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56" r:id="rId2"/>
    <p:sldId id="308" r:id="rId3"/>
    <p:sldId id="309" r:id="rId4"/>
    <p:sldId id="312" r:id="rId5"/>
    <p:sldId id="286" r:id="rId6"/>
    <p:sldId id="294" r:id="rId7"/>
    <p:sldId id="293" r:id="rId8"/>
    <p:sldId id="292" r:id="rId9"/>
    <p:sldId id="291" r:id="rId10"/>
    <p:sldId id="295" r:id="rId11"/>
    <p:sldId id="297" r:id="rId12"/>
    <p:sldId id="298" r:id="rId13"/>
    <p:sldId id="299" r:id="rId14"/>
    <p:sldId id="301" r:id="rId15"/>
    <p:sldId id="302" r:id="rId16"/>
    <p:sldId id="303" r:id="rId17"/>
    <p:sldId id="305" r:id="rId18"/>
    <p:sldId id="306" r:id="rId19"/>
    <p:sldId id="278" r:id="rId20"/>
    <p:sldId id="282" r:id="rId21"/>
    <p:sldId id="307" r:id="rId22"/>
    <p:sldId id="279" r:id="rId23"/>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81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93" autoAdjust="0"/>
    <p:restoredTop sz="94660"/>
  </p:normalViewPr>
  <p:slideViewPr>
    <p:cSldViewPr>
      <p:cViewPr varScale="1">
        <p:scale>
          <a:sx n="85" d="100"/>
          <a:sy n="85" d="100"/>
        </p:scale>
        <p:origin x="143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188"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4463" y="0"/>
            <a:ext cx="3024187" cy="457200"/>
          </a:xfrm>
          <a:prstGeom prst="rect">
            <a:avLst/>
          </a:prstGeom>
        </p:spPr>
        <p:txBody>
          <a:bodyPr vert="horz" lIns="91440" tIns="45720" rIns="91440" bIns="45720" rtlCol="0"/>
          <a:lstStyle>
            <a:lvl1pPr algn="r">
              <a:defRPr sz="1200"/>
            </a:lvl1pPr>
          </a:lstStyle>
          <a:p>
            <a:fld id="{C0190356-F8D0-4F6E-8270-0E2D976F04B0}" type="datetimeFigureOut">
              <a:rPr lang="en-US" smtClean="0"/>
              <a:t>6/28/2022</a:t>
            </a:fld>
            <a:endParaRPr lang="en-US"/>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343400"/>
            <a:ext cx="5583238"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3024188"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4463" y="8685213"/>
            <a:ext cx="3024187" cy="457200"/>
          </a:xfrm>
          <a:prstGeom prst="rect">
            <a:avLst/>
          </a:prstGeom>
        </p:spPr>
        <p:txBody>
          <a:bodyPr vert="horz" lIns="91440" tIns="45720" rIns="91440" bIns="45720" rtlCol="0" anchor="b"/>
          <a:lstStyle>
            <a:lvl1pPr algn="r">
              <a:defRPr sz="1200"/>
            </a:lvl1pPr>
          </a:lstStyle>
          <a:p>
            <a:fld id="{71E8EA84-DFDF-4AAF-9D5A-24C943C65B58}" type="slidenum">
              <a:rPr lang="en-US" smtClean="0"/>
              <a:t>‹#›</a:t>
            </a:fld>
            <a:endParaRPr lang="en-US"/>
          </a:p>
        </p:txBody>
      </p:sp>
    </p:spTree>
    <p:extLst>
      <p:ext uri="{BB962C8B-B14F-4D97-AF65-F5344CB8AC3E}">
        <p14:creationId xmlns:p14="http://schemas.microsoft.com/office/powerpoint/2010/main" val="3522176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E8EA84-DFDF-4AAF-9D5A-24C943C65B58}" type="slidenum">
              <a:rPr lang="en-US" smtClean="0"/>
              <a:t>1</a:t>
            </a:fld>
            <a:endParaRPr lang="en-US"/>
          </a:p>
        </p:txBody>
      </p:sp>
    </p:spTree>
    <p:extLst>
      <p:ext uri="{BB962C8B-B14F-4D97-AF65-F5344CB8AC3E}">
        <p14:creationId xmlns:p14="http://schemas.microsoft.com/office/powerpoint/2010/main" val="3261944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1E8EA84-DFDF-4AAF-9D5A-24C943C65B58}" type="slidenum">
              <a:rPr lang="en-US" smtClean="0"/>
              <a:t>22</a:t>
            </a:fld>
            <a:endParaRPr lang="en-US"/>
          </a:p>
        </p:txBody>
      </p:sp>
    </p:spTree>
    <p:extLst>
      <p:ext uri="{BB962C8B-B14F-4D97-AF65-F5344CB8AC3E}">
        <p14:creationId xmlns:p14="http://schemas.microsoft.com/office/powerpoint/2010/main" val="605483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EF7525E-6D91-4810-89AA-10D669A8AFFB}" type="datetime1">
              <a:rPr lang="en-US" smtClean="0"/>
              <a:t>6/28/2022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BB31A60-D9AC-407A-98ED-A9CA260A5D9B}"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49C57E-5709-42DE-AC52-BE463D26B8B4}" type="datetime1">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31A60-D9AC-407A-98ED-A9CA260A5D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75F476-2CF6-4819-99F9-2ECCBE2C30B5}" type="datetime1">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31A60-D9AC-407A-98ED-A9CA260A5D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CDC9DC-4882-46CF-A3FA-391421B36482}" type="datetime1">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31A60-D9AC-407A-98ED-A9CA260A5D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EBE3CE-5B5F-4BFB-9089-19574FB59F83}" type="datetime1">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31A60-D9AC-407A-98ED-A9CA260A5D9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D53D68DC-8156-4375-A426-1A7A38969B28}" type="datetime1">
              <a:rPr lang="en-US" smtClean="0"/>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31A60-D9AC-407A-98ED-A9CA260A5D9B}"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D82028-51E5-4582-85D1-AB659CDCA60B}" type="datetime1">
              <a:rPr lang="en-US" smtClean="0"/>
              <a:t>6/28/2022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B31A60-D9AC-407A-98ED-A9CA260A5D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B7853C-39BD-43BD-AEBF-8AA9837A50D3}" type="datetime1">
              <a:rPr lang="en-US" smtClean="0"/>
              <a:t>6/28/2022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B31A60-D9AC-407A-98ED-A9CA260A5D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03B2D-19A0-46A6-821F-FBE3BD25D36F}" type="datetime1">
              <a:rPr lang="en-US" smtClean="0"/>
              <a:t>6/28/2022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B31A60-D9AC-407A-98ED-A9CA260A5D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CBE2F9D-D445-4193-A2A0-346DEBCC3909}" type="datetime1">
              <a:rPr lang="en-US" smtClean="0"/>
              <a:t>6/28/2022</a:t>
            </a:fld>
            <a:endParaRPr lang="en-US"/>
          </a:p>
        </p:txBody>
      </p:sp>
      <p:sp>
        <p:nvSpPr>
          <p:cNvPr id="7" name="Slide Number Placeholder 6"/>
          <p:cNvSpPr>
            <a:spLocks noGrp="1"/>
          </p:cNvSpPr>
          <p:nvPr>
            <p:ph type="sldNum" sz="quarter" idx="12"/>
          </p:nvPr>
        </p:nvSpPr>
        <p:spPr/>
        <p:txBody>
          <a:bodyPr/>
          <a:lstStyle/>
          <a:p>
            <a:fld id="{ABB31A60-D9AC-407A-98ED-A9CA260A5D9B}"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849EBA-B0A6-44D5-ABAB-3944C4FB5BFD}" type="datetime1">
              <a:rPr lang="en-US" smtClean="0"/>
              <a:t>6/28/2022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BB31A60-D9AC-407A-98ED-A9CA260A5D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331FF1F-EBF8-438A-AA38-BFE46CDEAD54}" type="datetime1">
              <a:rPr lang="en-US" smtClean="0"/>
              <a:t>6/28/2022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BB31A60-D9AC-407A-98ED-A9CA260A5D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Katelyn.Huckaby@tn.gov" TargetMode="Externa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hyperlink" Target="mailto:Angelo.Bruno@tn.go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2" descr="https://mail.tn.gov/owa/attachment.ashx?attach=1&amp;id=RgAAAABjrLwLZ7WKTaOaUxKx4w4SBwDJv%2bzRx68RQa%2b5jGgXSviUAAAA1MYGAADJv%2bzRx68RQa%2b5jGgXSviUAAAzJF%2f1AAAJ&amp;attid0=BAABAAAA&amp;attcnt=1&amp;pspid=_1430227078935_803332341"/>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TextBox 12"/>
          <p:cNvSpPr txBox="1"/>
          <p:nvPr/>
        </p:nvSpPr>
        <p:spPr>
          <a:xfrm>
            <a:off x="5097884" y="2982628"/>
            <a:ext cx="2646257" cy="1754326"/>
          </a:xfrm>
          <a:prstGeom prst="rect">
            <a:avLst/>
          </a:prstGeom>
          <a:noFill/>
          <a:ln w="53975" cmpd="thickThin">
            <a:solidFill>
              <a:schemeClr val="accent4"/>
            </a:solidFill>
          </a:ln>
        </p:spPr>
        <p:txBody>
          <a:bodyPr wrap="square" rtlCol="0">
            <a:spAutoFit/>
          </a:bodyPr>
          <a:lstStyle/>
          <a:p>
            <a:pPr algn="ctr"/>
            <a:r>
              <a:rPr lang="en-US" dirty="0">
                <a:latin typeface="Calibri" panose="020F0502020204030204" pitchFamily="34" charset="0"/>
                <a:cs typeface="Calibri" panose="020F0502020204030204" pitchFamily="34" charset="0"/>
              </a:rPr>
              <a:t>Topic: </a:t>
            </a:r>
          </a:p>
          <a:p>
            <a:pPr algn="ctr"/>
            <a:r>
              <a:rPr lang="en-US" dirty="0">
                <a:latin typeface="Calibri" panose="020F0502020204030204" pitchFamily="34" charset="0"/>
                <a:cs typeface="Calibri" panose="020F0502020204030204" pitchFamily="34" charset="0"/>
              </a:rPr>
              <a:t>Statewide Accounting Supplier Maintenance &amp; Accounts Payable common inquiries, useful queries, and other tidbits</a:t>
            </a:r>
          </a:p>
        </p:txBody>
      </p:sp>
      <p:sp>
        <p:nvSpPr>
          <p:cNvPr id="2" name="Slide Number Placeholder 1"/>
          <p:cNvSpPr>
            <a:spLocks noGrp="1"/>
          </p:cNvSpPr>
          <p:nvPr>
            <p:ph type="sldNum" sz="quarter" idx="12"/>
          </p:nvPr>
        </p:nvSpPr>
        <p:spPr/>
        <p:txBody>
          <a:bodyPr/>
          <a:lstStyle/>
          <a:p>
            <a:fld id="{ABB31A60-D9AC-407A-98ED-A9CA260A5D9B}" type="slidenum">
              <a:rPr lang="en-US" smtClean="0"/>
              <a:t>1</a:t>
            </a:fld>
            <a:endParaRPr lang="en-US"/>
          </a:p>
        </p:txBody>
      </p:sp>
      <p:pic>
        <p:nvPicPr>
          <p:cNvPr id="8" name="Picture 7">
            <a:extLst>
              <a:ext uri="{FF2B5EF4-FFF2-40B4-BE49-F238E27FC236}">
                <a16:creationId xmlns:a16="http://schemas.microsoft.com/office/drawing/2014/main" id="{38E2881A-4262-49BA-AAC6-EAF9414763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sp>
        <p:nvSpPr>
          <p:cNvPr id="3" name="TextBox 2">
            <a:extLst>
              <a:ext uri="{FF2B5EF4-FFF2-40B4-BE49-F238E27FC236}">
                <a16:creationId xmlns:a16="http://schemas.microsoft.com/office/drawing/2014/main" id="{F43E6968-6013-4559-A858-41FAFFFCFBE3}"/>
              </a:ext>
            </a:extLst>
          </p:cNvPr>
          <p:cNvSpPr txBox="1"/>
          <p:nvPr/>
        </p:nvSpPr>
        <p:spPr>
          <a:xfrm>
            <a:off x="4888350" y="25814"/>
            <a:ext cx="3065327" cy="2062103"/>
          </a:xfrm>
          <a:prstGeom prst="rect">
            <a:avLst/>
          </a:prstGeom>
          <a:noFill/>
        </p:spPr>
        <p:txBody>
          <a:bodyPr wrap="square" rtlCol="0">
            <a:spAutoFit/>
          </a:bodyPr>
          <a:lstStyle/>
          <a:p>
            <a:pPr algn="ctr"/>
            <a:r>
              <a:rPr lang="en-US" sz="3200" b="1" dirty="0">
                <a:solidFill>
                  <a:schemeClr val="bg1"/>
                </a:solidFill>
                <a:latin typeface="Calibri" panose="020F0502020204030204" pitchFamily="34" charset="0"/>
                <a:cs typeface="Calibri" panose="020F0502020204030204" pitchFamily="34" charset="0"/>
              </a:rPr>
              <a:t>Supplier Maintenance Agency Training Workshop #4</a:t>
            </a:r>
          </a:p>
        </p:txBody>
      </p:sp>
      <p:sp>
        <p:nvSpPr>
          <p:cNvPr id="4" name="TextBox 3">
            <a:extLst>
              <a:ext uri="{FF2B5EF4-FFF2-40B4-BE49-F238E27FC236}">
                <a16:creationId xmlns:a16="http://schemas.microsoft.com/office/drawing/2014/main" id="{6108A6C9-2F53-42A0-A89C-C01870727984}"/>
              </a:ext>
            </a:extLst>
          </p:cNvPr>
          <p:cNvSpPr txBox="1"/>
          <p:nvPr/>
        </p:nvSpPr>
        <p:spPr>
          <a:xfrm>
            <a:off x="5715000" y="5719966"/>
            <a:ext cx="1683916"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June 28, 2022</a:t>
            </a:r>
          </a:p>
        </p:txBody>
      </p:sp>
    </p:spTree>
    <p:extLst>
      <p:ext uri="{BB962C8B-B14F-4D97-AF65-F5344CB8AC3E}">
        <p14:creationId xmlns:p14="http://schemas.microsoft.com/office/powerpoint/2010/main" val="1287769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0800" y="762000"/>
            <a:ext cx="4923143" cy="646331"/>
          </a:xfrm>
          <a:prstGeom prst="rect">
            <a:avLst/>
          </a:prstGeom>
          <a:noFill/>
          <a:ln w="38100">
            <a:noFill/>
          </a:ln>
        </p:spPr>
        <p:txBody>
          <a:bodyPr wrap="none" rtlCol="0">
            <a:spAutoFit/>
          </a:bodyPr>
          <a:lstStyle/>
          <a:p>
            <a:r>
              <a:rPr lang="en-US" sz="3600" b="1" dirty="0">
                <a:solidFill>
                  <a:srgbClr val="92D050"/>
                </a:solidFill>
              </a:rPr>
              <a:t>Show Me the Money!</a:t>
            </a:r>
          </a:p>
        </p:txBody>
      </p:sp>
      <p:sp>
        <p:nvSpPr>
          <p:cNvPr id="2" name="Slide Number Placeholder 1"/>
          <p:cNvSpPr>
            <a:spLocks noGrp="1"/>
          </p:cNvSpPr>
          <p:nvPr>
            <p:ph type="sldNum" sz="quarter" idx="12"/>
          </p:nvPr>
        </p:nvSpPr>
        <p:spPr>
          <a:xfrm>
            <a:off x="4649096" y="1"/>
            <a:ext cx="3504304" cy="870822"/>
          </a:xfrm>
        </p:spPr>
        <p:txBody>
          <a:bodyPr/>
          <a:lstStyle/>
          <a:p>
            <a:r>
              <a:rPr lang="en-US" sz="1600" b="1" dirty="0">
                <a:solidFill>
                  <a:srgbClr val="FF0000"/>
                </a:solidFill>
              </a:rPr>
              <a:t>Why has my voucher not paid?</a:t>
            </a:r>
          </a:p>
        </p:txBody>
      </p:sp>
      <p:pic>
        <p:nvPicPr>
          <p:cNvPr id="7" name="Picture 3" descr="C:\Users\ag05b80\AppData\Local\Microsoft\Windows\Temporary Internet Files\Content.IE5\61O39K47\money-clipart7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355240"/>
            <a:ext cx="1752600" cy="159906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8200" y="1940859"/>
            <a:ext cx="7162800" cy="2277547"/>
          </a:xfrm>
          <a:prstGeom prst="rect">
            <a:avLst/>
          </a:prstGeom>
          <a:noFill/>
        </p:spPr>
        <p:txBody>
          <a:bodyPr wrap="square" rtlCol="0">
            <a:spAutoFit/>
          </a:bodyPr>
          <a:lstStyle/>
          <a:p>
            <a:r>
              <a:rPr lang="en-US" sz="1400" dirty="0">
                <a:solidFill>
                  <a:prstClr val="black"/>
                </a:solidFill>
                <a:latin typeface="Calibri"/>
              </a:rPr>
              <a:t>	5. Verify that the </a:t>
            </a:r>
            <a:r>
              <a:rPr lang="en-US" sz="1400" b="1" dirty="0">
                <a:solidFill>
                  <a:prstClr val="black"/>
                </a:solidFill>
                <a:latin typeface="Calibri"/>
              </a:rPr>
              <a:t>Supplier </a:t>
            </a:r>
            <a:r>
              <a:rPr lang="en-US" sz="1400" dirty="0">
                <a:solidFill>
                  <a:prstClr val="black"/>
                </a:solidFill>
                <a:latin typeface="Calibri"/>
              </a:rPr>
              <a:t>is approved, and the </a:t>
            </a:r>
            <a:r>
              <a:rPr lang="en-US" sz="1400" b="1" dirty="0">
                <a:solidFill>
                  <a:prstClr val="black"/>
                </a:solidFill>
                <a:latin typeface="Calibri"/>
              </a:rPr>
              <a:t>Address</a:t>
            </a:r>
            <a:r>
              <a:rPr lang="en-US" sz="1400" dirty="0">
                <a:solidFill>
                  <a:prstClr val="black"/>
                </a:solidFill>
                <a:latin typeface="Calibri"/>
              </a:rPr>
              <a:t> and </a:t>
            </a:r>
            <a:r>
              <a:rPr lang="en-US" sz="1400" b="1" dirty="0">
                <a:solidFill>
                  <a:prstClr val="black"/>
                </a:solidFill>
                <a:latin typeface="Calibri"/>
              </a:rPr>
              <a:t>Locations</a:t>
            </a:r>
            <a:r>
              <a:rPr lang="en-US" sz="1400" dirty="0">
                <a:solidFill>
                  <a:prstClr val="black"/>
                </a:solidFill>
                <a:latin typeface="Calibri"/>
              </a:rPr>
              <a:t> selected are 	     active.   </a:t>
            </a:r>
          </a:p>
          <a:p>
            <a:endParaRPr lang="en-US" sz="1400" dirty="0">
              <a:solidFill>
                <a:prstClr val="black"/>
              </a:solidFill>
              <a:latin typeface="Calibri"/>
            </a:endParaRPr>
          </a:p>
          <a:p>
            <a:endParaRPr lang="en-US" sz="1400" dirty="0">
              <a:solidFill>
                <a:prstClr val="black"/>
              </a:solidFill>
              <a:latin typeface="Calibri"/>
            </a:endParaRPr>
          </a:p>
          <a:p>
            <a:endParaRPr lang="en-US" sz="1400" dirty="0">
              <a:solidFill>
                <a:prstClr val="black"/>
              </a:solidFill>
              <a:latin typeface="Calibri"/>
            </a:endParaRPr>
          </a:p>
          <a:p>
            <a:r>
              <a:rPr lang="en-US" dirty="0">
                <a:solidFill>
                  <a:prstClr val="black"/>
                </a:solidFill>
                <a:latin typeface="Calibri"/>
              </a:rPr>
              <a:t>TN_AP112_VNDR_UNAPPRVD</a:t>
            </a:r>
          </a:p>
          <a:p>
            <a:r>
              <a:rPr lang="en-US" dirty="0">
                <a:solidFill>
                  <a:prstClr val="black"/>
                </a:solidFill>
                <a:latin typeface="Calibri"/>
              </a:rPr>
              <a:t>TN_AP111_REMITVNDR_ONHOLD</a:t>
            </a:r>
          </a:p>
          <a:p>
            <a:r>
              <a:rPr lang="en-US" dirty="0">
                <a:solidFill>
                  <a:prstClr val="black"/>
                </a:solidFill>
                <a:latin typeface="Calibri"/>
              </a:rPr>
              <a:t>TN_AP110_VNDR_INACTIVE</a:t>
            </a:r>
          </a:p>
          <a:p>
            <a:r>
              <a:rPr lang="en-US" dirty="0">
                <a:solidFill>
                  <a:prstClr val="black"/>
                </a:solidFill>
                <a:latin typeface="Calibri"/>
              </a:rPr>
              <a:t>TN_AP111_REMITVNDR_INACTIVE</a:t>
            </a:r>
          </a:p>
        </p:txBody>
      </p:sp>
      <p:pic>
        <p:nvPicPr>
          <p:cNvPr id="10" name="Picture 9">
            <a:extLst>
              <a:ext uri="{FF2B5EF4-FFF2-40B4-BE49-F238E27FC236}">
                <a16:creationId xmlns:a16="http://schemas.microsoft.com/office/drawing/2014/main" id="{D661F68B-1F7B-4B13-97BD-DAEBEF9E04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spTree>
    <p:extLst>
      <p:ext uri="{BB962C8B-B14F-4D97-AF65-F5344CB8AC3E}">
        <p14:creationId xmlns:p14="http://schemas.microsoft.com/office/powerpoint/2010/main" val="3848224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E326F-96F8-48D1-BA75-D58583564478}"/>
              </a:ext>
            </a:extLst>
          </p:cNvPr>
          <p:cNvSpPr>
            <a:spLocks noGrp="1"/>
          </p:cNvSpPr>
          <p:nvPr>
            <p:ph type="title"/>
          </p:nvPr>
        </p:nvSpPr>
        <p:spPr/>
        <p:txBody>
          <a:bodyPr>
            <a:normAutofit/>
          </a:bodyPr>
          <a:lstStyle/>
          <a:p>
            <a:r>
              <a:rPr lang="en-US" sz="2800" dirty="0"/>
              <a:t>Supplier request reprint of remittance advice</a:t>
            </a:r>
          </a:p>
        </p:txBody>
      </p:sp>
      <p:sp>
        <p:nvSpPr>
          <p:cNvPr id="3" name="Content Placeholder 2">
            <a:extLst>
              <a:ext uri="{FF2B5EF4-FFF2-40B4-BE49-F238E27FC236}">
                <a16:creationId xmlns:a16="http://schemas.microsoft.com/office/drawing/2014/main" id="{07DD7475-71EC-4AC7-827C-6593532D99DA}"/>
              </a:ext>
            </a:extLst>
          </p:cNvPr>
          <p:cNvSpPr>
            <a:spLocks noGrp="1"/>
          </p:cNvSpPr>
          <p:nvPr>
            <p:ph idx="1"/>
          </p:nvPr>
        </p:nvSpPr>
        <p:spPr/>
        <p:txBody>
          <a:bodyPr/>
          <a:lstStyle/>
          <a:p>
            <a:r>
              <a:rPr lang="en-US" b="1" i="1" dirty="0">
                <a:solidFill>
                  <a:srgbClr val="FF0000"/>
                </a:solidFill>
              </a:rPr>
              <a:t>We cannot reprint the remittance advice, but you can obtain the payment detail.</a:t>
            </a:r>
          </a:p>
          <a:p>
            <a:pPr marL="68580" indent="0">
              <a:buNone/>
            </a:pPr>
            <a:endParaRPr lang="en-US" dirty="0"/>
          </a:p>
          <a:p>
            <a:r>
              <a:rPr lang="en-US" sz="1800" dirty="0"/>
              <a:t>TN_AP04_VNDR_CHK_REMIT_NVID – supplier # not required</a:t>
            </a:r>
          </a:p>
          <a:p>
            <a:r>
              <a:rPr lang="en-US" sz="1800" dirty="0"/>
              <a:t>TN_AP04_VNDR_REMIT_ADVICE_INFP – can use % for supplier number.  Make sure you verify supplier name.</a:t>
            </a:r>
          </a:p>
          <a:p>
            <a:r>
              <a:rPr lang="en-US" sz="1800" dirty="0"/>
              <a:t>TN_AP04_VNDR_REMIT_ADVICE_NVID - </a:t>
            </a:r>
          </a:p>
        </p:txBody>
      </p:sp>
      <p:sp>
        <p:nvSpPr>
          <p:cNvPr id="4" name="Slide Number Placeholder 3">
            <a:extLst>
              <a:ext uri="{FF2B5EF4-FFF2-40B4-BE49-F238E27FC236}">
                <a16:creationId xmlns:a16="http://schemas.microsoft.com/office/drawing/2014/main" id="{A007303F-79B0-4B5F-B2FF-41380AF491D1}"/>
              </a:ext>
            </a:extLst>
          </p:cNvPr>
          <p:cNvSpPr>
            <a:spLocks noGrp="1"/>
          </p:cNvSpPr>
          <p:nvPr>
            <p:ph type="sldNum" sz="quarter" idx="12"/>
          </p:nvPr>
        </p:nvSpPr>
        <p:spPr/>
        <p:txBody>
          <a:bodyPr/>
          <a:lstStyle/>
          <a:p>
            <a:fld id="{ABB31A60-D9AC-407A-98ED-A9CA260A5D9B}" type="slidenum">
              <a:rPr lang="en-US" smtClean="0"/>
              <a:t>11</a:t>
            </a:fld>
            <a:endParaRPr lang="en-US"/>
          </a:p>
        </p:txBody>
      </p:sp>
      <p:pic>
        <p:nvPicPr>
          <p:cNvPr id="5" name="Picture 4">
            <a:extLst>
              <a:ext uri="{FF2B5EF4-FFF2-40B4-BE49-F238E27FC236}">
                <a16:creationId xmlns:a16="http://schemas.microsoft.com/office/drawing/2014/main" id="{99EC144E-2B1F-4DDE-96CA-B1E1176B70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spTree>
    <p:extLst>
      <p:ext uri="{BB962C8B-B14F-4D97-AF65-F5344CB8AC3E}">
        <p14:creationId xmlns:p14="http://schemas.microsoft.com/office/powerpoint/2010/main" val="2813959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8973C-4381-4D04-B435-3EC03368E7AA}"/>
              </a:ext>
            </a:extLst>
          </p:cNvPr>
          <p:cNvSpPr>
            <a:spLocks noGrp="1"/>
          </p:cNvSpPr>
          <p:nvPr>
            <p:ph type="title"/>
          </p:nvPr>
        </p:nvSpPr>
        <p:spPr/>
        <p:txBody>
          <a:bodyPr>
            <a:normAutofit/>
          </a:bodyPr>
          <a:lstStyle/>
          <a:p>
            <a:r>
              <a:rPr lang="en-US" sz="2800" dirty="0"/>
              <a:t>What bank account was deposit made into?</a:t>
            </a:r>
          </a:p>
        </p:txBody>
      </p:sp>
      <p:sp>
        <p:nvSpPr>
          <p:cNvPr id="3" name="Content Placeholder 2">
            <a:extLst>
              <a:ext uri="{FF2B5EF4-FFF2-40B4-BE49-F238E27FC236}">
                <a16:creationId xmlns:a16="http://schemas.microsoft.com/office/drawing/2014/main" id="{F3AF03A5-5ED4-40D3-98C0-E29714BF0E52}"/>
              </a:ext>
            </a:extLst>
          </p:cNvPr>
          <p:cNvSpPr>
            <a:spLocks noGrp="1"/>
          </p:cNvSpPr>
          <p:nvPr>
            <p:ph idx="1"/>
          </p:nvPr>
        </p:nvSpPr>
        <p:spPr/>
        <p:txBody>
          <a:bodyPr/>
          <a:lstStyle/>
          <a:p>
            <a:pPr marL="68580" indent="0">
              <a:buNone/>
            </a:pPr>
            <a:r>
              <a:rPr lang="en-US" dirty="0"/>
              <a:t>TN_AP149_VENDOR_BANK_ACCT_VIEW</a:t>
            </a:r>
          </a:p>
          <a:p>
            <a:pPr marL="68580" indent="0">
              <a:buNone/>
            </a:pPr>
            <a:endParaRPr lang="en-US" dirty="0"/>
          </a:p>
        </p:txBody>
      </p:sp>
      <p:sp>
        <p:nvSpPr>
          <p:cNvPr id="4" name="Slide Number Placeholder 3">
            <a:extLst>
              <a:ext uri="{FF2B5EF4-FFF2-40B4-BE49-F238E27FC236}">
                <a16:creationId xmlns:a16="http://schemas.microsoft.com/office/drawing/2014/main" id="{687EFB82-B33F-40D0-90FD-CF4EE8E26987}"/>
              </a:ext>
            </a:extLst>
          </p:cNvPr>
          <p:cNvSpPr>
            <a:spLocks noGrp="1"/>
          </p:cNvSpPr>
          <p:nvPr>
            <p:ph type="sldNum" sz="quarter" idx="12"/>
          </p:nvPr>
        </p:nvSpPr>
        <p:spPr/>
        <p:txBody>
          <a:bodyPr/>
          <a:lstStyle/>
          <a:p>
            <a:fld id="{ABB31A60-D9AC-407A-98ED-A9CA260A5D9B}" type="slidenum">
              <a:rPr lang="en-US" smtClean="0"/>
              <a:t>12</a:t>
            </a:fld>
            <a:endParaRPr lang="en-US"/>
          </a:p>
        </p:txBody>
      </p:sp>
      <p:pic>
        <p:nvPicPr>
          <p:cNvPr id="11" name="Picture 10">
            <a:extLst>
              <a:ext uri="{FF2B5EF4-FFF2-40B4-BE49-F238E27FC236}">
                <a16:creationId xmlns:a16="http://schemas.microsoft.com/office/drawing/2014/main" id="{9C8733FA-0160-43FB-9C6A-0CE92293F4EC}"/>
              </a:ext>
            </a:extLst>
          </p:cNvPr>
          <p:cNvPicPr>
            <a:picLocks noChangeAspect="1"/>
          </p:cNvPicPr>
          <p:nvPr/>
        </p:nvPicPr>
        <p:blipFill>
          <a:blip r:embed="rId2"/>
          <a:stretch>
            <a:fillRect/>
          </a:stretch>
        </p:blipFill>
        <p:spPr>
          <a:xfrm>
            <a:off x="1219201" y="2790825"/>
            <a:ext cx="2285999" cy="1276350"/>
          </a:xfrm>
          <a:prstGeom prst="rect">
            <a:avLst/>
          </a:prstGeom>
        </p:spPr>
      </p:pic>
      <p:pic>
        <p:nvPicPr>
          <p:cNvPr id="13" name="Picture 12">
            <a:extLst>
              <a:ext uri="{FF2B5EF4-FFF2-40B4-BE49-F238E27FC236}">
                <a16:creationId xmlns:a16="http://schemas.microsoft.com/office/drawing/2014/main" id="{99C4EEA2-04DC-46ED-B78A-D5444338081C}"/>
              </a:ext>
            </a:extLst>
          </p:cNvPr>
          <p:cNvPicPr>
            <a:picLocks noChangeAspect="1"/>
          </p:cNvPicPr>
          <p:nvPr/>
        </p:nvPicPr>
        <p:blipFill>
          <a:blip r:embed="rId3"/>
          <a:stretch>
            <a:fillRect/>
          </a:stretch>
        </p:blipFill>
        <p:spPr>
          <a:xfrm>
            <a:off x="1219201" y="4220163"/>
            <a:ext cx="5376861" cy="1276351"/>
          </a:xfrm>
          <a:prstGeom prst="rect">
            <a:avLst/>
          </a:prstGeom>
        </p:spPr>
      </p:pic>
      <p:sp>
        <p:nvSpPr>
          <p:cNvPr id="14" name="Rectangle 13">
            <a:extLst>
              <a:ext uri="{FF2B5EF4-FFF2-40B4-BE49-F238E27FC236}">
                <a16:creationId xmlns:a16="http://schemas.microsoft.com/office/drawing/2014/main" id="{1011FB15-A079-42AA-9EB7-5347ACEE0ED4}"/>
              </a:ext>
            </a:extLst>
          </p:cNvPr>
          <p:cNvSpPr/>
          <p:nvPr/>
        </p:nvSpPr>
        <p:spPr>
          <a:xfrm>
            <a:off x="4267200" y="5029200"/>
            <a:ext cx="533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43493163-8638-4D16-A809-B71F7BB77367}"/>
              </a:ext>
            </a:extLst>
          </p:cNvPr>
          <p:cNvSpPr/>
          <p:nvPr/>
        </p:nvSpPr>
        <p:spPr>
          <a:xfrm>
            <a:off x="4649096" y="3429000"/>
            <a:ext cx="788536" cy="791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F7F0B93-631A-4458-AB6A-00ACE60F3B2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spTree>
    <p:extLst>
      <p:ext uri="{BB962C8B-B14F-4D97-AF65-F5344CB8AC3E}">
        <p14:creationId xmlns:p14="http://schemas.microsoft.com/office/powerpoint/2010/main" val="4157431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0F008-FC97-4AAD-A49F-F656935FAA23}"/>
              </a:ext>
            </a:extLst>
          </p:cNvPr>
          <p:cNvSpPr>
            <a:spLocks noGrp="1"/>
          </p:cNvSpPr>
          <p:nvPr>
            <p:ph type="title"/>
          </p:nvPr>
        </p:nvSpPr>
        <p:spPr/>
        <p:txBody>
          <a:bodyPr>
            <a:normAutofit fontScale="90000"/>
          </a:bodyPr>
          <a:lstStyle/>
          <a:p>
            <a:br>
              <a:rPr lang="en-US" dirty="0"/>
            </a:br>
            <a:r>
              <a:rPr lang="en-US" dirty="0"/>
              <a:t>Has a warrant been redeemed?</a:t>
            </a:r>
          </a:p>
        </p:txBody>
      </p:sp>
      <p:sp>
        <p:nvSpPr>
          <p:cNvPr id="3" name="Content Placeholder 2">
            <a:extLst>
              <a:ext uri="{FF2B5EF4-FFF2-40B4-BE49-F238E27FC236}">
                <a16:creationId xmlns:a16="http://schemas.microsoft.com/office/drawing/2014/main" id="{44B59339-637D-4E9C-85BB-C3E0E2108EAF}"/>
              </a:ext>
            </a:extLst>
          </p:cNvPr>
          <p:cNvSpPr>
            <a:spLocks noGrp="1"/>
          </p:cNvSpPr>
          <p:nvPr>
            <p:ph idx="1"/>
          </p:nvPr>
        </p:nvSpPr>
        <p:spPr>
          <a:xfrm>
            <a:off x="1043492" y="2323652"/>
            <a:ext cx="6777317" cy="4077148"/>
          </a:xfrm>
        </p:spPr>
        <p:txBody>
          <a:bodyPr>
            <a:normAutofit/>
          </a:bodyPr>
          <a:lstStyle/>
          <a:p>
            <a:pPr marL="68580" indent="0">
              <a:buNone/>
            </a:pPr>
            <a:r>
              <a:rPr lang="en-US" sz="1600" dirty="0"/>
              <a:t>Navigation: FSCM&gt;Accounts Payable&gt;Review Accounts Payable Info&gt;Payments&gt;Payment.  Enter the warrant number and press search box.</a:t>
            </a:r>
          </a:p>
          <a:p>
            <a:pPr marL="68580" indent="0">
              <a:buNone/>
            </a:pPr>
            <a:endParaRPr lang="en-US" sz="1600" dirty="0"/>
          </a:p>
          <a:p>
            <a:pPr marL="68580" indent="0">
              <a:buNone/>
            </a:pPr>
            <a:endParaRPr lang="en-US" sz="1600" dirty="0"/>
          </a:p>
        </p:txBody>
      </p:sp>
      <p:sp>
        <p:nvSpPr>
          <p:cNvPr id="4" name="Slide Number Placeholder 3">
            <a:extLst>
              <a:ext uri="{FF2B5EF4-FFF2-40B4-BE49-F238E27FC236}">
                <a16:creationId xmlns:a16="http://schemas.microsoft.com/office/drawing/2014/main" id="{B5417854-2D00-4101-B3EA-3C6B94C7B68B}"/>
              </a:ext>
            </a:extLst>
          </p:cNvPr>
          <p:cNvSpPr>
            <a:spLocks noGrp="1"/>
          </p:cNvSpPr>
          <p:nvPr>
            <p:ph type="sldNum" sz="quarter" idx="12"/>
          </p:nvPr>
        </p:nvSpPr>
        <p:spPr/>
        <p:txBody>
          <a:bodyPr/>
          <a:lstStyle/>
          <a:p>
            <a:fld id="{ABB31A60-D9AC-407A-98ED-A9CA260A5D9B}" type="slidenum">
              <a:rPr lang="en-US" smtClean="0"/>
              <a:t>13</a:t>
            </a:fld>
            <a:endParaRPr lang="en-US"/>
          </a:p>
        </p:txBody>
      </p:sp>
      <p:pic>
        <p:nvPicPr>
          <p:cNvPr id="6" name="Picture 5">
            <a:extLst>
              <a:ext uri="{FF2B5EF4-FFF2-40B4-BE49-F238E27FC236}">
                <a16:creationId xmlns:a16="http://schemas.microsoft.com/office/drawing/2014/main" id="{DD9CBC6A-4E9D-4951-89DD-34B1CDB04186}"/>
              </a:ext>
            </a:extLst>
          </p:cNvPr>
          <p:cNvPicPr>
            <a:picLocks noChangeAspect="1"/>
          </p:cNvPicPr>
          <p:nvPr/>
        </p:nvPicPr>
        <p:blipFill>
          <a:blip r:embed="rId2"/>
          <a:stretch>
            <a:fillRect/>
          </a:stretch>
        </p:blipFill>
        <p:spPr>
          <a:xfrm>
            <a:off x="1323190" y="3121661"/>
            <a:ext cx="4239409" cy="3002914"/>
          </a:xfrm>
          <a:prstGeom prst="rect">
            <a:avLst/>
          </a:prstGeom>
        </p:spPr>
      </p:pic>
      <p:sp>
        <p:nvSpPr>
          <p:cNvPr id="7" name="Arrow: Right 6">
            <a:extLst>
              <a:ext uri="{FF2B5EF4-FFF2-40B4-BE49-F238E27FC236}">
                <a16:creationId xmlns:a16="http://schemas.microsoft.com/office/drawing/2014/main" id="{6A9A3B04-A084-4D64-B4A8-995611A22D35}"/>
              </a:ext>
            </a:extLst>
          </p:cNvPr>
          <p:cNvSpPr/>
          <p:nvPr/>
        </p:nvSpPr>
        <p:spPr>
          <a:xfrm>
            <a:off x="838200" y="4572000"/>
            <a:ext cx="838200" cy="9418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9FC18F46-F24E-493D-A97E-94DED5415C87}"/>
              </a:ext>
            </a:extLst>
          </p:cNvPr>
          <p:cNvPicPr>
            <a:picLocks noChangeAspect="1"/>
          </p:cNvPicPr>
          <p:nvPr/>
        </p:nvPicPr>
        <p:blipFill>
          <a:blip r:embed="rId3"/>
          <a:stretch>
            <a:fillRect/>
          </a:stretch>
        </p:blipFill>
        <p:spPr>
          <a:xfrm>
            <a:off x="1676400" y="6124575"/>
            <a:ext cx="3657635" cy="276225"/>
          </a:xfrm>
          <a:prstGeom prst="rect">
            <a:avLst/>
          </a:prstGeom>
        </p:spPr>
      </p:pic>
      <p:pic>
        <p:nvPicPr>
          <p:cNvPr id="10" name="Picture 9">
            <a:extLst>
              <a:ext uri="{FF2B5EF4-FFF2-40B4-BE49-F238E27FC236}">
                <a16:creationId xmlns:a16="http://schemas.microsoft.com/office/drawing/2014/main" id="{7550FBAD-CF07-403B-9E96-E4275C62DF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1" y="6019800"/>
            <a:ext cx="1824188" cy="634648"/>
          </a:xfrm>
          <a:prstGeom prst="rect">
            <a:avLst/>
          </a:prstGeom>
        </p:spPr>
      </p:pic>
    </p:spTree>
    <p:extLst>
      <p:ext uri="{BB962C8B-B14F-4D97-AF65-F5344CB8AC3E}">
        <p14:creationId xmlns:p14="http://schemas.microsoft.com/office/powerpoint/2010/main" val="3257780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E768-DFC3-4429-961A-E55FACC086B7}"/>
              </a:ext>
            </a:extLst>
          </p:cNvPr>
          <p:cNvSpPr>
            <a:spLocks noGrp="1"/>
          </p:cNvSpPr>
          <p:nvPr>
            <p:ph type="title"/>
          </p:nvPr>
        </p:nvSpPr>
        <p:spPr/>
        <p:txBody>
          <a:bodyPr>
            <a:normAutofit fontScale="90000"/>
          </a:bodyPr>
          <a:lstStyle/>
          <a:p>
            <a:r>
              <a:rPr lang="en-US" dirty="0"/>
              <a:t>Has a warrant been redeemed?</a:t>
            </a:r>
          </a:p>
        </p:txBody>
      </p:sp>
      <p:sp>
        <p:nvSpPr>
          <p:cNvPr id="3" name="Content Placeholder 2">
            <a:extLst>
              <a:ext uri="{FF2B5EF4-FFF2-40B4-BE49-F238E27FC236}">
                <a16:creationId xmlns:a16="http://schemas.microsoft.com/office/drawing/2014/main" id="{C68FF49D-99E7-4C86-B6C0-2EE8815184AB}"/>
              </a:ext>
            </a:extLst>
          </p:cNvPr>
          <p:cNvSpPr>
            <a:spLocks noGrp="1"/>
          </p:cNvSpPr>
          <p:nvPr>
            <p:ph idx="1"/>
          </p:nvPr>
        </p:nvSpPr>
        <p:spPr>
          <a:xfrm>
            <a:off x="1043492" y="2323652"/>
            <a:ext cx="7109908" cy="4000948"/>
          </a:xfrm>
        </p:spPr>
        <p:txBody>
          <a:bodyPr>
            <a:normAutofit/>
          </a:bodyPr>
          <a:lstStyle/>
          <a:p>
            <a:pPr marL="68580" indent="0">
              <a:buNone/>
            </a:pPr>
            <a:r>
              <a:rPr lang="en-US" sz="1200" dirty="0"/>
              <a:t>This warrant has been canceled:</a:t>
            </a:r>
          </a:p>
          <a:p>
            <a:pPr marL="68580" indent="0">
              <a:buNone/>
            </a:pPr>
            <a:endParaRPr lang="en-US" sz="1200" dirty="0"/>
          </a:p>
          <a:p>
            <a:pPr marL="68580" indent="0">
              <a:buNone/>
            </a:pPr>
            <a:endParaRPr lang="en-US" sz="1200" dirty="0"/>
          </a:p>
          <a:p>
            <a:pPr marL="68580" indent="0">
              <a:buNone/>
            </a:pPr>
            <a:endParaRPr lang="en-US" sz="1200" dirty="0"/>
          </a:p>
          <a:p>
            <a:pPr marL="68580" indent="0">
              <a:buNone/>
            </a:pPr>
            <a:endParaRPr lang="en-US" sz="1200" dirty="0"/>
          </a:p>
          <a:p>
            <a:pPr marL="68580" indent="0">
              <a:buNone/>
            </a:pPr>
            <a:endParaRPr lang="en-US" sz="1200" dirty="0"/>
          </a:p>
          <a:p>
            <a:pPr marL="68580" indent="0">
              <a:buNone/>
            </a:pPr>
            <a:r>
              <a:rPr lang="en-US" sz="1200" dirty="0"/>
              <a:t>This warrant is still outstanding:</a:t>
            </a:r>
          </a:p>
          <a:p>
            <a:pPr marL="68580" indent="0">
              <a:buNone/>
            </a:pPr>
            <a:endParaRPr lang="en-US" sz="1200" dirty="0"/>
          </a:p>
          <a:p>
            <a:pPr marL="68580" indent="0">
              <a:buNone/>
            </a:pPr>
            <a:endParaRPr lang="en-US" sz="1200" dirty="0"/>
          </a:p>
          <a:p>
            <a:pPr marL="68580" indent="0">
              <a:buNone/>
            </a:pPr>
            <a:endParaRPr lang="en-US" sz="1200" dirty="0"/>
          </a:p>
          <a:p>
            <a:pPr marL="68580" indent="0">
              <a:buNone/>
            </a:pPr>
            <a:endParaRPr lang="en-US" sz="1200" dirty="0"/>
          </a:p>
          <a:p>
            <a:pPr marL="68580" indent="0">
              <a:buNone/>
            </a:pPr>
            <a:r>
              <a:rPr lang="en-US" sz="1200" dirty="0"/>
              <a:t>This warrant has been redeemed:</a:t>
            </a:r>
          </a:p>
        </p:txBody>
      </p:sp>
      <p:sp>
        <p:nvSpPr>
          <p:cNvPr id="4" name="Slide Number Placeholder 3">
            <a:extLst>
              <a:ext uri="{FF2B5EF4-FFF2-40B4-BE49-F238E27FC236}">
                <a16:creationId xmlns:a16="http://schemas.microsoft.com/office/drawing/2014/main" id="{19E3CC91-F5AD-4A5F-AC40-74BC0FAFEC94}"/>
              </a:ext>
            </a:extLst>
          </p:cNvPr>
          <p:cNvSpPr>
            <a:spLocks noGrp="1"/>
          </p:cNvSpPr>
          <p:nvPr>
            <p:ph type="sldNum" sz="quarter" idx="12"/>
          </p:nvPr>
        </p:nvSpPr>
        <p:spPr/>
        <p:txBody>
          <a:bodyPr/>
          <a:lstStyle/>
          <a:p>
            <a:fld id="{ABB31A60-D9AC-407A-98ED-A9CA260A5D9B}" type="slidenum">
              <a:rPr lang="en-US" smtClean="0"/>
              <a:t>14</a:t>
            </a:fld>
            <a:endParaRPr lang="en-US"/>
          </a:p>
        </p:txBody>
      </p:sp>
      <p:pic>
        <p:nvPicPr>
          <p:cNvPr id="5" name="Content Placeholder 16">
            <a:extLst>
              <a:ext uri="{FF2B5EF4-FFF2-40B4-BE49-F238E27FC236}">
                <a16:creationId xmlns:a16="http://schemas.microsoft.com/office/drawing/2014/main" id="{12036D62-8219-4449-A75A-024C3ED221EA}"/>
              </a:ext>
            </a:extLst>
          </p:cNvPr>
          <p:cNvPicPr>
            <a:picLocks noChangeAspect="1"/>
          </p:cNvPicPr>
          <p:nvPr/>
        </p:nvPicPr>
        <p:blipFill>
          <a:blip r:embed="rId2"/>
          <a:stretch>
            <a:fillRect/>
          </a:stretch>
        </p:blipFill>
        <p:spPr>
          <a:xfrm>
            <a:off x="1161770" y="2608713"/>
            <a:ext cx="6777317" cy="946898"/>
          </a:xfrm>
          <a:prstGeom prst="rect">
            <a:avLst/>
          </a:prstGeom>
        </p:spPr>
      </p:pic>
      <p:pic>
        <p:nvPicPr>
          <p:cNvPr id="6" name="Picture 5">
            <a:extLst>
              <a:ext uri="{FF2B5EF4-FFF2-40B4-BE49-F238E27FC236}">
                <a16:creationId xmlns:a16="http://schemas.microsoft.com/office/drawing/2014/main" id="{28A795A4-A18F-45AB-86D8-794B60EC4CF8}"/>
              </a:ext>
            </a:extLst>
          </p:cNvPr>
          <p:cNvPicPr>
            <a:picLocks noChangeAspect="1"/>
          </p:cNvPicPr>
          <p:nvPr/>
        </p:nvPicPr>
        <p:blipFill>
          <a:blip r:embed="rId3"/>
          <a:stretch>
            <a:fillRect/>
          </a:stretch>
        </p:blipFill>
        <p:spPr>
          <a:xfrm>
            <a:off x="1161770" y="3962400"/>
            <a:ext cx="6777318" cy="838200"/>
          </a:xfrm>
          <a:prstGeom prst="rect">
            <a:avLst/>
          </a:prstGeom>
        </p:spPr>
      </p:pic>
      <p:pic>
        <p:nvPicPr>
          <p:cNvPr id="7" name="Picture 6">
            <a:extLst>
              <a:ext uri="{FF2B5EF4-FFF2-40B4-BE49-F238E27FC236}">
                <a16:creationId xmlns:a16="http://schemas.microsoft.com/office/drawing/2014/main" id="{F65B7A2F-89D2-4DA6-A6BB-42BCCF365A24}"/>
              </a:ext>
            </a:extLst>
          </p:cNvPr>
          <p:cNvPicPr>
            <a:picLocks noChangeAspect="1"/>
          </p:cNvPicPr>
          <p:nvPr/>
        </p:nvPicPr>
        <p:blipFill>
          <a:blip r:embed="rId4"/>
          <a:stretch>
            <a:fillRect/>
          </a:stretch>
        </p:blipFill>
        <p:spPr>
          <a:xfrm>
            <a:off x="1143000" y="5029200"/>
            <a:ext cx="6796088" cy="1295400"/>
          </a:xfrm>
          <a:prstGeom prst="rect">
            <a:avLst/>
          </a:prstGeom>
        </p:spPr>
      </p:pic>
      <p:sp>
        <p:nvSpPr>
          <p:cNvPr id="8" name="Arrow: Down 7">
            <a:extLst>
              <a:ext uri="{FF2B5EF4-FFF2-40B4-BE49-F238E27FC236}">
                <a16:creationId xmlns:a16="http://schemas.microsoft.com/office/drawing/2014/main" id="{033C9F1D-0D91-465E-9591-5C650E287CCD}"/>
              </a:ext>
            </a:extLst>
          </p:cNvPr>
          <p:cNvSpPr/>
          <p:nvPr/>
        </p:nvSpPr>
        <p:spPr>
          <a:xfrm>
            <a:off x="5638800" y="1981200"/>
            <a:ext cx="5334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2DC718B2-168C-4A95-A756-B9B226A7CED1}"/>
              </a:ext>
            </a:extLst>
          </p:cNvPr>
          <p:cNvSpPr/>
          <p:nvPr/>
        </p:nvSpPr>
        <p:spPr>
          <a:xfrm>
            <a:off x="6248400" y="3555611"/>
            <a:ext cx="457200" cy="7115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C3517827-C2DF-4003-8BEE-EFBA75732512}"/>
              </a:ext>
            </a:extLst>
          </p:cNvPr>
          <p:cNvSpPr/>
          <p:nvPr/>
        </p:nvSpPr>
        <p:spPr>
          <a:xfrm>
            <a:off x="6248400" y="4953588"/>
            <a:ext cx="457200" cy="6090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513E508D-5393-4566-9A4B-E44CABE2E8AA}"/>
              </a:ext>
            </a:extLst>
          </p:cNvPr>
          <p:cNvSpPr/>
          <p:nvPr/>
        </p:nvSpPr>
        <p:spPr>
          <a:xfrm>
            <a:off x="7086600" y="4953588"/>
            <a:ext cx="457200" cy="609012"/>
          </a:xfrm>
          <a:prstGeom prst="downArrow">
            <a:avLst>
              <a:gd name="adj1" fmla="val 50000"/>
              <a:gd name="adj2" fmla="val 63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B92C8A61-90A3-4778-91E3-30D25C4783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749" y="6071217"/>
            <a:ext cx="1897549" cy="660171"/>
          </a:xfrm>
          <a:prstGeom prst="rect">
            <a:avLst/>
          </a:prstGeom>
        </p:spPr>
      </p:pic>
    </p:spTree>
    <p:extLst>
      <p:ext uri="{BB962C8B-B14F-4D97-AF65-F5344CB8AC3E}">
        <p14:creationId xmlns:p14="http://schemas.microsoft.com/office/powerpoint/2010/main" val="496218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6C840-E316-48CD-BA47-AE0E6A7D542B}"/>
              </a:ext>
            </a:extLst>
          </p:cNvPr>
          <p:cNvSpPr>
            <a:spLocks noGrp="1"/>
          </p:cNvSpPr>
          <p:nvPr>
            <p:ph type="title"/>
          </p:nvPr>
        </p:nvSpPr>
        <p:spPr>
          <a:xfrm>
            <a:off x="1043490" y="1027664"/>
            <a:ext cx="7024744" cy="420136"/>
          </a:xfrm>
        </p:spPr>
        <p:txBody>
          <a:bodyPr>
            <a:normAutofit fontScale="90000"/>
          </a:bodyPr>
          <a:lstStyle/>
          <a:p>
            <a:r>
              <a:rPr lang="en-US" sz="2800" b="1" dirty="0">
                <a:solidFill>
                  <a:srgbClr val="0070C0"/>
                </a:solidFill>
              </a:rPr>
              <a:t>Important Dates for Accounts Payable</a:t>
            </a:r>
          </a:p>
        </p:txBody>
      </p:sp>
      <p:sp>
        <p:nvSpPr>
          <p:cNvPr id="3" name="Content Placeholder 2">
            <a:extLst>
              <a:ext uri="{FF2B5EF4-FFF2-40B4-BE49-F238E27FC236}">
                <a16:creationId xmlns:a16="http://schemas.microsoft.com/office/drawing/2014/main" id="{E132F992-A878-45F1-89F6-5593F1C56880}"/>
              </a:ext>
            </a:extLst>
          </p:cNvPr>
          <p:cNvSpPr>
            <a:spLocks noGrp="1"/>
          </p:cNvSpPr>
          <p:nvPr>
            <p:ph idx="1"/>
          </p:nvPr>
        </p:nvSpPr>
        <p:spPr>
          <a:xfrm>
            <a:off x="1143000" y="1828801"/>
            <a:ext cx="6677809" cy="3581400"/>
          </a:xfrm>
        </p:spPr>
        <p:txBody>
          <a:bodyPr>
            <a:normAutofit fontScale="92500" lnSpcReduction="20000"/>
          </a:bodyPr>
          <a:lstStyle/>
          <a:p>
            <a:r>
              <a:rPr lang="en-US" sz="24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July 5</a:t>
            </a:r>
            <a:r>
              <a:rPr lang="en-US" sz="2400" b="1" baseline="30000"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th</a:t>
            </a:r>
            <a:r>
              <a:rPr lang="en-US" sz="24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b="1" dirty="0">
                <a:latin typeface="Open Sans Light" panose="020B0306030504020204" pitchFamily="34" charset="0"/>
                <a:ea typeface="Open Sans Light" panose="020B0306030504020204" pitchFamily="34" charset="0"/>
                <a:cs typeface="Open Sans Light" panose="020B0306030504020204" pitchFamily="34" charset="0"/>
              </a:rPr>
              <a:t>Cutoff for Accounts receipt of cancellation and reissues from agencies</a:t>
            </a:r>
          </a:p>
          <a:p>
            <a:r>
              <a:rPr lang="en-US" sz="24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July 8</a:t>
            </a:r>
            <a:r>
              <a:rPr lang="en-US" sz="2400" b="1" baseline="30000"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th</a:t>
            </a:r>
            <a:r>
              <a:rPr lang="en-US" sz="24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b="1"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b="1" dirty="0">
                <a:latin typeface="Open Sans Light" panose="020B0306030504020204" pitchFamily="34" charset="0"/>
                <a:ea typeface="Open Sans Light" panose="020B0306030504020204" pitchFamily="34" charset="0"/>
                <a:cs typeface="Open Sans Light" panose="020B0306030504020204" pitchFamily="34" charset="0"/>
              </a:rPr>
              <a:t>Create/enter and modify AP Vouchers by COB (4:30 PM) for goods/services received in FY22 </a:t>
            </a:r>
            <a:r>
              <a:rPr lang="en-US" sz="2000" b="1" i="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(any modifications made after this date </a:t>
            </a:r>
            <a:r>
              <a:rPr lang="en-US" sz="2000" b="1" i="1" u="sng"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will be counted late</a:t>
            </a:r>
            <a:r>
              <a:rPr lang="en-US" sz="2000" b="1" i="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  No exceptions)</a:t>
            </a:r>
          </a:p>
          <a:p>
            <a:r>
              <a:rPr lang="en-US" sz="24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July 11</a:t>
            </a:r>
            <a:r>
              <a:rPr lang="en-US" sz="2400" b="1" baseline="30000"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th</a:t>
            </a:r>
            <a:r>
              <a:rPr lang="en-US" sz="24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b="1"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b="1" dirty="0">
                <a:latin typeface="Open Sans Light" panose="020B0306030504020204" pitchFamily="34" charset="0"/>
                <a:ea typeface="Open Sans Light" panose="020B0306030504020204" pitchFamily="34" charset="0"/>
                <a:cs typeface="Open Sans Light" panose="020B0306030504020204" pitchFamily="34" charset="0"/>
              </a:rPr>
              <a:t>AP Vouchers greater than $2000 approved by agency</a:t>
            </a:r>
          </a:p>
          <a:p>
            <a:r>
              <a:rPr lang="en-US" sz="24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July 13</a:t>
            </a:r>
            <a:r>
              <a:rPr lang="en-US" sz="2400" b="1" baseline="30000"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th</a:t>
            </a:r>
            <a:r>
              <a:rPr lang="en-US" sz="24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b="1"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b="1" dirty="0">
                <a:latin typeface="Open Sans Light" panose="020B0306030504020204" pitchFamily="34" charset="0"/>
                <a:ea typeface="Open Sans Light" panose="020B0306030504020204" pitchFamily="34" charset="0"/>
                <a:cs typeface="Open Sans Light" panose="020B0306030504020204" pitchFamily="34" charset="0"/>
              </a:rPr>
              <a:t>AP Vouchers </a:t>
            </a:r>
            <a:r>
              <a:rPr lang="en-US" sz="2400" b="1" u="sng" dirty="0">
                <a:latin typeface="Open Sans Light" panose="020B0306030504020204" pitchFamily="34" charset="0"/>
                <a:ea typeface="Open Sans Light" panose="020B0306030504020204" pitchFamily="34" charset="0"/>
                <a:cs typeface="Open Sans Light" panose="020B0306030504020204" pitchFamily="34" charset="0"/>
              </a:rPr>
              <a:t>less</a:t>
            </a:r>
            <a:r>
              <a:rPr lang="en-US" sz="2400" b="1" dirty="0">
                <a:latin typeface="Open Sans Light" panose="020B0306030504020204" pitchFamily="34" charset="0"/>
                <a:ea typeface="Open Sans Light" panose="020B0306030504020204" pitchFamily="34" charset="0"/>
                <a:cs typeface="Open Sans Light" panose="020B0306030504020204" pitchFamily="34" charset="0"/>
              </a:rPr>
              <a:t> than $2000 approved by agency</a:t>
            </a:r>
          </a:p>
          <a:p>
            <a:r>
              <a:rPr lang="en-US" sz="24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July 13</a:t>
            </a:r>
            <a:r>
              <a:rPr lang="en-US" sz="2400" b="1" baseline="30000"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th</a:t>
            </a:r>
            <a:r>
              <a:rPr lang="en-US" sz="24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b="1"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400" b="1" dirty="0">
                <a:latin typeface="Open Sans Light" panose="020B0306030504020204" pitchFamily="34" charset="0"/>
                <a:ea typeface="Open Sans Light" panose="020B0306030504020204" pitchFamily="34" charset="0"/>
                <a:cs typeface="Open Sans Light" panose="020B0306030504020204" pitchFamily="34" charset="0"/>
              </a:rPr>
              <a:t>AP Vouchers greater than $2,000 approved by Accounts</a:t>
            </a:r>
          </a:p>
          <a:p>
            <a:pPr marL="68580" indent="0">
              <a:buNone/>
            </a:pPr>
            <a:endParaRPr lang="en-US" dirty="0"/>
          </a:p>
        </p:txBody>
      </p:sp>
      <p:sp>
        <p:nvSpPr>
          <p:cNvPr id="4" name="Slide Number Placeholder 3">
            <a:extLst>
              <a:ext uri="{FF2B5EF4-FFF2-40B4-BE49-F238E27FC236}">
                <a16:creationId xmlns:a16="http://schemas.microsoft.com/office/drawing/2014/main" id="{17E3690C-96A4-4E2E-82C5-AB4DEF014757}"/>
              </a:ext>
            </a:extLst>
          </p:cNvPr>
          <p:cNvSpPr>
            <a:spLocks noGrp="1"/>
          </p:cNvSpPr>
          <p:nvPr>
            <p:ph type="sldNum" sz="quarter" idx="12"/>
          </p:nvPr>
        </p:nvSpPr>
        <p:spPr/>
        <p:txBody>
          <a:bodyPr/>
          <a:lstStyle/>
          <a:p>
            <a:fld id="{ABB31A60-D9AC-407A-98ED-A9CA260A5D9B}" type="slidenum">
              <a:rPr lang="en-US" smtClean="0"/>
              <a:t>15</a:t>
            </a:fld>
            <a:endParaRPr lang="en-US"/>
          </a:p>
        </p:txBody>
      </p:sp>
      <p:pic>
        <p:nvPicPr>
          <p:cNvPr id="5" name="Picture 4">
            <a:extLst>
              <a:ext uri="{FF2B5EF4-FFF2-40B4-BE49-F238E27FC236}">
                <a16:creationId xmlns:a16="http://schemas.microsoft.com/office/drawing/2014/main" id="{A7EDAB7B-F1F5-4E7D-80F3-E411E72638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spTree>
    <p:extLst>
      <p:ext uri="{BB962C8B-B14F-4D97-AF65-F5344CB8AC3E}">
        <p14:creationId xmlns:p14="http://schemas.microsoft.com/office/powerpoint/2010/main" val="2057995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D8CDE-F833-49C1-99EC-501F6DF50DBC}"/>
              </a:ext>
            </a:extLst>
          </p:cNvPr>
          <p:cNvSpPr>
            <a:spLocks noGrp="1"/>
          </p:cNvSpPr>
          <p:nvPr>
            <p:ph type="title"/>
          </p:nvPr>
        </p:nvSpPr>
        <p:spPr>
          <a:xfrm>
            <a:off x="1295400" y="1905000"/>
            <a:ext cx="6772834" cy="1215598"/>
          </a:xfrm>
        </p:spPr>
        <p:txBody>
          <a:bodyPr>
            <a:noAutofit/>
          </a:bodyPr>
          <a:lstStyle/>
          <a:p>
            <a:br>
              <a:rPr lang="en-US" sz="36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br>
            <a:br>
              <a:rPr lang="en-US" sz="36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br>
            <a:br>
              <a:rPr lang="en-US" sz="36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br>
            <a:br>
              <a:rPr lang="en-US" sz="36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br>
            <a:r>
              <a:rPr lang="en-US" sz="24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All FY22 </a:t>
            </a:r>
            <a:r>
              <a:rPr lang="en-US" sz="2400" b="1" u="sng"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TRICOR</a:t>
            </a:r>
            <a:r>
              <a:rPr lang="en-US" sz="24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 invoices must be entered by July 8</a:t>
            </a:r>
            <a:r>
              <a:rPr lang="en-US" sz="2400" b="1" baseline="30000"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th</a:t>
            </a:r>
            <a:r>
              <a:rPr lang="en-US" sz="2400" b="1" dirty="0">
                <a:solidFill>
                  <a:srgbClr val="FF0000"/>
                </a:solidFill>
                <a:latin typeface="Open Sans Light" panose="020B0306030504020204" pitchFamily="34" charset="0"/>
                <a:ea typeface="Open Sans Light" panose="020B0306030504020204" pitchFamily="34" charset="0"/>
                <a:cs typeface="Open Sans Light" panose="020B0306030504020204" pitchFamily="34" charset="0"/>
              </a:rPr>
              <a:t>.</a:t>
            </a:r>
            <a:br>
              <a:rPr lang="en-US" sz="2400" b="1" dirty="0">
                <a:latin typeface="Open Sans Light" panose="020B0306030504020204" pitchFamily="34" charset="0"/>
                <a:ea typeface="Open Sans Light" panose="020B0306030504020204" pitchFamily="34" charset="0"/>
                <a:cs typeface="Open Sans Light" panose="020B0306030504020204" pitchFamily="34" charset="0"/>
              </a:rPr>
            </a:br>
            <a:endParaRPr lang="en-US" sz="2400" dirty="0"/>
          </a:p>
        </p:txBody>
      </p:sp>
      <p:sp>
        <p:nvSpPr>
          <p:cNvPr id="3" name="Slide Number Placeholder 2">
            <a:extLst>
              <a:ext uri="{FF2B5EF4-FFF2-40B4-BE49-F238E27FC236}">
                <a16:creationId xmlns:a16="http://schemas.microsoft.com/office/drawing/2014/main" id="{943DA50A-192F-49D3-B85D-A2A0EC0CF8A3}"/>
              </a:ext>
            </a:extLst>
          </p:cNvPr>
          <p:cNvSpPr>
            <a:spLocks noGrp="1"/>
          </p:cNvSpPr>
          <p:nvPr>
            <p:ph type="sldNum" sz="quarter" idx="12"/>
          </p:nvPr>
        </p:nvSpPr>
        <p:spPr/>
        <p:txBody>
          <a:bodyPr/>
          <a:lstStyle/>
          <a:p>
            <a:fld id="{ABB31A60-D9AC-407A-98ED-A9CA260A5D9B}" type="slidenum">
              <a:rPr lang="en-US" smtClean="0"/>
              <a:t>16</a:t>
            </a:fld>
            <a:endParaRPr lang="en-US"/>
          </a:p>
        </p:txBody>
      </p:sp>
      <p:pic>
        <p:nvPicPr>
          <p:cNvPr id="4" name="Picture 3">
            <a:extLst>
              <a:ext uri="{FF2B5EF4-FFF2-40B4-BE49-F238E27FC236}">
                <a16:creationId xmlns:a16="http://schemas.microsoft.com/office/drawing/2014/main" id="{E0B8320D-2DCD-4A33-B350-8384DDA5CF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pic>
        <p:nvPicPr>
          <p:cNvPr id="5" name="Picture 3">
            <a:extLst>
              <a:ext uri="{FF2B5EF4-FFF2-40B4-BE49-F238E27FC236}">
                <a16:creationId xmlns:a16="http://schemas.microsoft.com/office/drawing/2014/main" id="{0A069B75-DDFF-4761-955C-1CD84BE355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3397492"/>
            <a:ext cx="4710793" cy="2455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a:extLst>
              <a:ext uri="{FF2B5EF4-FFF2-40B4-BE49-F238E27FC236}">
                <a16:creationId xmlns:a16="http://schemas.microsoft.com/office/drawing/2014/main" id="{7859957C-A142-4D94-A4DB-1C83BE92CC1F}"/>
              </a:ext>
            </a:extLst>
          </p:cNvPr>
          <p:cNvSpPr txBox="1"/>
          <p:nvPr/>
        </p:nvSpPr>
        <p:spPr>
          <a:xfrm rot="10800000" flipV="1">
            <a:off x="1981199" y="3622718"/>
            <a:ext cx="2461877" cy="369332"/>
          </a:xfrm>
          <a:prstGeom prst="rect">
            <a:avLst/>
          </a:prstGeom>
          <a:noFill/>
        </p:spPr>
        <p:txBody>
          <a:bodyPr wrap="square">
            <a:spAutoFit/>
          </a:bodyPr>
          <a:lstStyle/>
          <a:p>
            <a:pPr algn="r"/>
            <a:r>
              <a:rPr lang="en-US" sz="1800" b="1" dirty="0"/>
              <a:t>No accrual allowed!</a:t>
            </a:r>
          </a:p>
        </p:txBody>
      </p:sp>
      <p:sp>
        <p:nvSpPr>
          <p:cNvPr id="10" name="Rectangle 9">
            <a:extLst>
              <a:ext uri="{FF2B5EF4-FFF2-40B4-BE49-F238E27FC236}">
                <a16:creationId xmlns:a16="http://schemas.microsoft.com/office/drawing/2014/main" id="{E8430ECE-A481-443C-8B80-C7A8896A422A}"/>
              </a:ext>
            </a:extLst>
          </p:cNvPr>
          <p:cNvSpPr/>
          <p:nvPr/>
        </p:nvSpPr>
        <p:spPr>
          <a:xfrm>
            <a:off x="1219200" y="1828800"/>
            <a:ext cx="6934200" cy="14359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57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25F48-8970-484B-9B71-F1D53864F590}"/>
              </a:ext>
            </a:extLst>
          </p:cNvPr>
          <p:cNvSpPr>
            <a:spLocks noGrp="1"/>
          </p:cNvSpPr>
          <p:nvPr>
            <p:ph type="title"/>
          </p:nvPr>
        </p:nvSpPr>
        <p:spPr/>
        <p:txBody>
          <a:bodyPr>
            <a:normAutofit fontScale="90000"/>
          </a:bodyPr>
          <a:lstStyle/>
          <a:p>
            <a:r>
              <a:rPr lang="en-US" dirty="0"/>
              <a:t>Helpful Queries to assist in AP Voucher Review</a:t>
            </a:r>
          </a:p>
        </p:txBody>
      </p:sp>
      <p:sp>
        <p:nvSpPr>
          <p:cNvPr id="3" name="Content Placeholder 2">
            <a:extLst>
              <a:ext uri="{FF2B5EF4-FFF2-40B4-BE49-F238E27FC236}">
                <a16:creationId xmlns:a16="http://schemas.microsoft.com/office/drawing/2014/main" id="{A7C43315-7B85-474D-B0A0-C4DC47DD8F77}"/>
              </a:ext>
            </a:extLst>
          </p:cNvPr>
          <p:cNvSpPr>
            <a:spLocks noGrp="1"/>
          </p:cNvSpPr>
          <p:nvPr>
            <p:ph idx="1"/>
          </p:nvPr>
        </p:nvSpPr>
        <p:spPr/>
        <p:txBody>
          <a:bodyPr/>
          <a:lstStyle/>
          <a:p>
            <a:r>
              <a:rPr lang="en-US" sz="2000" dirty="0">
                <a:solidFill>
                  <a:srgbClr val="FF0000"/>
                </a:solidFill>
              </a:rPr>
              <a:t>TN_AP_CGRP_REVIEWS_W_VDR_NAME </a:t>
            </a:r>
            <a:r>
              <a:rPr lang="en-US" sz="2000" dirty="0"/>
              <a:t>– useful for reviewing vouchers not in a control group or single control group</a:t>
            </a:r>
          </a:p>
          <a:p>
            <a:r>
              <a:rPr lang="en-US" sz="2000" dirty="0">
                <a:solidFill>
                  <a:srgbClr val="FF0000"/>
                </a:solidFill>
              </a:rPr>
              <a:t>TN_AP_CGRP_REVIEWS_W_VDR_NAMEB </a:t>
            </a:r>
            <a:r>
              <a:rPr lang="en-US" sz="2000" dirty="0"/>
              <a:t>– useful for reviewing multiple control groups.</a:t>
            </a:r>
          </a:p>
          <a:p>
            <a:pPr marL="68580" indent="0">
              <a:buNone/>
            </a:pPr>
            <a:r>
              <a:rPr lang="en-US" sz="2000" dirty="0">
                <a:solidFill>
                  <a:srgbClr val="00B050"/>
                </a:solidFill>
              </a:rPr>
              <a:t>	</a:t>
            </a:r>
            <a:r>
              <a:rPr lang="en-US" sz="2000" b="1" i="1" dirty="0">
                <a:solidFill>
                  <a:srgbClr val="00B050"/>
                </a:solidFill>
              </a:rPr>
              <a:t>SHOUT OUT TO DCS FOR REQUESTING THIS 	QUERY!!!</a:t>
            </a:r>
          </a:p>
          <a:p>
            <a:r>
              <a:rPr lang="en-US" sz="2000" dirty="0">
                <a:solidFill>
                  <a:srgbClr val="FF0000"/>
                </a:solidFill>
              </a:rPr>
              <a:t>TN_AP34799_REFD_VCHRS </a:t>
            </a:r>
            <a:r>
              <a:rPr lang="en-US" sz="2000" dirty="0"/>
              <a:t>– useful for reviewing single pay vouchers (supplier 184).  Includes the name and address entered on voucher.</a:t>
            </a:r>
          </a:p>
          <a:p>
            <a:pPr marL="68580" indent="0">
              <a:buNone/>
            </a:pPr>
            <a:endParaRPr lang="en-US" dirty="0"/>
          </a:p>
        </p:txBody>
      </p:sp>
      <p:sp>
        <p:nvSpPr>
          <p:cNvPr id="4" name="Slide Number Placeholder 3">
            <a:extLst>
              <a:ext uri="{FF2B5EF4-FFF2-40B4-BE49-F238E27FC236}">
                <a16:creationId xmlns:a16="http://schemas.microsoft.com/office/drawing/2014/main" id="{1980DE2D-7081-47FA-AC32-DF6B05505626}"/>
              </a:ext>
            </a:extLst>
          </p:cNvPr>
          <p:cNvSpPr>
            <a:spLocks noGrp="1"/>
          </p:cNvSpPr>
          <p:nvPr>
            <p:ph type="sldNum" sz="quarter" idx="12"/>
          </p:nvPr>
        </p:nvSpPr>
        <p:spPr/>
        <p:txBody>
          <a:bodyPr/>
          <a:lstStyle/>
          <a:p>
            <a:fld id="{ABB31A60-D9AC-407A-98ED-A9CA260A5D9B}" type="slidenum">
              <a:rPr lang="en-US" smtClean="0"/>
              <a:t>17</a:t>
            </a:fld>
            <a:endParaRPr lang="en-US"/>
          </a:p>
        </p:txBody>
      </p:sp>
      <p:pic>
        <p:nvPicPr>
          <p:cNvPr id="5" name="Picture 4">
            <a:extLst>
              <a:ext uri="{FF2B5EF4-FFF2-40B4-BE49-F238E27FC236}">
                <a16:creationId xmlns:a16="http://schemas.microsoft.com/office/drawing/2014/main" id="{F3339A63-E653-4588-BA67-6B2D32F4C3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spTree>
    <p:extLst>
      <p:ext uri="{BB962C8B-B14F-4D97-AF65-F5344CB8AC3E}">
        <p14:creationId xmlns:p14="http://schemas.microsoft.com/office/powerpoint/2010/main" val="2978640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2C38A-FA59-4E0D-8AEB-908C6FE3B756}"/>
              </a:ext>
            </a:extLst>
          </p:cNvPr>
          <p:cNvSpPr>
            <a:spLocks noGrp="1"/>
          </p:cNvSpPr>
          <p:nvPr>
            <p:ph type="title"/>
          </p:nvPr>
        </p:nvSpPr>
        <p:spPr/>
        <p:txBody>
          <a:bodyPr/>
          <a:lstStyle/>
          <a:p>
            <a:endParaRPr lang="en-US" dirty="0"/>
          </a:p>
        </p:txBody>
      </p:sp>
      <p:sp>
        <p:nvSpPr>
          <p:cNvPr id="4" name="Slide Number Placeholder 3">
            <a:extLst>
              <a:ext uri="{FF2B5EF4-FFF2-40B4-BE49-F238E27FC236}">
                <a16:creationId xmlns:a16="http://schemas.microsoft.com/office/drawing/2014/main" id="{4CE34FC6-6CB7-45B0-BF3E-300D7AE6BA06}"/>
              </a:ext>
            </a:extLst>
          </p:cNvPr>
          <p:cNvSpPr>
            <a:spLocks noGrp="1"/>
          </p:cNvSpPr>
          <p:nvPr>
            <p:ph type="sldNum" sz="quarter" idx="12"/>
          </p:nvPr>
        </p:nvSpPr>
        <p:spPr/>
        <p:txBody>
          <a:bodyPr/>
          <a:lstStyle/>
          <a:p>
            <a:fld id="{ABB31A60-D9AC-407A-98ED-A9CA260A5D9B}" type="slidenum">
              <a:rPr lang="en-US" smtClean="0"/>
              <a:t>18</a:t>
            </a:fld>
            <a:endParaRPr lang="en-US"/>
          </a:p>
        </p:txBody>
      </p:sp>
      <p:pic>
        <p:nvPicPr>
          <p:cNvPr id="7" name="Picture 6">
            <a:extLst>
              <a:ext uri="{FF2B5EF4-FFF2-40B4-BE49-F238E27FC236}">
                <a16:creationId xmlns:a16="http://schemas.microsoft.com/office/drawing/2014/main" id="{00A2B2FA-269B-4DA2-8FA7-AFF6E7092BD9}"/>
              </a:ext>
            </a:extLst>
          </p:cNvPr>
          <p:cNvPicPr>
            <a:picLocks noChangeAspect="1"/>
          </p:cNvPicPr>
          <p:nvPr/>
        </p:nvPicPr>
        <p:blipFill>
          <a:blip r:embed="rId2"/>
          <a:stretch>
            <a:fillRect/>
          </a:stretch>
        </p:blipFill>
        <p:spPr>
          <a:xfrm>
            <a:off x="1295400" y="1143000"/>
            <a:ext cx="5938837" cy="914400"/>
          </a:xfrm>
          <a:prstGeom prst="rect">
            <a:avLst/>
          </a:prstGeom>
        </p:spPr>
      </p:pic>
      <p:pic>
        <p:nvPicPr>
          <p:cNvPr id="13" name="Content Placeholder 12">
            <a:extLst>
              <a:ext uri="{FF2B5EF4-FFF2-40B4-BE49-F238E27FC236}">
                <a16:creationId xmlns:a16="http://schemas.microsoft.com/office/drawing/2014/main" id="{EC4A6059-3571-4AE4-A844-F9E77C5335A4}"/>
              </a:ext>
            </a:extLst>
          </p:cNvPr>
          <p:cNvPicPr>
            <a:picLocks noGrp="1" noChangeAspect="1"/>
          </p:cNvPicPr>
          <p:nvPr>
            <p:ph idx="1"/>
          </p:nvPr>
        </p:nvPicPr>
        <p:blipFill>
          <a:blip r:embed="rId3"/>
          <a:stretch>
            <a:fillRect/>
          </a:stretch>
        </p:blipFill>
        <p:spPr>
          <a:xfrm>
            <a:off x="1042988" y="3048000"/>
            <a:ext cx="7186612" cy="1752600"/>
          </a:xfrm>
        </p:spPr>
      </p:pic>
      <p:pic>
        <p:nvPicPr>
          <p:cNvPr id="14" name="Picture 13">
            <a:extLst>
              <a:ext uri="{FF2B5EF4-FFF2-40B4-BE49-F238E27FC236}">
                <a16:creationId xmlns:a16="http://schemas.microsoft.com/office/drawing/2014/main" id="{7E01EDE1-3574-4C88-95DD-BDE3B6F2EF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spTree>
    <p:extLst>
      <p:ext uri="{BB962C8B-B14F-4D97-AF65-F5344CB8AC3E}">
        <p14:creationId xmlns:p14="http://schemas.microsoft.com/office/powerpoint/2010/main" val="3245709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0871" y="1371600"/>
            <a:ext cx="4679682" cy="3699555"/>
          </a:xfrm>
          <a:prstGeom prst="rect">
            <a:avLst/>
          </a:prstGeom>
          <a:noFill/>
          <a:ln w="38100">
            <a:solidFill>
              <a:srgbClr val="00B0F0"/>
            </a:solidFill>
            <a:miter lim="800000"/>
            <a:headEnd/>
            <a:tailEnd/>
          </a:ln>
          <a:extLst>
            <a:ext uri="{909E8E84-426E-40DD-AFC4-6F175D3DCCD1}">
              <a14:hiddenFill xmlns:a14="http://schemas.microsoft.com/office/drawing/2010/main">
                <a:solidFill>
                  <a:schemeClr val="accent1"/>
                </a:solidFill>
              </a14:hiddenFill>
            </a:ext>
          </a:extLst>
        </p:spPr>
      </p:pic>
      <p:sp>
        <p:nvSpPr>
          <p:cNvPr id="2" name="Slide Number Placeholder 1"/>
          <p:cNvSpPr>
            <a:spLocks noGrp="1"/>
          </p:cNvSpPr>
          <p:nvPr>
            <p:ph type="sldNum" sz="quarter" idx="12"/>
          </p:nvPr>
        </p:nvSpPr>
        <p:spPr/>
        <p:txBody>
          <a:bodyPr/>
          <a:lstStyle/>
          <a:p>
            <a:fld id="{ABB31A60-D9AC-407A-98ED-A9CA260A5D9B}" type="slidenum">
              <a:rPr lang="en-US" smtClean="0"/>
              <a:t>19</a:t>
            </a:fld>
            <a:endParaRPr lang="en-US"/>
          </a:p>
        </p:txBody>
      </p:sp>
      <p:sp>
        <p:nvSpPr>
          <p:cNvPr id="5" name="TextBox 4"/>
          <p:cNvSpPr txBox="1"/>
          <p:nvPr/>
        </p:nvSpPr>
        <p:spPr>
          <a:xfrm>
            <a:off x="2042337" y="596170"/>
            <a:ext cx="4791322" cy="461665"/>
          </a:xfrm>
          <a:prstGeom prst="rect">
            <a:avLst/>
          </a:prstGeom>
          <a:solidFill>
            <a:schemeClr val="bg1"/>
          </a:solidFill>
          <a:ln w="38100">
            <a:solidFill>
              <a:srgbClr val="0070C0"/>
            </a:solidFill>
          </a:ln>
        </p:spPr>
        <p:txBody>
          <a:bodyPr wrap="square" rtlCol="0">
            <a:spAutoFit/>
          </a:bodyPr>
          <a:lstStyle/>
          <a:p>
            <a:pPr algn="ctr"/>
            <a:r>
              <a:rPr lang="en-US" sz="2400" b="1" dirty="0"/>
              <a:t>DOA Internet Site</a:t>
            </a:r>
          </a:p>
        </p:txBody>
      </p:sp>
      <p:pic>
        <p:nvPicPr>
          <p:cNvPr id="1026" name="Picture 2" descr="C:\Users\ag05b80\AppData\Local\Microsoft\Windows\Temporary Internet Files\Content.IE5\61O39K47\question-mark-fac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3810000"/>
            <a:ext cx="1676400" cy="1892078"/>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7010400" y="3124201"/>
            <a:ext cx="1371600" cy="990600"/>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TextBox 6"/>
          <p:cNvSpPr txBox="1"/>
          <p:nvPr/>
        </p:nvSpPr>
        <p:spPr>
          <a:xfrm>
            <a:off x="7104295" y="3481001"/>
            <a:ext cx="1183810" cy="338554"/>
          </a:xfrm>
          <a:prstGeom prst="rect">
            <a:avLst/>
          </a:prstGeom>
          <a:noFill/>
        </p:spPr>
        <p:txBody>
          <a:bodyPr wrap="square" rtlCol="0">
            <a:spAutoFit/>
          </a:bodyPr>
          <a:lstStyle/>
          <a:p>
            <a:r>
              <a:rPr lang="en-US" sz="1600" b="1" dirty="0"/>
              <a:t>Account?</a:t>
            </a:r>
            <a:endParaRPr lang="en-US" sz="1400" b="1" dirty="0"/>
          </a:p>
        </p:txBody>
      </p:sp>
      <p:pic>
        <p:nvPicPr>
          <p:cNvPr id="8" name="Picture 7">
            <a:extLst>
              <a:ext uri="{FF2B5EF4-FFF2-40B4-BE49-F238E27FC236}">
                <a16:creationId xmlns:a16="http://schemas.microsoft.com/office/drawing/2014/main" id="{7FFF5AA5-B8A8-4C6D-BA83-0C84D8F8C8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spTree>
    <p:extLst>
      <p:ext uri="{BB962C8B-B14F-4D97-AF65-F5344CB8AC3E}">
        <p14:creationId xmlns:p14="http://schemas.microsoft.com/office/powerpoint/2010/main" val="2277332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4B9DE43-0BD4-451F-8BF0-725A1B4B3076}"/>
              </a:ext>
            </a:extLst>
          </p:cNvPr>
          <p:cNvSpPr>
            <a:spLocks noGrp="1"/>
          </p:cNvSpPr>
          <p:nvPr>
            <p:ph type="sldNum" sz="quarter" idx="12"/>
          </p:nvPr>
        </p:nvSpPr>
        <p:spPr/>
        <p:txBody>
          <a:bodyPr/>
          <a:lstStyle/>
          <a:p>
            <a:fld id="{ABB31A60-D9AC-407A-98ED-A9CA260A5D9B}" type="slidenum">
              <a:rPr lang="en-US" smtClean="0"/>
              <a:t>2</a:t>
            </a:fld>
            <a:endParaRPr lang="en-US"/>
          </a:p>
        </p:txBody>
      </p:sp>
      <p:sp>
        <p:nvSpPr>
          <p:cNvPr id="4" name="TextBox 3">
            <a:extLst>
              <a:ext uri="{FF2B5EF4-FFF2-40B4-BE49-F238E27FC236}">
                <a16:creationId xmlns:a16="http://schemas.microsoft.com/office/drawing/2014/main" id="{DC710D8F-9369-4FA6-BE6D-67B78F2CAA27}"/>
              </a:ext>
            </a:extLst>
          </p:cNvPr>
          <p:cNvSpPr txBox="1"/>
          <p:nvPr/>
        </p:nvSpPr>
        <p:spPr>
          <a:xfrm>
            <a:off x="890615" y="1295400"/>
            <a:ext cx="7208578" cy="4462760"/>
          </a:xfrm>
          <a:prstGeom prst="rect">
            <a:avLst/>
          </a:prstGeom>
          <a:noFill/>
        </p:spPr>
        <p:txBody>
          <a:bodyPr wrap="square">
            <a:spAutoFit/>
          </a:bodyPr>
          <a:lstStyle/>
          <a:p>
            <a:r>
              <a:rPr lang="en-US" sz="2400" b="1" dirty="0">
                <a:latin typeface="Calibri" panose="020F0502020204030204" pitchFamily="34" charset="0"/>
                <a:cs typeface="Calibri" panose="020F0502020204030204" pitchFamily="34" charset="0"/>
              </a:rPr>
              <a:t>Keep in mind when entering vouchers:</a:t>
            </a:r>
          </a:p>
          <a:p>
            <a:endParaRPr lang="en-US" sz="2000" b="1" dirty="0">
              <a:latin typeface="Calibri" panose="020F0502020204030204" pitchFamily="34" charset="0"/>
              <a:cs typeface="Calibri" panose="020F0502020204030204" pitchFamily="34" charset="0"/>
            </a:endParaRPr>
          </a:p>
          <a:p>
            <a:endParaRPr lang="en-US" sz="2000" b="1" dirty="0">
              <a:latin typeface="Calibri" panose="020F0502020204030204" pitchFamily="34" charset="0"/>
              <a:cs typeface="Calibri" panose="020F0502020204030204" pitchFamily="34" charset="0"/>
            </a:endParaRPr>
          </a:p>
          <a:p>
            <a:pPr marL="868680" lvl="1" indent="-457200">
              <a:buFont typeface="+mj-lt"/>
              <a:buAutoNum type="arabicPeriod"/>
            </a:pPr>
            <a:r>
              <a:rPr lang="en-US" sz="2000" dirty="0">
                <a:latin typeface="Calibri" panose="020F0502020204030204" pitchFamily="34" charset="0"/>
                <a:cs typeface="Calibri" panose="020F0502020204030204" pitchFamily="34" charset="0"/>
              </a:rPr>
              <a:t>Supplier Maintenance no longer adds a Location for every Address</a:t>
            </a:r>
          </a:p>
          <a:p>
            <a:pPr marL="868680" lvl="1" indent="-457200">
              <a:buFont typeface="+mj-lt"/>
              <a:buAutoNum type="arabicPeriod"/>
            </a:pPr>
            <a:endParaRPr lang="en-US" sz="2000" dirty="0">
              <a:latin typeface="Calibri" panose="020F0502020204030204" pitchFamily="34" charset="0"/>
              <a:cs typeface="Calibri" panose="020F0502020204030204" pitchFamily="34" charset="0"/>
            </a:endParaRPr>
          </a:p>
          <a:p>
            <a:pPr marL="868680" lvl="1" indent="-457200">
              <a:buFont typeface="+mj-lt"/>
              <a:buAutoNum type="arabicPeriod"/>
            </a:pPr>
            <a:r>
              <a:rPr lang="en-US" sz="2000" dirty="0">
                <a:latin typeface="Calibri" panose="020F0502020204030204" pitchFamily="34" charset="0"/>
                <a:cs typeface="Calibri" panose="020F0502020204030204" pitchFamily="34" charset="0"/>
              </a:rPr>
              <a:t>Choose the appropriate Location (</a:t>
            </a:r>
            <a:r>
              <a:rPr lang="en-US" sz="2000" i="1" dirty="0">
                <a:latin typeface="Calibri" panose="020F0502020204030204" pitchFamily="34" charset="0"/>
                <a:cs typeface="Calibri" panose="020F0502020204030204" pitchFamily="34" charset="0"/>
              </a:rPr>
              <a:t>1099 reportability and bank account</a:t>
            </a:r>
            <a:r>
              <a:rPr lang="en-US" sz="2000" dirty="0">
                <a:latin typeface="Calibri" panose="020F0502020204030204" pitchFamily="34" charset="0"/>
                <a:cs typeface="Calibri" panose="020F0502020204030204" pitchFamily="34" charset="0"/>
              </a:rPr>
              <a:t>) </a:t>
            </a:r>
          </a:p>
          <a:p>
            <a:pPr lvl="2"/>
            <a:r>
              <a:rPr lang="en-US" sz="2000" dirty="0">
                <a:latin typeface="Calibri" panose="020F0502020204030204" pitchFamily="34" charset="0"/>
                <a:cs typeface="Calibri" panose="020F0502020204030204" pitchFamily="34" charset="0"/>
              </a:rPr>
              <a:t>Query: TN_AP33C_VENDOR_SEARCH </a:t>
            </a:r>
          </a:p>
          <a:p>
            <a:pPr lvl="2"/>
            <a:endParaRPr lang="en-US" sz="2000" dirty="0">
              <a:latin typeface="Calibri" panose="020F0502020204030204" pitchFamily="34" charset="0"/>
              <a:cs typeface="Calibri" panose="020F0502020204030204" pitchFamily="34" charset="0"/>
            </a:endParaRPr>
          </a:p>
          <a:p>
            <a:pPr marL="868680" lvl="1" indent="-457200">
              <a:buFont typeface="+mj-lt"/>
              <a:buAutoNum type="arabicPeriod"/>
            </a:pPr>
            <a:r>
              <a:rPr lang="en-US" sz="2000" dirty="0">
                <a:latin typeface="Calibri" panose="020F0502020204030204" pitchFamily="34" charset="0"/>
                <a:cs typeface="Calibri" panose="020F0502020204030204" pitchFamily="34" charset="0"/>
              </a:rPr>
              <a:t>Choose the appropriate Address (</a:t>
            </a:r>
            <a:r>
              <a:rPr lang="en-US" sz="2000" i="1" dirty="0">
                <a:latin typeface="Calibri" panose="020F0502020204030204" pitchFamily="34" charset="0"/>
                <a:cs typeface="Calibri" panose="020F0502020204030204" pitchFamily="34" charset="0"/>
              </a:rPr>
              <a:t>Should match remittance address on invoice</a:t>
            </a:r>
            <a:r>
              <a:rPr lang="en-US" sz="2000" dirty="0">
                <a:latin typeface="Calibri" panose="020F0502020204030204" pitchFamily="34" charset="0"/>
                <a:cs typeface="Calibri" panose="020F0502020204030204" pitchFamily="34" charset="0"/>
              </a:rPr>
              <a:t>)</a:t>
            </a:r>
          </a:p>
          <a:p>
            <a:pPr marL="868680" lvl="1" indent="-457200">
              <a:buFont typeface="+mj-lt"/>
              <a:buAutoNum type="arabicPeriod"/>
            </a:pPr>
            <a:endParaRPr lang="en-US" sz="2000" dirty="0">
              <a:latin typeface="Calibri" panose="020F0502020204030204" pitchFamily="34" charset="0"/>
              <a:cs typeface="Calibri" panose="020F0502020204030204" pitchFamily="34" charset="0"/>
            </a:endParaRPr>
          </a:p>
          <a:p>
            <a:pPr marL="868680" lvl="1" indent="-457200">
              <a:buFont typeface="+mj-lt"/>
              <a:buAutoNum type="arabicPeriod"/>
            </a:pPr>
            <a:r>
              <a:rPr lang="en-US" sz="2000" dirty="0">
                <a:latin typeface="Calibri" panose="020F0502020204030204" pitchFamily="34" charset="0"/>
                <a:cs typeface="Calibri" panose="020F0502020204030204" pitchFamily="34" charset="0"/>
              </a:rPr>
              <a:t>Do not assume the Default Location or Address is correct</a:t>
            </a:r>
          </a:p>
        </p:txBody>
      </p:sp>
      <p:pic>
        <p:nvPicPr>
          <p:cNvPr id="2050" name="Picture 2" descr="Coronavirus Update - Pascoag Utility District">
            <a:extLst>
              <a:ext uri="{FF2B5EF4-FFF2-40B4-BE49-F238E27FC236}">
                <a16:creationId xmlns:a16="http://schemas.microsoft.com/office/drawing/2014/main" id="{77AB44BF-A8FB-4BE3-9271-4D9D78DFDD4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9598" y="838200"/>
            <a:ext cx="1569778" cy="1321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708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Effect transition="in" filter="fade">
                                      <p:cBhvr>
                                        <p:cTn id="11" dur="1000"/>
                                        <p:tgtEl>
                                          <p:spTgt spid="4">
                                            <p:txEl>
                                              <p:pRg st="3" end="3"/>
                                            </p:txEl>
                                          </p:spTgt>
                                        </p:tgtEl>
                                      </p:cBhvr>
                                    </p:animEffect>
                                    <p:anim calcmode="lin" valueType="num">
                                      <p:cBhvr>
                                        <p:cTn id="1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1000"/>
                                        <p:tgtEl>
                                          <p:spTgt spid="4">
                                            <p:txEl>
                                              <p:pRg st="5" end="5"/>
                                            </p:txEl>
                                          </p:spTgt>
                                        </p:tgtEl>
                                      </p:cBhvr>
                                    </p:animEffect>
                                    <p:anim calcmode="lin" valueType="num">
                                      <p:cBhvr>
                                        <p:cTn id="1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1000"/>
                                        <p:tgtEl>
                                          <p:spTgt spid="4">
                                            <p:txEl>
                                              <p:pRg st="6" end="6"/>
                                            </p:txEl>
                                          </p:spTgt>
                                        </p:tgtEl>
                                      </p:cBhvr>
                                    </p:animEffect>
                                    <p:anim calcmode="lin" valueType="num">
                                      <p:cBhvr>
                                        <p:cTn id="2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fade">
                                      <p:cBhvr>
                                        <p:cTn id="30" dur="1000"/>
                                        <p:tgtEl>
                                          <p:spTgt spid="4">
                                            <p:txEl>
                                              <p:pRg st="8" end="8"/>
                                            </p:txEl>
                                          </p:spTgt>
                                        </p:tgtEl>
                                      </p:cBhvr>
                                    </p:animEffect>
                                    <p:anim calcmode="lin" valueType="num">
                                      <p:cBhvr>
                                        <p:cTn id="31"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fade">
                                      <p:cBhvr>
                                        <p:cTn id="37" dur="1000"/>
                                        <p:tgtEl>
                                          <p:spTgt spid="4">
                                            <p:txEl>
                                              <p:pRg st="10" end="10"/>
                                            </p:txEl>
                                          </p:spTgt>
                                        </p:tgtEl>
                                      </p:cBhvr>
                                    </p:animEffect>
                                    <p:anim calcmode="lin" valueType="num">
                                      <p:cBhvr>
                                        <p:cTn id="3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BB31A60-D9AC-407A-98ED-A9CA260A5D9B}" type="slidenum">
              <a:rPr lang="en-US" smtClean="0"/>
              <a:t>20</a:t>
            </a:fld>
            <a:endParaRPr lang="en-US"/>
          </a:p>
        </p:txBody>
      </p:sp>
      <p:sp>
        <p:nvSpPr>
          <p:cNvPr id="3" name="TextBox 2"/>
          <p:cNvSpPr txBox="1"/>
          <p:nvPr/>
        </p:nvSpPr>
        <p:spPr>
          <a:xfrm>
            <a:off x="1752600" y="685800"/>
            <a:ext cx="5864534" cy="523220"/>
          </a:xfrm>
          <a:prstGeom prst="rect">
            <a:avLst/>
          </a:prstGeom>
          <a:solidFill>
            <a:schemeClr val="bg1"/>
          </a:solidFill>
          <a:ln w="38100">
            <a:solidFill>
              <a:srgbClr val="0070C0"/>
            </a:solidFill>
          </a:ln>
        </p:spPr>
        <p:txBody>
          <a:bodyPr wrap="square" rtlCol="0">
            <a:spAutoFit/>
          </a:bodyPr>
          <a:lstStyle/>
          <a:p>
            <a:pPr algn="ctr"/>
            <a:r>
              <a:rPr lang="en-US" sz="2800" b="1" dirty="0"/>
              <a:t>AP FileNet Attachment Removal</a:t>
            </a:r>
          </a:p>
        </p:txBody>
      </p:sp>
      <p:pic>
        <p:nvPicPr>
          <p:cNvPr id="3074" name="Picture 2" descr="C:\Users\ag05b80\AppData\Local\Microsoft\Windows\Temporary Internet Files\Content.IE5\61O39K47\6237765131_a01230e4e6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447800"/>
            <a:ext cx="3314700" cy="33147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49283" y="4753535"/>
            <a:ext cx="5864534" cy="1569660"/>
          </a:xfrm>
          <a:prstGeom prst="rect">
            <a:avLst/>
          </a:prstGeom>
          <a:solidFill>
            <a:schemeClr val="bg1"/>
          </a:solidFill>
          <a:ln w="38100">
            <a:noFill/>
          </a:ln>
        </p:spPr>
        <p:txBody>
          <a:bodyPr wrap="square" rtlCol="0">
            <a:spAutoFit/>
          </a:bodyPr>
          <a:lstStyle/>
          <a:p>
            <a:pPr algn="ctr"/>
            <a:r>
              <a:rPr lang="en-US" sz="4800" b="1" dirty="0">
                <a:latin typeface="Chiller" panose="04020404031007020602" pitchFamily="82" charset="0"/>
              </a:rPr>
              <a:t>Joshua Bare, Sherita Woods and Mikhel Lindsley</a:t>
            </a:r>
          </a:p>
        </p:txBody>
      </p:sp>
      <p:pic>
        <p:nvPicPr>
          <p:cNvPr id="6" name="Picture 5">
            <a:extLst>
              <a:ext uri="{FF2B5EF4-FFF2-40B4-BE49-F238E27FC236}">
                <a16:creationId xmlns:a16="http://schemas.microsoft.com/office/drawing/2014/main" id="{B8B9BCE3-EDD5-47AC-87E4-97B7727CF1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spTree>
    <p:extLst>
      <p:ext uri="{BB962C8B-B14F-4D97-AF65-F5344CB8AC3E}">
        <p14:creationId xmlns:p14="http://schemas.microsoft.com/office/powerpoint/2010/main" val="148124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3F607-772C-4FF8-8F15-400486248386}"/>
              </a:ext>
            </a:extLst>
          </p:cNvPr>
          <p:cNvSpPr>
            <a:spLocks noGrp="1"/>
          </p:cNvSpPr>
          <p:nvPr>
            <p:ph type="title"/>
          </p:nvPr>
        </p:nvSpPr>
        <p:spPr>
          <a:xfrm>
            <a:off x="1183342" y="1025371"/>
            <a:ext cx="6637467" cy="1108229"/>
          </a:xfrm>
        </p:spPr>
        <p:txBody>
          <a:bodyPr>
            <a:normAutofit fontScale="90000"/>
          </a:bodyPr>
          <a:lstStyle/>
          <a:p>
            <a:r>
              <a:rPr lang="en-US" sz="2700" b="1" dirty="0">
                <a:solidFill>
                  <a:srgbClr val="00B050"/>
                </a:solidFill>
              </a:rPr>
              <a:t>DOA Statewide AP &amp; CM STAFF</a:t>
            </a:r>
            <a:br>
              <a:rPr lang="en-US" sz="4000" b="1" dirty="0"/>
            </a:br>
            <a:endParaRPr lang="en-US" dirty="0"/>
          </a:p>
        </p:txBody>
      </p:sp>
      <p:sp>
        <p:nvSpPr>
          <p:cNvPr id="3" name="Content Placeholder 2">
            <a:extLst>
              <a:ext uri="{FF2B5EF4-FFF2-40B4-BE49-F238E27FC236}">
                <a16:creationId xmlns:a16="http://schemas.microsoft.com/office/drawing/2014/main" id="{59BB0AC2-6CBC-4D5A-9B45-9630D0732E0C}"/>
              </a:ext>
            </a:extLst>
          </p:cNvPr>
          <p:cNvSpPr>
            <a:spLocks noGrp="1"/>
          </p:cNvSpPr>
          <p:nvPr>
            <p:ph idx="1"/>
          </p:nvPr>
        </p:nvSpPr>
        <p:spPr/>
        <p:txBody>
          <a:bodyPr/>
          <a:lstStyle/>
          <a:p>
            <a:pPr marL="68580" indent="0">
              <a:buNone/>
            </a:pPr>
            <a:r>
              <a:rPr lang="en-US" dirty="0"/>
              <a:t>We are here to assist you:</a:t>
            </a:r>
          </a:p>
        </p:txBody>
      </p:sp>
      <p:sp>
        <p:nvSpPr>
          <p:cNvPr id="4" name="Slide Number Placeholder 3">
            <a:extLst>
              <a:ext uri="{FF2B5EF4-FFF2-40B4-BE49-F238E27FC236}">
                <a16:creationId xmlns:a16="http://schemas.microsoft.com/office/drawing/2014/main" id="{518097DE-DBBF-4F1D-BE4F-994D44788B2C}"/>
              </a:ext>
            </a:extLst>
          </p:cNvPr>
          <p:cNvSpPr>
            <a:spLocks noGrp="1"/>
          </p:cNvSpPr>
          <p:nvPr>
            <p:ph type="sldNum" sz="quarter" idx="12"/>
          </p:nvPr>
        </p:nvSpPr>
        <p:spPr/>
        <p:txBody>
          <a:bodyPr/>
          <a:lstStyle/>
          <a:p>
            <a:fld id="{ABB31A60-D9AC-407A-98ED-A9CA260A5D9B}" type="slidenum">
              <a:rPr lang="en-US" smtClean="0"/>
              <a:t>21</a:t>
            </a:fld>
            <a:endParaRPr lang="en-US"/>
          </a:p>
        </p:txBody>
      </p:sp>
      <p:pic>
        <p:nvPicPr>
          <p:cNvPr id="5" name="Picture 2">
            <a:extLst>
              <a:ext uri="{FF2B5EF4-FFF2-40B4-BE49-F238E27FC236}">
                <a16:creationId xmlns:a16="http://schemas.microsoft.com/office/drawing/2014/main" id="{7D4D118B-A634-4268-AEE3-040ECED036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200400"/>
            <a:ext cx="2825958" cy="1762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a:extLst>
              <a:ext uri="{FF2B5EF4-FFF2-40B4-BE49-F238E27FC236}">
                <a16:creationId xmlns:a16="http://schemas.microsoft.com/office/drawing/2014/main" id="{953445C3-DBBF-4286-A05E-1C71C89F78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spTree>
    <p:extLst>
      <p:ext uri="{BB962C8B-B14F-4D97-AF65-F5344CB8AC3E}">
        <p14:creationId xmlns:p14="http://schemas.microsoft.com/office/powerpoint/2010/main" val="1508794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BB31A60-D9AC-407A-98ED-A9CA260A5D9B}" type="slidenum">
              <a:rPr lang="en-US" smtClean="0"/>
              <a:t>22</a:t>
            </a:fld>
            <a:endParaRPr lang="en-US"/>
          </a:p>
        </p:txBody>
      </p:sp>
      <p:pic>
        <p:nvPicPr>
          <p:cNvPr id="5" name="Picture 9" descr="C:\Users\ag05b80\AppData\Local\Microsoft\Windows\Temporary Internet Files\Content.IE5\2CZB5HUB\asientos-contabl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841982"/>
            <a:ext cx="5638799" cy="404583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324600" y="1004047"/>
            <a:ext cx="1828800" cy="2646878"/>
          </a:xfrm>
          <a:prstGeom prst="rect">
            <a:avLst/>
          </a:prstGeom>
          <a:noFill/>
        </p:spPr>
        <p:txBody>
          <a:bodyPr wrap="square" rtlCol="0">
            <a:spAutoFit/>
          </a:bodyPr>
          <a:lstStyle/>
          <a:p>
            <a:r>
              <a:rPr lang="en-US" sz="16600" dirty="0">
                <a:solidFill>
                  <a:srgbClr val="00B0F0"/>
                </a:solidFill>
                <a:latin typeface="Arial Black" panose="020B0A04020102020204" pitchFamily="34" charset="0"/>
              </a:rPr>
              <a:t>?</a:t>
            </a:r>
          </a:p>
        </p:txBody>
      </p:sp>
      <p:pic>
        <p:nvPicPr>
          <p:cNvPr id="6" name="Picture 5">
            <a:extLst>
              <a:ext uri="{FF2B5EF4-FFF2-40B4-BE49-F238E27FC236}">
                <a16:creationId xmlns:a16="http://schemas.microsoft.com/office/drawing/2014/main" id="{3AC22FB6-277F-497B-81B6-65258461DB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spTree>
    <p:extLst>
      <p:ext uri="{BB962C8B-B14F-4D97-AF65-F5344CB8AC3E}">
        <p14:creationId xmlns:p14="http://schemas.microsoft.com/office/powerpoint/2010/main" val="806443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6">
            <a:extLst>
              <a:ext uri="{FF2B5EF4-FFF2-40B4-BE49-F238E27FC236}">
                <a16:creationId xmlns:a16="http://schemas.microsoft.com/office/drawing/2014/main" id="{F20A4A31-9F69-4936-8BBF-34487D8E4EA8}"/>
              </a:ext>
            </a:extLst>
          </p:cNvPr>
          <p:cNvPicPr>
            <a:picLocks noChangeAspect="1"/>
          </p:cNvPicPr>
          <p:nvPr/>
        </p:nvPicPr>
        <p:blipFill>
          <a:blip r:embed="rId2"/>
          <a:stretch>
            <a:fillRect/>
          </a:stretch>
        </p:blipFill>
        <p:spPr>
          <a:xfrm>
            <a:off x="228600" y="1587242"/>
            <a:ext cx="8763000" cy="4170879"/>
          </a:xfrm>
          <a:prstGeom prst="rect">
            <a:avLst/>
          </a:prstGeom>
          <a:ln>
            <a:solidFill>
              <a:schemeClr val="tx1"/>
            </a:solidFill>
          </a:ln>
        </p:spPr>
      </p:pic>
      <p:sp>
        <p:nvSpPr>
          <p:cNvPr id="4" name="Text Box 17">
            <a:extLst>
              <a:ext uri="{FF2B5EF4-FFF2-40B4-BE49-F238E27FC236}">
                <a16:creationId xmlns:a16="http://schemas.microsoft.com/office/drawing/2014/main" id="{3D28AFBD-2686-4FB2-9919-5561ACC5A62E}"/>
              </a:ext>
            </a:extLst>
          </p:cNvPr>
          <p:cNvSpPr txBox="1"/>
          <p:nvPr/>
        </p:nvSpPr>
        <p:spPr>
          <a:xfrm>
            <a:off x="228600" y="2179635"/>
            <a:ext cx="876299" cy="219075"/>
          </a:xfrm>
          <a:prstGeom prst="rect">
            <a:avLst/>
          </a:prstGeom>
          <a:solidFill>
            <a:schemeClr val="lt1"/>
          </a:solidFill>
          <a:ln w="28575">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8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Supplier ID</a:t>
            </a:r>
            <a:endParaRPr lang="en-US" sz="1100" dirty="0">
              <a:effectLst/>
              <a:latin typeface="Open Sans" panose="020B0606030504020204" pitchFamily="34" charset="0"/>
              <a:ea typeface="Open Sans" panose="020B0606030504020204" pitchFamily="34" charset="0"/>
              <a:cs typeface="Open Sans" panose="020B0606030504020204" pitchFamily="34" charset="0"/>
            </a:endParaRPr>
          </a:p>
        </p:txBody>
      </p:sp>
      <p:cxnSp>
        <p:nvCxnSpPr>
          <p:cNvPr id="5" name="Straight Arrow Connector 4">
            <a:extLst>
              <a:ext uri="{FF2B5EF4-FFF2-40B4-BE49-F238E27FC236}">
                <a16:creationId xmlns:a16="http://schemas.microsoft.com/office/drawing/2014/main" id="{A969BEF2-3A31-4BD9-AE2B-03E86B04423A}"/>
              </a:ext>
            </a:extLst>
          </p:cNvPr>
          <p:cNvCxnSpPr>
            <a:cxnSpLocks/>
          </p:cNvCxnSpPr>
          <p:nvPr/>
        </p:nvCxnSpPr>
        <p:spPr>
          <a:xfrm>
            <a:off x="666749" y="2398710"/>
            <a:ext cx="0" cy="18363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 Box 17">
            <a:extLst>
              <a:ext uri="{FF2B5EF4-FFF2-40B4-BE49-F238E27FC236}">
                <a16:creationId xmlns:a16="http://schemas.microsoft.com/office/drawing/2014/main" id="{D530D8A9-4AEF-4C0D-8086-DC4FC625A927}"/>
              </a:ext>
            </a:extLst>
          </p:cNvPr>
          <p:cNvSpPr txBox="1"/>
          <p:nvPr/>
        </p:nvSpPr>
        <p:spPr>
          <a:xfrm>
            <a:off x="257175" y="3197221"/>
            <a:ext cx="1152516" cy="761999"/>
          </a:xfrm>
          <a:prstGeom prst="rect">
            <a:avLst/>
          </a:prstGeom>
          <a:solidFill>
            <a:schemeClr val="lt1"/>
          </a:solidFill>
          <a:ln w="28575">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pPr>
            <a:r>
              <a:rPr lang="en-US" sz="8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Supplier ID status</a:t>
            </a:r>
          </a:p>
          <a:p>
            <a:pPr marL="0" marR="0" algn="ctr">
              <a:lnSpc>
                <a:spcPct val="115000"/>
              </a:lnSpc>
              <a:spcBef>
                <a:spcPts val="0"/>
              </a:spcBef>
            </a:pPr>
            <a:r>
              <a:rPr lang="en-US" sz="800" dirty="0">
                <a:solidFill>
                  <a:srgbClr val="FF0000"/>
                </a:solidFill>
                <a:latin typeface="Open Sans" panose="020B0606030504020204" pitchFamily="34" charset="0"/>
                <a:ea typeface="Open Sans" panose="020B0606030504020204" pitchFamily="34" charset="0"/>
                <a:cs typeface="Open Sans" panose="020B0606030504020204" pitchFamily="34" charset="0"/>
              </a:rPr>
              <a:t>A = Approved</a:t>
            </a:r>
          </a:p>
          <a:p>
            <a:pPr marL="0" marR="0" algn="ctr">
              <a:lnSpc>
                <a:spcPct val="115000"/>
              </a:lnSpc>
              <a:spcBef>
                <a:spcPts val="0"/>
              </a:spcBef>
            </a:pPr>
            <a:r>
              <a:rPr lang="en-US" sz="8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I = Inactive</a:t>
            </a:r>
          </a:p>
          <a:p>
            <a:pPr marL="0" marR="0" algn="ctr">
              <a:lnSpc>
                <a:spcPct val="115000"/>
              </a:lnSpc>
              <a:spcBef>
                <a:spcPts val="0"/>
              </a:spcBef>
            </a:pPr>
            <a:r>
              <a:rPr lang="en-US" sz="800" dirty="0">
                <a:solidFill>
                  <a:srgbClr val="FF0000"/>
                </a:solidFill>
                <a:latin typeface="Open Sans" panose="020B0606030504020204" pitchFamily="34" charset="0"/>
                <a:ea typeface="Open Sans" panose="020B0606030504020204" pitchFamily="34" charset="0"/>
                <a:cs typeface="Open Sans" panose="020B0606030504020204" pitchFamily="34" charset="0"/>
              </a:rPr>
              <a:t>R = Ready for Review</a:t>
            </a:r>
            <a:endParaRPr lang="en-US" sz="1100" dirty="0">
              <a:effectLst/>
              <a:latin typeface="Open Sans" panose="020B0606030504020204" pitchFamily="34" charset="0"/>
              <a:ea typeface="Open Sans" panose="020B0606030504020204" pitchFamily="34" charset="0"/>
              <a:cs typeface="Open Sans" panose="020B0606030504020204" pitchFamily="34" charset="0"/>
            </a:endParaRPr>
          </a:p>
        </p:txBody>
      </p:sp>
      <p:cxnSp>
        <p:nvCxnSpPr>
          <p:cNvPr id="7" name="Straight Arrow Connector 6">
            <a:extLst>
              <a:ext uri="{FF2B5EF4-FFF2-40B4-BE49-F238E27FC236}">
                <a16:creationId xmlns:a16="http://schemas.microsoft.com/office/drawing/2014/main" id="{D55E94E5-05BB-494F-8AEF-7A2DFAB92C97}"/>
              </a:ext>
            </a:extLst>
          </p:cNvPr>
          <p:cNvCxnSpPr>
            <a:cxnSpLocks/>
          </p:cNvCxnSpPr>
          <p:nvPr/>
        </p:nvCxnSpPr>
        <p:spPr>
          <a:xfrm flipV="1">
            <a:off x="990600" y="2743200"/>
            <a:ext cx="0" cy="4540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 Box 17">
            <a:extLst>
              <a:ext uri="{FF2B5EF4-FFF2-40B4-BE49-F238E27FC236}">
                <a16:creationId xmlns:a16="http://schemas.microsoft.com/office/drawing/2014/main" id="{740B82C3-DEE1-40A4-B08F-4B61C0BF4C6B}"/>
              </a:ext>
            </a:extLst>
          </p:cNvPr>
          <p:cNvSpPr txBox="1"/>
          <p:nvPr/>
        </p:nvSpPr>
        <p:spPr>
          <a:xfrm>
            <a:off x="1400175" y="2137565"/>
            <a:ext cx="876299" cy="334965"/>
          </a:xfrm>
          <a:prstGeom prst="rect">
            <a:avLst/>
          </a:prstGeom>
          <a:solidFill>
            <a:schemeClr val="lt1"/>
          </a:solidFill>
          <a:ln w="28575">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8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Supplier Business Type</a:t>
            </a:r>
            <a:endParaRPr lang="en-US" sz="1100" dirty="0">
              <a:effectLst/>
              <a:latin typeface="Open Sans" panose="020B0606030504020204" pitchFamily="34" charset="0"/>
              <a:ea typeface="Open Sans" panose="020B0606030504020204" pitchFamily="34" charset="0"/>
              <a:cs typeface="Open Sans" panose="020B0606030504020204" pitchFamily="34" charset="0"/>
            </a:endParaRPr>
          </a:p>
        </p:txBody>
      </p:sp>
      <p:cxnSp>
        <p:nvCxnSpPr>
          <p:cNvPr id="9" name="Straight Arrow Connector 8">
            <a:extLst>
              <a:ext uri="{FF2B5EF4-FFF2-40B4-BE49-F238E27FC236}">
                <a16:creationId xmlns:a16="http://schemas.microsoft.com/office/drawing/2014/main" id="{CDA1A716-0A7B-447C-860B-AB70769AB627}"/>
              </a:ext>
            </a:extLst>
          </p:cNvPr>
          <p:cNvCxnSpPr>
            <a:cxnSpLocks/>
          </p:cNvCxnSpPr>
          <p:nvPr/>
        </p:nvCxnSpPr>
        <p:spPr>
          <a:xfrm flipH="1">
            <a:off x="1257301" y="2454010"/>
            <a:ext cx="152390" cy="79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 Box 17">
            <a:extLst>
              <a:ext uri="{FF2B5EF4-FFF2-40B4-BE49-F238E27FC236}">
                <a16:creationId xmlns:a16="http://schemas.microsoft.com/office/drawing/2014/main" id="{9AB7CA0D-CE23-4A4E-86B7-2FF3670E867A}"/>
              </a:ext>
            </a:extLst>
          </p:cNvPr>
          <p:cNvSpPr txBox="1"/>
          <p:nvPr/>
        </p:nvSpPr>
        <p:spPr>
          <a:xfrm>
            <a:off x="1295400" y="4028804"/>
            <a:ext cx="609600" cy="527313"/>
          </a:xfrm>
          <a:prstGeom prst="rect">
            <a:avLst/>
          </a:prstGeom>
          <a:solidFill>
            <a:schemeClr val="lt1"/>
          </a:solidFill>
          <a:ln w="28575">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pPr>
            <a:r>
              <a:rPr lang="en-US" sz="8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Last four digits of tax ID</a:t>
            </a:r>
            <a:endParaRPr lang="en-US" sz="1100" dirty="0">
              <a:effectLst/>
              <a:latin typeface="Open Sans" panose="020B0606030504020204" pitchFamily="34" charset="0"/>
              <a:ea typeface="Open Sans" panose="020B0606030504020204" pitchFamily="34" charset="0"/>
              <a:cs typeface="Open Sans" panose="020B0606030504020204" pitchFamily="34" charset="0"/>
            </a:endParaRPr>
          </a:p>
        </p:txBody>
      </p:sp>
      <p:cxnSp>
        <p:nvCxnSpPr>
          <p:cNvPr id="11" name="Straight Arrow Connector 10">
            <a:extLst>
              <a:ext uri="{FF2B5EF4-FFF2-40B4-BE49-F238E27FC236}">
                <a16:creationId xmlns:a16="http://schemas.microsoft.com/office/drawing/2014/main" id="{FAFB3D10-3175-4DA0-80B9-20B74401C15C}"/>
              </a:ext>
            </a:extLst>
          </p:cNvPr>
          <p:cNvCxnSpPr>
            <a:cxnSpLocks/>
          </p:cNvCxnSpPr>
          <p:nvPr/>
        </p:nvCxnSpPr>
        <p:spPr>
          <a:xfrm flipV="1">
            <a:off x="1600200" y="2726806"/>
            <a:ext cx="0" cy="130809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Right Brace 11">
            <a:extLst>
              <a:ext uri="{FF2B5EF4-FFF2-40B4-BE49-F238E27FC236}">
                <a16:creationId xmlns:a16="http://schemas.microsoft.com/office/drawing/2014/main" id="{86A4DE01-5A57-4DF7-9FC1-1E2D78F04BF9}"/>
              </a:ext>
            </a:extLst>
          </p:cNvPr>
          <p:cNvSpPr/>
          <p:nvPr/>
        </p:nvSpPr>
        <p:spPr>
          <a:xfrm rot="16200000">
            <a:off x="5302782" y="1078448"/>
            <a:ext cx="533396" cy="2824698"/>
          </a:xfrm>
          <a:prstGeom prst="rightBrace">
            <a:avLst/>
          </a:prstGeom>
          <a:ln w="285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 Box 17">
            <a:extLst>
              <a:ext uri="{FF2B5EF4-FFF2-40B4-BE49-F238E27FC236}">
                <a16:creationId xmlns:a16="http://schemas.microsoft.com/office/drawing/2014/main" id="{BA79BC95-FD9C-4FF0-99E0-C72A46D5B89B}"/>
              </a:ext>
            </a:extLst>
          </p:cNvPr>
          <p:cNvSpPr txBox="1"/>
          <p:nvPr/>
        </p:nvSpPr>
        <p:spPr>
          <a:xfrm>
            <a:off x="4765680" y="1752600"/>
            <a:ext cx="1636180" cy="490795"/>
          </a:xfrm>
          <a:prstGeom prst="rect">
            <a:avLst/>
          </a:prstGeom>
          <a:solidFill>
            <a:schemeClr val="lt1"/>
          </a:solidFill>
          <a:ln w="28575">
            <a:solidFill>
              <a:srgbClr val="00B0F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8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Address information: Payment Alternate name (DBA name) and address </a:t>
            </a:r>
            <a:endParaRPr lang="en-US" sz="110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14" name="Text Box 17">
            <a:extLst>
              <a:ext uri="{FF2B5EF4-FFF2-40B4-BE49-F238E27FC236}">
                <a16:creationId xmlns:a16="http://schemas.microsoft.com/office/drawing/2014/main" id="{91C94621-C5F1-45CF-A415-068712DB9A83}"/>
              </a:ext>
            </a:extLst>
          </p:cNvPr>
          <p:cNvSpPr txBox="1"/>
          <p:nvPr/>
        </p:nvSpPr>
        <p:spPr>
          <a:xfrm>
            <a:off x="3810003" y="1879870"/>
            <a:ext cx="876299" cy="490795"/>
          </a:xfrm>
          <a:prstGeom prst="rect">
            <a:avLst/>
          </a:prstGeom>
          <a:solidFill>
            <a:schemeClr val="lt1"/>
          </a:solidFill>
          <a:ln w="28575">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8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Supplier Name (Line 1 of IRS W-9)</a:t>
            </a:r>
            <a:endParaRPr lang="en-US" sz="1100" dirty="0">
              <a:effectLst/>
              <a:latin typeface="Open Sans" panose="020B0606030504020204" pitchFamily="34" charset="0"/>
              <a:ea typeface="Open Sans" panose="020B0606030504020204" pitchFamily="34" charset="0"/>
              <a:cs typeface="Open Sans" panose="020B0606030504020204" pitchFamily="34" charset="0"/>
            </a:endParaRPr>
          </a:p>
        </p:txBody>
      </p:sp>
      <p:cxnSp>
        <p:nvCxnSpPr>
          <p:cNvPr id="15" name="Straight Arrow Connector 14">
            <a:extLst>
              <a:ext uri="{FF2B5EF4-FFF2-40B4-BE49-F238E27FC236}">
                <a16:creationId xmlns:a16="http://schemas.microsoft.com/office/drawing/2014/main" id="{EFF6D2E4-BA45-4CAD-A5F3-D03C4116F030}"/>
              </a:ext>
            </a:extLst>
          </p:cNvPr>
          <p:cNvCxnSpPr>
            <a:cxnSpLocks/>
            <a:stCxn id="14" idx="2"/>
          </p:cNvCxnSpPr>
          <p:nvPr/>
        </p:nvCxnSpPr>
        <p:spPr>
          <a:xfrm flipH="1">
            <a:off x="3962400" y="2370665"/>
            <a:ext cx="285753" cy="2196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Right Brace 15">
            <a:extLst>
              <a:ext uri="{FF2B5EF4-FFF2-40B4-BE49-F238E27FC236}">
                <a16:creationId xmlns:a16="http://schemas.microsoft.com/office/drawing/2014/main" id="{FD530891-DF44-41A4-A05E-7A4B3E7B654B}"/>
              </a:ext>
            </a:extLst>
          </p:cNvPr>
          <p:cNvSpPr/>
          <p:nvPr/>
        </p:nvSpPr>
        <p:spPr>
          <a:xfrm rot="16200000">
            <a:off x="2728915" y="1753923"/>
            <a:ext cx="533396" cy="1400175"/>
          </a:xfrm>
          <a:prstGeom prst="rightBrace">
            <a:avLst/>
          </a:prstGeom>
          <a:ln w="28575">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 Box 17">
            <a:extLst>
              <a:ext uri="{FF2B5EF4-FFF2-40B4-BE49-F238E27FC236}">
                <a16:creationId xmlns:a16="http://schemas.microsoft.com/office/drawing/2014/main" id="{803319B5-DF2D-4862-A90F-B6C98D3DFB3F}"/>
              </a:ext>
            </a:extLst>
          </p:cNvPr>
          <p:cNvSpPr txBox="1"/>
          <p:nvPr/>
        </p:nvSpPr>
        <p:spPr>
          <a:xfrm>
            <a:off x="2540517" y="1283908"/>
            <a:ext cx="938764" cy="947995"/>
          </a:xfrm>
          <a:prstGeom prst="rect">
            <a:avLst/>
          </a:prstGeom>
          <a:solidFill>
            <a:schemeClr val="lt1"/>
          </a:solidFill>
          <a:ln w="28575">
            <a:solidFill>
              <a:srgbClr val="92D05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pPr>
            <a:r>
              <a:rPr lang="en-US" sz="8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Location Name, Description of Location, and Location Status (A = Active, </a:t>
            </a:r>
          </a:p>
          <a:p>
            <a:pPr marL="0" marR="0" algn="ctr">
              <a:lnSpc>
                <a:spcPct val="115000"/>
              </a:lnSpc>
              <a:spcBef>
                <a:spcPts val="0"/>
              </a:spcBef>
            </a:pPr>
            <a:r>
              <a:rPr lang="en-US" sz="8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I = Inactive)</a:t>
            </a:r>
            <a:endParaRPr lang="en-US" sz="110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18" name="Text Box 17">
            <a:extLst>
              <a:ext uri="{FF2B5EF4-FFF2-40B4-BE49-F238E27FC236}">
                <a16:creationId xmlns:a16="http://schemas.microsoft.com/office/drawing/2014/main" id="{F03AF7F1-71B4-4C39-A9E8-619D87541E27}"/>
              </a:ext>
            </a:extLst>
          </p:cNvPr>
          <p:cNvSpPr txBox="1"/>
          <p:nvPr/>
        </p:nvSpPr>
        <p:spPr>
          <a:xfrm>
            <a:off x="1704966" y="3109285"/>
            <a:ext cx="1095381" cy="632060"/>
          </a:xfrm>
          <a:prstGeom prst="rect">
            <a:avLst/>
          </a:prstGeom>
          <a:solidFill>
            <a:schemeClr val="lt1"/>
          </a:solidFill>
          <a:ln w="28575">
            <a:solidFill>
              <a:srgbClr val="00B0F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pPr>
            <a:r>
              <a:rPr lang="en-US" sz="8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Address ID # and Address Status </a:t>
            </a:r>
          </a:p>
          <a:p>
            <a:pPr marL="0" marR="0" algn="ctr">
              <a:lnSpc>
                <a:spcPct val="115000"/>
              </a:lnSpc>
              <a:spcBef>
                <a:spcPts val="0"/>
              </a:spcBef>
            </a:pPr>
            <a:r>
              <a:rPr lang="en-US" sz="8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(A = Active;</a:t>
            </a:r>
          </a:p>
          <a:p>
            <a:pPr marL="0" marR="0" algn="ctr">
              <a:lnSpc>
                <a:spcPct val="115000"/>
              </a:lnSpc>
              <a:spcBef>
                <a:spcPts val="0"/>
              </a:spcBef>
            </a:pPr>
            <a:r>
              <a:rPr lang="en-US" sz="8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I = Inactive) </a:t>
            </a:r>
            <a:endParaRPr lang="en-US" sz="1100" dirty="0">
              <a:effectLst/>
              <a:latin typeface="Open Sans" panose="020B0606030504020204" pitchFamily="34" charset="0"/>
              <a:ea typeface="Open Sans" panose="020B0606030504020204" pitchFamily="34" charset="0"/>
              <a:cs typeface="Open Sans" panose="020B0606030504020204" pitchFamily="34" charset="0"/>
            </a:endParaRPr>
          </a:p>
        </p:txBody>
      </p:sp>
      <p:cxnSp>
        <p:nvCxnSpPr>
          <p:cNvPr id="19" name="Straight Arrow Connector 18">
            <a:extLst>
              <a:ext uri="{FF2B5EF4-FFF2-40B4-BE49-F238E27FC236}">
                <a16:creationId xmlns:a16="http://schemas.microsoft.com/office/drawing/2014/main" id="{3D68B3D2-A84E-407D-868E-D9D4309768A1}"/>
              </a:ext>
            </a:extLst>
          </p:cNvPr>
          <p:cNvCxnSpPr>
            <a:cxnSpLocks/>
          </p:cNvCxnSpPr>
          <p:nvPr/>
        </p:nvCxnSpPr>
        <p:spPr>
          <a:xfrm flipV="1">
            <a:off x="1905000" y="2720710"/>
            <a:ext cx="0" cy="388575"/>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D26A02F-ABF2-440C-BA4B-F947C7C410C7}"/>
              </a:ext>
            </a:extLst>
          </p:cNvPr>
          <p:cNvCxnSpPr>
            <a:cxnSpLocks/>
          </p:cNvCxnSpPr>
          <p:nvPr/>
        </p:nvCxnSpPr>
        <p:spPr>
          <a:xfrm flipV="1">
            <a:off x="2209800" y="2720709"/>
            <a:ext cx="0" cy="388575"/>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1" name="Right Brace 20">
            <a:extLst>
              <a:ext uri="{FF2B5EF4-FFF2-40B4-BE49-F238E27FC236}">
                <a16:creationId xmlns:a16="http://schemas.microsoft.com/office/drawing/2014/main" id="{C54CB2C6-EF08-4105-A5F0-C9423F54510A}"/>
              </a:ext>
            </a:extLst>
          </p:cNvPr>
          <p:cNvSpPr/>
          <p:nvPr/>
        </p:nvSpPr>
        <p:spPr>
          <a:xfrm rot="16200000">
            <a:off x="7553330" y="1631825"/>
            <a:ext cx="533396" cy="1733554"/>
          </a:xfrm>
          <a:prstGeom prst="rightBrace">
            <a:avLst/>
          </a:prstGeom>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 Box 17">
            <a:extLst>
              <a:ext uri="{FF2B5EF4-FFF2-40B4-BE49-F238E27FC236}">
                <a16:creationId xmlns:a16="http://schemas.microsoft.com/office/drawing/2014/main" id="{78972726-3616-4A8D-AABB-AD3A7D803F6D}"/>
              </a:ext>
            </a:extLst>
          </p:cNvPr>
          <p:cNvSpPr txBox="1"/>
          <p:nvPr/>
        </p:nvSpPr>
        <p:spPr>
          <a:xfrm>
            <a:off x="7001938" y="1219200"/>
            <a:ext cx="1636180" cy="1024195"/>
          </a:xfrm>
          <a:prstGeom prst="rect">
            <a:avLst/>
          </a:prstGeom>
          <a:solidFill>
            <a:schemeClr val="lt1"/>
          </a:solidFill>
          <a:ln w="28575">
            <a:solidFill>
              <a:srgbClr val="FFC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pPr>
            <a:r>
              <a:rPr lang="en-US" sz="8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If bank information is on file, Payment Method = EFT</a:t>
            </a:r>
          </a:p>
          <a:p>
            <a:pPr marL="0" marR="0" algn="ctr">
              <a:lnSpc>
                <a:spcPct val="115000"/>
              </a:lnSpc>
              <a:spcBef>
                <a:spcPts val="0"/>
              </a:spcBef>
            </a:pPr>
            <a:r>
              <a:rPr lang="en-US" sz="800" dirty="0">
                <a:solidFill>
                  <a:srgbClr val="FF0000"/>
                </a:solidFill>
                <a:latin typeface="Open Sans" panose="020B0606030504020204" pitchFamily="34" charset="0"/>
                <a:ea typeface="Open Sans" panose="020B0606030504020204" pitchFamily="34" charset="0"/>
                <a:cs typeface="Open Sans" panose="020B0606030504020204" pitchFamily="34" charset="0"/>
              </a:rPr>
              <a:t>Bank ID = Routing #</a:t>
            </a:r>
          </a:p>
          <a:p>
            <a:pPr marL="0" marR="0" algn="ctr">
              <a:lnSpc>
                <a:spcPct val="115000"/>
              </a:lnSpc>
              <a:spcBef>
                <a:spcPts val="0"/>
              </a:spcBef>
            </a:pPr>
            <a:r>
              <a:rPr lang="en-US" sz="8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Account # = Last four digits of bank account</a:t>
            </a:r>
          </a:p>
          <a:p>
            <a:pPr marL="0" marR="0" algn="ctr">
              <a:lnSpc>
                <a:spcPct val="115000"/>
              </a:lnSpc>
              <a:spcBef>
                <a:spcPts val="0"/>
              </a:spcBef>
            </a:pPr>
            <a:r>
              <a:rPr lang="en-US" sz="800" dirty="0">
                <a:solidFill>
                  <a:srgbClr val="FF0000"/>
                </a:solidFill>
                <a:latin typeface="Open Sans" panose="020B0606030504020204" pitchFamily="34" charset="0"/>
                <a:ea typeface="Open Sans" panose="020B0606030504020204" pitchFamily="34" charset="0"/>
                <a:cs typeface="Open Sans" panose="020B0606030504020204" pitchFamily="34" charset="0"/>
              </a:rPr>
              <a:t>Email ID = for electronic remittance advices</a:t>
            </a:r>
            <a:endParaRPr lang="en-US" sz="110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23" name="Oval 22">
            <a:extLst>
              <a:ext uri="{FF2B5EF4-FFF2-40B4-BE49-F238E27FC236}">
                <a16:creationId xmlns:a16="http://schemas.microsoft.com/office/drawing/2014/main" id="{1CF7E6A8-D275-4680-ACDE-59804358086F}"/>
              </a:ext>
            </a:extLst>
          </p:cNvPr>
          <p:cNvSpPr/>
          <p:nvPr/>
        </p:nvSpPr>
        <p:spPr>
          <a:xfrm>
            <a:off x="25406" y="1429020"/>
            <a:ext cx="2079608" cy="68103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endParaRPr>
          </a:p>
        </p:txBody>
      </p:sp>
      <p:sp>
        <p:nvSpPr>
          <p:cNvPr id="24" name="TextBox 23">
            <a:extLst>
              <a:ext uri="{FF2B5EF4-FFF2-40B4-BE49-F238E27FC236}">
                <a16:creationId xmlns:a16="http://schemas.microsoft.com/office/drawing/2014/main" id="{ECEF4010-877E-41C7-BDB4-39364A03A605}"/>
              </a:ext>
            </a:extLst>
          </p:cNvPr>
          <p:cNvSpPr txBox="1"/>
          <p:nvPr/>
        </p:nvSpPr>
        <p:spPr>
          <a:xfrm>
            <a:off x="4572000" y="245801"/>
            <a:ext cx="3714753" cy="646331"/>
          </a:xfrm>
          <a:prstGeom prst="rect">
            <a:avLst/>
          </a:prstGeom>
          <a:noFill/>
        </p:spPr>
        <p:txBody>
          <a:bodyPr wrap="square">
            <a:spAutoFit/>
          </a:bodyPr>
          <a:lstStyle/>
          <a:p>
            <a:r>
              <a:rPr lang="en-US" b="1" dirty="0">
                <a:solidFill>
                  <a:schemeClr val="bg1"/>
                </a:solidFill>
                <a:latin typeface="Calibri" panose="020F0502020204030204" pitchFamily="34" charset="0"/>
                <a:cs typeface="Calibri" panose="020F0502020204030204" pitchFamily="34" charset="0"/>
              </a:rPr>
              <a:t>Query: TN_AP33C_VENDOR_SEARCH</a:t>
            </a:r>
          </a:p>
          <a:p>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54305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000"/>
                                        <p:tgtEl>
                                          <p:spTgt spid="11"/>
                                        </p:tgtEl>
                                      </p:cBhvr>
                                    </p:animEffect>
                                    <p:anim calcmode="lin" valueType="num">
                                      <p:cBhvr>
                                        <p:cTn id="49" dur="1000" fill="hold"/>
                                        <p:tgtEl>
                                          <p:spTgt spid="11"/>
                                        </p:tgtEl>
                                        <p:attrNameLst>
                                          <p:attrName>ppt_x</p:attrName>
                                        </p:attrNameLst>
                                      </p:cBhvr>
                                      <p:tavLst>
                                        <p:tav tm="0">
                                          <p:val>
                                            <p:strVal val="#ppt_x"/>
                                          </p:val>
                                        </p:tav>
                                        <p:tav tm="100000">
                                          <p:val>
                                            <p:strVal val="#ppt_x"/>
                                          </p:val>
                                        </p:tav>
                                      </p:tavLst>
                                    </p:anim>
                                    <p:anim calcmode="lin" valueType="num">
                                      <p:cBhvr>
                                        <p:cTn id="50" dur="1000" fill="hold"/>
                                        <p:tgtEl>
                                          <p:spTgt spid="11"/>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1000"/>
                                        <p:tgtEl>
                                          <p:spTgt spid="10"/>
                                        </p:tgtEl>
                                      </p:cBhvr>
                                    </p:animEffect>
                                    <p:anim calcmode="lin" valueType="num">
                                      <p:cBhvr>
                                        <p:cTn id="54" dur="1000" fill="hold"/>
                                        <p:tgtEl>
                                          <p:spTgt spid="10"/>
                                        </p:tgtEl>
                                        <p:attrNameLst>
                                          <p:attrName>ppt_x</p:attrName>
                                        </p:attrNameLst>
                                      </p:cBhvr>
                                      <p:tavLst>
                                        <p:tav tm="0">
                                          <p:val>
                                            <p:strVal val="#ppt_x"/>
                                          </p:val>
                                        </p:tav>
                                        <p:tav tm="100000">
                                          <p:val>
                                            <p:strVal val="#ppt_x"/>
                                          </p:val>
                                        </p:tav>
                                      </p:tavLst>
                                    </p:anim>
                                    <p:anim calcmode="lin" valueType="num">
                                      <p:cBhvr>
                                        <p:cTn id="5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1000"/>
                                        <p:tgtEl>
                                          <p:spTgt spid="14"/>
                                        </p:tgtEl>
                                      </p:cBhvr>
                                    </p:animEffect>
                                    <p:anim calcmode="lin" valueType="num">
                                      <p:cBhvr>
                                        <p:cTn id="61" dur="1000" fill="hold"/>
                                        <p:tgtEl>
                                          <p:spTgt spid="14"/>
                                        </p:tgtEl>
                                        <p:attrNameLst>
                                          <p:attrName>ppt_x</p:attrName>
                                        </p:attrNameLst>
                                      </p:cBhvr>
                                      <p:tavLst>
                                        <p:tav tm="0">
                                          <p:val>
                                            <p:strVal val="#ppt_x"/>
                                          </p:val>
                                        </p:tav>
                                        <p:tav tm="100000">
                                          <p:val>
                                            <p:strVal val="#ppt_x"/>
                                          </p:val>
                                        </p:tav>
                                      </p:tavLst>
                                    </p:anim>
                                    <p:anim calcmode="lin" valueType="num">
                                      <p:cBhvr>
                                        <p:cTn id="62" dur="1000" fill="hold"/>
                                        <p:tgtEl>
                                          <p:spTgt spid="14"/>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fade">
                                      <p:cBhvr>
                                        <p:cTn id="65" dur="1000"/>
                                        <p:tgtEl>
                                          <p:spTgt spid="15"/>
                                        </p:tgtEl>
                                      </p:cBhvr>
                                    </p:animEffect>
                                    <p:anim calcmode="lin" valueType="num">
                                      <p:cBhvr>
                                        <p:cTn id="66" dur="1000" fill="hold"/>
                                        <p:tgtEl>
                                          <p:spTgt spid="15"/>
                                        </p:tgtEl>
                                        <p:attrNameLst>
                                          <p:attrName>ppt_x</p:attrName>
                                        </p:attrNameLst>
                                      </p:cBhvr>
                                      <p:tavLst>
                                        <p:tav tm="0">
                                          <p:val>
                                            <p:strVal val="#ppt_x"/>
                                          </p:val>
                                        </p:tav>
                                        <p:tav tm="100000">
                                          <p:val>
                                            <p:strVal val="#ppt_x"/>
                                          </p:val>
                                        </p:tav>
                                      </p:tavLst>
                                    </p:anim>
                                    <p:anim calcmode="lin" valueType="num">
                                      <p:cBhvr>
                                        <p:cTn id="6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fade">
                                      <p:cBhvr>
                                        <p:cTn id="77" dur="1000"/>
                                        <p:tgtEl>
                                          <p:spTgt spid="20"/>
                                        </p:tgtEl>
                                      </p:cBhvr>
                                    </p:animEffect>
                                    <p:anim calcmode="lin" valueType="num">
                                      <p:cBhvr>
                                        <p:cTn id="78" dur="1000" fill="hold"/>
                                        <p:tgtEl>
                                          <p:spTgt spid="20"/>
                                        </p:tgtEl>
                                        <p:attrNameLst>
                                          <p:attrName>ppt_x</p:attrName>
                                        </p:attrNameLst>
                                      </p:cBhvr>
                                      <p:tavLst>
                                        <p:tav tm="0">
                                          <p:val>
                                            <p:strVal val="#ppt_x"/>
                                          </p:val>
                                        </p:tav>
                                        <p:tav tm="100000">
                                          <p:val>
                                            <p:strVal val="#ppt_x"/>
                                          </p:val>
                                        </p:tav>
                                      </p:tavLst>
                                    </p:anim>
                                    <p:anim calcmode="lin" valueType="num">
                                      <p:cBhvr>
                                        <p:cTn id="79" dur="1000" fill="hold"/>
                                        <p:tgtEl>
                                          <p:spTgt spid="20"/>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1000"/>
                                        <p:tgtEl>
                                          <p:spTgt spid="18"/>
                                        </p:tgtEl>
                                      </p:cBhvr>
                                    </p:animEffect>
                                    <p:anim calcmode="lin" valueType="num">
                                      <p:cBhvr>
                                        <p:cTn id="83" dur="1000" fill="hold"/>
                                        <p:tgtEl>
                                          <p:spTgt spid="18"/>
                                        </p:tgtEl>
                                        <p:attrNameLst>
                                          <p:attrName>ppt_x</p:attrName>
                                        </p:attrNameLst>
                                      </p:cBhvr>
                                      <p:tavLst>
                                        <p:tav tm="0">
                                          <p:val>
                                            <p:strVal val="#ppt_x"/>
                                          </p:val>
                                        </p:tav>
                                        <p:tav tm="100000">
                                          <p:val>
                                            <p:strVal val="#ppt_x"/>
                                          </p:val>
                                        </p:tav>
                                      </p:tavLst>
                                    </p:anim>
                                    <p:anim calcmode="lin" valueType="num">
                                      <p:cBhvr>
                                        <p:cTn id="84" dur="1000" fill="hold"/>
                                        <p:tgtEl>
                                          <p:spTgt spid="18"/>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3"/>
                                        </p:tgtEl>
                                        <p:attrNameLst>
                                          <p:attrName>style.visibility</p:attrName>
                                        </p:attrNameLst>
                                      </p:cBhvr>
                                      <p:to>
                                        <p:strVal val="visible"/>
                                      </p:to>
                                    </p:set>
                                    <p:animEffect transition="in" filter="fade">
                                      <p:cBhvr>
                                        <p:cTn id="87" dur="1000"/>
                                        <p:tgtEl>
                                          <p:spTgt spid="13"/>
                                        </p:tgtEl>
                                      </p:cBhvr>
                                    </p:animEffect>
                                    <p:anim calcmode="lin" valueType="num">
                                      <p:cBhvr>
                                        <p:cTn id="88" dur="1000" fill="hold"/>
                                        <p:tgtEl>
                                          <p:spTgt spid="13"/>
                                        </p:tgtEl>
                                        <p:attrNameLst>
                                          <p:attrName>ppt_x</p:attrName>
                                        </p:attrNameLst>
                                      </p:cBhvr>
                                      <p:tavLst>
                                        <p:tav tm="0">
                                          <p:val>
                                            <p:strVal val="#ppt_x"/>
                                          </p:val>
                                        </p:tav>
                                        <p:tav tm="100000">
                                          <p:val>
                                            <p:strVal val="#ppt_x"/>
                                          </p:val>
                                        </p:tav>
                                      </p:tavLst>
                                    </p:anim>
                                    <p:anim calcmode="lin" valueType="num">
                                      <p:cBhvr>
                                        <p:cTn id="89" dur="1000" fill="hold"/>
                                        <p:tgtEl>
                                          <p:spTgt spid="13"/>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12"/>
                                        </p:tgtEl>
                                        <p:attrNameLst>
                                          <p:attrName>style.visibility</p:attrName>
                                        </p:attrNameLst>
                                      </p:cBhvr>
                                      <p:to>
                                        <p:strVal val="visible"/>
                                      </p:to>
                                    </p:set>
                                    <p:animEffect transition="in" filter="fade">
                                      <p:cBhvr>
                                        <p:cTn id="92" dur="1000"/>
                                        <p:tgtEl>
                                          <p:spTgt spid="12"/>
                                        </p:tgtEl>
                                      </p:cBhvr>
                                    </p:animEffect>
                                    <p:anim calcmode="lin" valueType="num">
                                      <p:cBhvr>
                                        <p:cTn id="93" dur="1000" fill="hold"/>
                                        <p:tgtEl>
                                          <p:spTgt spid="12"/>
                                        </p:tgtEl>
                                        <p:attrNameLst>
                                          <p:attrName>ppt_x</p:attrName>
                                        </p:attrNameLst>
                                      </p:cBhvr>
                                      <p:tavLst>
                                        <p:tav tm="0">
                                          <p:val>
                                            <p:strVal val="#ppt_x"/>
                                          </p:val>
                                        </p:tav>
                                        <p:tav tm="100000">
                                          <p:val>
                                            <p:strVal val="#ppt_x"/>
                                          </p:val>
                                        </p:tav>
                                      </p:tavLst>
                                    </p:anim>
                                    <p:anim calcmode="lin" valueType="num">
                                      <p:cBhvr>
                                        <p:cTn id="9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grpId="0" nodeType="clickEffect">
                                  <p:stCondLst>
                                    <p:cond delay="0"/>
                                  </p:stCondLst>
                                  <p:childTnLst>
                                    <p:set>
                                      <p:cBhvr>
                                        <p:cTn id="98" dur="1" fill="hold">
                                          <p:stCondLst>
                                            <p:cond delay="0"/>
                                          </p:stCondLst>
                                        </p:cTn>
                                        <p:tgtEl>
                                          <p:spTgt spid="17"/>
                                        </p:tgtEl>
                                        <p:attrNameLst>
                                          <p:attrName>style.visibility</p:attrName>
                                        </p:attrNameLst>
                                      </p:cBhvr>
                                      <p:to>
                                        <p:strVal val="visible"/>
                                      </p:to>
                                    </p:set>
                                    <p:animEffect transition="in" filter="fade">
                                      <p:cBhvr>
                                        <p:cTn id="99" dur="1000"/>
                                        <p:tgtEl>
                                          <p:spTgt spid="17"/>
                                        </p:tgtEl>
                                      </p:cBhvr>
                                    </p:animEffect>
                                    <p:anim calcmode="lin" valueType="num">
                                      <p:cBhvr>
                                        <p:cTn id="100" dur="1000" fill="hold"/>
                                        <p:tgtEl>
                                          <p:spTgt spid="17"/>
                                        </p:tgtEl>
                                        <p:attrNameLst>
                                          <p:attrName>ppt_x</p:attrName>
                                        </p:attrNameLst>
                                      </p:cBhvr>
                                      <p:tavLst>
                                        <p:tav tm="0">
                                          <p:val>
                                            <p:strVal val="#ppt_x"/>
                                          </p:val>
                                        </p:tav>
                                        <p:tav tm="100000">
                                          <p:val>
                                            <p:strVal val="#ppt_x"/>
                                          </p:val>
                                        </p:tav>
                                      </p:tavLst>
                                    </p:anim>
                                    <p:anim calcmode="lin" valueType="num">
                                      <p:cBhvr>
                                        <p:cTn id="101" dur="1000" fill="hold"/>
                                        <p:tgtEl>
                                          <p:spTgt spid="17"/>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16"/>
                                        </p:tgtEl>
                                        <p:attrNameLst>
                                          <p:attrName>style.visibility</p:attrName>
                                        </p:attrNameLst>
                                      </p:cBhvr>
                                      <p:to>
                                        <p:strVal val="visible"/>
                                      </p:to>
                                    </p:set>
                                    <p:animEffect transition="in" filter="fade">
                                      <p:cBhvr>
                                        <p:cTn id="104" dur="1000"/>
                                        <p:tgtEl>
                                          <p:spTgt spid="16"/>
                                        </p:tgtEl>
                                      </p:cBhvr>
                                    </p:animEffect>
                                    <p:anim calcmode="lin" valueType="num">
                                      <p:cBhvr>
                                        <p:cTn id="105" dur="1000" fill="hold"/>
                                        <p:tgtEl>
                                          <p:spTgt spid="16"/>
                                        </p:tgtEl>
                                        <p:attrNameLst>
                                          <p:attrName>ppt_x</p:attrName>
                                        </p:attrNameLst>
                                      </p:cBhvr>
                                      <p:tavLst>
                                        <p:tav tm="0">
                                          <p:val>
                                            <p:strVal val="#ppt_x"/>
                                          </p:val>
                                        </p:tav>
                                        <p:tav tm="100000">
                                          <p:val>
                                            <p:strVal val="#ppt_x"/>
                                          </p:val>
                                        </p:tav>
                                      </p:tavLst>
                                    </p:anim>
                                    <p:anim calcmode="lin" valueType="num">
                                      <p:cBhvr>
                                        <p:cTn id="10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grpId="0" nodeType="clickEffect">
                                  <p:stCondLst>
                                    <p:cond delay="0"/>
                                  </p:stCondLst>
                                  <p:childTnLst>
                                    <p:set>
                                      <p:cBhvr>
                                        <p:cTn id="110" dur="1" fill="hold">
                                          <p:stCondLst>
                                            <p:cond delay="0"/>
                                          </p:stCondLst>
                                        </p:cTn>
                                        <p:tgtEl>
                                          <p:spTgt spid="22"/>
                                        </p:tgtEl>
                                        <p:attrNameLst>
                                          <p:attrName>style.visibility</p:attrName>
                                        </p:attrNameLst>
                                      </p:cBhvr>
                                      <p:to>
                                        <p:strVal val="visible"/>
                                      </p:to>
                                    </p:set>
                                    <p:animEffect transition="in" filter="fade">
                                      <p:cBhvr>
                                        <p:cTn id="111" dur="1000"/>
                                        <p:tgtEl>
                                          <p:spTgt spid="22"/>
                                        </p:tgtEl>
                                      </p:cBhvr>
                                    </p:animEffect>
                                    <p:anim calcmode="lin" valueType="num">
                                      <p:cBhvr>
                                        <p:cTn id="112" dur="1000" fill="hold"/>
                                        <p:tgtEl>
                                          <p:spTgt spid="22"/>
                                        </p:tgtEl>
                                        <p:attrNameLst>
                                          <p:attrName>ppt_x</p:attrName>
                                        </p:attrNameLst>
                                      </p:cBhvr>
                                      <p:tavLst>
                                        <p:tav tm="0">
                                          <p:val>
                                            <p:strVal val="#ppt_x"/>
                                          </p:val>
                                        </p:tav>
                                        <p:tav tm="100000">
                                          <p:val>
                                            <p:strVal val="#ppt_x"/>
                                          </p:val>
                                        </p:tav>
                                      </p:tavLst>
                                    </p:anim>
                                    <p:anim calcmode="lin" valueType="num">
                                      <p:cBhvr>
                                        <p:cTn id="113" dur="1000" fill="hold"/>
                                        <p:tgtEl>
                                          <p:spTgt spid="22"/>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21"/>
                                        </p:tgtEl>
                                        <p:attrNameLst>
                                          <p:attrName>style.visibility</p:attrName>
                                        </p:attrNameLst>
                                      </p:cBhvr>
                                      <p:to>
                                        <p:strVal val="visible"/>
                                      </p:to>
                                    </p:set>
                                    <p:animEffect transition="in" filter="fade">
                                      <p:cBhvr>
                                        <p:cTn id="116" dur="1000"/>
                                        <p:tgtEl>
                                          <p:spTgt spid="21"/>
                                        </p:tgtEl>
                                      </p:cBhvr>
                                    </p:animEffect>
                                    <p:anim calcmode="lin" valueType="num">
                                      <p:cBhvr>
                                        <p:cTn id="117" dur="1000" fill="hold"/>
                                        <p:tgtEl>
                                          <p:spTgt spid="21"/>
                                        </p:tgtEl>
                                        <p:attrNameLst>
                                          <p:attrName>ppt_x</p:attrName>
                                        </p:attrNameLst>
                                      </p:cBhvr>
                                      <p:tavLst>
                                        <p:tav tm="0">
                                          <p:val>
                                            <p:strVal val="#ppt_x"/>
                                          </p:val>
                                        </p:tav>
                                        <p:tav tm="100000">
                                          <p:val>
                                            <p:strVal val="#ppt_x"/>
                                          </p:val>
                                        </p:tav>
                                      </p:tavLst>
                                    </p:anim>
                                    <p:anim calcmode="lin" valueType="num">
                                      <p:cBhvr>
                                        <p:cTn id="11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0" grpId="0" animBg="1"/>
      <p:bldP spid="12" grpId="0" animBg="1"/>
      <p:bldP spid="13" grpId="0" animBg="1"/>
      <p:bldP spid="14" grpId="0" animBg="1"/>
      <p:bldP spid="16" grpId="0" animBg="1"/>
      <p:bldP spid="17" grpId="0" animBg="1"/>
      <p:bldP spid="18" grpId="0" animBg="1"/>
      <p:bldP spid="21" grpId="0" animBg="1"/>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3E4E1F-C89D-483C-AAA3-59DDA94F4058}"/>
              </a:ext>
            </a:extLst>
          </p:cNvPr>
          <p:cNvSpPr>
            <a:spLocks noGrp="1"/>
          </p:cNvSpPr>
          <p:nvPr>
            <p:ph type="sldNum" sz="quarter" idx="12"/>
          </p:nvPr>
        </p:nvSpPr>
        <p:spPr/>
        <p:txBody>
          <a:bodyPr/>
          <a:lstStyle/>
          <a:p>
            <a:fld id="{ABB31A60-D9AC-407A-98ED-A9CA260A5D9B}" type="slidenum">
              <a:rPr lang="en-US" smtClean="0"/>
              <a:t>4</a:t>
            </a:fld>
            <a:endParaRPr lang="en-US"/>
          </a:p>
        </p:txBody>
      </p:sp>
      <p:pic>
        <p:nvPicPr>
          <p:cNvPr id="1030" name="Picture 6" descr="Avoiding Credit Card Scams - Cascade Community Credit Union">
            <a:extLst>
              <a:ext uri="{FF2B5EF4-FFF2-40B4-BE49-F238E27FC236}">
                <a16:creationId xmlns:a16="http://schemas.microsoft.com/office/drawing/2014/main" id="{32B4B418-614D-4F6D-ACC7-0E9414C44B40}"/>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4495" b="17584"/>
          <a:stretch/>
        </p:blipFill>
        <p:spPr bwMode="auto">
          <a:xfrm>
            <a:off x="2238772" y="838200"/>
            <a:ext cx="4666456" cy="376332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CEEA53ED-94C3-438F-956B-6A4477B11F84}"/>
              </a:ext>
            </a:extLst>
          </p:cNvPr>
          <p:cNvSpPr txBox="1"/>
          <p:nvPr/>
        </p:nvSpPr>
        <p:spPr>
          <a:xfrm>
            <a:off x="1691610" y="4873141"/>
            <a:ext cx="5760779" cy="1200329"/>
          </a:xfrm>
          <a:prstGeom prst="rect">
            <a:avLst/>
          </a:prstGeom>
          <a:solidFill>
            <a:schemeClr val="bg1"/>
          </a:solidFill>
          <a:ln>
            <a:noFill/>
          </a:ln>
        </p:spPr>
        <p:txBody>
          <a:bodyPr wrap="square" rtlCol="0">
            <a:spAutoFit/>
          </a:bodyPr>
          <a:lstStyle/>
          <a:p>
            <a:pPr algn="ctr"/>
            <a:r>
              <a:rPr lang="en-US" sz="2400" dirty="0">
                <a:latin typeface="Calibri" panose="020F0502020204030204" pitchFamily="34" charset="0"/>
                <a:cs typeface="Calibri" panose="020F0502020204030204" pitchFamily="34" charset="0"/>
              </a:rPr>
              <a:t>If you find any data entry errors or potential fraud, email </a:t>
            </a:r>
            <a:r>
              <a:rPr lang="en-US" sz="2400" dirty="0">
                <a:latin typeface="Calibri" panose="020F0502020204030204" pitchFamily="34" charset="0"/>
                <a:cs typeface="Calibri" panose="020F0502020204030204" pitchFamily="34" charset="0"/>
                <a:hlinkClick r:id="rId3"/>
              </a:rPr>
              <a:t>Katelyn.Huckaby@tn.gov</a:t>
            </a:r>
            <a:r>
              <a:rPr lang="en-US" sz="2400" dirty="0">
                <a:latin typeface="Calibri" panose="020F0502020204030204" pitchFamily="34" charset="0"/>
                <a:cs typeface="Calibri" panose="020F0502020204030204" pitchFamily="34" charset="0"/>
              </a:rPr>
              <a:t> and </a:t>
            </a:r>
            <a:r>
              <a:rPr lang="en-US" sz="2400" dirty="0">
                <a:latin typeface="Calibri" panose="020F0502020204030204" pitchFamily="34" charset="0"/>
                <a:cs typeface="Calibri" panose="020F0502020204030204" pitchFamily="34" charset="0"/>
                <a:hlinkClick r:id="rId4"/>
              </a:rPr>
              <a:t>Angelo.Bruno@tn.gov</a:t>
            </a:r>
            <a:r>
              <a:rPr lang="en-US" sz="2400" dirty="0">
                <a:latin typeface="Calibri" panose="020F0502020204030204" pitchFamily="34" charset="0"/>
                <a:cs typeface="Calibri" panose="020F0502020204030204" pitchFamily="34" charset="0"/>
              </a:rPr>
              <a:t> immediately!</a:t>
            </a:r>
          </a:p>
        </p:txBody>
      </p:sp>
    </p:spTree>
    <p:extLst>
      <p:ext uri="{BB962C8B-B14F-4D97-AF65-F5344CB8AC3E}">
        <p14:creationId xmlns:p14="http://schemas.microsoft.com/office/powerpoint/2010/main" val="360150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0800" y="762000"/>
            <a:ext cx="4923143" cy="646331"/>
          </a:xfrm>
          <a:prstGeom prst="rect">
            <a:avLst/>
          </a:prstGeom>
          <a:noFill/>
          <a:ln w="38100">
            <a:noFill/>
          </a:ln>
        </p:spPr>
        <p:txBody>
          <a:bodyPr wrap="none" rtlCol="0">
            <a:spAutoFit/>
          </a:bodyPr>
          <a:lstStyle/>
          <a:p>
            <a:r>
              <a:rPr lang="en-US" sz="3600" b="1" dirty="0">
                <a:solidFill>
                  <a:srgbClr val="92D050"/>
                </a:solidFill>
              </a:rPr>
              <a:t>Show Me the Money!</a:t>
            </a:r>
          </a:p>
        </p:txBody>
      </p:sp>
      <p:sp>
        <p:nvSpPr>
          <p:cNvPr id="2" name="Slide Number Placeholder 1"/>
          <p:cNvSpPr>
            <a:spLocks noGrp="1"/>
          </p:cNvSpPr>
          <p:nvPr>
            <p:ph type="sldNum" sz="quarter" idx="12"/>
          </p:nvPr>
        </p:nvSpPr>
        <p:spPr>
          <a:xfrm>
            <a:off x="4649096" y="1"/>
            <a:ext cx="3504304" cy="870822"/>
          </a:xfrm>
        </p:spPr>
        <p:txBody>
          <a:bodyPr/>
          <a:lstStyle/>
          <a:p>
            <a:r>
              <a:rPr lang="en-US" sz="1600" b="1" dirty="0">
                <a:solidFill>
                  <a:srgbClr val="FF0000"/>
                </a:solidFill>
              </a:rPr>
              <a:t>Why has my voucher not paid?</a:t>
            </a:r>
          </a:p>
        </p:txBody>
      </p:sp>
      <p:pic>
        <p:nvPicPr>
          <p:cNvPr id="7" name="Picture 3" descr="C:\Users\ag05b80\AppData\Local\Microsoft\Windows\Temporary Internet Files\Content.IE5\61O39K47\money-clipart7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355240"/>
            <a:ext cx="1752600" cy="159906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8200" y="1940859"/>
            <a:ext cx="7162800" cy="954107"/>
          </a:xfrm>
          <a:prstGeom prst="rect">
            <a:avLst/>
          </a:prstGeom>
          <a:noFill/>
        </p:spPr>
        <p:txBody>
          <a:bodyPr wrap="square" rtlCol="0">
            <a:spAutoFit/>
          </a:bodyPr>
          <a:lstStyle/>
          <a:p>
            <a:r>
              <a:rPr lang="en-US" sz="1400" dirty="0">
                <a:solidFill>
                  <a:prstClr val="black"/>
                </a:solidFill>
                <a:latin typeface="Calibri"/>
              </a:rPr>
              <a:t>	1.   Verify that the voucher has had final approval. (Can be viewed on 		       summary tab of voucher)</a:t>
            </a:r>
          </a:p>
          <a:p>
            <a:endParaRPr lang="en-US" sz="1400" dirty="0">
              <a:solidFill>
                <a:prstClr val="black"/>
              </a:solidFill>
              <a:latin typeface="Calibri"/>
            </a:endParaRPr>
          </a:p>
          <a:p>
            <a:r>
              <a:rPr lang="en-US" sz="1400" dirty="0">
                <a:solidFill>
                  <a:prstClr val="black"/>
                </a:solidFill>
                <a:latin typeface="Calibri"/>
              </a:rPr>
              <a:t>			     </a:t>
            </a:r>
          </a:p>
        </p:txBody>
      </p:sp>
      <p:pic>
        <p:nvPicPr>
          <p:cNvPr id="5" name="Picture 4">
            <a:extLst>
              <a:ext uri="{FF2B5EF4-FFF2-40B4-BE49-F238E27FC236}">
                <a16:creationId xmlns:a16="http://schemas.microsoft.com/office/drawing/2014/main" id="{E5BB9AD5-1ED6-44C7-9425-C3DB3A34F33A}"/>
              </a:ext>
            </a:extLst>
          </p:cNvPr>
          <p:cNvPicPr>
            <a:picLocks noChangeAspect="1"/>
          </p:cNvPicPr>
          <p:nvPr/>
        </p:nvPicPr>
        <p:blipFill>
          <a:blip r:embed="rId3"/>
          <a:stretch>
            <a:fillRect/>
          </a:stretch>
        </p:blipFill>
        <p:spPr>
          <a:xfrm>
            <a:off x="1219200" y="2516258"/>
            <a:ext cx="6705600" cy="3819313"/>
          </a:xfrm>
          <a:prstGeom prst="rect">
            <a:avLst/>
          </a:prstGeom>
        </p:spPr>
      </p:pic>
      <p:sp>
        <p:nvSpPr>
          <p:cNvPr id="6" name="Rectangle 5">
            <a:extLst>
              <a:ext uri="{FF2B5EF4-FFF2-40B4-BE49-F238E27FC236}">
                <a16:creationId xmlns:a16="http://schemas.microsoft.com/office/drawing/2014/main" id="{0605A841-0158-48AC-8E52-C818CE318856}"/>
              </a:ext>
            </a:extLst>
          </p:cNvPr>
          <p:cNvSpPr/>
          <p:nvPr/>
        </p:nvSpPr>
        <p:spPr>
          <a:xfrm>
            <a:off x="1524000" y="4724400"/>
            <a:ext cx="25146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3C10FF50-2BA7-402D-8E58-E3CF760BEF6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623" y="5938664"/>
            <a:ext cx="2076177" cy="722317"/>
          </a:xfrm>
          <a:prstGeom prst="rect">
            <a:avLst/>
          </a:prstGeom>
        </p:spPr>
      </p:pic>
    </p:spTree>
    <p:extLst>
      <p:ext uri="{BB962C8B-B14F-4D97-AF65-F5344CB8AC3E}">
        <p14:creationId xmlns:p14="http://schemas.microsoft.com/office/powerpoint/2010/main" val="1067225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0800" y="762000"/>
            <a:ext cx="4923143" cy="646331"/>
          </a:xfrm>
          <a:prstGeom prst="rect">
            <a:avLst/>
          </a:prstGeom>
          <a:noFill/>
          <a:ln w="38100">
            <a:noFill/>
          </a:ln>
        </p:spPr>
        <p:txBody>
          <a:bodyPr wrap="none" rtlCol="0">
            <a:spAutoFit/>
          </a:bodyPr>
          <a:lstStyle/>
          <a:p>
            <a:r>
              <a:rPr lang="en-US" sz="3600" b="1" dirty="0">
                <a:solidFill>
                  <a:srgbClr val="92D050"/>
                </a:solidFill>
              </a:rPr>
              <a:t>Show Me the Money!</a:t>
            </a:r>
          </a:p>
        </p:txBody>
      </p:sp>
      <p:sp>
        <p:nvSpPr>
          <p:cNvPr id="2" name="Slide Number Placeholder 1"/>
          <p:cNvSpPr>
            <a:spLocks noGrp="1"/>
          </p:cNvSpPr>
          <p:nvPr>
            <p:ph type="sldNum" sz="quarter" idx="12"/>
          </p:nvPr>
        </p:nvSpPr>
        <p:spPr>
          <a:xfrm>
            <a:off x="4649096" y="1"/>
            <a:ext cx="3504304" cy="870822"/>
          </a:xfrm>
        </p:spPr>
        <p:txBody>
          <a:bodyPr/>
          <a:lstStyle/>
          <a:p>
            <a:r>
              <a:rPr lang="en-US" sz="1600" b="1" dirty="0">
                <a:solidFill>
                  <a:srgbClr val="FF0000"/>
                </a:solidFill>
              </a:rPr>
              <a:t>Why has my voucher not paid?</a:t>
            </a:r>
          </a:p>
        </p:txBody>
      </p:sp>
      <p:pic>
        <p:nvPicPr>
          <p:cNvPr id="7" name="Picture 3" descr="C:\Users\ag05b80\AppData\Local\Microsoft\Windows\Temporary Internet Files\Content.IE5\61O39K47\money-clipart7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355240"/>
            <a:ext cx="1752600" cy="159906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8200" y="1940859"/>
            <a:ext cx="7162800" cy="954107"/>
          </a:xfrm>
          <a:prstGeom prst="rect">
            <a:avLst/>
          </a:prstGeom>
          <a:noFill/>
        </p:spPr>
        <p:txBody>
          <a:bodyPr wrap="square" rtlCol="0">
            <a:spAutoFit/>
          </a:bodyPr>
          <a:lstStyle/>
          <a:p>
            <a:r>
              <a:rPr lang="en-US" sz="1400" dirty="0">
                <a:solidFill>
                  <a:prstClr val="black"/>
                </a:solidFill>
                <a:latin typeface="Calibri"/>
              </a:rPr>
              <a:t>	2.    Verify that the voucher is still in ‘OPEN’ status. (Can be viewed on 		       summary tab of voucher)</a:t>
            </a:r>
          </a:p>
          <a:p>
            <a:endParaRPr lang="en-US" sz="1400" dirty="0">
              <a:solidFill>
                <a:prstClr val="black"/>
              </a:solidFill>
              <a:latin typeface="Calibri"/>
            </a:endParaRPr>
          </a:p>
          <a:p>
            <a:r>
              <a:rPr lang="en-US" sz="1400" dirty="0">
                <a:solidFill>
                  <a:prstClr val="black"/>
                </a:solidFill>
                <a:latin typeface="Calibri"/>
              </a:rPr>
              <a:t>			     </a:t>
            </a:r>
          </a:p>
        </p:txBody>
      </p:sp>
      <p:pic>
        <p:nvPicPr>
          <p:cNvPr id="5" name="Picture 4">
            <a:extLst>
              <a:ext uri="{FF2B5EF4-FFF2-40B4-BE49-F238E27FC236}">
                <a16:creationId xmlns:a16="http://schemas.microsoft.com/office/drawing/2014/main" id="{B34E271B-9F5A-4A57-8ED3-A791CD27A50F}"/>
              </a:ext>
            </a:extLst>
          </p:cNvPr>
          <p:cNvPicPr>
            <a:picLocks noChangeAspect="1"/>
          </p:cNvPicPr>
          <p:nvPr/>
        </p:nvPicPr>
        <p:blipFill>
          <a:blip r:embed="rId3"/>
          <a:stretch>
            <a:fillRect/>
          </a:stretch>
        </p:blipFill>
        <p:spPr>
          <a:xfrm>
            <a:off x="566737" y="2876550"/>
            <a:ext cx="8010525" cy="1104900"/>
          </a:xfrm>
          <a:prstGeom prst="rect">
            <a:avLst/>
          </a:prstGeom>
        </p:spPr>
      </p:pic>
      <p:pic>
        <p:nvPicPr>
          <p:cNvPr id="9" name="Picture 8">
            <a:extLst>
              <a:ext uri="{FF2B5EF4-FFF2-40B4-BE49-F238E27FC236}">
                <a16:creationId xmlns:a16="http://schemas.microsoft.com/office/drawing/2014/main" id="{7FE0A505-C5B7-4114-8514-031DE2768143}"/>
              </a:ext>
            </a:extLst>
          </p:cNvPr>
          <p:cNvPicPr>
            <a:picLocks noChangeAspect="1"/>
          </p:cNvPicPr>
          <p:nvPr/>
        </p:nvPicPr>
        <p:blipFill>
          <a:blip r:embed="rId4"/>
          <a:stretch>
            <a:fillRect/>
          </a:stretch>
        </p:blipFill>
        <p:spPr>
          <a:xfrm>
            <a:off x="733425" y="4480584"/>
            <a:ext cx="7677150" cy="1158215"/>
          </a:xfrm>
          <a:prstGeom prst="rect">
            <a:avLst/>
          </a:prstGeom>
        </p:spPr>
      </p:pic>
      <p:sp>
        <p:nvSpPr>
          <p:cNvPr id="10" name="Rectangle 9">
            <a:extLst>
              <a:ext uri="{FF2B5EF4-FFF2-40B4-BE49-F238E27FC236}">
                <a16:creationId xmlns:a16="http://schemas.microsoft.com/office/drawing/2014/main" id="{530D337D-BF7E-4D65-BC2E-1CF9BD7F5132}"/>
              </a:ext>
            </a:extLst>
          </p:cNvPr>
          <p:cNvSpPr/>
          <p:nvPr/>
        </p:nvSpPr>
        <p:spPr>
          <a:xfrm>
            <a:off x="5410200" y="3657600"/>
            <a:ext cx="2590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F9683C4-9FFE-4EC2-B0DF-B1A1BB0C7FDE}"/>
              </a:ext>
            </a:extLst>
          </p:cNvPr>
          <p:cNvSpPr/>
          <p:nvPr/>
        </p:nvSpPr>
        <p:spPr>
          <a:xfrm>
            <a:off x="5638800" y="5257799"/>
            <a:ext cx="2362200" cy="4572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AA6B468C-ACBD-4D1D-AF68-D1C14C08EAC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spTree>
    <p:extLst>
      <p:ext uri="{BB962C8B-B14F-4D97-AF65-F5344CB8AC3E}">
        <p14:creationId xmlns:p14="http://schemas.microsoft.com/office/powerpoint/2010/main" val="2974630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0800" y="762000"/>
            <a:ext cx="4923143" cy="646331"/>
          </a:xfrm>
          <a:prstGeom prst="rect">
            <a:avLst/>
          </a:prstGeom>
          <a:noFill/>
          <a:ln w="38100">
            <a:noFill/>
          </a:ln>
        </p:spPr>
        <p:txBody>
          <a:bodyPr wrap="none" rtlCol="0">
            <a:spAutoFit/>
          </a:bodyPr>
          <a:lstStyle/>
          <a:p>
            <a:r>
              <a:rPr lang="en-US" sz="3600" b="1" dirty="0">
                <a:solidFill>
                  <a:srgbClr val="92D050"/>
                </a:solidFill>
              </a:rPr>
              <a:t>Show Me the Money!</a:t>
            </a:r>
          </a:p>
        </p:txBody>
      </p:sp>
      <p:sp>
        <p:nvSpPr>
          <p:cNvPr id="2" name="Slide Number Placeholder 1"/>
          <p:cNvSpPr>
            <a:spLocks noGrp="1"/>
          </p:cNvSpPr>
          <p:nvPr>
            <p:ph type="sldNum" sz="quarter" idx="12"/>
          </p:nvPr>
        </p:nvSpPr>
        <p:spPr>
          <a:xfrm>
            <a:off x="4649096" y="1"/>
            <a:ext cx="3504304" cy="870822"/>
          </a:xfrm>
        </p:spPr>
        <p:txBody>
          <a:bodyPr/>
          <a:lstStyle/>
          <a:p>
            <a:r>
              <a:rPr lang="en-US" sz="1600" b="1" dirty="0">
                <a:solidFill>
                  <a:srgbClr val="FF0000"/>
                </a:solidFill>
              </a:rPr>
              <a:t>Why has my voucher not paid?</a:t>
            </a:r>
          </a:p>
        </p:txBody>
      </p:sp>
      <p:pic>
        <p:nvPicPr>
          <p:cNvPr id="7" name="Picture 3" descr="C:\Users\ag05b80\AppData\Local\Microsoft\Windows\Temporary Internet Files\Content.IE5\61O39K47\money-clipart7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355240"/>
            <a:ext cx="1752600" cy="159906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8200" y="1940859"/>
            <a:ext cx="7162800" cy="954107"/>
          </a:xfrm>
          <a:prstGeom prst="rect">
            <a:avLst/>
          </a:prstGeom>
          <a:noFill/>
        </p:spPr>
        <p:txBody>
          <a:bodyPr wrap="square" rtlCol="0">
            <a:spAutoFit/>
          </a:bodyPr>
          <a:lstStyle/>
          <a:p>
            <a:r>
              <a:rPr lang="en-US" sz="1400" dirty="0">
                <a:solidFill>
                  <a:prstClr val="black"/>
                </a:solidFill>
                <a:latin typeface="Calibri"/>
              </a:rPr>
              <a:t>	3.   Review the </a:t>
            </a:r>
            <a:r>
              <a:rPr lang="en-US" sz="1400" b="1" dirty="0">
                <a:solidFill>
                  <a:prstClr val="black"/>
                </a:solidFill>
                <a:latin typeface="Calibri"/>
              </a:rPr>
              <a:t>Scheduled Due </a:t>
            </a:r>
            <a:r>
              <a:rPr lang="en-US" sz="1400" dirty="0">
                <a:solidFill>
                  <a:prstClr val="black"/>
                </a:solidFill>
                <a:latin typeface="Calibri"/>
              </a:rPr>
              <a:t>date to confirm that it is scheduled to be paid on the 	       correct date.  Note:  Verify the year is correct.</a:t>
            </a:r>
          </a:p>
          <a:p>
            <a:endParaRPr lang="en-US" sz="1400" dirty="0">
              <a:solidFill>
                <a:prstClr val="black"/>
              </a:solidFill>
              <a:latin typeface="Calibri"/>
            </a:endParaRPr>
          </a:p>
          <a:p>
            <a:r>
              <a:rPr lang="en-US" sz="1400" dirty="0">
                <a:solidFill>
                  <a:prstClr val="black"/>
                </a:solidFill>
                <a:latin typeface="Calibri"/>
              </a:rPr>
              <a:t>			     </a:t>
            </a:r>
          </a:p>
        </p:txBody>
      </p:sp>
      <p:pic>
        <p:nvPicPr>
          <p:cNvPr id="5" name="Picture 4">
            <a:extLst>
              <a:ext uri="{FF2B5EF4-FFF2-40B4-BE49-F238E27FC236}">
                <a16:creationId xmlns:a16="http://schemas.microsoft.com/office/drawing/2014/main" id="{C816E584-BF67-4F1D-A643-AEF6E88D4E8D}"/>
              </a:ext>
            </a:extLst>
          </p:cNvPr>
          <p:cNvPicPr>
            <a:picLocks noChangeAspect="1"/>
          </p:cNvPicPr>
          <p:nvPr/>
        </p:nvPicPr>
        <p:blipFill>
          <a:blip r:embed="rId3"/>
          <a:stretch>
            <a:fillRect/>
          </a:stretch>
        </p:blipFill>
        <p:spPr>
          <a:xfrm>
            <a:off x="990601" y="2894966"/>
            <a:ext cx="7391399" cy="2134234"/>
          </a:xfrm>
          <a:prstGeom prst="rect">
            <a:avLst/>
          </a:prstGeom>
        </p:spPr>
      </p:pic>
      <p:sp>
        <p:nvSpPr>
          <p:cNvPr id="6" name="Rectangle 5">
            <a:extLst>
              <a:ext uri="{FF2B5EF4-FFF2-40B4-BE49-F238E27FC236}">
                <a16:creationId xmlns:a16="http://schemas.microsoft.com/office/drawing/2014/main" id="{7183A3B8-7ED3-4E59-A103-54EF8343C594}"/>
              </a:ext>
            </a:extLst>
          </p:cNvPr>
          <p:cNvSpPr/>
          <p:nvPr/>
        </p:nvSpPr>
        <p:spPr>
          <a:xfrm>
            <a:off x="6400800" y="3429000"/>
            <a:ext cx="1905000" cy="6858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9" name="Picture 8">
            <a:extLst>
              <a:ext uri="{FF2B5EF4-FFF2-40B4-BE49-F238E27FC236}">
                <a16:creationId xmlns:a16="http://schemas.microsoft.com/office/drawing/2014/main" id="{E5FA7839-5ED4-4C21-A145-F17D83F292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spTree>
    <p:extLst>
      <p:ext uri="{BB962C8B-B14F-4D97-AF65-F5344CB8AC3E}">
        <p14:creationId xmlns:p14="http://schemas.microsoft.com/office/powerpoint/2010/main" val="2363559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0800" y="762000"/>
            <a:ext cx="4923143" cy="646331"/>
          </a:xfrm>
          <a:prstGeom prst="rect">
            <a:avLst/>
          </a:prstGeom>
          <a:noFill/>
          <a:ln w="38100">
            <a:noFill/>
          </a:ln>
        </p:spPr>
        <p:txBody>
          <a:bodyPr wrap="none" rtlCol="0">
            <a:spAutoFit/>
          </a:bodyPr>
          <a:lstStyle/>
          <a:p>
            <a:r>
              <a:rPr lang="en-US" sz="3600" b="1" dirty="0">
                <a:solidFill>
                  <a:srgbClr val="92D050"/>
                </a:solidFill>
              </a:rPr>
              <a:t>Show Me the Money!</a:t>
            </a:r>
          </a:p>
        </p:txBody>
      </p:sp>
      <p:sp>
        <p:nvSpPr>
          <p:cNvPr id="2" name="Slide Number Placeholder 1"/>
          <p:cNvSpPr>
            <a:spLocks noGrp="1"/>
          </p:cNvSpPr>
          <p:nvPr>
            <p:ph type="sldNum" sz="quarter" idx="12"/>
          </p:nvPr>
        </p:nvSpPr>
        <p:spPr>
          <a:xfrm>
            <a:off x="4649096" y="1"/>
            <a:ext cx="3504304" cy="870822"/>
          </a:xfrm>
        </p:spPr>
        <p:txBody>
          <a:bodyPr/>
          <a:lstStyle/>
          <a:p>
            <a:r>
              <a:rPr lang="en-US" sz="1600" b="1" dirty="0">
                <a:solidFill>
                  <a:srgbClr val="FF0000"/>
                </a:solidFill>
              </a:rPr>
              <a:t>Why has my voucher not paid?</a:t>
            </a:r>
          </a:p>
        </p:txBody>
      </p:sp>
      <p:pic>
        <p:nvPicPr>
          <p:cNvPr id="7" name="Picture 3" descr="C:\Users\ag05b80\AppData\Local\Microsoft\Windows\Temporary Internet Files\Content.IE5\61O39K47\money-clipart7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355240"/>
            <a:ext cx="1752600" cy="159906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8200" y="1940859"/>
            <a:ext cx="7162800" cy="1384995"/>
          </a:xfrm>
          <a:prstGeom prst="rect">
            <a:avLst/>
          </a:prstGeom>
          <a:noFill/>
        </p:spPr>
        <p:txBody>
          <a:bodyPr wrap="square" rtlCol="0">
            <a:spAutoFit/>
          </a:bodyPr>
          <a:lstStyle/>
          <a:p>
            <a:r>
              <a:rPr lang="en-US" sz="1400" dirty="0">
                <a:solidFill>
                  <a:prstClr val="black"/>
                </a:solidFill>
                <a:latin typeface="Calibri"/>
              </a:rPr>
              <a:t>	4.   Is the </a:t>
            </a:r>
            <a:r>
              <a:rPr lang="en-US" sz="1400" b="1" dirty="0">
                <a:solidFill>
                  <a:prstClr val="black"/>
                </a:solidFill>
                <a:latin typeface="Calibri"/>
              </a:rPr>
              <a:t>Payment Hold </a:t>
            </a:r>
            <a:r>
              <a:rPr lang="en-US" sz="1400" dirty="0">
                <a:solidFill>
                  <a:prstClr val="black"/>
                </a:solidFill>
                <a:latin typeface="Calibri"/>
              </a:rPr>
              <a:t>checkbox checked?  Determine why the payment was	      placed on hold.  If appropriate, unselect the checkbox and save voucher.  	      Voucher should be picked up in next pay cycle (if payment currently or past 	      due).</a:t>
            </a:r>
          </a:p>
          <a:p>
            <a:endParaRPr lang="en-US" sz="1400" dirty="0">
              <a:solidFill>
                <a:prstClr val="black"/>
              </a:solidFill>
              <a:latin typeface="Calibri"/>
            </a:endParaRPr>
          </a:p>
          <a:p>
            <a:r>
              <a:rPr lang="en-US" sz="1400" dirty="0">
                <a:solidFill>
                  <a:prstClr val="black"/>
                </a:solidFill>
                <a:latin typeface="Calibri"/>
              </a:rPr>
              <a:t>			     </a:t>
            </a:r>
          </a:p>
        </p:txBody>
      </p:sp>
      <p:pic>
        <p:nvPicPr>
          <p:cNvPr id="11" name="Picture 10">
            <a:extLst>
              <a:ext uri="{FF2B5EF4-FFF2-40B4-BE49-F238E27FC236}">
                <a16:creationId xmlns:a16="http://schemas.microsoft.com/office/drawing/2014/main" id="{E2D4426F-697C-4FB3-B0DD-BD2DDE3BCBAE}"/>
              </a:ext>
            </a:extLst>
          </p:cNvPr>
          <p:cNvPicPr>
            <a:picLocks noChangeAspect="1"/>
          </p:cNvPicPr>
          <p:nvPr/>
        </p:nvPicPr>
        <p:blipFill>
          <a:blip r:embed="rId3"/>
          <a:stretch>
            <a:fillRect/>
          </a:stretch>
        </p:blipFill>
        <p:spPr>
          <a:xfrm>
            <a:off x="609600" y="3539924"/>
            <a:ext cx="7848600" cy="1717875"/>
          </a:xfrm>
          <a:prstGeom prst="rect">
            <a:avLst/>
          </a:prstGeom>
        </p:spPr>
      </p:pic>
      <p:sp>
        <p:nvSpPr>
          <p:cNvPr id="12" name="Rectangle 11">
            <a:extLst>
              <a:ext uri="{FF2B5EF4-FFF2-40B4-BE49-F238E27FC236}">
                <a16:creationId xmlns:a16="http://schemas.microsoft.com/office/drawing/2014/main" id="{86A6E3C3-5E2A-4CB1-BD46-EA7ED0447170}"/>
              </a:ext>
            </a:extLst>
          </p:cNvPr>
          <p:cNvSpPr/>
          <p:nvPr/>
        </p:nvSpPr>
        <p:spPr>
          <a:xfrm>
            <a:off x="3352800" y="4267200"/>
            <a:ext cx="2057400" cy="4288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45D96FF-3B8F-4658-B1D9-5EB4EEBE45E8}"/>
              </a:ext>
            </a:extLst>
          </p:cNvPr>
          <p:cNvSpPr/>
          <p:nvPr/>
        </p:nvSpPr>
        <p:spPr>
          <a:xfrm>
            <a:off x="7086600" y="4077432"/>
            <a:ext cx="914400" cy="1897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EF7B604E-68B4-4605-9CEF-EFE631B613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spTree>
    <p:extLst>
      <p:ext uri="{BB962C8B-B14F-4D97-AF65-F5344CB8AC3E}">
        <p14:creationId xmlns:p14="http://schemas.microsoft.com/office/powerpoint/2010/main" val="551821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0800" y="762000"/>
            <a:ext cx="4923143" cy="646331"/>
          </a:xfrm>
          <a:prstGeom prst="rect">
            <a:avLst/>
          </a:prstGeom>
          <a:noFill/>
          <a:ln w="38100">
            <a:noFill/>
          </a:ln>
        </p:spPr>
        <p:txBody>
          <a:bodyPr wrap="none" rtlCol="0">
            <a:spAutoFit/>
          </a:bodyPr>
          <a:lstStyle/>
          <a:p>
            <a:r>
              <a:rPr lang="en-US" sz="3600" b="1" dirty="0">
                <a:solidFill>
                  <a:srgbClr val="92D050"/>
                </a:solidFill>
              </a:rPr>
              <a:t>Show Me the Money!</a:t>
            </a:r>
          </a:p>
        </p:txBody>
      </p:sp>
      <p:sp>
        <p:nvSpPr>
          <p:cNvPr id="2" name="Slide Number Placeholder 1"/>
          <p:cNvSpPr>
            <a:spLocks noGrp="1"/>
          </p:cNvSpPr>
          <p:nvPr>
            <p:ph type="sldNum" sz="quarter" idx="12"/>
          </p:nvPr>
        </p:nvSpPr>
        <p:spPr>
          <a:xfrm>
            <a:off x="4649096" y="1"/>
            <a:ext cx="3504304" cy="870822"/>
          </a:xfrm>
        </p:spPr>
        <p:txBody>
          <a:bodyPr/>
          <a:lstStyle/>
          <a:p>
            <a:r>
              <a:rPr lang="en-US" sz="1600" b="1" dirty="0">
                <a:solidFill>
                  <a:srgbClr val="FF0000"/>
                </a:solidFill>
              </a:rPr>
              <a:t>Why has my voucher not paid?</a:t>
            </a:r>
          </a:p>
        </p:txBody>
      </p:sp>
      <p:pic>
        <p:nvPicPr>
          <p:cNvPr id="7" name="Picture 3" descr="C:\Users\ag05b80\AppData\Local\Microsoft\Windows\Temporary Internet Files\Content.IE5\61O39K47\money-clipart7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355240"/>
            <a:ext cx="1752600" cy="159906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8200" y="1940859"/>
            <a:ext cx="7162800" cy="954107"/>
          </a:xfrm>
          <a:prstGeom prst="rect">
            <a:avLst/>
          </a:prstGeom>
          <a:noFill/>
        </p:spPr>
        <p:txBody>
          <a:bodyPr wrap="square" rtlCol="0">
            <a:spAutoFit/>
          </a:bodyPr>
          <a:lstStyle/>
          <a:p>
            <a:r>
              <a:rPr lang="en-US" sz="1400" dirty="0">
                <a:solidFill>
                  <a:prstClr val="black"/>
                </a:solidFill>
                <a:latin typeface="Calibri"/>
              </a:rPr>
              <a:t>	5.   There may be outstanding </a:t>
            </a:r>
            <a:r>
              <a:rPr lang="en-US" sz="1400" b="1" dirty="0">
                <a:solidFill>
                  <a:prstClr val="black"/>
                </a:solidFill>
                <a:latin typeface="Calibri"/>
              </a:rPr>
              <a:t>Credit Vouchers </a:t>
            </a:r>
            <a:r>
              <a:rPr lang="en-US" sz="1400" dirty="0">
                <a:solidFill>
                  <a:prstClr val="black"/>
                </a:solidFill>
                <a:latin typeface="Calibri"/>
              </a:rPr>
              <a:t>that exceed the amount of unpaid 	       invoice vouchers.  Run the TN_AP55D_VCHRS_PDG_PDG_BYVDR query 	       to 	      determine if this is the case.</a:t>
            </a:r>
          </a:p>
          <a:p>
            <a:r>
              <a:rPr lang="en-US" sz="1400" dirty="0">
                <a:solidFill>
                  <a:prstClr val="black"/>
                </a:solidFill>
                <a:latin typeface="Calibri"/>
              </a:rPr>
              <a:t>			     </a:t>
            </a:r>
          </a:p>
        </p:txBody>
      </p:sp>
      <p:pic>
        <p:nvPicPr>
          <p:cNvPr id="11" name="Picture 10">
            <a:extLst>
              <a:ext uri="{FF2B5EF4-FFF2-40B4-BE49-F238E27FC236}">
                <a16:creationId xmlns:a16="http://schemas.microsoft.com/office/drawing/2014/main" id="{5932342B-6F97-47E0-9971-712A28854CF5}"/>
              </a:ext>
            </a:extLst>
          </p:cNvPr>
          <p:cNvPicPr>
            <a:picLocks noChangeAspect="1"/>
          </p:cNvPicPr>
          <p:nvPr/>
        </p:nvPicPr>
        <p:blipFill>
          <a:blip r:embed="rId3"/>
          <a:stretch>
            <a:fillRect/>
          </a:stretch>
        </p:blipFill>
        <p:spPr>
          <a:xfrm>
            <a:off x="609600" y="3733800"/>
            <a:ext cx="7772400" cy="1447800"/>
          </a:xfrm>
          <a:prstGeom prst="rect">
            <a:avLst/>
          </a:prstGeom>
        </p:spPr>
      </p:pic>
      <p:sp>
        <p:nvSpPr>
          <p:cNvPr id="12" name="Rectangle 11">
            <a:extLst>
              <a:ext uri="{FF2B5EF4-FFF2-40B4-BE49-F238E27FC236}">
                <a16:creationId xmlns:a16="http://schemas.microsoft.com/office/drawing/2014/main" id="{B6036DCE-1FDE-4E45-9597-75C6A28149D2}"/>
              </a:ext>
            </a:extLst>
          </p:cNvPr>
          <p:cNvSpPr/>
          <p:nvPr/>
        </p:nvSpPr>
        <p:spPr>
          <a:xfrm>
            <a:off x="2133600" y="3505200"/>
            <a:ext cx="990600"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586A258-BD17-484E-9729-085DC72116BC}"/>
              </a:ext>
            </a:extLst>
          </p:cNvPr>
          <p:cNvSpPr/>
          <p:nvPr/>
        </p:nvSpPr>
        <p:spPr>
          <a:xfrm>
            <a:off x="5105400" y="3505200"/>
            <a:ext cx="1905000"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59C778C9-0049-45FD-A049-358B875FDFA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799" y="5706876"/>
            <a:ext cx="2190239" cy="762000"/>
          </a:xfrm>
          <a:prstGeom prst="rect">
            <a:avLst/>
          </a:prstGeom>
        </p:spPr>
      </p:pic>
    </p:spTree>
    <p:extLst>
      <p:ext uri="{BB962C8B-B14F-4D97-AF65-F5344CB8AC3E}">
        <p14:creationId xmlns:p14="http://schemas.microsoft.com/office/powerpoint/2010/main" val="37761037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2274</TotalTime>
  <Words>967</Words>
  <Application>Microsoft Office PowerPoint</Application>
  <PresentationFormat>On-screen Show (4:3)</PresentationFormat>
  <Paragraphs>129</Paragraphs>
  <Slides>22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 Black</vt:lpstr>
      <vt:lpstr>Calibri</vt:lpstr>
      <vt:lpstr>Century Gothic</vt:lpstr>
      <vt:lpstr>Chiller</vt:lpstr>
      <vt:lpstr>Open Sans</vt:lpstr>
      <vt:lpstr>Open Sans Light</vt:lpstr>
      <vt:lpstr>Wingdings 2</vt:lpstr>
      <vt:lpstr>Austin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Supplier request reprint of remittance advice</vt:lpstr>
      <vt:lpstr>What bank account was deposit made into?</vt:lpstr>
      <vt:lpstr> Has a warrant been redeemed?</vt:lpstr>
      <vt:lpstr>Has a warrant been redeemed?</vt:lpstr>
      <vt:lpstr>Important Dates for Accounts Payable</vt:lpstr>
      <vt:lpstr>    All FY22 TRICOR invoices must be entered by July 8th. </vt:lpstr>
      <vt:lpstr>Helpful Queries to assist in AP Voucher Review</vt:lpstr>
      <vt:lpstr>PowerPoint Presentation</vt:lpstr>
      <vt:lpstr>PowerPoint Presentation</vt:lpstr>
      <vt:lpstr>PowerPoint Presentation</vt:lpstr>
      <vt:lpstr>DOA Statewide AP &amp; CM STAFF </vt:lpstr>
      <vt:lpstr>PowerPoint Presentation</vt:lpstr>
    </vt:vector>
  </TitlesOfParts>
  <Company>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Katelyn Huckaby</cp:lastModifiedBy>
  <cp:revision>230</cp:revision>
  <cp:lastPrinted>2015-04-28T20:47:08Z</cp:lastPrinted>
  <dcterms:created xsi:type="dcterms:W3CDTF">2015-04-27T16:35:44Z</dcterms:created>
  <dcterms:modified xsi:type="dcterms:W3CDTF">2022-06-28T21:19:52Z</dcterms:modified>
</cp:coreProperties>
</file>