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65" r:id="rId2"/>
    <p:sldMasterId id="2147483741" r:id="rId3"/>
    <p:sldMasterId id="2147483753" r:id="rId4"/>
    <p:sldMasterId id="2147483729" r:id="rId5"/>
    <p:sldMasterId id="2147483716" r:id="rId6"/>
    <p:sldMasterId id="2147483704" r:id="rId7"/>
    <p:sldMasterId id="2147483692" r:id="rId8"/>
  </p:sldMasterIdLst>
  <p:notesMasterIdLst>
    <p:notesMasterId r:id="rId18"/>
  </p:notesMasterIdLst>
  <p:handoutMasterIdLst>
    <p:handoutMasterId r:id="rId19"/>
  </p:handoutMasterIdLst>
  <p:sldIdLst>
    <p:sldId id="256" r:id="rId9"/>
    <p:sldId id="257" r:id="rId10"/>
    <p:sldId id="260" r:id="rId11"/>
    <p:sldId id="262" r:id="rId12"/>
    <p:sldId id="275" r:id="rId13"/>
    <p:sldId id="263" r:id="rId14"/>
    <p:sldId id="264" r:id="rId15"/>
    <p:sldId id="282" r:id="rId16"/>
    <p:sldId id="259" r:id="rId1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D5F"/>
    <a:srgbClr val="1A2343"/>
    <a:srgbClr val="192246"/>
    <a:srgbClr val="E71B1B"/>
    <a:srgbClr val="7E7E82"/>
    <a:srgbClr val="C8141E"/>
    <a:srgbClr val="514F50"/>
    <a:srgbClr val="FF1925"/>
    <a:srgbClr val="7F7F7F"/>
    <a:srgbClr val="D4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9023" autoAdjust="0"/>
  </p:normalViewPr>
  <p:slideViewPr>
    <p:cSldViewPr>
      <p:cViewPr varScale="1">
        <p:scale>
          <a:sx n="106" d="100"/>
          <a:sy n="106" d="100"/>
        </p:scale>
        <p:origin x="-90"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2120"/>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2120"/>
          </a:xfrm>
          <a:prstGeom prst="rect">
            <a:avLst/>
          </a:prstGeom>
        </p:spPr>
        <p:txBody>
          <a:bodyPr vert="horz" lIns="91427" tIns="45713" rIns="91427" bIns="45713" rtlCol="0"/>
          <a:lstStyle>
            <a:lvl1pPr algn="r">
              <a:defRPr sz="1200"/>
            </a:lvl1pPr>
          </a:lstStyle>
          <a:p>
            <a:fld id="{A529B845-3DE4-C44E-82C8-700AB11ED3A6}" type="datetime1">
              <a:rPr lang="en-US" smtClean="0"/>
              <a:t>2/21/2018</a:t>
            </a:fld>
            <a:endParaRPr lang="en-US" dirty="0"/>
          </a:p>
        </p:txBody>
      </p:sp>
      <p:sp>
        <p:nvSpPr>
          <p:cNvPr id="4" name="Footer Placeholder 3"/>
          <p:cNvSpPr>
            <a:spLocks noGrp="1"/>
          </p:cNvSpPr>
          <p:nvPr>
            <p:ph type="ftr" sz="quarter" idx="2"/>
          </p:nvPr>
        </p:nvSpPr>
        <p:spPr>
          <a:xfrm>
            <a:off x="2" y="8772378"/>
            <a:ext cx="3038475" cy="462120"/>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772378"/>
            <a:ext cx="3038475" cy="462120"/>
          </a:xfrm>
          <a:prstGeom prst="rect">
            <a:avLst/>
          </a:prstGeom>
        </p:spPr>
        <p:txBody>
          <a:bodyPr vert="horz" lIns="91427" tIns="45713" rIns="91427" bIns="45713" rtlCol="0" anchor="b"/>
          <a:lstStyle>
            <a:lvl1pPr algn="r">
              <a:defRPr sz="1200"/>
            </a:lvl1pPr>
          </a:lstStyle>
          <a:p>
            <a:fld id="{A796EF79-0BF4-924E-943E-33FECC0BC4E2}" type="slidenum">
              <a:rPr lang="en-US" smtClean="0"/>
              <a:t>‹#›</a:t>
            </a:fld>
            <a:endParaRPr lang="en-US" dirty="0"/>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8145" cy="461193"/>
          </a:xfrm>
          <a:prstGeom prst="rect">
            <a:avLst/>
          </a:prstGeom>
        </p:spPr>
        <p:txBody>
          <a:bodyPr vert="horz" lIns="88113" tIns="44058" rIns="88113" bIns="44058" rtlCol="0"/>
          <a:lstStyle>
            <a:lvl1pPr algn="l">
              <a:defRPr sz="1200"/>
            </a:lvl1pPr>
          </a:lstStyle>
          <a:p>
            <a:endParaRPr lang="en-US" dirty="0"/>
          </a:p>
        </p:txBody>
      </p:sp>
      <p:sp>
        <p:nvSpPr>
          <p:cNvPr id="3" name="Date Placeholder 2"/>
          <p:cNvSpPr>
            <a:spLocks noGrp="1"/>
          </p:cNvSpPr>
          <p:nvPr>
            <p:ph type="dt" idx="1"/>
          </p:nvPr>
        </p:nvSpPr>
        <p:spPr>
          <a:xfrm>
            <a:off x="3970734" y="4"/>
            <a:ext cx="3038145" cy="461193"/>
          </a:xfrm>
          <a:prstGeom prst="rect">
            <a:avLst/>
          </a:prstGeom>
        </p:spPr>
        <p:txBody>
          <a:bodyPr vert="horz" lIns="88113" tIns="44058" rIns="88113" bIns="44058" rtlCol="0"/>
          <a:lstStyle>
            <a:lvl1pPr algn="r">
              <a:defRPr sz="1200"/>
            </a:lvl1pPr>
          </a:lstStyle>
          <a:p>
            <a:fld id="{D55E2DDC-EEF2-C84C-B230-6800F23774E3}" type="datetime1">
              <a:rPr lang="en-US" smtClean="0"/>
              <a:t>2/21/2018</a:t>
            </a:fld>
            <a:endParaRPr lang="en-US" dirty="0"/>
          </a:p>
        </p:txBody>
      </p:sp>
      <p:sp>
        <p:nvSpPr>
          <p:cNvPr id="4" name="Slide Image Placeholder 3"/>
          <p:cNvSpPr>
            <a:spLocks noGrp="1" noRot="1" noChangeAspect="1"/>
          </p:cNvSpPr>
          <p:nvPr>
            <p:ph type="sldImg" idx="2"/>
          </p:nvPr>
        </p:nvSpPr>
        <p:spPr>
          <a:xfrm>
            <a:off x="1195388" y="693738"/>
            <a:ext cx="4619625" cy="3463925"/>
          </a:xfrm>
          <a:prstGeom prst="rect">
            <a:avLst/>
          </a:prstGeom>
          <a:noFill/>
          <a:ln w="12700">
            <a:solidFill>
              <a:prstClr val="black"/>
            </a:solidFill>
          </a:ln>
        </p:spPr>
        <p:txBody>
          <a:bodyPr vert="horz" lIns="88113" tIns="44058" rIns="88113" bIns="44058" rtlCol="0" anchor="ctr"/>
          <a:lstStyle/>
          <a:p>
            <a:endParaRPr lang="en-US" dirty="0"/>
          </a:p>
        </p:txBody>
      </p:sp>
      <p:sp>
        <p:nvSpPr>
          <p:cNvPr id="5" name="Notes Placeholder 4"/>
          <p:cNvSpPr>
            <a:spLocks noGrp="1"/>
          </p:cNvSpPr>
          <p:nvPr>
            <p:ph type="body" sz="quarter" idx="3"/>
          </p:nvPr>
        </p:nvSpPr>
        <p:spPr>
          <a:xfrm>
            <a:off x="701348" y="4387446"/>
            <a:ext cx="5607711" cy="4155317"/>
          </a:xfrm>
          <a:prstGeom prst="rect">
            <a:avLst/>
          </a:prstGeom>
        </p:spPr>
        <p:txBody>
          <a:bodyPr vert="horz" lIns="88113" tIns="44058" rIns="88113" bIns="440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3360"/>
            <a:ext cx="3038145" cy="461193"/>
          </a:xfrm>
          <a:prstGeom prst="rect">
            <a:avLst/>
          </a:prstGeom>
        </p:spPr>
        <p:txBody>
          <a:bodyPr vert="horz" lIns="88113" tIns="44058" rIns="88113" bIns="440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773360"/>
            <a:ext cx="3038145" cy="461193"/>
          </a:xfrm>
          <a:prstGeom prst="rect">
            <a:avLst/>
          </a:prstGeom>
        </p:spPr>
        <p:txBody>
          <a:bodyPr vert="horz" lIns="88113" tIns="44058" rIns="88113" bIns="44058" rtlCol="0" anchor="b"/>
          <a:lstStyle>
            <a:lvl1pPr algn="r">
              <a:defRPr sz="1200"/>
            </a:lvl1pPr>
          </a:lstStyle>
          <a:p>
            <a:fld id="{DE8B79F1-B7B6-4FD2-9263-BB9B47A67CD8}" type="slidenum">
              <a:rPr lang="en-US" smtClean="0"/>
              <a:t>‹#›</a:t>
            </a:fld>
            <a:endParaRPr lang="en-US" dirty="0"/>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8" y="0"/>
            <a:ext cx="9144000" cy="6857999"/>
          </a:xfrm>
          <a:prstGeom prst="rect">
            <a:avLst/>
          </a:prstGeom>
        </p:spPr>
      </p:pic>
      <p:sp>
        <p:nvSpPr>
          <p:cNvPr id="3" name="Text Placeholder 2"/>
          <p:cNvSpPr>
            <a:spLocks noGrp="1"/>
          </p:cNvSpPr>
          <p:nvPr>
            <p:ph type="body" idx="1" hasCustomPrompt="1"/>
          </p:nvPr>
        </p:nvSpPr>
        <p:spPr>
          <a:xfrm>
            <a:off x="2590800" y="1600200"/>
            <a:ext cx="3252216" cy="533400"/>
          </a:xfrm>
        </p:spPr>
        <p:txBody>
          <a:bodyPr anchor="ctr">
            <a:normAutofit/>
          </a:bodyPr>
          <a:lstStyle>
            <a:lvl1pPr marL="0" indent="0">
              <a:buNone/>
              <a:defRPr lang="en-US" sz="2000" b="1" i="0" kern="1200" cap="all" baseline="0" dirty="0" smtClean="0">
                <a:solidFill>
                  <a:schemeClr val="tx2"/>
                </a:solidFill>
                <a:latin typeface="PermianSlabSerifTypeface"/>
                <a:ea typeface="Open Sans Light" panose="020B0306030504020204" pitchFamily="34" charset="0"/>
                <a:cs typeface="PermianSlabSerifTypefac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z="1100" dirty="0" smtClean="0">
                <a:effectLst/>
                <a:latin typeface="Calibri"/>
                <a:ea typeface="Calibri"/>
                <a:cs typeface="Times New Roman"/>
              </a:rPr>
              <a:t>Tennessee Fire Safety Inspector’s Association</a:t>
            </a:r>
          </a:p>
          <a:p>
            <a:pPr lvl="0"/>
            <a:r>
              <a:rPr lang="en-US" sz="1100" dirty="0" smtClean="0">
                <a:effectLst/>
                <a:latin typeface="Calibri"/>
                <a:cs typeface="Times New Roman"/>
              </a:rPr>
              <a:t>	November 2017</a:t>
            </a:r>
            <a:endParaRPr lang="en-US" dirty="0" smtClean="0"/>
          </a:p>
        </p:txBody>
      </p:sp>
      <p:sp>
        <p:nvSpPr>
          <p:cNvPr id="13" name="Title 1"/>
          <p:cNvSpPr>
            <a:spLocks noGrp="1"/>
          </p:cNvSpPr>
          <p:nvPr>
            <p:ph type="title" hasCustomPrompt="1"/>
          </p:nvPr>
        </p:nvSpPr>
        <p:spPr>
          <a:xfrm>
            <a:off x="1600200" y="533400"/>
            <a:ext cx="5486400" cy="990600"/>
          </a:xfrm>
        </p:spPr>
        <p:txBody>
          <a:bodyPr anchor="ctr">
            <a:noAutofit/>
          </a:bodyPr>
          <a:lstStyle>
            <a:lvl1pPr algn="l">
              <a:defRPr sz="3200" b="1" cap="all" baseline="0">
                <a:solidFill>
                  <a:schemeClr val="tx2"/>
                </a:solidFill>
              </a:defRPr>
            </a:lvl1pPr>
          </a:lstStyle>
          <a:p>
            <a:r>
              <a:rPr lang="en-JM" dirty="0" smtClean="0"/>
              <a:t>Bonnaroo Inspections</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6172200"/>
            <a:ext cx="2157984" cy="458571"/>
          </a:xfrm>
          <a:prstGeom prst="rect">
            <a:avLst/>
          </a:prstGeom>
        </p:spPr>
      </p:pic>
    </p:spTree>
    <p:extLst>
      <p:ext uri="{BB962C8B-B14F-4D97-AF65-F5344CB8AC3E}">
        <p14:creationId xmlns:p14="http://schemas.microsoft.com/office/powerpoint/2010/main" val="2811257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377098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248534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175462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289687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127123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305647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422526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384057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1234149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12964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20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1794636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2638950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2381788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3450619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2575848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770657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1074861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2231317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F87CF-1067-4642-86BA-EE433411D72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3450772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287020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Tree>
    <p:extLst>
      <p:ext uri="{BB962C8B-B14F-4D97-AF65-F5344CB8AC3E}">
        <p14:creationId xmlns:p14="http://schemas.microsoft.com/office/powerpoint/2010/main" val="631099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2436935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4236756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2854814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595516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1763913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423137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3890736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2084079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1479081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A5F1D-430D-4FB8-8812-F4DD4F177F57}"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AAAFCC-6998-4B1C-8271-B11BD79A9C31}" type="slidenum">
              <a:rPr lang="en-US" smtClean="0"/>
              <a:t>‹#›</a:t>
            </a:fld>
            <a:endParaRPr lang="en-US" dirty="0"/>
          </a:p>
        </p:txBody>
      </p:sp>
    </p:spTree>
    <p:extLst>
      <p:ext uri="{BB962C8B-B14F-4D97-AF65-F5344CB8AC3E}">
        <p14:creationId xmlns:p14="http://schemas.microsoft.com/office/powerpoint/2010/main" val="255579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171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896754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2325958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2076929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2337882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3455418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877785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1639273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2408881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1175864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149082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smtClean="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0" y="2889504"/>
            <a:ext cx="2157984" cy="1078992"/>
          </a:xfrm>
          <a:prstGeom prst="rect">
            <a:avLst/>
          </a:prstGeom>
        </p:spPr>
      </p:pic>
    </p:spTree>
    <p:extLst>
      <p:ext uri="{BB962C8B-B14F-4D97-AF65-F5344CB8AC3E}">
        <p14:creationId xmlns:p14="http://schemas.microsoft.com/office/powerpoint/2010/main" val="2140251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A0221-B08D-43AC-8E6D-165A0309E293}"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B154EC-A0B6-462B-B9D8-6AA9EBD4BDC5}" type="slidenum">
              <a:rPr lang="en-US" smtClean="0"/>
              <a:t>‹#›</a:t>
            </a:fld>
            <a:endParaRPr lang="en-US" dirty="0"/>
          </a:p>
        </p:txBody>
      </p:sp>
    </p:spTree>
    <p:extLst>
      <p:ext uri="{BB962C8B-B14F-4D97-AF65-F5344CB8AC3E}">
        <p14:creationId xmlns:p14="http://schemas.microsoft.com/office/powerpoint/2010/main" val="1215714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1194408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1311948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1675443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1375778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41874648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2187995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20759423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29073209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15087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F9F87CF-1067-4642-86BA-EE433411D724}" type="datetimeFigureOut">
              <a:rPr lang="en-US" smtClean="0"/>
              <a:t>2/21/2018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3EFE0F0-F5B5-4054-9F73-72C85F07F3D9}" type="slidenum">
              <a:rPr lang="en-US" smtClean="0"/>
              <a:t>‹#›</a:t>
            </a:fld>
            <a:endParaRPr lang="en-US" dirty="0"/>
          </a:p>
        </p:txBody>
      </p:sp>
    </p:spTree>
    <p:extLst>
      <p:ext uri="{BB962C8B-B14F-4D97-AF65-F5344CB8AC3E}">
        <p14:creationId xmlns:p14="http://schemas.microsoft.com/office/powerpoint/2010/main" val="2381788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201209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CFD8D-93B2-4131-9B4C-BE1F2D07A158}"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5B73F1-6C1D-44F1-BF39-F020EAB6C8DF}" type="slidenum">
              <a:rPr lang="en-US" smtClean="0"/>
              <a:t>‹#›</a:t>
            </a:fld>
            <a:endParaRPr lang="en-US" dirty="0"/>
          </a:p>
        </p:txBody>
      </p:sp>
    </p:spTree>
    <p:extLst>
      <p:ext uri="{BB962C8B-B14F-4D97-AF65-F5344CB8AC3E}">
        <p14:creationId xmlns:p14="http://schemas.microsoft.com/office/powerpoint/2010/main" val="38707558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346176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2663539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1329896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1965352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38771507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12851715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11300980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291533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12979007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5881448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231158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02271-1160-4F22-A7EC-CF10DABDA47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23A9-49DB-4EFA-96C1-4B35BCA0EDC4}" type="slidenum">
              <a:rPr lang="en-US" smtClean="0"/>
              <a:t>‹#›</a:t>
            </a:fld>
            <a:endParaRPr lang="en-US" dirty="0"/>
          </a:p>
        </p:txBody>
      </p:sp>
    </p:spTree>
    <p:extLst>
      <p:ext uri="{BB962C8B-B14F-4D97-AF65-F5344CB8AC3E}">
        <p14:creationId xmlns:p14="http://schemas.microsoft.com/office/powerpoint/2010/main" val="3204693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39400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2061812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28770019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1713433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3120167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382616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418331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24769847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29512545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2277766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20238859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216BF-CC4A-4BF8-9C5E-48596E0EDEB4}"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3480D-778B-4204-B714-84F28FA673A6}" type="slidenum">
              <a:rPr lang="en-US" smtClean="0"/>
              <a:t>‹#›</a:t>
            </a:fld>
            <a:endParaRPr lang="en-US" dirty="0"/>
          </a:p>
        </p:txBody>
      </p:sp>
    </p:spTree>
    <p:extLst>
      <p:ext uri="{BB962C8B-B14F-4D97-AF65-F5344CB8AC3E}">
        <p14:creationId xmlns:p14="http://schemas.microsoft.com/office/powerpoint/2010/main" val="252187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9618BD-796A-47AA-8E93-C8B0A9D84D8F}"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7B003E-873D-4625-A187-E174D7889B6D}" type="slidenum">
              <a:rPr lang="en-US" smtClean="0"/>
              <a:t>‹#›</a:t>
            </a:fld>
            <a:endParaRPr lang="en-US" dirty="0"/>
          </a:p>
        </p:txBody>
      </p:sp>
    </p:spTree>
    <p:extLst>
      <p:ext uri="{BB962C8B-B14F-4D97-AF65-F5344CB8AC3E}">
        <p14:creationId xmlns:p14="http://schemas.microsoft.com/office/powerpoint/2010/main" val="251025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kkk.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smtClean="0"/>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4325" y="6259853"/>
            <a:ext cx="1739048" cy="369547"/>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728" r:id="rId2"/>
    <p:sldLayoutId id="2147483689" r:id="rId3"/>
    <p:sldLayoutId id="2147483691" r:id="rId4"/>
    <p:sldLayoutId id="2147483690" r:id="rId5"/>
    <p:sldLayoutId id="2147483777"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618BD-796A-47AA-8E93-C8B0A9D84D8F}" type="datetimeFigureOut">
              <a:rPr lang="en-US" smtClean="0"/>
              <a:t>2/21/2018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B003E-873D-4625-A187-E174D7889B6D}" type="slidenum">
              <a:rPr lang="en-US" smtClean="0"/>
              <a:t>‹#›</a:t>
            </a:fld>
            <a:endParaRPr lang="en-US" dirty="0"/>
          </a:p>
        </p:txBody>
      </p:sp>
    </p:spTree>
    <p:extLst>
      <p:ext uri="{BB962C8B-B14F-4D97-AF65-F5344CB8AC3E}">
        <p14:creationId xmlns:p14="http://schemas.microsoft.com/office/powerpoint/2010/main" val="275610987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F87CF-1067-4642-86BA-EE433411D724}" type="datetimeFigureOut">
              <a:rPr lang="en-US" smtClean="0"/>
              <a:t>2/21/2018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FE0F0-F5B5-4054-9F73-72C85F07F3D9}" type="slidenum">
              <a:rPr lang="en-US" smtClean="0"/>
              <a:t>‹#›</a:t>
            </a:fld>
            <a:endParaRPr lang="en-US" dirty="0"/>
          </a:p>
        </p:txBody>
      </p:sp>
    </p:spTree>
    <p:extLst>
      <p:ext uri="{BB962C8B-B14F-4D97-AF65-F5344CB8AC3E}">
        <p14:creationId xmlns:p14="http://schemas.microsoft.com/office/powerpoint/2010/main" val="38147089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A5F1D-430D-4FB8-8812-F4DD4F177F57}" type="datetimeFigureOut">
              <a:rPr lang="en-US" smtClean="0"/>
              <a:t>2/21/2018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AAFCC-6998-4B1C-8271-B11BD79A9C31}" type="slidenum">
              <a:rPr lang="en-US" smtClean="0"/>
              <a:t>‹#›</a:t>
            </a:fld>
            <a:endParaRPr lang="en-US" dirty="0"/>
          </a:p>
        </p:txBody>
      </p:sp>
    </p:spTree>
    <p:extLst>
      <p:ext uri="{BB962C8B-B14F-4D97-AF65-F5344CB8AC3E}">
        <p14:creationId xmlns:p14="http://schemas.microsoft.com/office/powerpoint/2010/main" val="252316991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A0221-B08D-43AC-8E6D-165A0309E293}" type="datetimeFigureOut">
              <a:rPr lang="en-US" smtClean="0"/>
              <a:t>2/21/2018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154EC-A0B6-462B-B9D8-6AA9EBD4BDC5}" type="slidenum">
              <a:rPr lang="en-US" smtClean="0"/>
              <a:t>‹#›</a:t>
            </a:fld>
            <a:endParaRPr lang="en-US" dirty="0"/>
          </a:p>
        </p:txBody>
      </p:sp>
    </p:spTree>
    <p:extLst>
      <p:ext uri="{BB962C8B-B14F-4D97-AF65-F5344CB8AC3E}">
        <p14:creationId xmlns:p14="http://schemas.microsoft.com/office/powerpoint/2010/main" val="377796089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CFD8D-93B2-4131-9B4C-BE1F2D07A158}" type="datetimeFigureOut">
              <a:rPr lang="en-US" smtClean="0"/>
              <a:t>2/21/2018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B73F1-6C1D-44F1-BF39-F020EAB6C8DF}" type="slidenum">
              <a:rPr lang="en-US" smtClean="0"/>
              <a:t>‹#›</a:t>
            </a:fld>
            <a:endParaRPr lang="en-US" dirty="0"/>
          </a:p>
        </p:txBody>
      </p:sp>
    </p:spTree>
    <p:extLst>
      <p:ext uri="{BB962C8B-B14F-4D97-AF65-F5344CB8AC3E}">
        <p14:creationId xmlns:p14="http://schemas.microsoft.com/office/powerpoint/2010/main" val="121143635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02271-1160-4F22-A7EC-CF10DABDA474}" type="datetimeFigureOut">
              <a:rPr lang="en-US" smtClean="0"/>
              <a:t>2/21/2018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E23A9-49DB-4EFA-96C1-4B35BCA0EDC4}" type="slidenum">
              <a:rPr lang="en-US" smtClean="0"/>
              <a:t>‹#›</a:t>
            </a:fld>
            <a:endParaRPr lang="en-US" dirty="0"/>
          </a:p>
        </p:txBody>
      </p:sp>
    </p:spTree>
    <p:extLst>
      <p:ext uri="{BB962C8B-B14F-4D97-AF65-F5344CB8AC3E}">
        <p14:creationId xmlns:p14="http://schemas.microsoft.com/office/powerpoint/2010/main" val="20147917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216BF-CC4A-4BF8-9C5E-48596E0EDEB4}" type="datetimeFigureOut">
              <a:rPr lang="en-US" smtClean="0"/>
              <a:t>2/21/2018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3480D-778B-4204-B714-84F28FA673A6}" type="slidenum">
              <a:rPr lang="en-US" smtClean="0"/>
              <a:t>‹#›</a:t>
            </a:fld>
            <a:endParaRPr lang="en-US" dirty="0"/>
          </a:p>
        </p:txBody>
      </p:sp>
    </p:spTree>
    <p:extLst>
      <p:ext uri="{BB962C8B-B14F-4D97-AF65-F5344CB8AC3E}">
        <p14:creationId xmlns:p14="http://schemas.microsoft.com/office/powerpoint/2010/main" val="29597226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james.r.hodgin@tn.gov" TargetMode="External"/><Relationship Id="rId2" Type="http://schemas.openxmlformats.org/officeDocument/2006/relationships/hyperlink" Target="mailto:gary.farley@tn.gov" TargetMode="External"/><Relationship Id="rId1" Type="http://schemas.openxmlformats.org/officeDocument/2006/relationships/slideLayout" Target="../slideLayouts/slideLayout3.xml"/><Relationship Id="rId6" Type="http://schemas.openxmlformats.org/officeDocument/2006/relationships/hyperlink" Target="https://core.tn.gov/" TargetMode="External"/><Relationship Id="rId5" Type="http://schemas.openxmlformats.org/officeDocument/2006/relationships/hyperlink" Target="http://www.tn.gov/commerce/fire/permits-licensing/fire-tn-certified-code-inspectors.html" TargetMode="External"/><Relationship Id="rId4" Type="http://schemas.openxmlformats.org/officeDocument/2006/relationships/hyperlink" Target="mailto:SFMO.permits-licensing@tn.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1219200"/>
            <a:ext cx="77724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i="0" kern="1200" cap="all" baseline="0">
                <a:solidFill>
                  <a:schemeClr val="tx2"/>
                </a:solidFill>
                <a:latin typeface="PermianSlabSerifTypeface"/>
                <a:ea typeface="Open Sans Light" panose="020B0306030504020204" pitchFamily="34" charset="0"/>
                <a:cs typeface="PermianSlabSerifTypeface"/>
              </a:defRPr>
            </a:lvl1pPr>
          </a:lstStyle>
          <a:p>
            <a:pPr algn="ctr"/>
            <a:r>
              <a:rPr lang="en-US" dirty="0" smtClean="0"/>
              <a:t>CERTIFIED CODES INSPECTOR </a:t>
            </a:r>
          </a:p>
          <a:p>
            <a:pPr algn="ctr"/>
            <a:r>
              <a:rPr lang="en-US" dirty="0" smtClean="0"/>
              <a:t>RULE CHANGES:</a:t>
            </a:r>
          </a:p>
          <a:p>
            <a:pPr algn="ctr"/>
            <a:r>
              <a:rPr lang="en-US" sz="2400" dirty="0" smtClean="0"/>
              <a:t>Tenn. Comp. R. &amp; </a:t>
            </a:r>
            <a:r>
              <a:rPr lang="en-US" sz="2400" dirty="0" err="1" smtClean="0"/>
              <a:t>Regs</a:t>
            </a:r>
            <a:r>
              <a:rPr lang="en-US" sz="2400" dirty="0" smtClean="0"/>
              <a:t>. 0780-02-16,</a:t>
            </a:r>
          </a:p>
          <a:p>
            <a:pPr algn="ctr"/>
            <a:r>
              <a:rPr lang="en-US" sz="2400" dirty="0" smtClean="0"/>
              <a:t>Effective March 19, 2018</a:t>
            </a:r>
            <a:endParaRPr lang="en-US" sz="2400" dirty="0"/>
          </a:p>
        </p:txBody>
      </p:sp>
      <p:sp>
        <p:nvSpPr>
          <p:cNvPr id="4" name="AutoShape 2" descr="Image result for TN STATE FIRE MARSH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TN STATE FIRE MARSH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Subtitle 2"/>
          <p:cNvSpPr txBox="1">
            <a:spLocks/>
          </p:cNvSpPr>
          <p:nvPr/>
        </p:nvSpPr>
        <p:spPr>
          <a:xfrm>
            <a:off x="1371600" y="3886200"/>
            <a:ext cx="6400800" cy="1752600"/>
          </a:xfrm>
          <a:prstGeom prst="rect">
            <a:avLst/>
          </a:prstGeom>
        </p:spPr>
        <p:txBody>
          <a:bodyPr vert="horz" lIns="91440" tIns="45720" rIns="91440" bIns="45720" rtlCol="0" anchor="ctr">
            <a:normAutofit fontScale="47500" lnSpcReduction="20000"/>
          </a:bodyPr>
          <a:lstStyle>
            <a:lvl1pPr marL="0" indent="0" algn="l" defTabSz="914400" rtl="0" eaLnBrk="1" latinLnBrk="0" hangingPunct="1">
              <a:spcBef>
                <a:spcPct val="20000"/>
              </a:spcBef>
              <a:buClr>
                <a:srgbClr val="E71B1B"/>
              </a:buClr>
              <a:buFont typeface="Arial" panose="020B0604020202020204" pitchFamily="34" charset="0"/>
              <a:buNone/>
              <a:defRPr lang="en-US" sz="2000" b="1" i="0" kern="1200" cap="all" baseline="0" dirty="0" smtClean="0">
                <a:solidFill>
                  <a:schemeClr val="tx2"/>
                </a:solidFill>
                <a:latin typeface="PermianSlabSerifTypeface"/>
                <a:ea typeface="Open Sans Light" panose="020B0306030504020204" pitchFamily="34" charset="0"/>
                <a:cs typeface="PermianSlabSerifTypeface"/>
              </a:defRPr>
            </a:lvl1pPr>
            <a:lvl2pPr marL="457200" indent="0" algn="l" defTabSz="914400" rtl="0" eaLnBrk="1" latinLnBrk="0" hangingPunct="1">
              <a:spcBef>
                <a:spcPct val="20000"/>
              </a:spcBef>
              <a:buClr>
                <a:srgbClr val="E71B1B"/>
              </a:buClr>
              <a:buFont typeface="Calibri" panose="020F0502020204030204" pitchFamily="34" charset="0"/>
              <a:buNone/>
              <a:defRPr sz="1800" kern="1200">
                <a:solidFill>
                  <a:schemeClr val="tx1">
                    <a:tint val="75000"/>
                  </a:schemeClr>
                </a:solidFill>
                <a:latin typeface="Open Sans"/>
                <a:ea typeface="+mn-ea"/>
                <a:cs typeface="Open Sans"/>
              </a:defRPr>
            </a:lvl2pPr>
            <a:lvl3pPr marL="914400" indent="0" algn="l" defTabSz="914400" rtl="0" eaLnBrk="1" latinLnBrk="0" hangingPunct="1">
              <a:spcBef>
                <a:spcPct val="20000"/>
              </a:spcBef>
              <a:buClr>
                <a:srgbClr val="E71B1B"/>
              </a:buClr>
              <a:buFont typeface="Calibri" panose="020F0502020204030204" pitchFamily="34" charset="0"/>
              <a:buNone/>
              <a:defRPr sz="1600" kern="1200">
                <a:solidFill>
                  <a:schemeClr val="tx1">
                    <a:tint val="75000"/>
                  </a:schemeClr>
                </a:solidFill>
                <a:latin typeface="Open Sans"/>
                <a:ea typeface="+mn-ea"/>
                <a:cs typeface="Open Sans"/>
              </a:defRPr>
            </a:lvl3pPr>
            <a:lvl4pPr marL="1371600" indent="0" algn="l" defTabSz="914400" rtl="0" eaLnBrk="1" latinLnBrk="0" hangingPunct="1">
              <a:spcBef>
                <a:spcPct val="20000"/>
              </a:spcBef>
              <a:buClr>
                <a:srgbClr val="E71B1B"/>
              </a:buClr>
              <a:buFont typeface="Wingdings" panose="05000000000000000000" pitchFamily="2" charset="2"/>
              <a:buNone/>
              <a:defRPr sz="1400" kern="1200">
                <a:solidFill>
                  <a:schemeClr val="tx1">
                    <a:tint val="75000"/>
                  </a:schemeClr>
                </a:solidFill>
                <a:latin typeface="Open Sans"/>
                <a:ea typeface="+mn-ea"/>
                <a:cs typeface="Open Sans"/>
              </a:defRPr>
            </a:lvl4pPr>
            <a:lvl5pPr marL="1828800" indent="0" algn="l" defTabSz="914400" rtl="0" eaLnBrk="1" latinLnBrk="0" hangingPunct="1">
              <a:spcBef>
                <a:spcPct val="20000"/>
              </a:spcBef>
              <a:buClr>
                <a:srgbClr val="E71B1B"/>
              </a:buClr>
              <a:buFont typeface="Arial" pitchFamily="34" charset="0"/>
              <a:buNone/>
              <a:defRPr sz="1400" kern="1200">
                <a:solidFill>
                  <a:schemeClr val="tx1">
                    <a:tint val="75000"/>
                  </a:schemeClr>
                </a:solidFill>
                <a:latin typeface="Open Sans"/>
                <a:ea typeface="+mn-ea"/>
                <a:cs typeface="Open San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sz="5100" dirty="0" smtClean="0"/>
              <a:t>GARY FARLEY </a:t>
            </a:r>
          </a:p>
          <a:p>
            <a:pPr algn="ctr"/>
            <a:r>
              <a:rPr lang="en-US" sz="2600" dirty="0" smtClean="0"/>
              <a:t>DIRECTOR, FIRE PREVENTION INSPECTIONS AND PERMITS &amp; LICENSING SECTION</a:t>
            </a:r>
          </a:p>
          <a:p>
            <a:pPr algn="ctr"/>
            <a:endParaRPr lang="en-US" sz="2900" dirty="0" smtClean="0"/>
          </a:p>
          <a:p>
            <a:pPr algn="ctr"/>
            <a:r>
              <a:rPr lang="en-US" sz="5100" dirty="0" smtClean="0"/>
              <a:t>JAMES “ROB” HODGIN</a:t>
            </a:r>
          </a:p>
          <a:p>
            <a:pPr algn="ctr"/>
            <a:r>
              <a:rPr lang="en-US" sz="2500" dirty="0" smtClean="0"/>
              <a:t>ADMINISTRATIVE SERVICES ASSISTANT III, PERMITS &amp; LICENSING SECTION</a:t>
            </a:r>
            <a:endParaRPr lang="en-US" sz="2500" dirty="0"/>
          </a:p>
        </p:txBody>
      </p:sp>
    </p:spTree>
    <p:extLst>
      <p:ext uri="{BB962C8B-B14F-4D97-AF65-F5344CB8AC3E}">
        <p14:creationId xmlns:p14="http://schemas.microsoft.com/office/powerpoint/2010/main" val="26817475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of General Requirements – Tenn. Comp. R. &amp; </a:t>
            </a:r>
            <a:r>
              <a:rPr lang="en-US" dirty="0" err="1" smtClean="0"/>
              <a:t>Regs</a:t>
            </a:r>
            <a:r>
              <a:rPr lang="en-US" dirty="0" smtClean="0"/>
              <a:t>. 0780-02-16</a:t>
            </a:r>
            <a:endParaRPr lang="en-US" dirty="0"/>
          </a:p>
        </p:txBody>
      </p:sp>
      <p:sp>
        <p:nvSpPr>
          <p:cNvPr id="3" name="Content Placeholder 2"/>
          <p:cNvSpPr>
            <a:spLocks noGrp="1"/>
          </p:cNvSpPr>
          <p:nvPr>
            <p:ph idx="1"/>
          </p:nvPr>
        </p:nvSpPr>
        <p:spPr>
          <a:xfrm>
            <a:off x="457200" y="1371600"/>
            <a:ext cx="8229600" cy="4648200"/>
          </a:xfrm>
        </p:spPr>
        <p:txBody>
          <a:bodyPr>
            <a:normAutofit fontScale="92500" lnSpcReduction="10000"/>
          </a:bodyPr>
          <a:lstStyle/>
          <a:p>
            <a:pPr marL="0" indent="0">
              <a:buNone/>
            </a:pPr>
            <a:endParaRPr lang="en-US" dirty="0" smtClean="0"/>
          </a:p>
          <a:p>
            <a:pPr algn="just"/>
            <a:r>
              <a:rPr lang="en-US" dirty="0" smtClean="0">
                <a:solidFill>
                  <a:schemeClr val="tx1">
                    <a:lumMod val="65000"/>
                    <a:lumOff val="35000"/>
                  </a:schemeClr>
                </a:solidFill>
              </a:rPr>
              <a:t>The certification card issued by the State Fire Marshal’s Office (“SFMO”) will list all certified specialties and must be carried on all inspections. </a:t>
            </a:r>
          </a:p>
          <a:p>
            <a:pPr lvl="1" algn="just"/>
            <a:r>
              <a:rPr lang="en-US" sz="1200" dirty="0" smtClean="0">
                <a:solidFill>
                  <a:schemeClr val="tx1">
                    <a:lumMod val="65000"/>
                    <a:lumOff val="35000"/>
                  </a:schemeClr>
                </a:solidFill>
              </a:rPr>
              <a:t>Proposed Tenn. Comp R. &amp; </a:t>
            </a:r>
            <a:r>
              <a:rPr lang="en-US" sz="1200" dirty="0" err="1" smtClean="0">
                <a:solidFill>
                  <a:schemeClr val="tx1">
                    <a:lumMod val="65000"/>
                    <a:lumOff val="35000"/>
                  </a:schemeClr>
                </a:solidFill>
              </a:rPr>
              <a:t>Regs</a:t>
            </a:r>
            <a:r>
              <a:rPr lang="en-US" sz="1200" dirty="0" smtClean="0">
                <a:solidFill>
                  <a:schemeClr val="tx1">
                    <a:lumMod val="65000"/>
                    <a:lumOff val="35000"/>
                  </a:schemeClr>
                </a:solidFill>
              </a:rPr>
              <a:t>. 0780-02-16-.01(4), effective March 19, 2018.</a:t>
            </a:r>
          </a:p>
          <a:p>
            <a:pPr marL="0" indent="0" algn="just">
              <a:buNone/>
            </a:pPr>
            <a:endParaRPr lang="en-US" sz="1000" dirty="0" smtClean="0">
              <a:solidFill>
                <a:schemeClr val="tx1">
                  <a:lumMod val="65000"/>
                  <a:lumOff val="35000"/>
                </a:schemeClr>
              </a:solidFill>
            </a:endParaRPr>
          </a:p>
          <a:p>
            <a:pPr algn="just"/>
            <a:r>
              <a:rPr lang="en-US" dirty="0" smtClean="0">
                <a:solidFill>
                  <a:schemeClr val="tx1">
                    <a:lumMod val="65000"/>
                    <a:lumOff val="35000"/>
                  </a:schemeClr>
                </a:solidFill>
              </a:rPr>
              <a:t>Any new applicant for certification has a one-time, 12-month period from the hire date to satisfy the requirements for certification with the SFMO</a:t>
            </a:r>
            <a:r>
              <a:rPr lang="en-US" dirty="0">
                <a:solidFill>
                  <a:schemeClr val="tx1">
                    <a:lumMod val="65000"/>
                    <a:lumOff val="35000"/>
                  </a:schemeClr>
                </a:solidFill>
              </a:rPr>
              <a:t>. </a:t>
            </a:r>
            <a:endParaRPr lang="en-US" dirty="0" smtClean="0">
              <a:solidFill>
                <a:schemeClr val="tx1">
                  <a:lumMod val="65000"/>
                  <a:lumOff val="35000"/>
                </a:schemeClr>
              </a:solidFill>
            </a:endParaRPr>
          </a:p>
          <a:p>
            <a:pPr lvl="1" algn="just"/>
            <a:r>
              <a:rPr lang="en-US" sz="1200" dirty="0" smtClean="0">
                <a:solidFill>
                  <a:schemeClr val="tx1">
                    <a:lumMod val="65000"/>
                    <a:lumOff val="35000"/>
                  </a:schemeClr>
                </a:solidFill>
              </a:rPr>
              <a:t>Proposed </a:t>
            </a:r>
            <a:r>
              <a:rPr lang="en-US" sz="1200" dirty="0">
                <a:solidFill>
                  <a:schemeClr val="tx1">
                    <a:lumMod val="65000"/>
                    <a:lumOff val="35000"/>
                  </a:schemeClr>
                </a:solidFill>
              </a:rPr>
              <a:t>Tenn. Comp R. &amp; </a:t>
            </a:r>
            <a:r>
              <a:rPr lang="en-US" sz="1200" dirty="0" err="1">
                <a:solidFill>
                  <a:schemeClr val="tx1">
                    <a:lumMod val="65000"/>
                    <a:lumOff val="35000"/>
                  </a:schemeClr>
                </a:solidFill>
              </a:rPr>
              <a:t>Regs</a:t>
            </a:r>
            <a:r>
              <a:rPr lang="en-US" sz="1200" dirty="0">
                <a:solidFill>
                  <a:schemeClr val="tx1">
                    <a:lumMod val="65000"/>
                    <a:lumOff val="35000"/>
                  </a:schemeClr>
                </a:solidFill>
              </a:rPr>
              <a:t>. 0780-02-16-.</a:t>
            </a:r>
            <a:r>
              <a:rPr lang="en-US" sz="1200" dirty="0" smtClean="0">
                <a:solidFill>
                  <a:schemeClr val="tx1">
                    <a:lumMod val="65000"/>
                    <a:lumOff val="35000"/>
                  </a:schemeClr>
                </a:solidFill>
              </a:rPr>
              <a:t>01(5), </a:t>
            </a:r>
            <a:r>
              <a:rPr lang="en-US" sz="1200" dirty="0">
                <a:solidFill>
                  <a:schemeClr val="tx1">
                    <a:lumMod val="65000"/>
                    <a:lumOff val="35000"/>
                  </a:schemeClr>
                </a:solidFill>
              </a:rPr>
              <a:t>effective March 19, 2018.</a:t>
            </a:r>
            <a:endParaRPr lang="en-US" sz="1200" dirty="0" smtClean="0">
              <a:solidFill>
                <a:schemeClr val="tx1">
                  <a:lumMod val="65000"/>
                  <a:lumOff val="35000"/>
                </a:schemeClr>
              </a:solidFill>
            </a:endParaRPr>
          </a:p>
          <a:p>
            <a:pPr marL="0" indent="0" algn="just">
              <a:buNone/>
            </a:pPr>
            <a:endParaRPr lang="en-US" sz="1000" dirty="0" smtClean="0">
              <a:solidFill>
                <a:schemeClr val="tx1">
                  <a:lumMod val="65000"/>
                  <a:lumOff val="35000"/>
                </a:schemeClr>
              </a:solidFill>
            </a:endParaRPr>
          </a:p>
          <a:p>
            <a:pPr algn="just"/>
            <a:r>
              <a:rPr lang="en-US" dirty="0" smtClean="0">
                <a:solidFill>
                  <a:schemeClr val="tx1">
                    <a:lumMod val="65000"/>
                    <a:lumOff val="35000"/>
                  </a:schemeClr>
                </a:solidFill>
              </a:rPr>
              <a:t>Municipalities and counties shall notify the SFMO within 60 days after any new inspector who is required to obtain certification is hired. A form will be available on the SFMO website that must be submitted informing the SFMO of the new hire</a:t>
            </a:r>
            <a:r>
              <a:rPr lang="en-US" dirty="0">
                <a:solidFill>
                  <a:schemeClr val="tx1">
                    <a:lumMod val="65000"/>
                    <a:lumOff val="35000"/>
                  </a:schemeClr>
                </a:solidFill>
              </a:rPr>
              <a:t>. </a:t>
            </a:r>
            <a:endParaRPr lang="en-US" dirty="0" smtClean="0">
              <a:solidFill>
                <a:schemeClr val="tx1">
                  <a:lumMod val="65000"/>
                  <a:lumOff val="35000"/>
                </a:schemeClr>
              </a:solidFill>
            </a:endParaRPr>
          </a:p>
          <a:p>
            <a:pPr lvl="1" algn="just"/>
            <a:r>
              <a:rPr lang="en-US" sz="1200" dirty="0" smtClean="0">
                <a:solidFill>
                  <a:schemeClr val="tx1">
                    <a:lumMod val="65000"/>
                    <a:lumOff val="35000"/>
                  </a:schemeClr>
                </a:solidFill>
              </a:rPr>
              <a:t>Proposed </a:t>
            </a:r>
            <a:r>
              <a:rPr lang="en-US" sz="1200" dirty="0">
                <a:solidFill>
                  <a:schemeClr val="tx1">
                    <a:lumMod val="65000"/>
                    <a:lumOff val="35000"/>
                  </a:schemeClr>
                </a:solidFill>
              </a:rPr>
              <a:t>Tenn. Comp R. &amp; </a:t>
            </a:r>
            <a:r>
              <a:rPr lang="en-US" sz="1200" dirty="0" err="1">
                <a:solidFill>
                  <a:schemeClr val="tx1">
                    <a:lumMod val="65000"/>
                    <a:lumOff val="35000"/>
                  </a:schemeClr>
                </a:solidFill>
              </a:rPr>
              <a:t>Regs</a:t>
            </a:r>
            <a:r>
              <a:rPr lang="en-US" sz="1200" dirty="0">
                <a:solidFill>
                  <a:schemeClr val="tx1">
                    <a:lumMod val="65000"/>
                    <a:lumOff val="35000"/>
                  </a:schemeClr>
                </a:solidFill>
              </a:rPr>
              <a:t>. 0780-02-16-.</a:t>
            </a:r>
            <a:r>
              <a:rPr lang="en-US" sz="1200" dirty="0" smtClean="0">
                <a:solidFill>
                  <a:schemeClr val="tx1">
                    <a:lumMod val="65000"/>
                    <a:lumOff val="35000"/>
                  </a:schemeClr>
                </a:solidFill>
              </a:rPr>
              <a:t>01(6), </a:t>
            </a:r>
            <a:r>
              <a:rPr lang="en-US" sz="1200" dirty="0">
                <a:solidFill>
                  <a:schemeClr val="tx1">
                    <a:lumMod val="65000"/>
                    <a:lumOff val="35000"/>
                  </a:schemeClr>
                </a:solidFill>
              </a:rPr>
              <a:t>effective March 19, 2018.</a:t>
            </a:r>
            <a:endParaRPr lang="en-US" sz="1200" dirty="0" smtClean="0">
              <a:solidFill>
                <a:schemeClr val="tx1">
                  <a:lumMod val="65000"/>
                  <a:lumOff val="35000"/>
                </a:schemeClr>
              </a:solidFill>
            </a:endParaRPr>
          </a:p>
          <a:p>
            <a:pPr marL="0" indent="0" algn="just">
              <a:buNone/>
            </a:pPr>
            <a:endParaRPr lang="en-US" sz="1000" dirty="0" smtClean="0">
              <a:solidFill>
                <a:schemeClr val="tx1">
                  <a:lumMod val="65000"/>
                  <a:lumOff val="35000"/>
                </a:schemeClr>
              </a:solidFill>
            </a:endParaRPr>
          </a:p>
          <a:p>
            <a:pPr algn="just"/>
            <a:r>
              <a:rPr lang="en-US" dirty="0" smtClean="0">
                <a:solidFill>
                  <a:schemeClr val="tx1">
                    <a:lumMod val="65000"/>
                    <a:lumOff val="35000"/>
                  </a:schemeClr>
                </a:solidFill>
              </a:rPr>
              <a:t>In the near future, new hires will have an option to complete this form through the online licensing system for the municipality or county. However, municipalities and counties will still be responsible for ensuring that the SFMO has been notified of all new hires.</a:t>
            </a:r>
            <a:endParaRPr lang="en-US" dirty="0">
              <a:solidFill>
                <a:schemeClr val="tx1">
                  <a:lumMod val="65000"/>
                  <a:lumOff val="35000"/>
                </a:schemeClr>
              </a:solidFill>
            </a:endParaRPr>
          </a:p>
          <a:p>
            <a:pPr marL="0" indent="0">
              <a:buNone/>
            </a:pPr>
            <a:endParaRPr lang="en-US" dirty="0"/>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111827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Available Certification Specialties</a:t>
            </a:r>
            <a:endParaRPr lang="en-US" dirty="0"/>
          </a:p>
        </p:txBody>
      </p:sp>
      <p:sp>
        <p:nvSpPr>
          <p:cNvPr id="2" name="Text Placeholder 1"/>
          <p:cNvSpPr>
            <a:spLocks noGrp="1"/>
          </p:cNvSpPr>
          <p:nvPr>
            <p:ph type="body" idx="1"/>
          </p:nvPr>
        </p:nvSpPr>
        <p:spPr/>
        <p:txBody>
          <a:bodyPr/>
          <a:lstStyle/>
          <a:p>
            <a:r>
              <a:rPr lang="en-US" dirty="0" smtClean="0"/>
              <a:t>Under old rule</a:t>
            </a:r>
            <a:endParaRPr lang="en-US" dirty="0"/>
          </a:p>
        </p:txBody>
      </p:sp>
      <p:sp>
        <p:nvSpPr>
          <p:cNvPr id="8" name="Content Placeholder 7"/>
          <p:cNvSpPr>
            <a:spLocks noGrp="1"/>
          </p:cNvSpPr>
          <p:nvPr>
            <p:ph sz="half" idx="2"/>
          </p:nvPr>
        </p:nvSpPr>
        <p:spPr/>
        <p:txBody>
          <a:bodyPr>
            <a:normAutofit/>
          </a:bodyPr>
          <a:lstStyle/>
          <a:p>
            <a:r>
              <a:rPr lang="en-US" dirty="0" smtClean="0"/>
              <a:t>Fire Inspector</a:t>
            </a:r>
          </a:p>
          <a:p>
            <a:pPr marL="0" indent="0">
              <a:buNone/>
            </a:pPr>
            <a:endParaRPr lang="en-US" sz="800" dirty="0" smtClean="0"/>
          </a:p>
          <a:p>
            <a:r>
              <a:rPr lang="en-US" dirty="0" smtClean="0"/>
              <a:t>Building</a:t>
            </a:r>
            <a:endParaRPr lang="en-US" sz="800" dirty="0" smtClean="0"/>
          </a:p>
          <a:p>
            <a:pPr marL="0" indent="0">
              <a:buNone/>
            </a:pPr>
            <a:endParaRPr lang="en-US" sz="800" dirty="0" smtClean="0"/>
          </a:p>
          <a:p>
            <a:r>
              <a:rPr lang="en-US" dirty="0" smtClean="0"/>
              <a:t>Mechanical</a:t>
            </a:r>
            <a:endParaRPr lang="en-US" sz="800" dirty="0" smtClean="0"/>
          </a:p>
          <a:p>
            <a:pPr marL="0" indent="0">
              <a:buNone/>
            </a:pPr>
            <a:endParaRPr lang="en-US" sz="800" dirty="0" smtClean="0"/>
          </a:p>
          <a:p>
            <a:r>
              <a:rPr lang="en-US" dirty="0" smtClean="0"/>
              <a:t>Plumbing</a:t>
            </a:r>
            <a:endParaRPr lang="en-US" sz="800" dirty="0" smtClean="0"/>
          </a:p>
        </p:txBody>
      </p:sp>
      <p:sp>
        <p:nvSpPr>
          <p:cNvPr id="3" name="Text Placeholder 2"/>
          <p:cNvSpPr>
            <a:spLocks noGrp="1"/>
          </p:cNvSpPr>
          <p:nvPr>
            <p:ph type="body" sz="quarter" idx="3"/>
          </p:nvPr>
        </p:nvSpPr>
        <p:spPr/>
        <p:txBody>
          <a:bodyPr/>
          <a:lstStyle/>
          <a:p>
            <a:r>
              <a:rPr lang="en-US" dirty="0" smtClean="0"/>
              <a:t>Under proposed rule*</a:t>
            </a:r>
            <a:endParaRPr lang="en-US" dirty="0"/>
          </a:p>
        </p:txBody>
      </p:sp>
      <p:sp>
        <p:nvSpPr>
          <p:cNvPr id="4" name="Content Placeholder 3"/>
          <p:cNvSpPr>
            <a:spLocks noGrp="1"/>
          </p:cNvSpPr>
          <p:nvPr>
            <p:ph sz="quarter" idx="4"/>
          </p:nvPr>
        </p:nvSpPr>
        <p:spPr/>
        <p:txBody>
          <a:bodyPr>
            <a:normAutofit/>
          </a:bodyPr>
          <a:lstStyle/>
          <a:p>
            <a:r>
              <a:rPr lang="en-US" dirty="0" smtClean="0"/>
              <a:t>Fire Inspector</a:t>
            </a:r>
          </a:p>
          <a:p>
            <a:r>
              <a:rPr lang="en-US" dirty="0" smtClean="0"/>
              <a:t>Building Residential</a:t>
            </a:r>
          </a:p>
          <a:p>
            <a:r>
              <a:rPr lang="en-US" dirty="0" smtClean="0"/>
              <a:t>Building Commercial</a:t>
            </a:r>
          </a:p>
          <a:p>
            <a:r>
              <a:rPr lang="en-US" dirty="0" smtClean="0"/>
              <a:t>Mechanical Residential</a:t>
            </a:r>
          </a:p>
          <a:p>
            <a:r>
              <a:rPr lang="en-US" dirty="0" smtClean="0"/>
              <a:t>Mechanical Commercial</a:t>
            </a:r>
          </a:p>
          <a:p>
            <a:r>
              <a:rPr lang="en-US" dirty="0" smtClean="0"/>
              <a:t>Plumbing Residential</a:t>
            </a:r>
          </a:p>
          <a:p>
            <a:r>
              <a:rPr lang="en-US" dirty="0" smtClean="0"/>
              <a:t>Plumbing Commercial</a:t>
            </a:r>
          </a:p>
          <a:p>
            <a:endParaRPr lang="en-US" dirty="0"/>
          </a:p>
          <a:p>
            <a:pPr marL="0" indent="0">
              <a:buNone/>
            </a:pPr>
            <a:r>
              <a:rPr lang="en-US" sz="1100" dirty="0" smtClean="0"/>
              <a:t>*</a:t>
            </a:r>
            <a:r>
              <a:rPr lang="en-US" sz="1100" dirty="0"/>
              <a:t> </a:t>
            </a:r>
            <a:r>
              <a:rPr lang="en-US" sz="1200" dirty="0"/>
              <a:t>Proposed Tenn. Comp R. &amp; </a:t>
            </a:r>
            <a:r>
              <a:rPr lang="en-US" sz="1200" dirty="0" err="1"/>
              <a:t>Regs</a:t>
            </a:r>
            <a:r>
              <a:rPr lang="en-US" sz="1200" dirty="0"/>
              <a:t>. 0780-02-16-.</a:t>
            </a:r>
            <a:r>
              <a:rPr lang="en-US" sz="1200" dirty="0" smtClean="0"/>
              <a:t>02(15), </a:t>
            </a:r>
            <a:r>
              <a:rPr lang="en-US" sz="1200" dirty="0"/>
              <a:t>effective March 19, 2018.</a:t>
            </a:r>
          </a:p>
        </p:txBody>
      </p:sp>
    </p:spTree>
    <p:extLst>
      <p:ext uri="{BB962C8B-B14F-4D97-AF65-F5344CB8AC3E}">
        <p14:creationId xmlns:p14="http://schemas.microsoft.com/office/powerpoint/2010/main" val="24797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 Changes*</a:t>
            </a:r>
            <a:endParaRPr lang="en-US" dirty="0"/>
          </a:p>
        </p:txBody>
      </p:sp>
      <p:sp>
        <p:nvSpPr>
          <p:cNvPr id="4" name="Content Placeholder 3"/>
          <p:cNvSpPr>
            <a:spLocks noGrp="1"/>
          </p:cNvSpPr>
          <p:nvPr>
            <p:ph idx="1"/>
          </p:nvPr>
        </p:nvSpPr>
        <p:spPr/>
        <p:txBody>
          <a:bodyPr/>
          <a:lstStyle/>
          <a:p>
            <a:r>
              <a:rPr lang="en-US" b="1" dirty="0" smtClean="0"/>
              <a:t>Pre-Fire Planning Inspection </a:t>
            </a:r>
            <a:r>
              <a:rPr lang="en-US" dirty="0" smtClean="0"/>
              <a:t>– A walk-through inspection to determine building layout and conditions to aid firefighters.</a:t>
            </a:r>
          </a:p>
          <a:p>
            <a:r>
              <a:rPr lang="en-US" b="1" dirty="0" smtClean="0"/>
              <a:t>State Fire Marshal </a:t>
            </a:r>
            <a:r>
              <a:rPr lang="en-US" dirty="0" smtClean="0"/>
              <a:t>– The Commissioner of the Department of Commerce and Insurance.</a:t>
            </a:r>
          </a:p>
          <a:p>
            <a:r>
              <a:rPr lang="en-US" b="1" dirty="0" smtClean="0"/>
              <a:t>State Fire Marshal’s Office </a:t>
            </a:r>
            <a:r>
              <a:rPr lang="en-US" dirty="0" smtClean="0"/>
              <a:t>– The Division of Fire Prevention at the Department of Commerce and Insurance.</a:t>
            </a:r>
          </a:p>
          <a:p>
            <a:r>
              <a:rPr lang="en-US" b="1" dirty="0" smtClean="0"/>
              <a:t>Continuing Education </a:t>
            </a:r>
            <a:r>
              <a:rPr lang="en-US" dirty="0" smtClean="0"/>
              <a:t>– Training courses approved by the State Fire Marshal related to relevant code(s) for designated specialty or specialties. The SFM or designee shall determine the amount of credit hours awarded.</a:t>
            </a:r>
          </a:p>
          <a:p>
            <a:endParaRPr lang="en-US" dirty="0"/>
          </a:p>
          <a:p>
            <a:pPr marL="0" indent="0">
              <a:buNone/>
            </a:pPr>
            <a:r>
              <a:rPr lang="en-US" sz="1100" dirty="0"/>
              <a:t>* Proposed Tenn. Comp R. &amp; </a:t>
            </a:r>
            <a:r>
              <a:rPr lang="en-US" sz="1100" dirty="0" err="1"/>
              <a:t>Regs</a:t>
            </a:r>
            <a:r>
              <a:rPr lang="en-US" sz="1100" dirty="0"/>
              <a:t>. 0780-02-16-.</a:t>
            </a:r>
            <a:r>
              <a:rPr lang="en-US" sz="1100" dirty="0" smtClean="0"/>
              <a:t>02, effective </a:t>
            </a:r>
            <a:r>
              <a:rPr lang="en-US" sz="1100" dirty="0"/>
              <a:t>March 19, 2018.</a:t>
            </a:r>
          </a:p>
        </p:txBody>
      </p:sp>
    </p:spTree>
    <p:extLst>
      <p:ext uri="{BB962C8B-B14F-4D97-AF65-F5344CB8AC3E}">
        <p14:creationId xmlns:p14="http://schemas.microsoft.com/office/powerpoint/2010/main" val="2707028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Changes*</a:t>
            </a:r>
            <a:endParaRPr lang="en-US" dirty="0"/>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
        <p:nvSpPr>
          <p:cNvPr id="3" name="Content Placeholder 2"/>
          <p:cNvSpPr>
            <a:spLocks noGrp="1"/>
          </p:cNvSpPr>
          <p:nvPr>
            <p:ph idx="1"/>
          </p:nvPr>
        </p:nvSpPr>
        <p:spPr/>
        <p:txBody>
          <a:bodyPr>
            <a:normAutofit fontScale="92500" lnSpcReduction="10000"/>
          </a:bodyPr>
          <a:lstStyle/>
          <a:p>
            <a:r>
              <a:rPr lang="en-US" b="1" dirty="0" smtClean="0"/>
              <a:t>Building Code Official changed to Building Code Inspector </a:t>
            </a:r>
            <a:r>
              <a:rPr lang="en-US" dirty="0" smtClean="0"/>
              <a:t>– An individual who conducts building code inspections as part of his/her regular duties relative to the adopted building code.</a:t>
            </a:r>
          </a:p>
          <a:p>
            <a:r>
              <a:rPr lang="en-US" b="1" dirty="0" smtClean="0"/>
              <a:t>Fire Code </a:t>
            </a:r>
            <a:r>
              <a:rPr lang="en-US" b="1" dirty="0"/>
              <a:t>O</a:t>
            </a:r>
            <a:r>
              <a:rPr lang="en-US" b="1" dirty="0" smtClean="0"/>
              <a:t>fficial changed to Fire Code Inspector</a:t>
            </a:r>
            <a:r>
              <a:rPr lang="en-US" dirty="0" smtClean="0"/>
              <a:t> – An </a:t>
            </a:r>
            <a:r>
              <a:rPr lang="en-US" dirty="0"/>
              <a:t>individual </a:t>
            </a:r>
            <a:r>
              <a:rPr lang="en-US" dirty="0" smtClean="0"/>
              <a:t>who conducts fire code </a:t>
            </a:r>
            <a:r>
              <a:rPr lang="en-US" dirty="0"/>
              <a:t>inspections as part of his/her regular </a:t>
            </a:r>
            <a:r>
              <a:rPr lang="en-US" dirty="0" smtClean="0"/>
              <a:t>duties relative to the adopted fire code.</a:t>
            </a:r>
            <a:endParaRPr lang="en-US" dirty="0"/>
          </a:p>
          <a:p>
            <a:r>
              <a:rPr lang="en-US" b="1" dirty="0" smtClean="0"/>
              <a:t>Mechanical Code Official changed to Mechanical Code Inspector </a:t>
            </a:r>
            <a:r>
              <a:rPr lang="en-US" dirty="0" smtClean="0"/>
              <a:t>– An </a:t>
            </a:r>
            <a:r>
              <a:rPr lang="en-US" dirty="0"/>
              <a:t>individual </a:t>
            </a:r>
            <a:r>
              <a:rPr lang="en-US" dirty="0" smtClean="0"/>
              <a:t>who conducts mechanical </a:t>
            </a:r>
            <a:r>
              <a:rPr lang="en-US" dirty="0"/>
              <a:t>code inspections as part of his/her regular </a:t>
            </a:r>
            <a:r>
              <a:rPr lang="en-US" dirty="0" smtClean="0"/>
              <a:t>duties relative to the adopted mechanical code.</a:t>
            </a:r>
            <a:endParaRPr lang="en-US" dirty="0"/>
          </a:p>
          <a:p>
            <a:r>
              <a:rPr lang="en-US" b="1" dirty="0" smtClean="0"/>
              <a:t>Plumbing Code Official changed to Plumbing Code Inspector </a:t>
            </a:r>
            <a:r>
              <a:rPr lang="en-US" dirty="0" smtClean="0"/>
              <a:t>– An </a:t>
            </a:r>
            <a:r>
              <a:rPr lang="en-US" dirty="0"/>
              <a:t>individual </a:t>
            </a:r>
            <a:r>
              <a:rPr lang="en-US" dirty="0" smtClean="0"/>
              <a:t>who conducts plumbing </a:t>
            </a:r>
            <a:r>
              <a:rPr lang="en-US" dirty="0"/>
              <a:t>code inspections as part of his/her regular duties relative to the adopted </a:t>
            </a:r>
            <a:r>
              <a:rPr lang="en-US" dirty="0" smtClean="0"/>
              <a:t>plumbing </a:t>
            </a:r>
            <a:r>
              <a:rPr lang="en-US" dirty="0"/>
              <a:t>code.</a:t>
            </a:r>
          </a:p>
          <a:p>
            <a:r>
              <a:rPr lang="en-US" b="1" dirty="0" smtClean="0"/>
              <a:t>Specialty or Specialties </a:t>
            </a:r>
            <a:r>
              <a:rPr lang="en-US" dirty="0" smtClean="0"/>
              <a:t>– designated field(s) of code(s) in which an inspector is certified and authorized to inspect.</a:t>
            </a:r>
          </a:p>
          <a:p>
            <a:pPr marL="0" indent="0">
              <a:buNone/>
            </a:pPr>
            <a:endParaRPr lang="en-US" sz="1200" dirty="0" smtClean="0"/>
          </a:p>
          <a:p>
            <a:pPr marL="0" indent="0">
              <a:buNone/>
            </a:pPr>
            <a:r>
              <a:rPr lang="en-US" sz="1200" dirty="0" smtClean="0"/>
              <a:t>* </a:t>
            </a:r>
            <a:r>
              <a:rPr lang="en-US" sz="1200" dirty="0"/>
              <a:t>Proposed Tenn. Comp R. &amp; </a:t>
            </a:r>
            <a:r>
              <a:rPr lang="en-US" sz="1200" dirty="0" err="1"/>
              <a:t>Regs</a:t>
            </a:r>
            <a:r>
              <a:rPr lang="en-US" sz="1200" dirty="0"/>
              <a:t>. 0780-02-16-.02, effective March 19, 2018.</a:t>
            </a:r>
          </a:p>
          <a:p>
            <a:pPr marL="0" indent="0">
              <a:buNone/>
            </a:pPr>
            <a:endParaRPr lang="en-US" dirty="0"/>
          </a:p>
          <a:p>
            <a:endParaRPr lang="en-US" dirty="0"/>
          </a:p>
        </p:txBody>
      </p:sp>
    </p:spTree>
    <p:extLst>
      <p:ext uri="{BB962C8B-B14F-4D97-AF65-F5344CB8AC3E}">
        <p14:creationId xmlns:p14="http://schemas.microsoft.com/office/powerpoint/2010/main" val="1756725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Certification Changes</a:t>
            </a:r>
            <a:endParaRPr lang="en-US" dirty="0"/>
          </a:p>
        </p:txBody>
      </p:sp>
      <p:sp>
        <p:nvSpPr>
          <p:cNvPr id="5" name="Content Placeholder 4"/>
          <p:cNvSpPr>
            <a:spLocks noGrp="1"/>
          </p:cNvSpPr>
          <p:nvPr>
            <p:ph idx="1"/>
          </p:nvPr>
        </p:nvSpPr>
        <p:spPr/>
        <p:txBody>
          <a:bodyPr/>
          <a:lstStyle/>
          <a:p>
            <a:pPr algn="just"/>
            <a:r>
              <a:rPr lang="en-US" dirty="0" smtClean="0"/>
              <a:t>Initial applicant may contact the SFMO or visit the website </a:t>
            </a:r>
            <a:r>
              <a:rPr lang="en-US" dirty="0"/>
              <a:t>(www.tn.gov/commerce/fire/permits-licensing/fire-tn-certified-code-inspectors.html) for </a:t>
            </a:r>
            <a:r>
              <a:rPr lang="en-US" dirty="0" smtClean="0"/>
              <a:t>the required application. Submit application and Eligibility Verification form along with a $45 fee to the SFMO. </a:t>
            </a:r>
            <a:r>
              <a:rPr lang="en-US" b="1" dirty="0" smtClean="0"/>
              <a:t>(One-time fee)</a:t>
            </a:r>
          </a:p>
          <a:p>
            <a:pPr marL="800100" lvl="4" indent="-342900" algn="just">
              <a:buFont typeface="Arial" panose="020B0604020202020204" pitchFamily="34" charset="0"/>
              <a:buChar char="•"/>
            </a:pPr>
            <a:r>
              <a:rPr lang="en-US" sz="1100" dirty="0">
                <a:solidFill>
                  <a:schemeClr val="tx1">
                    <a:lumMod val="65000"/>
                    <a:lumOff val="35000"/>
                  </a:schemeClr>
                </a:solidFill>
              </a:rPr>
              <a:t>Proposed Tenn. Comp R. &amp; </a:t>
            </a:r>
            <a:r>
              <a:rPr lang="en-US" sz="1100" dirty="0" err="1">
                <a:solidFill>
                  <a:schemeClr val="tx1">
                    <a:lumMod val="65000"/>
                    <a:lumOff val="35000"/>
                  </a:schemeClr>
                </a:solidFill>
              </a:rPr>
              <a:t>Regs</a:t>
            </a:r>
            <a:r>
              <a:rPr lang="en-US" sz="1100" dirty="0">
                <a:solidFill>
                  <a:schemeClr val="tx1">
                    <a:lumMod val="65000"/>
                    <a:lumOff val="35000"/>
                  </a:schemeClr>
                </a:solidFill>
              </a:rPr>
              <a:t>. 0780-02-16-.</a:t>
            </a:r>
            <a:r>
              <a:rPr lang="en-US" sz="1100" dirty="0" smtClean="0">
                <a:solidFill>
                  <a:schemeClr val="tx1">
                    <a:lumMod val="65000"/>
                    <a:lumOff val="35000"/>
                  </a:schemeClr>
                </a:solidFill>
              </a:rPr>
              <a:t>03(1), </a:t>
            </a:r>
            <a:r>
              <a:rPr lang="en-US" sz="1100" dirty="0">
                <a:solidFill>
                  <a:schemeClr val="tx1">
                    <a:lumMod val="65000"/>
                    <a:lumOff val="35000"/>
                  </a:schemeClr>
                </a:solidFill>
              </a:rPr>
              <a:t>effective March 19, 2018</a:t>
            </a:r>
            <a:r>
              <a:rPr lang="en-US" sz="1100" dirty="0" smtClean="0">
                <a:solidFill>
                  <a:schemeClr val="tx1">
                    <a:lumMod val="65000"/>
                    <a:lumOff val="35000"/>
                  </a:schemeClr>
                </a:solidFill>
              </a:rPr>
              <a:t>.</a:t>
            </a:r>
          </a:p>
          <a:p>
            <a:pPr marL="457200" lvl="4" indent="0" algn="just">
              <a:buNone/>
            </a:pPr>
            <a:endParaRPr lang="en-US" sz="1000" b="1" dirty="0" smtClean="0"/>
          </a:p>
          <a:p>
            <a:pPr algn="just"/>
            <a:r>
              <a:rPr lang="en-US" dirty="0" smtClean="0"/>
              <a:t>Applicant shall also submit proof of successful completion of a recognized and accepted training course.</a:t>
            </a:r>
          </a:p>
          <a:p>
            <a:pPr marL="800100" lvl="3" indent="-342900" algn="just">
              <a:buFont typeface="Arial" panose="020B0604020202020204" pitchFamily="34" charset="0"/>
              <a:buChar char="•"/>
            </a:pPr>
            <a:r>
              <a:rPr lang="en-US" sz="1100" dirty="0">
                <a:solidFill>
                  <a:schemeClr val="tx1">
                    <a:lumMod val="65000"/>
                    <a:lumOff val="35000"/>
                  </a:schemeClr>
                </a:solidFill>
              </a:rPr>
              <a:t>Proposed Tenn. Comp R. &amp; </a:t>
            </a:r>
            <a:r>
              <a:rPr lang="en-US" sz="1100" dirty="0" err="1">
                <a:solidFill>
                  <a:schemeClr val="tx1">
                    <a:lumMod val="65000"/>
                    <a:lumOff val="35000"/>
                  </a:schemeClr>
                </a:solidFill>
              </a:rPr>
              <a:t>Regs</a:t>
            </a:r>
            <a:r>
              <a:rPr lang="en-US" sz="1100" dirty="0">
                <a:solidFill>
                  <a:schemeClr val="tx1">
                    <a:lumMod val="65000"/>
                    <a:lumOff val="35000"/>
                  </a:schemeClr>
                </a:solidFill>
              </a:rPr>
              <a:t>. 0780-02-16-.</a:t>
            </a:r>
            <a:r>
              <a:rPr lang="en-US" sz="1100" dirty="0" smtClean="0">
                <a:solidFill>
                  <a:schemeClr val="tx1">
                    <a:lumMod val="65000"/>
                    <a:lumOff val="35000"/>
                  </a:schemeClr>
                </a:solidFill>
              </a:rPr>
              <a:t>03(2), </a:t>
            </a:r>
            <a:r>
              <a:rPr lang="en-US" sz="1100" dirty="0">
                <a:solidFill>
                  <a:schemeClr val="tx1">
                    <a:lumMod val="65000"/>
                    <a:lumOff val="35000"/>
                  </a:schemeClr>
                </a:solidFill>
              </a:rPr>
              <a:t>effective March 19, 2018</a:t>
            </a:r>
            <a:r>
              <a:rPr lang="en-US" sz="1100" dirty="0" smtClean="0">
                <a:solidFill>
                  <a:schemeClr val="tx1">
                    <a:lumMod val="65000"/>
                    <a:lumOff val="35000"/>
                  </a:schemeClr>
                </a:solidFill>
              </a:rPr>
              <a:t>.</a:t>
            </a:r>
          </a:p>
          <a:p>
            <a:pPr marL="457200" lvl="3" indent="0" algn="just">
              <a:buNone/>
            </a:pPr>
            <a:endParaRPr lang="en-US" sz="1100" dirty="0" smtClean="0"/>
          </a:p>
          <a:p>
            <a:pPr algn="just"/>
            <a:r>
              <a:rPr lang="en-US" dirty="0" smtClean="0"/>
              <a:t>A certified inspector may apply to have additional specialties added to his/her certificate for no additional fee. The certificate will hold the same initial expiration date, only the specialties will change on the certificate.</a:t>
            </a:r>
          </a:p>
          <a:p>
            <a:pPr marL="742950" lvl="2" indent="-342900" algn="just">
              <a:buFont typeface="Arial" panose="020B0604020202020204" pitchFamily="34" charset="0"/>
              <a:buChar char="•"/>
            </a:pPr>
            <a:r>
              <a:rPr lang="en-US" sz="1100" dirty="0">
                <a:solidFill>
                  <a:schemeClr val="tx1">
                    <a:lumMod val="65000"/>
                    <a:lumOff val="35000"/>
                  </a:schemeClr>
                </a:solidFill>
              </a:rPr>
              <a:t>Proposed Tenn. Comp R. &amp; </a:t>
            </a:r>
            <a:r>
              <a:rPr lang="en-US" sz="1100" dirty="0" err="1">
                <a:solidFill>
                  <a:schemeClr val="tx1">
                    <a:lumMod val="65000"/>
                    <a:lumOff val="35000"/>
                  </a:schemeClr>
                </a:solidFill>
              </a:rPr>
              <a:t>Regs</a:t>
            </a:r>
            <a:r>
              <a:rPr lang="en-US" sz="1100" dirty="0">
                <a:solidFill>
                  <a:schemeClr val="tx1">
                    <a:lumMod val="65000"/>
                    <a:lumOff val="35000"/>
                  </a:schemeClr>
                </a:solidFill>
              </a:rPr>
              <a:t>. 0780-02-16-.</a:t>
            </a:r>
            <a:r>
              <a:rPr lang="en-US" sz="1100" dirty="0" smtClean="0">
                <a:solidFill>
                  <a:schemeClr val="tx1">
                    <a:lumMod val="65000"/>
                    <a:lumOff val="35000"/>
                  </a:schemeClr>
                </a:solidFill>
              </a:rPr>
              <a:t>03(4), </a:t>
            </a:r>
            <a:r>
              <a:rPr lang="en-US" sz="1100" dirty="0">
                <a:solidFill>
                  <a:schemeClr val="tx1">
                    <a:lumMod val="65000"/>
                    <a:lumOff val="35000"/>
                  </a:schemeClr>
                </a:solidFill>
              </a:rPr>
              <a:t>effective March 19, 2018.</a:t>
            </a:r>
          </a:p>
          <a:p>
            <a:pPr algn="just"/>
            <a:endParaRPr lang="en-US" dirty="0"/>
          </a:p>
        </p:txBody>
      </p:sp>
    </p:spTree>
    <p:extLst>
      <p:ext uri="{BB962C8B-B14F-4D97-AF65-F5344CB8AC3E}">
        <p14:creationId xmlns:p14="http://schemas.microsoft.com/office/powerpoint/2010/main" val="1401298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Recertification Changes</a:t>
            </a:r>
            <a:endParaRPr lang="en-US" dirty="0"/>
          </a:p>
        </p:txBody>
      </p:sp>
      <p:sp>
        <p:nvSpPr>
          <p:cNvPr id="4" name="Content Placeholder 3"/>
          <p:cNvSpPr>
            <a:spLocks noGrp="1"/>
          </p:cNvSpPr>
          <p:nvPr>
            <p:ph idx="1"/>
          </p:nvPr>
        </p:nvSpPr>
        <p:spPr>
          <a:xfrm>
            <a:off x="457200" y="1371601"/>
            <a:ext cx="8229600" cy="4495804"/>
          </a:xfrm>
        </p:spPr>
        <p:txBody>
          <a:bodyPr>
            <a:normAutofit/>
          </a:bodyPr>
          <a:lstStyle/>
          <a:p>
            <a:pPr algn="just"/>
            <a:r>
              <a:rPr lang="en-US" dirty="0" smtClean="0"/>
              <a:t>Completed renewal application along with a $35 fee. </a:t>
            </a:r>
            <a:r>
              <a:rPr lang="en-US" b="1" dirty="0" smtClean="0"/>
              <a:t>Fee is for one certification – not for each specialty.</a:t>
            </a:r>
          </a:p>
          <a:p>
            <a:pPr marL="800100" lvl="4" indent="-342900" algn="just">
              <a:buFont typeface="Arial" panose="020B0604020202020204" pitchFamily="34" charset="0"/>
              <a:buChar char="•"/>
            </a:pPr>
            <a:r>
              <a:rPr lang="en-US" sz="1100" dirty="0">
                <a:solidFill>
                  <a:schemeClr val="tx1">
                    <a:lumMod val="65000"/>
                    <a:lumOff val="35000"/>
                  </a:schemeClr>
                </a:solidFill>
              </a:rPr>
              <a:t>Proposed Tenn. Comp R. &amp; </a:t>
            </a:r>
            <a:r>
              <a:rPr lang="en-US" sz="1100" dirty="0" err="1">
                <a:solidFill>
                  <a:schemeClr val="tx1">
                    <a:lumMod val="65000"/>
                    <a:lumOff val="35000"/>
                  </a:schemeClr>
                </a:solidFill>
              </a:rPr>
              <a:t>Regs</a:t>
            </a:r>
            <a:r>
              <a:rPr lang="en-US" sz="1100" dirty="0">
                <a:solidFill>
                  <a:schemeClr val="tx1">
                    <a:lumMod val="65000"/>
                    <a:lumOff val="35000"/>
                  </a:schemeClr>
                </a:solidFill>
              </a:rPr>
              <a:t>. 0780-02-16-.</a:t>
            </a:r>
            <a:r>
              <a:rPr lang="en-US" sz="1100" dirty="0" smtClean="0">
                <a:solidFill>
                  <a:schemeClr val="tx1">
                    <a:lumMod val="65000"/>
                    <a:lumOff val="35000"/>
                  </a:schemeClr>
                </a:solidFill>
              </a:rPr>
              <a:t>06(1), </a:t>
            </a:r>
            <a:r>
              <a:rPr lang="en-US" sz="1100" dirty="0">
                <a:solidFill>
                  <a:schemeClr val="tx1">
                    <a:lumMod val="65000"/>
                    <a:lumOff val="35000"/>
                  </a:schemeClr>
                </a:solidFill>
              </a:rPr>
              <a:t>effective March 19, 2018</a:t>
            </a:r>
            <a:r>
              <a:rPr lang="en-US" sz="1100" dirty="0" smtClean="0">
                <a:solidFill>
                  <a:schemeClr val="tx1">
                    <a:lumMod val="65000"/>
                    <a:lumOff val="35000"/>
                  </a:schemeClr>
                </a:solidFill>
              </a:rPr>
              <a:t>.</a:t>
            </a:r>
          </a:p>
          <a:p>
            <a:pPr marL="457200" lvl="4" indent="0" algn="just">
              <a:buNone/>
            </a:pPr>
            <a:endParaRPr lang="en-US" sz="1000" b="1" dirty="0" smtClean="0"/>
          </a:p>
          <a:p>
            <a:pPr algn="just"/>
            <a:r>
              <a:rPr lang="en-US" dirty="0" smtClean="0"/>
              <a:t>Inspectors will have up to 60 days to fulfill all renewal requirements. After that period, renewal applications received during the following 60-day period must be accompanied by a late fee of $10. </a:t>
            </a:r>
            <a:r>
              <a:rPr lang="en-US" b="1" dirty="0" smtClean="0"/>
              <a:t>Certifications are invalid during this period.</a:t>
            </a:r>
          </a:p>
          <a:p>
            <a:pPr marL="800100" lvl="4" indent="-342900" algn="just">
              <a:buFont typeface="Arial" panose="020B0604020202020204" pitchFamily="34" charset="0"/>
              <a:buChar char="•"/>
            </a:pPr>
            <a:r>
              <a:rPr lang="en-US" sz="1100" dirty="0">
                <a:solidFill>
                  <a:schemeClr val="tx1">
                    <a:lumMod val="65000"/>
                    <a:lumOff val="35000"/>
                  </a:schemeClr>
                </a:solidFill>
              </a:rPr>
              <a:t>Proposed Tenn. Comp R. &amp; </a:t>
            </a:r>
            <a:r>
              <a:rPr lang="en-US" sz="1100" dirty="0" err="1">
                <a:solidFill>
                  <a:schemeClr val="tx1">
                    <a:lumMod val="65000"/>
                    <a:lumOff val="35000"/>
                  </a:schemeClr>
                </a:solidFill>
              </a:rPr>
              <a:t>Regs</a:t>
            </a:r>
            <a:r>
              <a:rPr lang="en-US" sz="1100" dirty="0">
                <a:solidFill>
                  <a:schemeClr val="tx1">
                    <a:lumMod val="65000"/>
                    <a:lumOff val="35000"/>
                  </a:schemeClr>
                </a:solidFill>
              </a:rPr>
              <a:t>. 0780-02-16-.</a:t>
            </a:r>
            <a:r>
              <a:rPr lang="en-US" sz="1100" dirty="0" smtClean="0">
                <a:solidFill>
                  <a:schemeClr val="tx1">
                    <a:lumMod val="65000"/>
                    <a:lumOff val="35000"/>
                  </a:schemeClr>
                </a:solidFill>
              </a:rPr>
              <a:t>06(2</a:t>
            </a:r>
            <a:r>
              <a:rPr lang="en-US" sz="1100" dirty="0">
                <a:solidFill>
                  <a:schemeClr val="tx1">
                    <a:lumMod val="65000"/>
                    <a:lumOff val="35000"/>
                  </a:schemeClr>
                </a:solidFill>
              </a:rPr>
              <a:t>), effective March 19, 2018</a:t>
            </a:r>
            <a:r>
              <a:rPr lang="en-US" sz="1100" dirty="0" smtClean="0">
                <a:solidFill>
                  <a:schemeClr val="tx1">
                    <a:lumMod val="65000"/>
                    <a:lumOff val="35000"/>
                  </a:schemeClr>
                </a:solidFill>
              </a:rPr>
              <a:t>.</a:t>
            </a:r>
            <a:endParaRPr lang="en-US" b="1" dirty="0" smtClean="0"/>
          </a:p>
          <a:p>
            <a:pPr marL="0" indent="0" algn="just">
              <a:buNone/>
            </a:pPr>
            <a:endParaRPr lang="en-US" sz="1000" b="1" dirty="0" smtClean="0"/>
          </a:p>
          <a:p>
            <a:pPr algn="just"/>
            <a:r>
              <a:rPr lang="en-US" dirty="0" smtClean="0"/>
              <a:t>Inspectors must obtain a minimum of 36 hours of continuing education from SFMO-approved training courses related to the Inspector’s specialty or specialties. </a:t>
            </a:r>
          </a:p>
          <a:p>
            <a:pPr marL="800100" lvl="4" indent="-342900" algn="just">
              <a:buFont typeface="Arial" panose="020B0604020202020204" pitchFamily="34" charset="0"/>
              <a:buChar char="•"/>
            </a:pPr>
            <a:r>
              <a:rPr lang="en-US" sz="1100" dirty="0">
                <a:solidFill>
                  <a:schemeClr val="tx1">
                    <a:lumMod val="65000"/>
                    <a:lumOff val="35000"/>
                  </a:schemeClr>
                </a:solidFill>
              </a:rPr>
              <a:t>Proposed Tenn. Comp R. &amp; </a:t>
            </a:r>
            <a:r>
              <a:rPr lang="en-US" sz="1100" dirty="0" err="1">
                <a:solidFill>
                  <a:schemeClr val="tx1">
                    <a:lumMod val="65000"/>
                    <a:lumOff val="35000"/>
                  </a:schemeClr>
                </a:solidFill>
              </a:rPr>
              <a:t>Regs</a:t>
            </a:r>
            <a:r>
              <a:rPr lang="en-US" sz="1100" dirty="0">
                <a:solidFill>
                  <a:schemeClr val="tx1">
                    <a:lumMod val="65000"/>
                    <a:lumOff val="35000"/>
                  </a:schemeClr>
                </a:solidFill>
              </a:rPr>
              <a:t>. 0780-02-16-.</a:t>
            </a:r>
            <a:r>
              <a:rPr lang="en-US" sz="1100" dirty="0" smtClean="0">
                <a:solidFill>
                  <a:schemeClr val="tx1">
                    <a:lumMod val="65000"/>
                    <a:lumOff val="35000"/>
                  </a:schemeClr>
                </a:solidFill>
              </a:rPr>
              <a:t>06(4), </a:t>
            </a:r>
            <a:r>
              <a:rPr lang="en-US" sz="1100" dirty="0">
                <a:solidFill>
                  <a:schemeClr val="tx1">
                    <a:lumMod val="65000"/>
                    <a:lumOff val="35000"/>
                  </a:schemeClr>
                </a:solidFill>
              </a:rPr>
              <a:t>effective March 19, 2018</a:t>
            </a:r>
            <a:r>
              <a:rPr lang="en-US" sz="1100" dirty="0" smtClean="0">
                <a:solidFill>
                  <a:schemeClr val="tx1">
                    <a:lumMod val="65000"/>
                    <a:lumOff val="35000"/>
                  </a:schemeClr>
                </a:solidFill>
              </a:rPr>
              <a:t>.</a:t>
            </a:r>
            <a:endParaRPr lang="en-US" dirty="0" smtClean="0"/>
          </a:p>
          <a:p>
            <a:pPr marL="0" indent="0" algn="just">
              <a:buNone/>
            </a:pPr>
            <a:endParaRPr lang="en-US" sz="1000" dirty="0" smtClean="0"/>
          </a:p>
          <a:p>
            <a:pPr algn="just"/>
            <a:r>
              <a:rPr lang="en-US" dirty="0" smtClean="0"/>
              <a:t>Organizations are encouraged to submit courses to the SFMO at least 14 days prior to the scheduled course date.</a:t>
            </a:r>
            <a:endParaRPr lang="en-US" dirty="0"/>
          </a:p>
        </p:txBody>
      </p:sp>
    </p:spTree>
    <p:extLst>
      <p:ext uri="{BB962C8B-B14F-4D97-AF65-F5344CB8AC3E}">
        <p14:creationId xmlns:p14="http://schemas.microsoft.com/office/powerpoint/2010/main" val="1783970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pPr algn="ctr"/>
            <a:r>
              <a:rPr lang="en-US" dirty="0" smtClean="0"/>
              <a:t>Contact Information</a:t>
            </a:r>
            <a:endParaRPr lang="en-US" dirty="0"/>
          </a:p>
        </p:txBody>
      </p:sp>
      <p:sp>
        <p:nvSpPr>
          <p:cNvPr id="9" name="Content Placeholder 2"/>
          <p:cNvSpPr txBox="1">
            <a:spLocks/>
          </p:cNvSpPr>
          <p:nvPr/>
        </p:nvSpPr>
        <p:spPr>
          <a:xfrm>
            <a:off x="457200" y="5562601"/>
            <a:ext cx="80010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800" dirty="0" smtClean="0"/>
          </a:p>
          <a:p>
            <a:pPr marL="0" indent="0">
              <a:buFont typeface="Arial" panose="020B0604020202020204" pitchFamily="34" charset="0"/>
              <a:buNone/>
            </a:pPr>
            <a:r>
              <a:rPr lang="en-US" sz="800" dirty="0" smtClean="0"/>
              <a:t>Disclaimer: This presentation was developed by the Permits and Licensing Section at the Tennessee Department of Commerce and Insurance.  To the best of our knowledge, information contained in this presentation is accurate and reliable as of the date of the presentation; however, we do not assume any liability for the accuracy or completeness. </a:t>
            </a:r>
          </a:p>
        </p:txBody>
      </p:sp>
      <p:sp>
        <p:nvSpPr>
          <p:cNvPr id="3" name="Content Placeholder 2"/>
          <p:cNvSpPr>
            <a:spLocks noGrp="1"/>
          </p:cNvSpPr>
          <p:nvPr>
            <p:ph idx="1"/>
          </p:nvPr>
        </p:nvSpPr>
        <p:spPr>
          <a:xfrm>
            <a:off x="76200" y="1295400"/>
            <a:ext cx="8839200" cy="4267200"/>
          </a:xfrm>
        </p:spPr>
        <p:txBody>
          <a:bodyPr/>
          <a:lstStyle/>
          <a:p>
            <a:pPr marL="0" indent="0">
              <a:buNone/>
            </a:pPr>
            <a:endParaRPr lang="en-US" dirty="0" smtClean="0">
              <a:solidFill>
                <a:schemeClr val="bg1">
                  <a:lumMod val="50000"/>
                </a:schemeClr>
              </a:solidFill>
            </a:endParaRPr>
          </a:p>
          <a:p>
            <a:pPr marL="0" indent="0" algn="ctr">
              <a:buNone/>
            </a:pPr>
            <a:r>
              <a:rPr lang="en-US" dirty="0" smtClean="0">
                <a:solidFill>
                  <a:schemeClr val="tx2"/>
                </a:solidFill>
              </a:rPr>
              <a:t>Gary Farley			Rob Hodgin</a:t>
            </a:r>
          </a:p>
          <a:p>
            <a:pPr marL="0" indent="0" algn="ctr">
              <a:buNone/>
            </a:pPr>
            <a:r>
              <a:rPr lang="en-US" dirty="0">
                <a:solidFill>
                  <a:schemeClr val="tx2"/>
                </a:solidFill>
              </a:rPr>
              <a:t> </a:t>
            </a:r>
            <a:r>
              <a:rPr lang="en-US" dirty="0" smtClean="0">
                <a:solidFill>
                  <a:schemeClr val="tx2"/>
                </a:solidFill>
              </a:rPr>
              <a:t>  </a:t>
            </a:r>
            <a:r>
              <a:rPr lang="en-US" dirty="0" smtClean="0">
                <a:solidFill>
                  <a:schemeClr val="tx2"/>
                </a:solidFill>
                <a:hlinkClick r:id="rId2"/>
              </a:rPr>
              <a:t>gary.farley@tn.gov</a:t>
            </a:r>
            <a:r>
              <a:rPr lang="en-US" dirty="0" smtClean="0">
                <a:solidFill>
                  <a:schemeClr val="tx2"/>
                </a:solidFill>
              </a:rPr>
              <a:t>   		</a:t>
            </a:r>
            <a:r>
              <a:rPr lang="en-US" dirty="0" smtClean="0">
                <a:solidFill>
                  <a:schemeClr val="tx2"/>
                </a:solidFill>
                <a:hlinkClick r:id="rId3"/>
              </a:rPr>
              <a:t>james.r.hodgin@tn.gov</a:t>
            </a:r>
            <a:r>
              <a:rPr lang="en-US" dirty="0" smtClean="0">
                <a:solidFill>
                  <a:schemeClr val="tx2"/>
                </a:solidFill>
              </a:rPr>
              <a:t> </a:t>
            </a:r>
          </a:p>
          <a:p>
            <a:pPr marL="0" indent="0" algn="ctr">
              <a:buNone/>
            </a:pPr>
            <a:r>
              <a:rPr lang="en-US" dirty="0" smtClean="0">
                <a:solidFill>
                  <a:schemeClr val="tx2"/>
                </a:solidFill>
              </a:rPr>
              <a:t>Office 615-532-5805		Office 615-741-2981</a:t>
            </a:r>
          </a:p>
          <a:p>
            <a:pPr marL="0" indent="0" algn="ctr">
              <a:buNone/>
            </a:pPr>
            <a:r>
              <a:rPr lang="en-US" dirty="0" smtClean="0">
                <a:solidFill>
                  <a:schemeClr val="tx2"/>
                </a:solidFill>
              </a:rPr>
              <a:t>				Direct 615-532-5794</a:t>
            </a:r>
          </a:p>
          <a:p>
            <a:pPr marL="0" indent="0" algn="ctr">
              <a:buNone/>
            </a:pPr>
            <a:endParaRPr lang="en-US" dirty="0" smtClean="0">
              <a:solidFill>
                <a:schemeClr val="bg1">
                  <a:lumMod val="50000"/>
                </a:schemeClr>
              </a:solidFill>
            </a:endParaRPr>
          </a:p>
          <a:p>
            <a:pPr marL="0" indent="0" algn="ctr">
              <a:buNone/>
            </a:pPr>
            <a:r>
              <a:rPr lang="en-US" dirty="0" smtClean="0">
                <a:solidFill>
                  <a:schemeClr val="tx2"/>
                </a:solidFill>
              </a:rPr>
              <a:t>Permits and Licensing email: </a:t>
            </a:r>
            <a:r>
              <a:rPr lang="en-US" b="1" dirty="0" smtClean="0">
                <a:solidFill>
                  <a:schemeClr val="tx2"/>
                </a:solidFill>
                <a:hlinkClick r:id="rId4"/>
              </a:rPr>
              <a:t>SFMO.permits-licensing@tn.gov</a:t>
            </a:r>
            <a:r>
              <a:rPr lang="en-US" b="1" dirty="0" smtClean="0">
                <a:solidFill>
                  <a:schemeClr val="tx2"/>
                </a:solidFill>
              </a:rPr>
              <a:t> </a:t>
            </a:r>
            <a:endParaRPr lang="en-US" b="1" dirty="0">
              <a:solidFill>
                <a:schemeClr val="tx2"/>
              </a:solidFill>
            </a:endParaRPr>
          </a:p>
          <a:p>
            <a:pPr marL="0" indent="0" algn="ctr">
              <a:buNone/>
            </a:pPr>
            <a:endParaRPr lang="en-US" dirty="0">
              <a:solidFill>
                <a:schemeClr val="tx2"/>
              </a:solidFill>
            </a:endParaRPr>
          </a:p>
          <a:p>
            <a:pPr marL="0" indent="0" algn="ctr">
              <a:buNone/>
            </a:pPr>
            <a:r>
              <a:rPr lang="en-US" sz="1400" dirty="0" smtClean="0">
                <a:solidFill>
                  <a:schemeClr val="tx2"/>
                </a:solidFill>
              </a:rPr>
              <a:t>Website</a:t>
            </a:r>
            <a:r>
              <a:rPr lang="en-US" sz="1400" dirty="0">
                <a:solidFill>
                  <a:schemeClr val="tx2"/>
                </a:solidFill>
              </a:rPr>
              <a:t>: </a:t>
            </a:r>
            <a:r>
              <a:rPr lang="en-US" sz="1400" b="1" dirty="0" smtClean="0">
                <a:solidFill>
                  <a:schemeClr val="tx2"/>
                </a:solidFill>
                <a:hlinkClick r:id="rId5"/>
              </a:rPr>
              <a:t>www.tn.gov/commerce/fire/permits-licensing/fire-tn-certified-code-inspectors.html</a:t>
            </a:r>
            <a:r>
              <a:rPr lang="en-US" sz="1400" b="1" dirty="0" smtClean="0">
                <a:solidFill>
                  <a:schemeClr val="tx2"/>
                </a:solidFill>
              </a:rPr>
              <a:t> </a:t>
            </a:r>
          </a:p>
          <a:p>
            <a:pPr marL="0" indent="0" algn="ctr">
              <a:buNone/>
            </a:pPr>
            <a:r>
              <a:rPr lang="en-US" sz="1400" dirty="0" smtClean="0">
                <a:solidFill>
                  <a:schemeClr val="tx2"/>
                </a:solidFill>
              </a:rPr>
              <a:t> </a:t>
            </a:r>
          </a:p>
          <a:p>
            <a:pPr marL="0" indent="0" algn="ctr">
              <a:buNone/>
            </a:pPr>
            <a:r>
              <a:rPr lang="en-US" sz="1400" dirty="0" smtClean="0">
                <a:solidFill>
                  <a:schemeClr val="tx2"/>
                </a:solidFill>
              </a:rPr>
              <a:t>Online Licensing Website: </a:t>
            </a:r>
            <a:r>
              <a:rPr lang="en-US" sz="1400" b="1" dirty="0" smtClean="0">
                <a:solidFill>
                  <a:schemeClr val="tx2"/>
                </a:solidFill>
                <a:hlinkClick r:id="rId6"/>
              </a:rPr>
              <a:t>https://core.tn.gov</a:t>
            </a:r>
            <a:r>
              <a:rPr lang="en-US" sz="1400" b="1" dirty="0" smtClean="0">
                <a:solidFill>
                  <a:schemeClr val="tx2"/>
                </a:solidFill>
              </a:rPr>
              <a:t> </a:t>
            </a:r>
          </a:p>
          <a:p>
            <a:pPr marL="0" indent="0">
              <a:buNone/>
            </a:pPr>
            <a:endParaRPr lang="en-US" sz="1400" dirty="0" smtClean="0">
              <a:solidFill>
                <a:schemeClr val="bg1">
                  <a:lumMod val="50000"/>
                </a:schemeClr>
              </a:solidFill>
            </a:endParaRPr>
          </a:p>
        </p:txBody>
      </p:sp>
    </p:spTree>
    <p:extLst>
      <p:ext uri="{BB962C8B-B14F-4D97-AF65-F5344CB8AC3E}">
        <p14:creationId xmlns:p14="http://schemas.microsoft.com/office/powerpoint/2010/main" val="3220800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THANK YOU</a:t>
            </a:r>
            <a:endParaRPr lang="en-US" sz="2400" dirty="0"/>
          </a:p>
        </p:txBody>
      </p:sp>
      <p:sp>
        <p:nvSpPr>
          <p:cNvPr id="2" name="TextBox 1"/>
          <p:cNvSpPr txBox="1"/>
          <p:nvPr/>
        </p:nvSpPr>
        <p:spPr>
          <a:xfrm>
            <a:off x="2743200" y="5821532"/>
            <a:ext cx="3505200" cy="246221"/>
          </a:xfrm>
          <a:prstGeom prst="rect">
            <a:avLst/>
          </a:prstGeom>
          <a:noFill/>
        </p:spPr>
        <p:txBody>
          <a:bodyPr wrap="square" rtlCol="0">
            <a:spAutoFit/>
          </a:bodyPr>
          <a:lstStyle/>
          <a:p>
            <a:pPr algn="ctr"/>
            <a:r>
              <a:rPr lang="en-US" sz="10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rPr>
              <a:t>Authorization </a:t>
            </a:r>
            <a:r>
              <a:rPr lang="en-US" sz="10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rPr>
              <a:t>No. 335487, </a:t>
            </a:r>
            <a:r>
              <a:rPr lang="en-US" sz="10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rPr>
              <a:t>February 2018.</a:t>
            </a:r>
            <a:endParaRPr lang="en-US" sz="1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700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themeOverride>
</file>

<file path=ppt/theme/themeOverride2.xml><?xml version="1.0" encoding="utf-8"?>
<a:themeOverride xmlns:a="http://schemas.openxmlformats.org/drawingml/2006/main">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themeOverride>
</file>

<file path=docProps/app.xml><?xml version="1.0" encoding="utf-8"?>
<Properties xmlns="http://schemas.openxmlformats.org/officeDocument/2006/extended-properties" xmlns:vt="http://schemas.openxmlformats.org/officeDocument/2006/docPropsVTypes">
  <Template/>
  <TotalTime>2747</TotalTime>
  <Words>968</Words>
  <Application>Microsoft Office PowerPoint</Application>
  <PresentationFormat>On-screen Show (4:3)</PresentationFormat>
  <Paragraphs>91</Paragraphs>
  <Slides>9</Slides>
  <Notes>0</Notes>
  <HiddenSlides>0</HiddenSlides>
  <MMClips>0</MMClips>
  <ScaleCrop>false</ScaleCrop>
  <HeadingPairs>
    <vt:vector size="4" baseType="variant">
      <vt:variant>
        <vt:lpstr>Theme</vt:lpstr>
      </vt:variant>
      <vt:variant>
        <vt:i4>8</vt:i4>
      </vt:variant>
      <vt:variant>
        <vt:lpstr>Slide Titles</vt:lpstr>
      </vt:variant>
      <vt:variant>
        <vt:i4>9</vt:i4>
      </vt:variant>
    </vt:vector>
  </HeadingPairs>
  <TitlesOfParts>
    <vt:vector size="17" baseType="lpstr">
      <vt:lpstr>PowerPoint A</vt:lpstr>
      <vt:lpstr>6_Custom Design</vt:lpstr>
      <vt:lpstr>4_Custom Design</vt:lpstr>
      <vt:lpstr>5_Custom Design</vt:lpstr>
      <vt:lpstr>3_Custom Design</vt:lpstr>
      <vt:lpstr>2_Custom Design</vt:lpstr>
      <vt:lpstr>1_Custom Design</vt:lpstr>
      <vt:lpstr>Custom Design</vt:lpstr>
      <vt:lpstr>PowerPoint Presentation</vt:lpstr>
      <vt:lpstr>Clarification of General Requirements – Tenn. Comp. R. &amp; Regs. 0780-02-16</vt:lpstr>
      <vt:lpstr>Available Certification Specialties</vt:lpstr>
      <vt:lpstr>Definition Changes*</vt:lpstr>
      <vt:lpstr>Definition Changes*</vt:lpstr>
      <vt:lpstr>Certification Changes</vt:lpstr>
      <vt:lpstr>Recertification Changes</vt:lpstr>
      <vt:lpstr>Contact Information</vt:lpstr>
      <vt:lpstr>THANK YOU</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Alexis Braun</cp:lastModifiedBy>
  <cp:revision>89</cp:revision>
  <cp:lastPrinted>2018-02-20T20:52:53Z</cp:lastPrinted>
  <dcterms:created xsi:type="dcterms:W3CDTF">2015-04-17T18:54:26Z</dcterms:created>
  <dcterms:modified xsi:type="dcterms:W3CDTF">2018-02-21T16:07:14Z</dcterms:modified>
</cp:coreProperties>
</file>