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308" r:id="rId6"/>
    <p:sldId id="310" r:id="rId7"/>
    <p:sldId id="341" r:id="rId8"/>
    <p:sldId id="311" r:id="rId9"/>
    <p:sldId id="335" r:id="rId10"/>
    <p:sldId id="336" r:id="rId11"/>
    <p:sldId id="312" r:id="rId12"/>
    <p:sldId id="323" r:id="rId13"/>
    <p:sldId id="324" r:id="rId14"/>
    <p:sldId id="342" r:id="rId15"/>
    <p:sldId id="337" r:id="rId16"/>
    <p:sldId id="313" r:id="rId17"/>
    <p:sldId id="343" r:id="rId18"/>
    <p:sldId id="344" r:id="rId19"/>
    <p:sldId id="314" r:id="rId20"/>
    <p:sldId id="345" r:id="rId21"/>
    <p:sldId id="322" r:id="rId22"/>
    <p:sldId id="338" r:id="rId23"/>
    <p:sldId id="339" r:id="rId24"/>
    <p:sldId id="346" r:id="rId25"/>
    <p:sldId id="34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gela Jones" initials="AJ"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F00"/>
    <a:srgbClr val="376CBB"/>
    <a:srgbClr val="EE3124"/>
    <a:srgbClr val="1B365D"/>
    <a:srgbClr val="4870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90176B-3F1A-4D20-B830-5BE50BB6ACB9}" v="60" dt="2021-06-07T20:01:16.50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5" autoAdjust="0"/>
    <p:restoredTop sz="94705" autoAdjust="0"/>
  </p:normalViewPr>
  <p:slideViewPr>
    <p:cSldViewPr>
      <p:cViewPr varScale="1">
        <p:scale>
          <a:sx n="110" d="100"/>
          <a:sy n="110" d="100"/>
        </p:scale>
        <p:origin x="142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nt Archer" userId="36f75c64-3c21-4819-8572-a1b2222780cd" providerId="ADAL" clId="{1990176B-3F1A-4D20-B830-5BE50BB6ACB9}"/>
    <pc:docChg chg="undo custSel addSld delSld modSld sldOrd">
      <pc:chgData name="Kent Archer" userId="36f75c64-3c21-4819-8572-a1b2222780cd" providerId="ADAL" clId="{1990176B-3F1A-4D20-B830-5BE50BB6ACB9}" dt="2021-06-07T20:01:21.199" v="4490" actId="6549"/>
      <pc:docMkLst>
        <pc:docMk/>
      </pc:docMkLst>
      <pc:sldChg chg="delSp modSp mod">
        <pc:chgData name="Kent Archer" userId="36f75c64-3c21-4819-8572-a1b2222780cd" providerId="ADAL" clId="{1990176B-3F1A-4D20-B830-5BE50BB6ACB9}" dt="2021-06-07T14:02:06.050" v="35" actId="478"/>
        <pc:sldMkLst>
          <pc:docMk/>
          <pc:sldMk cId="479260111" sldId="256"/>
        </pc:sldMkLst>
        <pc:spChg chg="mod">
          <ac:chgData name="Kent Archer" userId="36f75c64-3c21-4819-8572-a1b2222780cd" providerId="ADAL" clId="{1990176B-3F1A-4D20-B830-5BE50BB6ACB9}" dt="2021-06-07T14:01:07.137" v="21" actId="20577"/>
          <ac:spMkLst>
            <pc:docMk/>
            <pc:sldMk cId="479260111" sldId="256"/>
            <ac:spMk id="2" creationId="{00000000-0000-0000-0000-000000000000}"/>
          </ac:spMkLst>
        </pc:spChg>
        <pc:spChg chg="del mod">
          <ac:chgData name="Kent Archer" userId="36f75c64-3c21-4819-8572-a1b2222780cd" providerId="ADAL" clId="{1990176B-3F1A-4D20-B830-5BE50BB6ACB9}" dt="2021-06-07T14:02:06.050" v="35" actId="478"/>
          <ac:spMkLst>
            <pc:docMk/>
            <pc:sldMk cId="479260111" sldId="256"/>
            <ac:spMk id="3" creationId="{00000000-0000-0000-0000-000000000000}"/>
          </ac:spMkLst>
        </pc:spChg>
        <pc:spChg chg="mod">
          <ac:chgData name="Kent Archer" userId="36f75c64-3c21-4819-8572-a1b2222780cd" providerId="ADAL" clId="{1990176B-3F1A-4D20-B830-5BE50BB6ACB9}" dt="2021-06-07T14:01:17.738" v="33" actId="20577"/>
          <ac:spMkLst>
            <pc:docMk/>
            <pc:sldMk cId="479260111" sldId="256"/>
            <ac:spMk id="4" creationId="{00000000-0000-0000-0000-000000000000}"/>
          </ac:spMkLst>
        </pc:spChg>
      </pc:sldChg>
      <pc:sldChg chg="del">
        <pc:chgData name="Kent Archer" userId="36f75c64-3c21-4819-8572-a1b2222780cd" providerId="ADAL" clId="{1990176B-3F1A-4D20-B830-5BE50BB6ACB9}" dt="2021-06-07T14:02:31.328" v="36" actId="2696"/>
        <pc:sldMkLst>
          <pc:docMk/>
          <pc:sldMk cId="1452664808" sldId="306"/>
        </pc:sldMkLst>
      </pc:sldChg>
      <pc:sldChg chg="del">
        <pc:chgData name="Kent Archer" userId="36f75c64-3c21-4819-8572-a1b2222780cd" providerId="ADAL" clId="{1990176B-3F1A-4D20-B830-5BE50BB6ACB9}" dt="2021-06-07T14:02:31.328" v="36" actId="2696"/>
        <pc:sldMkLst>
          <pc:docMk/>
          <pc:sldMk cId="2718823133" sldId="307"/>
        </pc:sldMkLst>
      </pc:sldChg>
      <pc:sldChg chg="modSp mod">
        <pc:chgData name="Kent Archer" userId="36f75c64-3c21-4819-8572-a1b2222780cd" providerId="ADAL" clId="{1990176B-3F1A-4D20-B830-5BE50BB6ACB9}" dt="2021-06-07T14:06:21.249" v="199" actId="207"/>
        <pc:sldMkLst>
          <pc:docMk/>
          <pc:sldMk cId="1724550897" sldId="308"/>
        </pc:sldMkLst>
        <pc:spChg chg="mod">
          <ac:chgData name="Kent Archer" userId="36f75c64-3c21-4819-8572-a1b2222780cd" providerId="ADAL" clId="{1990176B-3F1A-4D20-B830-5BE50BB6ACB9}" dt="2021-06-07T14:02:50.441" v="45" actId="20577"/>
          <ac:spMkLst>
            <pc:docMk/>
            <pc:sldMk cId="1724550897" sldId="308"/>
            <ac:spMk id="2" creationId="{00000000-0000-0000-0000-000000000000}"/>
          </ac:spMkLst>
        </pc:spChg>
        <pc:spChg chg="mod">
          <ac:chgData name="Kent Archer" userId="36f75c64-3c21-4819-8572-a1b2222780cd" providerId="ADAL" clId="{1990176B-3F1A-4D20-B830-5BE50BB6ACB9}" dt="2021-06-07T14:06:21.249" v="199" actId="207"/>
          <ac:spMkLst>
            <pc:docMk/>
            <pc:sldMk cId="1724550897" sldId="308"/>
            <ac:spMk id="3" creationId="{00000000-0000-0000-0000-000000000000}"/>
          </ac:spMkLst>
        </pc:spChg>
      </pc:sldChg>
      <pc:sldChg chg="modSp mod">
        <pc:chgData name="Kent Archer" userId="36f75c64-3c21-4819-8572-a1b2222780cd" providerId="ADAL" clId="{1990176B-3F1A-4D20-B830-5BE50BB6ACB9}" dt="2021-06-07T14:10:44.894" v="294" actId="20577"/>
        <pc:sldMkLst>
          <pc:docMk/>
          <pc:sldMk cId="882925051" sldId="310"/>
        </pc:sldMkLst>
        <pc:spChg chg="mod">
          <ac:chgData name="Kent Archer" userId="36f75c64-3c21-4819-8572-a1b2222780cd" providerId="ADAL" clId="{1990176B-3F1A-4D20-B830-5BE50BB6ACB9}" dt="2021-06-07T14:07:05.848" v="226" actId="20577"/>
          <ac:spMkLst>
            <pc:docMk/>
            <pc:sldMk cId="882925051" sldId="310"/>
            <ac:spMk id="2" creationId="{00000000-0000-0000-0000-000000000000}"/>
          </ac:spMkLst>
        </pc:spChg>
        <pc:spChg chg="mod">
          <ac:chgData name="Kent Archer" userId="36f75c64-3c21-4819-8572-a1b2222780cd" providerId="ADAL" clId="{1990176B-3F1A-4D20-B830-5BE50BB6ACB9}" dt="2021-06-07T14:10:44.894" v="294" actId="20577"/>
          <ac:spMkLst>
            <pc:docMk/>
            <pc:sldMk cId="882925051" sldId="310"/>
            <ac:spMk id="3" creationId="{00000000-0000-0000-0000-000000000000}"/>
          </ac:spMkLst>
        </pc:spChg>
      </pc:sldChg>
      <pc:sldChg chg="modSp mod">
        <pc:chgData name="Kent Archer" userId="36f75c64-3c21-4819-8572-a1b2222780cd" providerId="ADAL" clId="{1990176B-3F1A-4D20-B830-5BE50BB6ACB9}" dt="2021-06-07T17:57:10.618" v="1836"/>
        <pc:sldMkLst>
          <pc:docMk/>
          <pc:sldMk cId="1879107480" sldId="311"/>
        </pc:sldMkLst>
        <pc:spChg chg="mod">
          <ac:chgData name="Kent Archer" userId="36f75c64-3c21-4819-8572-a1b2222780cd" providerId="ADAL" clId="{1990176B-3F1A-4D20-B830-5BE50BB6ACB9}" dt="2021-06-07T14:11:31.957" v="330" actId="20577"/>
          <ac:spMkLst>
            <pc:docMk/>
            <pc:sldMk cId="1879107480" sldId="311"/>
            <ac:spMk id="2" creationId="{00000000-0000-0000-0000-000000000000}"/>
          </ac:spMkLst>
        </pc:spChg>
        <pc:spChg chg="mod">
          <ac:chgData name="Kent Archer" userId="36f75c64-3c21-4819-8572-a1b2222780cd" providerId="ADAL" clId="{1990176B-3F1A-4D20-B830-5BE50BB6ACB9}" dt="2021-06-07T17:57:10.618" v="1836"/>
          <ac:spMkLst>
            <pc:docMk/>
            <pc:sldMk cId="1879107480" sldId="311"/>
            <ac:spMk id="3" creationId="{00000000-0000-0000-0000-000000000000}"/>
          </ac:spMkLst>
        </pc:spChg>
      </pc:sldChg>
      <pc:sldChg chg="modSp mod">
        <pc:chgData name="Kent Archer" userId="36f75c64-3c21-4819-8572-a1b2222780cd" providerId="ADAL" clId="{1990176B-3F1A-4D20-B830-5BE50BB6ACB9}" dt="2021-06-07T16:30:09.663" v="1095" actId="20577"/>
        <pc:sldMkLst>
          <pc:docMk/>
          <pc:sldMk cId="1063172396" sldId="312"/>
        </pc:sldMkLst>
        <pc:spChg chg="mod">
          <ac:chgData name="Kent Archer" userId="36f75c64-3c21-4819-8572-a1b2222780cd" providerId="ADAL" clId="{1990176B-3F1A-4D20-B830-5BE50BB6ACB9}" dt="2021-06-07T16:28:45.288" v="1075" actId="20577"/>
          <ac:spMkLst>
            <pc:docMk/>
            <pc:sldMk cId="1063172396" sldId="312"/>
            <ac:spMk id="2" creationId="{00000000-0000-0000-0000-000000000000}"/>
          </ac:spMkLst>
        </pc:spChg>
        <pc:spChg chg="mod">
          <ac:chgData name="Kent Archer" userId="36f75c64-3c21-4819-8572-a1b2222780cd" providerId="ADAL" clId="{1990176B-3F1A-4D20-B830-5BE50BB6ACB9}" dt="2021-06-07T16:30:09.663" v="1095" actId="20577"/>
          <ac:spMkLst>
            <pc:docMk/>
            <pc:sldMk cId="1063172396" sldId="312"/>
            <ac:spMk id="3" creationId="{00000000-0000-0000-0000-000000000000}"/>
          </ac:spMkLst>
        </pc:spChg>
      </pc:sldChg>
      <pc:sldChg chg="modSp mod">
        <pc:chgData name="Kent Archer" userId="36f75c64-3c21-4819-8572-a1b2222780cd" providerId="ADAL" clId="{1990176B-3F1A-4D20-B830-5BE50BB6ACB9}" dt="2021-06-07T18:52:17.904" v="3434" actId="20577"/>
        <pc:sldMkLst>
          <pc:docMk/>
          <pc:sldMk cId="3474561734" sldId="313"/>
        </pc:sldMkLst>
        <pc:spChg chg="mod">
          <ac:chgData name="Kent Archer" userId="36f75c64-3c21-4819-8572-a1b2222780cd" providerId="ADAL" clId="{1990176B-3F1A-4D20-B830-5BE50BB6ACB9}" dt="2021-06-07T18:27:42.368" v="1877" actId="20577"/>
          <ac:spMkLst>
            <pc:docMk/>
            <pc:sldMk cId="3474561734" sldId="313"/>
            <ac:spMk id="2" creationId="{00000000-0000-0000-0000-000000000000}"/>
          </ac:spMkLst>
        </pc:spChg>
        <pc:spChg chg="mod">
          <ac:chgData name="Kent Archer" userId="36f75c64-3c21-4819-8572-a1b2222780cd" providerId="ADAL" clId="{1990176B-3F1A-4D20-B830-5BE50BB6ACB9}" dt="2021-06-07T18:52:17.904" v="3434" actId="20577"/>
          <ac:spMkLst>
            <pc:docMk/>
            <pc:sldMk cId="3474561734" sldId="313"/>
            <ac:spMk id="3" creationId="{00000000-0000-0000-0000-000000000000}"/>
          </ac:spMkLst>
        </pc:spChg>
      </pc:sldChg>
      <pc:sldChg chg="modSp mod">
        <pc:chgData name="Kent Archer" userId="36f75c64-3c21-4819-8572-a1b2222780cd" providerId="ADAL" clId="{1990176B-3F1A-4D20-B830-5BE50BB6ACB9}" dt="2021-06-07T18:43:42.159" v="3082" actId="20577"/>
        <pc:sldMkLst>
          <pc:docMk/>
          <pc:sldMk cId="1260648475" sldId="314"/>
        </pc:sldMkLst>
        <pc:spChg chg="mod">
          <ac:chgData name="Kent Archer" userId="36f75c64-3c21-4819-8572-a1b2222780cd" providerId="ADAL" clId="{1990176B-3F1A-4D20-B830-5BE50BB6ACB9}" dt="2021-06-07T18:40:01.547" v="2781" actId="20577"/>
          <ac:spMkLst>
            <pc:docMk/>
            <pc:sldMk cId="1260648475" sldId="314"/>
            <ac:spMk id="2" creationId="{00000000-0000-0000-0000-000000000000}"/>
          </ac:spMkLst>
        </pc:spChg>
        <pc:spChg chg="mod">
          <ac:chgData name="Kent Archer" userId="36f75c64-3c21-4819-8572-a1b2222780cd" providerId="ADAL" clId="{1990176B-3F1A-4D20-B830-5BE50BB6ACB9}" dt="2021-06-07T18:43:42.159" v="3082" actId="20577"/>
          <ac:spMkLst>
            <pc:docMk/>
            <pc:sldMk cId="1260648475" sldId="314"/>
            <ac:spMk id="3" creationId="{00000000-0000-0000-0000-000000000000}"/>
          </ac:spMkLst>
        </pc:spChg>
      </pc:sldChg>
      <pc:sldChg chg="modSp mod ord">
        <pc:chgData name="Kent Archer" userId="36f75c64-3c21-4819-8572-a1b2222780cd" providerId="ADAL" clId="{1990176B-3F1A-4D20-B830-5BE50BB6ACB9}" dt="2021-06-07T18:51:35.941" v="3416"/>
        <pc:sldMkLst>
          <pc:docMk/>
          <pc:sldMk cId="3058697044" sldId="322"/>
        </pc:sldMkLst>
        <pc:spChg chg="mod">
          <ac:chgData name="Kent Archer" userId="36f75c64-3c21-4819-8572-a1b2222780cd" providerId="ADAL" clId="{1990176B-3F1A-4D20-B830-5BE50BB6ACB9}" dt="2021-06-07T18:44:16.088" v="3091" actId="20577"/>
          <ac:spMkLst>
            <pc:docMk/>
            <pc:sldMk cId="3058697044" sldId="322"/>
            <ac:spMk id="2" creationId="{00000000-0000-0000-0000-000000000000}"/>
          </ac:spMkLst>
        </pc:spChg>
        <pc:spChg chg="mod">
          <ac:chgData name="Kent Archer" userId="36f75c64-3c21-4819-8572-a1b2222780cd" providerId="ADAL" clId="{1990176B-3F1A-4D20-B830-5BE50BB6ACB9}" dt="2021-06-07T18:51:21.534" v="3414" actId="20577"/>
          <ac:spMkLst>
            <pc:docMk/>
            <pc:sldMk cId="3058697044" sldId="322"/>
            <ac:spMk id="3" creationId="{00000000-0000-0000-0000-000000000000}"/>
          </ac:spMkLst>
        </pc:spChg>
      </pc:sldChg>
      <pc:sldChg chg="addSp delSp modSp mod">
        <pc:chgData name="Kent Archer" userId="36f75c64-3c21-4819-8572-a1b2222780cd" providerId="ADAL" clId="{1990176B-3F1A-4D20-B830-5BE50BB6ACB9}" dt="2021-06-07T16:32:58.971" v="1279" actId="14100"/>
        <pc:sldMkLst>
          <pc:docMk/>
          <pc:sldMk cId="2088660975" sldId="323"/>
        </pc:sldMkLst>
        <pc:spChg chg="mod">
          <ac:chgData name="Kent Archer" userId="36f75c64-3c21-4819-8572-a1b2222780cd" providerId="ADAL" clId="{1990176B-3F1A-4D20-B830-5BE50BB6ACB9}" dt="2021-06-07T16:31:31.237" v="1149" actId="20577"/>
          <ac:spMkLst>
            <pc:docMk/>
            <pc:sldMk cId="2088660975" sldId="323"/>
            <ac:spMk id="2" creationId="{00000000-0000-0000-0000-000000000000}"/>
          </ac:spMkLst>
        </pc:spChg>
        <pc:spChg chg="add del mod">
          <ac:chgData name="Kent Archer" userId="36f75c64-3c21-4819-8572-a1b2222780cd" providerId="ADAL" clId="{1990176B-3F1A-4D20-B830-5BE50BB6ACB9}" dt="2021-06-07T16:32:53.226" v="1277" actId="14100"/>
          <ac:spMkLst>
            <pc:docMk/>
            <pc:sldMk cId="2088660975" sldId="323"/>
            <ac:spMk id="3" creationId="{00000000-0000-0000-0000-000000000000}"/>
          </ac:spMkLst>
        </pc:spChg>
        <pc:grpChg chg="add del">
          <ac:chgData name="Kent Archer" userId="36f75c64-3c21-4819-8572-a1b2222780cd" providerId="ADAL" clId="{1990176B-3F1A-4D20-B830-5BE50BB6ACB9}" dt="2021-06-07T16:31:50.363" v="1157" actId="478"/>
          <ac:grpSpMkLst>
            <pc:docMk/>
            <pc:sldMk cId="2088660975" sldId="323"/>
            <ac:grpSpMk id="24" creationId="{00000000-0000-0000-0000-000000000000}"/>
          </ac:grpSpMkLst>
        </pc:grpChg>
        <pc:grpChg chg="add del">
          <ac:chgData name="Kent Archer" userId="36f75c64-3c21-4819-8572-a1b2222780cd" providerId="ADAL" clId="{1990176B-3F1A-4D20-B830-5BE50BB6ACB9}" dt="2021-06-07T16:31:51.550" v="1158" actId="478"/>
          <ac:grpSpMkLst>
            <pc:docMk/>
            <pc:sldMk cId="2088660975" sldId="323"/>
            <ac:grpSpMk id="25" creationId="{00000000-0000-0000-0000-000000000000}"/>
          </ac:grpSpMkLst>
        </pc:grpChg>
        <pc:grpChg chg="add del">
          <ac:chgData name="Kent Archer" userId="36f75c64-3c21-4819-8572-a1b2222780cd" providerId="ADAL" clId="{1990176B-3F1A-4D20-B830-5BE50BB6ACB9}" dt="2021-06-07T16:31:52.581" v="1159" actId="478"/>
          <ac:grpSpMkLst>
            <pc:docMk/>
            <pc:sldMk cId="2088660975" sldId="323"/>
            <ac:grpSpMk id="28" creationId="{00000000-0000-0000-0000-000000000000}"/>
          </ac:grpSpMkLst>
        </pc:grpChg>
        <pc:grpChg chg="add del">
          <ac:chgData name="Kent Archer" userId="36f75c64-3c21-4819-8572-a1b2222780cd" providerId="ADAL" clId="{1990176B-3F1A-4D20-B830-5BE50BB6ACB9}" dt="2021-06-07T16:31:53.454" v="1160" actId="478"/>
          <ac:grpSpMkLst>
            <pc:docMk/>
            <pc:sldMk cId="2088660975" sldId="323"/>
            <ac:grpSpMk id="31" creationId="{00000000-0000-0000-0000-000000000000}"/>
          </ac:grpSpMkLst>
        </pc:grpChg>
        <pc:picChg chg="add del">
          <ac:chgData name="Kent Archer" userId="36f75c64-3c21-4819-8572-a1b2222780cd" providerId="ADAL" clId="{1990176B-3F1A-4D20-B830-5BE50BB6ACB9}" dt="2021-06-07T16:31:45.024" v="1154"/>
          <ac:picMkLst>
            <pc:docMk/>
            <pc:sldMk cId="2088660975" sldId="323"/>
            <ac:picMk id="4" creationId="{CD58A223-794A-4609-B1D5-1D6BB8B3B608}"/>
          </ac:picMkLst>
        </pc:picChg>
        <pc:picChg chg="add mod">
          <ac:chgData name="Kent Archer" userId="36f75c64-3c21-4819-8572-a1b2222780cd" providerId="ADAL" clId="{1990176B-3F1A-4D20-B830-5BE50BB6ACB9}" dt="2021-06-07T16:32:58.971" v="1279" actId="14100"/>
          <ac:picMkLst>
            <pc:docMk/>
            <pc:sldMk cId="2088660975" sldId="323"/>
            <ac:picMk id="5" creationId="{00AFF365-96A6-4CD1-863C-DCAE36A0A80C}"/>
          </ac:picMkLst>
        </pc:picChg>
      </pc:sldChg>
      <pc:sldChg chg="modSp mod">
        <pc:chgData name="Kent Archer" userId="36f75c64-3c21-4819-8572-a1b2222780cd" providerId="ADAL" clId="{1990176B-3F1A-4D20-B830-5BE50BB6ACB9}" dt="2021-06-07T17:42:47.115" v="1495" actId="6549"/>
        <pc:sldMkLst>
          <pc:docMk/>
          <pc:sldMk cId="3252504227" sldId="324"/>
        </pc:sldMkLst>
        <pc:spChg chg="mod">
          <ac:chgData name="Kent Archer" userId="36f75c64-3c21-4819-8572-a1b2222780cd" providerId="ADAL" clId="{1990176B-3F1A-4D20-B830-5BE50BB6ACB9}" dt="2021-06-07T16:37:44.561" v="1397" actId="20577"/>
          <ac:spMkLst>
            <pc:docMk/>
            <pc:sldMk cId="3252504227" sldId="324"/>
            <ac:spMk id="2" creationId="{00000000-0000-0000-0000-000000000000}"/>
          </ac:spMkLst>
        </pc:spChg>
        <pc:spChg chg="mod">
          <ac:chgData name="Kent Archer" userId="36f75c64-3c21-4819-8572-a1b2222780cd" providerId="ADAL" clId="{1990176B-3F1A-4D20-B830-5BE50BB6ACB9}" dt="2021-06-07T17:42:47.115" v="1495" actId="6549"/>
          <ac:spMkLst>
            <pc:docMk/>
            <pc:sldMk cId="3252504227" sldId="324"/>
            <ac:spMk id="3" creationId="{00000000-0000-0000-0000-000000000000}"/>
          </ac:spMkLst>
        </pc:spChg>
      </pc:sldChg>
      <pc:sldChg chg="addSp delSp modSp mod">
        <pc:chgData name="Kent Archer" userId="36f75c64-3c21-4819-8572-a1b2222780cd" providerId="ADAL" clId="{1990176B-3F1A-4D20-B830-5BE50BB6ACB9}" dt="2021-06-07T14:18:48.658" v="744" actId="15"/>
        <pc:sldMkLst>
          <pc:docMk/>
          <pc:sldMk cId="1468399806" sldId="335"/>
        </pc:sldMkLst>
        <pc:spChg chg="mod">
          <ac:chgData name="Kent Archer" userId="36f75c64-3c21-4819-8572-a1b2222780cd" providerId="ADAL" clId="{1990176B-3F1A-4D20-B830-5BE50BB6ACB9}" dt="2021-06-07T14:17:37.761" v="728" actId="20577"/>
          <ac:spMkLst>
            <pc:docMk/>
            <pc:sldMk cId="1468399806" sldId="335"/>
            <ac:spMk id="2" creationId="{DDEECB41-2ADE-4CB4-AD5B-FD05F3771E33}"/>
          </ac:spMkLst>
        </pc:spChg>
        <pc:spChg chg="add mod">
          <ac:chgData name="Kent Archer" userId="36f75c64-3c21-4819-8572-a1b2222780cd" providerId="ADAL" clId="{1990176B-3F1A-4D20-B830-5BE50BB6ACB9}" dt="2021-06-07T14:18:48.658" v="744" actId="15"/>
          <ac:spMkLst>
            <pc:docMk/>
            <pc:sldMk cId="1468399806" sldId="335"/>
            <ac:spMk id="6" creationId="{EF725804-A4EF-4040-8824-83BCAA9F5A16}"/>
          </ac:spMkLst>
        </pc:spChg>
        <pc:spChg chg="del">
          <ac:chgData name="Kent Archer" userId="36f75c64-3c21-4819-8572-a1b2222780cd" providerId="ADAL" clId="{1990176B-3F1A-4D20-B830-5BE50BB6ACB9}" dt="2021-06-07T14:17:44.459" v="730" actId="478"/>
          <ac:spMkLst>
            <pc:docMk/>
            <pc:sldMk cId="1468399806" sldId="335"/>
            <ac:spMk id="7" creationId="{4C75BB57-90A2-4A77-A9C0-E7226DD80C64}"/>
          </ac:spMkLst>
        </pc:spChg>
        <pc:graphicFrameChg chg="del">
          <ac:chgData name="Kent Archer" userId="36f75c64-3c21-4819-8572-a1b2222780cd" providerId="ADAL" clId="{1990176B-3F1A-4D20-B830-5BE50BB6ACB9}" dt="2021-06-07T14:17:41.315" v="729" actId="478"/>
          <ac:graphicFrameMkLst>
            <pc:docMk/>
            <pc:sldMk cId="1468399806" sldId="335"/>
            <ac:graphicFrameMk id="5" creationId="{7CD5C0C2-CA93-42F8-8195-16A2AA1017FA}"/>
          </ac:graphicFrameMkLst>
        </pc:graphicFrameChg>
      </pc:sldChg>
      <pc:sldChg chg="addSp delSp modSp mod">
        <pc:chgData name="Kent Archer" userId="36f75c64-3c21-4819-8572-a1b2222780cd" providerId="ADAL" clId="{1990176B-3F1A-4D20-B830-5BE50BB6ACB9}" dt="2021-06-07T16:28:25.042" v="1065" actId="20577"/>
        <pc:sldMkLst>
          <pc:docMk/>
          <pc:sldMk cId="2736389825" sldId="336"/>
        </pc:sldMkLst>
        <pc:spChg chg="mod">
          <ac:chgData name="Kent Archer" userId="36f75c64-3c21-4819-8572-a1b2222780cd" providerId="ADAL" clId="{1990176B-3F1A-4D20-B830-5BE50BB6ACB9}" dt="2021-06-07T16:24:57.111" v="808" actId="20577"/>
          <ac:spMkLst>
            <pc:docMk/>
            <pc:sldMk cId="2736389825" sldId="336"/>
            <ac:spMk id="2" creationId="{F5685856-406B-45FD-A538-5C6FA26F21C3}"/>
          </ac:spMkLst>
        </pc:spChg>
        <pc:spChg chg="add mod">
          <ac:chgData name="Kent Archer" userId="36f75c64-3c21-4819-8572-a1b2222780cd" providerId="ADAL" clId="{1990176B-3F1A-4D20-B830-5BE50BB6ACB9}" dt="2021-06-07T16:28:25.042" v="1065" actId="20577"/>
          <ac:spMkLst>
            <pc:docMk/>
            <pc:sldMk cId="2736389825" sldId="336"/>
            <ac:spMk id="5" creationId="{D0B1DE50-E41B-4523-914A-A61E4DBC12CA}"/>
          </ac:spMkLst>
        </pc:spChg>
        <pc:graphicFrameChg chg="del">
          <ac:chgData name="Kent Archer" userId="36f75c64-3c21-4819-8572-a1b2222780cd" providerId="ADAL" clId="{1990176B-3F1A-4D20-B830-5BE50BB6ACB9}" dt="2021-06-07T14:19:31.446" v="745" actId="478"/>
          <ac:graphicFrameMkLst>
            <pc:docMk/>
            <pc:sldMk cId="2736389825" sldId="336"/>
            <ac:graphicFrameMk id="4" creationId="{9C43A043-FB87-44F6-8EDC-429051833AA2}"/>
          </ac:graphicFrameMkLst>
        </pc:graphicFrameChg>
      </pc:sldChg>
      <pc:sldChg chg="modSp mod">
        <pc:chgData name="Kent Archer" userId="36f75c64-3c21-4819-8572-a1b2222780cd" providerId="ADAL" clId="{1990176B-3F1A-4D20-B830-5BE50BB6ACB9}" dt="2021-06-07T17:55:16.449" v="1769" actId="20577"/>
        <pc:sldMkLst>
          <pc:docMk/>
          <pc:sldMk cId="1845168586" sldId="337"/>
        </pc:sldMkLst>
        <pc:spChg chg="mod">
          <ac:chgData name="Kent Archer" userId="36f75c64-3c21-4819-8572-a1b2222780cd" providerId="ADAL" clId="{1990176B-3F1A-4D20-B830-5BE50BB6ACB9}" dt="2021-06-07T17:46:29.890" v="1557" actId="20577"/>
          <ac:spMkLst>
            <pc:docMk/>
            <pc:sldMk cId="1845168586" sldId="337"/>
            <ac:spMk id="2" creationId="{B5F6693D-D5DC-4122-8AB6-D97C882D4872}"/>
          </ac:spMkLst>
        </pc:spChg>
        <pc:spChg chg="mod">
          <ac:chgData name="Kent Archer" userId="36f75c64-3c21-4819-8572-a1b2222780cd" providerId="ADAL" clId="{1990176B-3F1A-4D20-B830-5BE50BB6ACB9}" dt="2021-06-07T17:55:16.449" v="1769" actId="20577"/>
          <ac:spMkLst>
            <pc:docMk/>
            <pc:sldMk cId="1845168586" sldId="337"/>
            <ac:spMk id="3" creationId="{674199BA-DB88-4140-B70E-E1650155689F}"/>
          </ac:spMkLst>
        </pc:spChg>
      </pc:sldChg>
      <pc:sldChg chg="modSp mod">
        <pc:chgData name="Kent Archer" userId="36f75c64-3c21-4819-8572-a1b2222780cd" providerId="ADAL" clId="{1990176B-3F1A-4D20-B830-5BE50BB6ACB9}" dt="2021-06-07T19:46:40.106" v="3703" actId="20577"/>
        <pc:sldMkLst>
          <pc:docMk/>
          <pc:sldMk cId="2783574611" sldId="338"/>
        </pc:sldMkLst>
        <pc:spChg chg="mod">
          <ac:chgData name="Kent Archer" userId="36f75c64-3c21-4819-8572-a1b2222780cd" providerId="ADAL" clId="{1990176B-3F1A-4D20-B830-5BE50BB6ACB9}" dt="2021-06-07T18:51:59.344" v="3432" actId="20577"/>
          <ac:spMkLst>
            <pc:docMk/>
            <pc:sldMk cId="2783574611" sldId="338"/>
            <ac:spMk id="2" creationId="{C40FF784-C117-4465-9FF8-0951132EA50D}"/>
          </ac:spMkLst>
        </pc:spChg>
        <pc:spChg chg="mod">
          <ac:chgData name="Kent Archer" userId="36f75c64-3c21-4819-8572-a1b2222780cd" providerId="ADAL" clId="{1990176B-3F1A-4D20-B830-5BE50BB6ACB9}" dt="2021-06-07T19:46:40.106" v="3703" actId="20577"/>
          <ac:spMkLst>
            <pc:docMk/>
            <pc:sldMk cId="2783574611" sldId="338"/>
            <ac:spMk id="3" creationId="{75B9539D-5C4E-461E-B9CA-5DC4D9C0251E}"/>
          </ac:spMkLst>
        </pc:spChg>
      </pc:sldChg>
      <pc:sldChg chg="modSp mod">
        <pc:chgData name="Kent Archer" userId="36f75c64-3c21-4819-8572-a1b2222780cd" providerId="ADAL" clId="{1990176B-3F1A-4D20-B830-5BE50BB6ACB9}" dt="2021-06-07T19:54:45.329" v="4084" actId="20577"/>
        <pc:sldMkLst>
          <pc:docMk/>
          <pc:sldMk cId="1158916402" sldId="339"/>
        </pc:sldMkLst>
        <pc:spChg chg="mod">
          <ac:chgData name="Kent Archer" userId="36f75c64-3c21-4819-8572-a1b2222780cd" providerId="ADAL" clId="{1990176B-3F1A-4D20-B830-5BE50BB6ACB9}" dt="2021-06-07T19:49:15.949" v="3737" actId="20577"/>
          <ac:spMkLst>
            <pc:docMk/>
            <pc:sldMk cId="1158916402" sldId="339"/>
            <ac:spMk id="2" creationId="{4EC3B47D-9E89-4DB9-8BFB-6432B80392F1}"/>
          </ac:spMkLst>
        </pc:spChg>
        <pc:spChg chg="mod">
          <ac:chgData name="Kent Archer" userId="36f75c64-3c21-4819-8572-a1b2222780cd" providerId="ADAL" clId="{1990176B-3F1A-4D20-B830-5BE50BB6ACB9}" dt="2021-06-07T19:54:45.329" v="4084" actId="20577"/>
          <ac:spMkLst>
            <pc:docMk/>
            <pc:sldMk cId="1158916402" sldId="339"/>
            <ac:spMk id="3" creationId="{E7C63C09-AE36-4693-8404-FCA0B6BF0159}"/>
          </ac:spMkLst>
        </pc:spChg>
      </pc:sldChg>
      <pc:sldChg chg="modSp mod">
        <pc:chgData name="Kent Archer" userId="36f75c64-3c21-4819-8572-a1b2222780cd" providerId="ADAL" clId="{1990176B-3F1A-4D20-B830-5BE50BB6ACB9}" dt="2021-06-07T19:57:06.536" v="4217" actId="20577"/>
        <pc:sldMkLst>
          <pc:docMk/>
          <pc:sldMk cId="1269894043" sldId="340"/>
        </pc:sldMkLst>
        <pc:spChg chg="mod">
          <ac:chgData name="Kent Archer" userId="36f75c64-3c21-4819-8572-a1b2222780cd" providerId="ADAL" clId="{1990176B-3F1A-4D20-B830-5BE50BB6ACB9}" dt="2021-06-07T19:57:06.536" v="4217" actId="20577"/>
          <ac:spMkLst>
            <pc:docMk/>
            <pc:sldMk cId="1269894043" sldId="340"/>
            <ac:spMk id="3" creationId="{637E3BE5-47ED-43D5-8797-7EB5B3345206}"/>
          </ac:spMkLst>
        </pc:spChg>
      </pc:sldChg>
      <pc:sldChg chg="modSp new mod">
        <pc:chgData name="Kent Archer" userId="36f75c64-3c21-4819-8572-a1b2222780cd" providerId="ADAL" clId="{1990176B-3F1A-4D20-B830-5BE50BB6ACB9}" dt="2021-06-07T14:16:42.416" v="692" actId="27636"/>
        <pc:sldMkLst>
          <pc:docMk/>
          <pc:sldMk cId="3436890476" sldId="341"/>
        </pc:sldMkLst>
        <pc:spChg chg="mod">
          <ac:chgData name="Kent Archer" userId="36f75c64-3c21-4819-8572-a1b2222780cd" providerId="ADAL" clId="{1990176B-3F1A-4D20-B830-5BE50BB6ACB9}" dt="2021-06-07T14:13:08.744" v="424"/>
          <ac:spMkLst>
            <pc:docMk/>
            <pc:sldMk cId="3436890476" sldId="341"/>
            <ac:spMk id="2" creationId="{DE6F1DD8-E6FD-4BD9-8DB9-543D1EA8A4B4}"/>
          </ac:spMkLst>
        </pc:spChg>
        <pc:spChg chg="mod">
          <ac:chgData name="Kent Archer" userId="36f75c64-3c21-4819-8572-a1b2222780cd" providerId="ADAL" clId="{1990176B-3F1A-4D20-B830-5BE50BB6ACB9}" dt="2021-06-07T14:16:42.416" v="692" actId="27636"/>
          <ac:spMkLst>
            <pc:docMk/>
            <pc:sldMk cId="3436890476" sldId="341"/>
            <ac:spMk id="3" creationId="{1A50846A-D80F-4426-969F-A4AFA60327C1}"/>
          </ac:spMkLst>
        </pc:spChg>
      </pc:sldChg>
      <pc:sldChg chg="modSp add mod">
        <pc:chgData name="Kent Archer" userId="36f75c64-3c21-4819-8572-a1b2222780cd" providerId="ADAL" clId="{1990176B-3F1A-4D20-B830-5BE50BB6ACB9}" dt="2021-06-07T18:34:33.509" v="2337" actId="20577"/>
        <pc:sldMkLst>
          <pc:docMk/>
          <pc:sldMk cId="3518618549" sldId="342"/>
        </pc:sldMkLst>
        <pc:spChg chg="mod">
          <ac:chgData name="Kent Archer" userId="36f75c64-3c21-4819-8572-a1b2222780cd" providerId="ADAL" clId="{1990176B-3F1A-4D20-B830-5BE50BB6ACB9}" dt="2021-06-07T18:34:33.509" v="2337" actId="20577"/>
          <ac:spMkLst>
            <pc:docMk/>
            <pc:sldMk cId="3518618549" sldId="342"/>
            <ac:spMk id="2" creationId="{00000000-0000-0000-0000-000000000000}"/>
          </ac:spMkLst>
        </pc:spChg>
        <pc:spChg chg="mod">
          <ac:chgData name="Kent Archer" userId="36f75c64-3c21-4819-8572-a1b2222780cd" providerId="ADAL" clId="{1990176B-3F1A-4D20-B830-5BE50BB6ACB9}" dt="2021-06-07T17:45:54.971" v="1531" actId="20577"/>
          <ac:spMkLst>
            <pc:docMk/>
            <pc:sldMk cId="3518618549" sldId="342"/>
            <ac:spMk id="3" creationId="{00000000-0000-0000-0000-000000000000}"/>
          </ac:spMkLst>
        </pc:spChg>
      </pc:sldChg>
      <pc:sldChg chg="modSp add mod">
        <pc:chgData name="Kent Archer" userId="36f75c64-3c21-4819-8572-a1b2222780cd" providerId="ADAL" clId="{1990176B-3F1A-4D20-B830-5BE50BB6ACB9}" dt="2021-06-07T18:43:00.691" v="3076" actId="20577"/>
        <pc:sldMkLst>
          <pc:docMk/>
          <pc:sldMk cId="169476807" sldId="343"/>
        </pc:sldMkLst>
        <pc:spChg chg="mod">
          <ac:chgData name="Kent Archer" userId="36f75c64-3c21-4819-8572-a1b2222780cd" providerId="ADAL" clId="{1990176B-3F1A-4D20-B830-5BE50BB6ACB9}" dt="2021-06-07T18:34:24.035" v="2336" actId="20577"/>
          <ac:spMkLst>
            <pc:docMk/>
            <pc:sldMk cId="169476807" sldId="343"/>
            <ac:spMk id="2" creationId="{00000000-0000-0000-0000-000000000000}"/>
          </ac:spMkLst>
        </pc:spChg>
        <pc:spChg chg="mod">
          <ac:chgData name="Kent Archer" userId="36f75c64-3c21-4819-8572-a1b2222780cd" providerId="ADAL" clId="{1990176B-3F1A-4D20-B830-5BE50BB6ACB9}" dt="2021-06-07T18:43:00.691" v="3076" actId="20577"/>
          <ac:spMkLst>
            <pc:docMk/>
            <pc:sldMk cId="169476807" sldId="343"/>
            <ac:spMk id="3" creationId="{00000000-0000-0000-0000-000000000000}"/>
          </ac:spMkLst>
        </pc:spChg>
      </pc:sldChg>
      <pc:sldChg chg="new del">
        <pc:chgData name="Kent Archer" userId="36f75c64-3c21-4819-8572-a1b2222780cd" providerId="ADAL" clId="{1990176B-3F1A-4D20-B830-5BE50BB6ACB9}" dt="2021-06-07T18:33:36.720" v="2325" actId="2696"/>
        <pc:sldMkLst>
          <pc:docMk/>
          <pc:sldMk cId="3185640631" sldId="343"/>
        </pc:sldMkLst>
      </pc:sldChg>
      <pc:sldChg chg="modSp add mod">
        <pc:chgData name="Kent Archer" userId="36f75c64-3c21-4819-8572-a1b2222780cd" providerId="ADAL" clId="{1990176B-3F1A-4D20-B830-5BE50BB6ACB9}" dt="2021-06-07T18:39:35.937" v="2757" actId="20577"/>
        <pc:sldMkLst>
          <pc:docMk/>
          <pc:sldMk cId="188222989" sldId="344"/>
        </pc:sldMkLst>
        <pc:spChg chg="mod">
          <ac:chgData name="Kent Archer" userId="36f75c64-3c21-4819-8572-a1b2222780cd" providerId="ADAL" clId="{1990176B-3F1A-4D20-B830-5BE50BB6ACB9}" dt="2021-06-07T18:37:47.114" v="2646" actId="20577"/>
          <ac:spMkLst>
            <pc:docMk/>
            <pc:sldMk cId="188222989" sldId="344"/>
            <ac:spMk id="2" creationId="{00000000-0000-0000-0000-000000000000}"/>
          </ac:spMkLst>
        </pc:spChg>
        <pc:spChg chg="mod">
          <ac:chgData name="Kent Archer" userId="36f75c64-3c21-4819-8572-a1b2222780cd" providerId="ADAL" clId="{1990176B-3F1A-4D20-B830-5BE50BB6ACB9}" dt="2021-06-07T18:39:35.937" v="2757" actId="20577"/>
          <ac:spMkLst>
            <pc:docMk/>
            <pc:sldMk cId="188222989" sldId="344"/>
            <ac:spMk id="3" creationId="{00000000-0000-0000-0000-000000000000}"/>
          </ac:spMkLst>
        </pc:spChg>
      </pc:sldChg>
      <pc:sldChg chg="modSp add mod">
        <pc:chgData name="Kent Archer" userId="36f75c64-3c21-4819-8572-a1b2222780cd" providerId="ADAL" clId="{1990176B-3F1A-4D20-B830-5BE50BB6ACB9}" dt="2021-06-07T18:47:10.346" v="3206" actId="6549"/>
        <pc:sldMkLst>
          <pc:docMk/>
          <pc:sldMk cId="236466576" sldId="345"/>
        </pc:sldMkLst>
        <pc:spChg chg="mod">
          <ac:chgData name="Kent Archer" userId="36f75c64-3c21-4819-8572-a1b2222780cd" providerId="ADAL" clId="{1990176B-3F1A-4D20-B830-5BE50BB6ACB9}" dt="2021-06-07T18:47:10.346" v="3206" actId="6549"/>
          <ac:spMkLst>
            <pc:docMk/>
            <pc:sldMk cId="236466576" sldId="345"/>
            <ac:spMk id="3" creationId="{00000000-0000-0000-0000-000000000000}"/>
          </ac:spMkLst>
        </pc:spChg>
      </pc:sldChg>
      <pc:sldChg chg="modSp new mod">
        <pc:chgData name="Kent Archer" userId="36f75c64-3c21-4819-8572-a1b2222780cd" providerId="ADAL" clId="{1990176B-3F1A-4D20-B830-5BE50BB6ACB9}" dt="2021-06-07T20:01:21.199" v="4490" actId="6549"/>
        <pc:sldMkLst>
          <pc:docMk/>
          <pc:sldMk cId="1734735451" sldId="346"/>
        </pc:sldMkLst>
        <pc:spChg chg="mod">
          <ac:chgData name="Kent Archer" userId="36f75c64-3c21-4819-8572-a1b2222780cd" providerId="ADAL" clId="{1990176B-3F1A-4D20-B830-5BE50BB6ACB9}" dt="2021-06-07T20:00:35.781" v="4481" actId="20577"/>
          <ac:spMkLst>
            <pc:docMk/>
            <pc:sldMk cId="1734735451" sldId="346"/>
            <ac:spMk id="2" creationId="{40369C5E-B819-4744-8943-E9311D127F73}"/>
          </ac:spMkLst>
        </pc:spChg>
        <pc:spChg chg="mod">
          <ac:chgData name="Kent Archer" userId="36f75c64-3c21-4819-8572-a1b2222780cd" providerId="ADAL" clId="{1990176B-3F1A-4D20-B830-5BE50BB6ACB9}" dt="2021-06-07T20:01:21.199" v="4490" actId="6549"/>
          <ac:spMkLst>
            <pc:docMk/>
            <pc:sldMk cId="1734735451" sldId="346"/>
            <ac:spMk id="3" creationId="{E70B880A-AE59-44FC-BC6A-C0D7699B859A}"/>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Standard">
    <p:spTree>
      <p:nvGrpSpPr>
        <p:cNvPr id="1" name=""/>
        <p:cNvGrpSpPr/>
        <p:nvPr/>
      </p:nvGrpSpPr>
      <p:grpSpPr>
        <a:xfrm>
          <a:off x="0" y="0"/>
          <a:ext cx="0" cy="0"/>
          <a:chOff x="0" y="0"/>
          <a:chExt cx="0" cy="0"/>
        </a:xfrm>
      </p:grpSpPr>
      <p:sp>
        <p:nvSpPr>
          <p:cNvPr id="3" name="Rectangle 2"/>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 y="4038603"/>
            <a:ext cx="88392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7" name="Text Placeholder 13"/>
          <p:cNvSpPr>
            <a:spLocks noGrp="1"/>
          </p:cNvSpPr>
          <p:nvPr>
            <p:ph type="body" sz="quarter" idx="12" hasCustomPrompt="1"/>
          </p:nvPr>
        </p:nvSpPr>
        <p:spPr>
          <a:xfrm>
            <a:off x="152400" y="5461001"/>
            <a:ext cx="88392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dirty="0"/>
              <a:t>Sub-Title</a:t>
            </a:r>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 | Date</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43000" y="1524000"/>
            <a:ext cx="6858000" cy="2286000"/>
          </a:xfrm>
          <a:prstGeom prst="rect">
            <a:avLst/>
          </a:prstGeom>
        </p:spPr>
      </p:pic>
    </p:spTree>
    <p:extLst>
      <p:ext uri="{BB962C8B-B14F-4D97-AF65-F5344CB8AC3E}">
        <p14:creationId xmlns:p14="http://schemas.microsoft.com/office/powerpoint/2010/main" val="3357423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0" y="1193800"/>
            <a:ext cx="8839200" cy="4958465"/>
          </a:xfrm>
        </p:spPr>
        <p:txBody>
          <a:bodyPr>
            <a:normAutofit/>
          </a:bodyPr>
          <a:lstStyle>
            <a:lvl1pPr>
              <a:buClr>
                <a:schemeClr val="accent6"/>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416675"/>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416675"/>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75" y="6165601"/>
            <a:ext cx="2194560" cy="731520"/>
          </a:xfrm>
          <a:prstGeom prst="rect">
            <a:avLst/>
          </a:prstGeom>
        </p:spPr>
      </p:pic>
    </p:spTree>
    <p:extLst>
      <p:ext uri="{BB962C8B-B14F-4D97-AF65-F5344CB8AC3E}">
        <p14:creationId xmlns:p14="http://schemas.microsoft.com/office/powerpoint/2010/main" val="2448185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0" y="1193804"/>
            <a:ext cx="8839200" cy="4958462"/>
          </a:xfrm>
        </p:spPr>
        <p:txBody>
          <a:bodyPr>
            <a:normAutofit/>
          </a:bodyPr>
          <a:lstStyle>
            <a:lvl1pPr>
              <a:buClr>
                <a:schemeClr val="accent5">
                  <a:lumMod val="60000"/>
                  <a:lumOff val="40000"/>
                </a:schemeClr>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5">
                  <a:lumMod val="60000"/>
                  <a:lumOff val="40000"/>
                </a:schemeClr>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5">
                  <a:lumMod val="60000"/>
                  <a:lumOff val="40000"/>
                </a:schemeClr>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4"/>
          <p:cNvSpPr>
            <a:spLocks noGrp="1"/>
          </p:cNvSpPr>
          <p:nvPr>
            <p:ph type="ftr" sz="quarter" idx="11"/>
          </p:nvPr>
        </p:nvSpPr>
        <p:spPr>
          <a:xfrm>
            <a:off x="3124200" y="6416675"/>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416675"/>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75" y="6165601"/>
            <a:ext cx="2194560" cy="731520"/>
          </a:xfrm>
          <a:prstGeom prst="rect">
            <a:avLst/>
          </a:prstGeom>
        </p:spPr>
      </p:pic>
    </p:spTree>
    <p:extLst>
      <p:ext uri="{BB962C8B-B14F-4D97-AF65-F5344CB8AC3E}">
        <p14:creationId xmlns:p14="http://schemas.microsoft.com/office/powerpoint/2010/main" val="7838844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ouble-Column 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0" y="1193804"/>
            <a:ext cx="42672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idx="13"/>
          </p:nvPr>
        </p:nvSpPr>
        <p:spPr>
          <a:xfrm>
            <a:off x="4648200" y="1193804"/>
            <a:ext cx="4267200" cy="4958462"/>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ooter Placeholder 4"/>
          <p:cNvSpPr>
            <a:spLocks noGrp="1"/>
          </p:cNvSpPr>
          <p:nvPr>
            <p:ph type="ftr" sz="quarter" idx="11"/>
          </p:nvPr>
        </p:nvSpPr>
        <p:spPr>
          <a:xfrm>
            <a:off x="3124200" y="6416675"/>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4" name="Slide Number Placeholder 5"/>
          <p:cNvSpPr>
            <a:spLocks noGrp="1"/>
          </p:cNvSpPr>
          <p:nvPr>
            <p:ph type="sldNum" sz="quarter" idx="12"/>
          </p:nvPr>
        </p:nvSpPr>
        <p:spPr>
          <a:xfrm>
            <a:off x="6858000" y="6416675"/>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75" y="6165601"/>
            <a:ext cx="2194560" cy="731520"/>
          </a:xfrm>
          <a:prstGeom prst="rect">
            <a:avLst/>
          </a:prstGeom>
        </p:spPr>
      </p:pic>
    </p:spTree>
    <p:extLst>
      <p:ext uri="{BB962C8B-B14F-4D97-AF65-F5344CB8AC3E}">
        <p14:creationId xmlns:p14="http://schemas.microsoft.com/office/powerpoint/2010/main" val="27645693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2444455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 Blue">
    <p:bg>
      <p:bgPr>
        <a:solidFill>
          <a:schemeClr val="accent1"/>
        </a:solidFill>
        <a:effectLst/>
      </p:bgPr>
    </p:bg>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3962993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 Orange">
    <p:bg>
      <p:bgPr>
        <a:solidFill>
          <a:schemeClr val="accent3"/>
        </a:solidFill>
        <a:effectLst/>
      </p:bgPr>
    </p:bg>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3962993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 YellowGreen">
    <p:bg>
      <p:bgPr>
        <a:solidFill>
          <a:schemeClr val="accent2"/>
        </a:solidFill>
        <a:effectLst/>
      </p:bgPr>
    </p:bg>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41006782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 Gray">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3962993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6858000"/>
          </a:xfrm>
        </p:spPr>
        <p:txBody>
          <a:bodyPr/>
          <a:lstStyle>
            <a:lvl1pPr marL="0" indent="0">
              <a:buNone/>
              <a:defRPr/>
            </a:lvl1pPr>
          </a:lstStyle>
          <a:p>
            <a:r>
              <a:rPr lang="en-US"/>
              <a:t>Click icon to add picture</a:t>
            </a:r>
            <a:endParaRPr lang="en-US" dirty="0"/>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a:t>Click to edit Master title style</a:t>
            </a:r>
            <a:endParaRPr lang="en-US" dirty="0"/>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a:t>
            </a:r>
          </a:p>
          <a:p>
            <a:pPr lvl="0"/>
            <a:r>
              <a:rPr lang="en-US" dirty="0"/>
              <a:t>Date</a:t>
            </a:r>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dirty="0"/>
              <a:t>Sub-Title</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457200"/>
            <a:ext cx="3840480" cy="1280160"/>
          </a:xfrm>
          <a:prstGeom prst="rect">
            <a:avLst/>
          </a:prstGeom>
        </p:spPr>
      </p:pic>
    </p:spTree>
    <p:extLst>
      <p:ext uri="{BB962C8B-B14F-4D97-AF65-F5344CB8AC3E}">
        <p14:creationId xmlns:p14="http://schemas.microsoft.com/office/powerpoint/2010/main" val="2255976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4" name="Rectangle 3"/>
          <p:cNvSpPr/>
          <p:nvPr userDrawn="1"/>
        </p:nvSpPr>
        <p:spPr>
          <a:xfrm>
            <a:off x="2590800" y="3874770"/>
            <a:ext cx="65532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667000" y="3962400"/>
            <a:ext cx="63246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15509" t="13397" r="9549" b="13397"/>
          <a:stretch/>
        </p:blipFill>
        <p:spPr>
          <a:xfrm>
            <a:off x="152400" y="3766736"/>
            <a:ext cx="2514600" cy="2456348"/>
          </a:xfrm>
          <a:prstGeom prst="rect">
            <a:avLst/>
          </a:prstGeom>
          <a:noFill/>
          <a:ln>
            <a:noFill/>
          </a:ln>
        </p:spPr>
      </p:pic>
    </p:spTree>
    <p:extLst>
      <p:ext uri="{BB962C8B-B14F-4D97-AF65-F5344CB8AC3E}">
        <p14:creationId xmlns:p14="http://schemas.microsoft.com/office/powerpoint/2010/main" val="2854890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0" y="1143000"/>
            <a:ext cx="8839200" cy="5562600"/>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05800" y="6019800"/>
            <a:ext cx="866774" cy="866774"/>
          </a:xfrm>
          <a:prstGeom prst="rect">
            <a:avLst/>
          </a:prstGeom>
        </p:spPr>
      </p:pic>
    </p:spTree>
    <p:extLst>
      <p:ext uri="{BB962C8B-B14F-4D97-AF65-F5344CB8AC3E}">
        <p14:creationId xmlns:p14="http://schemas.microsoft.com/office/powerpoint/2010/main" val="1899978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0" y="1193800"/>
            <a:ext cx="88392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416675"/>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416675"/>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75" y="6165601"/>
            <a:ext cx="2194560" cy="731520"/>
          </a:xfrm>
          <a:prstGeom prst="rect">
            <a:avLst/>
          </a:prstGeom>
        </p:spPr>
      </p:pic>
    </p:spTree>
    <p:extLst>
      <p:ext uri="{BB962C8B-B14F-4D97-AF65-F5344CB8AC3E}">
        <p14:creationId xmlns:p14="http://schemas.microsoft.com/office/powerpoint/2010/main" val="3942619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0" y="1193800"/>
            <a:ext cx="88392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416675"/>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416675"/>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75" y="6165601"/>
            <a:ext cx="2194560" cy="731520"/>
          </a:xfrm>
          <a:prstGeom prst="rect">
            <a:avLst/>
          </a:prstGeom>
        </p:spPr>
      </p:pic>
    </p:spTree>
    <p:extLst>
      <p:ext uri="{BB962C8B-B14F-4D97-AF65-F5344CB8AC3E}">
        <p14:creationId xmlns:p14="http://schemas.microsoft.com/office/powerpoint/2010/main" val="2770656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dy - Orange">
    <p:spTree>
      <p:nvGrpSpPr>
        <p:cNvPr id="1" name=""/>
        <p:cNvGrpSpPr/>
        <p:nvPr/>
      </p:nvGrpSpPr>
      <p:grpSpPr>
        <a:xfrm>
          <a:off x="0" y="0"/>
          <a:ext cx="0" cy="0"/>
          <a:chOff x="0" y="0"/>
          <a:chExt cx="0" cy="0"/>
        </a:xfrm>
      </p:grpSpPr>
      <p:sp>
        <p:nvSpPr>
          <p:cNvPr id="12" name="Rectangle 11"/>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14" name="Content Placeholder 2"/>
          <p:cNvSpPr>
            <a:spLocks noGrp="1"/>
          </p:cNvSpPr>
          <p:nvPr>
            <p:ph idx="1"/>
          </p:nvPr>
        </p:nvSpPr>
        <p:spPr>
          <a:xfrm>
            <a:off x="152400" y="1193800"/>
            <a:ext cx="8839200" cy="4958465"/>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16"/>
          <p:cNvSpPr/>
          <p:nvPr userDrawn="1"/>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75" y="6165601"/>
            <a:ext cx="2194560" cy="731520"/>
          </a:xfrm>
          <a:prstGeom prst="rect">
            <a:avLst/>
          </a:prstGeom>
        </p:spPr>
      </p:pic>
    </p:spTree>
    <p:extLst>
      <p:ext uri="{BB962C8B-B14F-4D97-AF65-F5344CB8AC3E}">
        <p14:creationId xmlns:p14="http://schemas.microsoft.com/office/powerpoint/2010/main" val="2563395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0" y="1193800"/>
            <a:ext cx="8839200" cy="4958465"/>
          </a:xfrm>
        </p:spPr>
        <p:txBody>
          <a:bodyPr>
            <a:normAutofit/>
          </a:bodyPr>
          <a:lstStyle>
            <a:lvl1pPr>
              <a:buClr>
                <a:schemeClr val="accent1"/>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416675"/>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416675"/>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75" y="6165601"/>
            <a:ext cx="2194560" cy="731520"/>
          </a:xfrm>
          <a:prstGeom prst="rect">
            <a:avLst/>
          </a:prstGeom>
        </p:spPr>
      </p:pic>
    </p:spTree>
    <p:extLst>
      <p:ext uri="{BB962C8B-B14F-4D97-AF65-F5344CB8AC3E}">
        <p14:creationId xmlns:p14="http://schemas.microsoft.com/office/powerpoint/2010/main" val="2335100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0" y="1193800"/>
            <a:ext cx="8839200" cy="4958465"/>
          </a:xfrm>
        </p:spPr>
        <p:txBody>
          <a:bodyPr>
            <a:normAutofit/>
          </a:bodyPr>
          <a:lstStyle>
            <a:lvl1pPr>
              <a:buClr>
                <a:schemeClr val="accent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416675"/>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416675"/>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75" y="6165601"/>
            <a:ext cx="2194560" cy="731520"/>
          </a:xfrm>
          <a:prstGeom prst="rect">
            <a:avLst/>
          </a:prstGeom>
        </p:spPr>
      </p:pic>
    </p:spTree>
    <p:extLst>
      <p:ext uri="{BB962C8B-B14F-4D97-AF65-F5344CB8AC3E}">
        <p14:creationId xmlns:p14="http://schemas.microsoft.com/office/powerpoint/2010/main" val="2883267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416675"/>
            <a:ext cx="2895600" cy="365125"/>
          </a:xfrm>
          <a:prstGeom prst="rect">
            <a:avLst/>
          </a:prstGeom>
        </p:spPr>
        <p:txBody>
          <a:bodyPr vert="horz" lIns="91440" tIns="45720" rIns="91440" bIns="45720" rtlCol="0" anchor="b"/>
          <a:lstStyle>
            <a:lvl1pPr algn="ct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7" name="Slide Number Placeholder 5"/>
          <p:cNvSpPr>
            <a:spLocks noGrp="1"/>
          </p:cNvSpPr>
          <p:nvPr>
            <p:ph type="sldNum" sz="quarter" idx="4"/>
          </p:nvPr>
        </p:nvSpPr>
        <p:spPr>
          <a:xfrm>
            <a:off x="6858000" y="6416675"/>
            <a:ext cx="2133600" cy="365125"/>
          </a:xfrm>
          <a:prstGeom prst="rect">
            <a:avLst/>
          </a:prstGeom>
        </p:spPr>
        <p:txBody>
          <a:bodyPr anchor="b"/>
          <a:lstStyle>
            <a:lvl1pPr algn="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1143005989"/>
      </p:ext>
    </p:extLst>
  </p:cSld>
  <p:clrMap bg1="lt1" tx1="dk1" bg2="lt2" tx2="dk2" accent1="accent1" accent2="accent2" accent3="accent3" accent4="accent4" accent5="accent5" accent6="accent6" hlink="hlink" folHlink="folHlink"/>
  <p:sldLayoutIdLst>
    <p:sldLayoutId id="2147483660" r:id="rId1"/>
    <p:sldLayoutId id="2147483670" r:id="rId2"/>
    <p:sldLayoutId id="2147483649" r:id="rId3"/>
    <p:sldLayoutId id="2147483680" r:id="rId4"/>
    <p:sldLayoutId id="2147483679" r:id="rId5"/>
    <p:sldLayoutId id="2147483668" r:id="rId6"/>
    <p:sldLayoutId id="2147483665" r:id="rId7"/>
    <p:sldLayoutId id="2147483672" r:id="rId8"/>
    <p:sldLayoutId id="2147483673" r:id="rId9"/>
    <p:sldLayoutId id="2147483674" r:id="rId10"/>
    <p:sldLayoutId id="2147483671" r:id="rId11"/>
    <p:sldLayoutId id="2147483662" r:id="rId12"/>
    <p:sldLayoutId id="2147483663" r:id="rId13"/>
    <p:sldLayoutId id="2147483676" r:id="rId14"/>
    <p:sldLayoutId id="2147483677" r:id="rId15"/>
    <p:sldLayoutId id="2147483675" r:id="rId16"/>
    <p:sldLayoutId id="2147483678"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hyperlink" Target="https://www.ecfr.gov/cgi-bin/text-idx?SID=569b66a547528bf6c5c47f75b825cb94&amp;mc=true&amp;node=pt24.1.75&amp;rgn=div5" TargetMode="Externa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hyperlink" Target="https://www.ecfr.gov/cgi-bin/text-idx?SID=569b66a547528bf6c5c47f75b825cb94&amp;mc=true&amp;node=pt24.1.75&amp;rgn=div5" TargetMode="Externa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CDBG Section 3 Training</a:t>
            </a:r>
          </a:p>
        </p:txBody>
      </p:sp>
      <p:sp>
        <p:nvSpPr>
          <p:cNvPr id="4" name="Text Placeholder 3"/>
          <p:cNvSpPr>
            <a:spLocks noGrp="1"/>
          </p:cNvSpPr>
          <p:nvPr>
            <p:ph type="body" sz="quarter" idx="11"/>
          </p:nvPr>
        </p:nvSpPr>
        <p:spPr/>
        <p:txBody>
          <a:bodyPr/>
          <a:lstStyle/>
          <a:p>
            <a:r>
              <a:rPr lang="en-US" dirty="0"/>
              <a:t>June 8, 2021</a:t>
            </a:r>
          </a:p>
        </p:txBody>
      </p:sp>
    </p:spTree>
    <p:extLst>
      <p:ext uri="{BB962C8B-B14F-4D97-AF65-F5344CB8AC3E}">
        <p14:creationId xmlns:p14="http://schemas.microsoft.com/office/powerpoint/2010/main" val="479260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Determining Section 3 Worker Status</a:t>
            </a:r>
          </a:p>
        </p:txBody>
      </p:sp>
      <p:sp>
        <p:nvSpPr>
          <p:cNvPr id="3" name="Content Placeholder 2"/>
          <p:cNvSpPr>
            <a:spLocks noGrp="1"/>
          </p:cNvSpPr>
          <p:nvPr>
            <p:ph idx="1"/>
          </p:nvPr>
        </p:nvSpPr>
        <p:spPr/>
        <p:txBody>
          <a:bodyPr>
            <a:normAutofit/>
          </a:bodyPr>
          <a:lstStyle/>
          <a:p>
            <a:pPr marL="0" lvl="1" indent="0">
              <a:buNone/>
            </a:pPr>
            <a:r>
              <a:rPr lang="en-US" sz="2400" dirty="0"/>
              <a:t>The status workers on Section 3 projects can be determined using the following methods.</a:t>
            </a:r>
          </a:p>
          <a:p>
            <a:pPr marL="457200" indent="-457200">
              <a:buFont typeface="+mj-lt"/>
              <a:buAutoNum type="arabicPeriod"/>
            </a:pPr>
            <a:r>
              <a:rPr lang="en-US" sz="2000" b="1" dirty="0"/>
              <a:t>Worker income self-certification </a:t>
            </a:r>
            <a:r>
              <a:rPr lang="en-US" sz="2000" dirty="0"/>
              <a:t>– the use of certification forms provided to contractors and subcontractors working on the project. Each worker on the project must complete the provided certification form to be kept in the grant record for reference when tracking and aggregating labor hours worked. </a:t>
            </a:r>
          </a:p>
          <a:p>
            <a:pPr lvl="1"/>
            <a:r>
              <a:rPr lang="en-US" sz="1600" dirty="0"/>
              <a:t>Section 3 Worker Certification (Exhibit L-1) </a:t>
            </a:r>
          </a:p>
          <a:p>
            <a:pPr lvl="1"/>
            <a:r>
              <a:rPr lang="en-US" sz="1600" dirty="0"/>
              <a:t>Targeted Section 3 Worker Certification (Exhibit L-2) </a:t>
            </a:r>
          </a:p>
          <a:p>
            <a:pPr lvl="1"/>
            <a:endParaRPr lang="en-US" sz="1600" b="1" dirty="0"/>
          </a:p>
          <a:p>
            <a:pPr marL="457200" indent="-457200">
              <a:buFont typeface="+mj-lt"/>
              <a:buAutoNum type="arabicPeriod"/>
            </a:pPr>
            <a:r>
              <a:rPr lang="en-US" sz="2000" b="1" dirty="0"/>
              <a:t>Worker is employed by a Section 3 Business Concern </a:t>
            </a:r>
            <a:r>
              <a:rPr lang="en-US" sz="2000" dirty="0"/>
              <a:t>– The contractor or subcontractor is able to provide documentation that it qualifies as a Section 3 Business Concern. All employees of a qualifying business will be considered Section 3 workers. </a:t>
            </a:r>
          </a:p>
        </p:txBody>
      </p:sp>
    </p:spTree>
    <p:extLst>
      <p:ext uri="{BB962C8B-B14F-4D97-AF65-F5344CB8AC3E}">
        <p14:creationId xmlns:p14="http://schemas.microsoft.com/office/powerpoint/2010/main" val="3252504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Determining Section 3 Worker Status</a:t>
            </a:r>
          </a:p>
        </p:txBody>
      </p:sp>
      <p:sp>
        <p:nvSpPr>
          <p:cNvPr id="3" name="Content Placeholder 2"/>
          <p:cNvSpPr>
            <a:spLocks noGrp="1"/>
          </p:cNvSpPr>
          <p:nvPr>
            <p:ph idx="1"/>
          </p:nvPr>
        </p:nvSpPr>
        <p:spPr/>
        <p:txBody>
          <a:bodyPr>
            <a:normAutofit/>
          </a:bodyPr>
          <a:lstStyle/>
          <a:p>
            <a:pPr marL="457200" indent="-457200">
              <a:buFont typeface="+mj-lt"/>
              <a:buAutoNum type="arabicPeriod" startAt="3"/>
            </a:pPr>
            <a:r>
              <a:rPr lang="en-US" sz="2000" b="1" dirty="0"/>
              <a:t>Worker is a </a:t>
            </a:r>
            <a:r>
              <a:rPr lang="en-US" sz="2000" b="1" dirty="0" err="1"/>
              <a:t>Youthbuild</a:t>
            </a:r>
            <a:r>
              <a:rPr lang="en-US" sz="2000" b="1" dirty="0"/>
              <a:t> participant </a:t>
            </a:r>
            <a:r>
              <a:rPr lang="en-US" sz="2000" dirty="0"/>
              <a:t>– Verifiable documentation must be provided by the worker or the employer showing the worker is participating in a </a:t>
            </a:r>
            <a:r>
              <a:rPr lang="en-US" sz="2000" dirty="0" err="1"/>
              <a:t>Youthbuild</a:t>
            </a:r>
            <a:r>
              <a:rPr lang="en-US" sz="2000" dirty="0"/>
              <a:t> program. </a:t>
            </a:r>
          </a:p>
          <a:p>
            <a:pPr marL="457200" indent="-457200">
              <a:buFont typeface="+mj-lt"/>
              <a:buAutoNum type="arabicPeriod" startAt="3"/>
            </a:pPr>
            <a:endParaRPr lang="en-US" sz="2000" b="1" dirty="0"/>
          </a:p>
          <a:p>
            <a:pPr marL="457200" indent="-457200">
              <a:buFont typeface="+mj-lt"/>
              <a:buAutoNum type="arabicPeriod" startAt="3"/>
            </a:pPr>
            <a:r>
              <a:rPr lang="en-US" sz="2000" b="1" dirty="0"/>
              <a:t>Employer wage records </a:t>
            </a:r>
            <a:r>
              <a:rPr lang="en-US" sz="2000" dirty="0"/>
              <a:t>– The employer is able to provide certified documentation that the worker's income from that employer is below the income limit for the corresponding family size when based on an employer's calculation of what the worker's wage rate would translate to if annualized on a full-time basis. </a:t>
            </a:r>
          </a:p>
          <a:p>
            <a:pPr marL="457200" indent="-457200">
              <a:buFont typeface="+mj-lt"/>
              <a:buAutoNum type="arabicPeriod" startAt="3"/>
            </a:pPr>
            <a:endParaRPr lang="en-US" sz="2000" dirty="0"/>
          </a:p>
          <a:p>
            <a:pPr marL="287338" indent="-287338">
              <a:buNone/>
            </a:pPr>
            <a:r>
              <a:rPr lang="en-US" sz="2000" dirty="0">
                <a:solidFill>
                  <a:srgbClr val="FF0F00"/>
                </a:solidFill>
              </a:rPr>
              <a:t>* </a:t>
            </a:r>
            <a:r>
              <a:rPr lang="en-US" sz="2000" dirty="0"/>
              <a:t> 	</a:t>
            </a:r>
            <a:r>
              <a:rPr lang="en-US" sz="2000" i="1" dirty="0"/>
              <a:t>Documentation submitted by employers should only contain employee names, state and county of residence, annual income, and a certifying signature and date. Do not include any information such as social security numbers or bank account information.</a:t>
            </a:r>
          </a:p>
        </p:txBody>
      </p:sp>
    </p:spTree>
    <p:extLst>
      <p:ext uri="{BB962C8B-B14F-4D97-AF65-F5344CB8AC3E}">
        <p14:creationId xmlns:p14="http://schemas.microsoft.com/office/powerpoint/2010/main" val="3518618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6693D-D5DC-4122-8AB6-D97C882D4872}"/>
              </a:ext>
            </a:extLst>
          </p:cNvPr>
          <p:cNvSpPr>
            <a:spLocks noGrp="1"/>
          </p:cNvSpPr>
          <p:nvPr>
            <p:ph type="title"/>
          </p:nvPr>
        </p:nvSpPr>
        <p:spPr/>
        <p:txBody>
          <a:bodyPr/>
          <a:lstStyle/>
          <a:p>
            <a:r>
              <a:rPr lang="en-US" dirty="0"/>
              <a:t>Section 3 Business Concern</a:t>
            </a:r>
          </a:p>
        </p:txBody>
      </p:sp>
      <p:sp>
        <p:nvSpPr>
          <p:cNvPr id="3" name="Content Placeholder 2">
            <a:extLst>
              <a:ext uri="{FF2B5EF4-FFF2-40B4-BE49-F238E27FC236}">
                <a16:creationId xmlns:a16="http://schemas.microsoft.com/office/drawing/2014/main" id="{674199BA-DB88-4140-B70E-E1650155689F}"/>
              </a:ext>
            </a:extLst>
          </p:cNvPr>
          <p:cNvSpPr>
            <a:spLocks noGrp="1"/>
          </p:cNvSpPr>
          <p:nvPr>
            <p:ph idx="1"/>
          </p:nvPr>
        </p:nvSpPr>
        <p:spPr/>
        <p:txBody>
          <a:bodyPr>
            <a:normAutofit lnSpcReduction="10000"/>
          </a:bodyPr>
          <a:lstStyle/>
          <a:p>
            <a:pPr marL="0" indent="0">
              <a:buNone/>
            </a:pPr>
            <a:r>
              <a:rPr lang="en-US" dirty="0"/>
              <a:t>The definition of a Section 3 Business Concern has been changed that a qualifying business must meet one of the following criteria, documented within the past 6 months: </a:t>
            </a:r>
          </a:p>
          <a:p>
            <a:r>
              <a:rPr lang="en-US" sz="2000" dirty="0"/>
              <a:t>The business is at least 51 percent owned and controlled by low- or very low-income persons </a:t>
            </a:r>
          </a:p>
          <a:p>
            <a:pPr marL="0" indent="0">
              <a:buNone/>
            </a:pPr>
            <a:endParaRPr lang="en-US" sz="2000" dirty="0"/>
          </a:p>
          <a:p>
            <a:r>
              <a:rPr lang="en-US" sz="2000" dirty="0"/>
              <a:t>At least 75 percent of the labor hours performed for the business over the prior three-month period are performed by Section 3 workers </a:t>
            </a:r>
          </a:p>
          <a:p>
            <a:pPr marL="0" indent="0">
              <a:buNone/>
            </a:pPr>
            <a:endParaRPr lang="en-US" sz="2000" dirty="0"/>
          </a:p>
          <a:p>
            <a:r>
              <a:rPr lang="en-US" sz="2000" dirty="0"/>
              <a:t>The business is at least 51 percent owned and controlled by current public housing residents or residents who currently live in Section 8-assisted housing </a:t>
            </a:r>
          </a:p>
          <a:p>
            <a:endParaRPr lang="en-US" sz="2000" dirty="0"/>
          </a:p>
          <a:p>
            <a:pPr marL="0" indent="0">
              <a:buNone/>
            </a:pPr>
            <a:r>
              <a:rPr lang="en-US" dirty="0"/>
              <a:t>The Section 3 Business Self-Certification (Exhibit L-3), and necessary backup documentation must be submitted by the qualifying business.</a:t>
            </a:r>
          </a:p>
          <a:p>
            <a:endParaRPr lang="en-US" dirty="0"/>
          </a:p>
          <a:p>
            <a:endParaRPr lang="en-US" dirty="0"/>
          </a:p>
        </p:txBody>
      </p:sp>
    </p:spTree>
    <p:extLst>
      <p:ext uri="{BB962C8B-B14F-4D97-AF65-F5344CB8AC3E}">
        <p14:creationId xmlns:p14="http://schemas.microsoft.com/office/powerpoint/2010/main" val="18451685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Subrecipient/Grantee Responsibilities</a:t>
            </a:r>
          </a:p>
        </p:txBody>
      </p:sp>
      <p:sp>
        <p:nvSpPr>
          <p:cNvPr id="3" name="Content Placeholder 2"/>
          <p:cNvSpPr>
            <a:spLocks noGrp="1"/>
          </p:cNvSpPr>
          <p:nvPr>
            <p:ph idx="1"/>
          </p:nvPr>
        </p:nvSpPr>
        <p:spPr/>
        <p:txBody>
          <a:bodyPr>
            <a:normAutofit/>
          </a:bodyPr>
          <a:lstStyle/>
          <a:p>
            <a:r>
              <a:rPr lang="en-US" dirty="0"/>
              <a:t>Establish and maintain a list of resources and organizations that offer training and employment opportunities in the area.</a:t>
            </a:r>
          </a:p>
          <a:p>
            <a:pPr lvl="1"/>
            <a:r>
              <a:rPr lang="en-US" dirty="0"/>
              <a:t>Temp services</a:t>
            </a:r>
          </a:p>
          <a:p>
            <a:pPr lvl="1"/>
            <a:r>
              <a:rPr lang="en-US" dirty="0"/>
              <a:t>Jobs centers</a:t>
            </a:r>
          </a:p>
          <a:p>
            <a:pPr lvl="1"/>
            <a:r>
              <a:rPr lang="en-US" dirty="0" err="1"/>
              <a:t>Youthbuild</a:t>
            </a:r>
            <a:r>
              <a:rPr lang="en-US" dirty="0"/>
              <a:t> programs</a:t>
            </a:r>
          </a:p>
          <a:p>
            <a:pPr lvl="1"/>
            <a:r>
              <a:rPr lang="en-US" dirty="0"/>
              <a:t>Etc.</a:t>
            </a:r>
          </a:p>
          <a:p>
            <a:pPr lvl="1"/>
            <a:endParaRPr lang="en-US" dirty="0"/>
          </a:p>
          <a:p>
            <a:r>
              <a:rPr lang="en-US" dirty="0"/>
              <a:t>Make TNECD aware of Section 3 Businesses in your area.</a:t>
            </a:r>
          </a:p>
          <a:p>
            <a:endParaRPr lang="en-US" dirty="0"/>
          </a:p>
          <a:p>
            <a:r>
              <a:rPr lang="en-US" dirty="0"/>
              <a:t>Make contractors and subs aware of Section 3 at the pre-construction conference.</a:t>
            </a:r>
          </a:p>
        </p:txBody>
      </p:sp>
    </p:spTree>
    <p:extLst>
      <p:ext uri="{BB962C8B-B14F-4D97-AF65-F5344CB8AC3E}">
        <p14:creationId xmlns:p14="http://schemas.microsoft.com/office/powerpoint/2010/main" val="34745617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Subrecipient/Grantee Responsibilities</a:t>
            </a:r>
          </a:p>
        </p:txBody>
      </p:sp>
      <p:sp>
        <p:nvSpPr>
          <p:cNvPr id="3" name="Content Placeholder 2"/>
          <p:cNvSpPr>
            <a:spLocks noGrp="1"/>
          </p:cNvSpPr>
          <p:nvPr>
            <p:ph idx="1"/>
          </p:nvPr>
        </p:nvSpPr>
        <p:spPr/>
        <p:txBody>
          <a:bodyPr>
            <a:normAutofit/>
          </a:bodyPr>
          <a:lstStyle/>
          <a:p>
            <a:r>
              <a:rPr lang="en-US" dirty="0"/>
              <a:t>Monitor contractors and subcontractors for Section 3 compliance.</a:t>
            </a:r>
          </a:p>
          <a:p>
            <a:endParaRPr lang="en-US" dirty="0"/>
          </a:p>
          <a:p>
            <a:r>
              <a:rPr lang="en-US" dirty="0"/>
              <a:t>Make best efforts to meet Section 3 and Targeted Section 3 Worker benchmarks.</a:t>
            </a:r>
          </a:p>
          <a:p>
            <a:endParaRPr lang="en-US" dirty="0"/>
          </a:p>
          <a:p>
            <a:r>
              <a:rPr lang="en-US" dirty="0"/>
              <a:t>Report on efforts if benchmarks are not met.</a:t>
            </a:r>
          </a:p>
          <a:p>
            <a:endParaRPr lang="en-US" dirty="0"/>
          </a:p>
          <a:p>
            <a:r>
              <a:rPr lang="en-US" dirty="0"/>
              <a:t>Establishing the geography of the Targeted Section 3 Worker area if fewer then 5,000 people live within a 1-mile radius of the project area. </a:t>
            </a:r>
          </a:p>
          <a:p>
            <a:pPr marL="339725" indent="0">
              <a:buNone/>
            </a:pPr>
            <a:r>
              <a:rPr lang="en-US" dirty="0"/>
              <a:t>(Usually this will be the community.)</a:t>
            </a:r>
          </a:p>
        </p:txBody>
      </p:sp>
    </p:spTree>
    <p:extLst>
      <p:ext uri="{BB962C8B-B14F-4D97-AF65-F5344CB8AC3E}">
        <p14:creationId xmlns:p14="http://schemas.microsoft.com/office/powerpoint/2010/main" val="1694768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Contractor Responsibilities</a:t>
            </a:r>
          </a:p>
        </p:txBody>
      </p:sp>
      <p:sp>
        <p:nvSpPr>
          <p:cNvPr id="3" name="Content Placeholder 2"/>
          <p:cNvSpPr>
            <a:spLocks noGrp="1"/>
          </p:cNvSpPr>
          <p:nvPr>
            <p:ph idx="1"/>
          </p:nvPr>
        </p:nvSpPr>
        <p:spPr/>
        <p:txBody>
          <a:bodyPr>
            <a:normAutofit/>
          </a:bodyPr>
          <a:lstStyle/>
          <a:p>
            <a:r>
              <a:rPr lang="en-US" dirty="0"/>
              <a:t>Ensure subcontractors are aware of Section 3 requirements and responsibilities.</a:t>
            </a:r>
          </a:p>
          <a:p>
            <a:pPr marL="0" indent="0">
              <a:buNone/>
            </a:pPr>
            <a:endParaRPr lang="en-US" dirty="0"/>
          </a:p>
          <a:p>
            <a:r>
              <a:rPr lang="en-US" dirty="0"/>
              <a:t>Maintain and provide a list of permanent employees working on the Section 3 project who were hired within the last 5 years and their Section 3 status. This will be completed as part of the Project Wage Rate and Section 3 Classification form (Exhibit I-1) .</a:t>
            </a:r>
          </a:p>
          <a:p>
            <a:pPr marL="0" indent="0">
              <a:buNone/>
            </a:pPr>
            <a:endParaRPr lang="en-US" dirty="0"/>
          </a:p>
          <a:p>
            <a:r>
              <a:rPr lang="en-US" dirty="0"/>
              <a:t>Make a best effort to hire Section 3 or Targeted Section 3 Workers when new hires are necessary. </a:t>
            </a:r>
          </a:p>
        </p:txBody>
      </p:sp>
    </p:spTree>
    <p:extLst>
      <p:ext uri="{BB962C8B-B14F-4D97-AF65-F5344CB8AC3E}">
        <p14:creationId xmlns:p14="http://schemas.microsoft.com/office/powerpoint/2010/main" val="1882229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3 Benchmarks</a:t>
            </a:r>
          </a:p>
        </p:txBody>
      </p:sp>
      <p:sp>
        <p:nvSpPr>
          <p:cNvPr id="3" name="Content Placeholder 2"/>
          <p:cNvSpPr>
            <a:spLocks noGrp="1"/>
          </p:cNvSpPr>
          <p:nvPr>
            <p:ph idx="1"/>
          </p:nvPr>
        </p:nvSpPr>
        <p:spPr/>
        <p:txBody>
          <a:bodyPr>
            <a:normAutofit/>
          </a:bodyPr>
          <a:lstStyle/>
          <a:p>
            <a:r>
              <a:rPr lang="en-US" dirty="0"/>
              <a:t>Section 3 Workers = 25% of total labor hours</a:t>
            </a:r>
          </a:p>
          <a:p>
            <a:endParaRPr lang="en-US" dirty="0"/>
          </a:p>
          <a:p>
            <a:r>
              <a:rPr lang="en-US" dirty="0"/>
              <a:t>Targeted Section 3 Workers = 5% of total labor hours</a:t>
            </a:r>
          </a:p>
          <a:p>
            <a:endParaRPr lang="en-US" dirty="0"/>
          </a:p>
          <a:p>
            <a:r>
              <a:rPr lang="en-US" dirty="0"/>
              <a:t>Any labor hours counted toward the total for Targeted Section 3 Workers will also count toward the total for Section 3 Workers. </a:t>
            </a:r>
          </a:p>
          <a:p>
            <a:endParaRPr lang="en-US" dirty="0"/>
          </a:p>
          <a:p>
            <a:pPr lvl="1"/>
            <a:endParaRPr lang="en-US" dirty="0"/>
          </a:p>
          <a:p>
            <a:pPr lvl="1"/>
            <a:endParaRPr lang="en-US" dirty="0"/>
          </a:p>
          <a:p>
            <a:pPr marL="1257300" lvl="2" indent="-342900">
              <a:buFont typeface="+mj-lt"/>
              <a:buAutoNum type="arabicPeriod"/>
            </a:pPr>
            <a:endParaRPr lang="en-US" dirty="0"/>
          </a:p>
          <a:p>
            <a:pPr marL="1257300" lvl="2" indent="-342900">
              <a:buFont typeface="+mj-lt"/>
              <a:buAutoNum type="arabicPeriod"/>
            </a:pPr>
            <a:endParaRPr lang="en-US" dirty="0"/>
          </a:p>
          <a:p>
            <a:pPr marL="1257300" lvl="2" indent="-342900">
              <a:buFont typeface="+mj-lt"/>
              <a:buAutoNum type="arabicPeriod"/>
            </a:pPr>
            <a:endParaRPr lang="en-US" dirty="0"/>
          </a:p>
          <a:p>
            <a:pPr marL="1257300" lvl="2" indent="-342900">
              <a:buFont typeface="+mj-lt"/>
              <a:buAutoNum type="arabicPeriod"/>
            </a:pPr>
            <a:endParaRPr lang="en-US" dirty="0"/>
          </a:p>
        </p:txBody>
      </p:sp>
    </p:spTree>
    <p:extLst>
      <p:ext uri="{BB962C8B-B14F-4D97-AF65-F5344CB8AC3E}">
        <p14:creationId xmlns:p14="http://schemas.microsoft.com/office/powerpoint/2010/main" val="12606484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a:t>
            </a:r>
          </a:p>
        </p:txBody>
      </p:sp>
      <p:sp>
        <p:nvSpPr>
          <p:cNvPr id="3" name="Content Placeholder 2"/>
          <p:cNvSpPr>
            <a:spLocks noGrp="1"/>
          </p:cNvSpPr>
          <p:nvPr>
            <p:ph idx="1"/>
          </p:nvPr>
        </p:nvSpPr>
        <p:spPr/>
        <p:txBody>
          <a:bodyPr>
            <a:normAutofit/>
          </a:bodyPr>
          <a:lstStyle/>
          <a:p>
            <a:r>
              <a:rPr lang="en-US" dirty="0"/>
              <a:t>Subrecipients are required to report the following at project closeout: </a:t>
            </a:r>
          </a:p>
          <a:p>
            <a:pPr marL="627063" lvl="1"/>
            <a:r>
              <a:rPr lang="en-US" dirty="0"/>
              <a:t>The total number of labor hours worked </a:t>
            </a:r>
          </a:p>
          <a:p>
            <a:pPr marL="627063" lvl="1"/>
            <a:r>
              <a:rPr lang="en-US" dirty="0"/>
              <a:t>The total number of labor hours worked by Section 3 workers </a:t>
            </a:r>
          </a:p>
          <a:p>
            <a:pPr marL="627063" lvl="1"/>
            <a:r>
              <a:rPr lang="en-US" dirty="0"/>
              <a:t>The total number of labor hours worked by Targeted Section 3 workers </a:t>
            </a:r>
          </a:p>
          <a:p>
            <a:pPr marL="627063" lvl="1"/>
            <a:r>
              <a:rPr lang="en-US" dirty="0"/>
              <a:t>The percentage of labor hours worked by Section 3 workers </a:t>
            </a:r>
          </a:p>
          <a:p>
            <a:pPr marL="627063" lvl="1"/>
            <a:r>
              <a:rPr lang="en-US" dirty="0"/>
              <a:t>The percentage of labor hours worked by Targeted Section 3 workers </a:t>
            </a:r>
          </a:p>
          <a:p>
            <a:pPr marL="627063" lvl="1"/>
            <a:r>
              <a:rPr lang="en-US" dirty="0"/>
              <a:t>If benchmarks are unmet, qualitative efforts and explanation of those efforts </a:t>
            </a:r>
          </a:p>
        </p:txBody>
      </p:sp>
    </p:spTree>
    <p:extLst>
      <p:ext uri="{BB962C8B-B14F-4D97-AF65-F5344CB8AC3E}">
        <p14:creationId xmlns:p14="http://schemas.microsoft.com/office/powerpoint/2010/main" val="2364665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a:t>
            </a:r>
          </a:p>
        </p:txBody>
      </p:sp>
      <p:sp>
        <p:nvSpPr>
          <p:cNvPr id="3" name="Content Placeholder 2"/>
          <p:cNvSpPr>
            <a:spLocks noGrp="1"/>
          </p:cNvSpPr>
          <p:nvPr>
            <p:ph idx="1"/>
          </p:nvPr>
        </p:nvSpPr>
        <p:spPr/>
        <p:txBody>
          <a:bodyPr>
            <a:normAutofit/>
          </a:bodyPr>
          <a:lstStyle/>
          <a:p>
            <a:r>
              <a:rPr lang="en-US" dirty="0"/>
              <a:t>Labor hours can be verified using weekly payrolls and the Project Wage Rate and Section 3 Classification form (Exhibit I-1).</a:t>
            </a:r>
          </a:p>
          <a:p>
            <a:endParaRPr lang="en-US" dirty="0"/>
          </a:p>
          <a:p>
            <a:r>
              <a:rPr lang="en-US" dirty="0"/>
              <a:t>The Section 3 Labor Hours Tracking Form (Exhibit L-5) has been provided simplify tracking of labor hours a best we can. </a:t>
            </a:r>
          </a:p>
          <a:p>
            <a:endParaRPr lang="en-US" dirty="0"/>
          </a:p>
          <a:p>
            <a:r>
              <a:rPr lang="en-US" dirty="0"/>
              <a:t>A complete and accurate I-1 form for each contractor and subcontractor is essential.</a:t>
            </a:r>
          </a:p>
        </p:txBody>
      </p:sp>
    </p:spTree>
    <p:extLst>
      <p:ext uri="{BB962C8B-B14F-4D97-AF65-F5344CB8AC3E}">
        <p14:creationId xmlns:p14="http://schemas.microsoft.com/office/powerpoint/2010/main" val="30586970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FF784-C117-4465-9FF8-0951132EA50D}"/>
              </a:ext>
            </a:extLst>
          </p:cNvPr>
          <p:cNvSpPr>
            <a:spLocks noGrp="1"/>
          </p:cNvSpPr>
          <p:nvPr>
            <p:ph type="title"/>
          </p:nvPr>
        </p:nvSpPr>
        <p:spPr/>
        <p:txBody>
          <a:bodyPr/>
          <a:lstStyle/>
          <a:p>
            <a:r>
              <a:rPr lang="en-US" dirty="0"/>
              <a:t>TNECD Monitoring</a:t>
            </a:r>
          </a:p>
        </p:txBody>
      </p:sp>
      <p:sp>
        <p:nvSpPr>
          <p:cNvPr id="3" name="Content Placeholder 2">
            <a:extLst>
              <a:ext uri="{FF2B5EF4-FFF2-40B4-BE49-F238E27FC236}">
                <a16:creationId xmlns:a16="http://schemas.microsoft.com/office/drawing/2014/main" id="{75B9539D-5C4E-461E-B9CA-5DC4D9C0251E}"/>
              </a:ext>
            </a:extLst>
          </p:cNvPr>
          <p:cNvSpPr>
            <a:spLocks noGrp="1"/>
          </p:cNvSpPr>
          <p:nvPr>
            <p:ph idx="1"/>
          </p:nvPr>
        </p:nvSpPr>
        <p:spPr/>
        <p:txBody>
          <a:bodyPr/>
          <a:lstStyle/>
          <a:p>
            <a:r>
              <a:rPr lang="en-US" dirty="0"/>
              <a:t>When TNECD monitors a project, the following will be reviewed.</a:t>
            </a:r>
          </a:p>
          <a:p>
            <a:pPr lvl="1"/>
            <a:r>
              <a:rPr lang="en-US" dirty="0"/>
              <a:t>Project Wage Rate and Section 3 Classification forms (Exhibit I-1) </a:t>
            </a:r>
          </a:p>
          <a:p>
            <a:pPr lvl="1"/>
            <a:r>
              <a:rPr lang="en-US" dirty="0"/>
              <a:t>Sampling of Section 3 Worker Certifications (Exhibit L-1)</a:t>
            </a:r>
          </a:p>
          <a:p>
            <a:pPr lvl="1"/>
            <a:r>
              <a:rPr lang="en-US" dirty="0"/>
              <a:t>Sampling of Targeted Section 3 Worker Certifications (Exhibit L-2)</a:t>
            </a:r>
          </a:p>
          <a:p>
            <a:pPr lvl="1"/>
            <a:r>
              <a:rPr lang="en-US" dirty="0"/>
              <a:t>Section 3 Business Self-Certification forms (Exhibit L-3) and backup documentation (if applicable)</a:t>
            </a:r>
          </a:p>
          <a:p>
            <a:pPr lvl="1"/>
            <a:r>
              <a:rPr lang="en-US" dirty="0"/>
              <a:t>Section 3 Labor Hours Tracking Form (Exhibit L-5) and a sampling of weekly payrolls</a:t>
            </a:r>
          </a:p>
          <a:p>
            <a:pPr lvl="1"/>
            <a:r>
              <a:rPr lang="en-US" dirty="0"/>
              <a:t>List of resources and organizations that offer training and employment opportunities in the area</a:t>
            </a:r>
          </a:p>
          <a:p>
            <a:pPr lvl="1"/>
            <a:r>
              <a:rPr lang="en-US" dirty="0"/>
              <a:t>Additional efforts</a:t>
            </a:r>
          </a:p>
        </p:txBody>
      </p:sp>
    </p:spTree>
    <p:extLst>
      <p:ext uri="{BB962C8B-B14F-4D97-AF65-F5344CB8AC3E}">
        <p14:creationId xmlns:p14="http://schemas.microsoft.com/office/powerpoint/2010/main" val="2783574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3 Overview</a:t>
            </a:r>
          </a:p>
        </p:txBody>
      </p:sp>
      <p:sp>
        <p:nvSpPr>
          <p:cNvPr id="3" name="Content Placeholder 2"/>
          <p:cNvSpPr>
            <a:spLocks noGrp="1"/>
          </p:cNvSpPr>
          <p:nvPr>
            <p:ph idx="1"/>
          </p:nvPr>
        </p:nvSpPr>
        <p:spPr/>
        <p:txBody>
          <a:bodyPr>
            <a:normAutofit lnSpcReduction="10000"/>
          </a:bodyPr>
          <a:lstStyle/>
          <a:p>
            <a:r>
              <a:rPr lang="en-US" dirty="0"/>
              <a:t>Section 3 of the Housing and Urban Development Act of 1968 </a:t>
            </a:r>
          </a:p>
          <a:p>
            <a:pPr marL="0" indent="0">
              <a:buNone/>
            </a:pPr>
            <a:endParaRPr lang="en-US" dirty="0"/>
          </a:p>
          <a:p>
            <a:r>
              <a:rPr lang="en-US" dirty="0"/>
              <a:t>Enacted to bring economic opportunities generated by certain HUD financial assistance expenditures, to the greatest extent feasible, to low- and very low-income persons residing in communities where the financial assistance is expended</a:t>
            </a:r>
          </a:p>
          <a:p>
            <a:pPr marL="0" indent="0">
              <a:buNone/>
            </a:pPr>
            <a:endParaRPr lang="en-US" dirty="0"/>
          </a:p>
          <a:p>
            <a:r>
              <a:rPr lang="en-US" dirty="0"/>
              <a:t>Applies to HUD public housing programs and housing and community development assistance, including CDBG.</a:t>
            </a:r>
          </a:p>
          <a:p>
            <a:endParaRPr lang="en-US" dirty="0"/>
          </a:p>
          <a:p>
            <a:r>
              <a:rPr lang="en-US" dirty="0">
                <a:solidFill>
                  <a:srgbClr val="376CBB"/>
                </a:solidFill>
                <a:hlinkClick r:id="rId2">
                  <a:extLst>
                    <a:ext uri="{A12FA001-AC4F-418D-AE19-62706E023703}">
                      <ahyp:hlinkClr xmlns:ahyp="http://schemas.microsoft.com/office/drawing/2018/hyperlinkcolor" val="tx"/>
                    </a:ext>
                  </a:extLst>
                </a:hlinkClick>
              </a:rPr>
              <a:t>24 CFR Part 75</a:t>
            </a:r>
            <a:endParaRPr lang="en-US" dirty="0">
              <a:solidFill>
                <a:srgbClr val="376CBB"/>
              </a:solidFill>
            </a:endParaRPr>
          </a:p>
          <a:p>
            <a:pPr marL="114300" indent="0">
              <a:buNone/>
            </a:pPr>
            <a:r>
              <a:rPr lang="en-US" dirty="0"/>
              <a:t> </a:t>
            </a:r>
          </a:p>
        </p:txBody>
      </p:sp>
    </p:spTree>
    <p:extLst>
      <p:ext uri="{BB962C8B-B14F-4D97-AF65-F5344CB8AC3E}">
        <p14:creationId xmlns:p14="http://schemas.microsoft.com/office/powerpoint/2010/main" val="17245508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3B47D-9E89-4DB9-8BFB-6432B80392F1}"/>
              </a:ext>
            </a:extLst>
          </p:cNvPr>
          <p:cNvSpPr>
            <a:spLocks noGrp="1"/>
          </p:cNvSpPr>
          <p:nvPr>
            <p:ph type="title"/>
          </p:nvPr>
        </p:nvSpPr>
        <p:spPr/>
        <p:txBody>
          <a:bodyPr/>
          <a:lstStyle/>
          <a:p>
            <a:r>
              <a:rPr lang="en-US" dirty="0"/>
              <a:t>Which Grants are Affected?</a:t>
            </a:r>
          </a:p>
        </p:txBody>
      </p:sp>
      <p:sp>
        <p:nvSpPr>
          <p:cNvPr id="3" name="Content Placeholder 2">
            <a:extLst>
              <a:ext uri="{FF2B5EF4-FFF2-40B4-BE49-F238E27FC236}">
                <a16:creationId xmlns:a16="http://schemas.microsoft.com/office/drawing/2014/main" id="{E7C63C09-AE36-4693-8404-FCA0B6BF0159}"/>
              </a:ext>
            </a:extLst>
          </p:cNvPr>
          <p:cNvSpPr>
            <a:spLocks noGrp="1"/>
          </p:cNvSpPr>
          <p:nvPr>
            <p:ph idx="1"/>
          </p:nvPr>
        </p:nvSpPr>
        <p:spPr/>
        <p:txBody>
          <a:bodyPr/>
          <a:lstStyle/>
          <a:p>
            <a:r>
              <a:rPr lang="en-US" dirty="0"/>
              <a:t>The new Section 3 reporting begins July 1, 2021.</a:t>
            </a:r>
          </a:p>
          <a:p>
            <a:endParaRPr lang="en-US" dirty="0"/>
          </a:p>
          <a:p>
            <a:r>
              <a:rPr lang="en-US" dirty="0"/>
              <a:t>Grants that are completed prior to July 1, 2021 are exempt. </a:t>
            </a:r>
          </a:p>
          <a:p>
            <a:endParaRPr lang="en-US" dirty="0"/>
          </a:p>
          <a:p>
            <a:r>
              <a:rPr lang="en-US" dirty="0"/>
              <a:t>Construction and housing rehabilitation contracts issued prior to November 30, 2020 are exempt. </a:t>
            </a:r>
          </a:p>
          <a:p>
            <a:endParaRPr lang="en-US" dirty="0"/>
          </a:p>
          <a:p>
            <a:r>
              <a:rPr lang="en-US" dirty="0"/>
              <a:t>All other project are subject to the new requirements.</a:t>
            </a:r>
          </a:p>
        </p:txBody>
      </p:sp>
    </p:spTree>
    <p:extLst>
      <p:ext uri="{BB962C8B-B14F-4D97-AF65-F5344CB8AC3E}">
        <p14:creationId xmlns:p14="http://schemas.microsoft.com/office/powerpoint/2010/main" val="11589164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69C5E-B819-4744-8943-E9311D127F73}"/>
              </a:ext>
            </a:extLst>
          </p:cNvPr>
          <p:cNvSpPr>
            <a:spLocks noGrp="1"/>
          </p:cNvSpPr>
          <p:nvPr>
            <p:ph type="title"/>
          </p:nvPr>
        </p:nvSpPr>
        <p:spPr/>
        <p:txBody>
          <a:bodyPr/>
          <a:lstStyle/>
          <a:p>
            <a:r>
              <a:rPr lang="en-US" dirty="0"/>
              <a:t>Important Highlights</a:t>
            </a:r>
          </a:p>
        </p:txBody>
      </p:sp>
      <p:sp>
        <p:nvSpPr>
          <p:cNvPr id="3" name="Content Placeholder 2">
            <a:extLst>
              <a:ext uri="{FF2B5EF4-FFF2-40B4-BE49-F238E27FC236}">
                <a16:creationId xmlns:a16="http://schemas.microsoft.com/office/drawing/2014/main" id="{E70B880A-AE59-44FC-BC6A-C0D7699B859A}"/>
              </a:ext>
            </a:extLst>
          </p:cNvPr>
          <p:cNvSpPr>
            <a:spLocks noGrp="1"/>
          </p:cNvSpPr>
          <p:nvPr>
            <p:ph idx="1"/>
          </p:nvPr>
        </p:nvSpPr>
        <p:spPr/>
        <p:txBody>
          <a:bodyPr>
            <a:normAutofit lnSpcReduction="10000"/>
          </a:bodyPr>
          <a:lstStyle/>
          <a:p>
            <a:r>
              <a:rPr lang="en-US" dirty="0"/>
              <a:t>Transition to labor hours, not new hires</a:t>
            </a:r>
          </a:p>
          <a:p>
            <a:endParaRPr lang="en-US" dirty="0"/>
          </a:p>
          <a:p>
            <a:r>
              <a:rPr lang="en-US" dirty="0"/>
              <a:t>$200,000 project threshold</a:t>
            </a:r>
          </a:p>
          <a:p>
            <a:endParaRPr lang="en-US" dirty="0"/>
          </a:p>
          <a:p>
            <a:r>
              <a:rPr lang="en-US" dirty="0"/>
              <a:t>Construction and housing rehab only</a:t>
            </a:r>
          </a:p>
          <a:p>
            <a:endParaRPr lang="en-US" dirty="0"/>
          </a:p>
          <a:p>
            <a:r>
              <a:rPr lang="en-US" dirty="0"/>
              <a:t>Section 3 benchmarks</a:t>
            </a:r>
          </a:p>
          <a:p>
            <a:pPr lvl="1"/>
            <a:r>
              <a:rPr lang="en-US" dirty="0"/>
              <a:t>Section 3 Workers = 25% of total labor hours</a:t>
            </a:r>
          </a:p>
          <a:p>
            <a:pPr lvl="1"/>
            <a:r>
              <a:rPr lang="en-US" dirty="0"/>
              <a:t>Targeted Section 3 Workers = 5% of total labor hours</a:t>
            </a:r>
          </a:p>
          <a:p>
            <a:endParaRPr lang="en-US" dirty="0"/>
          </a:p>
          <a:p>
            <a:r>
              <a:rPr lang="en-US" dirty="0"/>
              <a:t>July 1, 2021 effective date</a:t>
            </a:r>
          </a:p>
          <a:p>
            <a:endParaRPr lang="en-US" dirty="0"/>
          </a:p>
          <a:p>
            <a:r>
              <a:rPr lang="en-US" dirty="0">
                <a:solidFill>
                  <a:srgbClr val="376CBB"/>
                </a:solidFill>
                <a:hlinkClick r:id="rId2">
                  <a:extLst>
                    <a:ext uri="{A12FA001-AC4F-418D-AE19-62706E023703}">
                      <ahyp:hlinkClr xmlns:ahyp="http://schemas.microsoft.com/office/drawing/2018/hyperlinkcolor" val="tx"/>
                    </a:ext>
                  </a:extLst>
                </a:hlinkClick>
              </a:rPr>
              <a:t>24 CFR Part 75</a:t>
            </a:r>
            <a:endParaRPr lang="en-US" dirty="0"/>
          </a:p>
        </p:txBody>
      </p:sp>
    </p:spTree>
    <p:extLst>
      <p:ext uri="{BB962C8B-B14F-4D97-AF65-F5344CB8AC3E}">
        <p14:creationId xmlns:p14="http://schemas.microsoft.com/office/powerpoint/2010/main" val="17347354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3735E-B4C0-4461-BAC2-EA306BC96811}"/>
              </a:ext>
            </a:extLst>
          </p:cNvPr>
          <p:cNvSpPr>
            <a:spLocks noGrp="1"/>
          </p:cNvSpPr>
          <p:nvPr>
            <p:ph type="title"/>
          </p:nvPr>
        </p:nvSpPr>
        <p:spPr/>
        <p:txBody>
          <a:bodyPr/>
          <a:lstStyle/>
          <a:p>
            <a:r>
              <a:rPr lang="en-US" dirty="0"/>
              <a:t>Questions and Comments</a:t>
            </a:r>
          </a:p>
        </p:txBody>
      </p:sp>
      <p:sp>
        <p:nvSpPr>
          <p:cNvPr id="3" name="Content Placeholder 2">
            <a:extLst>
              <a:ext uri="{FF2B5EF4-FFF2-40B4-BE49-F238E27FC236}">
                <a16:creationId xmlns:a16="http://schemas.microsoft.com/office/drawing/2014/main" id="{637E3BE5-47ED-43D5-8797-7EB5B3345206}"/>
              </a:ext>
            </a:extLst>
          </p:cNvPr>
          <p:cNvSpPr>
            <a:spLocks noGrp="1"/>
          </p:cNvSpPr>
          <p:nvPr>
            <p:ph idx="1"/>
          </p:nvPr>
        </p:nvSpPr>
        <p:spPr/>
        <p:txBody>
          <a:bodyPr/>
          <a:lstStyle/>
          <a:p>
            <a:pPr marL="0" indent="0">
              <a:buNone/>
            </a:pPr>
            <a:r>
              <a:rPr lang="en-US" dirty="0"/>
              <a:t>Any questions or comments?</a:t>
            </a:r>
          </a:p>
          <a:p>
            <a:endParaRPr lang="en-US" dirty="0"/>
          </a:p>
          <a:p>
            <a:pPr marL="0" indent="0">
              <a:buNone/>
            </a:pPr>
            <a:r>
              <a:rPr lang="en-US" dirty="0"/>
              <a:t>TNECD will work with you through this transition. This is a lot for all of us.</a:t>
            </a:r>
          </a:p>
          <a:p>
            <a:endParaRPr lang="en-US" dirty="0"/>
          </a:p>
          <a:p>
            <a:pPr marL="0" indent="0">
              <a:buNone/>
            </a:pPr>
            <a:r>
              <a:rPr lang="en-US" dirty="0"/>
              <a:t>CDBG Manual Chapter L: Section 3</a:t>
            </a:r>
          </a:p>
          <a:p>
            <a:pPr marL="0" indent="0">
              <a:buNone/>
            </a:pPr>
            <a:r>
              <a:rPr lang="en-US" dirty="0">
                <a:solidFill>
                  <a:srgbClr val="376CBB"/>
                </a:solidFill>
              </a:rPr>
              <a:t>https://www.tn.gov/ecd/community-development-block-grant/cdbg/cdbg-manual.html</a:t>
            </a:r>
            <a:endParaRPr lang="en-US" dirty="0"/>
          </a:p>
        </p:txBody>
      </p:sp>
    </p:spTree>
    <p:extLst>
      <p:ext uri="{BB962C8B-B14F-4D97-AF65-F5344CB8AC3E}">
        <p14:creationId xmlns:p14="http://schemas.microsoft.com/office/powerpoint/2010/main" val="12698940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43200" y="3962400"/>
            <a:ext cx="4972643" cy="2616101"/>
          </a:xfrm>
          <a:prstGeom prst="rect">
            <a:avLst/>
          </a:prstGeom>
          <a:noFill/>
        </p:spPr>
        <p:txBody>
          <a:bodyPr wrap="none" rtlCol="0">
            <a:spAutoFit/>
          </a:bodyPr>
          <a:lstStyle/>
          <a:p>
            <a:r>
              <a:rPr lang="en-US" sz="4000" dirty="0">
                <a:solidFill>
                  <a:schemeClr val="bg1"/>
                </a:solidFill>
                <a:latin typeface="PermianSlabSerifTypeface" pitchFamily="50" charset="0"/>
              </a:rPr>
              <a:t>Kent Archer</a:t>
            </a:r>
          </a:p>
          <a:p>
            <a:r>
              <a:rPr lang="en-US" sz="4000" dirty="0">
                <a:solidFill>
                  <a:schemeClr val="bg1"/>
                </a:solidFill>
                <a:latin typeface="PermianSlabSerifTypeface" pitchFamily="50" charset="0"/>
              </a:rPr>
              <a:t>(615) 354-3591</a:t>
            </a:r>
          </a:p>
          <a:p>
            <a:r>
              <a:rPr lang="en-US" sz="4000" dirty="0">
                <a:solidFill>
                  <a:schemeClr val="accent5">
                    <a:lumMod val="60000"/>
                    <a:lumOff val="40000"/>
                  </a:schemeClr>
                </a:solidFill>
                <a:latin typeface="PermianSlabSerifTypeface" pitchFamily="50" charset="0"/>
              </a:rPr>
              <a:t>kent.archer@tn.gov</a:t>
            </a:r>
          </a:p>
          <a:p>
            <a:endParaRPr lang="en-US" sz="4400" dirty="0">
              <a:solidFill>
                <a:schemeClr val="bg1"/>
              </a:solidFill>
              <a:latin typeface="PermianSlabSerifTypeface" pitchFamily="50" charset="0"/>
            </a:endParaRPr>
          </a:p>
        </p:txBody>
      </p:sp>
    </p:spTree>
    <p:extLst>
      <p:ext uri="{BB962C8B-B14F-4D97-AF65-F5344CB8AC3E}">
        <p14:creationId xmlns:p14="http://schemas.microsoft.com/office/powerpoint/2010/main" val="3096542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3 Applicability</a:t>
            </a:r>
          </a:p>
        </p:txBody>
      </p:sp>
      <p:sp>
        <p:nvSpPr>
          <p:cNvPr id="3" name="Content Placeholder 2"/>
          <p:cNvSpPr>
            <a:spLocks noGrp="1"/>
          </p:cNvSpPr>
          <p:nvPr>
            <p:ph idx="1"/>
          </p:nvPr>
        </p:nvSpPr>
        <p:spPr/>
        <p:txBody>
          <a:bodyPr>
            <a:normAutofit/>
          </a:bodyPr>
          <a:lstStyle/>
          <a:p>
            <a:pPr marL="0" indent="0">
              <a:buNone/>
            </a:pPr>
            <a:r>
              <a:rPr lang="en-US" dirty="0"/>
              <a:t>Applicability is determined by meeting the requirements of three criteria: </a:t>
            </a:r>
          </a:p>
          <a:p>
            <a:pPr marL="457200" indent="-457200">
              <a:buFont typeface="+mj-lt"/>
              <a:buAutoNum type="arabicPeriod"/>
            </a:pPr>
            <a:r>
              <a:rPr lang="en-US" dirty="0"/>
              <a:t>The project is funded in whole or in part by HUD Community Planning and Development (CPD) funding, includes CDBG.</a:t>
            </a:r>
          </a:p>
          <a:p>
            <a:pPr marL="457200" indent="-457200">
              <a:buFont typeface="+mj-lt"/>
              <a:buAutoNum type="arabicPeriod"/>
            </a:pPr>
            <a:r>
              <a:rPr lang="en-US" dirty="0"/>
              <a:t>Funding is used for one of the following types of projects:</a:t>
            </a:r>
          </a:p>
          <a:p>
            <a:pPr marL="857250" lvl="1" indent="-395288">
              <a:buFont typeface="Arial" panose="020B0604020202020204" pitchFamily="34" charset="0"/>
              <a:buChar char="•"/>
            </a:pPr>
            <a:r>
              <a:rPr lang="en-US" dirty="0"/>
              <a:t>Housing rehabilitation (including reduction and abatement of lead-based paint hazards, but excluding routine maintenance, repair and replacement)</a:t>
            </a:r>
          </a:p>
          <a:p>
            <a:pPr marL="857250" lvl="1" indent="-395288">
              <a:buFont typeface="Arial" panose="020B0604020202020204" pitchFamily="34" charset="0"/>
              <a:buChar char="•"/>
            </a:pPr>
            <a:r>
              <a:rPr lang="en-US" dirty="0"/>
              <a:t>Housing construction</a:t>
            </a:r>
          </a:p>
          <a:p>
            <a:pPr marL="857250" lvl="1" indent="-395288">
              <a:buFont typeface="Arial" panose="020B0604020202020204" pitchFamily="34" charset="0"/>
              <a:buChar char="•"/>
            </a:pPr>
            <a:r>
              <a:rPr lang="en-US" dirty="0"/>
              <a:t>Other public construction</a:t>
            </a:r>
          </a:p>
          <a:p>
            <a:pPr marL="457200" indent="-457200">
              <a:buFont typeface="+mj-lt"/>
              <a:buAutoNum type="arabicPeriod"/>
            </a:pPr>
            <a:r>
              <a:rPr lang="en-US" dirty="0"/>
              <a:t>The total amount of assistance cost of the project exceeds $200,000.</a:t>
            </a:r>
          </a:p>
          <a:p>
            <a:pPr marL="457200"/>
            <a:endParaRPr lang="en-US" dirty="0"/>
          </a:p>
          <a:p>
            <a:pPr marL="571500" lvl="1" indent="0">
              <a:buNone/>
            </a:pPr>
            <a:endParaRPr lang="en-US" dirty="0"/>
          </a:p>
          <a:p>
            <a:pPr marL="857250" lvl="1"/>
            <a:endParaRPr lang="en-US" dirty="0"/>
          </a:p>
        </p:txBody>
      </p:sp>
    </p:spTree>
    <p:extLst>
      <p:ext uri="{BB962C8B-B14F-4D97-AF65-F5344CB8AC3E}">
        <p14:creationId xmlns:p14="http://schemas.microsoft.com/office/powerpoint/2010/main" val="882925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F1DD8-E6FD-4BD9-8DB9-543D1EA8A4B4}"/>
              </a:ext>
            </a:extLst>
          </p:cNvPr>
          <p:cNvSpPr>
            <a:spLocks noGrp="1"/>
          </p:cNvSpPr>
          <p:nvPr>
            <p:ph type="title"/>
          </p:nvPr>
        </p:nvSpPr>
        <p:spPr/>
        <p:txBody>
          <a:bodyPr/>
          <a:lstStyle/>
          <a:p>
            <a:r>
              <a:rPr lang="en-US" dirty="0"/>
              <a:t>Section 3 Applicability</a:t>
            </a:r>
          </a:p>
        </p:txBody>
      </p:sp>
      <p:sp>
        <p:nvSpPr>
          <p:cNvPr id="3" name="Content Placeholder 2">
            <a:extLst>
              <a:ext uri="{FF2B5EF4-FFF2-40B4-BE49-F238E27FC236}">
                <a16:creationId xmlns:a16="http://schemas.microsoft.com/office/drawing/2014/main" id="{1A50846A-D80F-4426-969F-A4AFA60327C1}"/>
              </a:ext>
            </a:extLst>
          </p:cNvPr>
          <p:cNvSpPr>
            <a:spLocks noGrp="1"/>
          </p:cNvSpPr>
          <p:nvPr>
            <p:ph idx="1"/>
          </p:nvPr>
        </p:nvSpPr>
        <p:spPr/>
        <p:txBody>
          <a:bodyPr>
            <a:normAutofit/>
          </a:bodyPr>
          <a:lstStyle/>
          <a:p>
            <a:r>
              <a:rPr lang="en-US" dirty="0"/>
              <a:t>Section 3 requirements are project-based and are not cumulative for a grantee or subrecipient if it receives multiple HUD-funded grants for multiple projects.</a:t>
            </a:r>
          </a:p>
          <a:p>
            <a:endParaRPr lang="en-US" dirty="0"/>
          </a:p>
          <a:p>
            <a:r>
              <a:rPr lang="en-US" u="sng" dirty="0"/>
              <a:t>Example: </a:t>
            </a:r>
          </a:p>
          <a:p>
            <a:pPr marL="801688" indent="0">
              <a:buNone/>
            </a:pPr>
            <a:r>
              <a:rPr lang="en-US" sz="2200" dirty="0"/>
              <a:t>A local government receives CDBG funds and undertakes two projects: 1) Water system improvements with $500,000 of CDBG funding and 2) Commercial façade improvements with $100,000 of CDBG funding. These two separate projects are unrelated. Because the commercial façade improvements have a total amount of assistance less than $200,000, Section 3 would not apply to this project, but Section 3 would still apply to the water system improvements project. </a:t>
            </a:r>
          </a:p>
        </p:txBody>
      </p:sp>
    </p:spTree>
    <p:extLst>
      <p:ext uri="{BB962C8B-B14F-4D97-AF65-F5344CB8AC3E}">
        <p14:creationId xmlns:p14="http://schemas.microsoft.com/office/powerpoint/2010/main" val="3436890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3 Does Not Apply</a:t>
            </a:r>
          </a:p>
        </p:txBody>
      </p:sp>
      <p:sp>
        <p:nvSpPr>
          <p:cNvPr id="3" name="Content Placeholder 2"/>
          <p:cNvSpPr>
            <a:spLocks noGrp="1"/>
          </p:cNvSpPr>
          <p:nvPr>
            <p:ph idx="1"/>
          </p:nvPr>
        </p:nvSpPr>
        <p:spPr/>
        <p:txBody>
          <a:bodyPr/>
          <a:lstStyle/>
          <a:p>
            <a:pPr marL="0" indent="0">
              <a:buNone/>
            </a:pPr>
            <a:r>
              <a:rPr lang="en-US" dirty="0"/>
              <a:t>Section 3 does not apply to the following types of projects:</a:t>
            </a:r>
          </a:p>
          <a:p>
            <a:r>
              <a:rPr lang="en-US" dirty="0"/>
              <a:t>Contracts for materials</a:t>
            </a:r>
          </a:p>
          <a:p>
            <a:r>
              <a:rPr lang="en-US" dirty="0"/>
              <a:t>Contracts for professional services, as defined in this document</a:t>
            </a:r>
          </a:p>
          <a:p>
            <a:pPr lvl="1"/>
            <a:r>
              <a:rPr lang="en-US" dirty="0"/>
              <a:t>Engineering</a:t>
            </a:r>
          </a:p>
          <a:p>
            <a:pPr lvl="1"/>
            <a:r>
              <a:rPr lang="en-US" dirty="0"/>
              <a:t>Architecture</a:t>
            </a:r>
          </a:p>
          <a:p>
            <a:pPr lvl="1"/>
            <a:r>
              <a:rPr lang="en-US" dirty="0"/>
              <a:t>Grant Administration</a:t>
            </a:r>
          </a:p>
          <a:p>
            <a:pPr lvl="1"/>
            <a:r>
              <a:rPr lang="en-US" dirty="0"/>
              <a:t>Other non-construction services that require an advanced degree or professional licensing </a:t>
            </a:r>
          </a:p>
          <a:p>
            <a:r>
              <a:rPr lang="en-US" dirty="0"/>
              <a:t>Procurement of equipment not related to housing rehabilitation, housing construction, or other public facilities construction, including fire trucks, ambulances, etc.</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1879107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ECB41-2ADE-4CB4-AD5B-FD05F3771E33}"/>
              </a:ext>
            </a:extLst>
          </p:cNvPr>
          <p:cNvSpPr>
            <a:spLocks noGrp="1"/>
          </p:cNvSpPr>
          <p:nvPr>
            <p:ph type="title"/>
          </p:nvPr>
        </p:nvSpPr>
        <p:spPr/>
        <p:txBody>
          <a:bodyPr/>
          <a:lstStyle/>
          <a:p>
            <a:r>
              <a:rPr lang="en-US" dirty="0"/>
              <a:t>Employment and Training Requirements</a:t>
            </a:r>
          </a:p>
        </p:txBody>
      </p:sp>
      <p:sp>
        <p:nvSpPr>
          <p:cNvPr id="6" name="Content Placeholder 2">
            <a:extLst>
              <a:ext uri="{FF2B5EF4-FFF2-40B4-BE49-F238E27FC236}">
                <a16:creationId xmlns:a16="http://schemas.microsoft.com/office/drawing/2014/main" id="{EF725804-A4EF-4040-8824-83BCAA9F5A16}"/>
              </a:ext>
            </a:extLst>
          </p:cNvPr>
          <p:cNvSpPr>
            <a:spLocks noGrp="1"/>
          </p:cNvSpPr>
          <p:nvPr>
            <p:ph idx="1"/>
          </p:nvPr>
        </p:nvSpPr>
        <p:spPr>
          <a:xfrm>
            <a:off x="152400" y="1143000"/>
            <a:ext cx="8839200" cy="5562600"/>
          </a:xfrm>
        </p:spPr>
        <p:txBody>
          <a:bodyPr/>
          <a:lstStyle/>
          <a:p>
            <a:r>
              <a:rPr lang="en-US" dirty="0"/>
              <a:t>Where feasible, priority for opportunities and training should be given to: </a:t>
            </a:r>
          </a:p>
          <a:p>
            <a:pPr lvl="1"/>
            <a:r>
              <a:rPr lang="en-US" dirty="0"/>
              <a:t>Section 3 workers residing within the service area or the neighborhood of the project, and </a:t>
            </a:r>
          </a:p>
          <a:p>
            <a:pPr lvl="1"/>
            <a:r>
              <a:rPr lang="en-US" dirty="0"/>
              <a:t>Participants in </a:t>
            </a:r>
            <a:r>
              <a:rPr lang="en-US" dirty="0" err="1"/>
              <a:t>YouthBuild</a:t>
            </a:r>
            <a:r>
              <a:rPr lang="en-US" dirty="0"/>
              <a:t> programs. </a:t>
            </a:r>
          </a:p>
          <a:p>
            <a:endParaRPr lang="en-US" dirty="0"/>
          </a:p>
          <a:p>
            <a:r>
              <a:rPr lang="en-US" dirty="0"/>
              <a:t>Where feasible, priority for contracting opportunities: </a:t>
            </a:r>
          </a:p>
          <a:p>
            <a:pPr lvl="1"/>
            <a:r>
              <a:rPr lang="en-US" dirty="0"/>
              <a:t>Section 3 business concerns that provide economic opportunities to Section 3 workers residing within the service area or the neighborhood of the project, and </a:t>
            </a:r>
          </a:p>
          <a:p>
            <a:pPr lvl="1"/>
            <a:r>
              <a:rPr lang="en-US" dirty="0" err="1"/>
              <a:t>YouthBuild</a:t>
            </a:r>
            <a:r>
              <a:rPr lang="en-US" dirty="0"/>
              <a:t> programs. </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1468399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85856-406B-45FD-A538-5C6FA26F21C3}"/>
              </a:ext>
            </a:extLst>
          </p:cNvPr>
          <p:cNvSpPr>
            <a:spLocks noGrp="1"/>
          </p:cNvSpPr>
          <p:nvPr>
            <p:ph type="title"/>
          </p:nvPr>
        </p:nvSpPr>
        <p:spPr/>
        <p:txBody>
          <a:bodyPr/>
          <a:lstStyle/>
          <a:p>
            <a:r>
              <a:rPr lang="en-US" dirty="0"/>
              <a:t>Section 3 Worker</a:t>
            </a:r>
          </a:p>
        </p:txBody>
      </p:sp>
      <p:sp>
        <p:nvSpPr>
          <p:cNvPr id="5" name="Content Placeholder 2">
            <a:extLst>
              <a:ext uri="{FF2B5EF4-FFF2-40B4-BE49-F238E27FC236}">
                <a16:creationId xmlns:a16="http://schemas.microsoft.com/office/drawing/2014/main" id="{D0B1DE50-E41B-4523-914A-A61E4DBC12CA}"/>
              </a:ext>
            </a:extLst>
          </p:cNvPr>
          <p:cNvSpPr>
            <a:spLocks noGrp="1"/>
          </p:cNvSpPr>
          <p:nvPr>
            <p:ph idx="1"/>
          </p:nvPr>
        </p:nvSpPr>
        <p:spPr>
          <a:xfrm>
            <a:off x="152400" y="1143000"/>
            <a:ext cx="8839200" cy="5562600"/>
          </a:xfrm>
        </p:spPr>
        <p:txBody>
          <a:bodyPr>
            <a:normAutofit/>
          </a:bodyPr>
          <a:lstStyle/>
          <a:p>
            <a:pPr marL="0" indent="0">
              <a:buNone/>
            </a:pPr>
            <a:r>
              <a:rPr lang="en-US" dirty="0"/>
              <a:t>The new Section 3 rule defines two subsets of workers for Section 3 projects:</a:t>
            </a:r>
          </a:p>
          <a:p>
            <a:r>
              <a:rPr lang="en-US" dirty="0"/>
              <a:t>Section 3 Worker</a:t>
            </a:r>
          </a:p>
          <a:p>
            <a:r>
              <a:rPr lang="en-US" dirty="0"/>
              <a:t>Targeted Section 3 Worker</a:t>
            </a:r>
          </a:p>
          <a:p>
            <a:pPr marL="0" indent="0">
              <a:buNone/>
            </a:pPr>
            <a:endParaRPr lang="en-US" dirty="0"/>
          </a:p>
          <a:p>
            <a:pPr marL="0" indent="0">
              <a:buNone/>
            </a:pPr>
            <a:r>
              <a:rPr lang="en-US" dirty="0"/>
              <a:t>A Section 3 Worker is any worker who currently fits, or when hired within the past five years fit, at least one of the following categories, as documented:</a:t>
            </a:r>
          </a:p>
          <a:p>
            <a:r>
              <a:rPr lang="en-US" dirty="0"/>
              <a:t>The worker is employed by a Section 3 business; </a:t>
            </a:r>
          </a:p>
          <a:p>
            <a:r>
              <a:rPr lang="en-US" dirty="0"/>
              <a:t>The income limit established by HUD (the worker is either low- or very-low income);</a:t>
            </a:r>
          </a:p>
          <a:p>
            <a:r>
              <a:rPr lang="en-US" dirty="0"/>
              <a:t>The worker is a </a:t>
            </a:r>
            <a:r>
              <a:rPr lang="en-US" dirty="0" err="1"/>
              <a:t>YouthBuild</a:t>
            </a:r>
            <a:r>
              <a:rPr lang="en-US" dirty="0"/>
              <a:t> participant.</a:t>
            </a:r>
          </a:p>
          <a:p>
            <a:endParaRPr lang="en-US" dirty="0"/>
          </a:p>
          <a:p>
            <a:pPr marL="0" indent="0">
              <a:buNone/>
            </a:pPr>
            <a:endParaRPr lang="en-US" dirty="0"/>
          </a:p>
        </p:txBody>
      </p:sp>
    </p:spTree>
    <p:extLst>
      <p:ext uri="{BB962C8B-B14F-4D97-AF65-F5344CB8AC3E}">
        <p14:creationId xmlns:p14="http://schemas.microsoft.com/office/powerpoint/2010/main" val="2736389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Targeted Section 3 Worker</a:t>
            </a:r>
          </a:p>
        </p:txBody>
      </p:sp>
      <p:sp>
        <p:nvSpPr>
          <p:cNvPr id="3" name="Content Placeholder 2"/>
          <p:cNvSpPr>
            <a:spLocks noGrp="1"/>
          </p:cNvSpPr>
          <p:nvPr>
            <p:ph idx="1"/>
          </p:nvPr>
        </p:nvSpPr>
        <p:spPr/>
        <p:txBody>
          <a:bodyPr>
            <a:normAutofit/>
          </a:bodyPr>
          <a:lstStyle/>
          <a:p>
            <a:endParaRPr lang="en-US" dirty="0"/>
          </a:p>
          <a:p>
            <a:pPr marL="0" indent="0">
              <a:buNone/>
            </a:pPr>
            <a:r>
              <a:rPr lang="en-US" dirty="0"/>
              <a:t>A Targeted Section 3 Worker is any worker who currently fits, or when hired within the past five years fit, at least one of the following categories, as documented: </a:t>
            </a:r>
          </a:p>
          <a:p>
            <a:r>
              <a:rPr lang="en-US" dirty="0"/>
              <a:t>The worker is employed by a Section 3 business; or </a:t>
            </a:r>
          </a:p>
          <a:p>
            <a:r>
              <a:rPr lang="en-US" dirty="0"/>
              <a:t>Low- or very low-income workers residing within a one-mile radius of the Section 3 project. If fewer than 5,000 people live within that one-mile radius, the circle may be expanded outward until that population is reached or the neighborhood of the project, as defined; or </a:t>
            </a:r>
          </a:p>
          <a:p>
            <a:r>
              <a:rPr lang="en-US" dirty="0"/>
              <a:t>The worker is a </a:t>
            </a:r>
            <a:r>
              <a:rPr lang="en-US" dirty="0" err="1"/>
              <a:t>YouthBuild</a:t>
            </a:r>
            <a:r>
              <a:rPr lang="en-US" dirty="0"/>
              <a:t> participant. </a:t>
            </a:r>
          </a:p>
          <a:p>
            <a:endParaRPr lang="en-US" dirty="0"/>
          </a:p>
          <a:p>
            <a:pPr marL="0" indent="0">
              <a:buNone/>
            </a:pPr>
            <a:endParaRPr lang="en-US" dirty="0"/>
          </a:p>
        </p:txBody>
      </p:sp>
    </p:spTree>
    <p:extLst>
      <p:ext uri="{BB962C8B-B14F-4D97-AF65-F5344CB8AC3E}">
        <p14:creationId xmlns:p14="http://schemas.microsoft.com/office/powerpoint/2010/main" val="1063172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3 and Target Section 3 Workers</a:t>
            </a:r>
          </a:p>
        </p:txBody>
      </p:sp>
      <p:sp>
        <p:nvSpPr>
          <p:cNvPr id="3" name="Content Placeholder 2"/>
          <p:cNvSpPr>
            <a:spLocks noGrp="1"/>
          </p:cNvSpPr>
          <p:nvPr>
            <p:ph idx="1"/>
          </p:nvPr>
        </p:nvSpPr>
        <p:spPr>
          <a:xfrm>
            <a:off x="152400" y="5105400"/>
            <a:ext cx="8839200" cy="1600200"/>
          </a:xfrm>
        </p:spPr>
        <p:txBody>
          <a:bodyPr/>
          <a:lstStyle/>
          <a:p>
            <a:pPr marL="0" indent="0">
              <a:buNone/>
            </a:pPr>
            <a:r>
              <a:rPr lang="en-US" dirty="0"/>
              <a:t>Note that all Targeted Section 3 Workers also meet the definition of Section 3 Workers.</a:t>
            </a:r>
          </a:p>
        </p:txBody>
      </p:sp>
      <p:pic>
        <p:nvPicPr>
          <p:cNvPr id="5" name="Picture 4">
            <a:extLst>
              <a:ext uri="{FF2B5EF4-FFF2-40B4-BE49-F238E27FC236}">
                <a16:creationId xmlns:a16="http://schemas.microsoft.com/office/drawing/2014/main" id="{00AFF365-96A6-4CD1-863C-DCAE36A0A80C}"/>
              </a:ext>
            </a:extLst>
          </p:cNvPr>
          <p:cNvPicPr>
            <a:picLocks noChangeAspect="1"/>
          </p:cNvPicPr>
          <p:nvPr/>
        </p:nvPicPr>
        <p:blipFill>
          <a:blip r:embed="rId2"/>
          <a:stretch>
            <a:fillRect/>
          </a:stretch>
        </p:blipFill>
        <p:spPr>
          <a:xfrm>
            <a:off x="2110836" y="1066799"/>
            <a:ext cx="4594764" cy="4014107"/>
          </a:xfrm>
          <a:prstGeom prst="rect">
            <a:avLst/>
          </a:prstGeom>
        </p:spPr>
      </p:pic>
    </p:spTree>
    <p:extLst>
      <p:ext uri="{BB962C8B-B14F-4D97-AF65-F5344CB8AC3E}">
        <p14:creationId xmlns:p14="http://schemas.microsoft.com/office/powerpoint/2010/main" val="2088660975"/>
      </p:ext>
    </p:extLst>
  </p:cSld>
  <p:clrMapOvr>
    <a:masterClrMapping/>
  </p:clrMapOvr>
</p:sld>
</file>

<file path=ppt/theme/theme1.xml><?xml version="1.0" encoding="utf-8"?>
<a:theme xmlns:a="http://schemas.openxmlformats.org/drawingml/2006/main" name="PowerPoint B">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rgbClr val="FF0F00"/>
          </a:solidFill>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13897F2C936BE44B6863D24478B02B9" ma:contentTypeVersion="0" ma:contentTypeDescription="Create a new document." ma:contentTypeScope="" ma:versionID="1c9123e080190ddb10c68a0b50c9df6d">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00FDE7E-9978-4F03-B3A0-0B4C94D4FBC8}">
  <ds:schemaRefs>
    <ds:schemaRef ds:uri="http://schemas.microsoft.com/sharepoint/v3/contenttype/forms"/>
  </ds:schemaRefs>
</ds:datastoreItem>
</file>

<file path=customXml/itemProps2.xml><?xml version="1.0" encoding="utf-8"?>
<ds:datastoreItem xmlns:ds="http://schemas.openxmlformats.org/officeDocument/2006/customXml" ds:itemID="{D496377B-A3F5-4D3A-B941-A7C57B4A8F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65EB2005-2FD2-44C1-8CB2-5467871E7DC8}">
  <ds:schemaRefs>
    <ds:schemaRef ds:uri="http://purl.org/dc/terms/"/>
    <ds:schemaRef ds:uri="http://schemas.openxmlformats.org/package/2006/metadata/core-properties"/>
    <ds:schemaRef ds:uri="http://schemas.microsoft.com/office/2006/documentManagement/types"/>
    <ds:schemaRef ds:uri="http://schemas.microsoft.com/office/2006/metadata/properties"/>
    <ds:schemaRef ds:uri="http://www.w3.org/XML/1998/namespace"/>
    <ds:schemaRef ds:uri="http://purl.org/dc/elements/1.1/"/>
    <ds:schemaRef ds:uri="http://schemas.microsoft.com/office/infopath/2007/PartnerControl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16827</TotalTime>
  <Words>1659</Words>
  <Application>Microsoft Office PowerPoint</Application>
  <PresentationFormat>On-screen Show (4:3)</PresentationFormat>
  <Paragraphs>174</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Open Sans</vt:lpstr>
      <vt:lpstr>PermianSlabSerifTypeface</vt:lpstr>
      <vt:lpstr>PowerPoint B</vt:lpstr>
      <vt:lpstr>CDBG Section 3 Training</vt:lpstr>
      <vt:lpstr>Section 3 Overview</vt:lpstr>
      <vt:lpstr>Section 3 Applicability</vt:lpstr>
      <vt:lpstr>Section 3 Applicability</vt:lpstr>
      <vt:lpstr>Section 3 Does Not Apply</vt:lpstr>
      <vt:lpstr>Employment and Training Requirements</vt:lpstr>
      <vt:lpstr>Section 3 Worker</vt:lpstr>
      <vt:lpstr>Targeted Section 3 Worker</vt:lpstr>
      <vt:lpstr>Section 3 and Target Section 3 Workers</vt:lpstr>
      <vt:lpstr>Determining Section 3 Worker Status</vt:lpstr>
      <vt:lpstr>Determining Section 3 Worker Status</vt:lpstr>
      <vt:lpstr>Section 3 Business Concern</vt:lpstr>
      <vt:lpstr>Subrecipient/Grantee Responsibilities</vt:lpstr>
      <vt:lpstr>Subrecipient/Grantee Responsibilities</vt:lpstr>
      <vt:lpstr>Contractor Responsibilities</vt:lpstr>
      <vt:lpstr>Section 3 Benchmarks</vt:lpstr>
      <vt:lpstr>Reporting</vt:lpstr>
      <vt:lpstr>Reporting</vt:lpstr>
      <vt:lpstr>TNECD Monitoring</vt:lpstr>
      <vt:lpstr>Which Grants are Affected?</vt:lpstr>
      <vt:lpstr>Important Highlights</vt:lpstr>
      <vt:lpstr>Questions and Comments</vt:lpstr>
      <vt:lpstr>PowerPoint Presentation</vt:lpstr>
    </vt:vector>
  </TitlesOfParts>
  <Company>State of Tennessee: Finance &amp;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Molly Wehlage</dc:creator>
  <cp:lastModifiedBy>Kent Archer</cp:lastModifiedBy>
  <cp:revision>94</cp:revision>
  <dcterms:created xsi:type="dcterms:W3CDTF">2015-04-23T14:05:52Z</dcterms:created>
  <dcterms:modified xsi:type="dcterms:W3CDTF">2021-06-07T20:01:30Z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0x010100213897F2C936BE44B6863D24478B02B9</vt:lpwstr>
  </property>
</Properties>
</file>