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7"/>
  </p:notesMasterIdLst>
  <p:sldIdLst>
    <p:sldId id="257" r:id="rId5"/>
    <p:sldId id="280" r:id="rId6"/>
    <p:sldId id="302" r:id="rId7"/>
    <p:sldId id="306" r:id="rId8"/>
    <p:sldId id="308" r:id="rId9"/>
    <p:sldId id="278" r:id="rId10"/>
    <p:sldId id="299" r:id="rId11"/>
    <p:sldId id="281" r:id="rId12"/>
    <p:sldId id="317" r:id="rId13"/>
    <p:sldId id="282" r:id="rId14"/>
    <p:sldId id="285" r:id="rId15"/>
    <p:sldId id="286" r:id="rId16"/>
    <p:sldId id="283" r:id="rId17"/>
    <p:sldId id="292" r:id="rId18"/>
    <p:sldId id="287" r:id="rId19"/>
    <p:sldId id="277" r:id="rId20"/>
    <p:sldId id="289" r:id="rId21"/>
    <p:sldId id="309" r:id="rId22"/>
    <p:sldId id="310" r:id="rId23"/>
    <p:sldId id="312" r:id="rId24"/>
    <p:sldId id="316" r:id="rId25"/>
    <p:sldId id="315" r:id="rId26"/>
    <p:sldId id="313" r:id="rId27"/>
    <p:sldId id="288" r:id="rId28"/>
    <p:sldId id="279" r:id="rId29"/>
    <p:sldId id="294" r:id="rId30"/>
    <p:sldId id="295" r:id="rId31"/>
    <p:sldId id="298" r:id="rId32"/>
    <p:sldId id="300" r:id="rId33"/>
    <p:sldId id="297" r:id="rId34"/>
    <p:sldId id="296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75" autoAdjust="0"/>
    <p:restoredTop sz="87949" autoAdjust="0"/>
  </p:normalViewPr>
  <p:slideViewPr>
    <p:cSldViewPr snapToGrid="0" showGuides="1">
      <p:cViewPr varScale="1">
        <p:scale>
          <a:sx n="39" d="100"/>
          <a:sy n="39" d="100"/>
        </p:scale>
        <p:origin x="8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12-12-2018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622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75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ctor graphics, text&#10;&#10;Description generated with high confidence">
            <a:extLst>
              <a:ext uri="{FF2B5EF4-FFF2-40B4-BE49-F238E27FC236}">
                <a16:creationId xmlns:a16="http://schemas.microsoft.com/office/drawing/2014/main" id="{1D6F47ED-2591-486E-8107-2730742A2F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025" y="997344"/>
            <a:ext cx="3774843" cy="46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7" y="4963923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6855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102663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91433" y="1902397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3102662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10" y="5219465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166826" y="1651431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65032" y="1849637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7" y="4963922"/>
            <a:ext cx="1001899" cy="100189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3" y="516212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pic>
        <p:nvPicPr>
          <p:cNvPr id="17" name="Picture 16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B37FED2E-3EDD-4FAC-A7F0-FEDC11DBC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5" name="Picture 14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EDDACB8A-228B-4DBD-B547-2171AA94F0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16CA45-B2C4-482C-9FD4-9F40E8B1EC87}"/>
              </a:ext>
            </a:extLst>
          </p:cNvPr>
          <p:cNvSpPr/>
          <p:nvPr userDrawn="1"/>
        </p:nvSpPr>
        <p:spPr>
          <a:xfrm>
            <a:off x="0" y="227571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8885A8D-DACE-44B0-93EB-04E8ADFD649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91433" y="480825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719DDB-8D5B-4D94-95F7-DFAB3B272C28}"/>
              </a:ext>
            </a:extLst>
          </p:cNvPr>
          <p:cNvSpPr>
            <a:spLocks noChangeAspect="1"/>
          </p:cNvSpPr>
          <p:nvPr userDrawn="1"/>
        </p:nvSpPr>
        <p:spPr>
          <a:xfrm>
            <a:off x="5143310" y="227571"/>
            <a:ext cx="1001899" cy="100189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27377-B1D0-704A-B204-8F371B254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2650" y="337807"/>
            <a:ext cx="2133600" cy="19694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1150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14" name="Picture 13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02610FB9-FCD7-4CDB-92CB-A1C9F82D8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012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23" name="Picture 22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3DE7067F-EF0C-47DD-B907-10DA4BF629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451B0-00EB-3A41-888C-715AB62B57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2650" y="337807"/>
            <a:ext cx="2133600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9490" y="1841500"/>
            <a:ext cx="634657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27571"/>
            <a:ext cx="11160124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23" name="Picture 22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3DE7067F-EF0C-47DD-B907-10DA4BF629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76A6CE-63A8-47EA-A8AD-7A29858E0F18}"/>
              </a:ext>
            </a:extLst>
          </p:cNvPr>
          <p:cNvSpPr/>
          <p:nvPr userDrawn="1"/>
        </p:nvSpPr>
        <p:spPr>
          <a:xfrm>
            <a:off x="1823873" y="1619251"/>
            <a:ext cx="1359560" cy="133964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9D383C-AA26-4BD4-BB81-7728853B1107}"/>
              </a:ext>
            </a:extLst>
          </p:cNvPr>
          <p:cNvSpPr/>
          <p:nvPr userDrawn="1"/>
        </p:nvSpPr>
        <p:spPr>
          <a:xfrm>
            <a:off x="1823873" y="3260929"/>
            <a:ext cx="1359560" cy="13396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9D9AEC-5CA8-4581-A2D4-899861795295}"/>
              </a:ext>
            </a:extLst>
          </p:cNvPr>
          <p:cNvSpPr/>
          <p:nvPr userDrawn="1"/>
        </p:nvSpPr>
        <p:spPr>
          <a:xfrm>
            <a:off x="3040167" y="4843668"/>
            <a:ext cx="1359560" cy="134917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05784C-13DC-4633-9666-4E40A5E07F1A}"/>
              </a:ext>
            </a:extLst>
          </p:cNvPr>
          <p:cNvSpPr/>
          <p:nvPr userDrawn="1"/>
        </p:nvSpPr>
        <p:spPr>
          <a:xfrm>
            <a:off x="750844" y="4848429"/>
            <a:ext cx="1359559" cy="1344409"/>
          </a:xfrm>
          <a:prstGeom prst="ellips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88FB32-DA10-412A-8615-7BBF48D906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97923" y="1828700"/>
            <a:ext cx="1011459" cy="9207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C2AC85-790D-4E5E-8A22-4DC2C4C94C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7923" y="3477689"/>
            <a:ext cx="1011459" cy="9061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F3840EC-0420-4935-8822-A22225136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293" y="5074276"/>
            <a:ext cx="1016660" cy="88795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EDA63F-ED41-4B78-AFB4-ACCEE8B8D8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8221" y="5081087"/>
            <a:ext cx="1003450" cy="87433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148F72-545B-435B-AF26-127458A2639C}"/>
              </a:ext>
            </a:extLst>
          </p:cNvPr>
          <p:cNvCxnSpPr>
            <a:stCxn id="6" idx="4"/>
            <a:endCxn id="18" idx="0"/>
          </p:cNvCxnSpPr>
          <p:nvPr userDrawn="1"/>
        </p:nvCxnSpPr>
        <p:spPr>
          <a:xfrm>
            <a:off x="2503653" y="2958899"/>
            <a:ext cx="0" cy="3020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AC78EA-89A0-4DE7-A380-C955B125DF78}"/>
              </a:ext>
            </a:extLst>
          </p:cNvPr>
          <p:cNvCxnSpPr>
            <a:stCxn id="18" idx="3"/>
            <a:endCxn id="20" idx="0"/>
          </p:cNvCxnSpPr>
          <p:nvPr userDrawn="1"/>
        </p:nvCxnSpPr>
        <p:spPr>
          <a:xfrm flipH="1">
            <a:off x="1430624" y="4404390"/>
            <a:ext cx="592352" cy="4440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DB98067-CD82-4CA3-8BE3-C8E771F58999}"/>
              </a:ext>
            </a:extLst>
          </p:cNvPr>
          <p:cNvCxnSpPr>
            <a:stCxn id="19" idx="0"/>
            <a:endCxn id="18" idx="5"/>
          </p:cNvCxnSpPr>
          <p:nvPr userDrawn="1"/>
        </p:nvCxnSpPr>
        <p:spPr>
          <a:xfrm flipH="1" flipV="1">
            <a:off x="2984330" y="4404390"/>
            <a:ext cx="735617" cy="4392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1FA8856-0725-D84C-97A9-203A206BBA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2650" y="337807"/>
            <a:ext cx="2133600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94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33664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33664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9419" y="1681163"/>
            <a:ext cx="529602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5075" y="2505075"/>
            <a:ext cx="533664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26" name="Picture 25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CB66B7E4-D2DB-44F3-A1E0-B1B1DA3147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640FE-540E-D841-B989-98A116230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2650" y="337807"/>
            <a:ext cx="2133600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F8E5590B-EDD2-47A1-A291-82A8D1147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D8511-F3F5-DC4D-9A5F-C3D957C9AF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2650" y="337807"/>
            <a:ext cx="2133600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483403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483403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483403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483403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563146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563146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563146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563146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2757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633469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633469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633469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633469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3865638"/>
            <a:ext cx="2588705" cy="193567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15938" y="337024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3865638"/>
            <a:ext cx="2588705" cy="193567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69337" y="337024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3865638"/>
            <a:ext cx="2588705" cy="193567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08073" y="337024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3865638"/>
            <a:ext cx="2588705" cy="193567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0456" y="337024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pic>
        <p:nvPicPr>
          <p:cNvPr id="39" name="Picture 38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5ADDE853-700D-4659-95E5-F4176FD4D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1142218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14" name="Picture 13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02610FB9-FCD7-4CDB-92CB-A1C9F82D81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33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F955E0-BD12-4D60-B439-EAECE863D5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174" y="246620"/>
            <a:ext cx="2525135" cy="23406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113578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C87BDBE-5EA3-436D-8328-062443FEF7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42" y="6406704"/>
            <a:ext cx="1048500" cy="2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04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2071205" y="-2049517"/>
            <a:ext cx="8917229" cy="10769768"/>
            <a:chOff x="11114088" y="2241550"/>
            <a:chExt cx="1905000" cy="2354263"/>
          </a:xfrm>
          <a:solidFill>
            <a:schemeClr val="bg2">
              <a:alpha val="2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D9FCE25-3ABD-4EF1-8828-246E88654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3087" y="1054296"/>
            <a:ext cx="3680128" cy="45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 no waterm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113578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C87BDBE-5EA3-436D-8328-062443FEF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42" y="6406704"/>
            <a:ext cx="1048500" cy="2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78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75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90763360-3CAC-4799-AA69-BB62DF1F94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21" y="232541"/>
            <a:ext cx="1730516" cy="4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2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581" y1="55914" x2="22581" y2="55914"/>
                        <a14:foregroundMark x1="80645" y1="49462" x2="80645" y2="4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A177942-7EBC-4297-83C7-3578D4CF43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21" y="232541"/>
            <a:ext cx="1730516" cy="4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8CF02BE-C377-4D16-A306-9E9433D394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42" y="6406704"/>
            <a:ext cx="1048500" cy="2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  <a:solidFill>
            <a:schemeClr val="bg2">
              <a:alpha val="2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grpFill/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E85B335-AE40-4086-BF78-8E1F23255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42" y="6406704"/>
            <a:ext cx="1048500" cy="2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tx2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A18B777E-D4C6-4160-AAFF-9F7CCAB34B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21" y="232541"/>
            <a:ext cx="1730516" cy="4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4" name="Picture 3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EED2010F-28A0-4BEB-8C98-1CFC5E808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75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876C13E5-1FA5-4A19-87B1-92EA5601E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pic>
        <p:nvPicPr>
          <p:cNvPr id="11" name="Picture 10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2F661C70-A6CA-4963-9E05-1B06CF6B6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6183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6183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8508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8508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4A888EBA-71C4-4D85-90C5-B4A353C4F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9" y="6409397"/>
            <a:ext cx="1043971" cy="28420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31C18D0-45CC-46D3-9382-9BDFCCAB2784}"/>
              </a:ext>
            </a:extLst>
          </p:cNvPr>
          <p:cNvSpPr/>
          <p:nvPr userDrawn="1"/>
        </p:nvSpPr>
        <p:spPr>
          <a:xfrm>
            <a:off x="4154090" y="1630018"/>
            <a:ext cx="3883819" cy="46183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61767EA-FA0E-4DFD-AF1A-E0DFF87196AB}"/>
              </a:ext>
            </a:extLst>
          </p:cNvPr>
          <p:cNvSpPr>
            <a:spLocks noChangeAspect="1"/>
          </p:cNvSpPr>
          <p:nvPr userDrawn="1"/>
        </p:nvSpPr>
        <p:spPr>
          <a:xfrm>
            <a:off x="5680101" y="1823757"/>
            <a:ext cx="832104" cy="832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260E0D3-A27D-4B25-A3A1-DB47DD5B0B2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373216" y="3207024"/>
            <a:ext cx="3445566" cy="28508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748D5FE-B5EF-4CA0-BD15-ED13065C3E2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37321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DC27E7-81BF-4D10-B932-335E683184C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39801" y="1988373"/>
            <a:ext cx="502873" cy="5028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9ED1894-2DCD-4898-A50E-18430CA80E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86113" y="1977690"/>
            <a:ext cx="502873" cy="5024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IN" smtClean="0"/>
              <a:t>12-12-2018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8" r:id="rId4"/>
    <p:sldLayoutId id="2147483667" r:id="rId5"/>
    <p:sldLayoutId id="2147483650" r:id="rId6"/>
    <p:sldLayoutId id="2147483672" r:id="rId7"/>
    <p:sldLayoutId id="2147483661" r:id="rId8"/>
    <p:sldLayoutId id="2147483662" r:id="rId9"/>
    <p:sldLayoutId id="2147483663" r:id="rId10"/>
    <p:sldLayoutId id="2147483654" r:id="rId11"/>
    <p:sldLayoutId id="2147483669" r:id="rId12"/>
    <p:sldLayoutId id="2147483670" r:id="rId13"/>
    <p:sldLayoutId id="2147483675" r:id="rId14"/>
    <p:sldLayoutId id="2147483671" r:id="rId15"/>
    <p:sldLayoutId id="2147483673" r:id="rId16"/>
    <p:sldLayoutId id="2147483664" r:id="rId17"/>
    <p:sldLayoutId id="2147483674" r:id="rId18"/>
    <p:sldLayoutId id="2147483676" r:id="rId19"/>
    <p:sldLayoutId id="2147483677" r:id="rId20"/>
    <p:sldLayoutId id="2147483665" r:id="rId21"/>
    <p:sldLayoutId id="2147483666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n.gov/ecd/opportunity-zones.html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3600" dirty="0">
                <a:latin typeface="Montserrat" pitchFamily="2" charset="77"/>
              </a:rPr>
              <a:t>Opportunity Zones as a Community tool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Alex </a:t>
            </a:r>
            <a:r>
              <a:rPr lang="en-IN" dirty="0" err="1"/>
              <a:t>flachsbart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7972C6-5167-AD49-9A9B-3EAB24BA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10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EBC3D-1C10-B84F-AF78-3985DD200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https://www.tn.gov/ecd/opportunity-zones.html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EIG.org</a:t>
            </a:r>
            <a:r>
              <a:rPr lang="en-US" dirty="0"/>
              <a:t>/</a:t>
            </a:r>
            <a:r>
              <a:rPr lang="en-US" dirty="0" err="1"/>
              <a:t>opportunityzones</a:t>
            </a:r>
            <a:r>
              <a:rPr lang="en-US" dirty="0"/>
              <a:t> – scroll down a bit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FC1B00-C9A8-A64A-892B-5445E1C0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Mapping Resources</a:t>
            </a:r>
          </a:p>
        </p:txBody>
      </p:sp>
    </p:spTree>
    <p:extLst>
      <p:ext uri="{BB962C8B-B14F-4D97-AF65-F5344CB8AC3E}">
        <p14:creationId xmlns:p14="http://schemas.microsoft.com/office/powerpoint/2010/main" val="781254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D62C-A163-AF4A-9D1E-B0242C893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41" y="853123"/>
            <a:ext cx="10515600" cy="940181"/>
          </a:xfrm>
        </p:spPr>
        <p:txBody>
          <a:bodyPr/>
          <a:lstStyle/>
          <a:p>
            <a:r>
              <a:rPr lang="en-US" dirty="0"/>
              <a:t>How the program works </a:t>
            </a:r>
            <a:br>
              <a:rPr lang="en-US" dirty="0"/>
            </a:br>
            <a:r>
              <a:rPr lang="en-US" dirty="0"/>
              <a:t>(or, how I learned to love tax law)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295D9-1BED-2A47-BBF9-DEC00261B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11</a:t>
            </a:fld>
            <a:endParaRPr lang="en-IN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0874DAB-E3D7-904A-864B-38E6FAB42A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312" r="163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922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ABFAB-CC72-504B-B2A3-AC5F477F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12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03E023-54C8-A248-BEFF-A2AD9524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zone tax benefits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C1F0E2-2B4E-8746-8A9C-A45C9304A5B4}"/>
              </a:ext>
            </a:extLst>
          </p:cNvPr>
          <p:cNvSpPr/>
          <p:nvPr/>
        </p:nvSpPr>
        <p:spPr>
          <a:xfrm>
            <a:off x="480641" y="1868318"/>
            <a:ext cx="2286000" cy="1392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Gill Sans MT" panose="020B0502020104020203" pitchFamily="34" charset="77"/>
              </a:rPr>
              <a:t>Gain Event Occurs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4A4B8497-E160-2A40-BB33-31C97854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41" y="2344568"/>
            <a:ext cx="430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Related image">
            <a:extLst>
              <a:ext uri="{FF2B5EF4-FFF2-40B4-BE49-F238E27FC236}">
                <a16:creationId xmlns:a16="http://schemas.microsoft.com/office/drawing/2014/main" id="{8932B853-0F76-C047-8A01-4E80FF9D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191" y="2484268"/>
            <a:ext cx="6969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D69254E2-E238-3248-BF9A-99159A8032F2}"/>
              </a:ext>
            </a:extLst>
          </p:cNvPr>
          <p:cNvSpPr/>
          <p:nvPr/>
        </p:nvSpPr>
        <p:spPr>
          <a:xfrm>
            <a:off x="1331541" y="2484268"/>
            <a:ext cx="403225" cy="209550"/>
          </a:xfrm>
          <a:prstGeom prst="homePlat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FB497D1A-E9F6-5048-97C2-B36366D28D42}"/>
              </a:ext>
            </a:extLst>
          </p:cNvPr>
          <p:cNvSpPr/>
          <p:nvPr/>
        </p:nvSpPr>
        <p:spPr>
          <a:xfrm>
            <a:off x="2985716" y="2214393"/>
            <a:ext cx="479425" cy="444500"/>
          </a:xfrm>
          <a:prstGeom prst="chevron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5420A85-0D02-F248-9484-B171FEA6C275}"/>
              </a:ext>
            </a:extLst>
          </p:cNvPr>
          <p:cNvSpPr/>
          <p:nvPr/>
        </p:nvSpPr>
        <p:spPr>
          <a:xfrm>
            <a:off x="3850904" y="2123906"/>
            <a:ext cx="1754187" cy="790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Gill Sans MT" panose="020B0502020104020203" pitchFamily="34" charset="77"/>
              </a:rPr>
              <a:t>Gain Invested in QOF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7C7A05C-851D-C441-9207-C1798F22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766" y="2892256"/>
            <a:ext cx="87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$1.2M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94F34B4-99B9-0C46-B51C-028026D69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29" y="2887493"/>
            <a:ext cx="93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$200K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5D239FA3-2ADE-5F46-A2F1-48D40F013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778" y="2719218"/>
            <a:ext cx="841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$1M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64048E72-6FAD-4D43-A62E-78A856928138}"/>
              </a:ext>
            </a:extLst>
          </p:cNvPr>
          <p:cNvSpPr/>
          <p:nvPr/>
        </p:nvSpPr>
        <p:spPr>
          <a:xfrm rot="5400000">
            <a:off x="686222" y="3397875"/>
            <a:ext cx="477837" cy="444500"/>
          </a:xfrm>
          <a:prstGeom prst="chevron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58249AD-221F-0145-8214-999F40355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91" y="3876506"/>
            <a:ext cx="1793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Pocket principal ($200K)</a:t>
            </a:r>
          </a:p>
        </p:txBody>
      </p:sp>
      <p:sp>
        <p:nvSpPr>
          <p:cNvPr id="16" name="Folded Corner 15">
            <a:extLst>
              <a:ext uri="{FF2B5EF4-FFF2-40B4-BE49-F238E27FC236}">
                <a16:creationId xmlns:a16="http://schemas.microsoft.com/office/drawing/2014/main" id="{AE7BDECC-52CF-AE41-B9C3-018DFA6A820D}"/>
              </a:ext>
            </a:extLst>
          </p:cNvPr>
          <p:cNvSpPr/>
          <p:nvPr/>
        </p:nvSpPr>
        <p:spPr>
          <a:xfrm>
            <a:off x="6662366" y="2123906"/>
            <a:ext cx="2111375" cy="881062"/>
          </a:xfrm>
          <a:prstGeom prst="foldedCorner">
            <a:avLst/>
          </a:prstGeom>
          <a:solidFill>
            <a:srgbClr val="5A545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Temporary Deferral on </a:t>
            </a:r>
            <a:r>
              <a:rPr lang="en-US" u="sng" dirty="0">
                <a:latin typeface="Gill Sans MT" panose="020B0502020104020203" pitchFamily="34" charset="77"/>
              </a:rPr>
              <a:t>Original Gain</a:t>
            </a:r>
            <a:r>
              <a:rPr lang="en-US" dirty="0">
                <a:latin typeface="Gill Sans MT" panose="020B0502020104020203" pitchFamily="34" charset="77"/>
              </a:rPr>
              <a:t> Tax (until 2026 at latest)</a:t>
            </a:r>
            <a:endParaRPr lang="en-US" u="sng" dirty="0">
              <a:latin typeface="Gill Sans MT" panose="020B0502020104020203" pitchFamily="34" charset="77"/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32032274-F6C5-5E42-AF3D-6A5FC8D5D258}"/>
              </a:ext>
            </a:extLst>
          </p:cNvPr>
          <p:cNvSpPr/>
          <p:nvPr/>
        </p:nvSpPr>
        <p:spPr>
          <a:xfrm rot="5400000">
            <a:off x="4489079" y="3001793"/>
            <a:ext cx="477837" cy="442913"/>
          </a:xfrm>
          <a:prstGeom prst="chevron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8" name="Folded Corner 17">
            <a:extLst>
              <a:ext uri="{FF2B5EF4-FFF2-40B4-BE49-F238E27FC236}">
                <a16:creationId xmlns:a16="http://schemas.microsoft.com/office/drawing/2014/main" id="{EA283F9E-3E27-374A-B006-922DF38962C8}"/>
              </a:ext>
            </a:extLst>
          </p:cNvPr>
          <p:cNvSpPr/>
          <p:nvPr/>
        </p:nvSpPr>
        <p:spPr>
          <a:xfrm>
            <a:off x="6662366" y="3381206"/>
            <a:ext cx="2111375" cy="557212"/>
          </a:xfrm>
          <a:prstGeom prst="foldedCorner">
            <a:avLst/>
          </a:prstGeom>
          <a:solidFill>
            <a:srgbClr val="5A545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10% Reduction in </a:t>
            </a:r>
            <a:r>
              <a:rPr lang="en-US" u="sng" dirty="0">
                <a:latin typeface="Gill Sans MT" panose="020B0502020104020203" pitchFamily="34" charset="77"/>
              </a:rPr>
              <a:t>Original Gain</a:t>
            </a:r>
            <a:r>
              <a:rPr lang="en-US" dirty="0">
                <a:latin typeface="Gill Sans MT" panose="020B0502020104020203" pitchFamily="34" charset="77"/>
              </a:rPr>
              <a:t> Tax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EFE725-6E51-CD42-BCFC-207187C534F1}"/>
              </a:ext>
            </a:extLst>
          </p:cNvPr>
          <p:cNvSpPr/>
          <p:nvPr/>
        </p:nvSpPr>
        <p:spPr>
          <a:xfrm>
            <a:off x="3850904" y="3543131"/>
            <a:ext cx="1754187" cy="395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Gill Sans MT" panose="020B0502020104020203" pitchFamily="34" charset="77"/>
              </a:rPr>
              <a:t>Held for 5 Years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6B9D106-42EE-304C-AAE7-C70960F39E01}"/>
              </a:ext>
            </a:extLst>
          </p:cNvPr>
          <p:cNvSpPr/>
          <p:nvPr/>
        </p:nvSpPr>
        <p:spPr>
          <a:xfrm>
            <a:off x="3850904" y="4090818"/>
            <a:ext cx="1754187" cy="395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Gill Sans MT" panose="020B0502020104020203" pitchFamily="34" charset="77"/>
              </a:rPr>
              <a:t>Held for 7 Years </a:t>
            </a:r>
          </a:p>
        </p:txBody>
      </p:sp>
      <p:sp>
        <p:nvSpPr>
          <p:cNvPr id="21" name="Folded Corner 20">
            <a:extLst>
              <a:ext uri="{FF2B5EF4-FFF2-40B4-BE49-F238E27FC236}">
                <a16:creationId xmlns:a16="http://schemas.microsoft.com/office/drawing/2014/main" id="{D9BEAEA3-5582-A247-BA95-2D6816B495EE}"/>
              </a:ext>
            </a:extLst>
          </p:cNvPr>
          <p:cNvSpPr/>
          <p:nvPr/>
        </p:nvSpPr>
        <p:spPr>
          <a:xfrm>
            <a:off x="6662366" y="4070181"/>
            <a:ext cx="2111375" cy="554037"/>
          </a:xfrm>
          <a:prstGeom prst="foldedCorner">
            <a:avLst/>
          </a:prstGeom>
          <a:solidFill>
            <a:srgbClr val="5A545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15% Reduction in </a:t>
            </a:r>
            <a:r>
              <a:rPr lang="en-US" u="sng" dirty="0">
                <a:latin typeface="Gill Sans MT" panose="020B0502020104020203" pitchFamily="34" charset="77"/>
              </a:rPr>
              <a:t>Original Gain</a:t>
            </a:r>
            <a:r>
              <a:rPr lang="en-US" dirty="0">
                <a:latin typeface="Gill Sans MT" panose="020B0502020104020203" pitchFamily="34" charset="77"/>
              </a:rPr>
              <a:t> Tax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24D5E10F-D606-2C47-927A-F9E85B141641}"/>
              </a:ext>
            </a:extLst>
          </p:cNvPr>
          <p:cNvSpPr/>
          <p:nvPr/>
        </p:nvSpPr>
        <p:spPr>
          <a:xfrm rot="5400000">
            <a:off x="4489079" y="4749254"/>
            <a:ext cx="477838" cy="442913"/>
          </a:xfrm>
          <a:prstGeom prst="chevron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687263B-BBEB-8043-9A45-C9E098714473}"/>
              </a:ext>
            </a:extLst>
          </p:cNvPr>
          <p:cNvSpPr/>
          <p:nvPr/>
        </p:nvSpPr>
        <p:spPr>
          <a:xfrm>
            <a:off x="3881066" y="5227468"/>
            <a:ext cx="1754188" cy="790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Gill Sans MT" panose="020B0502020104020203" pitchFamily="34" charset="77"/>
              </a:rPr>
              <a:t>Cash Out of QOF after 10 Years or More</a:t>
            </a:r>
          </a:p>
        </p:txBody>
      </p:sp>
      <p:sp>
        <p:nvSpPr>
          <p:cNvPr id="24" name="Folded Corner 23">
            <a:extLst>
              <a:ext uri="{FF2B5EF4-FFF2-40B4-BE49-F238E27FC236}">
                <a16:creationId xmlns:a16="http://schemas.microsoft.com/office/drawing/2014/main" id="{BC46A134-6944-B547-A8C8-A1E6B1C91079}"/>
              </a:ext>
            </a:extLst>
          </p:cNvPr>
          <p:cNvSpPr/>
          <p:nvPr/>
        </p:nvSpPr>
        <p:spPr>
          <a:xfrm>
            <a:off x="6662366" y="5114756"/>
            <a:ext cx="2111375" cy="903287"/>
          </a:xfrm>
          <a:prstGeom prst="foldedCorner">
            <a:avLst/>
          </a:prstGeom>
          <a:solidFill>
            <a:srgbClr val="5A545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No Cap. Gains Tax on </a:t>
            </a:r>
            <a:r>
              <a:rPr lang="en-US" u="sng" dirty="0">
                <a:latin typeface="Gill Sans MT" panose="020B0502020104020203" pitchFamily="34" charset="77"/>
              </a:rPr>
              <a:t>Appreciation of Investment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25" name="Picture 18" descr="Related image">
            <a:extLst>
              <a:ext uri="{FF2B5EF4-FFF2-40B4-BE49-F238E27FC236}">
                <a16:creationId xmlns:a16="http://schemas.microsoft.com/office/drawing/2014/main" id="{43D68504-95F7-DB45-9BD9-66655C21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629" y="5460831"/>
            <a:ext cx="6953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hevron 25">
            <a:extLst>
              <a:ext uri="{FF2B5EF4-FFF2-40B4-BE49-F238E27FC236}">
                <a16:creationId xmlns:a16="http://schemas.microsoft.com/office/drawing/2014/main" id="{8C22BC69-36EE-3F45-9187-00F2A4FF7441}"/>
              </a:ext>
            </a:extLst>
          </p:cNvPr>
          <p:cNvSpPr/>
          <p:nvPr/>
        </p:nvSpPr>
        <p:spPr>
          <a:xfrm rot="10800000">
            <a:off x="3198441" y="5462418"/>
            <a:ext cx="479425" cy="444500"/>
          </a:xfrm>
          <a:prstGeom prst="chevron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F38A87F3-168D-7E48-A49B-C642893CE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966" y="5906918"/>
            <a:ext cx="884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$3M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23BE53FE-12C9-0348-9C3C-77E164287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879" y="1682581"/>
            <a:ext cx="1528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u="sng"/>
              <a:t>Tax Benefits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35469A3-F3E5-D74B-A2C0-BBC82617E983}"/>
              </a:ext>
            </a:extLst>
          </p:cNvPr>
          <p:cNvSpPr/>
          <p:nvPr/>
        </p:nvSpPr>
        <p:spPr>
          <a:xfrm>
            <a:off x="5984504" y="2344568"/>
            <a:ext cx="393700" cy="3746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F660EE-16A0-C448-96C6-02F6423F76A3}"/>
              </a:ext>
            </a:extLst>
          </p:cNvPr>
          <p:cNvSpPr/>
          <p:nvPr/>
        </p:nvSpPr>
        <p:spPr>
          <a:xfrm>
            <a:off x="5984504" y="3862218"/>
            <a:ext cx="393700" cy="3730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386E9AB-CDE7-F247-B0B1-0633DD3EB526}"/>
              </a:ext>
            </a:extLst>
          </p:cNvPr>
          <p:cNvSpPr/>
          <p:nvPr/>
        </p:nvSpPr>
        <p:spPr>
          <a:xfrm>
            <a:off x="5984504" y="5378281"/>
            <a:ext cx="393700" cy="3746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945298-9792-1343-A48D-C9626536BC65}"/>
              </a:ext>
            </a:extLst>
          </p:cNvPr>
          <p:cNvCxnSpPr/>
          <p:nvPr/>
        </p:nvCxnSpPr>
        <p:spPr>
          <a:xfrm>
            <a:off x="3465141" y="4678004"/>
            <a:ext cx="820139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E5F514B-3BEB-5A4C-9EDA-802A5C61B81E}"/>
              </a:ext>
            </a:extLst>
          </p:cNvPr>
          <p:cNvSpPr txBox="1"/>
          <p:nvPr/>
        </p:nvSpPr>
        <p:spPr>
          <a:xfrm>
            <a:off x="9525119" y="2944691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Front End Benefit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15B5EF-6B1F-5744-AEF8-086EF29F006E}"/>
              </a:ext>
            </a:extLst>
          </p:cNvPr>
          <p:cNvSpPr txBox="1"/>
          <p:nvPr/>
        </p:nvSpPr>
        <p:spPr>
          <a:xfrm>
            <a:off x="9437781" y="4855685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Back End Benefit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5B6430FC-2ED9-F14A-8182-4A81DA5A9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936" y="3416944"/>
            <a:ext cx="2723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($20K Savings) + Deferral</a:t>
            </a: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2845C4E3-5EDE-D646-8FF6-578F04163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936" y="4123545"/>
            <a:ext cx="2723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($30K Savings) + Deferral</a:t>
            </a: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52EE1FFF-59E4-AF42-B266-F8880F75A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6808" y="5365133"/>
            <a:ext cx="1833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($400K Savings)</a:t>
            </a:r>
          </a:p>
        </p:txBody>
      </p:sp>
    </p:spTree>
    <p:extLst>
      <p:ext uri="{BB962C8B-B14F-4D97-AF65-F5344CB8AC3E}">
        <p14:creationId xmlns:p14="http://schemas.microsoft.com/office/powerpoint/2010/main" val="12257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5D7DA-0844-C345-97AA-B07654F4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13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8368-9621-0D41-AEDB-5582FADEE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85B29F-A064-E04F-96EE-CE791B6FD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232650-727C-7640-A1C8-C26BF2CD17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5971"/>
            <a:ext cx="12192000" cy="76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6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DC87E3-6468-9941-9409-A57CE8A0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14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0840D-890C-1B49-9637-3E2839573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INVESTOR PROFILES</a:t>
            </a:r>
          </a:p>
        </p:txBody>
      </p:sp>
      <p:pic>
        <p:nvPicPr>
          <p:cNvPr id="14" name="Picture 13" descr="Image result for pinpoint clipart">
            <a:extLst>
              <a:ext uri="{FF2B5EF4-FFF2-40B4-BE49-F238E27FC236}">
                <a16:creationId xmlns:a16="http://schemas.microsoft.com/office/drawing/2014/main" id="{CDAC07C3-4605-894E-8EC7-82B573DF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755" y="2661998"/>
            <a:ext cx="5111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Image result for globe clipart black and white">
            <a:extLst>
              <a:ext uri="{FF2B5EF4-FFF2-40B4-BE49-F238E27FC236}">
                <a16:creationId xmlns:a16="http://schemas.microsoft.com/office/drawing/2014/main" id="{FDB0FBC5-CF9E-B44E-BBA2-5A0EA9A56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917" y="367641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Related image">
            <a:extLst>
              <a:ext uri="{FF2B5EF4-FFF2-40B4-BE49-F238E27FC236}">
                <a16:creationId xmlns:a16="http://schemas.microsoft.com/office/drawing/2014/main" id="{766306E1-55A5-5849-9FB7-CF9B0603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330" y="4570173"/>
            <a:ext cx="51593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Related image">
            <a:extLst>
              <a:ext uri="{FF2B5EF4-FFF2-40B4-BE49-F238E27FC236}">
                <a16:creationId xmlns:a16="http://schemas.microsoft.com/office/drawing/2014/main" id="{63BB619A-5C2A-7944-8893-4761853A4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005" y="5397260"/>
            <a:ext cx="5746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4BD60446-97C7-884B-96C7-03012A9E7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317" y="1460260"/>
            <a:ext cx="151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Rationale for Investment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3608F9A9-1FD9-8241-836F-61848DF4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105" y="1460260"/>
            <a:ext cx="1516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Location of Investor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471BB56-DFAF-BD40-B018-2FABA3EAF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567" y="1460260"/>
            <a:ext cx="151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Size of Investment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FC743FF0-2A50-0F4D-AAF5-952ADD53C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5055" y="1460260"/>
            <a:ext cx="1516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Source of Investment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074BAB-DD76-3144-9317-9D714F8B9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392" y="2593735"/>
            <a:ext cx="1330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Make a Difference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244433-2F2B-324F-B9CA-3DE162E09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392" y="3585923"/>
            <a:ext cx="1330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Make a Difference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D575B2-DA7E-EC49-8157-E7D0FBFE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392" y="4505085"/>
            <a:ext cx="1330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Make a Profit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023BF9-71DE-2145-B41B-F2DF053C2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392" y="5360748"/>
            <a:ext cx="1330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Profit / Tax Benefits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E5BA2-1124-D94F-A5CC-86E5ED994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280" y="2593735"/>
            <a:ext cx="1509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Primarily Local to OZ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D4C5A6-F12D-CF43-88B6-B29DC9CAF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767" y="3585923"/>
            <a:ext cx="13287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Primarily National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2ED9C3-B494-7E48-8EC3-C2BB06523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767" y="4505085"/>
            <a:ext cx="1328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Local or National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F78E98-EF63-664B-AE7D-C53ABC933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767" y="5360748"/>
            <a:ext cx="1328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Local or National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2C0E72-A68E-3944-A866-AB1E01CAF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155" y="2593735"/>
            <a:ext cx="151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Varies by Community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A47BF2-62CE-A243-9162-52374EBA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642" y="3585923"/>
            <a:ext cx="1330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Varies by Investor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D37B50-BCA3-8040-A055-84A2A5835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642" y="4505085"/>
            <a:ext cx="1330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Primarily Large $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4D248B-CDF8-E749-A923-710420345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642" y="5498860"/>
            <a:ext cx="1330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TBD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04DE1C-3DC2-9243-8D68-F8F412C3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8230" y="2593735"/>
            <a:ext cx="1509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Varies by Community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0CEF0E-6290-1D4D-9CE2-2194EECA6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867" y="3585923"/>
            <a:ext cx="1468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Likely Not Capital Gains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E8C6EA-A1A6-EA48-A5EE-DA310DB7F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992" y="4654310"/>
            <a:ext cx="1500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Varies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EB33D0-1914-A047-8B14-19C52CF4D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867" y="5498860"/>
            <a:ext cx="146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Capital Gains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28DCA0-E6A1-6649-99E9-9C86DA332D0D}"/>
              </a:ext>
            </a:extLst>
          </p:cNvPr>
          <p:cNvCxnSpPr/>
          <p:nvPr/>
        </p:nvCxnSpPr>
        <p:spPr>
          <a:xfrm flipV="1">
            <a:off x="884755" y="2271473"/>
            <a:ext cx="82216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A08CBB8-8C34-DB43-B00B-91C0EC910D37}"/>
              </a:ext>
            </a:extLst>
          </p:cNvPr>
          <p:cNvCxnSpPr/>
          <p:nvPr/>
        </p:nvCxnSpPr>
        <p:spPr>
          <a:xfrm>
            <a:off x="1711842" y="1460260"/>
            <a:ext cx="0" cy="4546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31D3A05-3197-EC4F-B2B3-B5CED83DD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80" y="3141423"/>
            <a:ext cx="7143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/>
              <a:t>Location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C6F8E1-AE52-A041-9B5F-1475A1D6B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67" y="4100273"/>
            <a:ext cx="5921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/>
              <a:t>Impact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2E69D2-4605-D448-AF9B-FD690DE97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80" y="5003560"/>
            <a:ext cx="939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/>
              <a:t>Opportunity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A489D3-21D1-1745-905F-CA5B3265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42" y="5916373"/>
            <a:ext cx="93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/>
              <a:t>Tax Benefit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5960A-24F3-CC43-BF3C-0F3AE85E42C9}"/>
              </a:ext>
            </a:extLst>
          </p:cNvPr>
          <p:cNvSpPr txBox="1"/>
          <p:nvPr/>
        </p:nvSpPr>
        <p:spPr>
          <a:xfrm>
            <a:off x="9502588" y="3173173"/>
            <a:ext cx="2155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Fund Listings:</a:t>
            </a:r>
          </a:p>
          <a:p>
            <a:r>
              <a:rPr lang="en-US" dirty="0"/>
              <a:t>- Novogradac</a:t>
            </a:r>
          </a:p>
          <a:p>
            <a:r>
              <a:rPr lang="en-US" dirty="0"/>
              <a:t>- NCSHA</a:t>
            </a:r>
          </a:p>
        </p:txBody>
      </p:sp>
    </p:spTree>
    <p:extLst>
      <p:ext uri="{BB962C8B-B14F-4D97-AF65-F5344CB8AC3E}">
        <p14:creationId xmlns:p14="http://schemas.microsoft.com/office/powerpoint/2010/main" val="13334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09369-D21E-834E-813A-214696A2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15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F4F700-DF59-AD44-B5EC-B7DD64A4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my project qualify?</a:t>
            </a:r>
          </a:p>
        </p:txBody>
      </p:sp>
      <p:sp>
        <p:nvSpPr>
          <p:cNvPr id="5" name="Hotel">
            <a:extLst>
              <a:ext uri="{FF2B5EF4-FFF2-40B4-BE49-F238E27FC236}">
                <a16:creationId xmlns:a16="http://schemas.microsoft.com/office/drawing/2014/main" id="{286E6EDF-85A0-3844-8629-15531951A41D}"/>
              </a:ext>
            </a:extLst>
          </p:cNvPr>
          <p:cNvSpPr>
            <a:spLocks/>
          </p:cNvSpPr>
          <p:nvPr/>
        </p:nvSpPr>
        <p:spPr bwMode="auto">
          <a:xfrm>
            <a:off x="5468258" y="2565503"/>
            <a:ext cx="503238" cy="609600"/>
          </a:xfrm>
          <a:custGeom>
            <a:avLst/>
            <a:gdLst>
              <a:gd name="T0" fmla="*/ 251936 w 21600"/>
              <a:gd name="T1" fmla="*/ 304800 h 21600"/>
              <a:gd name="T2" fmla="*/ 251936 w 21600"/>
              <a:gd name="T3" fmla="*/ 304800 h 21600"/>
              <a:gd name="T4" fmla="*/ 251936 w 21600"/>
              <a:gd name="T5" fmla="*/ 304800 h 21600"/>
              <a:gd name="T6" fmla="*/ 251936 w 21600"/>
              <a:gd name="T7" fmla="*/ 30480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6" name="Factory">
            <a:extLst>
              <a:ext uri="{FF2B5EF4-FFF2-40B4-BE49-F238E27FC236}">
                <a16:creationId xmlns:a16="http://schemas.microsoft.com/office/drawing/2014/main" id="{67955D88-6E99-D142-BAA9-D1DD8C70063A}"/>
              </a:ext>
            </a:extLst>
          </p:cNvPr>
          <p:cNvSpPr>
            <a:spLocks/>
          </p:cNvSpPr>
          <p:nvPr/>
        </p:nvSpPr>
        <p:spPr bwMode="auto">
          <a:xfrm>
            <a:off x="3237821" y="2565503"/>
            <a:ext cx="917575" cy="609600"/>
          </a:xfrm>
          <a:custGeom>
            <a:avLst/>
            <a:gdLst>
              <a:gd name="T0" fmla="*/ 458629 w 21600"/>
              <a:gd name="T1" fmla="*/ 304800 h 21600"/>
              <a:gd name="T2" fmla="*/ 458629 w 21600"/>
              <a:gd name="T3" fmla="*/ 304800 h 21600"/>
              <a:gd name="T4" fmla="*/ 458629 w 21600"/>
              <a:gd name="T5" fmla="*/ 304800 h 21600"/>
              <a:gd name="T6" fmla="*/ 458629 w 21600"/>
              <a:gd name="T7" fmla="*/ 30480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3898" y="0"/>
                </a:moveTo>
                <a:cubicBezTo>
                  <a:pt x="3750" y="0"/>
                  <a:pt x="3628" y="176"/>
                  <a:pt x="3621" y="399"/>
                </a:cubicBezTo>
                <a:lnTo>
                  <a:pt x="3237" y="13861"/>
                </a:lnTo>
                <a:lnTo>
                  <a:pt x="1804" y="13861"/>
                </a:lnTo>
                <a:lnTo>
                  <a:pt x="1804" y="18222"/>
                </a:lnTo>
                <a:lnTo>
                  <a:pt x="0" y="1822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222"/>
                </a:lnTo>
                <a:lnTo>
                  <a:pt x="19740" y="18222"/>
                </a:lnTo>
                <a:lnTo>
                  <a:pt x="19740" y="11465"/>
                </a:lnTo>
                <a:lnTo>
                  <a:pt x="18654" y="11465"/>
                </a:lnTo>
                <a:lnTo>
                  <a:pt x="18654" y="6253"/>
                </a:lnTo>
                <a:lnTo>
                  <a:pt x="15598" y="8796"/>
                </a:lnTo>
                <a:lnTo>
                  <a:pt x="15598" y="6253"/>
                </a:lnTo>
                <a:lnTo>
                  <a:pt x="12542" y="8796"/>
                </a:lnTo>
                <a:lnTo>
                  <a:pt x="12542" y="6253"/>
                </a:lnTo>
                <a:lnTo>
                  <a:pt x="8603" y="9530"/>
                </a:lnTo>
                <a:lnTo>
                  <a:pt x="8603" y="13861"/>
                </a:lnTo>
                <a:lnTo>
                  <a:pt x="7624" y="13861"/>
                </a:lnTo>
                <a:lnTo>
                  <a:pt x="7239" y="399"/>
                </a:lnTo>
                <a:cubicBezTo>
                  <a:pt x="7233" y="176"/>
                  <a:pt x="7112" y="0"/>
                  <a:pt x="6964" y="0"/>
                </a:cubicBezTo>
                <a:lnTo>
                  <a:pt x="6488" y="0"/>
                </a:lnTo>
                <a:cubicBezTo>
                  <a:pt x="6340" y="0"/>
                  <a:pt x="6218" y="176"/>
                  <a:pt x="6212" y="399"/>
                </a:cubicBezTo>
                <a:lnTo>
                  <a:pt x="5827" y="13861"/>
                </a:lnTo>
                <a:lnTo>
                  <a:pt x="5034" y="13861"/>
                </a:lnTo>
                <a:lnTo>
                  <a:pt x="4651" y="399"/>
                </a:lnTo>
                <a:cubicBezTo>
                  <a:pt x="4644" y="176"/>
                  <a:pt x="4522" y="0"/>
                  <a:pt x="4374" y="0"/>
                </a:cubicBezTo>
                <a:lnTo>
                  <a:pt x="38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7" name="Microscope">
            <a:extLst>
              <a:ext uri="{FF2B5EF4-FFF2-40B4-BE49-F238E27FC236}">
                <a16:creationId xmlns:a16="http://schemas.microsoft.com/office/drawing/2014/main" id="{1012F347-C57F-B643-ACD5-FECB542C5CB0}"/>
              </a:ext>
            </a:extLst>
          </p:cNvPr>
          <p:cNvSpPr>
            <a:spLocks/>
          </p:cNvSpPr>
          <p:nvPr/>
        </p:nvSpPr>
        <p:spPr bwMode="auto">
          <a:xfrm>
            <a:off x="1589996" y="5127498"/>
            <a:ext cx="425450" cy="609600"/>
          </a:xfrm>
          <a:custGeom>
            <a:avLst/>
            <a:gdLst>
              <a:gd name="T0" fmla="*/ 212884 w 21600"/>
              <a:gd name="T1" fmla="*/ 304800 h 21600"/>
              <a:gd name="T2" fmla="*/ 212884 w 21600"/>
              <a:gd name="T3" fmla="*/ 304800 h 21600"/>
              <a:gd name="T4" fmla="*/ 212884 w 21600"/>
              <a:gd name="T5" fmla="*/ 304800 h 21600"/>
              <a:gd name="T6" fmla="*/ 212884 w 21600"/>
              <a:gd name="T7" fmla="*/ 30480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8758" y="0"/>
                </a:moveTo>
                <a:lnTo>
                  <a:pt x="5450" y="778"/>
                </a:lnTo>
                <a:lnTo>
                  <a:pt x="6641" y="3247"/>
                </a:lnTo>
                <a:lnTo>
                  <a:pt x="5792" y="3446"/>
                </a:lnTo>
                <a:lnTo>
                  <a:pt x="6104" y="4092"/>
                </a:lnTo>
                <a:cubicBezTo>
                  <a:pt x="6260" y="4416"/>
                  <a:pt x="6045" y="4765"/>
                  <a:pt x="5610" y="4922"/>
                </a:cubicBezTo>
                <a:cubicBezTo>
                  <a:pt x="2282" y="6123"/>
                  <a:pt x="0" y="8548"/>
                  <a:pt x="0" y="11338"/>
                </a:cubicBezTo>
                <a:cubicBezTo>
                  <a:pt x="0" y="13653"/>
                  <a:pt x="1568" y="15716"/>
                  <a:pt x="4002" y="17038"/>
                </a:cubicBezTo>
                <a:cubicBezTo>
                  <a:pt x="4586" y="17355"/>
                  <a:pt x="4834" y="17888"/>
                  <a:pt x="4600" y="18378"/>
                </a:cubicBezTo>
                <a:lnTo>
                  <a:pt x="4184" y="19249"/>
                </a:lnTo>
                <a:lnTo>
                  <a:pt x="1504" y="19249"/>
                </a:lnTo>
                <a:lnTo>
                  <a:pt x="383" y="21600"/>
                </a:lnTo>
                <a:lnTo>
                  <a:pt x="21600" y="21600"/>
                </a:lnTo>
                <a:lnTo>
                  <a:pt x="20479" y="19249"/>
                </a:lnTo>
                <a:lnTo>
                  <a:pt x="11598" y="19249"/>
                </a:lnTo>
                <a:lnTo>
                  <a:pt x="10562" y="17077"/>
                </a:lnTo>
                <a:lnTo>
                  <a:pt x="11571" y="16838"/>
                </a:lnTo>
                <a:lnTo>
                  <a:pt x="11765" y="17236"/>
                </a:lnTo>
                <a:cubicBezTo>
                  <a:pt x="11884" y="17482"/>
                  <a:pt x="13400" y="17349"/>
                  <a:pt x="15152" y="16937"/>
                </a:cubicBezTo>
                <a:cubicBezTo>
                  <a:pt x="16905" y="16524"/>
                  <a:pt x="18230" y="15990"/>
                  <a:pt x="18111" y="15743"/>
                </a:cubicBezTo>
                <a:lnTo>
                  <a:pt x="17339" y="14141"/>
                </a:lnTo>
                <a:lnTo>
                  <a:pt x="9985" y="15870"/>
                </a:lnTo>
                <a:lnTo>
                  <a:pt x="9392" y="14628"/>
                </a:lnTo>
                <a:lnTo>
                  <a:pt x="18738" y="12430"/>
                </a:lnTo>
                <a:lnTo>
                  <a:pt x="18157" y="11225"/>
                </a:lnTo>
                <a:lnTo>
                  <a:pt x="8816" y="13422"/>
                </a:lnTo>
                <a:cubicBezTo>
                  <a:pt x="8484" y="12824"/>
                  <a:pt x="7243" y="12835"/>
                  <a:pt x="6947" y="13456"/>
                </a:cubicBezTo>
                <a:lnTo>
                  <a:pt x="6503" y="14386"/>
                </a:lnTo>
                <a:cubicBezTo>
                  <a:pt x="6304" y="14804"/>
                  <a:pt x="5529" y="14924"/>
                  <a:pt x="5109" y="14596"/>
                </a:cubicBezTo>
                <a:cubicBezTo>
                  <a:pt x="4000" y="13729"/>
                  <a:pt x="3324" y="12589"/>
                  <a:pt x="3324" y="11338"/>
                </a:cubicBezTo>
                <a:cubicBezTo>
                  <a:pt x="3324" y="9736"/>
                  <a:pt x="4435" y="8310"/>
                  <a:pt x="6145" y="7417"/>
                </a:cubicBezTo>
                <a:cubicBezTo>
                  <a:pt x="6760" y="7095"/>
                  <a:pt x="7648" y="7292"/>
                  <a:pt x="7893" y="7801"/>
                </a:cubicBezTo>
                <a:lnTo>
                  <a:pt x="8198" y="8499"/>
                </a:lnTo>
                <a:cubicBezTo>
                  <a:pt x="7412" y="8705"/>
                  <a:pt x="6996" y="9308"/>
                  <a:pt x="7266" y="9868"/>
                </a:cubicBezTo>
                <a:lnTo>
                  <a:pt x="7411" y="10170"/>
                </a:lnTo>
                <a:lnTo>
                  <a:pt x="10048" y="9550"/>
                </a:lnTo>
                <a:lnTo>
                  <a:pt x="11155" y="11844"/>
                </a:lnTo>
                <a:lnTo>
                  <a:pt x="13852" y="11208"/>
                </a:lnTo>
                <a:lnTo>
                  <a:pt x="12745" y="8916"/>
                </a:lnTo>
                <a:lnTo>
                  <a:pt x="15302" y="8314"/>
                </a:lnTo>
                <a:lnTo>
                  <a:pt x="15157" y="8012"/>
                </a:lnTo>
                <a:cubicBezTo>
                  <a:pt x="14886" y="7450"/>
                  <a:pt x="14024" y="7146"/>
                  <a:pt x="13218" y="7317"/>
                </a:cubicBezTo>
                <a:lnTo>
                  <a:pt x="10821" y="2265"/>
                </a:lnTo>
                <a:lnTo>
                  <a:pt x="9949" y="2469"/>
                </a:lnTo>
                <a:lnTo>
                  <a:pt x="8758" y="0"/>
                </a:lnTo>
                <a:close/>
                <a:moveTo>
                  <a:pt x="7777" y="15736"/>
                </a:moveTo>
                <a:cubicBezTo>
                  <a:pt x="8266" y="15736"/>
                  <a:pt x="8661" y="16014"/>
                  <a:pt x="8661" y="16355"/>
                </a:cubicBezTo>
                <a:cubicBezTo>
                  <a:pt x="8661" y="16696"/>
                  <a:pt x="8266" y="16972"/>
                  <a:pt x="7777" y="16972"/>
                </a:cubicBezTo>
                <a:cubicBezTo>
                  <a:pt x="7288" y="16972"/>
                  <a:pt x="6891" y="16696"/>
                  <a:pt x="6891" y="16355"/>
                </a:cubicBezTo>
                <a:cubicBezTo>
                  <a:pt x="6891" y="16014"/>
                  <a:pt x="7288" y="15736"/>
                  <a:pt x="7777" y="157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8" name="Commercialization">
            <a:extLst>
              <a:ext uri="{FF2B5EF4-FFF2-40B4-BE49-F238E27FC236}">
                <a16:creationId xmlns:a16="http://schemas.microsoft.com/office/drawing/2014/main" id="{2CBCB130-79AD-5047-B9CC-E51466CC2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808" y="5832348"/>
            <a:ext cx="14525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R&amp;D / Tech</a:t>
            </a:r>
          </a:p>
        </p:txBody>
      </p:sp>
      <p:sp>
        <p:nvSpPr>
          <p:cNvPr id="9" name="Bridge">
            <a:extLst>
              <a:ext uri="{FF2B5EF4-FFF2-40B4-BE49-F238E27FC236}">
                <a16:creationId xmlns:a16="http://schemas.microsoft.com/office/drawing/2014/main" id="{2EABA9D4-0489-9449-90C3-1D3622A5EF65}"/>
              </a:ext>
            </a:extLst>
          </p:cNvPr>
          <p:cNvSpPr>
            <a:spLocks/>
          </p:cNvSpPr>
          <p:nvPr/>
        </p:nvSpPr>
        <p:spPr bwMode="auto">
          <a:xfrm>
            <a:off x="3021921" y="3932762"/>
            <a:ext cx="1347787" cy="609600"/>
          </a:xfrm>
          <a:custGeom>
            <a:avLst/>
            <a:gdLst>
              <a:gd name="T0" fmla="*/ 673894 w 21600"/>
              <a:gd name="T1" fmla="*/ 304800 h 21600"/>
              <a:gd name="T2" fmla="*/ 673894 w 21600"/>
              <a:gd name="T3" fmla="*/ 304800 h 21600"/>
              <a:gd name="T4" fmla="*/ 673894 w 21600"/>
              <a:gd name="T5" fmla="*/ 304800 h 21600"/>
              <a:gd name="T6" fmla="*/ 673894 w 21600"/>
              <a:gd name="T7" fmla="*/ 30480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4956" y="0"/>
                </a:moveTo>
                <a:lnTo>
                  <a:pt x="4956" y="2631"/>
                </a:lnTo>
                <a:cubicBezTo>
                  <a:pt x="3968" y="6602"/>
                  <a:pt x="2077" y="9109"/>
                  <a:pt x="0" y="9109"/>
                </a:cubicBezTo>
                <a:lnTo>
                  <a:pt x="0" y="10065"/>
                </a:lnTo>
                <a:cubicBezTo>
                  <a:pt x="386" y="10065"/>
                  <a:pt x="766" y="9985"/>
                  <a:pt x="1136" y="9830"/>
                </a:cubicBezTo>
                <a:lnTo>
                  <a:pt x="1136" y="15386"/>
                </a:lnTo>
                <a:lnTo>
                  <a:pt x="0" y="15386"/>
                </a:lnTo>
                <a:lnTo>
                  <a:pt x="0" y="17297"/>
                </a:lnTo>
                <a:lnTo>
                  <a:pt x="4956" y="17297"/>
                </a:lnTo>
                <a:lnTo>
                  <a:pt x="4956" y="21600"/>
                </a:lnTo>
                <a:lnTo>
                  <a:pt x="5820" y="21600"/>
                </a:lnTo>
                <a:lnTo>
                  <a:pt x="5820" y="17297"/>
                </a:lnTo>
                <a:lnTo>
                  <a:pt x="15756" y="17297"/>
                </a:lnTo>
                <a:lnTo>
                  <a:pt x="15756" y="21600"/>
                </a:lnTo>
                <a:lnTo>
                  <a:pt x="16620" y="21600"/>
                </a:lnTo>
                <a:lnTo>
                  <a:pt x="16620" y="17297"/>
                </a:lnTo>
                <a:lnTo>
                  <a:pt x="21600" y="17297"/>
                </a:lnTo>
                <a:lnTo>
                  <a:pt x="21600" y="15386"/>
                </a:lnTo>
                <a:lnTo>
                  <a:pt x="20621" y="15386"/>
                </a:lnTo>
                <a:lnTo>
                  <a:pt x="20621" y="9878"/>
                </a:lnTo>
                <a:cubicBezTo>
                  <a:pt x="20942" y="9994"/>
                  <a:pt x="21268" y="10065"/>
                  <a:pt x="21600" y="10065"/>
                </a:cubicBezTo>
                <a:lnTo>
                  <a:pt x="21600" y="9109"/>
                </a:lnTo>
                <a:cubicBezTo>
                  <a:pt x="19507" y="9109"/>
                  <a:pt x="17601" y="6561"/>
                  <a:pt x="16620" y="2534"/>
                </a:cubicBezTo>
                <a:lnTo>
                  <a:pt x="16620" y="0"/>
                </a:lnTo>
                <a:lnTo>
                  <a:pt x="15756" y="0"/>
                </a:lnTo>
                <a:lnTo>
                  <a:pt x="15756" y="2631"/>
                </a:lnTo>
                <a:cubicBezTo>
                  <a:pt x="14768" y="6602"/>
                  <a:pt x="12877" y="9109"/>
                  <a:pt x="10800" y="9109"/>
                </a:cubicBezTo>
                <a:cubicBezTo>
                  <a:pt x="8707" y="9109"/>
                  <a:pt x="6801" y="6561"/>
                  <a:pt x="5820" y="2534"/>
                </a:cubicBezTo>
                <a:lnTo>
                  <a:pt x="5820" y="0"/>
                </a:lnTo>
                <a:lnTo>
                  <a:pt x="4956" y="0"/>
                </a:lnTo>
                <a:close/>
                <a:moveTo>
                  <a:pt x="5820" y="4348"/>
                </a:moveTo>
                <a:cubicBezTo>
                  <a:pt x="6082" y="5170"/>
                  <a:pt x="6382" y="5918"/>
                  <a:pt x="6715" y="6583"/>
                </a:cubicBezTo>
                <a:lnTo>
                  <a:pt x="6715" y="15386"/>
                </a:lnTo>
                <a:lnTo>
                  <a:pt x="5820" y="15386"/>
                </a:lnTo>
                <a:lnTo>
                  <a:pt x="5820" y="4348"/>
                </a:lnTo>
                <a:close/>
                <a:moveTo>
                  <a:pt x="16620" y="4348"/>
                </a:moveTo>
                <a:cubicBezTo>
                  <a:pt x="16916" y="5277"/>
                  <a:pt x="17261" y="6113"/>
                  <a:pt x="17646" y="6840"/>
                </a:cubicBezTo>
                <a:lnTo>
                  <a:pt x="17646" y="15386"/>
                </a:lnTo>
                <a:lnTo>
                  <a:pt x="16620" y="15386"/>
                </a:lnTo>
                <a:lnTo>
                  <a:pt x="16620" y="4348"/>
                </a:lnTo>
                <a:close/>
                <a:moveTo>
                  <a:pt x="4956" y="4422"/>
                </a:moveTo>
                <a:lnTo>
                  <a:pt x="4956" y="15386"/>
                </a:lnTo>
                <a:lnTo>
                  <a:pt x="4111" y="15386"/>
                </a:lnTo>
                <a:lnTo>
                  <a:pt x="4111" y="6531"/>
                </a:lnTo>
                <a:cubicBezTo>
                  <a:pt x="4423" y="5899"/>
                  <a:pt x="4707" y="5194"/>
                  <a:pt x="4956" y="4422"/>
                </a:cubicBezTo>
                <a:close/>
                <a:moveTo>
                  <a:pt x="15756" y="4422"/>
                </a:moveTo>
                <a:lnTo>
                  <a:pt x="15756" y="15386"/>
                </a:lnTo>
                <a:lnTo>
                  <a:pt x="14941" y="15386"/>
                </a:lnTo>
                <a:lnTo>
                  <a:pt x="14941" y="6471"/>
                </a:lnTo>
                <a:cubicBezTo>
                  <a:pt x="15241" y="5855"/>
                  <a:pt x="15515" y="5169"/>
                  <a:pt x="15756" y="4422"/>
                </a:cubicBezTo>
                <a:close/>
                <a:moveTo>
                  <a:pt x="14725" y="6893"/>
                </a:moveTo>
                <a:lnTo>
                  <a:pt x="14725" y="15386"/>
                </a:lnTo>
                <a:lnTo>
                  <a:pt x="13606" y="15386"/>
                </a:lnTo>
                <a:lnTo>
                  <a:pt x="13606" y="8550"/>
                </a:lnTo>
                <a:cubicBezTo>
                  <a:pt x="14006" y="8091"/>
                  <a:pt x="14381" y="7535"/>
                  <a:pt x="14725" y="6893"/>
                </a:cubicBezTo>
                <a:close/>
                <a:moveTo>
                  <a:pt x="3895" y="6952"/>
                </a:moveTo>
                <a:lnTo>
                  <a:pt x="3895" y="15386"/>
                </a:lnTo>
                <a:lnTo>
                  <a:pt x="2685" y="15386"/>
                </a:lnTo>
                <a:lnTo>
                  <a:pt x="2685" y="8684"/>
                </a:lnTo>
                <a:cubicBezTo>
                  <a:pt x="3118" y="8214"/>
                  <a:pt x="3524" y="7635"/>
                  <a:pt x="3895" y="6952"/>
                </a:cubicBezTo>
                <a:close/>
                <a:moveTo>
                  <a:pt x="6931" y="6997"/>
                </a:moveTo>
                <a:cubicBezTo>
                  <a:pt x="7276" y="7625"/>
                  <a:pt x="7651" y="8167"/>
                  <a:pt x="8049" y="8613"/>
                </a:cubicBezTo>
                <a:lnTo>
                  <a:pt x="8049" y="15386"/>
                </a:lnTo>
                <a:lnTo>
                  <a:pt x="6931" y="15386"/>
                </a:lnTo>
                <a:lnTo>
                  <a:pt x="6931" y="6997"/>
                </a:lnTo>
                <a:close/>
                <a:moveTo>
                  <a:pt x="17862" y="7229"/>
                </a:moveTo>
                <a:cubicBezTo>
                  <a:pt x="18235" y="7870"/>
                  <a:pt x="18641" y="8417"/>
                  <a:pt x="19072" y="8852"/>
                </a:cubicBezTo>
                <a:lnTo>
                  <a:pt x="19072" y="15386"/>
                </a:lnTo>
                <a:lnTo>
                  <a:pt x="17862" y="15386"/>
                </a:lnTo>
                <a:lnTo>
                  <a:pt x="17862" y="7229"/>
                </a:lnTo>
                <a:close/>
                <a:moveTo>
                  <a:pt x="13390" y="8789"/>
                </a:moveTo>
                <a:lnTo>
                  <a:pt x="13390" y="15386"/>
                </a:lnTo>
                <a:lnTo>
                  <a:pt x="12272" y="15386"/>
                </a:lnTo>
                <a:lnTo>
                  <a:pt x="12272" y="9666"/>
                </a:lnTo>
                <a:cubicBezTo>
                  <a:pt x="12659" y="9452"/>
                  <a:pt x="13033" y="9160"/>
                  <a:pt x="13390" y="8789"/>
                </a:cubicBezTo>
                <a:close/>
                <a:moveTo>
                  <a:pt x="8265" y="8845"/>
                </a:moveTo>
                <a:cubicBezTo>
                  <a:pt x="8623" y="9207"/>
                  <a:pt x="8997" y="9491"/>
                  <a:pt x="9384" y="9695"/>
                </a:cubicBezTo>
                <a:lnTo>
                  <a:pt x="9384" y="15386"/>
                </a:lnTo>
                <a:lnTo>
                  <a:pt x="8265" y="15386"/>
                </a:lnTo>
                <a:lnTo>
                  <a:pt x="8265" y="8845"/>
                </a:lnTo>
                <a:close/>
                <a:moveTo>
                  <a:pt x="2469" y="8908"/>
                </a:moveTo>
                <a:lnTo>
                  <a:pt x="2469" y="15386"/>
                </a:lnTo>
                <a:lnTo>
                  <a:pt x="1352" y="15386"/>
                </a:lnTo>
                <a:lnTo>
                  <a:pt x="1352" y="9729"/>
                </a:lnTo>
                <a:cubicBezTo>
                  <a:pt x="1738" y="9535"/>
                  <a:pt x="2111" y="9259"/>
                  <a:pt x="2469" y="8908"/>
                </a:cubicBezTo>
                <a:close/>
                <a:moveTo>
                  <a:pt x="19288" y="9057"/>
                </a:moveTo>
                <a:cubicBezTo>
                  <a:pt x="19647" y="9383"/>
                  <a:pt x="20020" y="9633"/>
                  <a:pt x="20405" y="9804"/>
                </a:cubicBezTo>
                <a:lnTo>
                  <a:pt x="20405" y="15386"/>
                </a:lnTo>
                <a:lnTo>
                  <a:pt x="19288" y="15386"/>
                </a:lnTo>
                <a:lnTo>
                  <a:pt x="19288" y="9057"/>
                </a:lnTo>
                <a:close/>
                <a:moveTo>
                  <a:pt x="12056" y="9777"/>
                </a:moveTo>
                <a:lnTo>
                  <a:pt x="12056" y="15386"/>
                </a:lnTo>
                <a:lnTo>
                  <a:pt x="10937" y="15386"/>
                </a:lnTo>
                <a:lnTo>
                  <a:pt x="10937" y="10061"/>
                </a:lnTo>
                <a:cubicBezTo>
                  <a:pt x="11317" y="10042"/>
                  <a:pt x="11691" y="9947"/>
                  <a:pt x="12056" y="9777"/>
                </a:cubicBezTo>
                <a:close/>
                <a:moveTo>
                  <a:pt x="9600" y="9800"/>
                </a:moveTo>
                <a:cubicBezTo>
                  <a:pt x="9965" y="9962"/>
                  <a:pt x="10340" y="10054"/>
                  <a:pt x="10721" y="10065"/>
                </a:cubicBezTo>
                <a:lnTo>
                  <a:pt x="10721" y="15386"/>
                </a:lnTo>
                <a:lnTo>
                  <a:pt x="9600" y="15386"/>
                </a:lnTo>
                <a:lnTo>
                  <a:pt x="9600" y="9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10" name="Medical Cross">
            <a:extLst>
              <a:ext uri="{FF2B5EF4-FFF2-40B4-BE49-F238E27FC236}">
                <a16:creationId xmlns:a16="http://schemas.microsoft.com/office/drawing/2014/main" id="{067F2117-3329-D740-BB92-30529C8F28B8}"/>
              </a:ext>
            </a:extLst>
          </p:cNvPr>
          <p:cNvSpPr>
            <a:spLocks/>
          </p:cNvSpPr>
          <p:nvPr/>
        </p:nvSpPr>
        <p:spPr bwMode="auto">
          <a:xfrm>
            <a:off x="3391808" y="5127498"/>
            <a:ext cx="609600" cy="609600"/>
          </a:xfrm>
          <a:custGeom>
            <a:avLst/>
            <a:gdLst>
              <a:gd name="T0" fmla="*/ 304800 w 21600"/>
              <a:gd name="T1" fmla="*/ 304800 h 21600"/>
              <a:gd name="T2" fmla="*/ 304800 w 21600"/>
              <a:gd name="T3" fmla="*/ 304800 h 21600"/>
              <a:gd name="T4" fmla="*/ 304800 w 21600"/>
              <a:gd name="T5" fmla="*/ 304800 h 21600"/>
              <a:gd name="T6" fmla="*/ 304800 w 21600"/>
              <a:gd name="T7" fmla="*/ 30480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8006" y="3400"/>
                </a:moveTo>
                <a:lnTo>
                  <a:pt x="13596" y="3400"/>
                </a:lnTo>
                <a:lnTo>
                  <a:pt x="13596" y="8006"/>
                </a:lnTo>
                <a:lnTo>
                  <a:pt x="18201" y="8006"/>
                </a:lnTo>
                <a:lnTo>
                  <a:pt x="18201" y="13595"/>
                </a:lnTo>
                <a:lnTo>
                  <a:pt x="13596" y="13595"/>
                </a:lnTo>
                <a:lnTo>
                  <a:pt x="13596" y="18201"/>
                </a:lnTo>
                <a:lnTo>
                  <a:pt x="8006" y="18201"/>
                </a:lnTo>
                <a:lnTo>
                  <a:pt x="8006" y="13595"/>
                </a:lnTo>
                <a:lnTo>
                  <a:pt x="3400" y="13595"/>
                </a:lnTo>
                <a:lnTo>
                  <a:pt x="3400" y="8006"/>
                </a:lnTo>
                <a:lnTo>
                  <a:pt x="8006" y="8006"/>
                </a:lnTo>
                <a:lnTo>
                  <a:pt x="8006" y="3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11" name="Revitalization">
            <a:extLst>
              <a:ext uri="{FF2B5EF4-FFF2-40B4-BE49-F238E27FC236}">
                <a16:creationId xmlns:a16="http://schemas.microsoft.com/office/drawing/2014/main" id="{3038A625-4D40-1546-815E-7008CCDB8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721" y="3310041"/>
            <a:ext cx="159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Multi-Family</a:t>
            </a:r>
          </a:p>
        </p:txBody>
      </p:sp>
      <p:sp>
        <p:nvSpPr>
          <p:cNvPr id="12" name="Industrial /…">
            <a:extLst>
              <a:ext uri="{FF2B5EF4-FFF2-40B4-BE49-F238E27FC236}">
                <a16:creationId xmlns:a16="http://schemas.microsoft.com/office/drawing/2014/main" id="{DECF0E42-D49B-5A40-B19B-8526F80C6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558" y="3289403"/>
            <a:ext cx="12541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Industrial</a:t>
            </a:r>
          </a:p>
        </p:txBody>
      </p:sp>
      <p:sp>
        <p:nvSpPr>
          <p:cNvPr id="13" name="Hospitals">
            <a:extLst>
              <a:ext uri="{FF2B5EF4-FFF2-40B4-BE49-F238E27FC236}">
                <a16:creationId xmlns:a16="http://schemas.microsoft.com/office/drawing/2014/main" id="{9E642041-7916-144A-B2C9-F4ED04328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371" y="5784326"/>
            <a:ext cx="121347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Hospitals</a:t>
            </a:r>
          </a:p>
        </p:txBody>
      </p:sp>
      <p:sp>
        <p:nvSpPr>
          <p:cNvPr id="14" name="Infrastructure">
            <a:extLst>
              <a:ext uri="{FF2B5EF4-FFF2-40B4-BE49-F238E27FC236}">
                <a16:creationId xmlns:a16="http://schemas.microsoft.com/office/drawing/2014/main" id="{E61798D5-FFE3-4744-9BAA-7CE3D483F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421" y="4597528"/>
            <a:ext cx="177580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Infrastructure</a:t>
            </a:r>
          </a:p>
        </p:txBody>
      </p:sp>
      <p:sp>
        <p:nvSpPr>
          <p:cNvPr id="15" name="Commercial /…">
            <a:extLst>
              <a:ext uri="{FF2B5EF4-FFF2-40B4-BE49-F238E27FC236}">
                <a16:creationId xmlns:a16="http://schemas.microsoft.com/office/drawing/2014/main" id="{27D79A94-58F7-CC4B-B981-988C718F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633" y="3301706"/>
            <a:ext cx="159498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Commercial</a:t>
            </a:r>
          </a:p>
        </p:txBody>
      </p:sp>
      <p:sp>
        <p:nvSpPr>
          <p:cNvPr id="16" name="House">
            <a:extLst>
              <a:ext uri="{FF2B5EF4-FFF2-40B4-BE49-F238E27FC236}">
                <a16:creationId xmlns:a16="http://schemas.microsoft.com/office/drawing/2014/main" id="{1A25A66F-195A-EA4A-9FBA-3976464E8F64}"/>
              </a:ext>
            </a:extLst>
          </p:cNvPr>
          <p:cNvSpPr>
            <a:spLocks/>
          </p:cNvSpPr>
          <p:nvPr/>
        </p:nvSpPr>
        <p:spPr bwMode="auto">
          <a:xfrm>
            <a:off x="5298396" y="3932762"/>
            <a:ext cx="842962" cy="609600"/>
          </a:xfrm>
          <a:custGeom>
            <a:avLst/>
            <a:gdLst>
              <a:gd name="T0" fmla="*/ 421958 w 21600"/>
              <a:gd name="T1" fmla="*/ 304800 h 21600"/>
              <a:gd name="T2" fmla="*/ 421958 w 21600"/>
              <a:gd name="T3" fmla="*/ 304800 h 21600"/>
              <a:gd name="T4" fmla="*/ 421958 w 21600"/>
              <a:gd name="T5" fmla="*/ 304800 h 21600"/>
              <a:gd name="T6" fmla="*/ 421958 w 21600"/>
              <a:gd name="T7" fmla="*/ 30480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16423" y="0"/>
                </a:moveTo>
                <a:lnTo>
                  <a:pt x="16423" y="1823"/>
                </a:lnTo>
                <a:lnTo>
                  <a:pt x="648" y="1823"/>
                </a:lnTo>
                <a:lnTo>
                  <a:pt x="0" y="11097"/>
                </a:lnTo>
                <a:lnTo>
                  <a:pt x="21600" y="11097"/>
                </a:lnTo>
                <a:lnTo>
                  <a:pt x="20950" y="1823"/>
                </a:lnTo>
                <a:lnTo>
                  <a:pt x="18193" y="1823"/>
                </a:lnTo>
                <a:lnTo>
                  <a:pt x="18193" y="0"/>
                </a:lnTo>
                <a:lnTo>
                  <a:pt x="16423" y="0"/>
                </a:lnTo>
                <a:close/>
                <a:moveTo>
                  <a:pt x="10800" y="4341"/>
                </a:moveTo>
                <a:lnTo>
                  <a:pt x="13520" y="6440"/>
                </a:lnTo>
                <a:lnTo>
                  <a:pt x="13520" y="7611"/>
                </a:lnTo>
                <a:lnTo>
                  <a:pt x="10800" y="5512"/>
                </a:lnTo>
                <a:lnTo>
                  <a:pt x="8078" y="7611"/>
                </a:lnTo>
                <a:lnTo>
                  <a:pt x="8078" y="6440"/>
                </a:lnTo>
                <a:lnTo>
                  <a:pt x="10800" y="4341"/>
                </a:lnTo>
                <a:close/>
                <a:moveTo>
                  <a:pt x="9332" y="7590"/>
                </a:moveTo>
                <a:lnTo>
                  <a:pt x="9332" y="8792"/>
                </a:lnTo>
                <a:lnTo>
                  <a:pt x="12266" y="8792"/>
                </a:lnTo>
                <a:lnTo>
                  <a:pt x="12266" y="7590"/>
                </a:lnTo>
                <a:lnTo>
                  <a:pt x="12864" y="8051"/>
                </a:lnTo>
                <a:lnTo>
                  <a:pt x="12864" y="9619"/>
                </a:lnTo>
                <a:lnTo>
                  <a:pt x="8735" y="9619"/>
                </a:lnTo>
                <a:lnTo>
                  <a:pt x="8735" y="8051"/>
                </a:lnTo>
                <a:lnTo>
                  <a:pt x="9332" y="7590"/>
                </a:lnTo>
                <a:close/>
                <a:moveTo>
                  <a:pt x="948" y="11913"/>
                </a:moveTo>
                <a:lnTo>
                  <a:pt x="948" y="21600"/>
                </a:lnTo>
                <a:lnTo>
                  <a:pt x="20652" y="21600"/>
                </a:lnTo>
                <a:lnTo>
                  <a:pt x="20652" y="11913"/>
                </a:lnTo>
                <a:lnTo>
                  <a:pt x="948" y="11913"/>
                </a:lnTo>
                <a:close/>
                <a:moveTo>
                  <a:pt x="3390" y="13540"/>
                </a:moveTo>
                <a:lnTo>
                  <a:pt x="7298" y="13540"/>
                </a:lnTo>
                <a:lnTo>
                  <a:pt x="7298" y="17867"/>
                </a:lnTo>
                <a:lnTo>
                  <a:pt x="3390" y="17867"/>
                </a:lnTo>
                <a:lnTo>
                  <a:pt x="3390" y="13540"/>
                </a:lnTo>
                <a:close/>
                <a:moveTo>
                  <a:pt x="9381" y="13540"/>
                </a:moveTo>
                <a:lnTo>
                  <a:pt x="12217" y="13540"/>
                </a:lnTo>
                <a:lnTo>
                  <a:pt x="12217" y="19922"/>
                </a:lnTo>
                <a:lnTo>
                  <a:pt x="9381" y="19922"/>
                </a:lnTo>
                <a:lnTo>
                  <a:pt x="9381" y="13540"/>
                </a:lnTo>
                <a:close/>
                <a:moveTo>
                  <a:pt x="14302" y="13540"/>
                </a:moveTo>
                <a:lnTo>
                  <a:pt x="18208" y="13540"/>
                </a:lnTo>
                <a:lnTo>
                  <a:pt x="18208" y="17867"/>
                </a:lnTo>
                <a:lnTo>
                  <a:pt x="14302" y="17867"/>
                </a:lnTo>
                <a:lnTo>
                  <a:pt x="14302" y="13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17" name="Smart…">
            <a:extLst>
              <a:ext uri="{FF2B5EF4-FFF2-40B4-BE49-F238E27FC236}">
                <a16:creationId xmlns:a16="http://schemas.microsoft.com/office/drawing/2014/main" id="{C0677B5A-7ACF-2042-899C-0763C270B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521" y="4598321"/>
            <a:ext cx="108363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Housing</a:t>
            </a:r>
          </a:p>
        </p:txBody>
      </p:sp>
      <p:sp>
        <p:nvSpPr>
          <p:cNvPr id="18" name="Growth">
            <a:extLst>
              <a:ext uri="{FF2B5EF4-FFF2-40B4-BE49-F238E27FC236}">
                <a16:creationId xmlns:a16="http://schemas.microsoft.com/office/drawing/2014/main" id="{A4E083B9-4F97-6B48-963A-91331F9F5787}"/>
              </a:ext>
            </a:extLst>
          </p:cNvPr>
          <p:cNvSpPr>
            <a:spLocks/>
          </p:cNvSpPr>
          <p:nvPr/>
        </p:nvSpPr>
        <p:spPr bwMode="auto">
          <a:xfrm>
            <a:off x="1407433" y="3932762"/>
            <a:ext cx="788988" cy="609600"/>
          </a:xfrm>
          <a:custGeom>
            <a:avLst/>
            <a:gdLst>
              <a:gd name="T0" fmla="*/ 394335 w 21566"/>
              <a:gd name="T1" fmla="*/ 304800 h 21598"/>
              <a:gd name="T2" fmla="*/ 394335 w 21566"/>
              <a:gd name="T3" fmla="*/ 304800 h 21598"/>
              <a:gd name="T4" fmla="*/ 394335 w 21566"/>
              <a:gd name="T5" fmla="*/ 304800 h 21598"/>
              <a:gd name="T6" fmla="*/ 394335 w 21566"/>
              <a:gd name="T7" fmla="*/ 304800 h 21598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66" h="21598" extrusionOk="0">
                <a:moveTo>
                  <a:pt x="21464" y="6"/>
                </a:moveTo>
                <a:cubicBezTo>
                  <a:pt x="21442" y="-2"/>
                  <a:pt x="21417" y="-2"/>
                  <a:pt x="21392" y="8"/>
                </a:cubicBezTo>
                <a:lnTo>
                  <a:pt x="18267" y="1242"/>
                </a:lnTo>
                <a:cubicBezTo>
                  <a:pt x="18161" y="1283"/>
                  <a:pt x="18132" y="1450"/>
                  <a:pt x="18212" y="1547"/>
                </a:cubicBezTo>
                <a:lnTo>
                  <a:pt x="18753" y="2202"/>
                </a:lnTo>
                <a:cubicBezTo>
                  <a:pt x="18809" y="2274"/>
                  <a:pt x="18815" y="2386"/>
                  <a:pt x="18759" y="2459"/>
                </a:cubicBezTo>
                <a:lnTo>
                  <a:pt x="13208" y="10155"/>
                </a:lnTo>
                <a:cubicBezTo>
                  <a:pt x="13152" y="10227"/>
                  <a:pt x="13058" y="10235"/>
                  <a:pt x="13002" y="10155"/>
                </a:cubicBezTo>
                <a:lnTo>
                  <a:pt x="9056" y="4932"/>
                </a:lnTo>
                <a:cubicBezTo>
                  <a:pt x="9000" y="4859"/>
                  <a:pt x="8907" y="4859"/>
                  <a:pt x="8851" y="4932"/>
                </a:cubicBezTo>
                <a:lnTo>
                  <a:pt x="39" y="17166"/>
                </a:lnTo>
                <a:cubicBezTo>
                  <a:pt x="-17" y="17238"/>
                  <a:pt x="-11" y="17350"/>
                  <a:pt x="45" y="17423"/>
                </a:cubicBezTo>
                <a:lnTo>
                  <a:pt x="941" y="18503"/>
                </a:lnTo>
                <a:cubicBezTo>
                  <a:pt x="997" y="18576"/>
                  <a:pt x="1084" y="18568"/>
                  <a:pt x="1140" y="18495"/>
                </a:cubicBezTo>
                <a:lnTo>
                  <a:pt x="8877" y="7770"/>
                </a:lnTo>
                <a:cubicBezTo>
                  <a:pt x="8933" y="7697"/>
                  <a:pt x="9025" y="7689"/>
                  <a:pt x="9081" y="7770"/>
                </a:cubicBezTo>
                <a:lnTo>
                  <a:pt x="13047" y="13016"/>
                </a:lnTo>
                <a:cubicBezTo>
                  <a:pt x="13103" y="13096"/>
                  <a:pt x="13201" y="13089"/>
                  <a:pt x="13251" y="13008"/>
                </a:cubicBezTo>
                <a:lnTo>
                  <a:pt x="13706" y="12315"/>
                </a:lnTo>
                <a:lnTo>
                  <a:pt x="19848" y="3796"/>
                </a:lnTo>
                <a:cubicBezTo>
                  <a:pt x="19904" y="3723"/>
                  <a:pt x="19992" y="3716"/>
                  <a:pt x="20048" y="3788"/>
                </a:cubicBezTo>
                <a:lnTo>
                  <a:pt x="20589" y="4441"/>
                </a:lnTo>
                <a:cubicBezTo>
                  <a:pt x="20670" y="4537"/>
                  <a:pt x="20802" y="4490"/>
                  <a:pt x="20826" y="4353"/>
                </a:cubicBezTo>
                <a:lnTo>
                  <a:pt x="21560" y="235"/>
                </a:lnTo>
                <a:cubicBezTo>
                  <a:pt x="21583" y="126"/>
                  <a:pt x="21533" y="30"/>
                  <a:pt x="21464" y="6"/>
                </a:cubicBezTo>
                <a:close/>
                <a:moveTo>
                  <a:pt x="20260" y="5385"/>
                </a:moveTo>
                <a:cubicBezTo>
                  <a:pt x="20232" y="5392"/>
                  <a:pt x="20204" y="5410"/>
                  <a:pt x="20179" y="5440"/>
                </a:cubicBezTo>
                <a:lnTo>
                  <a:pt x="17857" y="8656"/>
                </a:lnTo>
                <a:lnTo>
                  <a:pt x="17347" y="9429"/>
                </a:lnTo>
                <a:cubicBezTo>
                  <a:pt x="17328" y="9462"/>
                  <a:pt x="17316" y="9510"/>
                  <a:pt x="17316" y="9550"/>
                </a:cubicBezTo>
                <a:lnTo>
                  <a:pt x="17316" y="21412"/>
                </a:lnTo>
                <a:cubicBezTo>
                  <a:pt x="17316" y="21516"/>
                  <a:pt x="17377" y="21598"/>
                  <a:pt x="17458" y="21598"/>
                </a:cubicBezTo>
                <a:lnTo>
                  <a:pt x="20290" y="21598"/>
                </a:lnTo>
                <a:cubicBezTo>
                  <a:pt x="20371" y="21598"/>
                  <a:pt x="20434" y="21516"/>
                  <a:pt x="20434" y="21412"/>
                </a:cubicBezTo>
                <a:lnTo>
                  <a:pt x="20434" y="5561"/>
                </a:lnTo>
                <a:cubicBezTo>
                  <a:pt x="20434" y="5440"/>
                  <a:pt x="20346" y="5364"/>
                  <a:pt x="20260" y="5385"/>
                </a:cubicBezTo>
                <a:close/>
                <a:moveTo>
                  <a:pt x="9174" y="9548"/>
                </a:moveTo>
                <a:cubicBezTo>
                  <a:pt x="9094" y="9530"/>
                  <a:pt x="9007" y="9606"/>
                  <a:pt x="9007" y="9727"/>
                </a:cubicBezTo>
                <a:lnTo>
                  <a:pt x="9007" y="21412"/>
                </a:lnTo>
                <a:cubicBezTo>
                  <a:pt x="9007" y="21516"/>
                  <a:pt x="9068" y="21598"/>
                  <a:pt x="9149" y="21598"/>
                </a:cubicBezTo>
                <a:lnTo>
                  <a:pt x="11981" y="21598"/>
                </a:lnTo>
                <a:cubicBezTo>
                  <a:pt x="12062" y="21598"/>
                  <a:pt x="12125" y="21516"/>
                  <a:pt x="12125" y="21412"/>
                </a:cubicBezTo>
                <a:lnTo>
                  <a:pt x="12125" y="13474"/>
                </a:lnTo>
                <a:cubicBezTo>
                  <a:pt x="12125" y="13426"/>
                  <a:pt x="12113" y="13386"/>
                  <a:pt x="12082" y="13345"/>
                </a:cubicBezTo>
                <a:lnTo>
                  <a:pt x="9250" y="9598"/>
                </a:lnTo>
                <a:cubicBezTo>
                  <a:pt x="9228" y="9570"/>
                  <a:pt x="9201" y="9554"/>
                  <a:pt x="9174" y="9548"/>
                </a:cubicBezTo>
                <a:close/>
                <a:moveTo>
                  <a:pt x="16102" y="10653"/>
                </a:moveTo>
                <a:cubicBezTo>
                  <a:pt x="16074" y="10659"/>
                  <a:pt x="16045" y="10676"/>
                  <a:pt x="16021" y="10704"/>
                </a:cubicBezTo>
                <a:lnTo>
                  <a:pt x="13700" y="13917"/>
                </a:lnTo>
                <a:lnTo>
                  <a:pt x="13189" y="14693"/>
                </a:lnTo>
                <a:cubicBezTo>
                  <a:pt x="13170" y="14725"/>
                  <a:pt x="13158" y="14773"/>
                  <a:pt x="13158" y="14814"/>
                </a:cubicBezTo>
                <a:lnTo>
                  <a:pt x="13158" y="21412"/>
                </a:lnTo>
                <a:cubicBezTo>
                  <a:pt x="13158" y="21516"/>
                  <a:pt x="13221" y="21598"/>
                  <a:pt x="13301" y="21598"/>
                </a:cubicBezTo>
                <a:lnTo>
                  <a:pt x="16133" y="21598"/>
                </a:lnTo>
                <a:cubicBezTo>
                  <a:pt x="16214" y="21598"/>
                  <a:pt x="16275" y="21516"/>
                  <a:pt x="16275" y="21412"/>
                </a:cubicBezTo>
                <a:lnTo>
                  <a:pt x="16275" y="10832"/>
                </a:lnTo>
                <a:cubicBezTo>
                  <a:pt x="16275" y="10711"/>
                  <a:pt x="16188" y="10636"/>
                  <a:pt x="16102" y="10653"/>
                </a:cubicBezTo>
                <a:close/>
                <a:moveTo>
                  <a:pt x="7801" y="10923"/>
                </a:moveTo>
                <a:cubicBezTo>
                  <a:pt x="7774" y="10930"/>
                  <a:pt x="7747" y="10946"/>
                  <a:pt x="7725" y="10976"/>
                </a:cubicBezTo>
                <a:lnTo>
                  <a:pt x="4894" y="14902"/>
                </a:lnTo>
                <a:cubicBezTo>
                  <a:pt x="4869" y="14934"/>
                  <a:pt x="4855" y="14974"/>
                  <a:pt x="4855" y="15023"/>
                </a:cubicBezTo>
                <a:lnTo>
                  <a:pt x="4855" y="21412"/>
                </a:lnTo>
                <a:cubicBezTo>
                  <a:pt x="4855" y="21516"/>
                  <a:pt x="4918" y="21598"/>
                  <a:pt x="4999" y="21598"/>
                </a:cubicBezTo>
                <a:lnTo>
                  <a:pt x="7830" y="21598"/>
                </a:lnTo>
                <a:cubicBezTo>
                  <a:pt x="7911" y="21598"/>
                  <a:pt x="7974" y="21516"/>
                  <a:pt x="7974" y="21412"/>
                </a:cubicBezTo>
                <a:lnTo>
                  <a:pt x="7974" y="11097"/>
                </a:lnTo>
                <a:cubicBezTo>
                  <a:pt x="7974" y="10976"/>
                  <a:pt x="7884" y="10902"/>
                  <a:pt x="7801" y="10923"/>
                </a:cubicBezTo>
                <a:close/>
                <a:moveTo>
                  <a:pt x="3680" y="16498"/>
                </a:moveTo>
                <a:cubicBezTo>
                  <a:pt x="3652" y="16505"/>
                  <a:pt x="3626" y="16524"/>
                  <a:pt x="3604" y="16554"/>
                </a:cubicBezTo>
                <a:lnTo>
                  <a:pt x="772" y="20477"/>
                </a:lnTo>
                <a:cubicBezTo>
                  <a:pt x="747" y="20510"/>
                  <a:pt x="735" y="20550"/>
                  <a:pt x="735" y="20598"/>
                </a:cubicBezTo>
                <a:lnTo>
                  <a:pt x="735" y="21412"/>
                </a:lnTo>
                <a:cubicBezTo>
                  <a:pt x="735" y="21516"/>
                  <a:pt x="798" y="21598"/>
                  <a:pt x="879" y="21598"/>
                </a:cubicBezTo>
                <a:lnTo>
                  <a:pt x="3711" y="21598"/>
                </a:lnTo>
                <a:cubicBezTo>
                  <a:pt x="3792" y="21598"/>
                  <a:pt x="3853" y="21516"/>
                  <a:pt x="3853" y="21412"/>
                </a:cubicBezTo>
                <a:lnTo>
                  <a:pt x="3853" y="16682"/>
                </a:lnTo>
                <a:cubicBezTo>
                  <a:pt x="3853" y="16555"/>
                  <a:pt x="3762" y="16478"/>
                  <a:pt x="3680" y="164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19" name="Store">
            <a:extLst>
              <a:ext uri="{FF2B5EF4-FFF2-40B4-BE49-F238E27FC236}">
                <a16:creationId xmlns:a16="http://schemas.microsoft.com/office/drawing/2014/main" id="{6FE80433-EF57-8445-B530-75D06E11248E}"/>
              </a:ext>
            </a:extLst>
          </p:cNvPr>
          <p:cNvSpPr>
            <a:spLocks/>
          </p:cNvSpPr>
          <p:nvPr/>
        </p:nvSpPr>
        <p:spPr bwMode="auto">
          <a:xfrm>
            <a:off x="1428071" y="2565503"/>
            <a:ext cx="747712" cy="609600"/>
          </a:xfrm>
          <a:custGeom>
            <a:avLst/>
            <a:gdLst>
              <a:gd name="T0" fmla="*/ 373380 w 21600"/>
              <a:gd name="T1" fmla="*/ 304800 h 21600"/>
              <a:gd name="T2" fmla="*/ 373380 w 21600"/>
              <a:gd name="T3" fmla="*/ 304800 h 21600"/>
              <a:gd name="T4" fmla="*/ 373380 w 21600"/>
              <a:gd name="T5" fmla="*/ 304800 h 21600"/>
              <a:gd name="T6" fmla="*/ 373380 w 21600"/>
              <a:gd name="T7" fmla="*/ 30480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901" y="0"/>
                </a:moveTo>
                <a:lnTo>
                  <a:pt x="5901" y="3628"/>
                </a:lnTo>
                <a:lnTo>
                  <a:pt x="7055" y="3628"/>
                </a:lnTo>
                <a:lnTo>
                  <a:pt x="7055" y="4787"/>
                </a:lnTo>
                <a:lnTo>
                  <a:pt x="2174" y="4787"/>
                </a:lnTo>
                <a:lnTo>
                  <a:pt x="0" y="9742"/>
                </a:lnTo>
                <a:cubicBezTo>
                  <a:pt x="0" y="10276"/>
                  <a:pt x="355" y="10709"/>
                  <a:pt x="791" y="10709"/>
                </a:cubicBezTo>
                <a:cubicBezTo>
                  <a:pt x="1168" y="10709"/>
                  <a:pt x="1481" y="10387"/>
                  <a:pt x="1560" y="9955"/>
                </a:cubicBezTo>
                <a:cubicBezTo>
                  <a:pt x="1639" y="10387"/>
                  <a:pt x="1954" y="10709"/>
                  <a:pt x="2331" y="10709"/>
                </a:cubicBezTo>
                <a:cubicBezTo>
                  <a:pt x="2707" y="10709"/>
                  <a:pt x="3021" y="10387"/>
                  <a:pt x="3100" y="9955"/>
                </a:cubicBezTo>
                <a:cubicBezTo>
                  <a:pt x="3179" y="10387"/>
                  <a:pt x="3494" y="10709"/>
                  <a:pt x="3871" y="10709"/>
                </a:cubicBezTo>
                <a:cubicBezTo>
                  <a:pt x="4247" y="10709"/>
                  <a:pt x="4561" y="10387"/>
                  <a:pt x="4640" y="9955"/>
                </a:cubicBezTo>
                <a:cubicBezTo>
                  <a:pt x="4719" y="10387"/>
                  <a:pt x="5034" y="10709"/>
                  <a:pt x="5411" y="10709"/>
                </a:cubicBezTo>
                <a:cubicBezTo>
                  <a:pt x="5787" y="10709"/>
                  <a:pt x="6101" y="10387"/>
                  <a:pt x="6180" y="9955"/>
                </a:cubicBezTo>
                <a:cubicBezTo>
                  <a:pt x="6259" y="10387"/>
                  <a:pt x="6574" y="10709"/>
                  <a:pt x="6950" y="10709"/>
                </a:cubicBezTo>
                <a:cubicBezTo>
                  <a:pt x="7327" y="10709"/>
                  <a:pt x="7642" y="10387"/>
                  <a:pt x="7721" y="9955"/>
                </a:cubicBezTo>
                <a:cubicBezTo>
                  <a:pt x="7800" y="10387"/>
                  <a:pt x="8114" y="10709"/>
                  <a:pt x="8490" y="10709"/>
                </a:cubicBezTo>
                <a:cubicBezTo>
                  <a:pt x="8867" y="10709"/>
                  <a:pt x="9182" y="10387"/>
                  <a:pt x="9261" y="9955"/>
                </a:cubicBezTo>
                <a:cubicBezTo>
                  <a:pt x="9340" y="10387"/>
                  <a:pt x="9654" y="10709"/>
                  <a:pt x="10030" y="10709"/>
                </a:cubicBezTo>
                <a:cubicBezTo>
                  <a:pt x="10407" y="10709"/>
                  <a:pt x="10722" y="10387"/>
                  <a:pt x="10801" y="9955"/>
                </a:cubicBezTo>
                <a:cubicBezTo>
                  <a:pt x="10880" y="10387"/>
                  <a:pt x="11193" y="10709"/>
                  <a:pt x="11570" y="10709"/>
                </a:cubicBezTo>
                <a:cubicBezTo>
                  <a:pt x="11946" y="10709"/>
                  <a:pt x="12262" y="10387"/>
                  <a:pt x="12341" y="9955"/>
                </a:cubicBezTo>
                <a:cubicBezTo>
                  <a:pt x="12420" y="10387"/>
                  <a:pt x="12733" y="10709"/>
                  <a:pt x="13110" y="10709"/>
                </a:cubicBezTo>
                <a:cubicBezTo>
                  <a:pt x="13486" y="10709"/>
                  <a:pt x="13801" y="10387"/>
                  <a:pt x="13881" y="9955"/>
                </a:cubicBezTo>
                <a:cubicBezTo>
                  <a:pt x="13960" y="10387"/>
                  <a:pt x="14273" y="10709"/>
                  <a:pt x="14650" y="10709"/>
                </a:cubicBezTo>
                <a:cubicBezTo>
                  <a:pt x="15026" y="10709"/>
                  <a:pt x="15341" y="10387"/>
                  <a:pt x="15420" y="9955"/>
                </a:cubicBezTo>
                <a:cubicBezTo>
                  <a:pt x="15499" y="10387"/>
                  <a:pt x="15815" y="10709"/>
                  <a:pt x="16191" y="10709"/>
                </a:cubicBezTo>
                <a:cubicBezTo>
                  <a:pt x="16568" y="10709"/>
                  <a:pt x="16881" y="10387"/>
                  <a:pt x="16960" y="9955"/>
                </a:cubicBezTo>
                <a:cubicBezTo>
                  <a:pt x="17039" y="10387"/>
                  <a:pt x="17354" y="10709"/>
                  <a:pt x="17731" y="10709"/>
                </a:cubicBezTo>
                <a:cubicBezTo>
                  <a:pt x="18107" y="10709"/>
                  <a:pt x="18421" y="10387"/>
                  <a:pt x="18500" y="9955"/>
                </a:cubicBezTo>
                <a:cubicBezTo>
                  <a:pt x="18579" y="10387"/>
                  <a:pt x="18894" y="10709"/>
                  <a:pt x="19271" y="10709"/>
                </a:cubicBezTo>
                <a:cubicBezTo>
                  <a:pt x="19647" y="10709"/>
                  <a:pt x="19961" y="10387"/>
                  <a:pt x="20040" y="9955"/>
                </a:cubicBezTo>
                <a:cubicBezTo>
                  <a:pt x="20119" y="10387"/>
                  <a:pt x="20434" y="10709"/>
                  <a:pt x="20811" y="10709"/>
                </a:cubicBezTo>
                <a:cubicBezTo>
                  <a:pt x="21247" y="10709"/>
                  <a:pt x="21600" y="10276"/>
                  <a:pt x="21600" y="9742"/>
                </a:cubicBezTo>
                <a:lnTo>
                  <a:pt x="19428" y="4787"/>
                </a:lnTo>
                <a:lnTo>
                  <a:pt x="14545" y="4787"/>
                </a:lnTo>
                <a:lnTo>
                  <a:pt x="14545" y="3628"/>
                </a:lnTo>
                <a:lnTo>
                  <a:pt x="15699" y="3628"/>
                </a:lnTo>
                <a:lnTo>
                  <a:pt x="15699" y="0"/>
                </a:lnTo>
                <a:lnTo>
                  <a:pt x="5901" y="0"/>
                </a:lnTo>
                <a:close/>
                <a:moveTo>
                  <a:pt x="7876" y="3628"/>
                </a:moveTo>
                <a:lnTo>
                  <a:pt x="13724" y="3628"/>
                </a:lnTo>
                <a:lnTo>
                  <a:pt x="13724" y="4787"/>
                </a:lnTo>
                <a:lnTo>
                  <a:pt x="7876" y="4787"/>
                </a:lnTo>
                <a:lnTo>
                  <a:pt x="7876" y="3628"/>
                </a:lnTo>
                <a:close/>
                <a:moveTo>
                  <a:pt x="1224" y="11763"/>
                </a:moveTo>
                <a:lnTo>
                  <a:pt x="1224" y="19095"/>
                </a:lnTo>
                <a:lnTo>
                  <a:pt x="9484" y="19095"/>
                </a:lnTo>
                <a:lnTo>
                  <a:pt x="9484" y="13117"/>
                </a:lnTo>
                <a:lnTo>
                  <a:pt x="12116" y="13117"/>
                </a:lnTo>
                <a:lnTo>
                  <a:pt x="12116" y="19095"/>
                </a:lnTo>
                <a:lnTo>
                  <a:pt x="20377" y="19095"/>
                </a:lnTo>
                <a:lnTo>
                  <a:pt x="20377" y="11763"/>
                </a:lnTo>
                <a:lnTo>
                  <a:pt x="1224" y="11763"/>
                </a:lnTo>
                <a:close/>
                <a:moveTo>
                  <a:pt x="2371" y="13117"/>
                </a:moveTo>
                <a:lnTo>
                  <a:pt x="5004" y="13117"/>
                </a:lnTo>
                <a:lnTo>
                  <a:pt x="5004" y="16302"/>
                </a:lnTo>
                <a:lnTo>
                  <a:pt x="2371" y="16302"/>
                </a:lnTo>
                <a:lnTo>
                  <a:pt x="2371" y="13117"/>
                </a:lnTo>
                <a:close/>
                <a:moveTo>
                  <a:pt x="5928" y="13117"/>
                </a:moveTo>
                <a:lnTo>
                  <a:pt x="8561" y="13117"/>
                </a:lnTo>
                <a:lnTo>
                  <a:pt x="8561" y="16302"/>
                </a:lnTo>
                <a:lnTo>
                  <a:pt x="5928" y="16302"/>
                </a:lnTo>
                <a:lnTo>
                  <a:pt x="5928" y="13117"/>
                </a:lnTo>
                <a:close/>
                <a:moveTo>
                  <a:pt x="13041" y="13117"/>
                </a:moveTo>
                <a:lnTo>
                  <a:pt x="15673" y="13117"/>
                </a:lnTo>
                <a:lnTo>
                  <a:pt x="15673" y="16302"/>
                </a:lnTo>
                <a:lnTo>
                  <a:pt x="13041" y="16302"/>
                </a:lnTo>
                <a:lnTo>
                  <a:pt x="13041" y="13117"/>
                </a:lnTo>
                <a:close/>
                <a:moveTo>
                  <a:pt x="16598" y="13117"/>
                </a:moveTo>
                <a:lnTo>
                  <a:pt x="19230" y="13117"/>
                </a:lnTo>
                <a:lnTo>
                  <a:pt x="19230" y="16302"/>
                </a:lnTo>
                <a:lnTo>
                  <a:pt x="16598" y="16302"/>
                </a:lnTo>
                <a:lnTo>
                  <a:pt x="16598" y="13117"/>
                </a:lnTo>
                <a:close/>
                <a:moveTo>
                  <a:pt x="11270" y="15428"/>
                </a:moveTo>
                <a:lnTo>
                  <a:pt x="11270" y="17177"/>
                </a:lnTo>
                <a:lnTo>
                  <a:pt x="11764" y="17177"/>
                </a:lnTo>
                <a:lnTo>
                  <a:pt x="11764" y="15428"/>
                </a:lnTo>
                <a:lnTo>
                  <a:pt x="11270" y="15428"/>
                </a:lnTo>
                <a:close/>
                <a:moveTo>
                  <a:pt x="19" y="20290"/>
                </a:moveTo>
                <a:lnTo>
                  <a:pt x="19" y="21600"/>
                </a:lnTo>
                <a:lnTo>
                  <a:pt x="21581" y="21600"/>
                </a:lnTo>
                <a:lnTo>
                  <a:pt x="21581" y="20290"/>
                </a:lnTo>
                <a:lnTo>
                  <a:pt x="19" y="202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20" name="Startups /…">
            <a:extLst>
              <a:ext uri="{FF2B5EF4-FFF2-40B4-BE49-F238E27FC236}">
                <a16:creationId xmlns:a16="http://schemas.microsoft.com/office/drawing/2014/main" id="{0D5A5365-7FB5-9F4E-A482-8932652C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796" y="4597925"/>
            <a:ext cx="11430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Startups</a:t>
            </a:r>
          </a:p>
        </p:txBody>
      </p:sp>
      <p:sp>
        <p:nvSpPr>
          <p:cNvPr id="21" name="Bank">
            <a:extLst>
              <a:ext uri="{FF2B5EF4-FFF2-40B4-BE49-F238E27FC236}">
                <a16:creationId xmlns:a16="http://schemas.microsoft.com/office/drawing/2014/main" id="{3BAB9EA7-CEB4-9C4B-920F-A2246B27875F}"/>
              </a:ext>
            </a:extLst>
          </p:cNvPr>
          <p:cNvSpPr>
            <a:spLocks/>
          </p:cNvSpPr>
          <p:nvPr/>
        </p:nvSpPr>
        <p:spPr bwMode="auto">
          <a:xfrm>
            <a:off x="5398408" y="5127498"/>
            <a:ext cx="642938" cy="609600"/>
          </a:xfrm>
          <a:custGeom>
            <a:avLst/>
            <a:gdLst>
              <a:gd name="T0" fmla="*/ 321469 w 21600"/>
              <a:gd name="T1" fmla="*/ 304800 h 21600"/>
              <a:gd name="T2" fmla="*/ 321469 w 21600"/>
              <a:gd name="T3" fmla="*/ 304800 h 21600"/>
              <a:gd name="T4" fmla="*/ 321469 w 21600"/>
              <a:gd name="T5" fmla="*/ 304800 h 21600"/>
              <a:gd name="T6" fmla="*/ 321469 w 21600"/>
              <a:gd name="T7" fmla="*/ 30480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22" name="Community Facilities /…">
            <a:extLst>
              <a:ext uri="{FF2B5EF4-FFF2-40B4-BE49-F238E27FC236}">
                <a16:creationId xmlns:a16="http://schemas.microsoft.com/office/drawing/2014/main" id="{64D70C2E-9BE5-1247-8444-97CABF8A2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733" y="5737594"/>
            <a:ext cx="1685461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Community 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5E5E5E"/>
                </a:solidFill>
                <a:ea typeface="Avenir Next" panose="020B0503020202020204" pitchFamily="34" charset="0"/>
                <a:cs typeface="Avenir Next" panose="020B0503020202020204" pitchFamily="34" charset="0"/>
                <a:sym typeface="Avenir Next" panose="020B0503020202020204" pitchFamily="34" charset="0"/>
              </a:rPr>
              <a:t>Public Assets</a:t>
            </a: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703DE33A-E291-644A-8A4F-8B474AA1EE9B}"/>
              </a:ext>
            </a:extLst>
          </p:cNvPr>
          <p:cNvSpPr/>
          <p:nvPr/>
        </p:nvSpPr>
        <p:spPr>
          <a:xfrm>
            <a:off x="7454220" y="2131406"/>
            <a:ext cx="1755775" cy="1820862"/>
          </a:xfrm>
          <a:prstGeom prst="oc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Need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Tax Law Compliant Project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025DF4-36EB-9843-84B7-55103EA9D443}"/>
              </a:ext>
            </a:extLst>
          </p:cNvPr>
          <p:cNvSpPr/>
          <p:nvPr/>
        </p:nvSpPr>
        <p:spPr>
          <a:xfrm>
            <a:off x="1489374" y="1670263"/>
            <a:ext cx="2171372" cy="462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Estate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B3C752-9B28-A44D-9B60-5C1E7C89EB44}"/>
              </a:ext>
            </a:extLst>
          </p:cNvPr>
          <p:cNvSpPr/>
          <p:nvPr/>
        </p:nvSpPr>
        <p:spPr>
          <a:xfrm>
            <a:off x="3988262" y="1668950"/>
            <a:ext cx="2171372" cy="462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Active Businesses</a:t>
            </a:r>
          </a:p>
        </p:txBody>
      </p:sp>
      <p:sp>
        <p:nvSpPr>
          <p:cNvPr id="26" name="Octagon 25">
            <a:extLst>
              <a:ext uri="{FF2B5EF4-FFF2-40B4-BE49-F238E27FC236}">
                <a16:creationId xmlns:a16="http://schemas.microsoft.com/office/drawing/2014/main" id="{2E99A41C-7B70-A543-A497-7B340A4A44A9}"/>
              </a:ext>
            </a:extLst>
          </p:cNvPr>
          <p:cNvSpPr/>
          <p:nvPr/>
        </p:nvSpPr>
        <p:spPr>
          <a:xfrm>
            <a:off x="9521821" y="3283325"/>
            <a:ext cx="1755775" cy="1820862"/>
          </a:xfrm>
          <a:prstGeom prst="oc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No Sin Businesses</a:t>
            </a:r>
          </a:p>
        </p:txBody>
      </p:sp>
      <p:sp>
        <p:nvSpPr>
          <p:cNvPr id="27" name="Octagon 26">
            <a:extLst>
              <a:ext uri="{FF2B5EF4-FFF2-40B4-BE49-F238E27FC236}">
                <a16:creationId xmlns:a16="http://schemas.microsoft.com/office/drawing/2014/main" id="{7BAF0D8E-3B86-B043-A8E8-76C4232C54DA}"/>
              </a:ext>
            </a:extLst>
          </p:cNvPr>
          <p:cNvSpPr/>
          <p:nvPr/>
        </p:nvSpPr>
        <p:spPr>
          <a:xfrm>
            <a:off x="7486953" y="4275804"/>
            <a:ext cx="1755775" cy="1820862"/>
          </a:xfrm>
          <a:prstGeom prst="oc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ill Sans MT" panose="020B0502020104020203" pitchFamily="34" charset="77"/>
              </a:rPr>
              <a:t>Need Qualified Deal Structure</a:t>
            </a:r>
          </a:p>
        </p:txBody>
      </p:sp>
    </p:spTree>
    <p:extLst>
      <p:ext uri="{BB962C8B-B14F-4D97-AF65-F5344CB8AC3E}">
        <p14:creationId xmlns:p14="http://schemas.microsoft.com/office/powerpoint/2010/main" val="19869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D61ADA-E4C3-4C77-84EF-C606C3FD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16</a:t>
            </a:fld>
            <a:endParaRPr lang="en-IN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0EB3A36-C7E5-469E-BCDD-E7432B540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8229" y="2115569"/>
            <a:ext cx="7089927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(1) For 70% of Tangible Property:</a:t>
            </a:r>
          </a:p>
          <a:p>
            <a:pPr marL="0" indent="0">
              <a:buNone/>
            </a:pPr>
            <a:r>
              <a:rPr lang="en-US" dirty="0"/>
              <a:t>(A) Acquired after 2017 from unrelated party</a:t>
            </a:r>
          </a:p>
          <a:p>
            <a:pPr marL="0" indent="0">
              <a:buNone/>
            </a:pPr>
            <a:r>
              <a:rPr lang="en-US" dirty="0"/>
              <a:t>(B) “Substantially all” use in OZ</a:t>
            </a:r>
          </a:p>
          <a:p>
            <a:pPr marL="0" indent="0">
              <a:buNone/>
            </a:pPr>
            <a:r>
              <a:rPr lang="en-US" dirty="0"/>
              <a:t>(C) Original OZ Use or “Substantial Improvement” -&gt; double cost basis in 30 month period (*special rule for buildings*)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(2) 50% income from “active conduct” (in OZ?)</a:t>
            </a:r>
          </a:p>
          <a:p>
            <a:pPr marL="0" indent="0">
              <a:buNone/>
            </a:pPr>
            <a:r>
              <a:rPr lang="en-US" dirty="0"/>
              <a:t>(3) Substantial intangible property use (in OZ?)</a:t>
            </a:r>
          </a:p>
          <a:p>
            <a:pPr marL="0" indent="0">
              <a:buNone/>
            </a:pPr>
            <a:r>
              <a:rPr lang="en-US" dirty="0"/>
              <a:t>(4) “Non-Qualified Financial Property Test” (31-month safe harbor for deployment)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17092DAD-A0D1-444D-B174-147D943D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compliant project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E59AD81-D78B-4907-B1D1-658D8156C1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Investor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1E98093-5918-4581-B930-007E86A834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QOF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A78B32A-7F8F-44D4-A8F8-B8B2D04A37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Project-LLC Invest.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8AC2CA6-B928-4DDA-BAA3-54C5A92004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Hold Property Directly</a:t>
            </a:r>
          </a:p>
        </p:txBody>
      </p:sp>
    </p:spTree>
    <p:extLst>
      <p:ext uri="{BB962C8B-B14F-4D97-AF65-F5344CB8AC3E}">
        <p14:creationId xmlns:p14="http://schemas.microsoft.com/office/powerpoint/2010/main" val="368538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1CF64C-86CF-5D4D-BED0-3F88E398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17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19794-B54C-A847-A8AA-66D5085FD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9945" y="1719157"/>
            <a:ext cx="6346571" cy="12857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Short or Long-Term Capital Gains</a:t>
            </a:r>
          </a:p>
          <a:p>
            <a:r>
              <a:rPr lang="en-US" dirty="0"/>
              <a:t>First 6 month clock*</a:t>
            </a:r>
          </a:p>
          <a:p>
            <a:r>
              <a:rPr lang="en-US" dirty="0"/>
              <a:t>Unlimited # of investors or $ of investment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476007-A9FE-8449-80F7-CFCEE0C8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Qualified Deal 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DE6F5-FE21-DD43-9D70-ABE1769C7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Investor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D25858-7682-3548-B566-1276E9A5C5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QOF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65915D-F624-B947-84B3-43F2344834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Project-LLC Invest.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8A78DA-B194-644A-97DA-8E4580E0C6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[N/A]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35E2B2-EDA9-6E48-A3C6-2E4200EFE4EE}"/>
              </a:ext>
            </a:extLst>
          </p:cNvPr>
          <p:cNvSpPr txBox="1">
            <a:spLocks/>
          </p:cNvSpPr>
          <p:nvPr/>
        </p:nvSpPr>
        <p:spPr>
          <a:xfrm>
            <a:off x="4840536" y="4771565"/>
            <a:ext cx="6346571" cy="1493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31-month or shorter buildout</a:t>
            </a:r>
          </a:p>
          <a:p>
            <a:r>
              <a:rPr lang="en-US" dirty="0"/>
              <a:t>Hold project for full 10-year period (condo / single family home problem)</a:t>
            </a:r>
          </a:p>
          <a:p>
            <a:r>
              <a:rPr lang="en-US" dirty="0"/>
              <a:t>“Active Management” component</a:t>
            </a: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61E653-CAC3-D94F-95E1-FDE9A7648270}"/>
              </a:ext>
            </a:extLst>
          </p:cNvPr>
          <p:cNvSpPr txBox="1">
            <a:spLocks/>
          </p:cNvSpPr>
          <p:nvPr/>
        </p:nvSpPr>
        <p:spPr>
          <a:xfrm>
            <a:off x="3719946" y="3156978"/>
            <a:ext cx="6589466" cy="1335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6 month clock to meet 90% test</a:t>
            </a:r>
          </a:p>
          <a:p>
            <a:r>
              <a:rPr lang="en-US" dirty="0"/>
              <a:t>Can leverage equity invested</a:t>
            </a:r>
          </a:p>
          <a:p>
            <a:r>
              <a:rPr lang="en-US" dirty="0"/>
              <a:t>“Self-Certification” process (one-page form)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FF640-EE00-8A4B-8C6C-BA777DC2DCD0}"/>
              </a:ext>
            </a:extLst>
          </p:cNvPr>
          <p:cNvSpPr txBox="1"/>
          <p:nvPr/>
        </p:nvSpPr>
        <p:spPr>
          <a:xfrm>
            <a:off x="1667250" y="6349997"/>
            <a:ext cx="634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*For partnership gains, clock starts at end of tax year</a:t>
            </a:r>
          </a:p>
        </p:txBody>
      </p:sp>
    </p:spTree>
    <p:extLst>
      <p:ext uri="{BB962C8B-B14F-4D97-AF65-F5344CB8AC3E}">
        <p14:creationId xmlns:p14="http://schemas.microsoft.com/office/powerpoint/2010/main" val="9605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AB13-1239-1944-BEB0-F4233EF6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3348"/>
            <a:ext cx="10515600" cy="940181"/>
          </a:xfrm>
        </p:spPr>
        <p:txBody>
          <a:bodyPr/>
          <a:lstStyle/>
          <a:p>
            <a:r>
              <a:rPr lang="en-US" dirty="0"/>
              <a:t>How does this really work?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3A2459-97CA-2544-898E-A2EAAC8D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18</a:t>
            </a:fld>
            <a:endParaRPr lang="en-IN" dirty="0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A1AD389C-8A4F-174B-BF49-A8E1EE325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3375" y="3883190"/>
            <a:ext cx="2572549" cy="25725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1872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2E01B-8B64-8141-AC75-91ACAC18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19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ABCD-402C-2446-96F3-CDB4A9486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4325003" cy="46301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Developer bought lot in 2015 and wants to turn it into a microbrewery, then sell remaining portion to mixed use developer. Brewery land is worth $250,000. Remaining land worth $500,000. Brewery will cost $10mm ($2mm from developer equity) and mixed use will cost $5mm. Mixed use will either be condos or affordable housing units.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69CEE-A66E-4349-A4E2-E9D04B2E5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848" y="1825626"/>
            <a:ext cx="565016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Tangible Assets (70%):</a:t>
            </a:r>
          </a:p>
          <a:p>
            <a:pPr lvl="1"/>
            <a:r>
              <a:rPr lang="en-US" dirty="0"/>
              <a:t>Post-2017 Acquisition?</a:t>
            </a:r>
          </a:p>
          <a:p>
            <a:pPr lvl="1"/>
            <a:r>
              <a:rPr lang="en-US" dirty="0"/>
              <a:t>Sub-All in the Zone?</a:t>
            </a:r>
          </a:p>
          <a:p>
            <a:pPr lvl="1"/>
            <a:r>
              <a:rPr lang="en-US" dirty="0"/>
              <a:t>Double Cost Basis in 30 Months?</a:t>
            </a:r>
          </a:p>
          <a:p>
            <a:r>
              <a:rPr lang="en-US" dirty="0"/>
              <a:t> 50% Gross Income from OZ?</a:t>
            </a:r>
          </a:p>
          <a:p>
            <a:r>
              <a:rPr lang="en-US" dirty="0"/>
              <a:t>Intangible Property Use in OZ?</a:t>
            </a:r>
          </a:p>
          <a:p>
            <a:r>
              <a:rPr lang="en-US" dirty="0"/>
              <a:t>Excessive Cash Holdings?</a:t>
            </a:r>
          </a:p>
          <a:p>
            <a:pPr marL="0" indent="0">
              <a:buNone/>
            </a:pPr>
            <a:r>
              <a:rPr lang="en-US" dirty="0"/>
              <a:t>-----</a:t>
            </a:r>
          </a:p>
          <a:p>
            <a:pPr marL="0" indent="0">
              <a:buNone/>
            </a:pPr>
            <a:r>
              <a:rPr lang="en-US" dirty="0"/>
              <a:t>Ten Year Hold OK?</a:t>
            </a:r>
          </a:p>
          <a:p>
            <a:pPr marL="0" indent="0">
              <a:buNone/>
            </a:pPr>
            <a:r>
              <a:rPr lang="en-US" dirty="0"/>
              <a:t>Exit Strategy?</a:t>
            </a:r>
          </a:p>
          <a:p>
            <a:pPr marL="0" indent="0">
              <a:buNone/>
            </a:pPr>
            <a:r>
              <a:rPr lang="en-US" dirty="0"/>
              <a:t>Other Business Considerations?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A39E30-267E-2F46-ABEB-5F115A42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 / mixed use example</a:t>
            </a:r>
          </a:p>
        </p:txBody>
      </p:sp>
    </p:spTree>
    <p:extLst>
      <p:ext uri="{BB962C8B-B14F-4D97-AF65-F5344CB8AC3E}">
        <p14:creationId xmlns:p14="http://schemas.microsoft.com/office/powerpoint/2010/main" val="41082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montgomery al">
            <a:extLst>
              <a:ext uri="{FF2B5EF4-FFF2-40B4-BE49-F238E27FC236}">
                <a16:creationId xmlns:a16="http://schemas.microsoft.com/office/drawing/2014/main" id="{5BA4A3FE-B07D-3449-A659-42958EA7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0813"/>
            <a:ext cx="12335435" cy="821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95F439E-121F-6542-8099-5E7EB7FBD86E}"/>
              </a:ext>
            </a:extLst>
          </p:cNvPr>
          <p:cNvSpPr/>
          <p:nvPr/>
        </p:nvSpPr>
        <p:spPr>
          <a:xfrm>
            <a:off x="2444097" y="3051829"/>
            <a:ext cx="6926262" cy="1685925"/>
          </a:xfrm>
          <a:prstGeom prst="wedgeRoundRectCallout">
            <a:avLst>
              <a:gd name="adj1" fmla="val -23726"/>
              <a:gd name="adj2" fmla="val 92055"/>
              <a:gd name="adj3" fmla="val 16667"/>
            </a:avLst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Gill Sans MT" panose="020B0502020104020203" pitchFamily="34" charset="0"/>
              </a:rPr>
              <a:t>Opportunity Zones </a:t>
            </a:r>
            <a:r>
              <a:rPr lang="en-US" sz="3000" dirty="0">
                <a:latin typeface="Gill Sans MT" panose="020B0502020104020203" pitchFamily="34" charset="0"/>
              </a:rPr>
              <a:t>have the potential to be the </a:t>
            </a:r>
            <a:r>
              <a:rPr lang="en-US" sz="3000" b="1" dirty="0">
                <a:latin typeface="Gill Sans MT" panose="020B0502020104020203" pitchFamily="34" charset="0"/>
              </a:rPr>
              <a:t>largest economic development program </a:t>
            </a:r>
            <a:r>
              <a:rPr lang="en-US" sz="3000" dirty="0">
                <a:latin typeface="Gill Sans MT" panose="020B0502020104020203" pitchFamily="34" charset="0"/>
              </a:rPr>
              <a:t>in U.S. history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4C303-909D-D949-883A-9CC8B363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509" y="5644216"/>
            <a:ext cx="4981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chemeClr val="bg1"/>
                </a:solidFill>
              </a:rPr>
              <a:t>Steve Glickman</a:t>
            </a:r>
          </a:p>
          <a:p>
            <a:pPr eaLnBrk="1" hangingPunct="1"/>
            <a:r>
              <a:rPr lang="en-US" altLang="en-US" sz="2200">
                <a:solidFill>
                  <a:schemeClr val="bg1"/>
                </a:solidFill>
              </a:rPr>
              <a:t>Co-Founder, Economic Innovation Group</a:t>
            </a:r>
          </a:p>
        </p:txBody>
      </p:sp>
    </p:spTree>
    <p:extLst>
      <p:ext uri="{BB962C8B-B14F-4D97-AF65-F5344CB8AC3E}">
        <p14:creationId xmlns:p14="http://schemas.microsoft.com/office/powerpoint/2010/main" val="6311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2E01B-8B64-8141-AC75-91ACAC18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20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ABCD-402C-2446-96F3-CDB4A9486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43250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High-growth tech startup seeking $500,000 in growth stage capital and is indifferent to structure. CEO is from Birmingham and is considering moving back.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69CEE-A66E-4349-A4E2-E9D04B2E5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848" y="1825626"/>
            <a:ext cx="565016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Tangible Assets (70%):</a:t>
            </a:r>
          </a:p>
          <a:p>
            <a:pPr lvl="1"/>
            <a:r>
              <a:rPr lang="en-US" dirty="0"/>
              <a:t>Post-2017 Acquisition?</a:t>
            </a:r>
          </a:p>
          <a:p>
            <a:pPr lvl="1"/>
            <a:r>
              <a:rPr lang="en-US" dirty="0"/>
              <a:t>Sub-All in the Zone?</a:t>
            </a:r>
          </a:p>
          <a:p>
            <a:pPr lvl="1"/>
            <a:r>
              <a:rPr lang="en-US" dirty="0"/>
              <a:t>Double Cost Basis in 30 Months?</a:t>
            </a:r>
          </a:p>
          <a:p>
            <a:r>
              <a:rPr lang="en-US" dirty="0"/>
              <a:t> 50% Gross Income from OZ?</a:t>
            </a:r>
          </a:p>
          <a:p>
            <a:r>
              <a:rPr lang="en-US" dirty="0"/>
              <a:t>Intangible Property Use in OZ?</a:t>
            </a:r>
          </a:p>
          <a:p>
            <a:r>
              <a:rPr lang="en-US" dirty="0"/>
              <a:t>Excessive Cash Holdings?</a:t>
            </a:r>
          </a:p>
          <a:p>
            <a:pPr marL="0" indent="0">
              <a:buNone/>
            </a:pPr>
            <a:r>
              <a:rPr lang="en-US" dirty="0"/>
              <a:t>-----</a:t>
            </a:r>
          </a:p>
          <a:p>
            <a:pPr marL="0" indent="0">
              <a:buNone/>
            </a:pPr>
            <a:r>
              <a:rPr lang="en-US" dirty="0"/>
              <a:t>Ten Year Hold OK?</a:t>
            </a:r>
          </a:p>
          <a:p>
            <a:pPr marL="0" indent="0">
              <a:buNone/>
            </a:pPr>
            <a:r>
              <a:rPr lang="en-US" dirty="0"/>
              <a:t>Exit Strategy?</a:t>
            </a:r>
          </a:p>
          <a:p>
            <a:pPr marL="0" indent="0">
              <a:buNone/>
            </a:pPr>
            <a:r>
              <a:rPr lang="en-US" dirty="0"/>
              <a:t>Other Business Considerations?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A39E30-267E-2F46-ABEB-5F115A42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HIGH-GROWTH COMPANY EXAMPLE</a:t>
            </a:r>
          </a:p>
        </p:txBody>
      </p:sp>
    </p:spTree>
    <p:extLst>
      <p:ext uri="{BB962C8B-B14F-4D97-AF65-F5344CB8AC3E}">
        <p14:creationId xmlns:p14="http://schemas.microsoft.com/office/powerpoint/2010/main" val="20324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2E01B-8B64-8141-AC75-91ACAC18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21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ABCD-402C-2446-96F3-CDB4A9486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43250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Existing retail business in OZ has about $300,000 in assets in the Opportunity Zone and is looking to expand with new OZ capital.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69CEE-A66E-4349-A4E2-E9D04B2E5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848" y="1825626"/>
            <a:ext cx="565016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Tangible Assets (70%):</a:t>
            </a:r>
          </a:p>
          <a:p>
            <a:pPr lvl="1"/>
            <a:r>
              <a:rPr lang="en-US" dirty="0"/>
              <a:t>Post-2017 Acquisition?</a:t>
            </a:r>
          </a:p>
          <a:p>
            <a:pPr lvl="1"/>
            <a:r>
              <a:rPr lang="en-US" dirty="0"/>
              <a:t>Sub-All in the Zone?</a:t>
            </a:r>
          </a:p>
          <a:p>
            <a:pPr lvl="1"/>
            <a:r>
              <a:rPr lang="en-US" dirty="0"/>
              <a:t>Double Cost Basis in 30 Months?</a:t>
            </a:r>
          </a:p>
          <a:p>
            <a:r>
              <a:rPr lang="en-US" dirty="0"/>
              <a:t> 50% Gross Income from OZ?</a:t>
            </a:r>
          </a:p>
          <a:p>
            <a:r>
              <a:rPr lang="en-US" dirty="0"/>
              <a:t>Intangible Property Use in OZ?</a:t>
            </a:r>
          </a:p>
          <a:p>
            <a:r>
              <a:rPr lang="en-US" dirty="0"/>
              <a:t>Excessive Cash Holdings?</a:t>
            </a:r>
          </a:p>
          <a:p>
            <a:pPr marL="0" indent="0">
              <a:buNone/>
            </a:pPr>
            <a:r>
              <a:rPr lang="en-US" dirty="0"/>
              <a:t>-----</a:t>
            </a:r>
          </a:p>
          <a:p>
            <a:pPr marL="0" indent="0">
              <a:buNone/>
            </a:pPr>
            <a:r>
              <a:rPr lang="en-US" dirty="0"/>
              <a:t>Ten Year Hold OK?</a:t>
            </a:r>
          </a:p>
          <a:p>
            <a:pPr marL="0" indent="0">
              <a:buNone/>
            </a:pPr>
            <a:r>
              <a:rPr lang="en-US" dirty="0"/>
              <a:t>Other Business Considerations?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A39E30-267E-2F46-ABEB-5F115A42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Point-of-sale example</a:t>
            </a:r>
          </a:p>
        </p:txBody>
      </p:sp>
    </p:spTree>
    <p:extLst>
      <p:ext uri="{BB962C8B-B14F-4D97-AF65-F5344CB8AC3E}">
        <p14:creationId xmlns:p14="http://schemas.microsoft.com/office/powerpoint/2010/main" val="202549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2E01B-8B64-8141-AC75-91ACAC18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22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ABCD-402C-2446-96F3-CDB4A9486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43250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Local IDB owns $500,000 in land and wants to use Opportunity Zones to develop it – likely via a build-to-suit lease arrangement.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[Fun aside – could we invest in the company itself?]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69CEE-A66E-4349-A4E2-E9D04B2E5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848" y="1825626"/>
            <a:ext cx="565016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Tangible Assets (70%):</a:t>
            </a:r>
          </a:p>
          <a:p>
            <a:pPr lvl="1"/>
            <a:r>
              <a:rPr lang="en-US" dirty="0"/>
              <a:t>Post-2017 Acquisition?</a:t>
            </a:r>
          </a:p>
          <a:p>
            <a:pPr lvl="1"/>
            <a:r>
              <a:rPr lang="en-US" dirty="0"/>
              <a:t>Sub-All in the Zone?</a:t>
            </a:r>
          </a:p>
          <a:p>
            <a:pPr lvl="1"/>
            <a:r>
              <a:rPr lang="en-US" dirty="0"/>
              <a:t>Double Cost Basis in 30 Months?</a:t>
            </a:r>
          </a:p>
          <a:p>
            <a:r>
              <a:rPr lang="en-US" dirty="0"/>
              <a:t> 50% Gross Income from OZ?</a:t>
            </a:r>
          </a:p>
          <a:p>
            <a:r>
              <a:rPr lang="en-US" dirty="0"/>
              <a:t>Intangible Property Use in OZ?</a:t>
            </a:r>
          </a:p>
          <a:p>
            <a:r>
              <a:rPr lang="en-US" dirty="0"/>
              <a:t>Excessive Cash Holdings?</a:t>
            </a:r>
          </a:p>
          <a:p>
            <a:pPr marL="0" indent="0">
              <a:buNone/>
            </a:pPr>
            <a:r>
              <a:rPr lang="en-US" dirty="0"/>
              <a:t>-----</a:t>
            </a:r>
          </a:p>
          <a:p>
            <a:pPr marL="0" indent="0">
              <a:buNone/>
            </a:pPr>
            <a:r>
              <a:rPr lang="en-US" dirty="0"/>
              <a:t>Ten Year Hold OK?</a:t>
            </a:r>
          </a:p>
          <a:p>
            <a:pPr marL="0" indent="0">
              <a:buNone/>
            </a:pPr>
            <a:r>
              <a:rPr lang="en-US" dirty="0"/>
              <a:t>Other Business Considerations?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A39E30-267E-2F46-ABEB-5F115A42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example</a:t>
            </a:r>
          </a:p>
        </p:txBody>
      </p:sp>
    </p:spTree>
    <p:extLst>
      <p:ext uri="{BB962C8B-B14F-4D97-AF65-F5344CB8AC3E}">
        <p14:creationId xmlns:p14="http://schemas.microsoft.com/office/powerpoint/2010/main" val="14093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2E01B-8B64-8141-AC75-91ACAC18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23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ABCD-402C-2446-96F3-CDB4A9486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432500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Existing hospital facility is looking to substantially expand operations / add new facility in Opportunity Zone. Current assets in zone are about $20 million, and proposed new assets would be at least $50 million, all told.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REAL ESTATE vs. </a:t>
            </a:r>
          </a:p>
          <a:p>
            <a:pPr marL="0" indent="0">
              <a:buNone/>
            </a:pPr>
            <a:r>
              <a:rPr lang="en-US" dirty="0"/>
              <a:t>ACTIVE BUSINESS?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69CEE-A66E-4349-A4E2-E9D04B2E5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848" y="1825626"/>
            <a:ext cx="565016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Tangible Assets (70%):</a:t>
            </a:r>
          </a:p>
          <a:p>
            <a:pPr lvl="1"/>
            <a:r>
              <a:rPr lang="en-US" dirty="0"/>
              <a:t>Post-2017 Acquisition?</a:t>
            </a:r>
          </a:p>
          <a:p>
            <a:pPr lvl="1"/>
            <a:r>
              <a:rPr lang="en-US" dirty="0"/>
              <a:t>Sub-All in the Zone?</a:t>
            </a:r>
          </a:p>
          <a:p>
            <a:pPr lvl="1"/>
            <a:r>
              <a:rPr lang="en-US" dirty="0"/>
              <a:t>Double Cost Basis in 30 Months?</a:t>
            </a:r>
          </a:p>
          <a:p>
            <a:r>
              <a:rPr lang="en-US" dirty="0"/>
              <a:t> 50% Gross Income from OZ?</a:t>
            </a:r>
          </a:p>
          <a:p>
            <a:r>
              <a:rPr lang="en-US" dirty="0"/>
              <a:t>Intangible Property Use in OZ?</a:t>
            </a:r>
          </a:p>
          <a:p>
            <a:r>
              <a:rPr lang="en-US" dirty="0"/>
              <a:t>Excessive Cash Holdings?</a:t>
            </a:r>
          </a:p>
          <a:p>
            <a:pPr marL="0" indent="0">
              <a:buNone/>
            </a:pPr>
            <a:r>
              <a:rPr lang="en-US" dirty="0"/>
              <a:t>-----</a:t>
            </a:r>
          </a:p>
          <a:p>
            <a:pPr marL="0" indent="0">
              <a:buNone/>
            </a:pPr>
            <a:r>
              <a:rPr lang="en-US" dirty="0"/>
              <a:t>Ten Year Hold OK?</a:t>
            </a:r>
          </a:p>
          <a:p>
            <a:pPr marL="0" indent="0">
              <a:buNone/>
            </a:pPr>
            <a:r>
              <a:rPr lang="en-US" dirty="0"/>
              <a:t>Exit Strategy?</a:t>
            </a:r>
          </a:p>
          <a:p>
            <a:pPr marL="0" indent="0">
              <a:buNone/>
            </a:pPr>
            <a:r>
              <a:rPr lang="en-US" dirty="0"/>
              <a:t>Other Business Considerations?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A39E30-267E-2F46-ABEB-5F115A42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example</a:t>
            </a:r>
          </a:p>
        </p:txBody>
      </p:sp>
    </p:spTree>
    <p:extLst>
      <p:ext uri="{BB962C8B-B14F-4D97-AF65-F5344CB8AC3E}">
        <p14:creationId xmlns:p14="http://schemas.microsoft.com/office/powerpoint/2010/main" val="365283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72945-1408-4842-A5AB-A758300B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24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5199DE-E0AD-C44A-BAD2-AE3B3A53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Structures + Terms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2D28777-3AAC-E14E-BC6D-F38985F92927}"/>
              </a:ext>
            </a:extLst>
          </p:cNvPr>
          <p:cNvSpPr/>
          <p:nvPr/>
        </p:nvSpPr>
        <p:spPr>
          <a:xfrm>
            <a:off x="1869953" y="1619251"/>
            <a:ext cx="1359560" cy="133964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D92DB40-6F57-E948-B085-C109E5F29427}"/>
              </a:ext>
            </a:extLst>
          </p:cNvPr>
          <p:cNvSpPr/>
          <p:nvPr/>
        </p:nvSpPr>
        <p:spPr>
          <a:xfrm>
            <a:off x="1869953" y="3260929"/>
            <a:ext cx="1359560" cy="13396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08C3A7-A923-BA42-B885-D516E7B32834}"/>
              </a:ext>
            </a:extLst>
          </p:cNvPr>
          <p:cNvSpPr/>
          <p:nvPr/>
        </p:nvSpPr>
        <p:spPr>
          <a:xfrm>
            <a:off x="1869954" y="4901184"/>
            <a:ext cx="1359559" cy="1344409"/>
          </a:xfrm>
          <a:prstGeom prst="ellips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DEEFC0C-F9D3-D944-91EB-180F3EF37218}"/>
              </a:ext>
            </a:extLst>
          </p:cNvPr>
          <p:cNvSpPr txBox="1">
            <a:spLocks/>
          </p:cNvSpPr>
          <p:nvPr/>
        </p:nvSpPr>
        <p:spPr>
          <a:xfrm>
            <a:off x="2044004" y="1828700"/>
            <a:ext cx="1011459" cy="920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Investor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4301AEEB-AF0E-7C4B-9539-67744DD636CB}"/>
              </a:ext>
            </a:extLst>
          </p:cNvPr>
          <p:cNvSpPr txBox="1">
            <a:spLocks/>
          </p:cNvSpPr>
          <p:nvPr/>
        </p:nvSpPr>
        <p:spPr>
          <a:xfrm>
            <a:off x="2044004" y="3477689"/>
            <a:ext cx="1011459" cy="90612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QOF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2F0C7887-2586-CF4F-8E4A-1C167A71B73C}"/>
              </a:ext>
            </a:extLst>
          </p:cNvPr>
          <p:cNvSpPr txBox="1">
            <a:spLocks/>
          </p:cNvSpPr>
          <p:nvPr/>
        </p:nvSpPr>
        <p:spPr>
          <a:xfrm>
            <a:off x="2041403" y="5127031"/>
            <a:ext cx="1016660" cy="8879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OZ Project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D7007D-B3E9-B344-AF27-C181D4BCCE21}"/>
              </a:ext>
            </a:extLst>
          </p:cNvPr>
          <p:cNvCxnSpPr/>
          <p:nvPr/>
        </p:nvCxnSpPr>
        <p:spPr>
          <a:xfrm>
            <a:off x="2549733" y="2958899"/>
            <a:ext cx="0" cy="3020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C09E67-BEF0-684C-B634-6DF071E26EFD}"/>
              </a:ext>
            </a:extLst>
          </p:cNvPr>
          <p:cNvCxnSpPr/>
          <p:nvPr/>
        </p:nvCxnSpPr>
        <p:spPr>
          <a:xfrm>
            <a:off x="2549733" y="4600577"/>
            <a:ext cx="0" cy="3020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5EE80D78-B6E8-4542-B4C9-76E66C52D020}"/>
              </a:ext>
            </a:extLst>
          </p:cNvPr>
          <p:cNvSpPr/>
          <p:nvPr/>
        </p:nvSpPr>
        <p:spPr>
          <a:xfrm>
            <a:off x="4365130" y="1527788"/>
            <a:ext cx="679780" cy="685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Inv</a:t>
            </a:r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95C6DE4-81D3-D148-9F6C-8995AB35601F}"/>
              </a:ext>
            </a:extLst>
          </p:cNvPr>
          <p:cNvSpPr/>
          <p:nvPr/>
        </p:nvSpPr>
        <p:spPr>
          <a:xfrm>
            <a:off x="4442824" y="3260929"/>
            <a:ext cx="1359560" cy="13396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C8BDD62-A441-044B-A401-C60E8BED3D50}"/>
              </a:ext>
            </a:extLst>
          </p:cNvPr>
          <p:cNvSpPr/>
          <p:nvPr/>
        </p:nvSpPr>
        <p:spPr>
          <a:xfrm>
            <a:off x="4442825" y="4901184"/>
            <a:ext cx="1359559" cy="1344409"/>
          </a:xfrm>
          <a:prstGeom prst="ellips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263BD1D3-3FA6-8B44-88CE-C95045812927}"/>
              </a:ext>
            </a:extLst>
          </p:cNvPr>
          <p:cNvSpPr txBox="1">
            <a:spLocks/>
          </p:cNvSpPr>
          <p:nvPr/>
        </p:nvSpPr>
        <p:spPr>
          <a:xfrm>
            <a:off x="4616875" y="3477689"/>
            <a:ext cx="1011459" cy="90612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QOF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2817425D-EC6C-044B-AAA6-655B150841BE}"/>
              </a:ext>
            </a:extLst>
          </p:cNvPr>
          <p:cNvSpPr txBox="1">
            <a:spLocks/>
          </p:cNvSpPr>
          <p:nvPr/>
        </p:nvSpPr>
        <p:spPr>
          <a:xfrm>
            <a:off x="4614274" y="5127031"/>
            <a:ext cx="1016660" cy="8879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OZ Project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F448195-380B-1C47-95EC-F1BF4AB57E0E}"/>
              </a:ext>
            </a:extLst>
          </p:cNvPr>
          <p:cNvCxnSpPr/>
          <p:nvPr/>
        </p:nvCxnSpPr>
        <p:spPr>
          <a:xfrm>
            <a:off x="5122604" y="2958899"/>
            <a:ext cx="0" cy="3020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C44BAB-7B79-7746-BBAA-1CCE0E437528}"/>
              </a:ext>
            </a:extLst>
          </p:cNvPr>
          <p:cNvCxnSpPr/>
          <p:nvPr/>
        </p:nvCxnSpPr>
        <p:spPr>
          <a:xfrm>
            <a:off x="5122604" y="4600577"/>
            <a:ext cx="0" cy="3020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4906AF44-03D5-DD43-A17E-D6E08DAF71ED}"/>
              </a:ext>
            </a:extLst>
          </p:cNvPr>
          <p:cNvSpPr/>
          <p:nvPr/>
        </p:nvSpPr>
        <p:spPr>
          <a:xfrm>
            <a:off x="5210749" y="1521898"/>
            <a:ext cx="679780" cy="685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Inv</a:t>
            </a:r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D352F1D-29C5-B541-85B1-4FD8CA3CC65B}"/>
              </a:ext>
            </a:extLst>
          </p:cNvPr>
          <p:cNvSpPr/>
          <p:nvPr/>
        </p:nvSpPr>
        <p:spPr>
          <a:xfrm>
            <a:off x="5210749" y="2332651"/>
            <a:ext cx="679780" cy="685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Inv</a:t>
            </a:r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32D2938-5D15-7042-83A9-E8A7CD73E870}"/>
              </a:ext>
            </a:extLst>
          </p:cNvPr>
          <p:cNvSpPr/>
          <p:nvPr/>
        </p:nvSpPr>
        <p:spPr>
          <a:xfrm>
            <a:off x="4365130" y="2364603"/>
            <a:ext cx="679780" cy="685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Inv</a:t>
            </a:r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400B0FB-98C1-6943-BC8D-D066360F3AFB}"/>
              </a:ext>
            </a:extLst>
          </p:cNvPr>
          <p:cNvSpPr/>
          <p:nvPr/>
        </p:nvSpPr>
        <p:spPr>
          <a:xfrm>
            <a:off x="6989518" y="1527788"/>
            <a:ext cx="679780" cy="685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Inv</a:t>
            </a:r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02F6BF6-EF4E-D847-9C50-E65EDACFB60F}"/>
              </a:ext>
            </a:extLst>
          </p:cNvPr>
          <p:cNvSpPr/>
          <p:nvPr/>
        </p:nvSpPr>
        <p:spPr>
          <a:xfrm>
            <a:off x="7067212" y="3260929"/>
            <a:ext cx="1359560" cy="13396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17172E7-2D56-B444-8686-9C47B70C9BF2}"/>
              </a:ext>
            </a:extLst>
          </p:cNvPr>
          <p:cNvSpPr/>
          <p:nvPr/>
        </p:nvSpPr>
        <p:spPr>
          <a:xfrm>
            <a:off x="6983498" y="4825466"/>
            <a:ext cx="685800" cy="685800"/>
          </a:xfrm>
          <a:prstGeom prst="ellips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OZ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DF1F322E-243D-F745-BD9E-1CAEC833D291}"/>
              </a:ext>
            </a:extLst>
          </p:cNvPr>
          <p:cNvSpPr txBox="1">
            <a:spLocks/>
          </p:cNvSpPr>
          <p:nvPr/>
        </p:nvSpPr>
        <p:spPr>
          <a:xfrm>
            <a:off x="7241263" y="3477689"/>
            <a:ext cx="1011459" cy="90612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QOF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8991CCB-78DE-1E4A-B5C1-4EC9B3CD27F0}"/>
              </a:ext>
            </a:extLst>
          </p:cNvPr>
          <p:cNvCxnSpPr/>
          <p:nvPr/>
        </p:nvCxnSpPr>
        <p:spPr>
          <a:xfrm>
            <a:off x="7746992" y="2958899"/>
            <a:ext cx="0" cy="3020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8ABE0F2-E46A-DE4E-BCEC-DD5248B1964F}"/>
              </a:ext>
            </a:extLst>
          </p:cNvPr>
          <p:cNvCxnSpPr/>
          <p:nvPr/>
        </p:nvCxnSpPr>
        <p:spPr>
          <a:xfrm>
            <a:off x="7746992" y="4600577"/>
            <a:ext cx="0" cy="3020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4B4924D8-BF8D-A44C-A96F-48917496AB24}"/>
              </a:ext>
            </a:extLst>
          </p:cNvPr>
          <p:cNvSpPr/>
          <p:nvPr/>
        </p:nvSpPr>
        <p:spPr>
          <a:xfrm>
            <a:off x="7835137" y="1521898"/>
            <a:ext cx="679780" cy="685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Inv</a:t>
            </a:r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22B6405-3AA3-E74C-84C6-C534B464C286}"/>
              </a:ext>
            </a:extLst>
          </p:cNvPr>
          <p:cNvSpPr/>
          <p:nvPr/>
        </p:nvSpPr>
        <p:spPr>
          <a:xfrm>
            <a:off x="7835137" y="2332651"/>
            <a:ext cx="679780" cy="685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Inv</a:t>
            </a:r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4C47CAD-5D49-DF45-B6C6-0E830E6DD3E7}"/>
              </a:ext>
            </a:extLst>
          </p:cNvPr>
          <p:cNvSpPr/>
          <p:nvPr/>
        </p:nvSpPr>
        <p:spPr>
          <a:xfrm>
            <a:off x="6989518" y="2364603"/>
            <a:ext cx="679780" cy="685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Inv</a:t>
            </a:r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263006A-6EB2-0D47-BF17-374C37C0FFB8}"/>
              </a:ext>
            </a:extLst>
          </p:cNvPr>
          <p:cNvSpPr/>
          <p:nvPr/>
        </p:nvSpPr>
        <p:spPr>
          <a:xfrm>
            <a:off x="7829117" y="5647918"/>
            <a:ext cx="685800" cy="685800"/>
          </a:xfrm>
          <a:prstGeom prst="ellips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OZ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2B4793E-91F7-D94A-B582-9E8824E29F97}"/>
              </a:ext>
            </a:extLst>
          </p:cNvPr>
          <p:cNvSpPr/>
          <p:nvPr/>
        </p:nvSpPr>
        <p:spPr>
          <a:xfrm>
            <a:off x="7835137" y="4841519"/>
            <a:ext cx="685800" cy="685800"/>
          </a:xfrm>
          <a:prstGeom prst="ellips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OZ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7AB3FD1-E4E3-DA47-8858-126CEDC2C54A}"/>
              </a:ext>
            </a:extLst>
          </p:cNvPr>
          <p:cNvSpPr/>
          <p:nvPr/>
        </p:nvSpPr>
        <p:spPr>
          <a:xfrm>
            <a:off x="6994784" y="5637668"/>
            <a:ext cx="685800" cy="685800"/>
          </a:xfrm>
          <a:prstGeom prst="ellips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OZ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14BE24-7795-8B46-9ED5-207225920139}"/>
              </a:ext>
            </a:extLst>
          </p:cNvPr>
          <p:cNvSpPr txBox="1"/>
          <p:nvPr/>
        </p:nvSpPr>
        <p:spPr>
          <a:xfrm>
            <a:off x="8968658" y="5030886"/>
            <a:ext cx="2697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BUT: Major issue around “rolling projects” (called the “Interim Gains Issue”)</a:t>
            </a:r>
          </a:p>
        </p:txBody>
      </p:sp>
    </p:spTree>
    <p:extLst>
      <p:ext uri="{BB962C8B-B14F-4D97-AF65-F5344CB8AC3E}">
        <p14:creationId xmlns:p14="http://schemas.microsoft.com/office/powerpoint/2010/main" val="897680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BA838A-2ABC-40C0-9E7C-7E3A29F3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25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BB4F0B-BAA6-45A4-A320-B70812E7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BUSINESS CONSIDERATIONS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B6FCABF-B086-6142-8596-3F4EC7D2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266245" y="2317324"/>
            <a:ext cx="1456409" cy="14564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AAF4C9-3ED3-F146-A130-21F7E994D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5" y="2124132"/>
            <a:ext cx="1842792" cy="18427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B4B327E-4561-1E47-89BE-BCB035F2F8BA}"/>
              </a:ext>
            </a:extLst>
          </p:cNvPr>
          <p:cNvSpPr txBox="1"/>
          <p:nvPr/>
        </p:nvSpPr>
        <p:spPr>
          <a:xfrm>
            <a:off x="526369" y="4205762"/>
            <a:ext cx="2755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Investor to Project Timing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BFDE7B-D208-0444-9B14-A185A5AFBCBD}"/>
              </a:ext>
            </a:extLst>
          </p:cNvPr>
          <p:cNvSpPr txBox="1"/>
          <p:nvPr/>
        </p:nvSpPr>
        <p:spPr>
          <a:xfrm>
            <a:off x="3852547" y="4192458"/>
            <a:ext cx="210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“Cycling Projects”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82A9D3-1D2E-CD47-8221-A25B219B4B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161" y="2345542"/>
            <a:ext cx="1508185" cy="15081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58585D6-A3BC-0D48-9577-B1CAB5FF5BD2}"/>
              </a:ext>
            </a:extLst>
          </p:cNvPr>
          <p:cNvSpPr txBox="1"/>
          <p:nvPr/>
        </p:nvSpPr>
        <p:spPr>
          <a:xfrm>
            <a:off x="9205735" y="4205762"/>
            <a:ext cx="2105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Exit Strategy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130372D-0462-884A-8C8D-CA480185EE9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6747142" y="2136081"/>
            <a:ext cx="1629688" cy="16296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C0C47B-D74F-0A49-AFCC-6ACE21E23013}"/>
              </a:ext>
            </a:extLst>
          </p:cNvPr>
          <p:cNvSpPr txBox="1"/>
          <p:nvPr/>
        </p:nvSpPr>
        <p:spPr>
          <a:xfrm>
            <a:off x="6529141" y="4205762"/>
            <a:ext cx="2105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2026 Tax Event</a:t>
            </a:r>
          </a:p>
        </p:txBody>
      </p:sp>
    </p:spTree>
    <p:extLst>
      <p:ext uri="{BB962C8B-B14F-4D97-AF65-F5344CB8AC3E}">
        <p14:creationId xmlns:p14="http://schemas.microsoft.com/office/powerpoint/2010/main" val="58853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AB13-1239-1944-BEB0-F4233EF6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3348"/>
            <a:ext cx="10515600" cy="940181"/>
          </a:xfrm>
        </p:spPr>
        <p:txBody>
          <a:bodyPr/>
          <a:lstStyle/>
          <a:p>
            <a:r>
              <a:rPr lang="en-US" dirty="0"/>
              <a:t>Building a regional working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3A2459-97CA-2544-898E-A2EAAC8D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26</a:t>
            </a:fld>
            <a:endParaRPr lang="en-IN" dirty="0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A1AD389C-8A4F-174B-BF49-A8E1EE325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3375" y="3883190"/>
            <a:ext cx="2572549" cy="25725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9942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DC87E3-6468-9941-9409-A57CE8A0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27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0840D-890C-1B49-9637-3E2839573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NATIONAL COMPETITION</a:t>
            </a:r>
          </a:p>
        </p:txBody>
      </p:sp>
      <p:pic>
        <p:nvPicPr>
          <p:cNvPr id="44" name="Picture 2" descr="Image result for outline map of usa">
            <a:extLst>
              <a:ext uri="{FF2B5EF4-FFF2-40B4-BE49-F238E27FC236}">
                <a16:creationId xmlns:a16="http://schemas.microsoft.com/office/drawing/2014/main" id="{FE0A97BA-6875-7C4C-9D54-AC45A5C33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7645" y="2007893"/>
            <a:ext cx="5918200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F5028653-208F-7741-866D-17186D0B389E}"/>
              </a:ext>
            </a:extLst>
          </p:cNvPr>
          <p:cNvSpPr/>
          <p:nvPr/>
        </p:nvSpPr>
        <p:spPr>
          <a:xfrm>
            <a:off x="2358932" y="3785893"/>
            <a:ext cx="131763" cy="1349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D8765D9-6AAC-164F-A2E2-0D2DE0DA3396}"/>
              </a:ext>
            </a:extLst>
          </p:cNvPr>
          <p:cNvCxnSpPr/>
          <p:nvPr/>
        </p:nvCxnSpPr>
        <p:spPr>
          <a:xfrm>
            <a:off x="1717582" y="3852568"/>
            <a:ext cx="64135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7">
            <a:extLst>
              <a:ext uri="{FF2B5EF4-FFF2-40B4-BE49-F238E27FC236}">
                <a16:creationId xmlns:a16="http://schemas.microsoft.com/office/drawing/2014/main" id="{0B979104-2528-644D-9252-E6D85E20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32" y="3589043"/>
            <a:ext cx="615950" cy="584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Palo Alto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8E378AB-1818-3740-8DE4-A7BFC6DCB232}"/>
              </a:ext>
            </a:extLst>
          </p:cNvPr>
          <p:cNvSpPr/>
          <p:nvPr/>
        </p:nvSpPr>
        <p:spPr>
          <a:xfrm>
            <a:off x="2631982" y="2247605"/>
            <a:ext cx="131763" cy="133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9096D63-D4AB-B742-8956-6DE9538AE954}"/>
              </a:ext>
            </a:extLst>
          </p:cNvPr>
          <p:cNvCxnSpPr/>
          <p:nvPr/>
        </p:nvCxnSpPr>
        <p:spPr>
          <a:xfrm>
            <a:off x="1992220" y="2314280"/>
            <a:ext cx="6397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2">
            <a:extLst>
              <a:ext uri="{FF2B5EF4-FFF2-40B4-BE49-F238E27FC236}">
                <a16:creationId xmlns:a16="http://schemas.microsoft.com/office/drawing/2014/main" id="{053C1E51-24D4-2141-A557-1B931826C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07" y="2007893"/>
            <a:ext cx="1141413" cy="5857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Downtown</a:t>
            </a:r>
          </a:p>
          <a:p>
            <a:pPr algn="ctr" eaLnBrk="1" hangingPunct="1"/>
            <a:r>
              <a:rPr lang="en-US" altLang="en-US" sz="1600"/>
              <a:t>Seattle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16A2382-83C2-AA49-A774-089EE2F52B77}"/>
              </a:ext>
            </a:extLst>
          </p:cNvPr>
          <p:cNvSpPr/>
          <p:nvPr/>
        </p:nvSpPr>
        <p:spPr>
          <a:xfrm>
            <a:off x="4294095" y="3563643"/>
            <a:ext cx="130175" cy="133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75AF18-EE56-4C49-85D8-3E6B064AF9C5}"/>
              </a:ext>
            </a:extLst>
          </p:cNvPr>
          <p:cNvCxnSpPr/>
          <p:nvPr/>
        </p:nvCxnSpPr>
        <p:spPr>
          <a:xfrm>
            <a:off x="4359182" y="3295355"/>
            <a:ext cx="0" cy="2682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20">
            <a:extLst>
              <a:ext uri="{FF2B5EF4-FFF2-40B4-BE49-F238E27FC236}">
                <a16:creationId xmlns:a16="http://schemas.microsoft.com/office/drawing/2014/main" id="{B5D5D4DD-60C2-2B4D-8567-CFC7EDCB3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470" y="2957218"/>
            <a:ext cx="477837" cy="3381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Vail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44BEDC5-315E-1847-8AF9-E6D34C6D1339}"/>
              </a:ext>
            </a:extLst>
          </p:cNvPr>
          <p:cNvSpPr/>
          <p:nvPr/>
        </p:nvSpPr>
        <p:spPr>
          <a:xfrm>
            <a:off x="5111657" y="5141618"/>
            <a:ext cx="130175" cy="133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20A1578-728F-154B-8AFF-F7C45CABB7BC}"/>
              </a:ext>
            </a:extLst>
          </p:cNvPr>
          <p:cNvCxnSpPr/>
          <p:nvPr/>
        </p:nvCxnSpPr>
        <p:spPr>
          <a:xfrm>
            <a:off x="5176745" y="4873330"/>
            <a:ext cx="0" cy="2682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4">
            <a:extLst>
              <a:ext uri="{FF2B5EF4-FFF2-40B4-BE49-F238E27FC236}">
                <a16:creationId xmlns:a16="http://schemas.microsoft.com/office/drawing/2014/main" id="{F04A1003-C045-4442-AF44-6AF777788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157" y="4533605"/>
            <a:ext cx="784225" cy="3397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Austin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216363F-5754-9B40-BA69-E4C2CF1BA3DB}"/>
              </a:ext>
            </a:extLst>
          </p:cNvPr>
          <p:cNvSpPr/>
          <p:nvPr/>
        </p:nvSpPr>
        <p:spPr>
          <a:xfrm>
            <a:off x="7599270" y="3030243"/>
            <a:ext cx="130175" cy="1349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36E8AE5-47B5-6E45-A1FB-9D94474175B5}"/>
              </a:ext>
            </a:extLst>
          </p:cNvPr>
          <p:cNvCxnSpPr/>
          <p:nvPr/>
        </p:nvCxnSpPr>
        <p:spPr>
          <a:xfrm flipH="1">
            <a:off x="7729445" y="3088980"/>
            <a:ext cx="40163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27">
            <a:extLst>
              <a:ext uri="{FF2B5EF4-FFF2-40B4-BE49-F238E27FC236}">
                <a16:creationId xmlns:a16="http://schemas.microsoft.com/office/drawing/2014/main" id="{6D247285-DCD8-3F4A-A060-207A53439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845" y="2896893"/>
            <a:ext cx="1123950" cy="3381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Manhattan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F68763F-D888-4C40-A472-4F563907EBB1}"/>
              </a:ext>
            </a:extLst>
          </p:cNvPr>
          <p:cNvSpPr/>
          <p:nvPr/>
        </p:nvSpPr>
        <p:spPr>
          <a:xfrm>
            <a:off x="7392895" y="5274968"/>
            <a:ext cx="131762" cy="1349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EEE175-3860-4645-833B-FCFA8C57BAB8}"/>
              </a:ext>
            </a:extLst>
          </p:cNvPr>
          <p:cNvCxnSpPr/>
          <p:nvPr/>
        </p:nvCxnSpPr>
        <p:spPr>
          <a:xfrm flipH="1">
            <a:off x="7524657" y="5333705"/>
            <a:ext cx="40163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32">
            <a:extLst>
              <a:ext uri="{FF2B5EF4-FFF2-40B4-BE49-F238E27FC236}">
                <a16:creationId xmlns:a16="http://schemas.microsoft.com/office/drawing/2014/main" id="{2A5632F5-3C28-EC46-A1FB-7F86042C2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057" y="5141618"/>
            <a:ext cx="766763" cy="8302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North Miami Beach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F57D0DF-9917-7344-857B-951C1A7ED0F1}"/>
              </a:ext>
            </a:extLst>
          </p:cNvPr>
          <p:cNvSpPr/>
          <p:nvPr/>
        </p:nvSpPr>
        <p:spPr>
          <a:xfrm>
            <a:off x="6691220" y="4422480"/>
            <a:ext cx="130175" cy="133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A4C1AE1-6ED3-5E4A-ABBB-E647AD092DCE}"/>
              </a:ext>
            </a:extLst>
          </p:cNvPr>
          <p:cNvCxnSpPr/>
          <p:nvPr/>
        </p:nvCxnSpPr>
        <p:spPr>
          <a:xfrm flipH="1" flipV="1">
            <a:off x="6821395" y="4498680"/>
            <a:ext cx="8429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35">
            <a:extLst>
              <a:ext uri="{FF2B5EF4-FFF2-40B4-BE49-F238E27FC236}">
                <a16:creationId xmlns:a16="http://schemas.microsoft.com/office/drawing/2014/main" id="{66FE343B-8ED3-3945-AA8E-13876A789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357" y="4241505"/>
            <a:ext cx="1155700" cy="584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Downtown Atlanta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32F6600-9AC6-B447-AD22-04BFD6BE56DA}"/>
              </a:ext>
            </a:extLst>
          </p:cNvPr>
          <p:cNvSpPr/>
          <p:nvPr/>
        </p:nvSpPr>
        <p:spPr>
          <a:xfrm>
            <a:off x="6484845" y="3184230"/>
            <a:ext cx="131762" cy="1349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4F5AC9E-7680-9547-8B51-3BFAA8818816}"/>
              </a:ext>
            </a:extLst>
          </p:cNvPr>
          <p:cNvCxnSpPr/>
          <p:nvPr/>
        </p:nvCxnSpPr>
        <p:spPr>
          <a:xfrm flipV="1">
            <a:off x="6556282" y="3260430"/>
            <a:ext cx="0" cy="3032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43">
            <a:extLst>
              <a:ext uri="{FF2B5EF4-FFF2-40B4-BE49-F238E27FC236}">
                <a16:creationId xmlns:a16="http://schemas.microsoft.com/office/drawing/2014/main" id="{C86BA9DD-4643-6442-8F17-7B67F329A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182" y="3563643"/>
            <a:ext cx="860425" cy="3381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Detroit</a:t>
            </a:r>
          </a:p>
        </p:txBody>
      </p:sp>
    </p:spTree>
    <p:extLst>
      <p:ext uri="{BB962C8B-B14F-4D97-AF65-F5344CB8AC3E}">
        <p14:creationId xmlns:p14="http://schemas.microsoft.com/office/powerpoint/2010/main" val="1499959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AB633-7128-5F48-B0ED-6FA58D2B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28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9FD91-5CCA-2548-8C63-2643F41D9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514650-0468-CA4E-99D4-4C654BF7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s://civilrightstrail.com/app/uploads/2017/08/USCRT_AL_Selma_EdmundPettusBridge.jpg">
            <a:extLst>
              <a:ext uri="{FF2B5EF4-FFF2-40B4-BE49-F238E27FC236}">
                <a16:creationId xmlns:a16="http://schemas.microsoft.com/office/drawing/2014/main" id="{F6A593FB-44CA-9C46-A29D-FEE996D8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42205" y="0"/>
            <a:ext cx="13034205" cy="863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ED562F-A5A5-9140-B576-6B8AEF2CB5F0}"/>
              </a:ext>
            </a:extLst>
          </p:cNvPr>
          <p:cNvSpPr/>
          <p:nvPr/>
        </p:nvSpPr>
        <p:spPr>
          <a:xfrm>
            <a:off x="1429629" y="526795"/>
            <a:ext cx="9777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4000" cap="small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do you </a:t>
            </a:r>
            <a:r>
              <a:rPr lang="en-US" sz="4000" u="sng" cap="small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 an ecosystem</a:t>
            </a:r>
            <a:r>
              <a:rPr lang="en-US" sz="4000" cap="small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maximize 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en-US" sz="4000" cap="small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Opportunity Zone investment?</a:t>
            </a:r>
          </a:p>
        </p:txBody>
      </p:sp>
    </p:spTree>
    <p:extLst>
      <p:ext uri="{BB962C8B-B14F-4D97-AF65-F5344CB8AC3E}">
        <p14:creationId xmlns:p14="http://schemas.microsoft.com/office/powerpoint/2010/main" val="19012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BA838A-2ABC-40C0-9E7C-7E3A29F3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29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BB4F0B-BAA6-45A4-A320-B70812E7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community takeaways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4B327E-4561-1E47-89BE-BCB035F2F8BA}"/>
              </a:ext>
            </a:extLst>
          </p:cNvPr>
          <p:cNvSpPr txBox="1"/>
          <p:nvPr/>
        </p:nvSpPr>
        <p:spPr>
          <a:xfrm>
            <a:off x="526369" y="4192458"/>
            <a:ext cx="2755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Develop Project Pipeline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BFDE7B-D208-0444-9B14-A185A5AFBCBD}"/>
              </a:ext>
            </a:extLst>
          </p:cNvPr>
          <p:cNvSpPr txBox="1"/>
          <p:nvPr/>
        </p:nvSpPr>
        <p:spPr>
          <a:xfrm>
            <a:off x="3852547" y="4192458"/>
            <a:ext cx="210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Develop Local Investor Pipeline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8585D6-A3BC-0D48-9577-B1CAB5FF5BD2}"/>
              </a:ext>
            </a:extLst>
          </p:cNvPr>
          <p:cNvSpPr txBox="1"/>
          <p:nvPr/>
        </p:nvSpPr>
        <p:spPr>
          <a:xfrm>
            <a:off x="9205735" y="4192458"/>
            <a:ext cx="210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Develop Local OZ Ecosystem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C0C47B-D74F-0A49-AFCC-6ACE21E23013}"/>
              </a:ext>
            </a:extLst>
          </p:cNvPr>
          <p:cNvSpPr txBox="1"/>
          <p:nvPr/>
        </p:nvSpPr>
        <p:spPr>
          <a:xfrm>
            <a:off x="6529141" y="4192458"/>
            <a:ext cx="2105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Develop Local OZ Marketing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8F05D-1843-3B41-9B60-2E65B281D2C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087941" y="2190922"/>
            <a:ext cx="1646189" cy="1646189"/>
          </a:xfrm>
          <a:prstGeom prst="rect">
            <a:avLst/>
          </a:prstGeom>
        </p:spPr>
      </p:pic>
      <p:pic>
        <p:nvPicPr>
          <p:cNvPr id="13" name="Picture 2" descr="Related image">
            <a:extLst>
              <a:ext uri="{FF2B5EF4-FFF2-40B4-BE49-F238E27FC236}">
                <a16:creationId xmlns:a16="http://schemas.microsoft.com/office/drawing/2014/main" id="{BEBC130A-6E9A-7440-B177-CFD2DD024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6" y="2082692"/>
            <a:ext cx="1862650" cy="186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B1C4D481-F976-A940-B14A-DF0420302B8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769" y="2357897"/>
            <a:ext cx="1419569" cy="141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18ABC-C671-9E44-A893-79702CAE24C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170565" y="2024976"/>
            <a:ext cx="1978080" cy="197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AB13-1239-1944-BEB0-F4233EF6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3348"/>
            <a:ext cx="10515600" cy="940181"/>
          </a:xfrm>
        </p:spPr>
        <p:txBody>
          <a:bodyPr/>
          <a:lstStyle/>
          <a:p>
            <a:r>
              <a:rPr lang="en-US" dirty="0"/>
              <a:t>What is an opportunity zone?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3A2459-97CA-2544-898E-A2EAAC8D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</a:t>
            </a:fld>
            <a:endParaRPr lang="en-IN" dirty="0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A1AD389C-8A4F-174B-BF49-A8E1EE325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3375" y="3883190"/>
            <a:ext cx="2572549" cy="25725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7058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30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A96D01-CF25-CA41-91B0-724153EFBD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839758" y="1093693"/>
            <a:ext cx="76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91090-060C-BB49-8495-D94061B29B1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193676" y="2657287"/>
            <a:ext cx="5334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F3E0F-C8E8-0B42-BD41-D1E1FBE28B8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219076" y="3447302"/>
            <a:ext cx="5080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F7CA3-62A9-D146-A652-BB7C44FC0D4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884208" y="4939178"/>
            <a:ext cx="673100" cy="673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DB3EF9-703C-794B-BED2-714B49B527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377" y="2770840"/>
            <a:ext cx="845484" cy="8454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B43C7E-D368-354B-A963-62466FDB195C}"/>
              </a:ext>
            </a:extLst>
          </p:cNvPr>
          <p:cNvSpPr txBox="1"/>
          <p:nvPr/>
        </p:nvSpPr>
        <p:spPr>
          <a:xfrm>
            <a:off x="2908110" y="3105611"/>
            <a:ext cx="138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Projects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CDCB7-59D6-964A-BBD2-17B9BF66B426}"/>
              </a:ext>
            </a:extLst>
          </p:cNvPr>
          <p:cNvSpPr txBox="1"/>
          <p:nvPr/>
        </p:nvSpPr>
        <p:spPr>
          <a:xfrm>
            <a:off x="8403475" y="3474943"/>
            <a:ext cx="138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Investors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280805-E1B7-294B-B05A-B63F66D4088F}"/>
              </a:ext>
            </a:extLst>
          </p:cNvPr>
          <p:cNvSpPr txBox="1"/>
          <p:nvPr/>
        </p:nvSpPr>
        <p:spPr>
          <a:xfrm>
            <a:off x="5419063" y="760471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Communities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D45205-0A86-AA45-833B-BFD304A6B06E}"/>
              </a:ext>
            </a:extLst>
          </p:cNvPr>
          <p:cNvSpPr txBox="1"/>
          <p:nvPr/>
        </p:nvSpPr>
        <p:spPr>
          <a:xfrm>
            <a:off x="5279464" y="5509184"/>
            <a:ext cx="18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Institutional Partners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3FC29F4-2086-B34B-B3A7-EB98621B0E23}"/>
              </a:ext>
            </a:extLst>
          </p:cNvPr>
          <p:cNvSpPr/>
          <p:nvPr/>
        </p:nvSpPr>
        <p:spPr>
          <a:xfrm>
            <a:off x="4038042" y="1855693"/>
            <a:ext cx="4365433" cy="308348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40F29E-292A-6F4A-B2EC-8533E94DE93D}"/>
              </a:ext>
            </a:extLst>
          </p:cNvPr>
          <p:cNvCxnSpPr/>
          <p:nvPr/>
        </p:nvCxnSpPr>
        <p:spPr>
          <a:xfrm>
            <a:off x="6220758" y="2026024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E25F431-7C92-4347-AD67-E5CCFF8123C0}"/>
              </a:ext>
            </a:extLst>
          </p:cNvPr>
          <p:cNvSpPr/>
          <p:nvPr/>
        </p:nvSpPr>
        <p:spPr>
          <a:xfrm>
            <a:off x="4653801" y="2257393"/>
            <a:ext cx="1403729" cy="5916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Educate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591D24B-4D27-A441-A51F-28FA6D8DCBC3}"/>
              </a:ext>
            </a:extLst>
          </p:cNvPr>
          <p:cNvSpPr/>
          <p:nvPr/>
        </p:nvSpPr>
        <p:spPr>
          <a:xfrm>
            <a:off x="6360357" y="2257393"/>
            <a:ext cx="1403729" cy="5916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04989B8-5A60-5C4A-9A4D-2F12C8551436}"/>
              </a:ext>
            </a:extLst>
          </p:cNvPr>
          <p:cNvSpPr/>
          <p:nvPr/>
        </p:nvSpPr>
        <p:spPr>
          <a:xfrm>
            <a:off x="6360357" y="3859881"/>
            <a:ext cx="1403729" cy="5916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Promote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DF34884-0FFA-5341-8B20-CDEAF8AEA8A7}"/>
              </a:ext>
            </a:extLst>
          </p:cNvPr>
          <p:cNvSpPr/>
          <p:nvPr/>
        </p:nvSpPr>
        <p:spPr>
          <a:xfrm>
            <a:off x="4653801" y="3859881"/>
            <a:ext cx="1403729" cy="5916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Track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AD5D6D1-F187-E64B-ABDE-288560AD6F9A}"/>
              </a:ext>
            </a:extLst>
          </p:cNvPr>
          <p:cNvSpPr/>
          <p:nvPr/>
        </p:nvSpPr>
        <p:spPr>
          <a:xfrm>
            <a:off x="5518894" y="3032653"/>
            <a:ext cx="1403729" cy="5916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Connect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F580E4-A83E-9443-BD02-B6D6CD8DB757}"/>
              </a:ext>
            </a:extLst>
          </p:cNvPr>
          <p:cNvCxnSpPr>
            <a:cxnSpLocks/>
          </p:cNvCxnSpPr>
          <p:nvPr/>
        </p:nvCxnSpPr>
        <p:spPr>
          <a:xfrm>
            <a:off x="6220758" y="1987268"/>
            <a:ext cx="0" cy="932331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7269D0-5646-7A4E-8F46-AE993DAFF15E}"/>
              </a:ext>
            </a:extLst>
          </p:cNvPr>
          <p:cNvCxnSpPr>
            <a:cxnSpLocks/>
          </p:cNvCxnSpPr>
          <p:nvPr/>
        </p:nvCxnSpPr>
        <p:spPr>
          <a:xfrm>
            <a:off x="6220758" y="3841002"/>
            <a:ext cx="0" cy="932331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83C28B-D792-EB4C-BDD9-A6101F811915}"/>
              </a:ext>
            </a:extLst>
          </p:cNvPr>
          <p:cNvCxnSpPr>
            <a:cxnSpLocks/>
          </p:cNvCxnSpPr>
          <p:nvPr/>
        </p:nvCxnSpPr>
        <p:spPr>
          <a:xfrm flipH="1">
            <a:off x="7062221" y="3307474"/>
            <a:ext cx="1057533" cy="0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DE0A59B-BA5F-C14F-B29C-1BE7F409B9A5}"/>
              </a:ext>
            </a:extLst>
          </p:cNvPr>
          <p:cNvCxnSpPr>
            <a:cxnSpLocks/>
          </p:cNvCxnSpPr>
          <p:nvPr/>
        </p:nvCxnSpPr>
        <p:spPr>
          <a:xfrm flipH="1">
            <a:off x="4298132" y="3307474"/>
            <a:ext cx="1057533" cy="0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14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05568-DF1D-6047-9994-55C052F8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31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6A0D9-D6E3-D842-A08A-F5BD2FBBE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OZ Education  / Project Assessment / Fund Information</a:t>
            </a:r>
          </a:p>
          <a:p>
            <a:r>
              <a:rPr lang="en-US" dirty="0"/>
              <a:t>Institutional Partner Engagement / “Concierge” Service</a:t>
            </a:r>
          </a:p>
          <a:p>
            <a:r>
              <a:rPr lang="en-US" dirty="0"/>
              <a:t>Fund / Deal Introductions</a:t>
            </a:r>
          </a:p>
          <a:p>
            <a:r>
              <a:rPr lang="en-US" dirty="0"/>
              <a:t>Community Ecosystem Working Group</a:t>
            </a:r>
          </a:p>
          <a:p>
            <a:r>
              <a:rPr lang="en-US" dirty="0"/>
              <a:t>Community Prospectus Development</a:t>
            </a:r>
          </a:p>
          <a:p>
            <a:r>
              <a:rPr lang="en-US" dirty="0"/>
              <a:t>Needs Identification / Impact Tracking</a:t>
            </a:r>
          </a:p>
          <a:p>
            <a:r>
              <a:rPr lang="en-US" dirty="0"/>
              <a:t>Direct Community Investment Mechanisms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EFA9BB-17E2-C640-A73D-A38ECF1E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your </a:t>
            </a:r>
            <a:r>
              <a:rPr lang="en-US" dirty="0" err="1"/>
              <a:t>intermediar</a:t>
            </a:r>
            <a:r>
              <a:rPr lang="en-US" dirty="0"/>
              <a:t>(</a:t>
            </a:r>
            <a:r>
              <a:rPr lang="en-US" dirty="0" err="1"/>
              <a:t>ies</a:t>
            </a:r>
            <a:r>
              <a:rPr lang="en-US" dirty="0"/>
              <a:t>?) should do</a:t>
            </a:r>
          </a:p>
        </p:txBody>
      </p:sp>
    </p:spTree>
    <p:extLst>
      <p:ext uri="{BB962C8B-B14F-4D97-AF65-F5344CB8AC3E}">
        <p14:creationId xmlns:p14="http://schemas.microsoft.com/office/powerpoint/2010/main" val="2057609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id="{DD08A933-FD90-FD4A-830F-354F0F620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130" y="4484691"/>
            <a:ext cx="4540440" cy="503167"/>
          </a:xfrm>
        </p:spPr>
        <p:txBody>
          <a:bodyPr/>
          <a:lstStyle/>
          <a:p>
            <a:r>
              <a:rPr lang="en-US" dirty="0" err="1">
                <a:latin typeface="Montserrat Medium" pitchFamily="2" charset="77"/>
              </a:rPr>
              <a:t>alex@opportunityalabama.com</a:t>
            </a:r>
            <a:endParaRPr lang="en-US" dirty="0">
              <a:latin typeface="Montserrat Medium" pitchFamily="2" charset="77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7507BFD-2996-1E4A-BE18-E5FE587EF8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02320" y="5012635"/>
            <a:ext cx="4533900" cy="503238"/>
          </a:xfrm>
        </p:spPr>
        <p:txBody>
          <a:bodyPr/>
          <a:lstStyle/>
          <a:p>
            <a:r>
              <a:rPr lang="en-US" dirty="0">
                <a:latin typeface="Montserrat Medium" pitchFamily="2" charset="77"/>
              </a:rPr>
              <a:t>334.425.4166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C22C4F1B-78F3-9C41-97E9-0C4038F1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</p:spPr>
        <p:txBody>
          <a:bodyPr/>
          <a:lstStyle/>
          <a:p>
            <a:r>
              <a:rPr lang="en-US" sz="4500" b="0" dirty="0">
                <a:latin typeface="Montserrat Medium" pitchFamily="2" charset="77"/>
              </a:rPr>
              <a:t>Questions?</a:t>
            </a:r>
          </a:p>
        </p:txBody>
      </p:sp>
      <p:pic>
        <p:nvPicPr>
          <p:cNvPr id="21" name="Picture Placeholder 10">
            <a:extLst>
              <a:ext uri="{FF2B5EF4-FFF2-40B4-BE49-F238E27FC236}">
                <a16:creationId xmlns:a16="http://schemas.microsoft.com/office/drawing/2014/main" id="{82C5D8A4-4746-F943-9B6D-5FB2089A0E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710812" y="728545"/>
            <a:ext cx="5305661" cy="5305661"/>
          </a:xfrm>
        </p:spPr>
      </p:pic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2057-8E09-9F44-9BEF-0550DA9731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635AC-6EAB-8B47-8FA5-5AFBDFA954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92338-7E87-AD41-BA14-6D2C6C33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03DC-A102-7347-83A8-2D0092A2C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E47D2-0A80-2C4D-9089-2B240EDF4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3CA44-899B-0747-BFB2-88EA6E604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99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216A2-B635-4536-8074-3CF06934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7C6B58-4D8F-4DD7-9E6E-0E07115F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opportunity zones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C9C530-134D-AC43-BD1D-CE3E74B081FD}"/>
              </a:ext>
            </a:extLst>
          </p:cNvPr>
          <p:cNvCxnSpPr/>
          <p:nvPr/>
        </p:nvCxnSpPr>
        <p:spPr>
          <a:xfrm>
            <a:off x="722313" y="3563938"/>
            <a:ext cx="76882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CD4791D2-32C9-7C4F-8988-76756F0D2DFA}"/>
              </a:ext>
            </a:extLst>
          </p:cNvPr>
          <p:cNvSpPr/>
          <p:nvPr/>
        </p:nvSpPr>
        <p:spPr>
          <a:xfrm>
            <a:off x="919163" y="3487738"/>
            <a:ext cx="153987" cy="153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E78310-1B01-A241-A894-000F8875216E}"/>
              </a:ext>
            </a:extLst>
          </p:cNvPr>
          <p:cNvCxnSpPr>
            <a:endCxn id="42" idx="0"/>
          </p:cNvCxnSpPr>
          <p:nvPr/>
        </p:nvCxnSpPr>
        <p:spPr>
          <a:xfrm flipH="1">
            <a:off x="995363" y="2584450"/>
            <a:ext cx="1587" cy="903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8">
            <a:extLst>
              <a:ext uri="{FF2B5EF4-FFF2-40B4-BE49-F238E27FC236}">
                <a16:creationId xmlns:a16="http://schemas.microsoft.com/office/drawing/2014/main" id="{8ED01754-89D1-2A41-8B9B-804DE5737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1938338"/>
            <a:ext cx="235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Feb.: Introduced by Sen. Tim Scott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AA1F2FF-00DD-F443-A048-5D331AA213EB}"/>
              </a:ext>
            </a:extLst>
          </p:cNvPr>
          <p:cNvSpPr/>
          <p:nvPr/>
        </p:nvSpPr>
        <p:spPr>
          <a:xfrm rot="10800000">
            <a:off x="2189163" y="3494088"/>
            <a:ext cx="155575" cy="153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A24FB97-30A7-E044-9496-A9840E8466FD}"/>
              </a:ext>
            </a:extLst>
          </p:cNvPr>
          <p:cNvCxnSpPr/>
          <p:nvPr/>
        </p:nvCxnSpPr>
        <p:spPr>
          <a:xfrm flipV="1">
            <a:off x="2266950" y="3652838"/>
            <a:ext cx="0" cy="154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12">
            <a:extLst>
              <a:ext uri="{FF2B5EF4-FFF2-40B4-BE49-F238E27FC236}">
                <a16:creationId xmlns:a16="http://schemas.microsoft.com/office/drawing/2014/main" id="{21665139-8FF5-C345-AF6E-D989230C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0" y="5202238"/>
            <a:ext cx="1519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Nov. :Added to Tax Bill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5DA7ACE-D8EB-1047-A42D-F6FAC371E7A4}"/>
              </a:ext>
            </a:extLst>
          </p:cNvPr>
          <p:cNvSpPr/>
          <p:nvPr/>
        </p:nvSpPr>
        <p:spPr>
          <a:xfrm rot="10800000">
            <a:off x="2509838" y="3494088"/>
            <a:ext cx="153987" cy="153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2EDD1DB-6B24-9C47-B656-956FCF8C968C}"/>
              </a:ext>
            </a:extLst>
          </p:cNvPr>
          <p:cNvCxnSpPr/>
          <p:nvPr/>
        </p:nvCxnSpPr>
        <p:spPr>
          <a:xfrm flipV="1">
            <a:off x="2578100" y="3033713"/>
            <a:ext cx="0" cy="449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15">
            <a:extLst>
              <a:ext uri="{FF2B5EF4-FFF2-40B4-BE49-F238E27FC236}">
                <a16:creationId xmlns:a16="http://schemas.microsoft.com/office/drawing/2014/main" id="{67D634C5-3381-8640-AD8C-92688C7C8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2601913"/>
            <a:ext cx="187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Dec.: Became Law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47B2D0C-229D-8148-AF4D-F09A0A21EA8B}"/>
              </a:ext>
            </a:extLst>
          </p:cNvPr>
          <p:cNvSpPr/>
          <p:nvPr/>
        </p:nvSpPr>
        <p:spPr>
          <a:xfrm rot="10800000">
            <a:off x="3163888" y="3489325"/>
            <a:ext cx="153987" cy="153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6039143-C243-DF4A-8030-E6496BF81472}"/>
              </a:ext>
            </a:extLst>
          </p:cNvPr>
          <p:cNvCxnSpPr/>
          <p:nvPr/>
        </p:nvCxnSpPr>
        <p:spPr>
          <a:xfrm flipV="1">
            <a:off x="3241675" y="3648075"/>
            <a:ext cx="0" cy="449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21">
            <a:extLst>
              <a:ext uri="{FF2B5EF4-FFF2-40B4-BE49-F238E27FC236}">
                <a16:creationId xmlns:a16="http://schemas.microsoft.com/office/drawing/2014/main" id="{E0F2161C-DAA2-1B42-B2ED-17391DFA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4110038"/>
            <a:ext cx="2125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March: First Round of OZ Nominations</a:t>
            </a: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id="{568DA637-6A58-0449-A41C-FD6A9C3A1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1616075"/>
            <a:ext cx="314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April: First OZ Approvals; Second Round of Nominations</a:t>
            </a:r>
          </a:p>
        </p:txBody>
      </p:sp>
      <p:sp>
        <p:nvSpPr>
          <p:cNvPr id="58" name="Rectangle 23">
            <a:extLst>
              <a:ext uri="{FF2B5EF4-FFF2-40B4-BE49-F238E27FC236}">
                <a16:creationId xmlns:a16="http://schemas.microsoft.com/office/drawing/2014/main" id="{C4678D5E-2940-CC46-8C80-9FC5F7FC8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5238750"/>
            <a:ext cx="2343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May: Initial IRS Guidance;  All OZs Approved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9BA835F-002B-164E-B416-36D59318C1A2}"/>
              </a:ext>
            </a:extLst>
          </p:cNvPr>
          <p:cNvSpPr/>
          <p:nvPr/>
        </p:nvSpPr>
        <p:spPr>
          <a:xfrm rot="10800000">
            <a:off x="4310063" y="3473450"/>
            <a:ext cx="155575" cy="155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844206E-21FD-C242-B4F7-6901CAEA2E45}"/>
              </a:ext>
            </a:extLst>
          </p:cNvPr>
          <p:cNvCxnSpPr/>
          <p:nvPr/>
        </p:nvCxnSpPr>
        <p:spPr>
          <a:xfrm flipV="1">
            <a:off x="4387850" y="3632200"/>
            <a:ext cx="0" cy="159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4117F699-BC81-6346-A01F-870B765B343D}"/>
              </a:ext>
            </a:extLst>
          </p:cNvPr>
          <p:cNvSpPr/>
          <p:nvPr/>
        </p:nvSpPr>
        <p:spPr>
          <a:xfrm rot="10800000">
            <a:off x="3735388" y="3489325"/>
            <a:ext cx="153987" cy="153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948AF94-EF8E-104E-A05D-4F325AF8C62D}"/>
              </a:ext>
            </a:extLst>
          </p:cNvPr>
          <p:cNvCxnSpPr/>
          <p:nvPr/>
        </p:nvCxnSpPr>
        <p:spPr>
          <a:xfrm flipH="1" flipV="1">
            <a:off x="3803650" y="2262188"/>
            <a:ext cx="0" cy="1216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9B17ADC-A808-2C4C-A1AF-DF25349993EB}"/>
              </a:ext>
            </a:extLst>
          </p:cNvPr>
          <p:cNvCxnSpPr/>
          <p:nvPr/>
        </p:nvCxnSpPr>
        <p:spPr>
          <a:xfrm>
            <a:off x="2876550" y="3382963"/>
            <a:ext cx="0" cy="33020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30">
            <a:extLst>
              <a:ext uri="{FF2B5EF4-FFF2-40B4-BE49-F238E27FC236}">
                <a16:creationId xmlns:a16="http://schemas.microsoft.com/office/drawing/2014/main" id="{87C73348-6715-6C41-861F-E33AF08EB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303212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2018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78771AD-AA45-C349-961E-3B77FA73E3CF}"/>
              </a:ext>
            </a:extLst>
          </p:cNvPr>
          <p:cNvCxnSpPr/>
          <p:nvPr/>
        </p:nvCxnSpPr>
        <p:spPr>
          <a:xfrm>
            <a:off x="722313" y="3414713"/>
            <a:ext cx="0" cy="33020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32">
            <a:extLst>
              <a:ext uri="{FF2B5EF4-FFF2-40B4-BE49-F238E27FC236}">
                <a16:creationId xmlns:a16="http://schemas.microsoft.com/office/drawing/2014/main" id="{CD71916C-64A2-3747-BAD8-301140DE3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306387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2017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DA5D4C8-4288-EC46-9A92-614E43CA30CD}"/>
              </a:ext>
            </a:extLst>
          </p:cNvPr>
          <p:cNvCxnSpPr/>
          <p:nvPr/>
        </p:nvCxnSpPr>
        <p:spPr>
          <a:xfrm>
            <a:off x="6626225" y="3382963"/>
            <a:ext cx="0" cy="33020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30">
            <a:extLst>
              <a:ext uri="{FF2B5EF4-FFF2-40B4-BE49-F238E27FC236}">
                <a16:creationId xmlns:a16="http://schemas.microsoft.com/office/drawing/2014/main" id="{B637A163-4C26-6F49-9C7A-3EFC223B8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963" y="303212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2019</a:t>
            </a:r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C226C206-2993-004C-8C20-35C42EFBB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2408238"/>
            <a:ext cx="2343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October: First Guidance Round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A59E1DC-C585-284C-A01C-46EA5AA4AF0D}"/>
              </a:ext>
            </a:extLst>
          </p:cNvPr>
          <p:cNvSpPr/>
          <p:nvPr/>
        </p:nvSpPr>
        <p:spPr>
          <a:xfrm rot="10800000">
            <a:off x="5652636" y="3476625"/>
            <a:ext cx="155575" cy="155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5AF7EB2-4DF0-504C-AFFE-A1F76C5F7FC1}"/>
              </a:ext>
            </a:extLst>
          </p:cNvPr>
          <p:cNvCxnSpPr>
            <a:endCxn id="70" idx="4"/>
          </p:cNvCxnSpPr>
          <p:nvPr/>
        </p:nvCxnSpPr>
        <p:spPr>
          <a:xfrm>
            <a:off x="5730423" y="3036888"/>
            <a:ext cx="0" cy="439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23">
            <a:extLst>
              <a:ext uri="{FF2B5EF4-FFF2-40B4-BE49-F238E27FC236}">
                <a16:creationId xmlns:a16="http://schemas.microsoft.com/office/drawing/2014/main" id="{0B40C853-D767-2A43-9565-774721BEE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63" y="4125913"/>
            <a:ext cx="2343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Dec/Jan: Second Guidance Round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C7A0DBD-2EFA-8D4A-83B2-E4D9A1E23097}"/>
              </a:ext>
            </a:extLst>
          </p:cNvPr>
          <p:cNvSpPr/>
          <p:nvPr/>
        </p:nvSpPr>
        <p:spPr>
          <a:xfrm rot="10800000">
            <a:off x="6291718" y="3500438"/>
            <a:ext cx="155575" cy="155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D6753C6-0E82-9D4C-95CF-21D95649A54B}"/>
              </a:ext>
            </a:extLst>
          </p:cNvPr>
          <p:cNvCxnSpPr/>
          <p:nvPr/>
        </p:nvCxnSpPr>
        <p:spPr>
          <a:xfrm>
            <a:off x="6369505" y="3671888"/>
            <a:ext cx="0" cy="43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23">
            <a:extLst>
              <a:ext uri="{FF2B5EF4-FFF2-40B4-BE49-F238E27FC236}">
                <a16:creationId xmlns:a16="http://schemas.microsoft.com/office/drawing/2014/main" id="{310FAA78-AC15-9A4B-8CA5-EE484CA5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563" y="4430713"/>
            <a:ext cx="187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Summer: Market peaks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E707FA1-24CE-0F41-B40A-EF952BF5C0BB}"/>
              </a:ext>
            </a:extLst>
          </p:cNvPr>
          <p:cNvSpPr/>
          <p:nvPr/>
        </p:nvSpPr>
        <p:spPr>
          <a:xfrm rot="10800000">
            <a:off x="7148513" y="3495675"/>
            <a:ext cx="155575" cy="155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3A03358-BAC8-3F48-897B-BFAB979B6127}"/>
              </a:ext>
            </a:extLst>
          </p:cNvPr>
          <p:cNvCxnSpPr/>
          <p:nvPr/>
        </p:nvCxnSpPr>
        <p:spPr>
          <a:xfrm>
            <a:off x="7212013" y="2816225"/>
            <a:ext cx="0" cy="684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23">
            <a:extLst>
              <a:ext uri="{FF2B5EF4-FFF2-40B4-BE49-F238E27FC236}">
                <a16:creationId xmlns:a16="http://schemas.microsoft.com/office/drawing/2014/main" id="{740D6E18-4A67-6E49-9843-2C7393A6D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975" y="1606550"/>
            <a:ext cx="24860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Late Winter/Early Spring: Regulations finalized; substantial OZ investing begins Q1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23C9A89-B433-0E4A-80E0-A1D4BFF33923}"/>
              </a:ext>
            </a:extLst>
          </p:cNvPr>
          <p:cNvSpPr/>
          <p:nvPr/>
        </p:nvSpPr>
        <p:spPr>
          <a:xfrm rot="10800000">
            <a:off x="7824788" y="3486150"/>
            <a:ext cx="155575" cy="155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AECBBC7-D75B-5546-9111-7C8F245F4E7D}"/>
              </a:ext>
            </a:extLst>
          </p:cNvPr>
          <p:cNvCxnSpPr/>
          <p:nvPr/>
        </p:nvCxnSpPr>
        <p:spPr>
          <a:xfrm>
            <a:off x="7913688" y="3671888"/>
            <a:ext cx="0" cy="684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74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AB13-1239-1944-BEB0-F4233EF6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3348"/>
            <a:ext cx="10515600" cy="940181"/>
          </a:xfrm>
        </p:spPr>
        <p:txBody>
          <a:bodyPr/>
          <a:lstStyle/>
          <a:p>
            <a:r>
              <a:rPr lang="en-US" dirty="0"/>
              <a:t>Where are the zones?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3A2459-97CA-2544-898E-A2EAAC8D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7</a:t>
            </a:fld>
            <a:endParaRPr lang="en-IN" dirty="0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A1AD389C-8A4F-174B-BF49-A8E1EE325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3375" y="3883190"/>
            <a:ext cx="2572549" cy="25725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6995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8BD0E-687E-2D43-AC6F-E8DE087E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8</a:t>
            </a:fld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B39913-BB15-3546-A1A3-3C5A265F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Tennessee opportunity zone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51AE3-8745-A949-A49F-8842EA0FA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166957"/>
            <a:ext cx="89154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03DC-A102-7347-83A8-2D0092A2C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E47D2-0A80-2C4D-9089-2B240EDF4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6809D-4DEA-6347-B7C9-14386D042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37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PAL">
      <a:dk1>
        <a:sysClr val="windowText" lastClr="000000"/>
      </a:dk1>
      <a:lt1>
        <a:sysClr val="window" lastClr="FFFFFF"/>
      </a:lt1>
      <a:dk2>
        <a:srgbClr val="005587"/>
      </a:dk2>
      <a:lt2>
        <a:srgbClr val="A7A8AA"/>
      </a:lt2>
      <a:accent1>
        <a:srgbClr val="005587"/>
      </a:accent1>
      <a:accent2>
        <a:srgbClr val="D2D755"/>
      </a:accent2>
      <a:accent3>
        <a:srgbClr val="000000"/>
      </a:accent3>
      <a:accent4>
        <a:srgbClr val="FFFFFF"/>
      </a:accent4>
      <a:accent5>
        <a:srgbClr val="A7A8AA"/>
      </a:accent5>
      <a:accent6>
        <a:srgbClr val="DBDCDD"/>
      </a:accent6>
      <a:hlink>
        <a:srgbClr val="D2D755"/>
      </a:hlink>
      <a:folHlink>
        <a:srgbClr val="D2D755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EEA3DF-2447-4945-BD87-8CF149E7438B}" vid="{9C9E4C52-F9A9-4F2F-A4B3-948EA7CB7D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schemas.openxmlformats.org/package/2006/metadata/core-properties"/>
    <ds:schemaRef ds:uri="http://purl.org/dc/elements/1.1/"/>
    <ds:schemaRef ds:uri="71af3243-3dd4-4a8d-8c0d-dd76da1f02a5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1237</Words>
  <Application>Microsoft Office PowerPoint</Application>
  <PresentationFormat>Widescreen</PresentationFormat>
  <Paragraphs>284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Avenir Next</vt:lpstr>
      <vt:lpstr>Calibri</vt:lpstr>
      <vt:lpstr>Corbel</vt:lpstr>
      <vt:lpstr>Gill Sans MT</vt:lpstr>
      <vt:lpstr>Montserrat</vt:lpstr>
      <vt:lpstr>Montserrat Medium</vt:lpstr>
      <vt:lpstr>Segoe UI</vt:lpstr>
      <vt:lpstr>Office Theme</vt:lpstr>
      <vt:lpstr>Opportunity Zones as a Community tool</vt:lpstr>
      <vt:lpstr>PowerPoint Presentation</vt:lpstr>
      <vt:lpstr>What is an opportunity zone?</vt:lpstr>
      <vt:lpstr>PowerPoint Presentation</vt:lpstr>
      <vt:lpstr>PowerPoint Presentation</vt:lpstr>
      <vt:lpstr>The history of opportunity zones</vt:lpstr>
      <vt:lpstr>Where are the zones?</vt:lpstr>
      <vt:lpstr>Tennessee opportunity zone selection</vt:lpstr>
      <vt:lpstr>PowerPoint Presentation</vt:lpstr>
      <vt:lpstr>Best Mapping Resources</vt:lpstr>
      <vt:lpstr>How the program works  (or, how I learned to love tax law)</vt:lpstr>
      <vt:lpstr>opportunity zone tax benefits</vt:lpstr>
      <vt:lpstr>PowerPoint Presentation</vt:lpstr>
      <vt:lpstr>INVESTOR PROFILES</vt:lpstr>
      <vt:lpstr>Does my project qualify?</vt:lpstr>
      <vt:lpstr>compliant project</vt:lpstr>
      <vt:lpstr>Qualified Deal Structure</vt:lpstr>
      <vt:lpstr>How does this really work?</vt:lpstr>
      <vt:lpstr>Real estate / mixed use example</vt:lpstr>
      <vt:lpstr>HIGH-GROWTH COMPANY EXAMPLE</vt:lpstr>
      <vt:lpstr>Point-of-sale example</vt:lpstr>
      <vt:lpstr>Manufacturing example</vt:lpstr>
      <vt:lpstr>Healthcare example</vt:lpstr>
      <vt:lpstr>Investment Structures + Terms</vt:lpstr>
      <vt:lpstr>MAJOR BUSINESS CONSIDERATIONS</vt:lpstr>
      <vt:lpstr>Building a regional working group</vt:lpstr>
      <vt:lpstr>THE NATIONAL COMPETITION</vt:lpstr>
      <vt:lpstr>PowerPoint Presentation</vt:lpstr>
      <vt:lpstr>Key community takeaways</vt:lpstr>
      <vt:lpstr>PowerPoint Presentation</vt:lpstr>
      <vt:lpstr>What your intermediar(ies?) should do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2018-11-07T02:44:53Z</dcterms:created>
  <dcterms:modified xsi:type="dcterms:W3CDTF">2018-12-12T21:08:11Z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