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4" r:id="rId3"/>
    <p:sldMasterId id="2147483714" r:id="rId4"/>
    <p:sldMasterId id="2147483744" r:id="rId5"/>
  </p:sldMasterIdLst>
  <p:notesMasterIdLst>
    <p:notesMasterId r:id="rId38"/>
  </p:notesMasterIdLst>
  <p:sldIdLst>
    <p:sldId id="290" r:id="rId6"/>
    <p:sldId id="291" r:id="rId7"/>
    <p:sldId id="292" r:id="rId8"/>
    <p:sldId id="257" r:id="rId9"/>
    <p:sldId id="258" r:id="rId10"/>
    <p:sldId id="259"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7"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E463-2D2B-4247-99D7-F67D851F5B47}" type="datetimeFigureOut">
              <a:rPr lang="en-US" smtClean="0"/>
              <a:t>1/18/2018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A83C2-76F0-462F-A192-9093BAB65AD6}" type="slidenum">
              <a:rPr lang="en-US" smtClean="0"/>
              <a:t>‹#›</a:t>
            </a:fld>
            <a:endParaRPr lang="en-US"/>
          </a:p>
        </p:txBody>
      </p:sp>
    </p:spTree>
    <p:extLst>
      <p:ext uri="{BB962C8B-B14F-4D97-AF65-F5344CB8AC3E}">
        <p14:creationId xmlns:p14="http://schemas.microsoft.com/office/powerpoint/2010/main" val="186188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a:t>
            </a:r>
            <a:r>
              <a:rPr lang="en-US" baseline="0" dirty="0" smtClean="0"/>
              <a:t> SC can start to close the gaps.</a:t>
            </a:r>
            <a:endParaRPr lang="en-US" dirty="0"/>
          </a:p>
        </p:txBody>
      </p:sp>
    </p:spTree>
    <p:extLst>
      <p:ext uri="{BB962C8B-B14F-4D97-AF65-F5344CB8AC3E}">
        <p14:creationId xmlns:p14="http://schemas.microsoft.com/office/powerpoint/2010/main" val="120734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Discuss the roles and responsibilities of school counselors.</a:t>
            </a:r>
          </a:p>
          <a:p>
            <a:r>
              <a:rPr lang="en-US" dirty="0" smtClean="0"/>
              <a:t>Identify which are not aligned to the model</a:t>
            </a:r>
            <a:r>
              <a:rPr lang="en-US" baseline="0" dirty="0" smtClean="0"/>
              <a:t> – make suggestions for how to accomplish those tasks and identify what the counselor will do in their place</a:t>
            </a:r>
          </a:p>
          <a:p>
            <a:r>
              <a:rPr lang="en-US" baseline="0" dirty="0" smtClean="0"/>
              <a:t>Teams will chart their role/responsibility reassignment strategies and share out</a:t>
            </a:r>
          </a:p>
          <a:p>
            <a:r>
              <a:rPr lang="en-US" baseline="0" dirty="0" smtClean="0"/>
              <a:t>Team should update the IP to continue addressing roles, budgets, use of time</a:t>
            </a:r>
          </a:p>
          <a:p>
            <a:endParaRPr lang="en-US" dirty="0"/>
          </a:p>
        </p:txBody>
      </p:sp>
      <p:sp>
        <p:nvSpPr>
          <p:cNvPr id="4" name="Slide Number Placeholder 3"/>
          <p:cNvSpPr>
            <a:spLocks noGrp="1"/>
          </p:cNvSpPr>
          <p:nvPr>
            <p:ph type="sldNum" sz="quarter" idx="10"/>
          </p:nvPr>
        </p:nvSpPr>
        <p:spPr/>
        <p:txBody>
          <a:bodyPr/>
          <a:lstStyle/>
          <a:p>
            <a:fld id="{ADC0F1C1-43A0-497A-A315-060F6E93AB0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71438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Who</a:t>
            </a:r>
            <a:r>
              <a:rPr lang="en-US" baseline="0" dirty="0" smtClean="0"/>
              <a:t> has conducted a Needs Assessment before? </a:t>
            </a:r>
          </a:p>
          <a:p>
            <a:r>
              <a:rPr lang="en-US" baseline="0" dirty="0" smtClean="0"/>
              <a:t>Nancy/Joe to share</a:t>
            </a:r>
          </a:p>
          <a:p>
            <a:r>
              <a:rPr lang="en-US" baseline="0" dirty="0" smtClean="0"/>
              <a:t>Purpose is to gather stakeholder feedback (perception data) on what they believe, can do, know and have experienced.</a:t>
            </a:r>
          </a:p>
          <a:p>
            <a:r>
              <a:rPr lang="en-US" baseline="0" dirty="0" smtClean="0"/>
              <a:t>This info will drive program goals and delivery of services (action plans).</a:t>
            </a:r>
          </a:p>
          <a:p>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22748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1497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Consider how the identified needs align to the school, district and state</a:t>
            </a:r>
            <a:r>
              <a:rPr lang="en-US" baseline="0" dirty="0" smtClean="0"/>
              <a:t> goals.</a:t>
            </a:r>
          </a:p>
          <a:p>
            <a:r>
              <a:rPr lang="en-US" baseline="0" dirty="0" smtClean="0"/>
              <a:t>Consider the activities, strategies, and interventions that will be delivered to address the gaps/needs – will they support a comprehensive program or will other parts of the program be impacted.</a:t>
            </a:r>
          </a:p>
          <a:p>
            <a:r>
              <a:rPr lang="en-US" baseline="0" dirty="0" smtClean="0"/>
              <a:t>Consider what other stakeholders are also engaged in addressing the gaps/needs.</a:t>
            </a:r>
          </a:p>
          <a:p>
            <a:r>
              <a:rPr lang="en-US" baseline="0" dirty="0" smtClean="0"/>
              <a:t>Select one for the program goal. </a:t>
            </a:r>
          </a:p>
          <a:p>
            <a:endParaRPr lang="en-US" baseline="0" dirty="0" smtClean="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657741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Program goals will provide focus</a:t>
            </a:r>
            <a:r>
              <a:rPr lang="en-US" baseline="0" dirty="0" smtClean="0"/>
              <a:t> for the counseling program, but the program is not limited to work only around the specific program goal.</a:t>
            </a:r>
            <a:endParaRPr lang="en-US" dirty="0" smtClean="0"/>
          </a:p>
          <a:p>
            <a:endParaRPr lang="en-US" dirty="0" smtClean="0"/>
          </a:p>
          <a:p>
            <a:r>
              <a:rPr lang="en-US" dirty="0" smtClean="0"/>
              <a:t>District: </a:t>
            </a:r>
          </a:p>
          <a:p>
            <a:r>
              <a:rPr lang="en-US" dirty="0" smtClean="0"/>
              <a:t>How will you guide your individual schools through the development of strong program goals?</a:t>
            </a:r>
          </a:p>
          <a:p>
            <a:endParaRPr lang="en-US" dirty="0" smtClean="0"/>
          </a:p>
          <a:p>
            <a:r>
              <a:rPr lang="en-US" dirty="0" smtClean="0"/>
              <a:t>Teams will review data, select</a:t>
            </a:r>
            <a:r>
              <a:rPr lang="en-US" baseline="0" dirty="0" smtClean="0"/>
              <a:t> focus areas for program goals, identify any additional data needed (needs assessments)</a:t>
            </a:r>
          </a:p>
          <a:p>
            <a:r>
              <a:rPr lang="en-US" baseline="0" dirty="0" smtClean="0"/>
              <a:t>Share out focus areas for program goals</a:t>
            </a:r>
          </a:p>
          <a:p>
            <a:r>
              <a:rPr lang="en-US" baseline="0" dirty="0" smtClean="0"/>
              <a:t>Update the IP to complete this step.</a:t>
            </a:r>
            <a:endParaRPr lang="en-US" dirty="0" smtClean="0"/>
          </a:p>
          <a:p>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0938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3001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Teams</a:t>
            </a:r>
            <a:r>
              <a:rPr lang="en-US" baseline="0" dirty="0" smtClean="0"/>
              <a:t> will discuss how SC Competencies assessment can help improve counseling program. </a:t>
            </a:r>
          </a:p>
          <a:p>
            <a:r>
              <a:rPr lang="en-US" baseline="0" dirty="0" smtClean="0"/>
              <a:t>Update IP to complete this step. </a:t>
            </a:r>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5128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District teams:</a:t>
            </a:r>
            <a:r>
              <a:rPr lang="en-US" baseline="0" dirty="0" smtClean="0"/>
              <a:t> how will you train counselors/administrators on using PMA. Will you collect and provide feedback? How will you monitor for review and/or revisions throughout the year, as necessary.</a:t>
            </a:r>
            <a:endParaRPr lang="en-US" dirty="0" smtClean="0"/>
          </a:p>
          <a:p>
            <a:r>
              <a:rPr lang="en-US" dirty="0" smtClean="0"/>
              <a:t>Each</a:t>
            </a:r>
            <a:r>
              <a:rPr lang="en-US" baseline="0" dirty="0" smtClean="0"/>
              <a:t> Team should identify what areas of the PMA are already complete.</a:t>
            </a:r>
          </a:p>
          <a:p>
            <a:r>
              <a:rPr lang="en-US" baseline="0" dirty="0" smtClean="0"/>
              <a:t>Update the IP to complete this step.</a:t>
            </a:r>
          </a:p>
          <a:p>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5197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Give teams 10</a:t>
            </a:r>
            <a:r>
              <a:rPr lang="en-US" baseline="0" dirty="0" smtClean="0"/>
              <a:t> minutes to start brainstorming activities/interventions that should be addressed through the action plans.</a:t>
            </a:r>
          </a:p>
          <a:p>
            <a:r>
              <a:rPr lang="en-US" baseline="0" dirty="0" smtClean="0"/>
              <a:t>Not intended to cover every activity/service of the counseling program.</a:t>
            </a:r>
          </a:p>
          <a:p>
            <a:r>
              <a:rPr lang="en-US" dirty="0" smtClean="0"/>
              <a:t>Teams will update</a:t>
            </a:r>
            <a:r>
              <a:rPr lang="en-US" baseline="0" dirty="0" smtClean="0"/>
              <a:t> the IP to complete this step.</a:t>
            </a:r>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797078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implementation team should discuss general topics to be included in the yearly calendar</a:t>
            </a:r>
            <a:r>
              <a:rPr lang="en-US" baseline="0" dirty="0" smtClean="0"/>
              <a:t> as well as identify strategies to communicate the yearly calendar with stakeholders.</a:t>
            </a:r>
          </a:p>
          <a:p>
            <a:r>
              <a:rPr lang="en-US" baseline="0" dirty="0" smtClean="0"/>
              <a:t>The team should update the IP to complete this step.</a:t>
            </a:r>
          </a:p>
          <a:p>
            <a:endParaRPr lang="en-US" dirty="0" smtClean="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1364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Go</a:t>
            </a:r>
            <a:r>
              <a:rPr lang="en-US" baseline="0" dirty="0" smtClean="0"/>
              <a:t> over the information in each team packet. </a:t>
            </a:r>
          </a:p>
          <a:p>
            <a:r>
              <a:rPr lang="en-US" baseline="0" dirty="0" smtClean="0"/>
              <a:t>Start with Implementation Plan – teams should use this throughout the training to identify next steps for completion of each item. </a:t>
            </a:r>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73459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When school counselors’ work is aligned to meeting</a:t>
            </a:r>
            <a:r>
              <a:rPr lang="en-US" baseline="0" dirty="0" smtClean="0"/>
              <a:t> these standards, how will that impact the gaps you have identified?</a:t>
            </a:r>
          </a:p>
          <a:p>
            <a:r>
              <a:rPr lang="en-US" baseline="0" dirty="0" smtClean="0"/>
              <a:t>Give each group a copy of the corresponding standards. Let them work to identify which standards will impact the identified gaps.</a:t>
            </a:r>
          </a:p>
          <a:p>
            <a:r>
              <a:rPr lang="en-US" baseline="0" dirty="0" smtClean="0"/>
              <a:t>Share out to the larger group.</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3287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Give</a:t>
            </a:r>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96060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Communication</a:t>
            </a:r>
            <a:r>
              <a:rPr lang="en-US" baseline="0" dirty="0" smtClean="0"/>
              <a:t> will be really important. Think strategically about where you will have the best opportunities to reach the most stakeholders.</a:t>
            </a:r>
          </a:p>
          <a:p>
            <a:r>
              <a:rPr lang="en-US" baseline="0" dirty="0" smtClean="0"/>
              <a:t>The intro presentation can be replicated and shared. Utilize google classroom to collaborate on this. </a:t>
            </a:r>
          </a:p>
          <a:p>
            <a:r>
              <a:rPr lang="en-US" baseline="0" dirty="0" smtClean="0"/>
              <a:t>Let the team discuss potential opportunities for training. </a:t>
            </a:r>
          </a:p>
          <a:p>
            <a:r>
              <a:rPr lang="en-US" baseline="0" dirty="0" smtClean="0"/>
              <a:t>Update the IP to complete this step. </a:t>
            </a:r>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639776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711604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a:t>
            </a:r>
            <a:r>
              <a:rPr lang="en-US" baseline="0" dirty="0" smtClean="0"/>
              <a:t> team will discuss and up the IP to complete the step.</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86478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Talk about the Final report from MEASURE</a:t>
            </a:r>
          </a:p>
          <a:p>
            <a:r>
              <a:rPr lang="en-US" dirty="0" smtClean="0"/>
              <a:t>Districts may want to collect and share.</a:t>
            </a:r>
            <a:r>
              <a:rPr lang="en-US" baseline="0" dirty="0" smtClean="0"/>
              <a:t> </a:t>
            </a:r>
          </a:p>
          <a:p>
            <a:r>
              <a:rPr lang="en-US" baseline="0" dirty="0" smtClean="0"/>
              <a:t>Let the team update the IP to complete this step.</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24005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07857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683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4166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Take 5 minutes to talk as a team about other potential</a:t>
            </a:r>
            <a:r>
              <a:rPr lang="en-US" baseline="0" dirty="0" smtClean="0"/>
              <a:t> members and then complete that section of the IP.  Identify who should be responsible for reaching out to those folks and a date for completion. </a:t>
            </a:r>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7922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Distribute</a:t>
            </a:r>
            <a:r>
              <a:rPr lang="en-US" baseline="0" dirty="0" smtClean="0"/>
              <a:t> Program Audit feedback. </a:t>
            </a:r>
          </a:p>
          <a:p>
            <a:r>
              <a:rPr lang="en-US" baseline="0" dirty="0" smtClean="0"/>
              <a:t>Each team should review feedback and discuss. Make notes on the steps that your team may have complete. As we discuss each of the steps, use the feedback from the Audit to determine what further action should be taken to complete those steps. Update your IP accordingly.  </a:t>
            </a:r>
            <a:endParaRPr lang="en-US" dirty="0"/>
          </a:p>
        </p:txBody>
      </p:sp>
      <p:sp>
        <p:nvSpPr>
          <p:cNvPr id="4" name="Slide Number Placeholder 3"/>
          <p:cNvSpPr>
            <a:spLocks noGrp="1"/>
          </p:cNvSpPr>
          <p:nvPr>
            <p:ph type="sldNum" sz="quarter" idx="10"/>
          </p:nvPr>
        </p:nvSpPr>
        <p:spPr/>
        <p:txBody>
          <a:bodyPr/>
          <a:lstStyle/>
          <a:p>
            <a:fld id="{A26B8160-EA83-41AA-B389-A7A97FF4B4D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68058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Highlight</a:t>
            </a:r>
            <a:r>
              <a:rPr lang="en-US" baseline="0" dirty="0" smtClean="0"/>
              <a:t> that all schools must provide CSCP as defined by state board policy, 5.103</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556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Highlight</a:t>
            </a:r>
            <a:r>
              <a:rPr lang="en-US" baseline="0" dirty="0" smtClean="0"/>
              <a:t> that all schools must provide CSCP as defined by state board policy, 5.103</a:t>
            </a:r>
          </a:p>
          <a:p>
            <a:r>
              <a:rPr lang="en-US" baseline="0" dirty="0" smtClean="0"/>
              <a:t>Chart accountability strategies and share out. </a:t>
            </a:r>
          </a:p>
          <a:p>
            <a:r>
              <a:rPr lang="en-US" baseline="0" dirty="0" smtClean="0"/>
              <a:t>Complete the Implementation Plan, identifying who will take the lead on completing this step.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882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0F1C1-43A0-497A-A315-060F6E93AB0E}" type="slidenum">
              <a:rPr lang="en-US">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2454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152400" y="4038607"/>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
        <p:nvSpPr>
          <p:cNvPr id="9" name="Rectangle 8"/>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414422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34411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33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466008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285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951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537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879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489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152400" y="4038607"/>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1116439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143680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3329973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3459062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4"/>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94699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952005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732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20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848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524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547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a:t>Insert Slide Heading </a:t>
            </a:r>
          </a:p>
        </p:txBody>
      </p:sp>
      <p:sp>
        <p:nvSpPr>
          <p:cNvPr id="8" name="Rectangle 7"/>
          <p:cNvSpPr/>
          <p:nvPr userDrawn="1"/>
        </p:nvSpPr>
        <p:spPr>
          <a:xfrm>
            <a:off x="0" y="5999383"/>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12"/>
            <a:ext cx="1616967" cy="639563"/>
          </a:xfrm>
          <a:prstGeom prst="rect">
            <a:avLst/>
          </a:prstGeom>
        </p:spPr>
      </p:pic>
      <p:sp>
        <p:nvSpPr>
          <p:cNvPr id="6" name="Slide Number Placeholder 5"/>
          <p:cNvSpPr>
            <a:spLocks noGrp="1"/>
          </p:cNvSpPr>
          <p:nvPr>
            <p:ph type="sldNum" sz="quarter" idx="12"/>
          </p:nvPr>
        </p:nvSpPr>
        <p:spPr>
          <a:xfrm>
            <a:off x="8229600" y="6356358"/>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513753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Title 1"/>
          <p:cNvSpPr txBox="1">
            <a:spLocks/>
          </p:cNvSpPr>
          <p:nvPr userDrawn="1"/>
        </p:nvSpPr>
        <p:spPr>
          <a:xfrm>
            <a:off x="608397" y="3898908"/>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8"/>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41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4" name="Rectangle 3"/>
          <p:cNvSpPr/>
          <p:nvPr/>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
        <p:nvSpPr>
          <p:cNvPr id="5" name="Rectangle 4"/>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70912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401"/>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TN FAFSA Frenzy </a:t>
            </a:r>
          </a:p>
        </p:txBody>
      </p:sp>
      <p:sp>
        <p:nvSpPr>
          <p:cNvPr id="13" name="Title 1"/>
          <p:cNvSpPr>
            <a:spLocks noGrp="1"/>
          </p:cNvSpPr>
          <p:nvPr>
            <p:ph type="title" hasCustomPrompt="1"/>
          </p:nvPr>
        </p:nvSpPr>
        <p:spPr>
          <a:xfrm>
            <a:off x="3810000" y="3048002"/>
            <a:ext cx="5181600" cy="533399"/>
          </a:xfrm>
        </p:spPr>
        <p:txBody>
          <a:bodyPr anchor="ctr">
            <a:noAutofit/>
          </a:bodyPr>
          <a:lstStyle>
            <a:lvl1pPr algn="l">
              <a:defRPr sz="2000" b="1" cap="all" baseline="0">
                <a:solidFill>
                  <a:schemeClr val="tx2"/>
                </a:solidFill>
              </a:defRPr>
            </a:lvl1pPr>
          </a:lstStyle>
          <a:p>
            <a:r>
              <a:rPr lang="en-US" dirty="0" smtClean="0"/>
              <a:t>Fall school counselor collaborative</a:t>
            </a:r>
            <a:endParaRPr lang="en-JM" dirty="0"/>
          </a:p>
        </p:txBody>
      </p:sp>
      <p:sp>
        <p:nvSpPr>
          <p:cNvPr id="7" name="Rectangle 6"/>
          <p:cNvSpPr/>
          <p:nvPr userDrawn="1"/>
        </p:nvSpPr>
        <p:spPr>
          <a:xfrm>
            <a:off x="0" y="6629403"/>
            <a:ext cx="9144000" cy="228599"/>
          </a:xfrm>
          <a:prstGeom prst="rect">
            <a:avLst/>
          </a:prstGeom>
          <a:solidFill>
            <a:srgbClr val="011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2050" name="Picture 2" descr="H:\Share\1THEC TSAC Letterhead_Images\Combined_Logo_2016_horizona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274" y="3317689"/>
            <a:ext cx="3466605" cy="40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36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684597" y="3810004"/>
            <a:ext cx="77724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3808552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a:t>Insert Slide Heading </a:t>
            </a:r>
          </a:p>
        </p:txBody>
      </p:sp>
      <p:sp>
        <p:nvSpPr>
          <p:cNvPr id="8" name="Rectangle 7"/>
          <p:cNvSpPr/>
          <p:nvPr userDrawn="1"/>
        </p:nvSpPr>
        <p:spPr>
          <a:xfrm>
            <a:off x="0" y="5999379"/>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08"/>
            <a:ext cx="1616967" cy="639563"/>
          </a:xfrm>
          <a:prstGeom prst="rect">
            <a:avLst/>
          </a:prstGeom>
        </p:spPr>
      </p:pic>
      <p:sp>
        <p:nvSpPr>
          <p:cNvPr id="6"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568448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9"/>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08"/>
            <a:ext cx="1616967" cy="639563"/>
          </a:xfrm>
          <a:prstGeom prst="rect">
            <a:avLst/>
          </a:prstGeom>
        </p:spPr>
      </p:pic>
      <p:sp>
        <p:nvSpPr>
          <p:cNvPr id="13"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36352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7"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1"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18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9"/>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08"/>
            <a:ext cx="1616967" cy="639563"/>
          </a:xfrm>
          <a:prstGeom prst="rect">
            <a:avLst/>
          </a:prstGeom>
        </p:spPr>
      </p:pic>
      <p:sp>
        <p:nvSpPr>
          <p:cNvPr id="7"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984189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4"/>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187012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Title 1"/>
          <p:cNvSpPr txBox="1">
            <a:spLocks/>
          </p:cNvSpPr>
          <p:nvPr userDrawn="1"/>
        </p:nvSpPr>
        <p:spPr>
          <a:xfrm>
            <a:off x="608397" y="3898904"/>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FFFF"/>
                </a:solidFill>
                <a:latin typeface="PermianSlabSerifTypeface"/>
                <a:cs typeface="PermianSlabSerifTypeface"/>
              </a:rPr>
              <a:t>Presenter Name</a:t>
            </a:r>
            <a:br>
              <a:rPr lang="en-US" sz="3000" b="1" dirty="0">
                <a:solidFill>
                  <a:srgbClr val="FFFFFF"/>
                </a:solidFill>
                <a:latin typeface="PermianSlabSerifTypeface"/>
                <a:cs typeface="PermianSlabSerifTypeface"/>
              </a:rPr>
            </a:br>
            <a:r>
              <a:rPr lang="en-US" sz="3000" b="1" dirty="0">
                <a:solidFill>
                  <a:srgbClr val="FFFFFF"/>
                </a:solidFill>
                <a:latin typeface="PermianSlabSerifTypeface"/>
                <a:cs typeface="PermianSlabSerifTypeface"/>
              </a:rPr>
              <a:t>Title</a:t>
            </a:r>
            <a:br>
              <a:rPr lang="en-US" sz="3000" b="1" dirty="0">
                <a:solidFill>
                  <a:srgbClr val="FFFFFF"/>
                </a:solidFill>
                <a:latin typeface="PermianSlabSerifTypeface"/>
                <a:cs typeface="PermianSlabSerifTypeface"/>
              </a:rPr>
            </a:br>
            <a:r>
              <a:rPr lang="en-US" sz="3000" b="1" dirty="0">
                <a:solidFill>
                  <a:srgbClr val="FFFFFF"/>
                </a:solidFill>
                <a:latin typeface="PermianSlabSerifTypeface"/>
                <a:cs typeface="PermianSlabSerifTypeface"/>
              </a:rPr>
              <a:t>Team/Office/Division</a:t>
            </a:r>
          </a:p>
          <a:p>
            <a:r>
              <a:rPr lang="en-US" sz="3000" b="1" dirty="0">
                <a:solidFill>
                  <a:srgbClr val="FFFFFF"/>
                </a:solidFill>
                <a:latin typeface="PermianSlabSerifTypeface"/>
                <a:cs typeface="PermianSlabSerifTypeface"/>
              </a:rPr>
              <a:t>Email Address</a:t>
            </a:r>
          </a:p>
          <a:p>
            <a:r>
              <a:rPr lang="en-US" sz="3000" b="1" dirty="0">
                <a:solidFill>
                  <a:srgbClr val="FFFFFF"/>
                </a:solidFill>
                <a:latin typeface="PermianSlabSerifTypeface"/>
                <a:cs typeface="PermianSlabSerifTypeface"/>
              </a:rPr>
              <a:t>Phone Number</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38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Title 1"/>
          <p:cNvSpPr txBox="1">
            <a:spLocks/>
          </p:cNvSpPr>
          <p:nvPr userDrawn="1"/>
        </p:nvSpPr>
        <p:spPr>
          <a:xfrm>
            <a:off x="608397" y="3898904"/>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4"/>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821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Footer Placeholder 4"/>
          <p:cNvSpPr>
            <a:spLocks noGrp="1"/>
          </p:cNvSpPr>
          <p:nvPr>
            <p:ph type="ftr" sz="quarter" idx="11"/>
          </p:nvPr>
        </p:nvSpPr>
        <p:spPr>
          <a:xfrm>
            <a:off x="3124200" y="6375402"/>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E7073"/>
              </a:solidFill>
            </a:endParaRPr>
          </a:p>
        </p:txBody>
      </p:sp>
      <p:sp>
        <p:nvSpPr>
          <p:cNvPr id="13" name="Slide Number Placeholder 5"/>
          <p:cNvSpPr>
            <a:spLocks noGrp="1"/>
          </p:cNvSpPr>
          <p:nvPr>
            <p:ph type="sldNum" sz="quarter" idx="12"/>
          </p:nvPr>
        </p:nvSpPr>
        <p:spPr>
          <a:xfrm>
            <a:off x="6858000" y="6375402"/>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E7073"/>
                </a:solidFill>
              </a:rPr>
              <a:pPr/>
              <a:t>‹#›</a:t>
            </a:fld>
            <a:endParaRPr lang="en-US" dirty="0">
              <a:solidFill>
                <a:srgbClr val="6E7073"/>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4" name="Rectangle 13"/>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09408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1" y="6019800"/>
            <a:ext cx="866774" cy="866774"/>
          </a:xfrm>
          <a:prstGeom prst="rect">
            <a:avLst/>
          </a:prstGeom>
        </p:spPr>
      </p:pic>
      <p:sp>
        <p:nvSpPr>
          <p:cNvPr id="6" name="Rectangle 5"/>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1" y="6019800"/>
            <a:ext cx="866774" cy="866774"/>
          </a:xfrm>
          <a:prstGeom prst="rect">
            <a:avLst/>
          </a:prstGeom>
        </p:spPr>
      </p:pic>
    </p:spTree>
    <p:extLst>
      <p:ext uri="{BB962C8B-B14F-4D97-AF65-F5344CB8AC3E}">
        <p14:creationId xmlns:p14="http://schemas.microsoft.com/office/powerpoint/2010/main" val="953487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39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Text Placeholder 2"/>
          <p:cNvSpPr>
            <a:spLocks noGrp="1"/>
          </p:cNvSpPr>
          <p:nvPr>
            <p:ph idx="1"/>
          </p:nvPr>
        </p:nvSpPr>
        <p:spPr>
          <a:xfrm>
            <a:off x="457200" y="1701807"/>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dirty="0"/>
          </a:p>
        </p:txBody>
      </p:sp>
    </p:spTree>
    <p:extLst>
      <p:ext uri="{BB962C8B-B14F-4D97-AF65-F5344CB8AC3E}">
        <p14:creationId xmlns:p14="http://schemas.microsoft.com/office/powerpoint/2010/main" val="373655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alphaModFix amt="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885455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684597" y="3810008"/>
            <a:ext cx="7772400" cy="1470025"/>
          </a:xfrm>
        </p:spPr>
        <p:txBody>
          <a:bodyPr>
            <a:normAutofit/>
          </a:bodyPr>
          <a:lstStyle>
            <a:lvl1pPr algn="ctr">
              <a:defRPr sz="4000"/>
            </a:lvl1pPr>
          </a:lstStyle>
          <a:p>
            <a:r>
              <a:rPr lang="en-US" dirty="0"/>
              <a:t>Insert Presentation Title</a:t>
            </a:r>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377"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754" indent="0">
              <a:buNone/>
              <a:defRPr/>
            </a:lvl5pPr>
          </a:lstStyle>
          <a:p>
            <a:pPr marL="0" marR="0" lvl="0" indent="0" algn="l" defTabSz="914377"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a:solidFill>
                  <a:schemeClr val="tx2"/>
                </a:solidFill>
                <a:latin typeface="+mn-lt"/>
              </a:rPr>
              <a:t>Presenter Name | Job Title | Team/Office/Division | Date</a:t>
            </a:r>
          </a:p>
        </p:txBody>
      </p:sp>
    </p:spTree>
    <p:extLst>
      <p:ext uri="{BB962C8B-B14F-4D97-AF65-F5344CB8AC3E}">
        <p14:creationId xmlns:p14="http://schemas.microsoft.com/office/powerpoint/2010/main" val="2996177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a:t>Insert Slide Heading </a:t>
            </a:r>
          </a:p>
        </p:txBody>
      </p:sp>
      <p:sp>
        <p:nvSpPr>
          <p:cNvPr id="8" name="Rectangle 7"/>
          <p:cNvSpPr/>
          <p:nvPr userDrawn="1"/>
        </p:nvSpPr>
        <p:spPr>
          <a:xfrm>
            <a:off x="0" y="5999383"/>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12"/>
            <a:ext cx="1616967" cy="639563"/>
          </a:xfrm>
          <a:prstGeom prst="rect">
            <a:avLst/>
          </a:prstGeom>
        </p:spPr>
      </p:pic>
      <p:sp>
        <p:nvSpPr>
          <p:cNvPr id="6" name="Slide Number Placeholder 5"/>
          <p:cNvSpPr>
            <a:spLocks noGrp="1"/>
          </p:cNvSpPr>
          <p:nvPr>
            <p:ph type="sldNum" sz="quarter" idx="12"/>
          </p:nvPr>
        </p:nvSpPr>
        <p:spPr>
          <a:xfrm>
            <a:off x="8229600" y="6356358"/>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23532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a:t>Insert Slide Heading</a:t>
            </a:r>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83"/>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12"/>
            <a:ext cx="1616967" cy="639563"/>
          </a:xfrm>
          <a:prstGeom prst="rect">
            <a:avLst/>
          </a:prstGeom>
        </p:spPr>
      </p:pic>
      <p:sp>
        <p:nvSpPr>
          <p:cNvPr id="13" name="Slide Number Placeholder 5"/>
          <p:cNvSpPr>
            <a:spLocks noGrp="1"/>
          </p:cNvSpPr>
          <p:nvPr>
            <p:ph type="sldNum" sz="quarter" idx="12"/>
          </p:nvPr>
        </p:nvSpPr>
        <p:spPr>
          <a:xfrm>
            <a:off x="8229600" y="6356358"/>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010430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9"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1"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70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83"/>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12"/>
            <a:ext cx="1616967" cy="639563"/>
          </a:xfrm>
          <a:prstGeom prst="rect">
            <a:avLst/>
          </a:prstGeom>
        </p:spPr>
      </p:pic>
      <p:sp>
        <p:nvSpPr>
          <p:cNvPr id="7" name="Slide Number Placeholder 5"/>
          <p:cNvSpPr>
            <a:spLocks noGrp="1"/>
          </p:cNvSpPr>
          <p:nvPr>
            <p:ph type="sldNum" sz="quarter" idx="12"/>
          </p:nvPr>
        </p:nvSpPr>
        <p:spPr>
          <a:xfrm>
            <a:off x="8229600" y="6356358"/>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074508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8"/>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2412030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Title 1"/>
          <p:cNvSpPr txBox="1">
            <a:spLocks/>
          </p:cNvSpPr>
          <p:nvPr userDrawn="1"/>
        </p:nvSpPr>
        <p:spPr>
          <a:xfrm>
            <a:off x="608397" y="3898908"/>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dirty="0">
                <a:solidFill>
                  <a:srgbClr val="FFFFFF"/>
                </a:solidFill>
                <a:latin typeface="PermianSlabSerifTypeface"/>
                <a:cs typeface="PermianSlabSerifTypeface"/>
              </a:rPr>
              <a:t>Presenter Name</a:t>
            </a:r>
            <a:br>
              <a:rPr lang="en-US" sz="3000" b="1" dirty="0">
                <a:solidFill>
                  <a:srgbClr val="FFFFFF"/>
                </a:solidFill>
                <a:latin typeface="PermianSlabSerifTypeface"/>
                <a:cs typeface="PermianSlabSerifTypeface"/>
              </a:rPr>
            </a:br>
            <a:r>
              <a:rPr lang="en-US" sz="3000" b="1" dirty="0">
                <a:solidFill>
                  <a:srgbClr val="FFFFFF"/>
                </a:solidFill>
                <a:latin typeface="PermianSlabSerifTypeface"/>
                <a:cs typeface="PermianSlabSerifTypeface"/>
              </a:rPr>
              <a:t>Title</a:t>
            </a:r>
            <a:br>
              <a:rPr lang="en-US" sz="3000" b="1" dirty="0">
                <a:solidFill>
                  <a:srgbClr val="FFFFFF"/>
                </a:solidFill>
                <a:latin typeface="PermianSlabSerifTypeface"/>
                <a:cs typeface="PermianSlabSerifTypeface"/>
              </a:rPr>
            </a:br>
            <a:r>
              <a:rPr lang="en-US" sz="3000" b="1" dirty="0">
                <a:solidFill>
                  <a:srgbClr val="FFFFFF"/>
                </a:solidFill>
                <a:latin typeface="PermianSlabSerifTypeface"/>
                <a:cs typeface="PermianSlabSerifTypeface"/>
              </a:rPr>
              <a:t>Team/Office/Division</a:t>
            </a:r>
          </a:p>
          <a:p>
            <a:r>
              <a:rPr lang="en-US" sz="3000" b="1" dirty="0">
                <a:solidFill>
                  <a:srgbClr val="FFFFFF"/>
                </a:solidFill>
                <a:latin typeface="PermianSlabSerifTypeface"/>
                <a:cs typeface="PermianSlabSerifTypeface"/>
              </a:rPr>
              <a:t>Email Address</a:t>
            </a:r>
          </a:p>
          <a:p>
            <a:r>
              <a:rPr lang="en-US" sz="3000" b="1" dirty="0">
                <a:solidFill>
                  <a:srgbClr val="FFFFFF"/>
                </a:solidFill>
                <a:latin typeface="PermianSlabSerifTypeface"/>
                <a:cs typeface="PermianSlabSerifTypeface"/>
              </a:rPr>
              <a:t>Phone Number</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5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215466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2" name="Title 1"/>
          <p:cNvSpPr txBox="1">
            <a:spLocks/>
          </p:cNvSpPr>
          <p:nvPr userDrawn="1"/>
        </p:nvSpPr>
        <p:spPr>
          <a:xfrm>
            <a:off x="608397" y="3898908"/>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rgbClr val="FFFFFF"/>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8"/>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8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2"/>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1" name="Rectangle 10"/>
          <p:cNvSpPr/>
          <p:nvPr userDrawn="1"/>
        </p:nvSpPr>
        <p:spPr>
          <a:xfrm>
            <a:off x="0" y="6152268"/>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5" name="Footer Placeholder 4"/>
          <p:cNvSpPr>
            <a:spLocks noGrp="1"/>
          </p:cNvSpPr>
          <p:nvPr>
            <p:ph type="ftr" sz="quarter" idx="11"/>
          </p:nvPr>
        </p:nvSpPr>
        <p:spPr>
          <a:xfrm>
            <a:off x="3124200" y="6375402"/>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E7073"/>
              </a:solidFill>
            </a:endParaRPr>
          </a:p>
        </p:txBody>
      </p:sp>
      <p:sp>
        <p:nvSpPr>
          <p:cNvPr id="16" name="Slide Number Placeholder 5"/>
          <p:cNvSpPr>
            <a:spLocks noGrp="1"/>
          </p:cNvSpPr>
          <p:nvPr>
            <p:ph type="sldNum" sz="quarter" idx="12"/>
          </p:nvPr>
        </p:nvSpPr>
        <p:spPr>
          <a:xfrm>
            <a:off x="6858000" y="6375402"/>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E7073"/>
                </a:solidFill>
              </a:rPr>
              <a:pPr/>
              <a:t>‹#›</a:t>
            </a:fld>
            <a:endParaRPr lang="en-US" dirty="0">
              <a:solidFill>
                <a:srgbClr val="6E7073"/>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087810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152400" y="4038609"/>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
        <p:nvSpPr>
          <p:cNvPr id="9" name="Rectangle 8"/>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5842447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2721019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4" name="Rectangle 3"/>
          <p:cNvSpPr/>
          <p:nvPr/>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
        <p:nvSpPr>
          <p:cNvPr id="5" name="Rectangle 4"/>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5739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1" y="6019800"/>
            <a:ext cx="866774" cy="866774"/>
          </a:xfrm>
          <a:prstGeom prst="rect">
            <a:avLst/>
          </a:prstGeom>
        </p:spPr>
      </p:pic>
      <p:sp>
        <p:nvSpPr>
          <p:cNvPr id="6" name="Rectangle 5"/>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1" y="6019800"/>
            <a:ext cx="866774" cy="866774"/>
          </a:xfrm>
          <a:prstGeom prst="rect">
            <a:avLst/>
          </a:prstGeom>
        </p:spPr>
      </p:pic>
    </p:spTree>
    <p:extLst>
      <p:ext uri="{BB962C8B-B14F-4D97-AF65-F5344CB8AC3E}">
        <p14:creationId xmlns:p14="http://schemas.microsoft.com/office/powerpoint/2010/main" val="3053518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596131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6"/>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4143263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6"/>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8" name="Rectangle 17"/>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9" name="Rectangle 18"/>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344185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6"/>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99538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4152415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6"/>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74474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689507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6"/>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4113984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Rectangle 14"/>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580976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244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790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4726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498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457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152400" y="4038609"/>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243152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4"/>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8" name="Rectangle 17"/>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9" name="Rectangle 18"/>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9747057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4477231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678155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6"/>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0832700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72"/>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Footer Placeholder 4"/>
          <p:cNvSpPr>
            <a:spLocks noGrp="1"/>
          </p:cNvSpPr>
          <p:nvPr>
            <p:ph type="ftr" sz="quarter" idx="11"/>
          </p:nvPr>
        </p:nvSpPr>
        <p:spPr>
          <a:xfrm>
            <a:off x="3124200" y="6375406"/>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6"/>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35499700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490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555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7597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7480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754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8"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1"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5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10403953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81"/>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2" y="6108910"/>
            <a:ext cx="1616967" cy="639563"/>
          </a:xfrm>
          <a:prstGeom prst="rect">
            <a:avLst/>
          </a:prstGeom>
        </p:spPr>
      </p:pic>
      <p:sp>
        <p:nvSpPr>
          <p:cNvPr id="6" name="Slide Number Placeholder 5"/>
          <p:cNvSpPr>
            <a:spLocks noGrp="1"/>
          </p:cNvSpPr>
          <p:nvPr>
            <p:ph type="sldNum" sz="quarter" idx="12"/>
          </p:nvPr>
        </p:nvSpPr>
        <p:spPr>
          <a:xfrm>
            <a:off x="8229600" y="6356356"/>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8758531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200400"/>
            <a:ext cx="9144000" cy="304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685800" y="3810002"/>
            <a:ext cx="7772400" cy="1470025"/>
          </a:xfrm>
        </p:spPr>
        <p:txBody>
          <a:bodyPr>
            <a:normAutofit/>
          </a:bodyPr>
          <a:lstStyle>
            <a:lvl1pPr>
              <a:defRPr sz="4000" b="1" baseline="0">
                <a:solidFill>
                  <a:schemeClr val="bg1"/>
                </a:solidFill>
                <a:latin typeface="PermianSlabSerifTypeface" pitchFamily="50" charset="0"/>
              </a:defRPr>
            </a:lvl1pPr>
          </a:lstStyle>
          <a:p>
            <a:r>
              <a:rPr lang="en-US" dirty="0" smtClean="0"/>
              <a:t>Main Presentation Title</a:t>
            </a:r>
            <a:endParaRPr lang="en-US" dirty="0"/>
          </a:p>
        </p:txBody>
      </p:sp>
      <p:sp>
        <p:nvSpPr>
          <p:cNvPr id="3" name="Subtitle 2"/>
          <p:cNvSpPr>
            <a:spLocks noGrp="1"/>
          </p:cNvSpPr>
          <p:nvPr>
            <p:ph type="subTitle" idx="1" hasCustomPrompt="1"/>
          </p:nvPr>
        </p:nvSpPr>
        <p:spPr>
          <a:xfrm>
            <a:off x="1371600" y="5257800"/>
            <a:ext cx="6400800" cy="609600"/>
          </a:xfrm>
        </p:spPr>
        <p:txBody>
          <a:bodyPr>
            <a:normAutofit/>
          </a:bodyPr>
          <a:lstStyle>
            <a:lvl1pPr marL="0" indent="0" algn="ctr">
              <a:buNone/>
              <a:defRPr sz="280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Title, Name | Organization | Date</a:t>
            </a:r>
            <a:endParaRPr lang="en-US"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9700" y="838202"/>
            <a:ext cx="6324600" cy="1646625"/>
          </a:xfrm>
          <a:prstGeom prst="rect">
            <a:avLst/>
          </a:prstGeom>
        </p:spPr>
      </p:pic>
    </p:spTree>
    <p:extLst>
      <p:ext uri="{BB962C8B-B14F-4D97-AF65-F5344CB8AC3E}">
        <p14:creationId xmlns:p14="http://schemas.microsoft.com/office/powerpoint/2010/main" val="219468109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Agenda Slide with Roman Numerals">
    <p:spTree>
      <p:nvGrpSpPr>
        <p:cNvPr id="1" name=""/>
        <p:cNvGrpSpPr/>
        <p:nvPr/>
      </p:nvGrpSpPr>
      <p:grpSpPr>
        <a:xfrm>
          <a:off x="0" y="0"/>
          <a:ext cx="0" cy="0"/>
          <a:chOff x="0" y="0"/>
          <a:chExt cx="0" cy="0"/>
        </a:xfrm>
      </p:grpSpPr>
      <p:sp>
        <p:nvSpPr>
          <p:cNvPr id="10" name="Rectangle 9"/>
          <p:cNvSpPr/>
          <p:nvPr userDrawn="1"/>
        </p:nvSpPr>
        <p:spPr>
          <a:xfrm>
            <a:off x="-76200" y="152400"/>
            <a:ext cx="92964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304800" y="152400"/>
            <a:ext cx="8229600" cy="914400"/>
          </a:xfrm>
        </p:spPr>
        <p:txBody>
          <a:bodyPr>
            <a:normAutofit/>
          </a:bodyPr>
          <a:lstStyle>
            <a:lvl1pPr algn="l">
              <a:defRPr sz="3200">
                <a:solidFill>
                  <a:schemeClr val="bg1"/>
                </a:solidFill>
                <a:latin typeface="PermianSlabSerifTypeface" pitchFamily="50" charset="0"/>
              </a:defRPr>
            </a:lvl1pPr>
          </a:lstStyle>
          <a:p>
            <a:r>
              <a:rPr lang="en-US" dirty="0" smtClean="0"/>
              <a:t>Agenda</a:t>
            </a:r>
            <a:endParaRPr lang="en-US" dirty="0"/>
          </a:p>
        </p:txBody>
      </p:sp>
      <p:sp>
        <p:nvSpPr>
          <p:cNvPr id="3" name="Content Placeholder 2"/>
          <p:cNvSpPr>
            <a:spLocks noGrp="1"/>
          </p:cNvSpPr>
          <p:nvPr>
            <p:ph idx="1" hasCustomPrompt="1"/>
          </p:nvPr>
        </p:nvSpPr>
        <p:spPr>
          <a:xfrm>
            <a:off x="304800" y="1295400"/>
            <a:ext cx="8229600" cy="4525963"/>
          </a:xfrm>
        </p:spPr>
        <p:txBody>
          <a:bodyPr>
            <a:normAutofit/>
          </a:bodyPr>
          <a:lstStyle>
            <a:lvl1pPr marL="514350" indent="-514350">
              <a:buClr>
                <a:srgbClr val="FF0000"/>
              </a:buClr>
              <a:buFont typeface="+mj-lt"/>
              <a:buAutoNum type="romanUcPeriod"/>
              <a:defRPr sz="2400" baseline="0">
                <a:latin typeface="Open Sans" panose="020B0606030504020204" pitchFamily="34" charset="0"/>
                <a:ea typeface="Open Sans" panose="020B0606030504020204" pitchFamily="34" charset="0"/>
                <a:cs typeface="Open Sans" panose="020B0606030504020204" pitchFamily="34" charset="0"/>
              </a:defRPr>
            </a:lvl1pPr>
            <a:lvl2pPr marL="971550" indent="-514350">
              <a:buClr>
                <a:srgbClr val="FF0000"/>
              </a:buClr>
              <a:buFont typeface="Arial" panose="020B0604020202020204" pitchFamily="34" charset="0"/>
              <a:buChar char="•"/>
              <a:defRPr sz="2200" baseline="0">
                <a:latin typeface="Open Sans" panose="020B0606030504020204" pitchFamily="34" charset="0"/>
                <a:ea typeface="Open Sans" panose="020B0606030504020204" pitchFamily="34" charset="0"/>
                <a:cs typeface="Open Sans" panose="020B0606030504020204" pitchFamily="34" charset="0"/>
              </a:defRPr>
            </a:lvl2pPr>
            <a:lvl3pPr marL="1428750" indent="-514350">
              <a:buClr>
                <a:srgbClr val="FF0000"/>
              </a:buClr>
              <a:buFont typeface="Courier New" panose="02070309020205020404" pitchFamily="49" charset="0"/>
              <a:buChar char="o"/>
              <a:defRPr sz="2000">
                <a:latin typeface="Open Sans" panose="020B0606030504020204" pitchFamily="34" charset="0"/>
                <a:ea typeface="Open Sans" panose="020B0606030504020204" pitchFamily="34" charset="0"/>
                <a:cs typeface="Open Sans" panose="020B0606030504020204" pitchFamily="34" charset="0"/>
              </a:defRPr>
            </a:lvl3pPr>
            <a:lvl4pPr marL="1771650" indent="-400050">
              <a:buClr>
                <a:srgbClr val="FF0000"/>
              </a:buClr>
              <a:buFont typeface="+mj-lt"/>
              <a:buAutoNum type="romanUcPeriod"/>
              <a:defRPr sz="1800">
                <a:latin typeface="Open Sans" panose="020B0606030504020204" pitchFamily="34" charset="0"/>
                <a:ea typeface="Open Sans" panose="020B0606030504020204" pitchFamily="34" charset="0"/>
                <a:cs typeface="Open Sans" panose="020B0606030504020204" pitchFamily="34" charset="0"/>
              </a:defRPr>
            </a:lvl4pPr>
            <a:lvl5pPr marL="2228850" indent="-400050">
              <a:buClr>
                <a:srgbClr val="FF0000"/>
              </a:buClr>
              <a:buFont typeface="+mj-lt"/>
              <a:buAutoNum type="romanUcPeriod"/>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Agenda Item 1</a:t>
            </a:r>
          </a:p>
          <a:p>
            <a:pPr lvl="1"/>
            <a:r>
              <a:rPr lang="en-US" dirty="0" smtClean="0"/>
              <a:t>Supporting detail &lt;if necessary&gt;</a:t>
            </a:r>
          </a:p>
          <a:p>
            <a:pPr lvl="0"/>
            <a:r>
              <a:rPr lang="en-US" dirty="0" smtClean="0"/>
              <a:t>Agenda Item 2</a:t>
            </a:r>
          </a:p>
        </p:txBody>
      </p:sp>
      <p:sp>
        <p:nvSpPr>
          <p:cNvPr id="7" name="Rectangle 6"/>
          <p:cNvSpPr/>
          <p:nvPr userDrawn="1"/>
        </p:nvSpPr>
        <p:spPr>
          <a:xfrm>
            <a:off x="-76200" y="6172200"/>
            <a:ext cx="9296400" cy="762000"/>
          </a:xfrm>
          <a:prstGeom prst="rect">
            <a:avLst/>
          </a:prstGeom>
          <a:solidFill>
            <a:srgbClr val="7578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26" name="Picture 2" descr="C:\Users\CA19029\Desktop\PIE color 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6248400"/>
            <a:ext cx="2133599" cy="5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30466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Agenda Slide with Checkboxes">
    <p:spTree>
      <p:nvGrpSpPr>
        <p:cNvPr id="1" name=""/>
        <p:cNvGrpSpPr/>
        <p:nvPr/>
      </p:nvGrpSpPr>
      <p:grpSpPr>
        <a:xfrm>
          <a:off x="0" y="0"/>
          <a:ext cx="0" cy="0"/>
          <a:chOff x="0" y="0"/>
          <a:chExt cx="0" cy="0"/>
        </a:xfrm>
      </p:grpSpPr>
      <p:sp>
        <p:nvSpPr>
          <p:cNvPr id="10" name="Rectangle 9"/>
          <p:cNvSpPr/>
          <p:nvPr userDrawn="1"/>
        </p:nvSpPr>
        <p:spPr>
          <a:xfrm>
            <a:off x="-76200" y="152400"/>
            <a:ext cx="92964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304800" y="152400"/>
            <a:ext cx="8229600" cy="914400"/>
          </a:xfrm>
        </p:spPr>
        <p:txBody>
          <a:bodyPr>
            <a:normAutofit/>
          </a:bodyPr>
          <a:lstStyle>
            <a:lvl1pPr algn="l">
              <a:defRPr sz="3200">
                <a:solidFill>
                  <a:schemeClr val="bg1"/>
                </a:solidFill>
                <a:latin typeface="PermianSlabSerifTypeface" pitchFamily="50" charset="0"/>
              </a:defRPr>
            </a:lvl1pPr>
          </a:lstStyle>
          <a:p>
            <a:r>
              <a:rPr lang="en-US" dirty="0" smtClean="0"/>
              <a:t>Agenda</a:t>
            </a:r>
            <a:endParaRPr lang="en-US" dirty="0"/>
          </a:p>
        </p:txBody>
      </p:sp>
      <p:sp>
        <p:nvSpPr>
          <p:cNvPr id="3" name="Content Placeholder 2"/>
          <p:cNvSpPr>
            <a:spLocks noGrp="1"/>
          </p:cNvSpPr>
          <p:nvPr>
            <p:ph idx="1" hasCustomPrompt="1"/>
          </p:nvPr>
        </p:nvSpPr>
        <p:spPr>
          <a:xfrm>
            <a:off x="304800" y="1295400"/>
            <a:ext cx="8229600" cy="4525963"/>
          </a:xfrm>
        </p:spPr>
        <p:txBody>
          <a:bodyPr>
            <a:normAutofit/>
          </a:bodyPr>
          <a:lstStyle>
            <a:lvl1pPr marL="514350" indent="-514350">
              <a:buClr>
                <a:srgbClr val="FF0000"/>
              </a:buClr>
              <a:buFont typeface="Wingdings" panose="05000000000000000000" pitchFamily="2" charset="2"/>
              <a:buChar char="q"/>
              <a:defRPr sz="2400" baseline="0">
                <a:latin typeface="Open Sans" panose="020B0606030504020204" pitchFamily="34" charset="0"/>
                <a:ea typeface="Open Sans" panose="020B0606030504020204" pitchFamily="34" charset="0"/>
                <a:cs typeface="Open Sans" panose="020B0606030504020204" pitchFamily="34" charset="0"/>
              </a:defRPr>
            </a:lvl1pPr>
            <a:lvl2pPr marL="971550" indent="-514350">
              <a:buClr>
                <a:srgbClr val="FF0000"/>
              </a:buClr>
              <a:buFont typeface="Arial" panose="020B0604020202020204" pitchFamily="34" charset="0"/>
              <a:buChar char="•"/>
              <a:defRPr sz="2200" baseline="0">
                <a:latin typeface="Open Sans" panose="020B0606030504020204" pitchFamily="34" charset="0"/>
                <a:ea typeface="Open Sans" panose="020B0606030504020204" pitchFamily="34" charset="0"/>
                <a:cs typeface="Open Sans" panose="020B0606030504020204" pitchFamily="34" charset="0"/>
              </a:defRPr>
            </a:lvl2pPr>
            <a:lvl3pPr marL="1428750" indent="-514350">
              <a:buClr>
                <a:srgbClr val="FF0000"/>
              </a:buClr>
              <a:buFont typeface="Courier New" panose="02070309020205020404" pitchFamily="49" charset="0"/>
              <a:buChar char="o"/>
              <a:defRPr sz="2000">
                <a:latin typeface="Open Sans" panose="020B0606030504020204" pitchFamily="34" charset="0"/>
                <a:ea typeface="Open Sans" panose="020B0606030504020204" pitchFamily="34" charset="0"/>
                <a:cs typeface="Open Sans" panose="020B0606030504020204" pitchFamily="34" charset="0"/>
              </a:defRPr>
            </a:lvl3pPr>
            <a:lvl4pPr marL="1771650" indent="-400050">
              <a:buClr>
                <a:srgbClr val="FF0000"/>
              </a:buClr>
              <a:buFont typeface="+mj-lt"/>
              <a:buAutoNum type="romanUcPeriod"/>
              <a:defRPr sz="1800">
                <a:latin typeface="Open Sans" panose="020B0606030504020204" pitchFamily="34" charset="0"/>
                <a:ea typeface="Open Sans" panose="020B0606030504020204" pitchFamily="34" charset="0"/>
                <a:cs typeface="Open Sans" panose="020B0606030504020204" pitchFamily="34" charset="0"/>
              </a:defRPr>
            </a:lvl4pPr>
            <a:lvl5pPr marL="2228850" indent="-400050">
              <a:buClr>
                <a:srgbClr val="FF0000"/>
              </a:buClr>
              <a:buFont typeface="+mj-lt"/>
              <a:buAutoNum type="romanUcPeriod"/>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Agenda Item 1</a:t>
            </a:r>
          </a:p>
          <a:p>
            <a:pPr lvl="1"/>
            <a:r>
              <a:rPr lang="en-US" dirty="0" smtClean="0"/>
              <a:t>Supporting detail &lt;if necessary&gt;</a:t>
            </a:r>
          </a:p>
          <a:p>
            <a:pPr lvl="0"/>
            <a:r>
              <a:rPr lang="en-US" dirty="0" smtClean="0"/>
              <a:t>Agenda Item 2</a:t>
            </a:r>
          </a:p>
        </p:txBody>
      </p:sp>
      <p:sp>
        <p:nvSpPr>
          <p:cNvPr id="7" name="Rectangle 6"/>
          <p:cNvSpPr/>
          <p:nvPr userDrawn="1"/>
        </p:nvSpPr>
        <p:spPr>
          <a:xfrm>
            <a:off x="-76200" y="6172200"/>
            <a:ext cx="9296400" cy="762000"/>
          </a:xfrm>
          <a:prstGeom prst="rect">
            <a:avLst/>
          </a:prstGeom>
          <a:solidFill>
            <a:srgbClr val="7578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26" name="Picture 2" descr="C:\Users\CA19029\Desktop\PIE color 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6248400"/>
            <a:ext cx="2133599" cy="5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9053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10" name="Rectangle 9"/>
          <p:cNvSpPr/>
          <p:nvPr userDrawn="1"/>
        </p:nvSpPr>
        <p:spPr>
          <a:xfrm>
            <a:off x="-76200" y="152400"/>
            <a:ext cx="92964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304800" y="152400"/>
            <a:ext cx="8229600" cy="914400"/>
          </a:xfrm>
        </p:spPr>
        <p:txBody>
          <a:bodyPr>
            <a:normAutofit/>
          </a:bodyPr>
          <a:lstStyle>
            <a:lvl1pPr algn="l">
              <a:defRPr sz="3200">
                <a:solidFill>
                  <a:schemeClr val="bg1"/>
                </a:solidFill>
                <a:latin typeface="PermianSlabSerifTypeface" pitchFamily="50" charset="0"/>
              </a:defRPr>
            </a:lvl1pPr>
          </a:lstStyle>
          <a:p>
            <a:r>
              <a:rPr lang="en-US" dirty="0" smtClean="0"/>
              <a:t>Title of Slide</a:t>
            </a:r>
            <a:endParaRPr lang="en-US" dirty="0"/>
          </a:p>
        </p:txBody>
      </p:sp>
      <p:sp>
        <p:nvSpPr>
          <p:cNvPr id="3" name="Content Placeholder 2"/>
          <p:cNvSpPr>
            <a:spLocks noGrp="1"/>
          </p:cNvSpPr>
          <p:nvPr>
            <p:ph idx="1" hasCustomPrompt="1"/>
          </p:nvPr>
        </p:nvSpPr>
        <p:spPr>
          <a:xfrm>
            <a:off x="304800" y="1295400"/>
            <a:ext cx="8229600" cy="4525963"/>
          </a:xfrm>
        </p:spPr>
        <p:txBody>
          <a:bodyPr>
            <a:normAutofit/>
          </a:bodyPr>
          <a:lstStyle>
            <a:lvl1pPr marL="342900" indent="-342900">
              <a:buClr>
                <a:srgbClr val="FF0000"/>
              </a:buClr>
              <a:buFont typeface="Wingdings" panose="05000000000000000000" pitchFamily="2" charset="2"/>
              <a:buChar char="§"/>
              <a:defRPr sz="2400" baseline="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2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FF0000"/>
              </a:buClr>
              <a:buFont typeface="Courier New" panose="02070309020205020404" pitchFamily="49" charset="0"/>
              <a:buChar char="o"/>
              <a:defRPr sz="18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First level of slide information</a:t>
            </a:r>
          </a:p>
          <a:p>
            <a:pPr lvl="1"/>
            <a:r>
              <a:rPr lang="en-US" dirty="0" smtClean="0"/>
              <a:t>Second level of slide information</a:t>
            </a:r>
          </a:p>
          <a:p>
            <a:pPr lvl="2"/>
            <a:r>
              <a:rPr lang="en-US" dirty="0" smtClean="0"/>
              <a:t>Third level of slide information</a:t>
            </a:r>
          </a:p>
          <a:p>
            <a:pPr lvl="3"/>
            <a:r>
              <a:rPr lang="en-US" dirty="0" smtClean="0"/>
              <a:t>Fourth level of slide information</a:t>
            </a:r>
          </a:p>
          <a:p>
            <a:pPr lvl="4"/>
            <a:r>
              <a:rPr lang="en-US" dirty="0" smtClean="0"/>
              <a:t>Fifth level of slide information</a:t>
            </a:r>
            <a:endParaRPr lang="en-US" dirty="0"/>
          </a:p>
        </p:txBody>
      </p:sp>
      <p:sp>
        <p:nvSpPr>
          <p:cNvPr id="7" name="Rectangle 6"/>
          <p:cNvSpPr/>
          <p:nvPr userDrawn="1"/>
        </p:nvSpPr>
        <p:spPr>
          <a:xfrm>
            <a:off x="-76200" y="6172200"/>
            <a:ext cx="9296400" cy="762000"/>
          </a:xfrm>
          <a:prstGeom prst="rect">
            <a:avLst/>
          </a:prstGeom>
          <a:solidFill>
            <a:srgbClr val="7578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026" name="Picture 2" descr="C:\Users\CA19029\Desktop\PIE color 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6248400"/>
            <a:ext cx="2133599" cy="5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12025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Slide with Two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371602"/>
            <a:ext cx="4038600" cy="4525963"/>
          </a:xfrm>
        </p:spPr>
        <p:txBody>
          <a:bodyPr/>
          <a:lstStyle>
            <a:lvl1pPr marL="342900" indent="-342900">
              <a:buClr>
                <a:srgbClr val="FF0000"/>
              </a:buClr>
              <a:buFont typeface="Wingdings" panose="05000000000000000000" pitchFamily="2" charset="2"/>
              <a:buChar char="§"/>
              <a:defRPr sz="22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smtClean="0"/>
              <a:t>First level of slide information</a:t>
            </a:r>
          </a:p>
          <a:p>
            <a:pPr lvl="1"/>
            <a:r>
              <a:rPr lang="en-US" dirty="0" smtClean="0"/>
              <a:t>Second level of slide information</a:t>
            </a:r>
          </a:p>
          <a:p>
            <a:pPr lvl="2"/>
            <a:r>
              <a:rPr lang="en-US" dirty="0" smtClean="0"/>
              <a:t>Third level of slide information</a:t>
            </a:r>
          </a:p>
          <a:p>
            <a:pPr lvl="3"/>
            <a:r>
              <a:rPr lang="en-US" dirty="0" smtClean="0"/>
              <a:t>Fourth level of slide information</a:t>
            </a:r>
          </a:p>
          <a:p>
            <a:pPr lvl="4"/>
            <a:r>
              <a:rPr lang="en-US" dirty="0" smtClean="0"/>
              <a:t>Fifth level of slide information</a:t>
            </a:r>
            <a:endParaRPr lang="en-US" dirty="0"/>
          </a:p>
        </p:txBody>
      </p:sp>
      <p:sp>
        <p:nvSpPr>
          <p:cNvPr id="4" name="Content Placeholder 3"/>
          <p:cNvSpPr>
            <a:spLocks noGrp="1"/>
          </p:cNvSpPr>
          <p:nvPr>
            <p:ph sz="half" idx="2" hasCustomPrompt="1"/>
          </p:nvPr>
        </p:nvSpPr>
        <p:spPr>
          <a:xfrm>
            <a:off x="4572000" y="1371602"/>
            <a:ext cx="4038600" cy="4525963"/>
          </a:xfrm>
        </p:spPr>
        <p:txBody>
          <a:bodyPr/>
          <a:lstStyle>
            <a:lvl1pPr marL="342900" indent="-342900">
              <a:buClr>
                <a:srgbClr val="FF0000"/>
              </a:buClr>
              <a:buFont typeface="Wingdings" panose="05000000000000000000" pitchFamily="2" charset="2"/>
              <a:buChar char="§"/>
              <a:defRPr sz="22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4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smtClean="0"/>
              <a:t>First level of slide information</a:t>
            </a:r>
          </a:p>
          <a:p>
            <a:pPr lvl="1"/>
            <a:r>
              <a:rPr lang="en-US" dirty="0" smtClean="0"/>
              <a:t>Second level of slide information</a:t>
            </a:r>
          </a:p>
          <a:p>
            <a:pPr lvl="2"/>
            <a:r>
              <a:rPr lang="en-US" dirty="0" smtClean="0"/>
              <a:t>Third level of slide information</a:t>
            </a:r>
          </a:p>
          <a:p>
            <a:pPr lvl="3"/>
            <a:r>
              <a:rPr lang="en-US" dirty="0" smtClean="0"/>
              <a:t>Fourth level of slide information</a:t>
            </a:r>
          </a:p>
          <a:p>
            <a:pPr lvl="4"/>
            <a:r>
              <a:rPr lang="en-US" dirty="0" smtClean="0"/>
              <a:t>Fifth level of slide information</a:t>
            </a:r>
            <a:endParaRPr lang="en-US" dirty="0"/>
          </a:p>
        </p:txBody>
      </p:sp>
      <p:sp>
        <p:nvSpPr>
          <p:cNvPr id="8" name="Rectangle 7"/>
          <p:cNvSpPr/>
          <p:nvPr userDrawn="1"/>
        </p:nvSpPr>
        <p:spPr>
          <a:xfrm>
            <a:off x="-76200" y="152400"/>
            <a:ext cx="92964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Title 1"/>
          <p:cNvSpPr>
            <a:spLocks noGrp="1"/>
          </p:cNvSpPr>
          <p:nvPr>
            <p:ph type="title" hasCustomPrompt="1"/>
          </p:nvPr>
        </p:nvSpPr>
        <p:spPr>
          <a:xfrm>
            <a:off x="304800" y="152400"/>
            <a:ext cx="8229600" cy="914400"/>
          </a:xfrm>
        </p:spPr>
        <p:txBody>
          <a:bodyPr>
            <a:normAutofit/>
          </a:bodyPr>
          <a:lstStyle>
            <a:lvl1pPr algn="l">
              <a:defRPr sz="3200">
                <a:solidFill>
                  <a:schemeClr val="bg1"/>
                </a:solidFill>
                <a:latin typeface="PermianSlabSerifTypeface" pitchFamily="50" charset="0"/>
              </a:defRPr>
            </a:lvl1pPr>
          </a:lstStyle>
          <a:p>
            <a:r>
              <a:rPr lang="en-US" dirty="0" smtClean="0"/>
              <a:t>Title of Slide</a:t>
            </a:r>
            <a:endParaRPr lang="en-US" dirty="0"/>
          </a:p>
        </p:txBody>
      </p:sp>
      <p:sp>
        <p:nvSpPr>
          <p:cNvPr id="10" name="Rectangle 9"/>
          <p:cNvSpPr/>
          <p:nvPr userDrawn="1"/>
        </p:nvSpPr>
        <p:spPr>
          <a:xfrm>
            <a:off x="-76200" y="6172200"/>
            <a:ext cx="9296400" cy="762000"/>
          </a:xfrm>
          <a:prstGeom prst="rect">
            <a:avLst/>
          </a:prstGeom>
          <a:solidFill>
            <a:srgbClr val="7578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2" descr="C:\Users\CA19029\Desktop\PIE color 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6248400"/>
            <a:ext cx="2133599" cy="5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652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xample of a Table for a Slide">
    <p:spTree>
      <p:nvGrpSpPr>
        <p:cNvPr id="1" name=""/>
        <p:cNvGrpSpPr/>
        <p:nvPr/>
      </p:nvGrpSpPr>
      <p:grpSpPr>
        <a:xfrm>
          <a:off x="0" y="0"/>
          <a:ext cx="0" cy="0"/>
          <a:chOff x="0" y="0"/>
          <a:chExt cx="0" cy="0"/>
        </a:xfrm>
      </p:grpSpPr>
      <p:sp>
        <p:nvSpPr>
          <p:cNvPr id="8" name="Rectangle 7"/>
          <p:cNvSpPr/>
          <p:nvPr userDrawn="1"/>
        </p:nvSpPr>
        <p:spPr>
          <a:xfrm>
            <a:off x="-76200" y="152400"/>
            <a:ext cx="9296400" cy="914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Title 1"/>
          <p:cNvSpPr>
            <a:spLocks noGrp="1"/>
          </p:cNvSpPr>
          <p:nvPr>
            <p:ph type="title" hasCustomPrompt="1"/>
          </p:nvPr>
        </p:nvSpPr>
        <p:spPr>
          <a:xfrm>
            <a:off x="304800" y="152400"/>
            <a:ext cx="8229600" cy="914400"/>
          </a:xfrm>
        </p:spPr>
        <p:txBody>
          <a:bodyPr>
            <a:normAutofit/>
          </a:bodyPr>
          <a:lstStyle>
            <a:lvl1pPr algn="l">
              <a:defRPr sz="3200">
                <a:solidFill>
                  <a:schemeClr val="bg1"/>
                </a:solidFill>
                <a:latin typeface="PermianSlabSerifTypeface" pitchFamily="50" charset="0"/>
              </a:defRPr>
            </a:lvl1pPr>
          </a:lstStyle>
          <a:p>
            <a:r>
              <a:rPr lang="en-US" dirty="0" smtClean="0"/>
              <a:t>Title of Slide</a:t>
            </a:r>
            <a:endParaRPr lang="en-US" dirty="0"/>
          </a:p>
        </p:txBody>
      </p:sp>
      <p:sp>
        <p:nvSpPr>
          <p:cNvPr id="10" name="Rectangle 9"/>
          <p:cNvSpPr/>
          <p:nvPr userDrawn="1"/>
        </p:nvSpPr>
        <p:spPr>
          <a:xfrm>
            <a:off x="-76200" y="6172200"/>
            <a:ext cx="9296400" cy="762000"/>
          </a:xfrm>
          <a:prstGeom prst="rect">
            <a:avLst/>
          </a:prstGeom>
          <a:solidFill>
            <a:srgbClr val="75787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2" descr="C:\Users\CA19029\Desktop\PIE color 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1" y="6248400"/>
            <a:ext cx="2133599" cy="5213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userDrawn="1">
            <p:extLst/>
          </p:nvPr>
        </p:nvGraphicFramePr>
        <p:xfrm>
          <a:off x="533400" y="1752600"/>
          <a:ext cx="7924800" cy="1981200"/>
        </p:xfrm>
        <a:graphic>
          <a:graphicData uri="http://schemas.openxmlformats.org/drawingml/2006/table">
            <a:tbl>
              <a:tblPr firstRow="1" bandRow="1">
                <a:tableStyleId>{7E9639D4-E3E2-4D34-9284-5A2195B3D0D7}</a:tableStyleId>
              </a:tblPr>
              <a:tblGrid>
                <a:gridCol w="2641600"/>
                <a:gridCol w="2641600"/>
                <a:gridCol w="2641600"/>
              </a:tblGrid>
              <a:tr h="457200">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81000">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1994341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ext Section Intro Slide">
    <p:spTree>
      <p:nvGrpSpPr>
        <p:cNvPr id="1" name=""/>
        <p:cNvGrpSpPr/>
        <p:nvPr/>
      </p:nvGrpSpPr>
      <p:grpSpPr>
        <a:xfrm>
          <a:off x="0" y="0"/>
          <a:ext cx="0" cy="0"/>
          <a:chOff x="0" y="0"/>
          <a:chExt cx="0" cy="0"/>
        </a:xfrm>
      </p:grpSpPr>
      <p:sp>
        <p:nvSpPr>
          <p:cNvPr id="10" name="Rectangle 9"/>
          <p:cNvSpPr/>
          <p:nvPr userDrawn="1"/>
        </p:nvSpPr>
        <p:spPr>
          <a:xfrm>
            <a:off x="3200400" y="3581400"/>
            <a:ext cx="6082145" cy="1981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3352802" y="4114800"/>
            <a:ext cx="5562599" cy="914400"/>
          </a:xfrm>
        </p:spPr>
        <p:txBody>
          <a:bodyPr>
            <a:normAutofit/>
          </a:bodyPr>
          <a:lstStyle>
            <a:lvl1pPr algn="r">
              <a:defRPr sz="3500" b="1">
                <a:solidFill>
                  <a:schemeClr val="bg1"/>
                </a:solidFill>
                <a:latin typeface="PermianSlabSerifTypeface" pitchFamily="50" charset="0"/>
              </a:defRPr>
            </a:lvl1pPr>
          </a:lstStyle>
          <a:p>
            <a:r>
              <a:rPr lang="en-US" dirty="0" smtClean="0"/>
              <a:t>Section 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458" y="3581400"/>
            <a:ext cx="1888742" cy="1981198"/>
          </a:xfrm>
          <a:prstGeom prst="rect">
            <a:avLst/>
          </a:prstGeom>
        </p:spPr>
      </p:pic>
    </p:spTree>
    <p:extLst>
      <p:ext uri="{BB962C8B-B14F-4D97-AF65-F5344CB8AC3E}">
        <p14:creationId xmlns:p14="http://schemas.microsoft.com/office/powerpoint/2010/main" val="79239400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6"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1"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800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a:t>Insert Slide Heading </a:t>
            </a:r>
          </a:p>
        </p:txBody>
      </p:sp>
      <p:sp>
        <p:nvSpPr>
          <p:cNvPr id="8" name="Rectangle 7"/>
          <p:cNvSpPr/>
          <p:nvPr userDrawn="1"/>
        </p:nvSpPr>
        <p:spPr>
          <a:xfrm>
            <a:off x="0" y="5999377"/>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1" y="6108906"/>
            <a:ext cx="1616967" cy="639563"/>
          </a:xfrm>
          <a:prstGeom prst="rect">
            <a:avLst/>
          </a:prstGeom>
        </p:spPr>
      </p:pic>
      <p:sp>
        <p:nvSpPr>
          <p:cNvPr id="6" name="Slide Number Placeholder 5"/>
          <p:cNvSpPr>
            <a:spLocks noGrp="1"/>
          </p:cNvSpPr>
          <p:nvPr>
            <p:ph type="sldNum" sz="quarter" idx="12"/>
          </p:nvPr>
        </p:nvSpPr>
        <p:spPr>
          <a:xfrm>
            <a:off x="8229600" y="6356352"/>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83690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5" name="Footer Placeholder 4"/>
          <p:cNvSpPr>
            <a:spLocks noGrp="1"/>
          </p:cNvSpPr>
          <p:nvPr>
            <p:ph type="ftr" sz="quarter" idx="11"/>
          </p:nvPr>
        </p:nvSpPr>
        <p:spPr>
          <a:xfrm>
            <a:off x="3124200" y="6375404"/>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4"/>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Rectangle 11"/>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userDrawn="1"/>
        </p:nvSpPr>
        <p:spPr>
          <a:xfrm>
            <a:off x="0" y="6152270"/>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Tree>
    <p:extLst>
      <p:ext uri="{BB962C8B-B14F-4D97-AF65-F5344CB8AC3E}">
        <p14:creationId xmlns:p14="http://schemas.microsoft.com/office/powerpoint/2010/main" val="20821754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Title 1"/>
          <p:cNvSpPr txBox="1">
            <a:spLocks/>
          </p:cNvSpPr>
          <p:nvPr userDrawn="1"/>
        </p:nvSpPr>
        <p:spPr>
          <a:xfrm>
            <a:off x="608397" y="3898902"/>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prstClr val="white"/>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2"/>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latin typeface="Open Sans"/>
                <a:cs typeface="Open Sans"/>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8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heme" Target="../theme/theme5.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9"/>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30"/>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3375824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9"/>
            <a:ext cx="8305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2355247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9"/>
            <a:ext cx="8305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3459863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377"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891" indent="-342891" algn="l" defTabSz="914377"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32" indent="-285744" algn="l" defTabSz="914377"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81"/>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32"/>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9757390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419-7B45-487E-8E2B-233A849213EE}" type="datetimeFigureOut">
              <a:rPr lang="en-US" smtClean="0">
                <a:solidFill>
                  <a:prstClr val="black">
                    <a:tint val="75000"/>
                  </a:prstClr>
                </a:solidFill>
              </a:rPr>
              <a:pPr/>
              <a:t>1/18/2018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6D405-1250-40AE-9C6A-A28D903F551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107403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hyperlink" Target="../../Model%20and%20Standards%20Revision/TCA%20legislation.docx" TargetMode="External"/><Relationship Id="rId2" Type="http://schemas.openxmlformats.org/officeDocument/2006/relationships/notesSlide" Target="../notesSlides/notesSlide7.xml"/><Relationship Id="rId1" Type="http://schemas.openxmlformats.org/officeDocument/2006/relationships/slideLayout" Target="../slideLayouts/slideLayout44.xml"/><Relationship Id="rId4" Type="http://schemas.openxmlformats.org/officeDocument/2006/relationships/hyperlink" Target="https://www.schoolcounselor.org/asca/media/asca/Ethics/EthicalStandards2016.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hoolcounselor.org/asca/media/asca/home/SCCompetencies.pdf"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16.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Model%20and%20Standards%20Revision/Implementation%20Guide/C.%20Christian%20Annual%20Agreement%20(1).pdf" TargetMode="External"/><Relationship Id="rId2" Type="http://schemas.openxmlformats.org/officeDocument/2006/relationships/notesSlide" Target="../notesSlides/notesSlide17.xml"/><Relationship Id="rId1" Type="http://schemas.openxmlformats.org/officeDocument/2006/relationships/slideLayout" Target="../slideLayouts/slideLayout44.xml"/><Relationship Id="rId5" Type="http://schemas.openxmlformats.org/officeDocument/2006/relationships/image" Target="../media/image16.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hyperlink" Target="mailto:Leigh.Bagwell@tn.gov" TargetMode="External"/><Relationship Id="rId2" Type="http://schemas.openxmlformats.org/officeDocument/2006/relationships/notesSlide" Target="../notesSlides/notesSlide26.xml"/><Relationship Id="rId1" Type="http://schemas.openxmlformats.org/officeDocument/2006/relationships/slideLayout" Target="../slideLayouts/slideLayout32.xml"/><Relationship Id="rId4" Type="http://schemas.openxmlformats.org/officeDocument/2006/relationships/hyperlink" Target="mailto:School.Counseling@tn.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n.gov/education/topic/school-counseling"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an Implementation Plan Webinar</a:t>
            </a:r>
            <a:endParaRPr lang="en-US" dirty="0"/>
          </a:p>
        </p:txBody>
      </p:sp>
      <p:sp>
        <p:nvSpPr>
          <p:cNvPr id="3" name="Text Placeholder 2"/>
          <p:cNvSpPr>
            <a:spLocks noGrp="1"/>
          </p:cNvSpPr>
          <p:nvPr>
            <p:ph type="body" sz="quarter" idx="12"/>
          </p:nvPr>
        </p:nvSpPr>
        <p:spPr/>
        <p:txBody>
          <a:bodyPr/>
          <a:lstStyle/>
          <a:p>
            <a:r>
              <a:rPr lang="en-US" dirty="0" smtClean="0"/>
              <a:t>September 6, 2017</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2900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t>Beliefs</a:t>
            </a:r>
          </a:p>
          <a:p>
            <a:pPr lvl="1">
              <a:buFont typeface="Open Sans" panose="020B0606030504020204" pitchFamily="34" charset="0"/>
              <a:buChar char="–"/>
            </a:pPr>
            <a:r>
              <a:rPr lang="en-US" dirty="0"/>
              <a:t>What do we believe about the school counseling program’s impact on student achievement? </a:t>
            </a:r>
          </a:p>
          <a:p>
            <a:pPr lvl="1">
              <a:buFont typeface="Open Sans" panose="020B0606030504020204" pitchFamily="34" charset="0"/>
              <a:buChar char="–"/>
            </a:pPr>
            <a:r>
              <a:rPr lang="en-US" dirty="0"/>
              <a:t>What are the unique contributions of the school counseling program?</a:t>
            </a:r>
          </a:p>
          <a:p>
            <a:r>
              <a:rPr lang="en-US" b="1" dirty="0"/>
              <a:t>Vision</a:t>
            </a:r>
          </a:p>
          <a:p>
            <a:pPr lvl="1">
              <a:buFont typeface="Open Sans" panose="020B0606030504020204" pitchFamily="34" charset="0"/>
              <a:buChar char="–"/>
            </a:pPr>
            <a:r>
              <a:rPr lang="en-US" dirty="0"/>
              <a:t>How are our students different as a result of participating in the school counseling program?</a:t>
            </a:r>
          </a:p>
          <a:p>
            <a:pPr lvl="1">
              <a:buFont typeface="Open Sans" panose="020B0606030504020204" pitchFamily="34" charset="0"/>
              <a:buChar char="–"/>
            </a:pPr>
            <a:r>
              <a:rPr lang="en-US" dirty="0"/>
              <a:t>States best possible student outcomes</a:t>
            </a:r>
          </a:p>
          <a:p>
            <a:pPr lvl="1">
              <a:buFont typeface="Open Sans" panose="020B0606030504020204" pitchFamily="34" charset="0"/>
              <a:buChar char="–"/>
            </a:pPr>
            <a:r>
              <a:rPr lang="en-US" dirty="0"/>
              <a:t>Is believable and achievable</a:t>
            </a:r>
          </a:p>
          <a:p>
            <a:r>
              <a:rPr lang="en-US" b="1" dirty="0"/>
              <a:t>Mission</a:t>
            </a:r>
          </a:p>
          <a:p>
            <a:pPr lvl="1">
              <a:buFont typeface="Open Sans" panose="020B0606030504020204" pitchFamily="34" charset="0"/>
              <a:buChar char="–"/>
            </a:pPr>
            <a:r>
              <a:rPr lang="en-US" dirty="0"/>
              <a:t>Provides focus and direction to reach vision</a:t>
            </a:r>
          </a:p>
          <a:p>
            <a:pPr lvl="1">
              <a:buFont typeface="Open Sans" panose="020B0606030504020204" pitchFamily="34" charset="0"/>
              <a:buChar char="–"/>
            </a:pPr>
            <a:r>
              <a:rPr lang="en-US" dirty="0"/>
              <a:t>Aligns with school, district, and state goals</a:t>
            </a:r>
          </a:p>
          <a:p>
            <a:pPr lvl="1">
              <a:buFont typeface="Open Sans" panose="020B0606030504020204" pitchFamily="34" charset="0"/>
              <a:buChar char="–"/>
            </a:pPr>
            <a:r>
              <a:rPr lang="en-US" dirty="0"/>
              <a:t>Identifies unique contributions of CSCP to meet students’ needs</a:t>
            </a:r>
          </a:p>
        </p:txBody>
      </p:sp>
      <p:sp>
        <p:nvSpPr>
          <p:cNvPr id="3" name="Title 2"/>
          <p:cNvSpPr>
            <a:spLocks noGrp="1"/>
          </p:cNvSpPr>
          <p:nvPr>
            <p:ph type="title"/>
          </p:nvPr>
        </p:nvSpPr>
        <p:spPr/>
        <p:txBody>
          <a:bodyPr/>
          <a:lstStyle/>
          <a:p>
            <a:r>
              <a:rPr lang="en-US" dirty="0" smtClean="0"/>
              <a:t>Step 3: School Counseling Philosophy</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pic>
        <p:nvPicPr>
          <p:cNvPr id="7" name="Picture 6"/>
          <p:cNvPicPr>
            <a:picLocks noChangeAspect="1"/>
          </p:cNvPicPr>
          <p:nvPr/>
        </p:nvPicPr>
        <p:blipFill>
          <a:blip r:embed="rId2"/>
          <a:stretch>
            <a:fillRect/>
          </a:stretch>
        </p:blipFill>
        <p:spPr>
          <a:xfrm>
            <a:off x="260684" y="5545641"/>
            <a:ext cx="8608298" cy="725487"/>
          </a:xfrm>
          <a:prstGeom prst="rect">
            <a:avLst/>
          </a:prstGeom>
        </p:spPr>
      </p:pic>
      <p:sp>
        <p:nvSpPr>
          <p:cNvPr id="5" name="Right Arrow 4"/>
          <p:cNvSpPr/>
          <p:nvPr/>
        </p:nvSpPr>
        <p:spPr>
          <a:xfrm>
            <a:off x="304802" y="5727912"/>
            <a:ext cx="1058779" cy="360947"/>
          </a:xfrm>
          <a:prstGeom prst="rightArrow">
            <a:avLst/>
          </a:prstGeom>
          <a:solidFill>
            <a:srgbClr val="FFF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487907" y="5727910"/>
            <a:ext cx="6970295" cy="369332"/>
          </a:xfrm>
          <a:prstGeom prst="rect">
            <a:avLst/>
          </a:prstGeom>
          <a:noFill/>
        </p:spPr>
        <p:txBody>
          <a:bodyPr wrap="square" rtlCol="0">
            <a:spAutoFit/>
          </a:bodyPr>
          <a:lstStyle/>
          <a:p>
            <a:r>
              <a:rPr lang="en-US" dirty="0">
                <a:solidFill>
                  <a:srgbClr val="000000"/>
                </a:solidFill>
              </a:rPr>
              <a:t>Once these are developed they will be reviewed annually. </a:t>
            </a:r>
          </a:p>
        </p:txBody>
      </p:sp>
    </p:spTree>
    <p:extLst>
      <p:ext uri="{BB962C8B-B14F-4D97-AF65-F5344CB8AC3E}">
        <p14:creationId xmlns:p14="http://schemas.microsoft.com/office/powerpoint/2010/main" val="2687222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38" indent="-457189"/>
            <a:r>
              <a:rPr lang="en-US" dirty="0" smtClean="0"/>
              <a:t>Tennessee Code Annotated</a:t>
            </a:r>
          </a:p>
          <a:p>
            <a:pPr marL="914379" lvl="1" indent="-457189">
              <a:buFont typeface="Open Sans" panose="020B0606030504020204" pitchFamily="34" charset="0"/>
              <a:buChar char="–"/>
            </a:pPr>
            <a:r>
              <a:rPr lang="en-US" dirty="0" smtClean="0"/>
              <a:t>T.C.A. </a:t>
            </a:r>
            <a:r>
              <a:rPr lang="en-US" dirty="0"/>
              <a:t>§ </a:t>
            </a:r>
            <a:r>
              <a:rPr lang="en-US" dirty="0">
                <a:hlinkClick r:id="rId3" action="ppaction://hlinkfile"/>
              </a:rPr>
              <a:t>49-5-302</a:t>
            </a:r>
            <a:r>
              <a:rPr lang="en-US" dirty="0"/>
              <a:t>. School counselors </a:t>
            </a:r>
            <a:r>
              <a:rPr lang="en-US" dirty="0" smtClean="0"/>
              <a:t>&amp; </a:t>
            </a:r>
            <a:r>
              <a:rPr lang="en-US" dirty="0"/>
              <a:t>school </a:t>
            </a:r>
            <a:r>
              <a:rPr lang="en-US" dirty="0" smtClean="0"/>
              <a:t>teachers</a:t>
            </a:r>
          </a:p>
          <a:p>
            <a:pPr marL="914379" lvl="1" indent="-457189">
              <a:buFont typeface="Open Sans" panose="020B0606030504020204" pitchFamily="34" charset="0"/>
              <a:buChar char="–"/>
            </a:pPr>
            <a:r>
              <a:rPr lang="en-US" dirty="0" smtClean="0"/>
              <a:t>T.C.A. </a:t>
            </a:r>
            <a:r>
              <a:rPr lang="en-US" dirty="0"/>
              <a:t>§ 49-6-303. School </a:t>
            </a:r>
            <a:r>
              <a:rPr lang="en-US" dirty="0" smtClean="0"/>
              <a:t>counselors</a:t>
            </a:r>
          </a:p>
          <a:p>
            <a:pPr marL="514338" indent="-457189"/>
            <a:r>
              <a:rPr lang="en-US" dirty="0" smtClean="0"/>
              <a:t>State Board of Education Policy 5.103</a:t>
            </a:r>
          </a:p>
          <a:p>
            <a:pPr marL="914379" lvl="1" indent="-457189">
              <a:buFont typeface="Open Sans" panose="020B0606030504020204" pitchFamily="34" charset="0"/>
              <a:buChar char="–"/>
            </a:pPr>
            <a:r>
              <a:rPr lang="en-US" dirty="0" smtClean="0"/>
              <a:t>Counseling Standards</a:t>
            </a:r>
          </a:p>
          <a:p>
            <a:pPr marL="914379" lvl="1" indent="-457189">
              <a:buFont typeface="Open Sans" panose="020B0606030504020204" pitchFamily="34" charset="0"/>
              <a:buChar char="–"/>
            </a:pPr>
            <a:r>
              <a:rPr lang="en-US" dirty="0" smtClean="0"/>
              <a:t>School Counseling Model</a:t>
            </a:r>
            <a:endParaRPr lang="en-US" dirty="0"/>
          </a:p>
          <a:p>
            <a:r>
              <a:rPr lang="en-US" dirty="0">
                <a:hlinkClick r:id="rId4"/>
              </a:rPr>
              <a:t>Ethical Standards</a:t>
            </a:r>
            <a:endParaRPr lang="en-US" dirty="0"/>
          </a:p>
          <a:p>
            <a:pPr marL="514338" indent="-457189">
              <a:buFont typeface="Open Sans" panose="020B0606030504020204" pitchFamily="34" charset="0"/>
              <a:buChar char="–"/>
            </a:pPr>
            <a:endParaRPr lang="en-US" dirty="0" smtClean="0"/>
          </a:p>
        </p:txBody>
      </p:sp>
      <p:sp>
        <p:nvSpPr>
          <p:cNvPr id="3" name="Title 2"/>
          <p:cNvSpPr>
            <a:spLocks noGrp="1"/>
          </p:cNvSpPr>
          <p:nvPr>
            <p:ph type="title"/>
          </p:nvPr>
        </p:nvSpPr>
        <p:spPr/>
        <p:txBody>
          <a:bodyPr>
            <a:normAutofit/>
          </a:bodyPr>
          <a:lstStyle/>
          <a:p>
            <a:r>
              <a:rPr lang="en-US" dirty="0" smtClean="0"/>
              <a:t>Foundation: Guidelines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spTree>
    <p:extLst>
      <p:ext uri="{BB962C8B-B14F-4D97-AF65-F5344CB8AC3E}">
        <p14:creationId xmlns:p14="http://schemas.microsoft.com/office/powerpoint/2010/main" val="1668131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00049" indent="-342900"/>
            <a:r>
              <a:rPr lang="en-US" dirty="0" smtClean="0"/>
              <a:t>Your review should include:</a:t>
            </a:r>
          </a:p>
          <a:p>
            <a:pPr marL="57149" indent="0">
              <a:buNone/>
            </a:pPr>
            <a:r>
              <a:rPr lang="en-US" dirty="0"/>
              <a:t>	</a:t>
            </a:r>
            <a:r>
              <a:rPr lang="en-US" dirty="0" smtClean="0"/>
              <a:t>School board policies</a:t>
            </a:r>
          </a:p>
          <a:p>
            <a:pPr marL="57149" indent="0">
              <a:buNone/>
            </a:pPr>
            <a:r>
              <a:rPr lang="en-US" dirty="0"/>
              <a:t>	</a:t>
            </a:r>
            <a:r>
              <a:rPr lang="en-US" dirty="0" smtClean="0"/>
              <a:t>District procedures</a:t>
            </a:r>
          </a:p>
          <a:p>
            <a:pPr marL="57149" indent="0">
              <a:buNone/>
            </a:pPr>
            <a:r>
              <a:rPr lang="en-US" dirty="0"/>
              <a:t>	</a:t>
            </a:r>
            <a:r>
              <a:rPr lang="en-US" dirty="0" smtClean="0"/>
              <a:t>School procedures</a:t>
            </a:r>
          </a:p>
          <a:p>
            <a:pPr marL="57149" indent="0">
              <a:buNone/>
            </a:pPr>
            <a:endParaRPr lang="en-US" dirty="0"/>
          </a:p>
          <a:p>
            <a:pPr marL="400049" indent="-342900"/>
            <a:r>
              <a:rPr lang="en-US" dirty="0" smtClean="0"/>
              <a:t>Identify process for making any necessary revisions</a:t>
            </a:r>
          </a:p>
          <a:p>
            <a:pPr marL="57149" indent="0">
              <a:buNone/>
            </a:pPr>
            <a:endParaRPr lang="en-US" dirty="0"/>
          </a:p>
          <a:p>
            <a:pPr marL="400049" indent="-342900"/>
            <a:r>
              <a:rPr lang="en-US" dirty="0" smtClean="0"/>
              <a:t>Discuss strategies for monitoring the counseling program to ensure it is adhering to guidelines.</a:t>
            </a:r>
            <a:endParaRPr lang="en-US" dirty="0"/>
          </a:p>
        </p:txBody>
      </p:sp>
      <p:sp>
        <p:nvSpPr>
          <p:cNvPr id="3" name="Title 2"/>
          <p:cNvSpPr>
            <a:spLocks noGrp="1"/>
          </p:cNvSpPr>
          <p:nvPr>
            <p:ph type="title"/>
          </p:nvPr>
        </p:nvSpPr>
        <p:spPr/>
        <p:txBody>
          <a:bodyPr>
            <a:normAutofit/>
          </a:bodyPr>
          <a:lstStyle/>
          <a:p>
            <a:r>
              <a:rPr lang="en-US" dirty="0" smtClean="0"/>
              <a:t>Step 4: Review and Update Policies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pic>
        <p:nvPicPr>
          <p:cNvPr id="5" name="Picture 4"/>
          <p:cNvPicPr>
            <a:picLocks noChangeAspect="1"/>
          </p:cNvPicPr>
          <p:nvPr/>
        </p:nvPicPr>
        <p:blipFill>
          <a:blip r:embed="rId3"/>
          <a:stretch>
            <a:fillRect/>
          </a:stretch>
        </p:blipFill>
        <p:spPr>
          <a:xfrm>
            <a:off x="304800" y="5363374"/>
            <a:ext cx="8608298" cy="1133681"/>
          </a:xfrm>
          <a:prstGeom prst="rect">
            <a:avLst/>
          </a:prstGeom>
        </p:spPr>
      </p:pic>
      <p:sp>
        <p:nvSpPr>
          <p:cNvPr id="6" name="TextBox 5"/>
          <p:cNvSpPr txBox="1"/>
          <p:nvPr/>
        </p:nvSpPr>
        <p:spPr>
          <a:xfrm>
            <a:off x="2117558" y="5433026"/>
            <a:ext cx="6493042" cy="923330"/>
          </a:xfrm>
          <a:prstGeom prst="rect">
            <a:avLst/>
          </a:prstGeom>
          <a:noFill/>
        </p:spPr>
        <p:txBody>
          <a:bodyPr wrap="square" rtlCol="0">
            <a:spAutoFit/>
          </a:bodyPr>
          <a:lstStyle/>
          <a:p>
            <a:r>
              <a:rPr lang="en-US" dirty="0">
                <a:solidFill>
                  <a:srgbClr val="000000"/>
                </a:solidFill>
              </a:rPr>
              <a:t>For implementation you are developing a plan to review policies. All policies are not expected to be reviewed at the completion of the Implementation Timeline.</a:t>
            </a:r>
          </a:p>
        </p:txBody>
      </p:sp>
      <p:sp>
        <p:nvSpPr>
          <p:cNvPr id="7" name="Right Arrow 6"/>
          <p:cNvSpPr/>
          <p:nvPr/>
        </p:nvSpPr>
        <p:spPr>
          <a:xfrm>
            <a:off x="531098" y="5522498"/>
            <a:ext cx="1510260" cy="566362"/>
          </a:xfrm>
          <a:prstGeom prst="rightArrow">
            <a:avLst/>
          </a:prstGeom>
          <a:solidFill>
            <a:srgbClr val="FFF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237478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Foundations: Program Expectations</a:t>
            </a:r>
            <a:endParaRPr lang="en-US" dirty="0"/>
          </a:p>
        </p:txBody>
      </p:sp>
      <p:sp>
        <p:nvSpPr>
          <p:cNvPr id="7" name="Content Placeholder 6"/>
          <p:cNvSpPr>
            <a:spLocks noGrp="1"/>
          </p:cNvSpPr>
          <p:nvPr>
            <p:ph idx="1"/>
          </p:nvPr>
        </p:nvSpPr>
        <p:spPr/>
        <p:txBody>
          <a:bodyPr>
            <a:normAutofit/>
          </a:bodyPr>
          <a:lstStyle/>
          <a:p>
            <a:pPr>
              <a:buFont typeface="Wingdings" panose="05000000000000000000" pitchFamily="2" charset="2"/>
              <a:buChar char="§"/>
            </a:pPr>
            <a:r>
              <a:rPr lang="en-US" dirty="0" smtClean="0"/>
              <a:t>Budget</a:t>
            </a:r>
          </a:p>
          <a:p>
            <a:pPr>
              <a:buFont typeface="Wingdings" panose="05000000000000000000" pitchFamily="2" charset="2"/>
              <a:buChar char="§"/>
            </a:pPr>
            <a:r>
              <a:rPr lang="en-US" dirty="0" smtClean="0"/>
              <a:t>Facilities</a:t>
            </a:r>
          </a:p>
          <a:p>
            <a:pPr>
              <a:buFont typeface="Wingdings" panose="05000000000000000000" pitchFamily="2" charset="2"/>
              <a:buChar char="§"/>
            </a:pPr>
            <a:r>
              <a:rPr lang="en-US" dirty="0" smtClean="0"/>
              <a:t>Materials</a:t>
            </a:r>
          </a:p>
          <a:p>
            <a:pPr>
              <a:buFont typeface="Wingdings" panose="05000000000000000000" pitchFamily="2" charset="2"/>
              <a:buChar char="§"/>
            </a:pPr>
            <a:r>
              <a:rPr lang="en-US" dirty="0" smtClean="0"/>
              <a:t>Supplies/Equipment/Technology</a:t>
            </a:r>
          </a:p>
          <a:p>
            <a:pPr>
              <a:buFont typeface="Wingdings" panose="05000000000000000000" pitchFamily="2" charset="2"/>
              <a:buChar char="§"/>
            </a:pPr>
            <a:r>
              <a:rPr lang="en-US" dirty="0"/>
              <a:t>Staffing &amp; </a:t>
            </a:r>
            <a:r>
              <a:rPr lang="en-US" dirty="0" smtClean="0"/>
              <a:t>Ratios</a:t>
            </a:r>
            <a:endParaRPr lang="en-US" dirty="0"/>
          </a:p>
          <a:p>
            <a:pPr>
              <a:buFont typeface="Wingdings" panose="05000000000000000000" pitchFamily="2" charset="2"/>
              <a:buChar char="§"/>
            </a:pPr>
            <a:r>
              <a:rPr lang="en-US" dirty="0"/>
              <a:t>Use of Time – </a:t>
            </a:r>
            <a:r>
              <a:rPr lang="en-US" dirty="0" smtClean="0"/>
              <a:t>80/20</a:t>
            </a:r>
            <a:endParaRPr lang="en-US" dirty="0"/>
          </a:p>
          <a:p>
            <a:pPr>
              <a:buFont typeface="Wingdings" panose="05000000000000000000" pitchFamily="2" charset="2"/>
              <a:buChar char="§"/>
            </a:pPr>
            <a:r>
              <a:rPr lang="en-US" dirty="0"/>
              <a:t>Appropriate School Counseling </a:t>
            </a:r>
            <a:r>
              <a:rPr lang="en-US" dirty="0" smtClean="0"/>
              <a:t>Activities</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13</a:t>
            </a:fld>
            <a:endParaRPr lang="en-US" dirty="0">
              <a:solidFill>
                <a:srgbClr val="1B365D"/>
              </a:solidFill>
            </a:endParaRPr>
          </a:p>
        </p:txBody>
      </p:sp>
    </p:spTree>
    <p:extLst>
      <p:ext uri="{BB962C8B-B14F-4D97-AF65-F5344CB8AC3E}">
        <p14:creationId xmlns:p14="http://schemas.microsoft.com/office/powerpoint/2010/main" val="21116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Step 5: Review Program Expectations</a:t>
            </a:r>
            <a:endParaRPr lang="en-US" dirty="0"/>
          </a:p>
        </p:txBody>
      </p:sp>
      <p:sp>
        <p:nvSpPr>
          <p:cNvPr id="7" name="Content Placeholder 6"/>
          <p:cNvSpPr>
            <a:spLocks noGrp="1"/>
          </p:cNvSpPr>
          <p:nvPr>
            <p:ph idx="1"/>
          </p:nvPr>
        </p:nvSpPr>
        <p:spPr/>
        <p:txBody>
          <a:bodyPr>
            <a:normAutofit/>
          </a:bodyPr>
          <a:lstStyle/>
          <a:p>
            <a:pPr marL="0" indent="0">
              <a:buNone/>
            </a:pPr>
            <a:r>
              <a:rPr lang="en-US" dirty="0" smtClean="0"/>
              <a:t>When possible let district lead counselor guide this work.</a:t>
            </a:r>
          </a:p>
          <a:p>
            <a:pPr lvl="0">
              <a:buFont typeface="Wingdings" panose="05000000000000000000" pitchFamily="2" charset="2"/>
              <a:buChar char="§"/>
            </a:pPr>
            <a:r>
              <a:rPr lang="en-US" dirty="0" smtClean="0"/>
              <a:t>Review </a:t>
            </a:r>
            <a:r>
              <a:rPr lang="en-US" dirty="0"/>
              <a:t>roles and responsibilities of school counselor(s</a:t>
            </a:r>
            <a:r>
              <a:rPr lang="en-US" dirty="0" smtClean="0"/>
              <a:t>).</a:t>
            </a:r>
            <a:endParaRPr lang="en-US" dirty="0"/>
          </a:p>
          <a:p>
            <a:pPr lvl="0">
              <a:buFont typeface="Wingdings" panose="05000000000000000000" pitchFamily="2" charset="2"/>
              <a:buChar char="§"/>
            </a:pPr>
            <a:r>
              <a:rPr lang="en-US" dirty="0" smtClean="0"/>
              <a:t>Determine </a:t>
            </a:r>
            <a:r>
              <a:rPr lang="en-US" dirty="0"/>
              <a:t>method and dates for tracking school counselor(s)’ use of time</a:t>
            </a:r>
          </a:p>
          <a:p>
            <a:pPr>
              <a:buFont typeface="Wingdings" panose="05000000000000000000" pitchFamily="2" charset="2"/>
              <a:buChar char="§"/>
            </a:pPr>
            <a:r>
              <a:rPr lang="en-US" dirty="0"/>
              <a:t>Prepare budget aligned to student and school </a:t>
            </a:r>
            <a:r>
              <a:rPr lang="en-US" dirty="0" smtClean="0"/>
              <a:t>needs</a:t>
            </a:r>
            <a:endParaRPr lang="en-US" dirty="0"/>
          </a:p>
          <a:p>
            <a:pPr>
              <a:buFont typeface="Wingdings" panose="05000000000000000000" pitchFamily="2" charset="2"/>
              <a:buChar char="§"/>
            </a:pPr>
            <a:r>
              <a:rPr lang="en-US" dirty="0" smtClean="0"/>
              <a:t>Please remember, </a:t>
            </a:r>
            <a:r>
              <a:rPr lang="en-US" dirty="0"/>
              <a:t>t</a:t>
            </a:r>
            <a:r>
              <a:rPr lang="en-US" dirty="0" smtClean="0"/>
              <a:t>his is an opportunity to advocate for your students and your counseling program.</a:t>
            </a:r>
            <a:endParaRPr lang="en-US" dirty="0"/>
          </a:p>
        </p:txBody>
      </p:sp>
      <p:sp>
        <p:nvSpPr>
          <p:cNvPr id="5" name="Slide Number Placeholder 4"/>
          <p:cNvSpPr>
            <a:spLocks noGrp="1"/>
          </p:cNvSpPr>
          <p:nvPr>
            <p:ph type="sldNum" sz="quarter" idx="12"/>
          </p:nvPr>
        </p:nvSpPr>
        <p:spPr/>
        <p:txBody>
          <a:bodyPr/>
          <a:lstStyle/>
          <a:p>
            <a:fld id="{5C76A076-0EB6-4ACF-BC93-AE169B35ECF5}" type="slidenum">
              <a:rPr lang="en-US" smtClean="0">
                <a:solidFill>
                  <a:srgbClr val="1B365D"/>
                </a:solidFill>
              </a:rPr>
              <a:pPr/>
              <a:t>14</a:t>
            </a:fld>
            <a:endParaRPr lang="en-US" dirty="0">
              <a:solidFill>
                <a:srgbClr val="1B365D"/>
              </a:solidFill>
            </a:endParaRPr>
          </a:p>
        </p:txBody>
      </p:sp>
      <p:pic>
        <p:nvPicPr>
          <p:cNvPr id="9" name="Picture 8"/>
          <p:cNvPicPr>
            <a:picLocks noChangeAspect="1"/>
          </p:cNvPicPr>
          <p:nvPr/>
        </p:nvPicPr>
        <p:blipFill>
          <a:blip r:embed="rId3"/>
          <a:stretch>
            <a:fillRect/>
          </a:stretch>
        </p:blipFill>
        <p:spPr>
          <a:xfrm>
            <a:off x="305951" y="4774704"/>
            <a:ext cx="8608298" cy="1133681"/>
          </a:xfrm>
          <a:prstGeom prst="rect">
            <a:avLst/>
          </a:prstGeom>
        </p:spPr>
      </p:pic>
      <p:sp>
        <p:nvSpPr>
          <p:cNvPr id="8" name="Right Arrow 7"/>
          <p:cNvSpPr/>
          <p:nvPr/>
        </p:nvSpPr>
        <p:spPr>
          <a:xfrm>
            <a:off x="485276" y="5028723"/>
            <a:ext cx="1439779" cy="553931"/>
          </a:xfrm>
          <a:prstGeom prst="rightArrow">
            <a:avLst/>
          </a:prstGeom>
          <a:solidFill>
            <a:srgbClr val="FFFF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2173130" y="4982522"/>
            <a:ext cx="6493042" cy="646331"/>
          </a:xfrm>
          <a:prstGeom prst="rect">
            <a:avLst/>
          </a:prstGeom>
          <a:noFill/>
        </p:spPr>
        <p:txBody>
          <a:bodyPr wrap="square" rtlCol="0">
            <a:spAutoFit/>
          </a:bodyPr>
          <a:lstStyle/>
          <a:p>
            <a:r>
              <a:rPr lang="en-US" dirty="0">
                <a:solidFill>
                  <a:srgbClr val="000000"/>
                </a:solidFill>
                <a:latin typeface="Open Sans"/>
              </a:rPr>
              <a:t>This process will take time. Some expectations will be met more quickly than others. </a:t>
            </a:r>
          </a:p>
        </p:txBody>
      </p:sp>
    </p:spTree>
    <p:extLst>
      <p:ext uri="{BB962C8B-B14F-4D97-AF65-F5344CB8AC3E}">
        <p14:creationId xmlns:p14="http://schemas.microsoft.com/office/powerpoint/2010/main" val="2991738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Identify stakeholder representative to participate in a needs assessment</a:t>
            </a:r>
          </a:p>
          <a:p>
            <a:pPr lvl="0"/>
            <a:r>
              <a:rPr lang="en-US" dirty="0"/>
              <a:t>Select an assessment instrument</a:t>
            </a:r>
          </a:p>
          <a:p>
            <a:r>
              <a:rPr lang="en-US" dirty="0"/>
              <a:t>Compile results to be used for program planning, goal development, and professional growth plan.</a:t>
            </a:r>
          </a:p>
        </p:txBody>
      </p:sp>
      <p:sp>
        <p:nvSpPr>
          <p:cNvPr id="3" name="Title 2"/>
          <p:cNvSpPr>
            <a:spLocks noGrp="1"/>
          </p:cNvSpPr>
          <p:nvPr>
            <p:ph type="title"/>
          </p:nvPr>
        </p:nvSpPr>
        <p:spPr/>
        <p:txBody>
          <a:bodyPr/>
          <a:lstStyle/>
          <a:p>
            <a:r>
              <a:rPr lang="en-US" dirty="0" smtClean="0"/>
              <a:t>Step 6: Conduct Needs Assessment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pic>
        <p:nvPicPr>
          <p:cNvPr id="5" name="Picture 4"/>
          <p:cNvPicPr>
            <a:picLocks noChangeAspect="1"/>
          </p:cNvPicPr>
          <p:nvPr/>
        </p:nvPicPr>
        <p:blipFill>
          <a:blip r:embed="rId3"/>
          <a:stretch>
            <a:fillRect/>
          </a:stretch>
        </p:blipFill>
        <p:spPr>
          <a:xfrm>
            <a:off x="305951" y="4774704"/>
            <a:ext cx="8608298" cy="1133681"/>
          </a:xfrm>
          <a:prstGeom prst="rect">
            <a:avLst/>
          </a:prstGeom>
        </p:spPr>
      </p:pic>
      <p:sp>
        <p:nvSpPr>
          <p:cNvPr id="6" name="TextBox 5"/>
          <p:cNvSpPr txBox="1"/>
          <p:nvPr/>
        </p:nvSpPr>
        <p:spPr>
          <a:xfrm>
            <a:off x="2173130" y="4982522"/>
            <a:ext cx="6493042" cy="646331"/>
          </a:xfrm>
          <a:prstGeom prst="rect">
            <a:avLst/>
          </a:prstGeom>
          <a:noFill/>
        </p:spPr>
        <p:txBody>
          <a:bodyPr wrap="square" rtlCol="0">
            <a:spAutoFit/>
          </a:bodyPr>
          <a:lstStyle/>
          <a:p>
            <a:r>
              <a:rPr lang="en-US" dirty="0">
                <a:solidFill>
                  <a:srgbClr val="000000"/>
                </a:solidFill>
              </a:rPr>
              <a:t>Conduct a needs assessment annually. Identify instrument during implementation and revise each year as necessary.</a:t>
            </a:r>
          </a:p>
        </p:txBody>
      </p:sp>
      <p:sp>
        <p:nvSpPr>
          <p:cNvPr id="7" name="Right Arrow 6"/>
          <p:cNvSpPr/>
          <p:nvPr/>
        </p:nvSpPr>
        <p:spPr>
          <a:xfrm>
            <a:off x="485276" y="5028723"/>
            <a:ext cx="1439779" cy="553931"/>
          </a:xfrm>
          <a:prstGeom prst="rightArrow">
            <a:avLst/>
          </a:prstGeom>
          <a:solidFill>
            <a:srgbClr val="FFFF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058272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09663"/>
            <a:ext cx="8382000" cy="4953000"/>
          </a:xfrm>
        </p:spPr>
        <p:txBody>
          <a:bodyPr>
            <a:normAutofit/>
          </a:bodyPr>
          <a:lstStyle/>
          <a:p>
            <a:r>
              <a:rPr lang="en-US" dirty="0" smtClean="0"/>
              <a:t>School and Student Needs Assessments</a:t>
            </a:r>
            <a:endParaRPr lang="en-US" dirty="0"/>
          </a:p>
          <a:p>
            <a:pPr lvl="1">
              <a:buFont typeface="Open Sans" panose="020B0606030504020204" pitchFamily="34" charset="0"/>
              <a:buChar char="–"/>
            </a:pPr>
            <a:r>
              <a:rPr lang="en-US" b="1" dirty="0" smtClean="0"/>
              <a:t>Perception Data </a:t>
            </a:r>
            <a:r>
              <a:rPr lang="en-US" dirty="0" smtClean="0"/>
              <a:t>to show stakeholder mastery of standards, changes in attitudes and beliefs, and perceived gains in knowledge and skills</a:t>
            </a:r>
          </a:p>
          <a:p>
            <a:pPr lvl="1">
              <a:buFont typeface="Open Sans" panose="020B0606030504020204" pitchFamily="34" charset="0"/>
              <a:buChar char="–"/>
            </a:pPr>
            <a:r>
              <a:rPr lang="en-US" dirty="0" smtClean="0"/>
              <a:t>Examples are Pre/Post-tests or surveys</a:t>
            </a:r>
          </a:p>
          <a:p>
            <a:pPr lvl="1">
              <a:buFont typeface="Open Sans" panose="020B0606030504020204" pitchFamily="34" charset="0"/>
              <a:buChar char="–"/>
            </a:pPr>
            <a:r>
              <a:rPr lang="en-US" dirty="0" smtClean="0"/>
              <a:t>Should be conducted at least annually</a:t>
            </a:r>
          </a:p>
          <a:p>
            <a:pPr lvl="1">
              <a:buFont typeface="Open Sans" panose="020B0606030504020204" pitchFamily="34" charset="0"/>
              <a:buChar char="–"/>
            </a:pPr>
            <a:r>
              <a:rPr lang="en-US" dirty="0" smtClean="0"/>
              <a:t>Can be comprehensive and/or specific to program/strategy</a:t>
            </a:r>
            <a:endParaRPr lang="en-US" dirty="0"/>
          </a:p>
          <a:p>
            <a:pPr lvl="1">
              <a:buFont typeface="Open Sans" panose="020B0606030504020204" pitchFamily="34" charset="0"/>
              <a:buChar char="–"/>
            </a:pPr>
            <a:r>
              <a:rPr lang="en-US" dirty="0" smtClean="0"/>
              <a:t>Involve various stakeholders</a:t>
            </a:r>
          </a:p>
        </p:txBody>
      </p:sp>
      <p:sp>
        <p:nvSpPr>
          <p:cNvPr id="3" name="Title 2"/>
          <p:cNvSpPr>
            <a:spLocks noGrp="1"/>
          </p:cNvSpPr>
          <p:nvPr>
            <p:ph type="title"/>
          </p:nvPr>
        </p:nvSpPr>
        <p:spPr/>
        <p:txBody>
          <a:bodyPr/>
          <a:lstStyle/>
          <a:p>
            <a:r>
              <a:rPr lang="en-US" dirty="0" smtClean="0"/>
              <a:t>Management: Assessments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857189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t="12038" r="1396" b="3301"/>
          <a:stretch/>
        </p:blipFill>
        <p:spPr>
          <a:xfrm>
            <a:off x="310658" y="1371602"/>
            <a:ext cx="8483718" cy="4566733"/>
          </a:xfrm>
          <a:prstGeom prst="rect">
            <a:avLst/>
          </a:prstGeom>
        </p:spPr>
      </p:pic>
      <p:sp>
        <p:nvSpPr>
          <p:cNvPr id="3" name="Title 2"/>
          <p:cNvSpPr>
            <a:spLocks noGrp="1"/>
          </p:cNvSpPr>
          <p:nvPr>
            <p:ph type="title"/>
          </p:nvPr>
        </p:nvSpPr>
        <p:spPr/>
        <p:txBody>
          <a:bodyPr/>
          <a:lstStyle/>
          <a:p>
            <a:r>
              <a:rPr lang="en-US" dirty="0" smtClean="0"/>
              <a:t>Management: Assessments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2602641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Identify gaps and needs.</a:t>
            </a:r>
          </a:p>
          <a:p>
            <a:pPr lvl="0"/>
            <a:r>
              <a:rPr lang="en-US" dirty="0" smtClean="0"/>
              <a:t>Brainstorm how the school counseling program can impact the identified gaps and needs.</a:t>
            </a:r>
          </a:p>
          <a:p>
            <a:pPr lvl="0"/>
            <a:r>
              <a:rPr lang="en-US" dirty="0" smtClean="0"/>
              <a:t>Prioritize the identified gaps and needs.</a:t>
            </a:r>
            <a:endParaRPr lang="en-US" dirty="0"/>
          </a:p>
        </p:txBody>
      </p:sp>
      <p:sp>
        <p:nvSpPr>
          <p:cNvPr id="3" name="Title 2"/>
          <p:cNvSpPr>
            <a:spLocks noGrp="1"/>
          </p:cNvSpPr>
          <p:nvPr>
            <p:ph type="title"/>
          </p:nvPr>
        </p:nvSpPr>
        <p:spPr/>
        <p:txBody>
          <a:bodyPr/>
          <a:lstStyle/>
          <a:p>
            <a:r>
              <a:rPr lang="en-US" dirty="0" smtClean="0"/>
              <a:t>Step 7: Review School and Student Data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304800" y="4534412"/>
            <a:ext cx="8608298" cy="1133954"/>
          </a:xfrm>
          <a:prstGeom prst="rect">
            <a:avLst/>
          </a:prstGeom>
        </p:spPr>
      </p:pic>
      <p:sp>
        <p:nvSpPr>
          <p:cNvPr id="6" name="TextBox 5"/>
          <p:cNvSpPr txBox="1"/>
          <p:nvPr/>
        </p:nvSpPr>
        <p:spPr>
          <a:xfrm>
            <a:off x="1965158" y="4775370"/>
            <a:ext cx="6493042" cy="646331"/>
          </a:xfrm>
          <a:prstGeom prst="rect">
            <a:avLst/>
          </a:prstGeom>
          <a:noFill/>
        </p:spPr>
        <p:txBody>
          <a:bodyPr wrap="square" rtlCol="0">
            <a:spAutoFit/>
          </a:bodyPr>
          <a:lstStyle/>
          <a:p>
            <a:r>
              <a:rPr lang="en-US" dirty="0">
                <a:solidFill>
                  <a:srgbClr val="000000"/>
                </a:solidFill>
              </a:rPr>
              <a:t>This will be done annually. Use the implementation planning to build capacity for using data.</a:t>
            </a:r>
          </a:p>
        </p:txBody>
      </p:sp>
      <p:pic>
        <p:nvPicPr>
          <p:cNvPr id="7" name="Picture 6"/>
          <p:cNvPicPr>
            <a:picLocks noChangeAspect="1"/>
          </p:cNvPicPr>
          <p:nvPr/>
        </p:nvPicPr>
        <p:blipFill>
          <a:blip r:embed="rId4"/>
          <a:stretch>
            <a:fillRect/>
          </a:stretch>
        </p:blipFill>
        <p:spPr>
          <a:xfrm>
            <a:off x="501993" y="4774716"/>
            <a:ext cx="1463167" cy="609653"/>
          </a:xfrm>
          <a:prstGeom prst="rect">
            <a:avLst/>
          </a:prstGeom>
        </p:spPr>
      </p:pic>
    </p:spTree>
    <p:extLst>
      <p:ext uri="{BB962C8B-B14F-4D97-AF65-F5344CB8AC3E}">
        <p14:creationId xmlns:p14="http://schemas.microsoft.com/office/powerpoint/2010/main" val="2762850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1"/>
            <a:ext cx="8382000" cy="4378892"/>
          </a:xfrm>
        </p:spPr>
        <p:txBody>
          <a:bodyPr>
            <a:normAutofit/>
          </a:bodyPr>
          <a:lstStyle/>
          <a:p>
            <a:r>
              <a:rPr lang="en-US" dirty="0" smtClean="0"/>
              <a:t>Utilizing MEASURE or SMART goals, craft a goal for the counseling program for the upcoming school year. </a:t>
            </a:r>
          </a:p>
          <a:p>
            <a:r>
              <a:rPr lang="en-US" dirty="0" smtClean="0"/>
              <a:t>Identify the baseline data and set a reasonable goal for growth.</a:t>
            </a:r>
          </a:p>
          <a:p>
            <a:r>
              <a:rPr lang="en-US" dirty="0" smtClean="0"/>
              <a:t>Continue to disaggregate and review the data to determine appropriate strategies and interventions.</a:t>
            </a:r>
          </a:p>
          <a:p>
            <a:r>
              <a:rPr lang="en-US" dirty="0" smtClean="0"/>
              <a:t>Discuss other stakeholders who are engaged work around this goal and the strategies and interventions they provide.</a:t>
            </a:r>
          </a:p>
          <a:p>
            <a:pPr marL="0" indent="0">
              <a:buNone/>
            </a:pPr>
            <a:endParaRPr lang="en-US" dirty="0" smtClean="0"/>
          </a:p>
        </p:txBody>
      </p:sp>
      <p:sp>
        <p:nvSpPr>
          <p:cNvPr id="3" name="Title 2"/>
          <p:cNvSpPr>
            <a:spLocks noGrp="1"/>
          </p:cNvSpPr>
          <p:nvPr>
            <p:ph type="title"/>
          </p:nvPr>
        </p:nvSpPr>
        <p:spPr/>
        <p:txBody>
          <a:bodyPr/>
          <a:lstStyle/>
          <a:p>
            <a:r>
              <a:rPr lang="en-US" dirty="0" smtClean="0"/>
              <a:t>Step 8: Write Program Goals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pic>
        <p:nvPicPr>
          <p:cNvPr id="5" name="Picture 4"/>
          <p:cNvPicPr>
            <a:picLocks noChangeAspect="1"/>
          </p:cNvPicPr>
          <p:nvPr/>
        </p:nvPicPr>
        <p:blipFill>
          <a:blip r:embed="rId3"/>
          <a:stretch>
            <a:fillRect/>
          </a:stretch>
        </p:blipFill>
        <p:spPr>
          <a:xfrm>
            <a:off x="304802" y="4954905"/>
            <a:ext cx="8612309" cy="719388"/>
          </a:xfrm>
          <a:prstGeom prst="rect">
            <a:avLst/>
          </a:prstGeom>
        </p:spPr>
      </p:pic>
      <p:sp>
        <p:nvSpPr>
          <p:cNvPr id="6" name="TextBox 5"/>
          <p:cNvSpPr txBox="1"/>
          <p:nvPr/>
        </p:nvSpPr>
        <p:spPr>
          <a:xfrm>
            <a:off x="2193758" y="5113093"/>
            <a:ext cx="6493042" cy="369332"/>
          </a:xfrm>
          <a:prstGeom prst="rect">
            <a:avLst/>
          </a:prstGeom>
          <a:noFill/>
        </p:spPr>
        <p:txBody>
          <a:bodyPr wrap="square" rtlCol="0">
            <a:spAutoFit/>
          </a:bodyPr>
          <a:lstStyle/>
          <a:p>
            <a:r>
              <a:rPr lang="en-US" dirty="0">
                <a:solidFill>
                  <a:srgbClr val="000000"/>
                </a:solidFill>
              </a:rPr>
              <a:t>This will be done annually.</a:t>
            </a:r>
          </a:p>
        </p:txBody>
      </p:sp>
      <p:pic>
        <p:nvPicPr>
          <p:cNvPr id="7" name="Picture 6"/>
          <p:cNvPicPr>
            <a:picLocks noChangeAspect="1"/>
          </p:cNvPicPr>
          <p:nvPr/>
        </p:nvPicPr>
        <p:blipFill>
          <a:blip r:embed="rId4"/>
          <a:stretch>
            <a:fillRect/>
          </a:stretch>
        </p:blipFill>
        <p:spPr>
          <a:xfrm>
            <a:off x="730593" y="5009774"/>
            <a:ext cx="1463167" cy="609653"/>
          </a:xfrm>
          <a:prstGeom prst="rect">
            <a:avLst/>
          </a:prstGeom>
        </p:spPr>
      </p:pic>
    </p:spTree>
    <p:extLst>
      <p:ext uri="{BB962C8B-B14F-4D97-AF65-F5344CB8AC3E}">
        <p14:creationId xmlns:p14="http://schemas.microsoft.com/office/powerpoint/2010/main" val="1744631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Objectives	</a:t>
            </a:r>
            <a:endParaRPr lang="en-US" dirty="0"/>
          </a:p>
        </p:txBody>
      </p:sp>
      <p:sp>
        <p:nvSpPr>
          <p:cNvPr id="3" name="Content Placeholder 2"/>
          <p:cNvSpPr>
            <a:spLocks noGrp="1"/>
          </p:cNvSpPr>
          <p:nvPr>
            <p:ph idx="1"/>
          </p:nvPr>
        </p:nvSpPr>
        <p:spPr/>
        <p:txBody>
          <a:bodyPr/>
          <a:lstStyle/>
          <a:p>
            <a:r>
              <a:rPr lang="en-US" dirty="0" smtClean="0"/>
              <a:t>Discuss the general process for developing a plan to fully implement the revised school counseling model and standards.</a:t>
            </a:r>
          </a:p>
          <a:p>
            <a:r>
              <a:rPr lang="en-US" dirty="0" smtClean="0"/>
              <a:t>Identify resources available to assist in the implementation process. </a:t>
            </a:r>
            <a:endParaRPr lang="en-US" dirty="0"/>
          </a:p>
        </p:txBody>
      </p:sp>
    </p:spTree>
    <p:extLst>
      <p:ext uri="{BB962C8B-B14F-4D97-AF65-F5344CB8AC3E}">
        <p14:creationId xmlns:p14="http://schemas.microsoft.com/office/powerpoint/2010/main" val="2505049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Program Goals	</a:t>
            </a:r>
          </a:p>
          <a:p>
            <a:pPr lvl="1">
              <a:buFont typeface="Open Sans" panose="020B0606030504020204" pitchFamily="34" charset="0"/>
              <a:buChar char="–"/>
            </a:pPr>
            <a:r>
              <a:rPr lang="en-US" dirty="0" smtClean="0"/>
              <a:t>Address specific </a:t>
            </a:r>
            <a:r>
              <a:rPr lang="en-US" b="1" dirty="0" smtClean="0"/>
              <a:t>student outcomes</a:t>
            </a:r>
          </a:p>
          <a:p>
            <a:pPr lvl="1">
              <a:buFont typeface="Open Sans" panose="020B0606030504020204" pitchFamily="34" charset="0"/>
              <a:buChar char="–"/>
            </a:pPr>
            <a:r>
              <a:rPr lang="en-US" dirty="0" smtClean="0"/>
              <a:t>Based on </a:t>
            </a:r>
            <a:r>
              <a:rPr lang="en-US" b="1" dirty="0" smtClean="0"/>
              <a:t>school and student data</a:t>
            </a:r>
          </a:p>
          <a:p>
            <a:pPr lvl="1">
              <a:buFont typeface="Open Sans" panose="020B0606030504020204" pitchFamily="34" charset="0"/>
              <a:buChar char="–"/>
            </a:pPr>
            <a:r>
              <a:rPr lang="en-US" dirty="0" smtClean="0"/>
              <a:t>Promote </a:t>
            </a:r>
            <a:r>
              <a:rPr lang="en-US" b="1" dirty="0" smtClean="0"/>
              <a:t>achievement, attendance, behavior, and/or school safety</a:t>
            </a:r>
          </a:p>
          <a:p>
            <a:pPr lvl="1">
              <a:buFont typeface="Open Sans" panose="020B0606030504020204" pitchFamily="34" charset="0"/>
              <a:buChar char="–"/>
            </a:pPr>
            <a:r>
              <a:rPr lang="en-US" dirty="0" smtClean="0"/>
              <a:t>Support </a:t>
            </a:r>
            <a:r>
              <a:rPr lang="en-US" b="1" dirty="0" smtClean="0"/>
              <a:t>school improvement goals</a:t>
            </a:r>
          </a:p>
          <a:p>
            <a:pPr lvl="1">
              <a:buFont typeface="Open Sans" panose="020B0606030504020204" pitchFamily="34" charset="0"/>
              <a:buChar char="–"/>
            </a:pPr>
            <a:r>
              <a:rPr lang="en-US" dirty="0" smtClean="0"/>
              <a:t>Drive planning of comprehensive school counseling programs</a:t>
            </a:r>
          </a:p>
          <a:p>
            <a:pPr lvl="1">
              <a:buFont typeface="Open Sans" panose="020B0606030504020204" pitchFamily="34" charset="0"/>
              <a:buChar char="–"/>
            </a:pPr>
            <a:r>
              <a:rPr lang="en-US" dirty="0" smtClean="0"/>
              <a:t>Example: M.E.A.S.U.R.E. or SMART goals</a:t>
            </a:r>
          </a:p>
          <a:p>
            <a:pPr lvl="2">
              <a:buFont typeface="Open Sans" panose="020B0606030504020204" pitchFamily="34" charset="0"/>
              <a:buChar char="–"/>
            </a:pPr>
            <a:r>
              <a:rPr lang="en-US" dirty="0" smtClean="0"/>
              <a:t>Increase the % of students enrolling in postsecondary education/training from 57% - 82%</a:t>
            </a:r>
          </a:p>
          <a:p>
            <a:pPr lvl="2">
              <a:buFont typeface="Open Sans" panose="020B0606030504020204" pitchFamily="34" charset="0"/>
              <a:buChar char="–"/>
            </a:pPr>
            <a:r>
              <a:rPr lang="en-US" dirty="0" smtClean="0"/>
              <a:t>Reduce the % of chronic absenteeism by 38%</a:t>
            </a:r>
          </a:p>
          <a:p>
            <a:pPr lvl="2">
              <a:buFont typeface="Open Sans" panose="020B0606030504020204" pitchFamily="34" charset="0"/>
              <a:buChar char="–"/>
            </a:pPr>
            <a:r>
              <a:rPr lang="en-US" dirty="0" smtClean="0"/>
              <a:t>Increase the # of African American males in EPSOs</a:t>
            </a:r>
          </a:p>
          <a:p>
            <a:pPr marL="457189" lvl="1" indent="0">
              <a:buNone/>
            </a:pPr>
            <a:endParaRPr lang="en-US" dirty="0" smtClean="0"/>
          </a:p>
        </p:txBody>
      </p:sp>
      <p:sp>
        <p:nvSpPr>
          <p:cNvPr id="3" name="Title 2"/>
          <p:cNvSpPr>
            <a:spLocks noGrp="1"/>
          </p:cNvSpPr>
          <p:nvPr>
            <p:ph type="title"/>
          </p:nvPr>
        </p:nvSpPr>
        <p:spPr/>
        <p:txBody>
          <a:bodyPr/>
          <a:lstStyle/>
          <a:p>
            <a:r>
              <a:rPr lang="en-US" dirty="0" smtClean="0"/>
              <a:t>Foundations: Program Goals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20</a:t>
            </a:fld>
            <a:endParaRPr lang="en-US" dirty="0"/>
          </a:p>
        </p:txBody>
      </p:sp>
    </p:spTree>
    <p:extLst>
      <p:ext uri="{BB962C8B-B14F-4D97-AF65-F5344CB8AC3E}">
        <p14:creationId xmlns:p14="http://schemas.microsoft.com/office/powerpoint/2010/main" val="425850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Complete the school counselor competency assessment</a:t>
            </a:r>
          </a:p>
          <a:p>
            <a:pPr lvl="0"/>
            <a:r>
              <a:rPr lang="en-US" dirty="0"/>
              <a:t>Align results to prioritized student and school needs</a:t>
            </a:r>
          </a:p>
          <a:p>
            <a:r>
              <a:rPr lang="en-US" dirty="0"/>
              <a:t>Write a professional growth plan for an identified competency </a:t>
            </a:r>
            <a:r>
              <a:rPr lang="en-US" dirty="0" smtClean="0"/>
              <a:t>need</a:t>
            </a:r>
          </a:p>
          <a:p>
            <a:pPr marL="342891" indent="-342891" defTabSz="914377"/>
            <a:r>
              <a:rPr lang="en-US" dirty="0">
                <a:solidFill>
                  <a:srgbClr val="000000"/>
                </a:solidFill>
                <a:hlinkClick r:id="rId3"/>
              </a:rPr>
              <a:t>School Counselor Competencies</a:t>
            </a:r>
            <a:endParaRPr lang="en-US" dirty="0">
              <a:solidFill>
                <a:srgbClr val="000000"/>
              </a:solidFill>
            </a:endParaRPr>
          </a:p>
          <a:p>
            <a:pPr marL="800088" lvl="1" indent="-342900" defTabSz="914377">
              <a:buFont typeface="Open Sans" panose="020B0606030504020204" pitchFamily="34" charset="0"/>
              <a:buChar char="–"/>
            </a:pPr>
            <a:r>
              <a:rPr lang="en-US" dirty="0">
                <a:solidFill>
                  <a:srgbClr val="000000"/>
                </a:solidFill>
              </a:rPr>
              <a:t>Identify the knowledge, abilities, skills, and attitudes necessary to plan, organize, implement, and evaluate a comprehensive school counseling program</a:t>
            </a:r>
          </a:p>
          <a:p>
            <a:pPr marL="800088" lvl="1" indent="-342900" defTabSz="914377">
              <a:buFont typeface="Open Sans" panose="020B0606030504020204" pitchFamily="34" charset="0"/>
              <a:buChar char="–"/>
            </a:pPr>
            <a:r>
              <a:rPr lang="en-US" dirty="0">
                <a:solidFill>
                  <a:srgbClr val="000000"/>
                </a:solidFill>
              </a:rPr>
              <a:t>Drive professional development and growth plans</a:t>
            </a:r>
          </a:p>
          <a:p>
            <a:endParaRPr lang="en-US" dirty="0"/>
          </a:p>
        </p:txBody>
      </p:sp>
      <p:sp>
        <p:nvSpPr>
          <p:cNvPr id="3" name="Title 2"/>
          <p:cNvSpPr>
            <a:spLocks noGrp="1"/>
          </p:cNvSpPr>
          <p:nvPr>
            <p:ph type="title"/>
          </p:nvPr>
        </p:nvSpPr>
        <p:spPr/>
        <p:txBody>
          <a:bodyPr>
            <a:normAutofit fontScale="90000"/>
          </a:bodyPr>
          <a:lstStyle/>
          <a:p>
            <a:r>
              <a:rPr lang="en-US" dirty="0" smtClean="0"/>
              <a:t>Step 9: Complete School Counselor Competencies Assessment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2" y="5369468"/>
            <a:ext cx="8614395" cy="719390"/>
          </a:xfrm>
          <a:prstGeom prst="rect">
            <a:avLst/>
          </a:prstGeom>
        </p:spPr>
      </p:pic>
      <p:pic>
        <p:nvPicPr>
          <p:cNvPr id="6" name="Picture 5"/>
          <p:cNvPicPr>
            <a:picLocks noChangeAspect="1"/>
          </p:cNvPicPr>
          <p:nvPr/>
        </p:nvPicPr>
        <p:blipFill>
          <a:blip r:embed="rId5"/>
          <a:stretch>
            <a:fillRect/>
          </a:stretch>
        </p:blipFill>
        <p:spPr>
          <a:xfrm>
            <a:off x="634341" y="5424338"/>
            <a:ext cx="1463167" cy="609653"/>
          </a:xfrm>
          <a:prstGeom prst="rect">
            <a:avLst/>
          </a:prstGeom>
        </p:spPr>
      </p:pic>
      <p:sp>
        <p:nvSpPr>
          <p:cNvPr id="7" name="TextBox 6"/>
          <p:cNvSpPr txBox="1"/>
          <p:nvPr/>
        </p:nvSpPr>
        <p:spPr>
          <a:xfrm>
            <a:off x="2097506" y="5558344"/>
            <a:ext cx="6493042" cy="369332"/>
          </a:xfrm>
          <a:prstGeom prst="rect">
            <a:avLst/>
          </a:prstGeom>
          <a:noFill/>
        </p:spPr>
        <p:txBody>
          <a:bodyPr wrap="square" rtlCol="0">
            <a:spAutoFit/>
          </a:bodyPr>
          <a:lstStyle/>
          <a:p>
            <a:r>
              <a:rPr lang="en-US" dirty="0">
                <a:solidFill>
                  <a:srgbClr val="000000"/>
                </a:solidFill>
              </a:rPr>
              <a:t>This will be done annually.</a:t>
            </a:r>
          </a:p>
        </p:txBody>
      </p:sp>
    </p:spTree>
    <p:extLst>
      <p:ext uri="{BB962C8B-B14F-4D97-AF65-F5344CB8AC3E}">
        <p14:creationId xmlns:p14="http://schemas.microsoft.com/office/powerpoint/2010/main" val="657482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The school counselor should prepare the program management agreement; however, it will be discussed and completed with the administrator.</a:t>
            </a:r>
          </a:p>
          <a:p>
            <a:pPr lvl="0"/>
            <a:r>
              <a:rPr lang="en-US" dirty="0">
                <a:solidFill>
                  <a:srgbClr val="000000"/>
                </a:solidFill>
                <a:hlinkClick r:id="rId3" action="ppaction://hlinkfile"/>
              </a:rPr>
              <a:t> Program Management Agreement</a:t>
            </a:r>
            <a:r>
              <a:rPr lang="en-US" dirty="0">
                <a:solidFill>
                  <a:srgbClr val="000000"/>
                </a:solidFill>
              </a:rPr>
              <a:t> </a:t>
            </a:r>
          </a:p>
          <a:p>
            <a:pPr lvl="1">
              <a:buFont typeface="Open Sans" panose="020B0606030504020204" pitchFamily="34" charset="0"/>
              <a:buChar char="–"/>
            </a:pPr>
            <a:r>
              <a:rPr lang="en-US" dirty="0">
                <a:solidFill>
                  <a:srgbClr val="000000"/>
                </a:solidFill>
              </a:rPr>
              <a:t>Outline organization of counseling program</a:t>
            </a:r>
          </a:p>
          <a:p>
            <a:pPr lvl="1">
              <a:buFont typeface="Open Sans" panose="020B0606030504020204" pitchFamily="34" charset="0"/>
              <a:buChar char="–"/>
            </a:pPr>
            <a:r>
              <a:rPr lang="en-US" dirty="0">
                <a:solidFill>
                  <a:srgbClr val="000000"/>
                </a:solidFill>
              </a:rPr>
              <a:t>Developed with school counselors and administration</a:t>
            </a:r>
          </a:p>
          <a:p>
            <a:pPr lvl="1">
              <a:buFont typeface="Open Sans" panose="020B0606030504020204" pitchFamily="34" charset="0"/>
              <a:buChar char="–"/>
            </a:pPr>
            <a:r>
              <a:rPr lang="en-US" dirty="0">
                <a:solidFill>
                  <a:srgbClr val="000000"/>
                </a:solidFill>
              </a:rPr>
              <a:t>Ensures the counseling program aligns to School Improvement Plan goals</a:t>
            </a:r>
          </a:p>
          <a:p>
            <a:pPr lvl="1">
              <a:buFont typeface="Open Sans" panose="020B0606030504020204" pitchFamily="34" charset="0"/>
              <a:buChar char="–"/>
            </a:pPr>
            <a:r>
              <a:rPr lang="en-US" dirty="0">
                <a:solidFill>
                  <a:srgbClr val="000000"/>
                </a:solidFill>
              </a:rPr>
              <a:t>Increase administrator understanding of counseling program</a:t>
            </a:r>
          </a:p>
          <a:p>
            <a:pPr lvl="1">
              <a:buFont typeface="Open Sans" panose="020B0606030504020204" pitchFamily="34" charset="0"/>
              <a:buChar char="–"/>
            </a:pPr>
            <a:r>
              <a:rPr lang="en-US" dirty="0">
                <a:solidFill>
                  <a:srgbClr val="000000"/>
                </a:solidFill>
              </a:rPr>
              <a:t>Completed prior to or early in school year</a:t>
            </a:r>
          </a:p>
          <a:p>
            <a:pPr lvl="1">
              <a:buFont typeface="Open Sans" panose="020B0606030504020204" pitchFamily="34" charset="0"/>
              <a:buChar char="–"/>
            </a:pPr>
            <a:r>
              <a:rPr lang="en-US" dirty="0">
                <a:solidFill>
                  <a:srgbClr val="000000"/>
                </a:solidFill>
              </a:rPr>
              <a:t>Can be reviewed throughout the year to evaluate progress toward meeting program goals</a:t>
            </a:r>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Step 10: Complete the Program Management Agreement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2" y="5614067"/>
            <a:ext cx="8614395" cy="719390"/>
          </a:xfrm>
          <a:prstGeom prst="rect">
            <a:avLst/>
          </a:prstGeom>
        </p:spPr>
      </p:pic>
      <p:pic>
        <p:nvPicPr>
          <p:cNvPr id="6" name="Picture 5"/>
          <p:cNvPicPr>
            <a:picLocks noChangeAspect="1"/>
          </p:cNvPicPr>
          <p:nvPr/>
        </p:nvPicPr>
        <p:blipFill>
          <a:blip r:embed="rId5"/>
          <a:stretch>
            <a:fillRect/>
          </a:stretch>
        </p:blipFill>
        <p:spPr>
          <a:xfrm>
            <a:off x="586215" y="5668938"/>
            <a:ext cx="1463167" cy="609653"/>
          </a:xfrm>
          <a:prstGeom prst="rect">
            <a:avLst/>
          </a:prstGeom>
        </p:spPr>
      </p:pic>
      <p:sp>
        <p:nvSpPr>
          <p:cNvPr id="7" name="TextBox 6"/>
          <p:cNvSpPr txBox="1"/>
          <p:nvPr/>
        </p:nvSpPr>
        <p:spPr>
          <a:xfrm>
            <a:off x="2193758" y="5790909"/>
            <a:ext cx="6493042" cy="369332"/>
          </a:xfrm>
          <a:prstGeom prst="rect">
            <a:avLst/>
          </a:prstGeom>
          <a:noFill/>
        </p:spPr>
        <p:txBody>
          <a:bodyPr wrap="square" rtlCol="0">
            <a:spAutoFit/>
          </a:bodyPr>
          <a:lstStyle/>
          <a:p>
            <a:r>
              <a:rPr lang="en-US" dirty="0">
                <a:solidFill>
                  <a:srgbClr val="000000"/>
                </a:solidFill>
              </a:rPr>
              <a:t>This will be done annually.</a:t>
            </a:r>
          </a:p>
        </p:txBody>
      </p:sp>
    </p:spTree>
    <p:extLst>
      <p:ext uri="{BB962C8B-B14F-4D97-AF65-F5344CB8AC3E}">
        <p14:creationId xmlns:p14="http://schemas.microsoft.com/office/powerpoint/2010/main" val="3764078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school counselor will complete the action plans for</a:t>
            </a:r>
          </a:p>
          <a:p>
            <a:pPr lvl="1">
              <a:buFont typeface="Open Sans" panose="020B0606030504020204" pitchFamily="34" charset="0"/>
              <a:buChar char="–"/>
            </a:pPr>
            <a:r>
              <a:rPr lang="en-US" dirty="0" smtClean="0"/>
              <a:t>School Counseling Core Curriculum</a:t>
            </a:r>
          </a:p>
          <a:p>
            <a:pPr lvl="1">
              <a:buFont typeface="Open Sans" panose="020B0606030504020204" pitchFamily="34" charset="0"/>
              <a:buChar char="–"/>
            </a:pPr>
            <a:r>
              <a:rPr lang="en-US" dirty="0" smtClean="0"/>
              <a:t>Small Group</a:t>
            </a:r>
          </a:p>
          <a:p>
            <a:pPr lvl="1">
              <a:buFont typeface="Open Sans" panose="020B0606030504020204" pitchFamily="34" charset="0"/>
              <a:buChar char="–"/>
            </a:pPr>
            <a:r>
              <a:rPr lang="en-US" dirty="0" smtClean="0"/>
              <a:t>Closing the Gap</a:t>
            </a:r>
          </a:p>
          <a:p>
            <a:pPr marL="400047" indent="-342900"/>
            <a:r>
              <a:rPr lang="en-US" dirty="0" smtClean="0"/>
              <a:t>Action Plans align to the counseling standards and serve as documentation for standards that are being addressed each year. </a:t>
            </a:r>
            <a:endParaRPr lang="en-US" dirty="0"/>
          </a:p>
          <a:p>
            <a:r>
              <a:rPr lang="en-US" dirty="0" smtClean="0"/>
              <a:t>The implementation team should provide feedback on the development and completion of the action plans. </a:t>
            </a:r>
          </a:p>
        </p:txBody>
      </p:sp>
      <p:sp>
        <p:nvSpPr>
          <p:cNvPr id="3" name="Title 2"/>
          <p:cNvSpPr>
            <a:spLocks noGrp="1"/>
          </p:cNvSpPr>
          <p:nvPr>
            <p:ph type="title"/>
          </p:nvPr>
        </p:nvSpPr>
        <p:spPr/>
        <p:txBody>
          <a:bodyPr/>
          <a:lstStyle/>
          <a:p>
            <a:r>
              <a:rPr lang="en-US" dirty="0" smtClean="0"/>
              <a:t>Step 11: Complete Action Plans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2" y="5254373"/>
            <a:ext cx="8614395" cy="719390"/>
          </a:xfrm>
          <a:prstGeom prst="rect">
            <a:avLst/>
          </a:prstGeom>
        </p:spPr>
      </p:pic>
      <p:pic>
        <p:nvPicPr>
          <p:cNvPr id="6" name="Picture 5"/>
          <p:cNvPicPr>
            <a:picLocks noChangeAspect="1"/>
          </p:cNvPicPr>
          <p:nvPr/>
        </p:nvPicPr>
        <p:blipFill>
          <a:blip r:embed="rId4"/>
          <a:stretch>
            <a:fillRect/>
          </a:stretch>
        </p:blipFill>
        <p:spPr>
          <a:xfrm>
            <a:off x="610278" y="5309243"/>
            <a:ext cx="1463167" cy="609653"/>
          </a:xfrm>
          <a:prstGeom prst="rect">
            <a:avLst/>
          </a:prstGeom>
        </p:spPr>
      </p:pic>
      <p:sp>
        <p:nvSpPr>
          <p:cNvPr id="7" name="TextBox 6"/>
          <p:cNvSpPr txBox="1"/>
          <p:nvPr/>
        </p:nvSpPr>
        <p:spPr>
          <a:xfrm>
            <a:off x="2117558" y="5429401"/>
            <a:ext cx="6493042" cy="369332"/>
          </a:xfrm>
          <a:prstGeom prst="rect">
            <a:avLst/>
          </a:prstGeom>
          <a:noFill/>
        </p:spPr>
        <p:txBody>
          <a:bodyPr wrap="square" rtlCol="0">
            <a:spAutoFit/>
          </a:bodyPr>
          <a:lstStyle/>
          <a:p>
            <a:r>
              <a:rPr lang="en-US" dirty="0">
                <a:solidFill>
                  <a:srgbClr val="000000"/>
                </a:solidFill>
              </a:rPr>
              <a:t>This will be done annually.</a:t>
            </a:r>
          </a:p>
        </p:txBody>
      </p:sp>
    </p:spTree>
    <p:extLst>
      <p:ext uri="{BB962C8B-B14F-4D97-AF65-F5344CB8AC3E}">
        <p14:creationId xmlns:p14="http://schemas.microsoft.com/office/powerpoint/2010/main" val="1595711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endParaRPr lang="en-US" dirty="0" smtClean="0">
              <a:cs typeface="Times New Roman" panose="02020603050405020304" pitchFamily="18" charset="0"/>
            </a:endParaRPr>
          </a:p>
          <a:p>
            <a:pPr>
              <a:spcBef>
                <a:spcPts val="0"/>
              </a:spcBef>
            </a:pPr>
            <a:r>
              <a:rPr lang="en-US" dirty="0" smtClean="0">
                <a:cs typeface="Times New Roman" panose="02020603050405020304" pitchFamily="18" charset="0"/>
              </a:rPr>
              <a:t>Create </a:t>
            </a:r>
            <a:r>
              <a:rPr lang="en-US" dirty="0">
                <a:cs typeface="Times New Roman" panose="02020603050405020304" pitchFamily="18" charset="0"/>
              </a:rPr>
              <a:t>a yearly calendar that highlights programs and activities of the school counseling program</a:t>
            </a:r>
          </a:p>
          <a:p>
            <a:r>
              <a:rPr lang="en-US" dirty="0">
                <a:cs typeface="Times New Roman" panose="02020603050405020304" pitchFamily="18" charset="0"/>
              </a:rPr>
              <a:t>Identify strategies for sharing the calendar with stakeholders</a:t>
            </a:r>
            <a:endParaRPr lang="en-US" dirty="0"/>
          </a:p>
        </p:txBody>
      </p:sp>
      <p:sp>
        <p:nvSpPr>
          <p:cNvPr id="3" name="Title 2"/>
          <p:cNvSpPr>
            <a:spLocks noGrp="1"/>
          </p:cNvSpPr>
          <p:nvPr>
            <p:ph type="title"/>
          </p:nvPr>
        </p:nvSpPr>
        <p:spPr/>
        <p:txBody>
          <a:bodyPr/>
          <a:lstStyle/>
          <a:p>
            <a:r>
              <a:rPr lang="en-US" dirty="0" smtClean="0"/>
              <a:t>Step 12: Create Counseling Calendar</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23" y="4912241"/>
            <a:ext cx="8614395" cy="719390"/>
          </a:xfrm>
          <a:prstGeom prst="rect">
            <a:avLst/>
          </a:prstGeom>
        </p:spPr>
      </p:pic>
      <p:pic>
        <p:nvPicPr>
          <p:cNvPr id="6" name="Picture 5"/>
          <p:cNvPicPr>
            <a:picLocks noChangeAspect="1"/>
          </p:cNvPicPr>
          <p:nvPr/>
        </p:nvPicPr>
        <p:blipFill>
          <a:blip r:embed="rId4"/>
          <a:stretch>
            <a:fillRect/>
          </a:stretch>
        </p:blipFill>
        <p:spPr>
          <a:xfrm>
            <a:off x="550120" y="4967111"/>
            <a:ext cx="1463167" cy="609653"/>
          </a:xfrm>
          <a:prstGeom prst="rect">
            <a:avLst/>
          </a:prstGeom>
        </p:spPr>
      </p:pic>
      <p:sp>
        <p:nvSpPr>
          <p:cNvPr id="7" name="TextBox 6"/>
          <p:cNvSpPr txBox="1"/>
          <p:nvPr/>
        </p:nvSpPr>
        <p:spPr>
          <a:xfrm>
            <a:off x="2097506" y="5087269"/>
            <a:ext cx="6493042" cy="369332"/>
          </a:xfrm>
          <a:prstGeom prst="rect">
            <a:avLst/>
          </a:prstGeom>
          <a:noFill/>
        </p:spPr>
        <p:txBody>
          <a:bodyPr wrap="square" rtlCol="0">
            <a:spAutoFit/>
          </a:bodyPr>
          <a:lstStyle/>
          <a:p>
            <a:r>
              <a:rPr lang="en-US" dirty="0">
                <a:solidFill>
                  <a:srgbClr val="000000"/>
                </a:solidFill>
              </a:rPr>
              <a:t>This will be done annually.</a:t>
            </a:r>
          </a:p>
        </p:txBody>
      </p:sp>
    </p:spTree>
    <p:extLst>
      <p:ext uri="{BB962C8B-B14F-4D97-AF65-F5344CB8AC3E}">
        <p14:creationId xmlns:p14="http://schemas.microsoft.com/office/powerpoint/2010/main" val="3129186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4876800"/>
          </a:xfrm>
        </p:spPr>
        <p:txBody>
          <a:bodyPr>
            <a:normAutofit fontScale="85000" lnSpcReduction="20000"/>
          </a:bodyPr>
          <a:lstStyle/>
          <a:p>
            <a:pPr marL="0" indent="0">
              <a:buNone/>
            </a:pP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Describe </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the </a:t>
            </a: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attitudes</a:t>
            </a: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knowledge</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skills</a:t>
            </a: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and </a:t>
            </a:r>
            <a:r>
              <a:rPr lang="en-US" b="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experiences </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students need to achieve academic success, </a:t>
            </a: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postsecondary </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and career </a:t>
            </a: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readiness, </a:t>
            </a:r>
            <a:r>
              <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rPr>
              <a:t>and </a:t>
            </a: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social/emotional development</a:t>
            </a:r>
          </a:p>
          <a:p>
            <a:pPr>
              <a:buFont typeface="Arial" panose="020B0604020202020204" pitchFamily="34" charset="0"/>
              <a:buChar char="•"/>
            </a:pPr>
            <a:r>
              <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Organized in three broad domains:</a:t>
            </a:r>
          </a:p>
          <a:p>
            <a:pPr lvl="1">
              <a:buFont typeface="Courier New" panose="02070309020205020404" pitchFamily="49" charset="0"/>
              <a:buChar char="o"/>
            </a:pPr>
            <a:r>
              <a:rPr lang="en-US" sz="2900" b="1" dirty="0">
                <a:solidFill>
                  <a:srgbClr val="002060"/>
                </a:solidFill>
              </a:rPr>
              <a:t>Academic development</a:t>
            </a:r>
            <a:r>
              <a:rPr lang="en-US" sz="2400" dirty="0">
                <a:solidFill>
                  <a:srgbClr val="002060"/>
                </a:solidFill>
              </a:rPr>
              <a:t>: </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Standards guiding school counseling programs to implement strategies and activities to </a:t>
            </a:r>
            <a:r>
              <a:rPr lang="en-US"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support and maximize each student’s ability to learn</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endParaRPr lang="en-US" i="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457200" lvl="1" indent="0">
              <a:buNone/>
            </a:pPr>
            <a:endPar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en-US" sz="2900" b="1" dirty="0">
                <a:solidFill>
                  <a:srgbClr val="002060"/>
                </a:solidFill>
              </a:rPr>
              <a:t>Social and emotional development: </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Standards guiding school counseling programs to help students </a:t>
            </a:r>
            <a:r>
              <a:rPr lang="en-US"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manage emotions and learn and apply interpersonal skills</a:t>
            </a:r>
            <a:r>
              <a:rPr lang="en-US" i="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marL="457200" lvl="1" indent="0">
              <a:buNone/>
            </a:pPr>
            <a:endParaRPr lang="en-US"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lvl="1">
              <a:buFont typeface="Courier New" panose="02070309020205020404" pitchFamily="49" charset="0"/>
              <a:buChar char="o"/>
            </a:pPr>
            <a:r>
              <a:rPr lang="en-US" sz="2900" b="1" dirty="0">
                <a:solidFill>
                  <a:srgbClr val="002060"/>
                </a:solidFill>
              </a:rPr>
              <a:t>College and career readiness: </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Standards guiding school counseling programs to help students understand the connection between school and work as well as plan for and </a:t>
            </a:r>
            <a:r>
              <a:rPr lang="en-US"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make a successful transition to postsecondary</a:t>
            </a:r>
            <a:r>
              <a:rPr lang="en-US" i="1" dirty="0">
                <a:solidFill>
                  <a:srgbClr val="002060"/>
                </a:solidFill>
                <a:latin typeface="Open Sans" panose="020B0606030504020204" pitchFamily="34" charset="0"/>
                <a:ea typeface="Open Sans" panose="020B0606030504020204" pitchFamily="34" charset="0"/>
                <a:cs typeface="Open Sans" panose="020B0606030504020204" pitchFamily="34" charset="0"/>
              </a:rPr>
              <a:t> education, training, or the workforce</a:t>
            </a:r>
            <a:r>
              <a:rPr lang="en-US" i="1"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a:t>
            </a:r>
            <a:endParaRPr lang="en-US" dirty="0" smtClean="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pPr marL="57150" indent="0">
              <a:buNone/>
            </a:pPr>
            <a:endParaRPr lang="en-US" dirty="0" smtClean="0">
              <a:solidFill>
                <a:srgbClr val="002060"/>
              </a:solidFill>
            </a:endParaRPr>
          </a:p>
        </p:txBody>
      </p:sp>
      <p:sp>
        <p:nvSpPr>
          <p:cNvPr id="3" name="Title 2"/>
          <p:cNvSpPr>
            <a:spLocks noGrp="1"/>
          </p:cNvSpPr>
          <p:nvPr>
            <p:ph type="title"/>
          </p:nvPr>
        </p:nvSpPr>
        <p:spPr/>
        <p:txBody>
          <a:bodyPr>
            <a:normAutofit fontScale="90000"/>
          </a:bodyPr>
          <a:lstStyle/>
          <a:p>
            <a:r>
              <a:rPr lang="en-US" sz="3600" dirty="0">
                <a:latin typeface="Open Sans" panose="020B0606030504020204" pitchFamily="34" charset="0"/>
                <a:ea typeface="Open Sans" panose="020B0606030504020204" pitchFamily="34" charset="0"/>
                <a:cs typeface="Open Sans" panose="020B0606030504020204" pitchFamily="34" charset="0"/>
              </a:rPr>
              <a:t>School Counseling Student Standards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spTree>
    <p:extLst>
      <p:ext uri="{BB962C8B-B14F-4D97-AF65-F5344CB8AC3E}">
        <p14:creationId xmlns:p14="http://schemas.microsoft.com/office/powerpoint/2010/main" val="134172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4708358"/>
          </a:xfrm>
        </p:spPr>
        <p:txBody>
          <a:bodyPr>
            <a:normAutofit lnSpcReduction="10000"/>
          </a:bodyPr>
          <a:lstStyle/>
          <a:p>
            <a:pPr lvl="0"/>
            <a:r>
              <a:rPr lang="en-US" dirty="0"/>
              <a:t>Write lesson plans for curriculum and small group activities</a:t>
            </a:r>
          </a:p>
          <a:p>
            <a:r>
              <a:rPr lang="en-US" dirty="0"/>
              <a:t>Share effective lesson plans for meeting counseling standards with the department to be included in the Resource </a:t>
            </a:r>
            <a:r>
              <a:rPr lang="en-US" dirty="0" smtClean="0"/>
              <a:t>Guide</a:t>
            </a:r>
          </a:p>
          <a:p>
            <a:pPr lvl="1">
              <a:buFont typeface="Open Sans" panose="020B0606030504020204" pitchFamily="34" charset="0"/>
              <a:buChar char="–"/>
            </a:pPr>
            <a:r>
              <a:rPr lang="en-US" sz="1800" b="1" dirty="0"/>
              <a:t>Academic development</a:t>
            </a:r>
            <a:r>
              <a:rPr lang="en-US" sz="1800" dirty="0"/>
              <a:t>: </a:t>
            </a:r>
            <a:r>
              <a:rPr lang="en-US" sz="1800" i="1" dirty="0"/>
              <a:t>Standards guiding school counseling programs to implement strategies and activities to </a:t>
            </a:r>
            <a:r>
              <a:rPr lang="en-US" sz="1800" b="1" i="1" dirty="0"/>
              <a:t>support and maximize each student’s ability to learn</a:t>
            </a:r>
            <a:r>
              <a:rPr lang="en-US" sz="1800" i="1" dirty="0"/>
              <a:t>. </a:t>
            </a:r>
            <a:endParaRPr lang="en-US" sz="1800" dirty="0"/>
          </a:p>
          <a:p>
            <a:pPr lvl="1">
              <a:buFont typeface="Open Sans" panose="020B0606030504020204" pitchFamily="34" charset="0"/>
              <a:buChar char="–"/>
            </a:pPr>
            <a:r>
              <a:rPr lang="en-US" sz="1800" b="1" dirty="0"/>
              <a:t>Social and emotional development: </a:t>
            </a:r>
            <a:r>
              <a:rPr lang="en-US" sz="1800" i="1" dirty="0"/>
              <a:t>Standards guiding school counseling programs to help students </a:t>
            </a:r>
            <a:r>
              <a:rPr lang="en-US" sz="1800" b="1" i="1" dirty="0"/>
              <a:t>manage emotions and learn and apply interpersonal skills</a:t>
            </a:r>
            <a:r>
              <a:rPr lang="en-US" sz="1800" i="1" dirty="0"/>
              <a:t>.</a:t>
            </a:r>
            <a:endParaRPr lang="en-US" sz="1800" dirty="0"/>
          </a:p>
          <a:p>
            <a:pPr lvl="1">
              <a:buFont typeface="Open Sans" panose="020B0606030504020204" pitchFamily="34" charset="0"/>
              <a:buChar char="–"/>
            </a:pPr>
            <a:r>
              <a:rPr lang="en-US" sz="1800" b="1" dirty="0"/>
              <a:t>College and career readiness: </a:t>
            </a:r>
            <a:r>
              <a:rPr lang="en-US" sz="1800" i="1" dirty="0"/>
              <a:t>Standards guiding school counseling programs to help students understand the connection between school and work as well as plan for and </a:t>
            </a:r>
            <a:r>
              <a:rPr lang="en-US" sz="1800" b="1" i="1" dirty="0"/>
              <a:t>make a successful transition to postsecondary</a:t>
            </a:r>
            <a:r>
              <a:rPr lang="en-US" sz="1800" i="1" dirty="0"/>
              <a:t> education, training, or the workforce.</a:t>
            </a:r>
            <a:endParaRPr lang="en-US" sz="1800" dirty="0"/>
          </a:p>
          <a:p>
            <a:endParaRPr lang="en-US" sz="1700" dirty="0"/>
          </a:p>
        </p:txBody>
      </p:sp>
      <p:sp>
        <p:nvSpPr>
          <p:cNvPr id="3" name="Title 2"/>
          <p:cNvSpPr>
            <a:spLocks noGrp="1"/>
          </p:cNvSpPr>
          <p:nvPr>
            <p:ph type="title"/>
          </p:nvPr>
        </p:nvSpPr>
        <p:spPr/>
        <p:txBody>
          <a:bodyPr/>
          <a:lstStyle/>
          <a:p>
            <a:r>
              <a:rPr lang="en-US" dirty="0" smtClean="0"/>
              <a:t>Step 13: Write Lesson Plans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2" y="5796463"/>
            <a:ext cx="8614395" cy="719390"/>
          </a:xfrm>
          <a:prstGeom prst="rect">
            <a:avLst/>
          </a:prstGeom>
        </p:spPr>
      </p:pic>
      <p:pic>
        <p:nvPicPr>
          <p:cNvPr id="6" name="Picture 5"/>
          <p:cNvPicPr>
            <a:picLocks noChangeAspect="1"/>
          </p:cNvPicPr>
          <p:nvPr/>
        </p:nvPicPr>
        <p:blipFill>
          <a:blip r:embed="rId4"/>
          <a:stretch>
            <a:fillRect/>
          </a:stretch>
        </p:blipFill>
        <p:spPr>
          <a:xfrm>
            <a:off x="465899" y="5851333"/>
            <a:ext cx="1463167" cy="609653"/>
          </a:xfrm>
          <a:prstGeom prst="rect">
            <a:avLst/>
          </a:prstGeom>
        </p:spPr>
      </p:pic>
      <p:sp>
        <p:nvSpPr>
          <p:cNvPr id="7" name="TextBox 6"/>
          <p:cNvSpPr txBox="1"/>
          <p:nvPr/>
        </p:nvSpPr>
        <p:spPr>
          <a:xfrm>
            <a:off x="2029219" y="5851333"/>
            <a:ext cx="6493042" cy="646331"/>
          </a:xfrm>
          <a:prstGeom prst="rect">
            <a:avLst/>
          </a:prstGeom>
          <a:noFill/>
        </p:spPr>
        <p:txBody>
          <a:bodyPr wrap="square" rtlCol="0">
            <a:spAutoFit/>
          </a:bodyPr>
          <a:lstStyle/>
          <a:p>
            <a:r>
              <a:rPr lang="en-US" dirty="0">
                <a:solidFill>
                  <a:srgbClr val="000000"/>
                </a:solidFill>
              </a:rPr>
              <a:t>Once you develop lesson plans you should plan to revise them annually based on outcomes of each lesson.</a:t>
            </a:r>
          </a:p>
        </p:txBody>
      </p:sp>
    </p:spTree>
    <p:extLst>
      <p:ext uri="{BB962C8B-B14F-4D97-AF65-F5344CB8AC3E}">
        <p14:creationId xmlns:p14="http://schemas.microsoft.com/office/powerpoint/2010/main" val="256743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Create a presentation to stakeholders explaining the new school counseling program, processes for accessing services for students, and services available.</a:t>
            </a:r>
          </a:p>
          <a:p>
            <a:pPr lvl="0"/>
            <a:r>
              <a:rPr lang="en-US" dirty="0"/>
              <a:t>Deliver the presentation to faculty and staff.</a:t>
            </a:r>
          </a:p>
          <a:p>
            <a:r>
              <a:rPr lang="en-US" dirty="0"/>
              <a:t>Deliver the presentation to students and parents. </a:t>
            </a:r>
          </a:p>
        </p:txBody>
      </p:sp>
      <p:sp>
        <p:nvSpPr>
          <p:cNvPr id="3" name="Title 2"/>
          <p:cNvSpPr>
            <a:spLocks noGrp="1"/>
          </p:cNvSpPr>
          <p:nvPr>
            <p:ph type="title"/>
          </p:nvPr>
        </p:nvSpPr>
        <p:spPr/>
        <p:txBody>
          <a:bodyPr/>
          <a:lstStyle/>
          <a:p>
            <a:r>
              <a:rPr lang="en-US" dirty="0" smtClean="0"/>
              <a:t>Step 14: Training on Counseling Program</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2" y="5009775"/>
            <a:ext cx="8614395" cy="719390"/>
          </a:xfrm>
          <a:prstGeom prst="rect">
            <a:avLst/>
          </a:prstGeom>
        </p:spPr>
      </p:pic>
      <p:pic>
        <p:nvPicPr>
          <p:cNvPr id="6" name="Picture 5"/>
          <p:cNvPicPr>
            <a:picLocks noChangeAspect="1"/>
          </p:cNvPicPr>
          <p:nvPr/>
        </p:nvPicPr>
        <p:blipFill>
          <a:blip r:embed="rId4"/>
          <a:stretch>
            <a:fillRect/>
          </a:stretch>
        </p:blipFill>
        <p:spPr>
          <a:xfrm>
            <a:off x="501994" y="5064645"/>
            <a:ext cx="1463167" cy="609653"/>
          </a:xfrm>
          <a:prstGeom prst="rect">
            <a:avLst/>
          </a:prstGeom>
        </p:spPr>
      </p:pic>
      <p:sp>
        <p:nvSpPr>
          <p:cNvPr id="7" name="TextBox 6"/>
          <p:cNvSpPr txBox="1"/>
          <p:nvPr/>
        </p:nvSpPr>
        <p:spPr>
          <a:xfrm>
            <a:off x="2079458" y="5064645"/>
            <a:ext cx="6493042" cy="646331"/>
          </a:xfrm>
          <a:prstGeom prst="rect">
            <a:avLst/>
          </a:prstGeom>
          <a:noFill/>
        </p:spPr>
        <p:txBody>
          <a:bodyPr wrap="square" rtlCol="0">
            <a:spAutoFit/>
          </a:bodyPr>
          <a:lstStyle/>
          <a:p>
            <a:r>
              <a:rPr lang="en-US" dirty="0">
                <a:solidFill>
                  <a:srgbClr val="000000"/>
                </a:solidFill>
              </a:rPr>
              <a:t>This will be done annually. Once the staff understands the program you may only need to provide refresher training.</a:t>
            </a:r>
          </a:p>
        </p:txBody>
      </p:sp>
    </p:spTree>
    <p:extLst>
      <p:ext uri="{BB962C8B-B14F-4D97-AF65-F5344CB8AC3E}">
        <p14:creationId xmlns:p14="http://schemas.microsoft.com/office/powerpoint/2010/main" val="180584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 15: Assemble Advisory Council</a:t>
            </a:r>
            <a:endParaRPr lang="en-US" dirty="0"/>
          </a:p>
        </p:txBody>
      </p:sp>
      <p:sp>
        <p:nvSpPr>
          <p:cNvPr id="5" name="Slide Number Placeholder 4"/>
          <p:cNvSpPr>
            <a:spLocks noGrp="1"/>
          </p:cNvSpPr>
          <p:nvPr>
            <p:ph type="sldNum" sz="quarter" idx="12"/>
          </p:nvPr>
        </p:nvSpPr>
        <p:spPr/>
        <p:txBody>
          <a:bodyPr/>
          <a:lstStyle/>
          <a:p>
            <a:fld id="{86D2451E-3285-438B-B188-C22B2A012BF6}" type="slidenum">
              <a:rPr lang="en-US" smtClean="0"/>
              <a:pPr/>
              <a:t>28</a:t>
            </a:fld>
            <a:endParaRPr lang="en-US" dirty="0"/>
          </a:p>
        </p:txBody>
      </p:sp>
      <p:sp>
        <p:nvSpPr>
          <p:cNvPr id="9" name="Content Placeholder 1"/>
          <p:cNvSpPr>
            <a:spLocks noGrp="1"/>
          </p:cNvSpPr>
          <p:nvPr>
            <p:ph idx="1"/>
          </p:nvPr>
        </p:nvSpPr>
        <p:spPr>
          <a:xfrm>
            <a:off x="304800" y="1295402"/>
            <a:ext cx="8382000" cy="4525963"/>
          </a:xfrm>
        </p:spPr>
        <p:txBody>
          <a:bodyPr>
            <a:normAutofit/>
          </a:bodyPr>
          <a:lstStyle/>
          <a:p>
            <a:pPr lvl="0"/>
            <a:r>
              <a:rPr lang="en-US" sz="2400" dirty="0"/>
              <a:t>Identify and invite potential advisory council members. </a:t>
            </a:r>
          </a:p>
          <a:p>
            <a:pPr lvl="0"/>
            <a:r>
              <a:rPr lang="en-US" sz="2400" dirty="0"/>
              <a:t>Conduct Advisory Council meeting. </a:t>
            </a:r>
          </a:p>
          <a:p>
            <a:pPr lvl="0"/>
            <a:r>
              <a:rPr lang="en-US" sz="2400" dirty="0"/>
              <a:t>Notes and sign-in sheets should be maintained to serve as documentation of the meeting.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2" y="4888205"/>
            <a:ext cx="8614395" cy="933158"/>
          </a:xfrm>
          <a:prstGeom prst="rect">
            <a:avLst/>
          </a:prstGeom>
        </p:spPr>
      </p:pic>
      <p:pic>
        <p:nvPicPr>
          <p:cNvPr id="7" name="Picture 6"/>
          <p:cNvPicPr>
            <a:picLocks noChangeAspect="1"/>
          </p:cNvPicPr>
          <p:nvPr/>
        </p:nvPicPr>
        <p:blipFill>
          <a:blip r:embed="rId4"/>
          <a:stretch>
            <a:fillRect/>
          </a:stretch>
        </p:blipFill>
        <p:spPr>
          <a:xfrm>
            <a:off x="381002" y="4966399"/>
            <a:ext cx="1463167" cy="563005"/>
          </a:xfrm>
          <a:prstGeom prst="rect">
            <a:avLst/>
          </a:prstGeom>
        </p:spPr>
      </p:pic>
      <p:sp>
        <p:nvSpPr>
          <p:cNvPr id="8" name="TextBox 7"/>
          <p:cNvSpPr txBox="1"/>
          <p:nvPr/>
        </p:nvSpPr>
        <p:spPr>
          <a:xfrm>
            <a:off x="2018962" y="4898033"/>
            <a:ext cx="6493042" cy="923330"/>
          </a:xfrm>
          <a:prstGeom prst="rect">
            <a:avLst/>
          </a:prstGeom>
          <a:noFill/>
        </p:spPr>
        <p:txBody>
          <a:bodyPr wrap="square" rtlCol="0">
            <a:spAutoFit/>
          </a:bodyPr>
          <a:lstStyle/>
          <a:p>
            <a:r>
              <a:rPr lang="en-US" dirty="0">
                <a:solidFill>
                  <a:srgbClr val="000000"/>
                </a:solidFill>
              </a:rPr>
              <a:t>The Advisory Council should be active every year. Membership could last two years to minimize changes and updated to the council. </a:t>
            </a:r>
          </a:p>
        </p:txBody>
      </p:sp>
    </p:spTree>
    <p:extLst>
      <p:ext uri="{BB962C8B-B14F-4D97-AF65-F5344CB8AC3E}">
        <p14:creationId xmlns:p14="http://schemas.microsoft.com/office/powerpoint/2010/main" val="1532290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74864"/>
            <a:ext cx="8382000" cy="4921136"/>
          </a:xfrm>
        </p:spPr>
        <p:txBody>
          <a:bodyPr>
            <a:normAutofit/>
          </a:bodyPr>
          <a:lstStyle/>
          <a:p>
            <a:pPr marL="514350">
              <a:buClr>
                <a:srgbClr val="FF0000"/>
              </a:buClr>
              <a:buFont typeface="Wingdings" panose="05000000000000000000" pitchFamily="2" charset="2"/>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Identify representative stakeholders to participate in a review of the effectiveness of the current counseling program.</a:t>
            </a:r>
          </a:p>
          <a:p>
            <a:pPr marL="514350">
              <a:buClr>
                <a:srgbClr val="FF0000"/>
              </a:buClr>
              <a:buFont typeface="Wingdings" panose="05000000000000000000" pitchFamily="2" charset="2"/>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Select appropriate evaluation instrument.</a:t>
            </a:r>
          </a:p>
          <a:p>
            <a:pPr marL="514350">
              <a:buClr>
                <a:srgbClr val="FF0000"/>
              </a:buClr>
              <a:buFont typeface="Wingdings" panose="05000000000000000000" pitchFamily="2" charset="2"/>
              <a:buChar cha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Compile results of the evaluation to determine program goals, action plans, and professional growth goals for the upcoming school year.</a:t>
            </a:r>
          </a:p>
          <a:p>
            <a:pPr marL="628650" lvl="1" indent="0">
              <a:buClr>
                <a:srgbClr val="FF0000"/>
              </a:buClr>
              <a:buNone/>
            </a:pPr>
            <a:endParaRPr lang="en-US" sz="2000" dirty="0">
              <a:solidFill>
                <a:schemeClr val="tx1"/>
              </a:solidFill>
              <a:ea typeface="Open Sans" panose="020B0606030504020204" pitchFamily="34" charset="0"/>
              <a:cs typeface="Open Sans" panose="020B0606030504020204" pitchFamily="34" charset="0"/>
            </a:endParaRPr>
          </a:p>
          <a:p>
            <a:pPr marL="514350">
              <a:buClr>
                <a:srgbClr val="FF0000"/>
              </a:buClr>
              <a:buFont typeface="Courier New" panose="02070309020205020404" pitchFamily="49" charset="0"/>
              <a:buChar char="o"/>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p:cNvSpPr>
            <a:spLocks noGrp="1"/>
          </p:cNvSpPr>
          <p:nvPr>
            <p:ph type="title"/>
          </p:nvPr>
        </p:nvSpPr>
        <p:spPr>
          <a:xfrm>
            <a:off x="304800" y="228600"/>
            <a:ext cx="8589818" cy="914400"/>
          </a:xfrm>
        </p:spPr>
        <p:txBody>
          <a:bodyPr>
            <a:noAutofit/>
          </a:bodyPr>
          <a:lstStyle/>
          <a:p>
            <a:pPr algn="l"/>
            <a:r>
              <a:rPr lang="en-US" sz="3200" b="1" dirty="0">
                <a:solidFill>
                  <a:schemeClr val="bg1"/>
                </a:solidFill>
                <a:latin typeface="PermianSlabSerifTypeface" panose="02000000000000000000" pitchFamily="50" charset="0"/>
              </a:rPr>
              <a:t>Step 16: Conduct Program Evaluation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29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04" y="4996489"/>
            <a:ext cx="8614395" cy="719390"/>
          </a:xfrm>
          <a:prstGeom prst="rect">
            <a:avLst/>
          </a:prstGeom>
        </p:spPr>
      </p:pic>
      <p:pic>
        <p:nvPicPr>
          <p:cNvPr id="6" name="Picture 5"/>
          <p:cNvPicPr>
            <a:picLocks noChangeAspect="1"/>
          </p:cNvPicPr>
          <p:nvPr/>
        </p:nvPicPr>
        <p:blipFill>
          <a:blip r:embed="rId4"/>
          <a:stretch>
            <a:fillRect/>
          </a:stretch>
        </p:blipFill>
        <p:spPr>
          <a:xfrm>
            <a:off x="441836" y="5051359"/>
            <a:ext cx="1463167" cy="609653"/>
          </a:xfrm>
          <a:prstGeom prst="rect">
            <a:avLst/>
          </a:prstGeom>
        </p:spPr>
      </p:pic>
      <p:sp>
        <p:nvSpPr>
          <p:cNvPr id="7" name="TextBox 6"/>
          <p:cNvSpPr txBox="1"/>
          <p:nvPr/>
        </p:nvSpPr>
        <p:spPr>
          <a:xfrm>
            <a:off x="2049379" y="5171517"/>
            <a:ext cx="6493042" cy="369332"/>
          </a:xfrm>
          <a:prstGeom prst="rect">
            <a:avLst/>
          </a:prstGeom>
          <a:noFill/>
        </p:spPr>
        <p:txBody>
          <a:bodyPr wrap="square" rtlCol="0">
            <a:spAutoFit/>
          </a:bodyPr>
          <a:lstStyle/>
          <a:p>
            <a:r>
              <a:rPr lang="en-US" dirty="0">
                <a:solidFill>
                  <a:srgbClr val="000000"/>
                </a:solidFill>
                <a:latin typeface="Open Sans"/>
              </a:rPr>
              <a:t>This will be done annually.</a:t>
            </a:r>
          </a:p>
        </p:txBody>
      </p:sp>
    </p:spTree>
    <p:extLst>
      <p:ext uri="{BB962C8B-B14F-4D97-AF65-F5344CB8AC3E}">
        <p14:creationId xmlns:p14="http://schemas.microsoft.com/office/powerpoint/2010/main" val="189540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Tennessee Model of School Counseling: Elements of Best Practices </a:t>
            </a:r>
            <a:endParaRPr lang="en-US" sz="2800" dirty="0"/>
          </a:p>
        </p:txBody>
      </p:sp>
      <p:pic>
        <p:nvPicPr>
          <p:cNvPr id="5" name="Content Placeholder 4"/>
          <p:cNvPicPr>
            <a:picLocks noGrp="1" noChangeAspect="1"/>
          </p:cNvPicPr>
          <p:nvPr>
            <p:ph idx="1"/>
          </p:nvPr>
        </p:nvPicPr>
        <p:blipFill>
          <a:blip r:embed="rId3"/>
          <a:stretch>
            <a:fillRect/>
          </a:stretch>
        </p:blipFill>
        <p:spPr>
          <a:xfrm>
            <a:off x="5554074" y="1003303"/>
            <a:ext cx="3513726" cy="5092697"/>
          </a:xfrm>
          <a:prstGeom prst="rect">
            <a:avLst/>
          </a:prstGeom>
        </p:spPr>
      </p:pic>
      <p:sp>
        <p:nvSpPr>
          <p:cNvPr id="4" name="Slide Number Placeholder 3"/>
          <p:cNvSpPr>
            <a:spLocks noGrp="1"/>
          </p:cNvSpPr>
          <p:nvPr>
            <p:ph type="sldNum" sz="quarter" idx="12"/>
          </p:nvPr>
        </p:nvSpPr>
        <p:spPr/>
        <p:txBody>
          <a:bodyPr/>
          <a:lstStyle/>
          <a:p>
            <a:fld id="{5C76A076-0EB6-4ACF-BC93-AE169B35ECF5}" type="slidenum">
              <a:rPr lang="en-US" smtClean="0">
                <a:solidFill>
                  <a:srgbClr val="1B365D"/>
                </a:solidFill>
              </a:rPr>
              <a:pPr/>
              <a:t>3</a:t>
            </a:fld>
            <a:endParaRPr lang="en-US" dirty="0">
              <a:solidFill>
                <a:srgbClr val="1B365D"/>
              </a:solidFill>
            </a:endParaRPr>
          </a:p>
        </p:txBody>
      </p:sp>
      <p:sp>
        <p:nvSpPr>
          <p:cNvPr id="6" name="Content Placeholder 2"/>
          <p:cNvSpPr txBox="1">
            <a:spLocks/>
          </p:cNvSpPr>
          <p:nvPr/>
        </p:nvSpPr>
        <p:spPr>
          <a:xfrm>
            <a:off x="76200" y="1008363"/>
            <a:ext cx="7086600" cy="527049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Clr>
                <a:srgbClr val="FF0F00"/>
              </a:buClr>
              <a:buFont typeface="Arial" panose="020B0604020202020204" pitchFamily="34" charset="0"/>
              <a:buNone/>
            </a:pPr>
            <a:r>
              <a:rPr lang="en-US" sz="1800" dirty="0" smtClean="0">
                <a:solidFill>
                  <a:prstClr val="black"/>
                </a:solidFill>
              </a:rPr>
              <a:t>School Counselors work within 3 domains of student development:</a:t>
            </a:r>
          </a:p>
          <a:p>
            <a:pPr marL="57150" indent="0">
              <a:buClr>
                <a:srgbClr val="FF0F00"/>
              </a:buClr>
              <a:buFont typeface="Arial" panose="020B0604020202020204" pitchFamily="34" charset="0"/>
              <a:buNone/>
            </a:pPr>
            <a:r>
              <a:rPr lang="en-US" sz="1800" b="1" i="1" dirty="0" smtClean="0">
                <a:solidFill>
                  <a:prstClr val="black"/>
                </a:solidFill>
              </a:rPr>
              <a:t>Academic</a:t>
            </a:r>
            <a:r>
              <a:rPr lang="en-US" sz="1800" b="1" dirty="0" smtClean="0">
                <a:solidFill>
                  <a:prstClr val="black"/>
                </a:solidFill>
              </a:rPr>
              <a:t>, </a:t>
            </a:r>
            <a:r>
              <a:rPr lang="en-US" sz="1800" b="1" i="1" dirty="0" smtClean="0">
                <a:solidFill>
                  <a:prstClr val="black"/>
                </a:solidFill>
              </a:rPr>
              <a:t>Social and Emotional</a:t>
            </a:r>
            <a:r>
              <a:rPr lang="en-US" sz="1800" b="1" dirty="0" smtClean="0">
                <a:solidFill>
                  <a:prstClr val="black"/>
                </a:solidFill>
              </a:rPr>
              <a:t>, </a:t>
            </a:r>
            <a:r>
              <a:rPr lang="en-US" sz="1800" b="1" i="1" dirty="0" smtClean="0">
                <a:solidFill>
                  <a:prstClr val="black"/>
                </a:solidFill>
              </a:rPr>
              <a:t>College and Career Readiness</a:t>
            </a:r>
          </a:p>
          <a:p>
            <a:pPr marL="57150" indent="0">
              <a:buClr>
                <a:srgbClr val="FF0F00"/>
              </a:buClr>
              <a:buFont typeface="Arial" panose="020B0604020202020204" pitchFamily="34" charset="0"/>
              <a:buNone/>
            </a:pPr>
            <a:endParaRPr lang="en-US" sz="1800" dirty="0" smtClean="0">
              <a:solidFill>
                <a:prstClr val="black"/>
              </a:solidFill>
            </a:endParaRPr>
          </a:p>
          <a:p>
            <a:pPr marL="57150" indent="0">
              <a:buClr>
                <a:srgbClr val="FF0F00"/>
              </a:buClr>
              <a:buFont typeface="Arial" panose="020B0604020202020204" pitchFamily="34" charset="0"/>
              <a:buNone/>
            </a:pPr>
            <a:r>
              <a:rPr lang="en-US" sz="1800" b="1" dirty="0" smtClean="0">
                <a:solidFill>
                  <a:prstClr val="black"/>
                </a:solidFill>
              </a:rPr>
              <a:t>Foundation – WHY we do what we do</a:t>
            </a:r>
          </a:p>
          <a:p>
            <a:pPr marL="400050">
              <a:buClr>
                <a:srgbClr val="FF0F00"/>
              </a:buClr>
            </a:pPr>
            <a:r>
              <a:rPr lang="en-US" sz="1800" dirty="0" smtClean="0">
                <a:solidFill>
                  <a:prstClr val="black"/>
                </a:solidFill>
              </a:rPr>
              <a:t>e.g., setting annual goals, aligning work to </a:t>
            </a:r>
            <a:br>
              <a:rPr lang="en-US" sz="1800" dirty="0" smtClean="0">
                <a:solidFill>
                  <a:prstClr val="black"/>
                </a:solidFill>
              </a:rPr>
            </a:br>
            <a:r>
              <a:rPr lang="en-US" sz="1800" dirty="0" smtClean="0">
                <a:solidFill>
                  <a:prstClr val="black"/>
                </a:solidFill>
              </a:rPr>
              <a:t>standards, compliance to statutes/policies</a:t>
            </a:r>
          </a:p>
          <a:p>
            <a:pPr marL="57150" indent="0">
              <a:buClr>
                <a:srgbClr val="FF0F00"/>
              </a:buClr>
              <a:buFont typeface="Arial" panose="020B0604020202020204" pitchFamily="34" charset="0"/>
              <a:buNone/>
            </a:pPr>
            <a:endParaRPr lang="en-US" sz="1800" dirty="0" smtClean="0">
              <a:solidFill>
                <a:prstClr val="black"/>
              </a:solidFill>
            </a:endParaRPr>
          </a:p>
          <a:p>
            <a:pPr marL="57150" indent="0">
              <a:buClr>
                <a:srgbClr val="FF0F00"/>
              </a:buClr>
              <a:buFont typeface="Arial" panose="020B0604020202020204" pitchFamily="34" charset="0"/>
              <a:buNone/>
            </a:pPr>
            <a:r>
              <a:rPr lang="en-US" sz="1800" b="1" dirty="0" smtClean="0">
                <a:solidFill>
                  <a:prstClr val="black"/>
                </a:solidFill>
              </a:rPr>
              <a:t>Management – HOW we do what we do</a:t>
            </a:r>
          </a:p>
          <a:p>
            <a:pPr indent="-285750">
              <a:buClr>
                <a:srgbClr val="FF0F00"/>
              </a:buClr>
            </a:pPr>
            <a:r>
              <a:rPr lang="en-US" sz="1800" dirty="0" smtClean="0">
                <a:solidFill>
                  <a:prstClr val="black"/>
                </a:solidFill>
              </a:rPr>
              <a:t>e.g., needs assessments, setting expectations,</a:t>
            </a:r>
            <a:r>
              <a:rPr lang="en-US" sz="1800" dirty="0">
                <a:solidFill>
                  <a:prstClr val="black"/>
                </a:solidFill>
              </a:rPr>
              <a:t> </a:t>
            </a:r>
            <a:r>
              <a:rPr lang="en-US" sz="1800" dirty="0" smtClean="0">
                <a:solidFill>
                  <a:prstClr val="black"/>
                </a:solidFill>
              </a:rPr>
              <a:t/>
            </a:r>
            <a:br>
              <a:rPr lang="en-US" sz="1800" dirty="0" smtClean="0">
                <a:solidFill>
                  <a:prstClr val="black"/>
                </a:solidFill>
              </a:rPr>
            </a:br>
            <a:r>
              <a:rPr lang="en-US" sz="1800" dirty="0" smtClean="0">
                <a:solidFill>
                  <a:prstClr val="black"/>
                </a:solidFill>
              </a:rPr>
              <a:t>analyzing data</a:t>
            </a:r>
          </a:p>
          <a:p>
            <a:pPr marL="57150" indent="0">
              <a:buClr>
                <a:srgbClr val="FF0F00"/>
              </a:buClr>
              <a:buNone/>
            </a:pPr>
            <a:endParaRPr lang="en-US" sz="1800" dirty="0" smtClean="0">
              <a:solidFill>
                <a:prstClr val="black"/>
              </a:solidFill>
            </a:endParaRPr>
          </a:p>
          <a:p>
            <a:pPr marL="57150" indent="0">
              <a:buClr>
                <a:srgbClr val="FF0F00"/>
              </a:buClr>
              <a:buNone/>
            </a:pPr>
            <a:r>
              <a:rPr lang="en-US" sz="1800" b="1" dirty="0">
                <a:solidFill>
                  <a:prstClr val="black"/>
                </a:solidFill>
              </a:rPr>
              <a:t>Delivery – </a:t>
            </a:r>
            <a:r>
              <a:rPr lang="en-US" sz="1800" b="1" dirty="0" smtClean="0">
                <a:solidFill>
                  <a:prstClr val="black"/>
                </a:solidFill>
              </a:rPr>
              <a:t>WHAT </a:t>
            </a:r>
            <a:r>
              <a:rPr lang="en-US" sz="1800" b="1" dirty="0">
                <a:solidFill>
                  <a:prstClr val="black"/>
                </a:solidFill>
              </a:rPr>
              <a:t>we </a:t>
            </a:r>
            <a:r>
              <a:rPr lang="en-US" sz="1800" b="1" dirty="0" smtClean="0">
                <a:solidFill>
                  <a:prstClr val="black"/>
                </a:solidFill>
              </a:rPr>
              <a:t>do</a:t>
            </a:r>
            <a:endParaRPr lang="en-US" sz="1800" b="1" dirty="0">
              <a:solidFill>
                <a:prstClr val="black"/>
              </a:solidFill>
            </a:endParaRPr>
          </a:p>
          <a:p>
            <a:pPr indent="-285750">
              <a:buClr>
                <a:srgbClr val="FF0F00"/>
              </a:buClr>
            </a:pPr>
            <a:r>
              <a:rPr lang="en-US" sz="1800" dirty="0">
                <a:solidFill>
                  <a:prstClr val="black"/>
                </a:solidFill>
              </a:rPr>
              <a:t>e.g., individual student planning, delivering core </a:t>
            </a:r>
            <a:br>
              <a:rPr lang="en-US" sz="1800" dirty="0">
                <a:solidFill>
                  <a:prstClr val="black"/>
                </a:solidFill>
              </a:rPr>
            </a:br>
            <a:r>
              <a:rPr lang="en-US" sz="1800" dirty="0">
                <a:solidFill>
                  <a:prstClr val="black"/>
                </a:solidFill>
              </a:rPr>
              <a:t>counseling curriculum, responsive services, </a:t>
            </a:r>
            <a:br>
              <a:rPr lang="en-US" sz="1800" dirty="0">
                <a:solidFill>
                  <a:prstClr val="black"/>
                </a:solidFill>
              </a:rPr>
            </a:br>
            <a:r>
              <a:rPr lang="en-US" sz="1800" dirty="0">
                <a:solidFill>
                  <a:prstClr val="black"/>
                </a:solidFill>
              </a:rPr>
              <a:t>collaboration, consultation, referrals</a:t>
            </a:r>
          </a:p>
          <a:p>
            <a:pPr marL="57150" indent="0">
              <a:buClr>
                <a:srgbClr val="FF0F00"/>
              </a:buClr>
              <a:buFont typeface="Arial" panose="020B0604020202020204" pitchFamily="34" charset="0"/>
              <a:buNone/>
            </a:pPr>
            <a:endParaRPr lang="en-US" sz="1800" dirty="0" smtClean="0">
              <a:solidFill>
                <a:prstClr val="black"/>
              </a:solidFill>
            </a:endParaRPr>
          </a:p>
          <a:p>
            <a:pPr marL="57150" indent="0">
              <a:buClr>
                <a:srgbClr val="FF0F00"/>
              </a:buClr>
              <a:buFont typeface="Arial" panose="020B0604020202020204" pitchFamily="34" charset="0"/>
              <a:buNone/>
            </a:pPr>
            <a:r>
              <a:rPr lang="en-US" sz="1800" b="1" dirty="0" smtClean="0">
                <a:solidFill>
                  <a:prstClr val="black"/>
                </a:solidFill>
              </a:rPr>
              <a:t>Accountability – the IMPACT of what we do</a:t>
            </a:r>
          </a:p>
          <a:p>
            <a:pPr indent="-285750">
              <a:buClr>
                <a:srgbClr val="FF0F00"/>
              </a:buClr>
            </a:pPr>
            <a:r>
              <a:rPr lang="en-US" sz="1800" dirty="0" smtClean="0">
                <a:solidFill>
                  <a:prstClr val="black"/>
                </a:solidFill>
              </a:rPr>
              <a:t>e.g., program and professional evaluations, </a:t>
            </a:r>
            <a:br>
              <a:rPr lang="en-US" sz="1800" dirty="0" smtClean="0">
                <a:solidFill>
                  <a:prstClr val="black"/>
                </a:solidFill>
              </a:rPr>
            </a:br>
            <a:r>
              <a:rPr lang="en-US" sz="1800" dirty="0" smtClean="0">
                <a:solidFill>
                  <a:prstClr val="black"/>
                </a:solidFill>
              </a:rPr>
              <a:t>impact analyses</a:t>
            </a:r>
          </a:p>
        </p:txBody>
      </p:sp>
      <p:sp>
        <p:nvSpPr>
          <p:cNvPr id="7" name="TextBox 6"/>
          <p:cNvSpPr txBox="1"/>
          <p:nvPr/>
        </p:nvSpPr>
        <p:spPr>
          <a:xfrm>
            <a:off x="1828800" y="6324600"/>
            <a:ext cx="7620000" cy="461665"/>
          </a:xfrm>
          <a:prstGeom prst="rect">
            <a:avLst/>
          </a:prstGeom>
          <a:noFill/>
        </p:spPr>
        <p:txBody>
          <a:bodyPr wrap="square" rtlCol="0">
            <a:spAutoFit/>
          </a:bodyPr>
          <a:lstStyle/>
          <a:p>
            <a:r>
              <a:rPr lang="en-US" sz="1200" i="1" dirty="0">
                <a:solidFill>
                  <a:prstClr val="black"/>
                </a:solidFill>
              </a:rPr>
              <a:t>Source for graphic and more information: http://schoolcounselor.org/asca/media/asca/ASCA%20National%20Model%20Templates/ANMExecSumm.pdf</a:t>
            </a:r>
          </a:p>
        </p:txBody>
      </p:sp>
    </p:spTree>
    <p:extLst>
      <p:ext uri="{BB962C8B-B14F-4D97-AF65-F5344CB8AC3E}">
        <p14:creationId xmlns:p14="http://schemas.microsoft.com/office/powerpoint/2010/main" val="16962904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pPr>
            <a:r>
              <a:rPr lang="en-US" dirty="0">
                <a:cs typeface="Times New Roman" panose="02020603050405020304" pitchFamily="18" charset="0"/>
              </a:rPr>
              <a:t>Complete the following results reports:</a:t>
            </a:r>
          </a:p>
          <a:p>
            <a:pPr marL="800100" lvl="1" indent="-342900">
              <a:spcBef>
                <a:spcPts val="0"/>
              </a:spcBef>
              <a:buFont typeface="Open Sans" panose="020B0606030504020204" pitchFamily="34" charset="0"/>
              <a:buChar char="–"/>
            </a:pPr>
            <a:r>
              <a:rPr lang="en-US" sz="2400" dirty="0">
                <a:cs typeface="Times New Roman" panose="02020603050405020304" pitchFamily="18" charset="0"/>
              </a:rPr>
              <a:t>Curriculum</a:t>
            </a:r>
          </a:p>
          <a:p>
            <a:pPr marL="800100" lvl="1" indent="-342900">
              <a:spcBef>
                <a:spcPts val="0"/>
              </a:spcBef>
              <a:buFont typeface="Open Sans" panose="020B0606030504020204" pitchFamily="34" charset="0"/>
              <a:buChar char="–"/>
            </a:pPr>
            <a:r>
              <a:rPr lang="en-US" sz="2400" dirty="0">
                <a:cs typeface="Times New Roman" panose="02020603050405020304" pitchFamily="18" charset="0"/>
              </a:rPr>
              <a:t>Small Group</a:t>
            </a:r>
          </a:p>
          <a:p>
            <a:pPr marL="800100" lvl="1" indent="-342900">
              <a:spcBef>
                <a:spcPts val="0"/>
              </a:spcBef>
              <a:buFont typeface="Open Sans" panose="020B0606030504020204" pitchFamily="34" charset="0"/>
              <a:buChar char="–"/>
            </a:pPr>
            <a:r>
              <a:rPr lang="en-US" sz="2400" dirty="0">
                <a:cs typeface="Times New Roman" panose="02020603050405020304" pitchFamily="18" charset="0"/>
              </a:rPr>
              <a:t>Closing the Gap</a:t>
            </a:r>
          </a:p>
          <a:p>
            <a:pPr marL="457200" lvl="1" indent="0">
              <a:spcBef>
                <a:spcPts val="0"/>
              </a:spcBef>
              <a:buNone/>
            </a:pPr>
            <a:endParaRPr lang="en-US" sz="2400" dirty="0">
              <a:cs typeface="Times New Roman" panose="02020603050405020304" pitchFamily="18" charset="0"/>
            </a:endParaRPr>
          </a:p>
          <a:p>
            <a:pPr>
              <a:spcBef>
                <a:spcPts val="0"/>
              </a:spcBef>
            </a:pPr>
            <a:r>
              <a:rPr lang="en-US" dirty="0">
                <a:cs typeface="Times New Roman" panose="02020603050405020304" pitchFamily="18" charset="0"/>
              </a:rPr>
              <a:t>Review the program goal and professional growth goal to determine if they were met. </a:t>
            </a:r>
          </a:p>
          <a:p>
            <a:r>
              <a:rPr lang="en-US" dirty="0">
                <a:cs typeface="Times New Roman" panose="02020603050405020304" pitchFamily="18" charset="0"/>
              </a:rPr>
              <a:t>Create and distribute a one-page summary of the results reports to show the impact of the counseling program to stakeholders.</a:t>
            </a:r>
            <a:endParaRPr lang="en-US" dirty="0"/>
          </a:p>
        </p:txBody>
      </p:sp>
      <p:sp>
        <p:nvSpPr>
          <p:cNvPr id="3" name="Title 2"/>
          <p:cNvSpPr>
            <a:spLocks noGrp="1"/>
          </p:cNvSpPr>
          <p:nvPr>
            <p:ph type="title"/>
          </p:nvPr>
        </p:nvSpPr>
        <p:spPr>
          <a:xfrm>
            <a:off x="304800" y="228600"/>
            <a:ext cx="8589818" cy="914400"/>
          </a:xfrm>
        </p:spPr>
        <p:txBody>
          <a:bodyPr>
            <a:normAutofit/>
          </a:bodyPr>
          <a:lstStyle/>
          <a:p>
            <a:r>
              <a:rPr lang="en-US" dirty="0" smtClean="0"/>
              <a:t>Step 17: Review and Share Program Results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604" y="5254373"/>
            <a:ext cx="8614395" cy="719390"/>
          </a:xfrm>
          <a:prstGeom prst="rect">
            <a:avLst/>
          </a:prstGeom>
        </p:spPr>
      </p:pic>
      <p:pic>
        <p:nvPicPr>
          <p:cNvPr id="6" name="Picture 5"/>
          <p:cNvPicPr>
            <a:picLocks noChangeAspect="1"/>
          </p:cNvPicPr>
          <p:nvPr/>
        </p:nvPicPr>
        <p:blipFill>
          <a:blip r:embed="rId4"/>
          <a:stretch>
            <a:fillRect/>
          </a:stretch>
        </p:blipFill>
        <p:spPr>
          <a:xfrm>
            <a:off x="393709" y="5287912"/>
            <a:ext cx="1463167" cy="609653"/>
          </a:xfrm>
          <a:prstGeom prst="rect">
            <a:avLst/>
          </a:prstGeom>
        </p:spPr>
      </p:pic>
      <p:sp>
        <p:nvSpPr>
          <p:cNvPr id="7" name="TextBox 6"/>
          <p:cNvSpPr txBox="1"/>
          <p:nvPr/>
        </p:nvSpPr>
        <p:spPr>
          <a:xfrm>
            <a:off x="2061979" y="5408070"/>
            <a:ext cx="6493042" cy="369332"/>
          </a:xfrm>
          <a:prstGeom prst="rect">
            <a:avLst/>
          </a:prstGeom>
          <a:noFill/>
        </p:spPr>
        <p:txBody>
          <a:bodyPr wrap="square" rtlCol="0">
            <a:spAutoFit/>
          </a:bodyPr>
          <a:lstStyle/>
          <a:p>
            <a:r>
              <a:rPr lang="en-US" dirty="0">
                <a:solidFill>
                  <a:srgbClr val="000000"/>
                </a:solidFill>
              </a:rPr>
              <a:t>This will be done annually.</a:t>
            </a:r>
          </a:p>
        </p:txBody>
      </p:sp>
    </p:spTree>
    <p:extLst>
      <p:ext uri="{BB962C8B-B14F-4D97-AF65-F5344CB8AC3E}">
        <p14:creationId xmlns:p14="http://schemas.microsoft.com/office/powerpoint/2010/main" val="808154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Remember that you have this school year to prepare for full implementation of the revised school counseling policy.</a:t>
            </a:r>
          </a:p>
          <a:p>
            <a:r>
              <a:rPr lang="en-US" dirty="0" smtClean="0"/>
              <a:t>Take small steps.</a:t>
            </a:r>
          </a:p>
          <a:p>
            <a:r>
              <a:rPr lang="en-US" dirty="0" smtClean="0"/>
              <a:t>Collaborate with colleagues. </a:t>
            </a:r>
          </a:p>
          <a:p>
            <a:r>
              <a:rPr lang="en-US" dirty="0" smtClean="0"/>
              <a:t>Attend trainings and coaching</a:t>
            </a:r>
          </a:p>
          <a:p>
            <a:r>
              <a:rPr lang="en-US" dirty="0" smtClean="0"/>
              <a:t>Ask questions!!</a:t>
            </a:r>
          </a:p>
          <a:p>
            <a:pPr marL="0" indent="0">
              <a:buNone/>
            </a:pPr>
            <a:endParaRPr lang="en-US" dirty="0"/>
          </a:p>
        </p:txBody>
      </p:sp>
      <p:sp>
        <p:nvSpPr>
          <p:cNvPr id="3" name="Title 2"/>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31</a:t>
            </a:fld>
            <a:endParaRPr lang="en-US" dirty="0"/>
          </a:p>
        </p:txBody>
      </p:sp>
    </p:spTree>
    <p:extLst>
      <p:ext uri="{BB962C8B-B14F-4D97-AF65-F5344CB8AC3E}">
        <p14:creationId xmlns:p14="http://schemas.microsoft.com/office/powerpoint/2010/main" val="2415612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latin typeface="Arial" panose="020B0604020202020204" pitchFamily="34" charset="0"/>
                <a:cs typeface="Arial" panose="020B0604020202020204" pitchFamily="34" charset="0"/>
              </a:rPr>
              <a:t>Leigh Bagwell</a:t>
            </a:r>
          </a:p>
          <a:p>
            <a:pPr marL="0" indent="0" algn="ctr">
              <a:buNone/>
            </a:pPr>
            <a:r>
              <a:rPr lang="en-US" dirty="0">
                <a:latin typeface="Arial" panose="020B0604020202020204" pitchFamily="34" charset="0"/>
                <a:cs typeface="Arial" panose="020B0604020202020204" pitchFamily="34" charset="0"/>
              </a:rPr>
              <a:t>Coordinator of School Counseling</a:t>
            </a:r>
          </a:p>
          <a:p>
            <a:pPr marL="0" indent="0" algn="ctr">
              <a:buNone/>
            </a:pPr>
            <a:r>
              <a:rPr lang="en-US" dirty="0">
                <a:latin typeface="Arial" panose="020B0604020202020204" pitchFamily="34" charset="0"/>
                <a:cs typeface="Arial" panose="020B0604020202020204" pitchFamily="34" charset="0"/>
              </a:rPr>
              <a:t>College, Career and Technical Education</a:t>
            </a:r>
          </a:p>
          <a:p>
            <a:pPr marL="0" indent="0" algn="ctr">
              <a:buNone/>
            </a:pPr>
            <a:r>
              <a:rPr lang="en-US" dirty="0" smtClean="0">
                <a:latin typeface="Arial" panose="020B0604020202020204" pitchFamily="34" charset="0"/>
                <a:cs typeface="Arial" panose="020B0604020202020204" pitchFamily="34" charset="0"/>
                <a:hlinkClick r:id="rId3"/>
              </a:rPr>
              <a:t>Leigh.Bagwell@tn.gov</a:t>
            </a:r>
            <a:endParaRPr lang="en-US" dirty="0" smtClean="0">
              <a:latin typeface="Arial" panose="020B0604020202020204" pitchFamily="34" charset="0"/>
              <a:cs typeface="Arial" panose="020B0604020202020204" pitchFamily="34" charset="0"/>
            </a:endParaRPr>
          </a:p>
          <a:p>
            <a:pPr marL="0" indent="0" algn="ctr">
              <a:buNone/>
            </a:pPr>
            <a:r>
              <a:rPr lang="en-US" dirty="0" smtClean="0">
                <a:latin typeface="Arial" panose="020B0604020202020204" pitchFamily="34" charset="0"/>
                <a:cs typeface="Arial" panose="020B0604020202020204" pitchFamily="34" charset="0"/>
                <a:hlinkClick r:id="rId4"/>
              </a:rPr>
              <a:t>School.Counseling@tn.gov</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(615) 418-4527</a:t>
            </a:r>
          </a:p>
        </p:txBody>
      </p:sp>
      <p:sp>
        <p:nvSpPr>
          <p:cNvPr id="3" name="Title 2"/>
          <p:cNvSpPr>
            <a:spLocks noGrp="1"/>
          </p:cNvSpPr>
          <p:nvPr>
            <p:ph type="title"/>
          </p:nvPr>
        </p:nvSpPr>
        <p:spPr/>
        <p:txBody>
          <a:bodyPr/>
          <a:lstStyle/>
          <a:p>
            <a:r>
              <a:rPr lang="en-US" dirty="0">
                <a:latin typeface="Georgia" panose="02040502050405020303" pitchFamily="18" charset="0"/>
              </a:rPr>
              <a:t>Contact</a:t>
            </a:r>
          </a:p>
        </p:txBody>
      </p:sp>
      <p:sp>
        <p:nvSpPr>
          <p:cNvPr id="4" name="Slide Number Placeholder 3"/>
          <p:cNvSpPr>
            <a:spLocks noGrp="1"/>
          </p:cNvSpPr>
          <p:nvPr>
            <p:ph type="sldNum" sz="quarter" idx="12"/>
          </p:nvPr>
        </p:nvSpPr>
        <p:spPr/>
        <p:txBody>
          <a:bodyPr/>
          <a:lstStyle/>
          <a:p>
            <a:fld id="{86D2451E-3285-438B-B188-C22B2A012BF6}" type="slidenum">
              <a:rPr lang="en-US" smtClean="0"/>
              <a:pPr/>
              <a:t>32</a:t>
            </a:fld>
            <a:endParaRPr lang="en-US" dirty="0"/>
          </a:p>
        </p:txBody>
      </p:sp>
    </p:spTree>
    <p:extLst>
      <p:ext uri="{BB962C8B-B14F-4D97-AF65-F5344CB8AC3E}">
        <p14:creationId xmlns:p14="http://schemas.microsoft.com/office/powerpoint/2010/main" val="224017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Implementation Plans</a:t>
            </a:r>
            <a:endParaRPr lang="en-US" dirty="0"/>
          </a:p>
        </p:txBody>
      </p:sp>
    </p:spTree>
    <p:extLst>
      <p:ext uri="{BB962C8B-B14F-4D97-AF65-F5344CB8AC3E}">
        <p14:creationId xmlns:p14="http://schemas.microsoft.com/office/powerpoint/2010/main" val="369922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Resources available</a:t>
            </a:r>
          </a:p>
          <a:p>
            <a:pPr lvl="1"/>
            <a:r>
              <a:rPr lang="en-US" dirty="0" smtClean="0">
                <a:hlinkClick r:id="rId3"/>
              </a:rPr>
              <a:t>School Counseling website</a:t>
            </a:r>
            <a:endParaRPr lang="en-US" dirty="0" smtClean="0"/>
          </a:p>
          <a:p>
            <a:pPr lvl="1"/>
            <a:r>
              <a:rPr lang="en-US" dirty="0" smtClean="0"/>
              <a:t>Revised School Counselor Policy</a:t>
            </a:r>
          </a:p>
          <a:p>
            <a:pPr lvl="1"/>
            <a:r>
              <a:rPr lang="en-US" dirty="0" smtClean="0"/>
              <a:t>Implementation Guide</a:t>
            </a:r>
          </a:p>
          <a:p>
            <a:pPr lvl="1"/>
            <a:r>
              <a:rPr lang="en-US" dirty="0" smtClean="0"/>
              <a:t>Implementation Plan</a:t>
            </a:r>
          </a:p>
          <a:p>
            <a:pPr lvl="1"/>
            <a:r>
              <a:rPr lang="en-US" dirty="0" smtClean="0"/>
              <a:t>Templates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Implementation Plan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Tree>
    <p:extLst>
      <p:ext uri="{BB962C8B-B14F-4D97-AF65-F5344CB8AC3E}">
        <p14:creationId xmlns:p14="http://schemas.microsoft.com/office/powerpoint/2010/main" val="2180176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9348" t="12355" r="31935" b="5694"/>
          <a:stretch/>
        </p:blipFill>
        <p:spPr>
          <a:xfrm>
            <a:off x="2757268" y="1712046"/>
            <a:ext cx="3116687" cy="3709115"/>
          </a:xfrm>
          <a:prstGeom prst="rect">
            <a:avLst/>
          </a:prstGeom>
          <a:ln>
            <a:solidFill>
              <a:schemeClr val="accent1"/>
            </a:solidFill>
          </a:ln>
        </p:spPr>
      </p:pic>
      <p:sp>
        <p:nvSpPr>
          <p:cNvPr id="3" name="Title 2"/>
          <p:cNvSpPr>
            <a:spLocks noGrp="1"/>
          </p:cNvSpPr>
          <p:nvPr>
            <p:ph type="title"/>
          </p:nvPr>
        </p:nvSpPr>
        <p:spPr/>
        <p:txBody>
          <a:bodyPr/>
          <a:lstStyle/>
          <a:p>
            <a:r>
              <a:rPr lang="en-US" dirty="0" smtClean="0">
                <a:solidFill>
                  <a:schemeClr val="bg1"/>
                </a:solidFill>
              </a:rPr>
              <a:t>Implementation Guide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2074348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Identify the 3-5 member team that will assist with the planning, implementation, and evaluation of the school counseling program. Members should include school counselors, administrators, and a district school counselor supervisor, if applicable.</a:t>
            </a:r>
          </a:p>
          <a:p>
            <a:r>
              <a:rPr lang="en-US" dirty="0"/>
              <a:t>District Implementation Team should include supervisor of school counseling, school counselors, and </a:t>
            </a:r>
            <a:r>
              <a:rPr lang="en-US" dirty="0" smtClean="0"/>
              <a:t>school </a:t>
            </a:r>
            <a:r>
              <a:rPr lang="en-US" dirty="0"/>
              <a:t>administrators. </a:t>
            </a:r>
            <a:endParaRPr lang="en-US" dirty="0" smtClean="0"/>
          </a:p>
          <a:p>
            <a:r>
              <a:rPr lang="en-US" dirty="0" smtClean="0"/>
              <a:t>Who are your champions?</a:t>
            </a:r>
          </a:p>
          <a:p>
            <a:r>
              <a:rPr lang="en-US" dirty="0" smtClean="0"/>
              <a:t>Who has social capital to help advocate for change?</a:t>
            </a:r>
            <a:endParaRPr lang="en-US" dirty="0"/>
          </a:p>
        </p:txBody>
      </p:sp>
      <p:sp>
        <p:nvSpPr>
          <p:cNvPr id="3" name="Title 2"/>
          <p:cNvSpPr>
            <a:spLocks noGrp="1"/>
          </p:cNvSpPr>
          <p:nvPr>
            <p:ph type="title"/>
          </p:nvPr>
        </p:nvSpPr>
        <p:spPr/>
        <p:txBody>
          <a:bodyPr>
            <a:normAutofit/>
          </a:bodyPr>
          <a:lstStyle/>
          <a:p>
            <a:r>
              <a:rPr lang="en-US" dirty="0" smtClean="0"/>
              <a:t>Step 1: Implementation Team</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7</a:t>
            </a:fld>
            <a:endParaRPr lang="en-US" dirty="0"/>
          </a:p>
        </p:txBody>
      </p:sp>
      <p:sp>
        <p:nvSpPr>
          <p:cNvPr id="7" name="Rectangle 6"/>
          <p:cNvSpPr/>
          <p:nvPr/>
        </p:nvSpPr>
        <p:spPr>
          <a:xfrm>
            <a:off x="304802" y="5197644"/>
            <a:ext cx="8586537" cy="709863"/>
          </a:xfrm>
          <a:prstGeom prst="rect">
            <a:avLst/>
          </a:prstGeom>
          <a:solidFill>
            <a:schemeClr val="tx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ight Arrow 4"/>
          <p:cNvSpPr/>
          <p:nvPr/>
        </p:nvSpPr>
        <p:spPr>
          <a:xfrm>
            <a:off x="529391" y="5354055"/>
            <a:ext cx="1058779" cy="360947"/>
          </a:xfrm>
          <a:prstGeom prst="rightArrow">
            <a:avLst/>
          </a:prstGeom>
          <a:solidFill>
            <a:srgbClr val="FFF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720516" y="5354053"/>
            <a:ext cx="6966284" cy="369332"/>
          </a:xfrm>
          <a:prstGeom prst="rect">
            <a:avLst/>
          </a:prstGeom>
          <a:noFill/>
        </p:spPr>
        <p:txBody>
          <a:bodyPr wrap="square" rtlCol="0">
            <a:spAutoFit/>
          </a:bodyPr>
          <a:lstStyle/>
          <a:p>
            <a:r>
              <a:rPr lang="en-US" dirty="0">
                <a:solidFill>
                  <a:srgbClr val="000000"/>
                </a:solidFill>
              </a:rPr>
              <a:t>The implementation team is just for implementation planning</a:t>
            </a:r>
            <a:r>
              <a:rPr lang="en-US" dirty="0">
                <a:solidFill>
                  <a:srgbClr val="1B365D"/>
                </a:solidFill>
              </a:rPr>
              <a:t>.</a:t>
            </a:r>
          </a:p>
        </p:txBody>
      </p:sp>
    </p:spTree>
    <p:extLst>
      <p:ext uri="{BB962C8B-B14F-4D97-AF65-F5344CB8AC3E}">
        <p14:creationId xmlns:p14="http://schemas.microsoft.com/office/powerpoint/2010/main" val="104112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Program Audit</a:t>
            </a:r>
          </a:p>
          <a:p>
            <a:pPr lvl="1"/>
            <a:r>
              <a:rPr lang="en-US" dirty="0" smtClean="0"/>
              <a:t>Focus on the implementation of the model</a:t>
            </a:r>
          </a:p>
          <a:p>
            <a:pPr lvl="1"/>
            <a:r>
              <a:rPr lang="en-US" dirty="0" smtClean="0"/>
              <a:t>Focus on one component at a time</a:t>
            </a:r>
          </a:p>
          <a:p>
            <a:pPr lvl="1"/>
            <a:r>
              <a:rPr lang="en-US" dirty="0" smtClean="0"/>
              <a:t>Identifies baseline for implementation plan</a:t>
            </a:r>
          </a:p>
          <a:p>
            <a:pPr lvl="1"/>
            <a:r>
              <a:rPr lang="en-US" dirty="0" smtClean="0"/>
              <a:t>Provide feedback for continuous improvement</a:t>
            </a:r>
          </a:p>
          <a:p>
            <a:pPr lvl="1"/>
            <a:endParaRPr lang="en-US" dirty="0"/>
          </a:p>
          <a:p>
            <a:endParaRPr lang="en-US" dirty="0" smtClean="0"/>
          </a:p>
          <a:p>
            <a:pPr lvl="0"/>
            <a:endParaRPr lang="en-US" dirty="0"/>
          </a:p>
        </p:txBody>
      </p:sp>
      <p:sp>
        <p:nvSpPr>
          <p:cNvPr id="3" name="Title 2"/>
          <p:cNvSpPr>
            <a:spLocks noGrp="1"/>
          </p:cNvSpPr>
          <p:nvPr>
            <p:ph type="title"/>
          </p:nvPr>
        </p:nvSpPr>
        <p:spPr/>
        <p:txBody>
          <a:bodyPr>
            <a:normAutofit/>
          </a:bodyPr>
          <a:lstStyle/>
          <a:p>
            <a:r>
              <a:rPr lang="en-US" dirty="0" smtClean="0"/>
              <a:t>Step 2: Program Audit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304800" y="5171784"/>
            <a:ext cx="8608298" cy="725487"/>
          </a:xfrm>
          <a:prstGeom prst="rect">
            <a:avLst/>
          </a:prstGeom>
        </p:spPr>
      </p:pic>
      <p:sp>
        <p:nvSpPr>
          <p:cNvPr id="5" name="Right Arrow 4"/>
          <p:cNvSpPr/>
          <p:nvPr/>
        </p:nvSpPr>
        <p:spPr>
          <a:xfrm>
            <a:off x="529391" y="5354055"/>
            <a:ext cx="1058779" cy="360947"/>
          </a:xfrm>
          <a:prstGeom prst="rightArrow">
            <a:avLst/>
          </a:prstGeom>
          <a:solidFill>
            <a:srgbClr val="FFFF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812757" y="5354053"/>
            <a:ext cx="6292516" cy="369332"/>
          </a:xfrm>
          <a:prstGeom prst="rect">
            <a:avLst/>
          </a:prstGeom>
          <a:noFill/>
        </p:spPr>
        <p:txBody>
          <a:bodyPr wrap="square" rtlCol="0">
            <a:spAutoFit/>
          </a:bodyPr>
          <a:lstStyle/>
          <a:p>
            <a:r>
              <a:rPr lang="en-US" dirty="0">
                <a:solidFill>
                  <a:srgbClr val="000000"/>
                </a:solidFill>
              </a:rPr>
              <a:t>The program audit is used for implementation only.</a:t>
            </a:r>
          </a:p>
        </p:txBody>
      </p:sp>
    </p:spTree>
    <p:extLst>
      <p:ext uri="{BB962C8B-B14F-4D97-AF65-F5344CB8AC3E}">
        <p14:creationId xmlns:p14="http://schemas.microsoft.com/office/powerpoint/2010/main" val="1343726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45989" y="1334530"/>
          <a:ext cx="8458200" cy="4789172"/>
        </p:xfrm>
        <a:graphic>
          <a:graphicData uri="http://schemas.openxmlformats.org/drawingml/2006/table">
            <a:tbl>
              <a:tblPr firstRow="1" bandRow="1"/>
              <a:tblGrid>
                <a:gridCol w="2514600"/>
                <a:gridCol w="1219200"/>
                <a:gridCol w="1143000"/>
                <a:gridCol w="914400"/>
                <a:gridCol w="2667000"/>
              </a:tblGrid>
              <a:tr h="166112">
                <a:tc>
                  <a:txBody>
                    <a:bodyPr/>
                    <a:lstStyle/>
                    <a:p>
                      <a:pPr marL="0" marR="0">
                        <a:lnSpc>
                          <a:spcPct val="107000"/>
                        </a:lnSpc>
                        <a:spcBef>
                          <a:spcPts val="0"/>
                        </a:spcBef>
                        <a:spcAft>
                          <a:spcPts val="0"/>
                        </a:spcAft>
                      </a:pPr>
                      <a:r>
                        <a:rPr lang="en-US" sz="1200" b="1" kern="12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4A7C"/>
                    </a:solidFill>
                  </a:tcPr>
                </a:tc>
                <a:tc>
                  <a:txBody>
                    <a:bodyPr/>
                    <a:lstStyle/>
                    <a:p>
                      <a:pPr marL="0" marR="0" algn="ctr">
                        <a:lnSpc>
                          <a:spcPct val="107000"/>
                        </a:lnSpc>
                        <a:spcBef>
                          <a:spcPts val="0"/>
                        </a:spcBef>
                        <a:spcAft>
                          <a:spcPts val="0"/>
                        </a:spcAft>
                      </a:pPr>
                      <a:r>
                        <a:rPr lang="en-US" sz="1200" b="1" kern="1200" dirty="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Completed/ Implemented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4A7C"/>
                    </a:solidFill>
                  </a:tcPr>
                </a:tc>
                <a:tc>
                  <a:txBody>
                    <a:bodyPr/>
                    <a:lstStyle/>
                    <a:p>
                      <a:pPr marL="0" marR="0" algn="ctr">
                        <a:lnSpc>
                          <a:spcPct val="107000"/>
                        </a:lnSpc>
                        <a:spcBef>
                          <a:spcPts val="0"/>
                        </a:spcBef>
                        <a:spcAft>
                          <a:spcPts val="0"/>
                        </a:spcAft>
                      </a:pPr>
                      <a:r>
                        <a:rPr lang="en-US" sz="1200" b="1" kern="120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In process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4A7C"/>
                    </a:solidFill>
                  </a:tcPr>
                </a:tc>
                <a:tc>
                  <a:txBody>
                    <a:bodyPr/>
                    <a:lstStyle/>
                    <a:p>
                      <a:pPr marL="0" marR="0" algn="ctr">
                        <a:lnSpc>
                          <a:spcPct val="107000"/>
                        </a:lnSpc>
                        <a:spcBef>
                          <a:spcPts val="0"/>
                        </a:spcBef>
                        <a:spcAft>
                          <a:spcPts val="0"/>
                        </a:spcAft>
                      </a:pPr>
                      <a:r>
                        <a:rPr lang="en-US" sz="1200" b="1" kern="120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Not Started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4A7C"/>
                    </a:solidFill>
                  </a:tcPr>
                </a:tc>
                <a:tc>
                  <a:txBody>
                    <a:bodyPr/>
                    <a:lstStyle/>
                    <a:p>
                      <a:pPr marL="0" marR="0" algn="ctr">
                        <a:lnSpc>
                          <a:spcPct val="107000"/>
                        </a:lnSpc>
                        <a:spcBef>
                          <a:spcPts val="0"/>
                        </a:spcBef>
                        <a:spcAft>
                          <a:spcPts val="0"/>
                        </a:spcAft>
                      </a:pPr>
                      <a:r>
                        <a:rPr lang="en-US" sz="1200" b="1" kern="1200" dirty="0" smtClean="0">
                          <a:solidFill>
                            <a:srgbClr val="FFFFFF"/>
                          </a:solidFill>
                          <a:effectLst/>
                          <a:latin typeface="Open Sans" panose="020B0606030504020204" pitchFamily="34" charset="0"/>
                          <a:ea typeface="Times New Roman" panose="02020603050405020304" pitchFamily="18" charset="0"/>
                          <a:cs typeface="Times New Roman" panose="02020603050405020304" pitchFamily="18" charset="0"/>
                        </a:rPr>
                        <a:t>Notes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4A7C"/>
                    </a:solidFill>
                  </a:tcPr>
                </a:tc>
              </a:tr>
              <a:tr h="422377">
                <a:tc>
                  <a:txBody>
                    <a:bodyPr/>
                    <a:lstStyle/>
                    <a:p>
                      <a:pPr marL="0" marR="0">
                        <a:lnSpc>
                          <a:spcPct val="107000"/>
                        </a:lnSpc>
                        <a:spcBef>
                          <a:spcPts val="0"/>
                        </a:spcBef>
                        <a:spcAft>
                          <a:spcPts val="0"/>
                        </a:spcAft>
                      </a:pPr>
                      <a:r>
                        <a:rPr lang="en-US" sz="1100" dirty="0">
                          <a:effectLst/>
                          <a:latin typeface="Open Sans" panose="020B0606030504020204" pitchFamily="34" charset="0"/>
                          <a:ea typeface="Calibri" panose="020F0502020204030204" pitchFamily="34" charset="0"/>
                          <a:cs typeface="Times New Roman" panose="02020603050405020304" pitchFamily="18" charset="0"/>
                        </a:rPr>
                        <a:t>School counselor competencies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900" dirty="0" smtClean="0">
                          <a:effectLst/>
                          <a:latin typeface="Calibri" panose="020F0502020204030204" pitchFamily="34" charset="0"/>
                          <a:sym typeface="Wingdings" panose="05000000000000000000" pitchFamily="2" charset="2"/>
                        </a:rPr>
                        <a:t></a:t>
                      </a: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20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850">
                <a:tc>
                  <a:txBody>
                    <a:bodyPr/>
                    <a:lstStyle/>
                    <a:p>
                      <a:pPr marL="0" marR="0">
                        <a:lnSpc>
                          <a:spcPct val="107000"/>
                        </a:lnSpc>
                        <a:spcBef>
                          <a:spcPts val="0"/>
                        </a:spcBef>
                        <a:spcAft>
                          <a:spcPts val="0"/>
                        </a:spcAft>
                      </a:pPr>
                      <a:r>
                        <a:rPr lang="en-US" sz="1100" dirty="0">
                          <a:effectLst/>
                          <a:latin typeface="Open Sans" panose="020B0606030504020204" pitchFamily="34" charset="0"/>
                          <a:ea typeface="Calibri" panose="020F0502020204030204" pitchFamily="34" charset="0"/>
                          <a:cs typeface="Times New Roman" panose="02020603050405020304" pitchFamily="18" charset="0"/>
                        </a:rPr>
                        <a:t>School counseling program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900" dirty="0" smtClean="0">
                          <a:effectLst/>
                          <a:latin typeface="Calibri" panose="020F0502020204030204" pitchFamily="34" charset="0"/>
                          <a:sym typeface="Wingdings" panose="05000000000000000000" pitchFamily="2" charset="2"/>
                        </a:rPr>
                        <a:t></a:t>
                      </a:r>
                      <a:endParaRPr lang="en-US" sz="1900" dirty="0" smtClean="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Assessment prepared; will</a:t>
                      </a:r>
                      <a:r>
                        <a:rPr lang="en-US" sz="1100" baseline="0" dirty="0" smtClean="0">
                          <a:effectLst/>
                          <a:latin typeface="Open Sans" panose="020B0606030504020204" pitchFamily="34" charset="0"/>
                          <a:ea typeface="Open Sans" panose="020B0606030504020204" pitchFamily="34" charset="0"/>
                          <a:cs typeface="Open Sans" panose="020B0606030504020204" pitchFamily="34" charset="0"/>
                        </a:rPr>
                        <a:t> be distributed to stakeholders Sept. 2017</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54">
                <a:tc>
                  <a:txBody>
                    <a:bodyPr/>
                    <a:lstStyle/>
                    <a:p>
                      <a:pPr marL="0" marR="0">
                        <a:lnSpc>
                          <a:spcPct val="107000"/>
                        </a:lnSpc>
                        <a:spcBef>
                          <a:spcPts val="0"/>
                        </a:spcBef>
                        <a:spcAft>
                          <a:spcPts val="0"/>
                        </a:spcAft>
                      </a:pPr>
                      <a:r>
                        <a:rPr lang="en-US" sz="1100" dirty="0">
                          <a:effectLst/>
                          <a:latin typeface="Open Sans" panose="020B0606030504020204" pitchFamily="34" charset="0"/>
                          <a:ea typeface="Calibri" panose="020F0502020204030204" pitchFamily="34" charset="0"/>
                          <a:cs typeface="Times New Roman" panose="02020603050405020304" pitchFamily="18" charset="0"/>
                        </a:rPr>
                        <a:t>Use of time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Reviewing time use for 2016-17 school year</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55">
                <a:tc>
                  <a:txBody>
                    <a:bodyPr/>
                    <a:lstStyle/>
                    <a:p>
                      <a:pPr marL="0" marR="0">
                        <a:lnSpc>
                          <a:spcPct val="107000"/>
                        </a:lnSpc>
                        <a:spcBef>
                          <a:spcPts val="0"/>
                        </a:spcBef>
                        <a:spcAft>
                          <a:spcPts val="0"/>
                        </a:spcAft>
                      </a:pPr>
                      <a:r>
                        <a:rPr lang="en-US" sz="1100" dirty="0" smtClean="0">
                          <a:effectLst/>
                          <a:latin typeface="Open Sans" panose="020B0606030504020204" pitchFamily="34" charset="0"/>
                          <a:ea typeface="Calibri" panose="020F0502020204030204" pitchFamily="34" charset="0"/>
                          <a:cs typeface="Times New Roman" panose="02020603050405020304" pitchFamily="18" charset="0"/>
                        </a:rPr>
                        <a:t>Program</a:t>
                      </a:r>
                      <a:r>
                        <a:rPr lang="en-US" sz="1100" baseline="0" dirty="0" smtClean="0">
                          <a:effectLst/>
                          <a:latin typeface="Open Sans" panose="020B0606030504020204" pitchFamily="34" charset="0"/>
                          <a:ea typeface="Calibri" panose="020F0502020204030204" pitchFamily="34" charset="0"/>
                          <a:cs typeface="Times New Roman" panose="02020603050405020304" pitchFamily="18" charset="0"/>
                        </a:rPr>
                        <a:t> Management</a:t>
                      </a:r>
                      <a:r>
                        <a:rPr lang="en-US" sz="1100" dirty="0" smtClean="0">
                          <a:effectLst/>
                          <a:latin typeface="Open Sans" panose="020B0606030504020204" pitchFamily="34" charset="0"/>
                          <a:ea typeface="Calibri" panose="020F0502020204030204" pitchFamily="34" charset="0"/>
                          <a:cs typeface="Times New Roman" panose="02020603050405020304" pitchFamily="18" charset="0"/>
                        </a:rPr>
                        <a:t> </a:t>
                      </a:r>
                      <a:r>
                        <a:rPr lang="en-US" sz="1100" dirty="0">
                          <a:effectLst/>
                          <a:latin typeface="Open Sans" panose="020B0606030504020204" pitchFamily="34" charset="0"/>
                          <a:ea typeface="Calibri" panose="020F0502020204030204" pitchFamily="34" charset="0"/>
                          <a:cs typeface="Times New Roman" panose="02020603050405020304" pitchFamily="18" charset="0"/>
                        </a:rPr>
                        <a:t>agreements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900" dirty="0" smtClean="0">
                          <a:effectLst/>
                          <a:latin typeface="Calibri" panose="020F0502020204030204" pitchFamily="34" charset="0"/>
                          <a:sym typeface="Wingdings" panose="05000000000000000000" pitchFamily="2" charset="2"/>
                        </a:rPr>
                        <a:t></a:t>
                      </a: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Completed-July</a:t>
                      </a:r>
                      <a:r>
                        <a:rPr lang="en-US" sz="1100" baseline="0" dirty="0" smtClean="0">
                          <a:effectLst/>
                          <a:latin typeface="Open Sans" panose="020B0606030504020204" pitchFamily="34" charset="0"/>
                          <a:ea typeface="Open Sans" panose="020B0606030504020204" pitchFamily="34" charset="0"/>
                          <a:cs typeface="Open Sans" panose="020B0606030504020204" pitchFamily="34" charset="0"/>
                        </a:rPr>
                        <a:t> 2017</a:t>
                      </a:r>
                      <a:endParaRPr lang="en-US" sz="1100" dirty="0" smtClean="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55">
                <a:tc>
                  <a:txBody>
                    <a:bodyPr/>
                    <a:lstStyle/>
                    <a:p>
                      <a:pPr marL="0" marR="0">
                        <a:lnSpc>
                          <a:spcPct val="107000"/>
                        </a:lnSpc>
                        <a:spcBef>
                          <a:spcPts val="0"/>
                        </a:spcBef>
                        <a:spcAft>
                          <a:spcPts val="0"/>
                        </a:spcAft>
                      </a:pPr>
                      <a:r>
                        <a:rPr lang="en-US" sz="1100" dirty="0">
                          <a:effectLst/>
                          <a:latin typeface="Open Sans" panose="020B0606030504020204" pitchFamily="34" charset="0"/>
                          <a:ea typeface="Calibri" panose="020F0502020204030204" pitchFamily="34" charset="0"/>
                          <a:cs typeface="Times New Roman" panose="02020603050405020304" pitchFamily="18" charset="0"/>
                        </a:rPr>
                        <a:t>Advisory councils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54">
                <a:tc>
                  <a:txBody>
                    <a:bodyPr/>
                    <a:lstStyle/>
                    <a:p>
                      <a:pPr marL="0" marR="0">
                        <a:lnSpc>
                          <a:spcPct val="107000"/>
                        </a:lnSpc>
                        <a:spcBef>
                          <a:spcPts val="0"/>
                        </a:spcBef>
                        <a:spcAft>
                          <a:spcPts val="0"/>
                        </a:spcAft>
                      </a:pPr>
                      <a:r>
                        <a:rPr lang="en-US" sz="1100">
                          <a:effectLst/>
                          <a:latin typeface="Open Sans" panose="020B0606030504020204" pitchFamily="34" charset="0"/>
                          <a:ea typeface="Calibri" panose="020F0502020204030204" pitchFamily="34" charset="0"/>
                          <a:cs typeface="Times New Roman" panose="02020603050405020304" pitchFamily="18" charset="0"/>
                        </a:rPr>
                        <a:t>School data profile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Counseling Team is reviewing data;</a:t>
                      </a:r>
                      <a:r>
                        <a:rPr lang="en-US" sz="1100" baseline="0" dirty="0" smtClean="0">
                          <a:effectLst/>
                          <a:latin typeface="Open Sans" panose="020B0606030504020204" pitchFamily="34" charset="0"/>
                          <a:ea typeface="Open Sans" panose="020B0606030504020204" pitchFamily="34" charset="0"/>
                          <a:cs typeface="Open Sans" panose="020B0606030504020204" pitchFamily="34" charset="0"/>
                        </a:rPr>
                        <a:t> anticipated completion </a:t>
                      </a: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Sep.</a:t>
                      </a:r>
                      <a:r>
                        <a:rPr lang="en-US" sz="1100" baseline="0" dirty="0" smtClean="0">
                          <a:effectLst/>
                          <a:latin typeface="Open Sans" panose="020B0606030504020204" pitchFamily="34" charset="0"/>
                          <a:ea typeface="Open Sans" panose="020B0606030504020204" pitchFamily="34" charset="0"/>
                          <a:cs typeface="Open Sans" panose="020B0606030504020204" pitchFamily="34" charset="0"/>
                        </a:rPr>
                        <a:t> 2017</a:t>
                      </a:r>
                      <a:endParaRPr lang="en-US" sz="1100" dirty="0" smtClean="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55">
                <a:tc>
                  <a:txBody>
                    <a:bodyPr/>
                    <a:lstStyle/>
                    <a:p>
                      <a:pPr marL="0" marR="0">
                        <a:lnSpc>
                          <a:spcPct val="107000"/>
                        </a:lnSpc>
                        <a:spcBef>
                          <a:spcPts val="0"/>
                        </a:spcBef>
                        <a:spcAft>
                          <a:spcPts val="0"/>
                        </a:spcAft>
                      </a:pPr>
                      <a:r>
                        <a:rPr lang="en-US" sz="1100">
                          <a:effectLst/>
                          <a:latin typeface="Open Sans" panose="020B0606030504020204" pitchFamily="34" charset="0"/>
                          <a:ea typeface="Calibri" panose="020F0502020204030204" pitchFamily="34" charset="0"/>
                          <a:cs typeface="Times New Roman" panose="02020603050405020304" pitchFamily="18" charset="0"/>
                        </a:rPr>
                        <a:t>Program results data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255">
                <a:tc>
                  <a:txBody>
                    <a:bodyPr/>
                    <a:lstStyle/>
                    <a:p>
                      <a:pPr marL="0" marR="0">
                        <a:lnSpc>
                          <a:spcPct val="107000"/>
                        </a:lnSpc>
                        <a:spcBef>
                          <a:spcPts val="0"/>
                        </a:spcBef>
                        <a:spcAft>
                          <a:spcPts val="0"/>
                        </a:spcAft>
                      </a:pPr>
                      <a:r>
                        <a:rPr lang="en-US" sz="1100">
                          <a:effectLst/>
                          <a:latin typeface="Open Sans" panose="020B0606030504020204" pitchFamily="34" charset="0"/>
                          <a:ea typeface="Calibri" panose="020F0502020204030204" pitchFamily="34" charset="0"/>
                          <a:cs typeface="Times New Roman" panose="02020603050405020304" pitchFamily="18" charset="0"/>
                        </a:rPr>
                        <a:t>Closing the gap action plans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Arial" panose="020B0604020202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Open Sans" panose="020B0606030504020204" pitchFamily="34" charset="0"/>
                          <a:ea typeface="Open Sans" panose="020B0606030504020204" pitchFamily="34" charset="0"/>
                          <a:cs typeface="Open Sans" panose="020B0606030504020204" pitchFamily="34"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54">
                <a:tc>
                  <a:txBody>
                    <a:bodyPr/>
                    <a:lstStyle/>
                    <a:p>
                      <a:pPr marL="0" marR="0">
                        <a:lnSpc>
                          <a:spcPct val="107000"/>
                        </a:lnSpc>
                        <a:spcBef>
                          <a:spcPts val="0"/>
                        </a:spcBef>
                        <a:spcAft>
                          <a:spcPts val="0"/>
                        </a:spcAft>
                      </a:pPr>
                      <a:r>
                        <a:rPr lang="en-US" sz="1100">
                          <a:effectLst/>
                          <a:latin typeface="Open Sans" panose="020B0606030504020204" pitchFamily="34" charset="0"/>
                          <a:ea typeface="Calibri" panose="020F0502020204030204" pitchFamily="34" charset="0"/>
                          <a:cs typeface="Times New Roman" panose="02020603050405020304" pitchFamily="18" charset="0"/>
                        </a:rPr>
                        <a:t>Lesson plans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900" dirty="0">
                          <a:effectLst/>
                          <a:latin typeface="Arial" panose="020B0604020202020204" pitchFamily="34" charset="0"/>
                          <a:ea typeface="Times New Roman" panose="02020603050405020304" pitchFamily="18" charset="0"/>
                          <a:cs typeface="Times New Roman" panose="02020603050405020304" pitchFamily="18" charset="0"/>
                        </a:rPr>
                        <a:t> </a:t>
                      </a: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Lesson plans aligned to new counseling standards</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43">
                <a:tc>
                  <a:txBody>
                    <a:bodyPr/>
                    <a:lstStyle/>
                    <a:p>
                      <a:pPr marL="0" marR="0">
                        <a:lnSpc>
                          <a:spcPct val="107000"/>
                        </a:lnSpc>
                        <a:spcBef>
                          <a:spcPts val="0"/>
                        </a:spcBef>
                        <a:spcAft>
                          <a:spcPts val="0"/>
                        </a:spcAft>
                      </a:pPr>
                      <a:r>
                        <a:rPr lang="en-US" sz="1100" dirty="0">
                          <a:effectLst/>
                          <a:latin typeface="Open Sans" panose="020B0606030504020204" pitchFamily="34" charset="0"/>
                          <a:ea typeface="Calibri" panose="020F0502020204030204" pitchFamily="34" charset="0"/>
                          <a:cs typeface="Times New Roman" panose="02020603050405020304" pitchFamily="18" charset="0"/>
                        </a:rPr>
                        <a:t>Calendars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endParaRPr kumimoji="0" lang="en-US" sz="1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1900" dirty="0">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r>
                        <a:rPr lang="en-US" sz="1100" dirty="0" smtClean="0">
                          <a:effectLst/>
                          <a:latin typeface="Open Sans" panose="020B0606030504020204" pitchFamily="34" charset="0"/>
                          <a:ea typeface="Open Sans" panose="020B0606030504020204" pitchFamily="34" charset="0"/>
                          <a:cs typeface="Open Sans" panose="020B0606030504020204" pitchFamily="34" charset="0"/>
                        </a:rPr>
                        <a:t>2017-18</a:t>
                      </a:r>
                      <a:r>
                        <a:rPr lang="en-US" sz="1100" baseline="0" dirty="0" smtClean="0">
                          <a:effectLst/>
                          <a:latin typeface="Open Sans" panose="020B0606030504020204" pitchFamily="34" charset="0"/>
                          <a:ea typeface="Open Sans" panose="020B0606030504020204" pitchFamily="34" charset="0"/>
                          <a:cs typeface="Open Sans" panose="020B0606030504020204" pitchFamily="34" charset="0"/>
                        </a:rPr>
                        <a:t> SC calendar developed; published on website and newsletter</a:t>
                      </a:r>
                      <a:endParaRPr lang="en-US" sz="1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lstStyle/>
          <a:p>
            <a:pPr algn="l"/>
            <a:r>
              <a:rPr lang="en-US" sz="3600" dirty="0">
                <a:solidFill>
                  <a:prstClr val="white"/>
                </a:solidFill>
              </a:rPr>
              <a:t>Management: Program Audit</a:t>
            </a:r>
            <a:endParaRPr lang="en-US" dirty="0"/>
          </a:p>
        </p:txBody>
      </p:sp>
    </p:spTree>
    <p:extLst>
      <p:ext uri="{BB962C8B-B14F-4D97-AF65-F5344CB8AC3E}">
        <p14:creationId xmlns:p14="http://schemas.microsoft.com/office/powerpoint/2010/main" val="2670366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heme">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DOE Theme" id="{76BDF057-C17B-43E0-8792-A1A4FB4AAD87}" vid="{455963F0-AD43-4C4B-8FF0-7ACAA8A1C468}"/>
    </a:ext>
  </a:extLst>
</a:theme>
</file>

<file path=ppt/theme/theme2.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DOE Theme">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DOE Theme" id="{76BDF057-C17B-43E0-8792-A1A4FB4AAD87}" vid="{455963F0-AD43-4C4B-8FF0-7ACAA8A1C468}"/>
    </a:ext>
  </a:extLst>
</a:theme>
</file>

<file path=ppt/theme/theme5.xml><?xml version="1.0" encoding="utf-8"?>
<a:theme xmlns:a="http://schemas.openxmlformats.org/drawingml/2006/main" name="1_Office Theme">
  <a:themeElements>
    <a:clrScheme name="Custom 1">
      <a:dk1>
        <a:sysClr val="windowText" lastClr="000000"/>
      </a:dk1>
      <a:lt1>
        <a:sysClr val="window" lastClr="FFFFFF"/>
      </a:lt1>
      <a:dk2>
        <a:srgbClr val="002A7E"/>
      </a:dk2>
      <a:lt2>
        <a:srgbClr val="FFFFFF"/>
      </a:lt2>
      <a:accent1>
        <a:srgbClr val="75787B"/>
      </a:accent1>
      <a:accent2>
        <a:srgbClr val="C82630"/>
      </a:accent2>
      <a:accent3>
        <a:srgbClr val="2DCCD3"/>
      </a:accent3>
      <a:accent4>
        <a:srgbClr val="D2D755"/>
      </a:accent4>
      <a:accent5>
        <a:srgbClr val="E87722"/>
      </a:accent5>
      <a:accent6>
        <a:srgbClr val="5D7975"/>
      </a:accent6>
      <a:hlink>
        <a:srgbClr val="0000FF"/>
      </a:hlink>
      <a:folHlink>
        <a:srgbClr val="800080"/>
      </a:folHlink>
    </a:clrScheme>
    <a:fontScheme name="Secondary Font Choic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2459</Words>
  <Application>Microsoft Office PowerPoint</Application>
  <PresentationFormat>On-screen Show (4:3)</PresentationFormat>
  <Paragraphs>355</Paragraphs>
  <Slides>32</Slides>
  <Notes>26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32</vt:i4>
      </vt:variant>
    </vt:vector>
  </HeadingPairs>
  <TitlesOfParts>
    <vt:vector size="45" baseType="lpstr">
      <vt:lpstr>Arial</vt:lpstr>
      <vt:lpstr>Calibri</vt:lpstr>
      <vt:lpstr>Courier New</vt:lpstr>
      <vt:lpstr>Georgia</vt:lpstr>
      <vt:lpstr>Open Sans</vt:lpstr>
      <vt:lpstr>PermianSlabSerifTypeface</vt:lpstr>
      <vt:lpstr>Times New Roman</vt:lpstr>
      <vt:lpstr>Wingdings</vt:lpstr>
      <vt:lpstr>TDOE Theme</vt:lpstr>
      <vt:lpstr>TDOE Template - Editing</vt:lpstr>
      <vt:lpstr>1_TDOE Template - Editing</vt:lpstr>
      <vt:lpstr>2_TDOE Theme</vt:lpstr>
      <vt:lpstr>1_Office Theme</vt:lpstr>
      <vt:lpstr>Developing an Implementation Plan Webinar</vt:lpstr>
      <vt:lpstr>Webinar Objectives </vt:lpstr>
      <vt:lpstr>Tennessee Model of School Counseling: Elements of Best Practices </vt:lpstr>
      <vt:lpstr>Implementation Plans</vt:lpstr>
      <vt:lpstr>Implementation Plan</vt:lpstr>
      <vt:lpstr>Implementation Guide</vt:lpstr>
      <vt:lpstr>Step 1: Implementation Team</vt:lpstr>
      <vt:lpstr>Step 2: Program Audit</vt:lpstr>
      <vt:lpstr>Management: Program Audit</vt:lpstr>
      <vt:lpstr>Step 3: School Counseling Philosophy</vt:lpstr>
      <vt:lpstr>Foundation: Guidelines</vt:lpstr>
      <vt:lpstr>Step 4: Review and Update Policies</vt:lpstr>
      <vt:lpstr>Foundations: Program Expectations</vt:lpstr>
      <vt:lpstr>Step 5: Review Program Expectations</vt:lpstr>
      <vt:lpstr>Step 6: Conduct Needs Assessment</vt:lpstr>
      <vt:lpstr>Management: Assessments</vt:lpstr>
      <vt:lpstr>Management: Assessments</vt:lpstr>
      <vt:lpstr>Step 7: Review School and Student Data</vt:lpstr>
      <vt:lpstr>Step 8: Write Program Goals</vt:lpstr>
      <vt:lpstr>Foundations: Program Goals</vt:lpstr>
      <vt:lpstr>Step 9: Complete School Counselor Competencies Assessment</vt:lpstr>
      <vt:lpstr>Step 10: Complete the Program Management Agreement</vt:lpstr>
      <vt:lpstr>Step 11: Complete Action Plans</vt:lpstr>
      <vt:lpstr>Step 12: Create Counseling Calendar</vt:lpstr>
      <vt:lpstr>School Counseling Student Standards</vt:lpstr>
      <vt:lpstr>Step 13: Write Lesson Plans</vt:lpstr>
      <vt:lpstr>Step 14: Training on Counseling Program</vt:lpstr>
      <vt:lpstr>Step 15: Assemble Advisory Council</vt:lpstr>
      <vt:lpstr>Step 16: Conduct Program Evaluation</vt:lpstr>
      <vt:lpstr>Step 17: Review and Share Program Results</vt:lpstr>
      <vt:lpstr>Next Steps</vt:lpstr>
      <vt:lpstr>Contact</vt:lpstr>
    </vt:vector>
  </TitlesOfParts>
  <Company>State of Tennessee 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Implementation Plan Webinar</dc:title>
  <dc:creator>Leigh Bagwell</dc:creator>
  <cp:lastModifiedBy>Leigh Bagwell</cp:lastModifiedBy>
  <cp:revision>3</cp:revision>
  <dcterms:created xsi:type="dcterms:W3CDTF">2017-09-06T02:25:37Z</dcterms:created>
  <dcterms:modified xsi:type="dcterms:W3CDTF">2018-01-18T19:29:08Z</dcterms:modified>
</cp:coreProperties>
</file>