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ags/tag2.xml" ContentType="application/vnd.openxmlformats-officedocument.presentationml.tags+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4"/>
  </p:notesMasterIdLst>
  <p:handoutMasterIdLst>
    <p:handoutMasterId r:id="rId95"/>
  </p:handoutMasterIdLst>
  <p:sldIdLst>
    <p:sldId id="256" r:id="rId5"/>
    <p:sldId id="522" r:id="rId6"/>
    <p:sldId id="491" r:id="rId7"/>
    <p:sldId id="506" r:id="rId8"/>
    <p:sldId id="338" r:id="rId9"/>
    <p:sldId id="387" r:id="rId10"/>
    <p:sldId id="388" r:id="rId11"/>
    <p:sldId id="496" r:id="rId12"/>
    <p:sldId id="509" r:id="rId13"/>
    <p:sldId id="508" r:id="rId14"/>
    <p:sldId id="498" r:id="rId15"/>
    <p:sldId id="499" r:id="rId16"/>
    <p:sldId id="518" r:id="rId17"/>
    <p:sldId id="519" r:id="rId18"/>
    <p:sldId id="500" r:id="rId19"/>
    <p:sldId id="501" r:id="rId20"/>
    <p:sldId id="341" r:id="rId21"/>
    <p:sldId id="414" r:id="rId22"/>
    <p:sldId id="494" r:id="rId23"/>
    <p:sldId id="340" r:id="rId24"/>
    <p:sldId id="346" r:id="rId25"/>
    <p:sldId id="353" r:id="rId26"/>
    <p:sldId id="520" r:id="rId27"/>
    <p:sldId id="355" r:id="rId28"/>
    <p:sldId id="385" r:id="rId29"/>
    <p:sldId id="521" r:id="rId30"/>
    <p:sldId id="504" r:id="rId31"/>
    <p:sldId id="492" r:id="rId32"/>
    <p:sldId id="356" r:id="rId33"/>
    <p:sldId id="359" r:id="rId34"/>
    <p:sldId id="411" r:id="rId35"/>
    <p:sldId id="412" r:id="rId36"/>
    <p:sldId id="390" r:id="rId37"/>
    <p:sldId id="360" r:id="rId38"/>
    <p:sldId id="361" r:id="rId39"/>
    <p:sldId id="493" r:id="rId40"/>
    <p:sldId id="513" r:id="rId41"/>
    <p:sldId id="514" r:id="rId42"/>
    <p:sldId id="515" r:id="rId43"/>
    <p:sldId id="516" r:id="rId44"/>
    <p:sldId id="517" r:id="rId45"/>
    <p:sldId id="397" r:id="rId46"/>
    <p:sldId id="364" r:id="rId47"/>
    <p:sldId id="413" r:id="rId48"/>
    <p:sldId id="391" r:id="rId49"/>
    <p:sldId id="366" r:id="rId50"/>
    <p:sldId id="392" r:id="rId51"/>
    <p:sldId id="367" r:id="rId52"/>
    <p:sldId id="393" r:id="rId53"/>
    <p:sldId id="368" r:id="rId54"/>
    <p:sldId id="372" r:id="rId55"/>
    <p:sldId id="370" r:id="rId56"/>
    <p:sldId id="487" r:id="rId57"/>
    <p:sldId id="495" r:id="rId58"/>
    <p:sldId id="497" r:id="rId59"/>
    <p:sldId id="431" r:id="rId60"/>
    <p:sldId id="444" r:id="rId61"/>
    <p:sldId id="446" r:id="rId62"/>
    <p:sldId id="448" r:id="rId63"/>
    <p:sldId id="505" r:id="rId64"/>
    <p:sldId id="451" r:id="rId65"/>
    <p:sldId id="452" r:id="rId66"/>
    <p:sldId id="457" r:id="rId67"/>
    <p:sldId id="458" r:id="rId68"/>
    <p:sldId id="459" r:id="rId69"/>
    <p:sldId id="460" r:id="rId70"/>
    <p:sldId id="461" r:id="rId71"/>
    <p:sldId id="462" r:id="rId72"/>
    <p:sldId id="463" r:id="rId73"/>
    <p:sldId id="464" r:id="rId74"/>
    <p:sldId id="465" r:id="rId75"/>
    <p:sldId id="466" r:id="rId76"/>
    <p:sldId id="467" r:id="rId77"/>
    <p:sldId id="468" r:id="rId78"/>
    <p:sldId id="469" r:id="rId79"/>
    <p:sldId id="470" r:id="rId80"/>
    <p:sldId id="471" r:id="rId81"/>
    <p:sldId id="472" r:id="rId82"/>
    <p:sldId id="473" r:id="rId83"/>
    <p:sldId id="474" r:id="rId84"/>
    <p:sldId id="475" r:id="rId85"/>
    <p:sldId id="476" r:id="rId86"/>
    <p:sldId id="478" r:id="rId87"/>
    <p:sldId id="523" r:id="rId88"/>
    <p:sldId id="481" r:id="rId89"/>
    <p:sldId id="512" r:id="rId90"/>
    <p:sldId id="482" r:id="rId91"/>
    <p:sldId id="483" r:id="rId92"/>
    <p:sldId id="485" r:id="rId93"/>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manda Armstrong" initials="AA" lastIdx="3" clrIdx="6">
    <p:extLst>
      <p:ext uri="{19B8F6BF-5375-455C-9EA6-DF929625EA0E}">
        <p15:presenceInfo xmlns:p15="http://schemas.microsoft.com/office/powerpoint/2012/main" userId="S-1-5-21-2149558826-3324038498-27948981-274499" providerId="AD"/>
      </p:ext>
    </p:extLst>
  </p:cmAuthor>
  <p:cmAuthor id="1" name="Kate Glover" initials="KG" lastIdx="3" clrIdx="0">
    <p:extLst>
      <p:ext uri="{19B8F6BF-5375-455C-9EA6-DF929625EA0E}">
        <p15:presenceInfo xmlns:p15="http://schemas.microsoft.com/office/powerpoint/2012/main" userId="Kate Glover" providerId="None"/>
      </p:ext>
    </p:extLst>
  </p:cmAuthor>
  <p:cmAuthor id="8" name="Hannah McIntosh" initials="HM" lastIdx="12" clrIdx="7">
    <p:extLst>
      <p:ext uri="{19B8F6BF-5375-455C-9EA6-DF929625EA0E}">
        <p15:presenceInfo xmlns:p15="http://schemas.microsoft.com/office/powerpoint/2012/main" userId="S-1-5-21-2149558826-3324038498-27948981-365317" providerId="AD"/>
      </p:ext>
    </p:extLst>
  </p:cmAuthor>
  <p:cmAuthor id="2" name="Katie Glover" initials="KG" lastIdx="14" clrIdx="1">
    <p:extLst>
      <p:ext uri="{19B8F6BF-5375-455C-9EA6-DF929625EA0E}">
        <p15:presenceInfo xmlns:p15="http://schemas.microsoft.com/office/powerpoint/2012/main" userId="09dd8e8b35ac3be0" providerId="Windows Live"/>
      </p:ext>
    </p:extLst>
  </p:cmAuthor>
  <p:cmAuthor id="3" name="Molly Auger" initials="MA" lastIdx="4" clrIdx="2">
    <p:extLst>
      <p:ext uri="{19B8F6BF-5375-455C-9EA6-DF929625EA0E}">
        <p15:presenceInfo xmlns:p15="http://schemas.microsoft.com/office/powerpoint/2012/main" userId="Molly Auger" providerId="None"/>
      </p:ext>
    </p:extLst>
  </p:cmAuthor>
  <p:cmAuthor id="4" name="Martha Moore" initials="MM" lastIdx="29" clrIdx="3">
    <p:extLst>
      <p:ext uri="{19B8F6BF-5375-455C-9EA6-DF929625EA0E}">
        <p15:presenceInfo xmlns:p15="http://schemas.microsoft.com/office/powerpoint/2012/main" userId="S-1-5-21-2149558826-3324038498-27948981-216921" providerId="AD"/>
      </p:ext>
    </p:extLst>
  </p:cmAuthor>
  <p:cmAuthor id="5" name="Karen Lawrence" initials="KL" lastIdx="22" clrIdx="4">
    <p:extLst>
      <p:ext uri="{19B8F6BF-5375-455C-9EA6-DF929625EA0E}">
        <p15:presenceInfo xmlns:p15="http://schemas.microsoft.com/office/powerpoint/2012/main" userId="S-1-5-21-1767168217-3281307705-1420346298-1507" providerId="AD"/>
      </p:ext>
    </p:extLst>
  </p:cmAuthor>
  <p:cmAuthor id="6" name="Paul Fleming" initials="PF" lastIdx="16" clrIdx="5">
    <p:extLst>
      <p:ext uri="{19B8F6BF-5375-455C-9EA6-DF929625EA0E}">
        <p15:presenceInfo xmlns:p15="http://schemas.microsoft.com/office/powerpoint/2012/main" userId="S-1-5-21-2149558826-3324038498-27948981-2063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D1"/>
    <a:srgbClr val="6E7073"/>
    <a:srgbClr val="B3E4F3"/>
    <a:srgbClr val="FFD9D9"/>
    <a:srgbClr val="FF7979"/>
    <a:srgbClr val="FFFFFF"/>
    <a:srgbClr val="000000"/>
    <a:srgbClr val="1B365D"/>
    <a:srgbClr val="CDCDCD"/>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66053" autoAdjust="0"/>
  </p:normalViewPr>
  <p:slideViewPr>
    <p:cSldViewPr>
      <p:cViewPr varScale="1">
        <p:scale>
          <a:sx n="77" d="100"/>
          <a:sy n="77" d="100"/>
        </p:scale>
        <p:origin x="2640" y="78"/>
      </p:cViewPr>
      <p:guideLst>
        <p:guide orient="horz" pos="2160"/>
        <p:guide pos="2880"/>
      </p:guideLst>
    </p:cSldViewPr>
  </p:slideViewPr>
  <p:notesTextViewPr>
    <p:cViewPr>
      <p:scale>
        <a:sx n="1" d="1"/>
        <a:sy n="1" d="1"/>
      </p:scale>
      <p:origin x="0" y="0"/>
    </p:cViewPr>
  </p:notesTextViewPr>
  <p:sorterViewPr>
    <p:cViewPr>
      <p:scale>
        <a:sx n="150" d="100"/>
        <a:sy n="150" d="100"/>
      </p:scale>
      <p:origin x="0" y="-131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notesMaster" Target="notesMasters/notesMaster1.xml"/><Relationship Id="rId9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accent1"/>
              </a:solidFill>
              <a:latin typeface="+mn-lt"/>
              <a:ea typeface="+mn-ea"/>
              <a:cs typeface="+mn-cs"/>
            </a:defRPr>
          </a:pPr>
          <a:endParaRPr lang="en-US"/>
        </a:p>
      </c:txPr>
    </c:title>
    <c:autoTitleDeleted val="0"/>
    <c:plotArea>
      <c:layout/>
      <c:pieChart>
        <c:varyColors val="1"/>
        <c:ser>
          <c:idx val="0"/>
          <c:order val="0"/>
          <c:tx>
            <c:strRef>
              <c:f>Sheet1!$B$1</c:f>
              <c:strCache>
                <c:ptCount val="1"/>
                <c:pt idx="0">
                  <c:v>TNReady Grades 3-8 ELA</c:v>
                </c:pt>
              </c:strCache>
            </c:strRef>
          </c:tx>
          <c:dPt>
            <c:idx val="0"/>
            <c:bubble3D val="0"/>
            <c:spPr>
              <a:solidFill>
                <a:schemeClr val="tx2">
                  <a:lumMod val="60000"/>
                  <a:lumOff val="40000"/>
                </a:schemeClr>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1-C643-4305-A083-59EDDA0C1905}"/>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3-C643-4305-A083-59EDDA0C1905}"/>
              </c:ext>
            </c:extLst>
          </c:dPt>
          <c:dLbls>
            <c:dLbl>
              <c:idx val="0"/>
              <c:layout>
                <c:manualLayout>
                  <c:x val="-0.24561471482731334"/>
                  <c:y val="-0.19485778563393868"/>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lt1"/>
                        </a:solidFill>
                        <a:latin typeface="+mn-lt"/>
                        <a:ea typeface="+mn-ea"/>
                        <a:cs typeface="+mn-cs"/>
                      </a:defRPr>
                    </a:pPr>
                    <a:fld id="{CA5D7809-8C0F-47B1-895E-CD11EB7922DD}" type="CATEGORYNAME">
                      <a:rPr lang="en-US"/>
                      <a:pPr>
                        <a:defRPr sz="1800" b="1" i="0" u="none" strike="noStrike" kern="1200" baseline="0">
                          <a:solidFill>
                            <a:schemeClr val="lt1"/>
                          </a:solidFill>
                          <a:latin typeface="+mn-lt"/>
                          <a:ea typeface="+mn-ea"/>
                          <a:cs typeface="+mn-cs"/>
                        </a:defRPr>
                      </a:pPr>
                      <a:t>[CATEGORY NAME]</a:t>
                    </a:fld>
                    <a:r>
                      <a:rPr lang="en-US" baseline="0" dirty="0"/>
                      <a:t>
</a:t>
                    </a:r>
                    <a:fld id="{4DCC673D-02D9-4BFE-A16F-212829D605D0}" type="PERCENTAGE">
                      <a:rPr lang="en-US" baseline="0" smtClean="0"/>
                      <a:pPr>
                        <a:defRPr sz="1800" b="1" i="0" u="none" strike="noStrike" kern="1200" baseline="0">
                          <a:solidFill>
                            <a:schemeClr val="lt1"/>
                          </a:solidFill>
                          <a:latin typeface="+mn-lt"/>
                          <a:ea typeface="+mn-ea"/>
                          <a:cs typeface="+mn-cs"/>
                        </a:defRPr>
                      </a:pPr>
                      <a:t>[PERCENTAGE]</a:t>
                    </a:fld>
                    <a:endParaRPr lang="en-US" baseline="0" dirty="0" smtClean="0"/>
                  </a:p>
                  <a:p>
                    <a:pPr>
                      <a:defRPr sz="1800" b="1" i="0" u="none" strike="noStrike" kern="1200" baseline="0">
                        <a:solidFill>
                          <a:schemeClr val="lt1"/>
                        </a:solidFill>
                        <a:latin typeface="+mn-lt"/>
                        <a:ea typeface="+mn-ea"/>
                        <a:cs typeface="+mn-cs"/>
                      </a:defRPr>
                    </a:pPr>
                    <a:r>
                      <a:rPr lang="en-US" baseline="0" dirty="0" smtClean="0"/>
                      <a:t>Below</a:t>
                    </a:r>
                  </a:p>
                </c:rich>
              </c:tx>
              <c:spPr>
                <a:noFill/>
                <a:ln>
                  <a:noFill/>
                </a:ln>
                <a:effectLst/>
              </c:sp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C643-4305-A083-59EDDA0C1905}"/>
                </c:ext>
                <c:ext xmlns:c15="http://schemas.microsoft.com/office/drawing/2012/chart" uri="{CE6537A1-D6FC-4f65-9D91-7224C49458BB}">
                  <c15:layout>
                    <c:manualLayout>
                      <c:w val="0.24609777944423614"/>
                      <c:h val="0.33809523809523812"/>
                    </c:manualLayout>
                  </c15:layout>
                  <c15:dlblFieldTable/>
                  <c15:showDataLabelsRange val="0"/>
                </c:ext>
              </c:extLst>
            </c:dLbl>
            <c:dLbl>
              <c:idx val="1"/>
              <c:layout>
                <c:manualLayout>
                  <c:x val="0.24007894846477518"/>
                  <c:y val="0.1745208634634956"/>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lt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C643-4305-A083-59EDDA0C1905}"/>
                </c:ext>
                <c:ext xmlns:c15="http://schemas.microsoft.com/office/drawing/2012/chart" uri="{CE6537A1-D6FC-4f65-9D91-7224C49458BB}">
                  <c15:spPr xmlns:c15="http://schemas.microsoft.com/office/drawing/2012/chart">
                    <a:prstGeom prst="rect">
                      <a:avLst/>
                    </a:prstGeom>
                  </c15:spPr>
                  <c15:layout>
                    <c:manualLayout>
                      <c:w val="0.23818793484147815"/>
                      <c:h val="0.43265306122448982"/>
                    </c:manualLayout>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Sheet1!$A$2:$A$3</c:f>
              <c:strCache>
                <c:ptCount val="2"/>
                <c:pt idx="1">
                  <c:v>On Track or Mastered</c:v>
                </c:pt>
              </c:strCache>
            </c:strRef>
          </c:cat>
          <c:val>
            <c:numRef>
              <c:f>Sheet1!$B$2:$B$3</c:f>
              <c:numCache>
                <c:formatCode>General</c:formatCode>
                <c:ptCount val="2"/>
                <c:pt idx="0">
                  <c:v>0.64</c:v>
                </c:pt>
                <c:pt idx="1">
                  <c:v>0.36</c:v>
                </c:pt>
              </c:numCache>
            </c:numRef>
          </c:val>
          <c:extLst xmlns:c16r2="http://schemas.microsoft.com/office/drawing/2015/06/chart">
            <c:ext xmlns:c16="http://schemas.microsoft.com/office/drawing/2014/chart" uri="{C3380CC4-5D6E-409C-BE32-E72D297353CC}">
              <c16:uniqueId val="{00000004-C643-4305-A083-59EDDA0C1905}"/>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accent1"/>
                </a:solidFill>
                <a:latin typeface="+mn-lt"/>
                <a:ea typeface="+mn-ea"/>
                <a:cs typeface="+mn-cs"/>
              </a:defRPr>
            </a:pPr>
            <a:r>
              <a:rPr lang="en-US" dirty="0" smtClean="0">
                <a:solidFill>
                  <a:schemeClr val="accent1"/>
                </a:solidFill>
              </a:rPr>
              <a:t>TNReady </a:t>
            </a:r>
            <a:r>
              <a:rPr lang="en-US" dirty="0">
                <a:solidFill>
                  <a:schemeClr val="accent1"/>
                </a:solidFill>
              </a:rPr>
              <a:t>Grades 3-8 </a:t>
            </a:r>
            <a:r>
              <a:rPr lang="en-US" dirty="0" smtClean="0">
                <a:solidFill>
                  <a:schemeClr val="accent1"/>
                </a:solidFill>
              </a:rPr>
              <a:t>Math</a:t>
            </a:r>
            <a:endParaRPr lang="en-US" dirty="0">
              <a:solidFill>
                <a:schemeClr val="accent1"/>
              </a:solidFill>
            </a:endParaRPr>
          </a:p>
        </c:rich>
      </c:tx>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accent1"/>
              </a:solidFill>
              <a:latin typeface="+mn-lt"/>
              <a:ea typeface="+mn-ea"/>
              <a:cs typeface="+mn-cs"/>
            </a:defRPr>
          </a:pPr>
          <a:endParaRPr lang="en-US"/>
        </a:p>
      </c:txPr>
    </c:title>
    <c:autoTitleDeleted val="0"/>
    <c:plotArea>
      <c:layout/>
      <c:pieChart>
        <c:varyColors val="1"/>
        <c:ser>
          <c:idx val="0"/>
          <c:order val="0"/>
          <c:tx>
            <c:strRef>
              <c:f>Sheet1!$B$1</c:f>
              <c:strCache>
                <c:ptCount val="1"/>
                <c:pt idx="0">
                  <c:v>TNReady Grades 3-8 ELA</c:v>
                </c:pt>
              </c:strCache>
            </c:strRef>
          </c:tx>
          <c:dPt>
            <c:idx val="0"/>
            <c:bubble3D val="0"/>
            <c:spPr>
              <a:solidFill>
                <a:schemeClr val="tx2">
                  <a:lumMod val="60000"/>
                  <a:lumOff val="40000"/>
                </a:schemeClr>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1-3D28-4C6B-A4E4-5E27A907C944}"/>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3-3D28-4C6B-A4E4-5E27A907C944}"/>
              </c:ext>
            </c:extLst>
          </c:dPt>
          <c:dLbls>
            <c:dLbl>
              <c:idx val="0"/>
              <c:layout>
                <c:manualLayout>
                  <c:x val="-0.20266517331885239"/>
                  <c:y val="-9.577585301837277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lt1"/>
                        </a:solidFill>
                        <a:latin typeface="+mn-lt"/>
                        <a:ea typeface="+mn-ea"/>
                        <a:cs typeface="+mn-cs"/>
                      </a:defRPr>
                    </a:pPr>
                    <a:fld id="{EFDEC6CD-6433-481A-B941-412AE94F0033}" type="CATEGORYNAME">
                      <a:rPr lang="en-US"/>
                      <a:pPr>
                        <a:defRPr sz="1800"/>
                      </a:pPr>
                      <a:t>[CATEGORY NAME]</a:t>
                    </a:fld>
                    <a:r>
                      <a:rPr lang="en-US" baseline="0" dirty="0"/>
                      <a:t>
</a:t>
                    </a:r>
                    <a:fld id="{FAA5E389-E8D4-4D15-86F0-37EC910674C8}" type="PERCENTAGE">
                      <a:rPr lang="en-US" baseline="0" smtClean="0"/>
                      <a:pPr>
                        <a:defRPr sz="1800"/>
                      </a:pPr>
                      <a:t>[PERCENTAGE]</a:t>
                    </a:fld>
                    <a:endParaRPr lang="en-US" baseline="0" dirty="0" smtClean="0"/>
                  </a:p>
                  <a:p>
                    <a:pPr>
                      <a:defRPr sz="1800"/>
                    </a:pPr>
                    <a:r>
                      <a:rPr lang="en-US" baseline="0" dirty="0" smtClean="0"/>
                      <a:t>Below</a:t>
                    </a:r>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lt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3D28-4C6B-A4E4-5E27A907C944}"/>
                </c:ext>
                <c:ext xmlns:c15="http://schemas.microsoft.com/office/drawing/2012/chart" uri="{CE6537A1-D6FC-4f65-9D91-7224C49458BB}">
                  <c15:layout>
                    <c:manualLayout>
                      <c:w val="0.38147977192506111"/>
                      <c:h val="0.29466666666666669"/>
                    </c:manualLayout>
                  </c15:layout>
                  <c15:dlblFieldTable/>
                  <c15:showDataLabelsRange val="0"/>
                </c:ext>
              </c:extLst>
            </c:dLbl>
            <c:dLbl>
              <c:idx val="1"/>
              <c:layout>
                <c:manualLayout>
                  <c:x val="0.22680706398769118"/>
                  <c:y val="0.10586194225721784"/>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3D28-4C6B-A4E4-5E27A907C944}"/>
                </c:ext>
                <c:ext xmlns:c15="http://schemas.microsoft.com/office/drawing/2012/chart" uri="{CE6537A1-D6FC-4f65-9D91-7224C49458BB}">
                  <c15:layout>
                    <c:manualLayout>
                      <c:w val="0.25007172594804955"/>
                      <c:h val="0.42399999999999999"/>
                    </c:manualLayout>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Sheet1!$A$2:$A$3</c:f>
              <c:strCache>
                <c:ptCount val="2"/>
                <c:pt idx="1">
                  <c:v>On Track or Mastered</c:v>
                </c:pt>
              </c:strCache>
            </c:strRef>
          </c:cat>
          <c:val>
            <c:numRef>
              <c:f>Sheet1!$B$2:$B$3</c:f>
              <c:numCache>
                <c:formatCode>General</c:formatCode>
                <c:ptCount val="2"/>
                <c:pt idx="0">
                  <c:v>0.6</c:v>
                </c:pt>
                <c:pt idx="1">
                  <c:v>0.4</c:v>
                </c:pt>
              </c:numCache>
            </c:numRef>
          </c:val>
          <c:extLst xmlns:c16r2="http://schemas.microsoft.com/office/drawing/2015/06/chart">
            <c:ext xmlns:c16="http://schemas.microsoft.com/office/drawing/2014/chart" uri="{C3380CC4-5D6E-409C-BE32-E72D297353CC}">
              <c16:uniqueId val="{00000004-3D28-4C6B-A4E4-5E27A907C944}"/>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accent1"/>
                </a:solidFill>
                <a:latin typeface="+mn-lt"/>
                <a:ea typeface="+mn-ea"/>
                <a:cs typeface="+mn-cs"/>
              </a:defRPr>
            </a:pPr>
            <a:r>
              <a:rPr lang="en-US" sz="2000">
                <a:solidFill>
                  <a:schemeClr val="accent1"/>
                </a:solidFill>
              </a:rPr>
              <a:t>High School TNReady Results</a:t>
            </a: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accent1"/>
              </a:solidFill>
              <a:latin typeface="+mn-lt"/>
              <a:ea typeface="+mn-ea"/>
              <a:cs typeface="+mn-cs"/>
            </a:defRPr>
          </a:pPr>
          <a:endParaRPr lang="en-US"/>
        </a:p>
      </c:txPr>
    </c:title>
    <c:autoTitleDeleted val="0"/>
    <c:plotArea>
      <c:layout/>
      <c:barChart>
        <c:barDir val="col"/>
        <c:grouping val="stacked"/>
        <c:varyColors val="0"/>
        <c:ser>
          <c:idx val="0"/>
          <c:order val="0"/>
          <c:tx>
            <c:strRef>
              <c:f>Sheet1!$C$1</c:f>
              <c:strCache>
                <c:ptCount val="1"/>
                <c:pt idx="0">
                  <c:v>On Track</c:v>
                </c:pt>
              </c:strCache>
            </c:strRef>
          </c:tx>
          <c:spPr>
            <a:solidFill>
              <a:schemeClr val="accent4">
                <a:lumMod val="60000"/>
                <a:lumOff val="40000"/>
              </a:schemeClr>
            </a:solidFill>
            <a:ln>
              <a:noFill/>
            </a:ln>
            <a:effectLst/>
          </c:spPr>
          <c:invertIfNegative val="0"/>
          <c:dPt>
            <c:idx val="0"/>
            <c:invertIfNegative val="0"/>
            <c:bubble3D val="0"/>
            <c:spPr>
              <a:solidFill>
                <a:schemeClr val="accent4">
                  <a:lumMod val="40000"/>
                  <a:lumOff val="60000"/>
                </a:schemeClr>
              </a:solidFill>
              <a:ln>
                <a:noFill/>
              </a:ln>
              <a:effectLst/>
            </c:spPr>
            <c:extLst xmlns:c16r2="http://schemas.microsoft.com/office/drawing/2015/06/chart">
              <c:ext xmlns:c16="http://schemas.microsoft.com/office/drawing/2014/chart" uri="{C3380CC4-5D6E-409C-BE32-E72D297353CC}">
                <c16:uniqueId val="{00000001-D58C-4B4C-BCCC-257C4D637783}"/>
              </c:ext>
            </c:extLst>
          </c:dPt>
          <c:dPt>
            <c:idx val="2"/>
            <c:invertIfNegative val="0"/>
            <c:bubble3D val="0"/>
            <c:spPr>
              <a:solidFill>
                <a:schemeClr val="accent4">
                  <a:lumMod val="40000"/>
                  <a:lumOff val="60000"/>
                </a:schemeClr>
              </a:solidFill>
              <a:ln>
                <a:noFill/>
              </a:ln>
              <a:effectLst/>
            </c:spPr>
            <c:extLst xmlns:c16r2="http://schemas.microsoft.com/office/drawing/2015/06/chart">
              <c:ext xmlns:c16="http://schemas.microsoft.com/office/drawing/2014/chart" uri="{C3380CC4-5D6E-409C-BE32-E72D297353CC}">
                <c16:uniqueId val="{00000003-D58C-4B4C-BCCC-257C4D637783}"/>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Sheet1!$A$2:$B$5</c:f>
              <c:multiLvlStrCache>
                <c:ptCount val="4"/>
                <c:lvl>
                  <c:pt idx="0">
                    <c:v>2017</c:v>
                  </c:pt>
                  <c:pt idx="1">
                    <c:v>2018</c:v>
                  </c:pt>
                  <c:pt idx="2">
                    <c:v>2017</c:v>
                  </c:pt>
                  <c:pt idx="3">
                    <c:v>2018</c:v>
                  </c:pt>
                </c:lvl>
                <c:lvl>
                  <c:pt idx="0">
                    <c:v>English</c:v>
                  </c:pt>
                  <c:pt idx="1">
                    <c:v>English</c:v>
                  </c:pt>
                  <c:pt idx="2">
                    <c:v>Math</c:v>
                  </c:pt>
                  <c:pt idx="3">
                    <c:v>Math</c:v>
                  </c:pt>
                </c:lvl>
              </c:multiLvlStrCache>
            </c:multiLvlStrRef>
          </c:cat>
          <c:val>
            <c:numRef>
              <c:f>Sheet1!$C$2:$C$5</c:f>
              <c:numCache>
                <c:formatCode>0.0%</c:formatCode>
                <c:ptCount val="4"/>
                <c:pt idx="0">
                  <c:v>0.29799999999999999</c:v>
                </c:pt>
                <c:pt idx="1">
                  <c:v>0.28499999999999998</c:v>
                </c:pt>
                <c:pt idx="2">
                  <c:v>0.19700000000000001</c:v>
                </c:pt>
                <c:pt idx="3">
                  <c:v>0.19600000000000001</c:v>
                </c:pt>
              </c:numCache>
            </c:numRef>
          </c:val>
          <c:extLst xmlns:c16r2="http://schemas.microsoft.com/office/drawing/2015/06/chart">
            <c:ext xmlns:c16="http://schemas.microsoft.com/office/drawing/2014/chart" uri="{C3380CC4-5D6E-409C-BE32-E72D297353CC}">
              <c16:uniqueId val="{00000004-D58C-4B4C-BCCC-257C4D637783}"/>
            </c:ext>
          </c:extLst>
        </c:ser>
        <c:ser>
          <c:idx val="1"/>
          <c:order val="1"/>
          <c:tx>
            <c:strRef>
              <c:f>Sheet1!$D$1</c:f>
              <c:strCache>
                <c:ptCount val="1"/>
                <c:pt idx="0">
                  <c:v>Mastered</c:v>
                </c:pt>
              </c:strCache>
            </c:strRef>
          </c:tx>
          <c:spPr>
            <a:solidFill>
              <a:schemeClr val="accent3">
                <a:lumMod val="40000"/>
                <a:lumOff val="60000"/>
              </a:schemeClr>
            </a:solidFill>
            <a:ln>
              <a:noFill/>
            </a:ln>
            <a:effectLst/>
          </c:spPr>
          <c:invertIfNegative val="0"/>
          <c:dPt>
            <c:idx val="0"/>
            <c:invertIfNegative val="0"/>
            <c:bubble3D val="0"/>
            <c:spPr>
              <a:solidFill>
                <a:schemeClr val="accent3">
                  <a:lumMod val="40000"/>
                  <a:lumOff val="60000"/>
                </a:schemeClr>
              </a:solidFill>
              <a:ln>
                <a:noFill/>
              </a:ln>
              <a:effectLst/>
            </c:spPr>
            <c:extLst xmlns:c16r2="http://schemas.microsoft.com/office/drawing/2015/06/chart">
              <c:ext xmlns:c16="http://schemas.microsoft.com/office/drawing/2014/chart" uri="{C3380CC4-5D6E-409C-BE32-E72D297353CC}">
                <c16:uniqueId val="{00000006-D58C-4B4C-BCCC-257C4D637783}"/>
              </c:ext>
            </c:extLst>
          </c:dPt>
          <c:dPt>
            <c:idx val="1"/>
            <c:invertIfNegative val="0"/>
            <c:bubble3D val="0"/>
            <c:spPr>
              <a:solidFill>
                <a:schemeClr val="accent3">
                  <a:lumMod val="60000"/>
                  <a:lumOff val="40000"/>
                </a:schemeClr>
              </a:solidFill>
              <a:ln>
                <a:noFill/>
              </a:ln>
              <a:effectLst/>
            </c:spPr>
            <c:extLst xmlns:c16r2="http://schemas.microsoft.com/office/drawing/2015/06/chart">
              <c:ext xmlns:c16="http://schemas.microsoft.com/office/drawing/2014/chart" uri="{C3380CC4-5D6E-409C-BE32-E72D297353CC}">
                <c16:uniqueId val="{00000008-D58C-4B4C-BCCC-257C4D637783}"/>
              </c:ext>
            </c:extLst>
          </c:dPt>
          <c:dPt>
            <c:idx val="2"/>
            <c:invertIfNegative val="0"/>
            <c:bubble3D val="0"/>
            <c:spPr>
              <a:solidFill>
                <a:schemeClr val="accent3">
                  <a:lumMod val="40000"/>
                  <a:lumOff val="60000"/>
                </a:schemeClr>
              </a:solidFill>
              <a:ln>
                <a:noFill/>
              </a:ln>
              <a:effectLst/>
            </c:spPr>
            <c:extLst xmlns:c16r2="http://schemas.microsoft.com/office/drawing/2015/06/chart">
              <c:ext xmlns:c16="http://schemas.microsoft.com/office/drawing/2014/chart" uri="{C3380CC4-5D6E-409C-BE32-E72D297353CC}">
                <c16:uniqueId val="{0000000A-D58C-4B4C-BCCC-257C4D637783}"/>
              </c:ext>
            </c:extLst>
          </c:dPt>
          <c:dPt>
            <c:idx val="3"/>
            <c:invertIfNegative val="0"/>
            <c:bubble3D val="0"/>
            <c:spPr>
              <a:solidFill>
                <a:schemeClr val="accent3">
                  <a:lumMod val="60000"/>
                  <a:lumOff val="40000"/>
                </a:schemeClr>
              </a:solidFill>
              <a:ln>
                <a:noFill/>
              </a:ln>
              <a:effectLst/>
            </c:spPr>
            <c:extLst xmlns:c16r2="http://schemas.microsoft.com/office/drawing/2015/06/chart">
              <c:ext xmlns:c16="http://schemas.microsoft.com/office/drawing/2014/chart" uri="{C3380CC4-5D6E-409C-BE32-E72D297353CC}">
                <c16:uniqueId val="{0000000C-D58C-4B4C-BCCC-257C4D637783}"/>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Sheet1!$A$2:$B$5</c:f>
              <c:multiLvlStrCache>
                <c:ptCount val="4"/>
                <c:lvl>
                  <c:pt idx="0">
                    <c:v>2017</c:v>
                  </c:pt>
                  <c:pt idx="1">
                    <c:v>2018</c:v>
                  </c:pt>
                  <c:pt idx="2">
                    <c:v>2017</c:v>
                  </c:pt>
                  <c:pt idx="3">
                    <c:v>2018</c:v>
                  </c:pt>
                </c:lvl>
                <c:lvl>
                  <c:pt idx="0">
                    <c:v>English</c:v>
                  </c:pt>
                  <c:pt idx="1">
                    <c:v>English</c:v>
                  </c:pt>
                  <c:pt idx="2">
                    <c:v>Math</c:v>
                  </c:pt>
                  <c:pt idx="3">
                    <c:v>Math</c:v>
                  </c:pt>
                </c:lvl>
              </c:multiLvlStrCache>
            </c:multiLvlStrRef>
          </c:cat>
          <c:val>
            <c:numRef>
              <c:f>Sheet1!$D$2:$D$5</c:f>
              <c:numCache>
                <c:formatCode>0.0%</c:formatCode>
                <c:ptCount val="4"/>
                <c:pt idx="0">
                  <c:v>7.5999999999999998E-2</c:v>
                </c:pt>
                <c:pt idx="1">
                  <c:v>3.4000000000000002E-2</c:v>
                </c:pt>
                <c:pt idx="2">
                  <c:v>4.3999999999999997E-2</c:v>
                </c:pt>
                <c:pt idx="3">
                  <c:v>0.06</c:v>
                </c:pt>
              </c:numCache>
            </c:numRef>
          </c:val>
          <c:extLst xmlns:c16r2="http://schemas.microsoft.com/office/drawing/2015/06/chart">
            <c:ext xmlns:c16="http://schemas.microsoft.com/office/drawing/2014/chart" uri="{C3380CC4-5D6E-409C-BE32-E72D297353CC}">
              <c16:uniqueId val="{0000000D-D58C-4B4C-BCCC-257C4D637783}"/>
            </c:ext>
          </c:extLst>
        </c:ser>
        <c:dLbls>
          <c:showLegendKey val="0"/>
          <c:showVal val="0"/>
          <c:showCatName val="0"/>
          <c:showSerName val="0"/>
          <c:showPercent val="0"/>
          <c:showBubbleSize val="0"/>
        </c:dLbls>
        <c:gapWidth val="150"/>
        <c:overlap val="100"/>
        <c:axId val="175082856"/>
        <c:axId val="175081288"/>
      </c:barChart>
      <c:catAx>
        <c:axId val="175082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accent1"/>
                </a:solidFill>
                <a:latin typeface="+mn-lt"/>
                <a:ea typeface="+mn-ea"/>
                <a:cs typeface="+mn-cs"/>
              </a:defRPr>
            </a:pPr>
            <a:endParaRPr lang="en-US"/>
          </a:p>
        </c:txPr>
        <c:crossAx val="175081288"/>
        <c:crosses val="autoZero"/>
        <c:auto val="1"/>
        <c:lblAlgn val="ctr"/>
        <c:lblOffset val="100"/>
        <c:noMultiLvlLbl val="0"/>
      </c:catAx>
      <c:valAx>
        <c:axId val="17508128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crossAx val="175082856"/>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2000" b="0" i="0" u="none" strike="noStrike" kern="1200" baseline="0">
              <a:solidFill>
                <a:schemeClr val="accent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r>
              <a:rPr lang="en-US" sz="1800" b="1" i="0" baseline="0" dirty="0">
                <a:solidFill>
                  <a:schemeClr val="accent1"/>
                </a:solidFill>
                <a:effectLst/>
              </a:rPr>
              <a:t>Overall, do the content demands of this assignment align with the expectations defined by grade-level standards?</a:t>
            </a:r>
            <a:endParaRPr lang="en-US" b="1" dirty="0">
              <a:solidFill>
                <a:schemeClr val="accent1"/>
              </a:solidFill>
              <a:effectLst/>
            </a:endParaRPr>
          </a:p>
        </c:rich>
      </c:tx>
      <c:layout>
        <c:manualLayout>
          <c:xMode val="edge"/>
          <c:yMode val="edge"/>
          <c:x val="0.12683242871340111"/>
          <c:y val="5.9817697324806567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Excellent / Strong</c:v>
                </c:pt>
              </c:strCache>
            </c:strRef>
          </c:tx>
          <c:spPr>
            <a:solidFill>
              <a:srgbClr val="00A4C7"/>
            </a:solidFill>
            <a:ln w="19050">
              <a:solidFill>
                <a:schemeClr val="lt1"/>
              </a:solidFill>
            </a:ln>
            <a:effectLst/>
          </c:spPr>
          <c:invertIfNegative val="0"/>
          <c:dPt>
            <c:idx val="0"/>
            <c:invertIfNegative val="0"/>
            <c:bubble3D val="0"/>
            <c:spPr>
              <a:solidFill>
                <a:srgbClr val="00A4C7"/>
              </a:solidFill>
              <a:ln w="19050">
                <a:solidFill>
                  <a:schemeClr val="lt1"/>
                </a:solidFill>
              </a:ln>
              <a:effectLst/>
            </c:spPr>
            <c:extLst xmlns:c16r2="http://schemas.microsoft.com/office/drawing/2015/06/chart">
              <c:ext xmlns:c16="http://schemas.microsoft.com/office/drawing/2014/chart" uri="{C3380CC4-5D6E-409C-BE32-E72D297353CC}">
                <c16:uniqueId val="{00000001-305A-4893-8DFD-5B6CE758F75E}"/>
              </c:ext>
            </c:extLst>
          </c:dPt>
          <c:dPt>
            <c:idx val="1"/>
            <c:invertIfNegative val="0"/>
            <c:bubble3D val="0"/>
            <c:spPr>
              <a:solidFill>
                <a:srgbClr val="00A4C7"/>
              </a:solidFill>
              <a:ln w="19050">
                <a:solidFill>
                  <a:schemeClr val="lt1"/>
                </a:solidFill>
              </a:ln>
              <a:effectLst/>
            </c:spPr>
            <c:extLst xmlns:c16r2="http://schemas.microsoft.com/office/drawing/2015/06/chart">
              <c:ext xmlns:c16="http://schemas.microsoft.com/office/drawing/2014/chart" uri="{C3380CC4-5D6E-409C-BE32-E72D297353CC}">
                <c16:uniqueId val="{00000003-305A-4893-8DFD-5B6CE758F75E}"/>
              </c:ext>
            </c:extLst>
          </c:dPt>
          <c:dPt>
            <c:idx val="2"/>
            <c:invertIfNegative val="0"/>
            <c:bubble3D val="0"/>
            <c:spPr>
              <a:solidFill>
                <a:srgbClr val="00A4C7"/>
              </a:solidFill>
              <a:ln w="19050">
                <a:solidFill>
                  <a:schemeClr val="lt1"/>
                </a:solidFill>
              </a:ln>
              <a:effectLst/>
            </c:spPr>
            <c:extLst xmlns:c16r2="http://schemas.microsoft.com/office/drawing/2015/06/chart">
              <c:ext xmlns:c16="http://schemas.microsoft.com/office/drawing/2014/chart" uri="{C3380CC4-5D6E-409C-BE32-E72D297353CC}">
                <c16:uniqueId val="{00000005-305A-4893-8DFD-5B6CE758F75E}"/>
              </c:ext>
            </c:extLst>
          </c:dPt>
          <c:dPt>
            <c:idx val="3"/>
            <c:invertIfNegative val="0"/>
            <c:bubble3D val="0"/>
            <c:spPr>
              <a:solidFill>
                <a:srgbClr val="00A4C7"/>
              </a:solidFill>
              <a:ln w="19050">
                <a:solidFill>
                  <a:schemeClr val="lt1"/>
                </a:solidFill>
              </a:ln>
              <a:effectLst/>
            </c:spPr>
            <c:extLst xmlns:c16r2="http://schemas.microsoft.com/office/drawing/2015/06/chart">
              <c:ext xmlns:c16="http://schemas.microsoft.com/office/drawing/2014/chart" uri="{C3380CC4-5D6E-409C-BE32-E72D297353CC}">
                <c16:uniqueId val="{00000007-305A-4893-8DFD-5B6CE758F75E}"/>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Fall 2017</c:v>
                </c:pt>
                <c:pt idx="1">
                  <c:v>Fall 2016</c:v>
                </c:pt>
              </c:strCache>
            </c:strRef>
          </c:cat>
          <c:val>
            <c:numRef>
              <c:f>Sheet1!$B$2:$B$3</c:f>
              <c:numCache>
                <c:formatCode>0%</c:formatCode>
                <c:ptCount val="2"/>
                <c:pt idx="0">
                  <c:v>0.2</c:v>
                </c:pt>
                <c:pt idx="1">
                  <c:v>0.17</c:v>
                </c:pt>
              </c:numCache>
            </c:numRef>
          </c:val>
          <c:extLst xmlns:c16r2="http://schemas.microsoft.com/office/drawing/2015/06/chart">
            <c:ext xmlns:c16="http://schemas.microsoft.com/office/drawing/2014/chart" uri="{C3380CC4-5D6E-409C-BE32-E72D297353CC}">
              <c16:uniqueId val="{00000008-305A-4893-8DFD-5B6CE758F75E}"/>
            </c:ext>
          </c:extLst>
        </c:ser>
        <c:ser>
          <c:idx val="1"/>
          <c:order val="1"/>
          <c:tx>
            <c:strRef>
              <c:f>Sheet1!$C$1</c:f>
              <c:strCache>
                <c:ptCount val="1"/>
                <c:pt idx="0">
                  <c:v>Weak / Not at all</c:v>
                </c:pt>
              </c:strCache>
            </c:strRef>
          </c:tx>
          <c:spPr>
            <a:solidFill>
              <a:schemeClr val="accent1">
                <a:lumMod val="50000"/>
                <a:lumOff val="50000"/>
              </a:schemeClr>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Fall 2017</c:v>
                </c:pt>
                <c:pt idx="1">
                  <c:v>Fall 2016</c:v>
                </c:pt>
              </c:strCache>
            </c:strRef>
          </c:cat>
          <c:val>
            <c:numRef>
              <c:f>Sheet1!$C$2:$C$3</c:f>
              <c:numCache>
                <c:formatCode>0%</c:formatCode>
                <c:ptCount val="2"/>
                <c:pt idx="0">
                  <c:v>0.8</c:v>
                </c:pt>
                <c:pt idx="1">
                  <c:v>0.83</c:v>
                </c:pt>
              </c:numCache>
            </c:numRef>
          </c:val>
          <c:extLst xmlns:c16r2="http://schemas.microsoft.com/office/drawing/2015/06/chart">
            <c:ext xmlns:c16="http://schemas.microsoft.com/office/drawing/2014/chart" uri="{C3380CC4-5D6E-409C-BE32-E72D297353CC}">
              <c16:uniqueId val="{00000009-305A-4893-8DFD-5B6CE758F75E}"/>
            </c:ext>
          </c:extLst>
        </c:ser>
        <c:dLbls>
          <c:showLegendKey val="0"/>
          <c:showVal val="0"/>
          <c:showCatName val="0"/>
          <c:showSerName val="0"/>
          <c:showPercent val="0"/>
          <c:showBubbleSize val="0"/>
        </c:dLbls>
        <c:gapWidth val="100"/>
        <c:overlap val="100"/>
        <c:axId val="175084032"/>
        <c:axId val="175083640"/>
      </c:barChart>
      <c:valAx>
        <c:axId val="175083640"/>
        <c:scaling>
          <c:orientation val="minMax"/>
        </c:scaling>
        <c:delete val="1"/>
        <c:axPos val="b"/>
        <c:numFmt formatCode="0%" sourceLinked="1"/>
        <c:majorTickMark val="out"/>
        <c:minorTickMark val="none"/>
        <c:tickLblPos val="nextTo"/>
        <c:crossAx val="175084032"/>
        <c:crosses val="autoZero"/>
        <c:crossBetween val="between"/>
      </c:valAx>
      <c:catAx>
        <c:axId val="17508403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75083640"/>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b="1" dirty="0">
                <a:solidFill>
                  <a:schemeClr val="accent1"/>
                </a:solidFill>
              </a:rPr>
              <a:t>Overall, did this lesson reflect the demands of the standards and/or the instructional shifts the standards require?</a:t>
            </a:r>
          </a:p>
        </c:rich>
      </c:tx>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Overall, did this lesson indicate that the teacher is making the shifts required by the standards? </c:v>
                </c:pt>
              </c:strCache>
            </c:strRef>
          </c:tx>
          <c:spPr>
            <a:solidFill>
              <a:schemeClr val="accent1"/>
            </a:solidFill>
            <a:ln w="19050">
              <a:solidFill>
                <a:schemeClr val="lt1"/>
              </a:solidFill>
            </a:ln>
            <a:effectLst/>
          </c:spPr>
          <c:invertIfNegative val="0"/>
          <c:dPt>
            <c:idx val="0"/>
            <c:invertIfNegative val="0"/>
            <c:bubble3D val="0"/>
            <c:spPr>
              <a:solidFill>
                <a:schemeClr val="bg1">
                  <a:lumMod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98F2-4C56-9BB6-8B0C65286FFD}"/>
              </c:ext>
            </c:extLst>
          </c:dPt>
          <c:dPt>
            <c:idx val="1"/>
            <c:invertIfNegative val="0"/>
            <c:bubble3D val="0"/>
            <c:spPr>
              <a:solidFill>
                <a:schemeClr val="bg1">
                  <a:lumMod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98F2-4C56-9BB6-8B0C65286FFD}"/>
              </c:ext>
            </c:extLst>
          </c:dPt>
          <c:dPt>
            <c:idx val="2"/>
            <c:invertIfNegative val="0"/>
            <c:bubble3D val="0"/>
            <c:spPr>
              <a:solidFill>
                <a:schemeClr val="accent2">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98F2-4C56-9BB6-8B0C65286FFD}"/>
              </c:ext>
            </c:extLst>
          </c:dPt>
          <c:dPt>
            <c:idx val="3"/>
            <c:invertIfNegative val="0"/>
            <c:bubble3D val="0"/>
            <c:spPr>
              <a:solidFill>
                <a:srgbClr val="00A4C7"/>
              </a:solidFill>
              <a:ln w="19050">
                <a:solidFill>
                  <a:schemeClr val="lt1"/>
                </a:solidFill>
              </a:ln>
              <a:effectLst/>
            </c:spPr>
            <c:extLst xmlns:c16r2="http://schemas.microsoft.com/office/drawing/2015/06/chart">
              <c:ext xmlns:c16="http://schemas.microsoft.com/office/drawing/2014/chart" uri="{C3380CC4-5D6E-409C-BE32-E72D297353CC}">
                <c16:uniqueId val="{00000007-98F2-4C56-9BB6-8B0C65286FFD}"/>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c:v>
                </c:pt>
                <c:pt idx="1">
                  <c:v>Not really, but there were some promising practices</c:v>
                </c:pt>
                <c:pt idx="2">
                  <c:v>Yes, but only in some areas</c:v>
                </c:pt>
                <c:pt idx="3">
                  <c:v>Yes</c:v>
                </c:pt>
              </c:strCache>
            </c:strRef>
          </c:cat>
          <c:val>
            <c:numRef>
              <c:f>Sheet1!$B$2:$B$5</c:f>
              <c:numCache>
                <c:formatCode>0%</c:formatCode>
                <c:ptCount val="4"/>
                <c:pt idx="0">
                  <c:v>0.75</c:v>
                </c:pt>
                <c:pt idx="1">
                  <c:v>0.18</c:v>
                </c:pt>
                <c:pt idx="2">
                  <c:v>7.0000000000000007E-2</c:v>
                </c:pt>
                <c:pt idx="3">
                  <c:v>0.01</c:v>
                </c:pt>
              </c:numCache>
            </c:numRef>
          </c:val>
          <c:extLst xmlns:c16r2="http://schemas.microsoft.com/office/drawing/2015/06/chart">
            <c:ext xmlns:c16="http://schemas.microsoft.com/office/drawing/2014/chart" uri="{C3380CC4-5D6E-409C-BE32-E72D297353CC}">
              <c16:uniqueId val="{00000008-98F2-4C56-9BB6-8B0C65286FFD}"/>
            </c:ext>
          </c:extLst>
        </c:ser>
        <c:dLbls>
          <c:dLblPos val="outEnd"/>
          <c:showLegendKey val="0"/>
          <c:showVal val="1"/>
          <c:showCatName val="0"/>
          <c:showSerName val="0"/>
          <c:showPercent val="0"/>
          <c:showBubbleSize val="0"/>
        </c:dLbls>
        <c:gapWidth val="100"/>
        <c:axId val="175085208"/>
        <c:axId val="175085600"/>
      </c:barChart>
      <c:catAx>
        <c:axId val="1750852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75085600"/>
        <c:crosses val="autoZero"/>
        <c:auto val="1"/>
        <c:lblAlgn val="ctr"/>
        <c:lblOffset val="100"/>
        <c:noMultiLvlLbl val="0"/>
      </c:catAx>
      <c:valAx>
        <c:axId val="175085600"/>
        <c:scaling>
          <c:orientation val="minMax"/>
        </c:scaling>
        <c:delete val="1"/>
        <c:axPos val="l"/>
        <c:numFmt formatCode="0%" sourceLinked="1"/>
        <c:majorTickMark val="out"/>
        <c:minorTickMark val="none"/>
        <c:tickLblPos val="nextTo"/>
        <c:crossAx val="175085208"/>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0B2BFA-E4A5-4D95-B80D-71F48623F1ED}" type="doc">
      <dgm:prSet loTypeId="urn:microsoft.com/office/officeart/2011/layout/CircleProcess" loCatId="process" qsTypeId="urn:microsoft.com/office/officeart/2005/8/quickstyle/simple1" qsCatId="simple" csTypeId="urn:microsoft.com/office/officeart/2005/8/colors/accent2_2" csCatId="accent2" phldr="1"/>
      <dgm:spPr/>
      <dgm:t>
        <a:bodyPr/>
        <a:lstStyle/>
        <a:p>
          <a:endParaRPr lang="en-US"/>
        </a:p>
      </dgm:t>
    </dgm:pt>
    <dgm:pt modelId="{E145E9AF-5CE0-47A3-96BB-338DC2B94EB3}">
      <dgm:prSet phldrT="[Text]"/>
      <dgm:spPr/>
      <dgm:t>
        <a:bodyPr/>
        <a:lstStyle/>
        <a:p>
          <a:r>
            <a:rPr lang="en-US" dirty="0"/>
            <a:t>Listening to/ </a:t>
          </a:r>
          <a:r>
            <a:rPr lang="en-US" dirty="0">
              <a:solidFill>
                <a:schemeClr val="accent2"/>
              </a:solidFill>
            </a:rPr>
            <a:t>reading </a:t>
          </a:r>
          <a:r>
            <a:rPr lang="en-US" dirty="0"/>
            <a:t>text</a:t>
          </a:r>
        </a:p>
      </dgm:t>
    </dgm:pt>
    <dgm:pt modelId="{3D34EA69-A9DA-4AA4-92FC-7006697BB8F9}" type="parTrans" cxnId="{FE2DEDDF-D963-4233-97EF-6FACC2E1C9F8}">
      <dgm:prSet/>
      <dgm:spPr/>
      <dgm:t>
        <a:bodyPr/>
        <a:lstStyle/>
        <a:p>
          <a:endParaRPr lang="en-US"/>
        </a:p>
      </dgm:t>
    </dgm:pt>
    <dgm:pt modelId="{2C28BBAA-C17F-41F1-9DC9-A032BCD04A10}" type="sibTrans" cxnId="{FE2DEDDF-D963-4233-97EF-6FACC2E1C9F8}">
      <dgm:prSet/>
      <dgm:spPr/>
      <dgm:t>
        <a:bodyPr/>
        <a:lstStyle/>
        <a:p>
          <a:endParaRPr lang="en-US"/>
        </a:p>
      </dgm:t>
    </dgm:pt>
    <dgm:pt modelId="{1AC54E02-0126-47A7-B9BC-0B48B9D72320}">
      <dgm:prSet phldrT="[Text]"/>
      <dgm:spPr/>
      <dgm:t>
        <a:bodyPr/>
        <a:lstStyle/>
        <a:p>
          <a:r>
            <a:rPr lang="en-US" dirty="0"/>
            <a:t>Thinking about text</a:t>
          </a:r>
        </a:p>
      </dgm:t>
    </dgm:pt>
    <dgm:pt modelId="{F861E545-9A28-4FD2-BE8A-D9EDAD1DB459}" type="parTrans" cxnId="{0E11BBE2-B6DB-4985-9F6C-9320933AF459}">
      <dgm:prSet/>
      <dgm:spPr/>
      <dgm:t>
        <a:bodyPr/>
        <a:lstStyle/>
        <a:p>
          <a:endParaRPr lang="en-US"/>
        </a:p>
      </dgm:t>
    </dgm:pt>
    <dgm:pt modelId="{FCED5805-4120-41DB-932C-41FB53CCEA28}" type="sibTrans" cxnId="{0E11BBE2-B6DB-4985-9F6C-9320933AF459}">
      <dgm:prSet/>
      <dgm:spPr/>
      <dgm:t>
        <a:bodyPr/>
        <a:lstStyle/>
        <a:p>
          <a:endParaRPr lang="en-US"/>
        </a:p>
      </dgm:t>
    </dgm:pt>
    <dgm:pt modelId="{001FE3CE-EDFC-4E1C-BF85-AFEB8E80AD6D}">
      <dgm:prSet phldrT="[Text]"/>
      <dgm:spPr/>
      <dgm:t>
        <a:bodyPr/>
        <a:lstStyle/>
        <a:p>
          <a:r>
            <a:rPr lang="en-US" dirty="0"/>
            <a:t>Talking about text</a:t>
          </a:r>
        </a:p>
      </dgm:t>
    </dgm:pt>
    <dgm:pt modelId="{B52932E7-400A-4D89-9D58-5ABA029B89A9}" type="parTrans" cxnId="{1EF9C51F-0D78-41EA-861F-091F9A4130D0}">
      <dgm:prSet/>
      <dgm:spPr/>
      <dgm:t>
        <a:bodyPr/>
        <a:lstStyle/>
        <a:p>
          <a:endParaRPr lang="en-US"/>
        </a:p>
      </dgm:t>
    </dgm:pt>
    <dgm:pt modelId="{D8D27327-CB1A-4605-804D-E367C9F13F38}" type="sibTrans" cxnId="{1EF9C51F-0D78-41EA-861F-091F9A4130D0}">
      <dgm:prSet/>
      <dgm:spPr/>
      <dgm:t>
        <a:bodyPr/>
        <a:lstStyle/>
        <a:p>
          <a:endParaRPr lang="en-US"/>
        </a:p>
      </dgm:t>
    </dgm:pt>
    <dgm:pt modelId="{7F85723E-37BF-4AE5-93CE-BB3C4AA3A221}">
      <dgm:prSet phldrT="[Text]"/>
      <dgm:spPr/>
      <dgm:t>
        <a:bodyPr/>
        <a:lstStyle/>
        <a:p>
          <a:r>
            <a:rPr lang="en-US" dirty="0"/>
            <a:t>Writing about text</a:t>
          </a:r>
        </a:p>
      </dgm:t>
    </dgm:pt>
    <dgm:pt modelId="{AD818036-1710-46E6-A831-2848EB72712F}" type="parTrans" cxnId="{B286BEC4-A8FE-45E9-932D-269131713D35}">
      <dgm:prSet/>
      <dgm:spPr/>
      <dgm:t>
        <a:bodyPr/>
        <a:lstStyle/>
        <a:p>
          <a:endParaRPr lang="en-US"/>
        </a:p>
      </dgm:t>
    </dgm:pt>
    <dgm:pt modelId="{C6128C65-C830-4D79-AA39-FF4E723C5480}" type="sibTrans" cxnId="{B286BEC4-A8FE-45E9-932D-269131713D35}">
      <dgm:prSet/>
      <dgm:spPr/>
      <dgm:t>
        <a:bodyPr/>
        <a:lstStyle/>
        <a:p>
          <a:endParaRPr lang="en-US"/>
        </a:p>
      </dgm:t>
    </dgm:pt>
    <dgm:pt modelId="{450A0371-0B7B-4E0C-A687-C4A24FBD3E30}" type="pres">
      <dgm:prSet presAssocID="{440B2BFA-E4A5-4D95-B80D-71F48623F1ED}" presName="Name0" presStyleCnt="0">
        <dgm:presLayoutVars>
          <dgm:chMax val="11"/>
          <dgm:chPref val="11"/>
          <dgm:dir/>
          <dgm:resizeHandles/>
        </dgm:presLayoutVars>
      </dgm:prSet>
      <dgm:spPr/>
      <dgm:t>
        <a:bodyPr/>
        <a:lstStyle/>
        <a:p>
          <a:endParaRPr lang="en-US"/>
        </a:p>
      </dgm:t>
    </dgm:pt>
    <dgm:pt modelId="{A79EF24C-EA94-4619-B563-CE6C9F70F711}" type="pres">
      <dgm:prSet presAssocID="{7F85723E-37BF-4AE5-93CE-BB3C4AA3A221}" presName="Accent4" presStyleCnt="0"/>
      <dgm:spPr/>
    </dgm:pt>
    <dgm:pt modelId="{F4FC70B3-BB6F-463B-8D61-46D12BC2C4CD}" type="pres">
      <dgm:prSet presAssocID="{7F85723E-37BF-4AE5-93CE-BB3C4AA3A221}" presName="Accent" presStyleLbl="node1" presStyleIdx="0" presStyleCnt="4"/>
      <dgm:spPr/>
    </dgm:pt>
    <dgm:pt modelId="{6D28B962-22A6-42D6-AA86-E11230D446AC}" type="pres">
      <dgm:prSet presAssocID="{7F85723E-37BF-4AE5-93CE-BB3C4AA3A221}" presName="ParentBackground4" presStyleCnt="0"/>
      <dgm:spPr/>
    </dgm:pt>
    <dgm:pt modelId="{CF631E8A-15F6-4F03-BB80-047CDAB2666D}" type="pres">
      <dgm:prSet presAssocID="{7F85723E-37BF-4AE5-93CE-BB3C4AA3A221}" presName="ParentBackground" presStyleLbl="fgAcc1" presStyleIdx="0" presStyleCnt="4"/>
      <dgm:spPr/>
      <dgm:t>
        <a:bodyPr/>
        <a:lstStyle/>
        <a:p>
          <a:endParaRPr lang="en-US"/>
        </a:p>
      </dgm:t>
    </dgm:pt>
    <dgm:pt modelId="{A50645A9-D732-42E8-878D-6DBEC78CE7CA}" type="pres">
      <dgm:prSet presAssocID="{7F85723E-37BF-4AE5-93CE-BB3C4AA3A221}" presName="Parent4" presStyleLbl="revTx" presStyleIdx="0" presStyleCnt="0">
        <dgm:presLayoutVars>
          <dgm:chMax val="1"/>
          <dgm:chPref val="1"/>
          <dgm:bulletEnabled val="1"/>
        </dgm:presLayoutVars>
      </dgm:prSet>
      <dgm:spPr/>
      <dgm:t>
        <a:bodyPr/>
        <a:lstStyle/>
        <a:p>
          <a:endParaRPr lang="en-US"/>
        </a:p>
      </dgm:t>
    </dgm:pt>
    <dgm:pt modelId="{63B9E014-40C3-4AEF-B537-B307D4E806A5}" type="pres">
      <dgm:prSet presAssocID="{001FE3CE-EDFC-4E1C-BF85-AFEB8E80AD6D}" presName="Accent3" presStyleCnt="0"/>
      <dgm:spPr/>
    </dgm:pt>
    <dgm:pt modelId="{8385D34E-A8F0-45C1-8CC2-E06D37BEDFC8}" type="pres">
      <dgm:prSet presAssocID="{001FE3CE-EDFC-4E1C-BF85-AFEB8E80AD6D}" presName="Accent" presStyleLbl="node1" presStyleIdx="1" presStyleCnt="4"/>
      <dgm:spPr/>
    </dgm:pt>
    <dgm:pt modelId="{5A936E7F-A6FB-4750-BA02-C45AA5F082D5}" type="pres">
      <dgm:prSet presAssocID="{001FE3CE-EDFC-4E1C-BF85-AFEB8E80AD6D}" presName="ParentBackground3" presStyleCnt="0"/>
      <dgm:spPr/>
    </dgm:pt>
    <dgm:pt modelId="{CCD32EA9-27B6-4502-80E8-80543A8F5FBC}" type="pres">
      <dgm:prSet presAssocID="{001FE3CE-EDFC-4E1C-BF85-AFEB8E80AD6D}" presName="ParentBackground" presStyleLbl="fgAcc1" presStyleIdx="1" presStyleCnt="4"/>
      <dgm:spPr/>
      <dgm:t>
        <a:bodyPr/>
        <a:lstStyle/>
        <a:p>
          <a:endParaRPr lang="en-US"/>
        </a:p>
      </dgm:t>
    </dgm:pt>
    <dgm:pt modelId="{2FA38E20-5B25-49EA-AB8F-5CC308D6A73A}" type="pres">
      <dgm:prSet presAssocID="{001FE3CE-EDFC-4E1C-BF85-AFEB8E80AD6D}" presName="Parent3" presStyleLbl="revTx" presStyleIdx="0" presStyleCnt="0">
        <dgm:presLayoutVars>
          <dgm:chMax val="1"/>
          <dgm:chPref val="1"/>
          <dgm:bulletEnabled val="1"/>
        </dgm:presLayoutVars>
      </dgm:prSet>
      <dgm:spPr/>
      <dgm:t>
        <a:bodyPr/>
        <a:lstStyle/>
        <a:p>
          <a:endParaRPr lang="en-US"/>
        </a:p>
      </dgm:t>
    </dgm:pt>
    <dgm:pt modelId="{1C2EE189-2EC9-4197-A757-65D93AB227CA}" type="pres">
      <dgm:prSet presAssocID="{1AC54E02-0126-47A7-B9BC-0B48B9D72320}" presName="Accent2" presStyleCnt="0"/>
      <dgm:spPr/>
    </dgm:pt>
    <dgm:pt modelId="{A57E86B0-E7B9-4889-8AF1-FD6B0DCF148E}" type="pres">
      <dgm:prSet presAssocID="{1AC54E02-0126-47A7-B9BC-0B48B9D72320}" presName="Accent" presStyleLbl="node1" presStyleIdx="2" presStyleCnt="4"/>
      <dgm:spPr/>
    </dgm:pt>
    <dgm:pt modelId="{F5A56DAF-03E4-4B55-9449-B4CA862A27F9}" type="pres">
      <dgm:prSet presAssocID="{1AC54E02-0126-47A7-B9BC-0B48B9D72320}" presName="ParentBackground2" presStyleCnt="0"/>
      <dgm:spPr/>
    </dgm:pt>
    <dgm:pt modelId="{947FEC2F-C891-4CA6-9D11-4879C522256C}" type="pres">
      <dgm:prSet presAssocID="{1AC54E02-0126-47A7-B9BC-0B48B9D72320}" presName="ParentBackground" presStyleLbl="fgAcc1" presStyleIdx="2" presStyleCnt="4"/>
      <dgm:spPr/>
      <dgm:t>
        <a:bodyPr/>
        <a:lstStyle/>
        <a:p>
          <a:endParaRPr lang="en-US"/>
        </a:p>
      </dgm:t>
    </dgm:pt>
    <dgm:pt modelId="{CAA4C8F2-7493-4AEC-A351-D7E4BC0B6864}" type="pres">
      <dgm:prSet presAssocID="{1AC54E02-0126-47A7-B9BC-0B48B9D72320}" presName="Parent2" presStyleLbl="revTx" presStyleIdx="0" presStyleCnt="0">
        <dgm:presLayoutVars>
          <dgm:chMax val="1"/>
          <dgm:chPref val="1"/>
          <dgm:bulletEnabled val="1"/>
        </dgm:presLayoutVars>
      </dgm:prSet>
      <dgm:spPr/>
      <dgm:t>
        <a:bodyPr/>
        <a:lstStyle/>
        <a:p>
          <a:endParaRPr lang="en-US"/>
        </a:p>
      </dgm:t>
    </dgm:pt>
    <dgm:pt modelId="{6CC9FF49-0019-4B05-8D47-E79260DE1436}" type="pres">
      <dgm:prSet presAssocID="{E145E9AF-5CE0-47A3-96BB-338DC2B94EB3}" presName="Accent1" presStyleCnt="0"/>
      <dgm:spPr/>
    </dgm:pt>
    <dgm:pt modelId="{A10BD191-1719-4CC7-954B-430AFBACC0D0}" type="pres">
      <dgm:prSet presAssocID="{E145E9AF-5CE0-47A3-96BB-338DC2B94EB3}" presName="Accent" presStyleLbl="node1" presStyleIdx="3" presStyleCnt="4"/>
      <dgm:spPr>
        <a:solidFill>
          <a:schemeClr val="accent2"/>
        </a:solidFill>
        <a:ln>
          <a:solidFill>
            <a:schemeClr val="accent1"/>
          </a:solidFill>
        </a:ln>
      </dgm:spPr>
      <dgm:t>
        <a:bodyPr/>
        <a:lstStyle/>
        <a:p>
          <a:endParaRPr lang="en-US"/>
        </a:p>
      </dgm:t>
    </dgm:pt>
    <dgm:pt modelId="{CA7CA514-F855-4658-8DBB-63C2DCE769AA}" type="pres">
      <dgm:prSet presAssocID="{E145E9AF-5CE0-47A3-96BB-338DC2B94EB3}" presName="ParentBackground1" presStyleCnt="0"/>
      <dgm:spPr/>
    </dgm:pt>
    <dgm:pt modelId="{5B0548C7-D21E-4394-AEA4-F7E4ECF75C46}" type="pres">
      <dgm:prSet presAssocID="{E145E9AF-5CE0-47A3-96BB-338DC2B94EB3}" presName="ParentBackground" presStyleLbl="fgAcc1" presStyleIdx="3" presStyleCnt="4"/>
      <dgm:spPr/>
      <dgm:t>
        <a:bodyPr/>
        <a:lstStyle/>
        <a:p>
          <a:endParaRPr lang="en-US"/>
        </a:p>
      </dgm:t>
    </dgm:pt>
    <dgm:pt modelId="{98477290-12BF-477C-BEB2-DCB4BD0885B3}" type="pres">
      <dgm:prSet presAssocID="{E145E9AF-5CE0-47A3-96BB-338DC2B94EB3}" presName="Parent1" presStyleLbl="revTx" presStyleIdx="0" presStyleCnt="0">
        <dgm:presLayoutVars>
          <dgm:chMax val="1"/>
          <dgm:chPref val="1"/>
          <dgm:bulletEnabled val="1"/>
        </dgm:presLayoutVars>
      </dgm:prSet>
      <dgm:spPr/>
      <dgm:t>
        <a:bodyPr/>
        <a:lstStyle/>
        <a:p>
          <a:endParaRPr lang="en-US"/>
        </a:p>
      </dgm:t>
    </dgm:pt>
  </dgm:ptLst>
  <dgm:cxnLst>
    <dgm:cxn modelId="{167F29B4-31A6-425F-B20B-717B2705D70E}" type="presOf" srcId="{E145E9AF-5CE0-47A3-96BB-338DC2B94EB3}" destId="{5B0548C7-D21E-4394-AEA4-F7E4ECF75C46}" srcOrd="0" destOrd="0" presId="urn:microsoft.com/office/officeart/2011/layout/CircleProcess"/>
    <dgm:cxn modelId="{608C4D94-77A6-4508-A18B-881129AC3B5C}" type="presOf" srcId="{7F85723E-37BF-4AE5-93CE-BB3C4AA3A221}" destId="{A50645A9-D732-42E8-878D-6DBEC78CE7CA}" srcOrd="1" destOrd="0" presId="urn:microsoft.com/office/officeart/2011/layout/CircleProcess"/>
    <dgm:cxn modelId="{B286BEC4-A8FE-45E9-932D-269131713D35}" srcId="{440B2BFA-E4A5-4D95-B80D-71F48623F1ED}" destId="{7F85723E-37BF-4AE5-93CE-BB3C4AA3A221}" srcOrd="3" destOrd="0" parTransId="{AD818036-1710-46E6-A831-2848EB72712F}" sibTransId="{C6128C65-C830-4D79-AA39-FF4E723C5480}"/>
    <dgm:cxn modelId="{FE2DEDDF-D963-4233-97EF-6FACC2E1C9F8}" srcId="{440B2BFA-E4A5-4D95-B80D-71F48623F1ED}" destId="{E145E9AF-5CE0-47A3-96BB-338DC2B94EB3}" srcOrd="0" destOrd="0" parTransId="{3D34EA69-A9DA-4AA4-92FC-7006697BB8F9}" sibTransId="{2C28BBAA-C17F-41F1-9DC9-A032BCD04A10}"/>
    <dgm:cxn modelId="{1EF9C51F-0D78-41EA-861F-091F9A4130D0}" srcId="{440B2BFA-E4A5-4D95-B80D-71F48623F1ED}" destId="{001FE3CE-EDFC-4E1C-BF85-AFEB8E80AD6D}" srcOrd="2" destOrd="0" parTransId="{B52932E7-400A-4D89-9D58-5ABA029B89A9}" sibTransId="{D8D27327-CB1A-4605-804D-E367C9F13F38}"/>
    <dgm:cxn modelId="{7F611550-601B-4874-8994-33D8D73356F7}" type="presOf" srcId="{7F85723E-37BF-4AE5-93CE-BB3C4AA3A221}" destId="{CF631E8A-15F6-4F03-BB80-047CDAB2666D}" srcOrd="0" destOrd="0" presId="urn:microsoft.com/office/officeart/2011/layout/CircleProcess"/>
    <dgm:cxn modelId="{67D41B00-5522-4367-BE3F-EA14D2F365CD}" type="presOf" srcId="{001FE3CE-EDFC-4E1C-BF85-AFEB8E80AD6D}" destId="{CCD32EA9-27B6-4502-80E8-80543A8F5FBC}" srcOrd="0" destOrd="0" presId="urn:microsoft.com/office/officeart/2011/layout/CircleProcess"/>
    <dgm:cxn modelId="{0E11BBE2-B6DB-4985-9F6C-9320933AF459}" srcId="{440B2BFA-E4A5-4D95-B80D-71F48623F1ED}" destId="{1AC54E02-0126-47A7-B9BC-0B48B9D72320}" srcOrd="1" destOrd="0" parTransId="{F861E545-9A28-4FD2-BE8A-D9EDAD1DB459}" sibTransId="{FCED5805-4120-41DB-932C-41FB53CCEA28}"/>
    <dgm:cxn modelId="{E51D64B1-B415-40B0-95D0-9DF6BBDE9920}" type="presOf" srcId="{440B2BFA-E4A5-4D95-B80D-71F48623F1ED}" destId="{450A0371-0B7B-4E0C-A687-C4A24FBD3E30}" srcOrd="0" destOrd="0" presId="urn:microsoft.com/office/officeart/2011/layout/CircleProcess"/>
    <dgm:cxn modelId="{9A2473E3-25E4-4170-BAB9-7474BDA35A54}" type="presOf" srcId="{1AC54E02-0126-47A7-B9BC-0B48B9D72320}" destId="{CAA4C8F2-7493-4AEC-A351-D7E4BC0B6864}" srcOrd="1" destOrd="0" presId="urn:microsoft.com/office/officeart/2011/layout/CircleProcess"/>
    <dgm:cxn modelId="{CF1205A4-F6FE-4244-BE7E-B9EFB821BDC3}" type="presOf" srcId="{E145E9AF-5CE0-47A3-96BB-338DC2B94EB3}" destId="{98477290-12BF-477C-BEB2-DCB4BD0885B3}" srcOrd="1" destOrd="0" presId="urn:microsoft.com/office/officeart/2011/layout/CircleProcess"/>
    <dgm:cxn modelId="{95489270-B090-4F7A-9833-97F8E515B36C}" type="presOf" srcId="{001FE3CE-EDFC-4E1C-BF85-AFEB8E80AD6D}" destId="{2FA38E20-5B25-49EA-AB8F-5CC308D6A73A}" srcOrd="1" destOrd="0" presId="urn:microsoft.com/office/officeart/2011/layout/CircleProcess"/>
    <dgm:cxn modelId="{4D97AB03-1B0E-43E6-A053-4FB0F503552E}" type="presOf" srcId="{1AC54E02-0126-47A7-B9BC-0B48B9D72320}" destId="{947FEC2F-C891-4CA6-9D11-4879C522256C}" srcOrd="0" destOrd="0" presId="urn:microsoft.com/office/officeart/2011/layout/CircleProcess"/>
    <dgm:cxn modelId="{9AEE485C-3CA1-4E6C-817B-B330824606EA}" type="presParOf" srcId="{450A0371-0B7B-4E0C-A687-C4A24FBD3E30}" destId="{A79EF24C-EA94-4619-B563-CE6C9F70F711}" srcOrd="0" destOrd="0" presId="urn:microsoft.com/office/officeart/2011/layout/CircleProcess"/>
    <dgm:cxn modelId="{A3434B97-FA43-4762-AF56-D5C0D3C963BE}" type="presParOf" srcId="{A79EF24C-EA94-4619-B563-CE6C9F70F711}" destId="{F4FC70B3-BB6F-463B-8D61-46D12BC2C4CD}" srcOrd="0" destOrd="0" presId="urn:microsoft.com/office/officeart/2011/layout/CircleProcess"/>
    <dgm:cxn modelId="{D99D8F8D-41C9-4A4C-8BD0-616DAD6F8B26}" type="presParOf" srcId="{450A0371-0B7B-4E0C-A687-C4A24FBD3E30}" destId="{6D28B962-22A6-42D6-AA86-E11230D446AC}" srcOrd="1" destOrd="0" presId="urn:microsoft.com/office/officeart/2011/layout/CircleProcess"/>
    <dgm:cxn modelId="{8260F513-9F56-42E7-8ACB-4E6A6F16CB48}" type="presParOf" srcId="{6D28B962-22A6-42D6-AA86-E11230D446AC}" destId="{CF631E8A-15F6-4F03-BB80-047CDAB2666D}" srcOrd="0" destOrd="0" presId="urn:microsoft.com/office/officeart/2011/layout/CircleProcess"/>
    <dgm:cxn modelId="{5986D203-9DCD-481B-9B17-F9FB42B55A18}" type="presParOf" srcId="{450A0371-0B7B-4E0C-A687-C4A24FBD3E30}" destId="{A50645A9-D732-42E8-878D-6DBEC78CE7CA}" srcOrd="2" destOrd="0" presId="urn:microsoft.com/office/officeart/2011/layout/CircleProcess"/>
    <dgm:cxn modelId="{80935A24-E7F4-48EA-9406-B844978462F1}" type="presParOf" srcId="{450A0371-0B7B-4E0C-A687-C4A24FBD3E30}" destId="{63B9E014-40C3-4AEF-B537-B307D4E806A5}" srcOrd="3" destOrd="0" presId="urn:microsoft.com/office/officeart/2011/layout/CircleProcess"/>
    <dgm:cxn modelId="{40A1E795-2C22-46CD-935A-5DDE3AA291DE}" type="presParOf" srcId="{63B9E014-40C3-4AEF-B537-B307D4E806A5}" destId="{8385D34E-A8F0-45C1-8CC2-E06D37BEDFC8}" srcOrd="0" destOrd="0" presId="urn:microsoft.com/office/officeart/2011/layout/CircleProcess"/>
    <dgm:cxn modelId="{7F807E66-3889-48B4-AC80-75A2906C029F}" type="presParOf" srcId="{450A0371-0B7B-4E0C-A687-C4A24FBD3E30}" destId="{5A936E7F-A6FB-4750-BA02-C45AA5F082D5}" srcOrd="4" destOrd="0" presId="urn:microsoft.com/office/officeart/2011/layout/CircleProcess"/>
    <dgm:cxn modelId="{944B0615-BC86-47E6-ACE6-C25758AAB3A2}" type="presParOf" srcId="{5A936E7F-A6FB-4750-BA02-C45AA5F082D5}" destId="{CCD32EA9-27B6-4502-80E8-80543A8F5FBC}" srcOrd="0" destOrd="0" presId="urn:microsoft.com/office/officeart/2011/layout/CircleProcess"/>
    <dgm:cxn modelId="{BB47C02B-1278-4DD0-8385-9BA5080FE861}" type="presParOf" srcId="{450A0371-0B7B-4E0C-A687-C4A24FBD3E30}" destId="{2FA38E20-5B25-49EA-AB8F-5CC308D6A73A}" srcOrd="5" destOrd="0" presId="urn:microsoft.com/office/officeart/2011/layout/CircleProcess"/>
    <dgm:cxn modelId="{9821A7FE-8638-4713-BA01-14608D7D80C2}" type="presParOf" srcId="{450A0371-0B7B-4E0C-A687-C4A24FBD3E30}" destId="{1C2EE189-2EC9-4197-A757-65D93AB227CA}" srcOrd="6" destOrd="0" presId="urn:microsoft.com/office/officeart/2011/layout/CircleProcess"/>
    <dgm:cxn modelId="{5DEB9F14-CFDB-4D66-9BF1-374307902E5F}" type="presParOf" srcId="{1C2EE189-2EC9-4197-A757-65D93AB227CA}" destId="{A57E86B0-E7B9-4889-8AF1-FD6B0DCF148E}" srcOrd="0" destOrd="0" presId="urn:microsoft.com/office/officeart/2011/layout/CircleProcess"/>
    <dgm:cxn modelId="{A6F93605-BA72-47C8-B1CF-C202D6FEFECA}" type="presParOf" srcId="{450A0371-0B7B-4E0C-A687-C4A24FBD3E30}" destId="{F5A56DAF-03E4-4B55-9449-B4CA862A27F9}" srcOrd="7" destOrd="0" presId="urn:microsoft.com/office/officeart/2011/layout/CircleProcess"/>
    <dgm:cxn modelId="{DBD3C6DA-B9BA-4639-BEB8-68C091BA093E}" type="presParOf" srcId="{F5A56DAF-03E4-4B55-9449-B4CA862A27F9}" destId="{947FEC2F-C891-4CA6-9D11-4879C522256C}" srcOrd="0" destOrd="0" presId="urn:microsoft.com/office/officeart/2011/layout/CircleProcess"/>
    <dgm:cxn modelId="{24C68EF6-F3F5-4A1C-9A1A-82293833F7B5}" type="presParOf" srcId="{450A0371-0B7B-4E0C-A687-C4A24FBD3E30}" destId="{CAA4C8F2-7493-4AEC-A351-D7E4BC0B6864}" srcOrd="8" destOrd="0" presId="urn:microsoft.com/office/officeart/2011/layout/CircleProcess"/>
    <dgm:cxn modelId="{0629E2E5-DD08-4166-BD24-CE4B1FF138E0}" type="presParOf" srcId="{450A0371-0B7B-4E0C-A687-C4A24FBD3E30}" destId="{6CC9FF49-0019-4B05-8D47-E79260DE1436}" srcOrd="9" destOrd="0" presId="urn:microsoft.com/office/officeart/2011/layout/CircleProcess"/>
    <dgm:cxn modelId="{405BA353-68C1-448A-A6AB-98477224D7C2}" type="presParOf" srcId="{6CC9FF49-0019-4B05-8D47-E79260DE1436}" destId="{A10BD191-1719-4CC7-954B-430AFBACC0D0}" srcOrd="0" destOrd="0" presId="urn:microsoft.com/office/officeart/2011/layout/CircleProcess"/>
    <dgm:cxn modelId="{6BB5F039-7270-4A1D-B90F-B08777B0CA91}" type="presParOf" srcId="{450A0371-0B7B-4E0C-A687-C4A24FBD3E30}" destId="{CA7CA514-F855-4658-8DBB-63C2DCE769AA}" srcOrd="10" destOrd="0" presId="urn:microsoft.com/office/officeart/2011/layout/CircleProcess"/>
    <dgm:cxn modelId="{096A9058-459E-4BEF-BF37-0BDE2832BBA9}" type="presParOf" srcId="{CA7CA514-F855-4658-8DBB-63C2DCE769AA}" destId="{5B0548C7-D21E-4394-AEA4-F7E4ECF75C46}" srcOrd="0" destOrd="0" presId="urn:microsoft.com/office/officeart/2011/layout/CircleProcess"/>
    <dgm:cxn modelId="{A7F8EA09-02EA-4A19-A7BC-4B9D40B80EE9}" type="presParOf" srcId="{450A0371-0B7B-4E0C-A687-C4A24FBD3E30}" destId="{98477290-12BF-477C-BEB2-DCB4BD0885B3}"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C6FCBB-1869-F24F-A9E9-0E118CBC178F}" type="doc">
      <dgm:prSet loTypeId="urn:microsoft.com/office/officeart/2005/8/layout/cycle4#1" loCatId="" qsTypeId="urn:microsoft.com/office/officeart/2005/8/quickstyle/simple2" qsCatId="simple" csTypeId="urn:microsoft.com/office/officeart/2005/8/colors/colorful2" csCatId="colorful" phldr="1"/>
      <dgm:spPr/>
      <dgm:t>
        <a:bodyPr/>
        <a:lstStyle/>
        <a:p>
          <a:endParaRPr lang="en-US"/>
        </a:p>
      </dgm:t>
    </dgm:pt>
    <dgm:pt modelId="{99B5A47F-0002-5E42-A1E7-EB683620EBA3}">
      <dgm:prSet custT="1"/>
      <dgm:spPr>
        <a:xfrm>
          <a:off x="1660524" y="409567"/>
          <a:ext cx="2427168" cy="2427168"/>
        </a:xfrm>
        <a:solidFill>
          <a:srgbClr val="1B365D">
            <a:lumMod val="60000"/>
            <a:lumOff val="4000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a:lstStyle/>
        <a:p>
          <a:pPr rtl="0"/>
          <a:r>
            <a:rPr lang="en-US" sz="1800" b="1">
              <a:solidFill>
                <a:srgbClr val="FFFFFF"/>
              </a:solidFill>
              <a:latin typeface="Arial" panose="020B0604020202020204" pitchFamily="34" charset="0"/>
              <a:ea typeface="Open Sans" panose="020B0606030504020204" pitchFamily="34" charset="0"/>
              <a:cs typeface="Arial" panose="020B0604020202020204" pitchFamily="34" charset="0"/>
            </a:rPr>
            <a:t>Levels of Meaning and Purpose</a:t>
          </a:r>
        </a:p>
      </dgm:t>
    </dgm:pt>
    <dgm:pt modelId="{D82C5F20-FEAE-CE4F-9FEE-C5BDD9972CC7}" type="parTrans" cxnId="{DEBD2C8E-D25C-554A-A46B-CFC7E3044222}">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F0CB2F5E-41E8-1646-B84D-E5C41C67F0B7}" type="sibTrans" cxnId="{DEBD2C8E-D25C-554A-A46B-CFC7E3044222}">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8E693740-7E09-DA45-9F45-871BEBE7C1FF}">
      <dgm:prSet custT="1"/>
      <dgm:spPr>
        <a:xfrm>
          <a:off x="0" y="332985"/>
          <a:ext cx="3997115" cy="1793750"/>
        </a:xfrm>
        <a:solidFill>
          <a:srgbClr val="FFFFFF">
            <a:alpha val="90000"/>
            <a:hueOff val="0"/>
            <a:satOff val="0"/>
            <a:lumOff val="0"/>
            <a:alphaOff val="0"/>
          </a:srgbClr>
        </a:solidFill>
        <a:ln w="25400" cap="flat" cmpd="sng" algn="ctr">
          <a:solidFill>
            <a:srgbClr val="D2D755">
              <a:hueOff val="0"/>
              <a:satOff val="0"/>
              <a:lumOff val="0"/>
              <a:alphaOff val="0"/>
            </a:srgbClr>
          </a:solidFill>
          <a:prstDash val="solid"/>
        </a:ln>
        <a:effectLst/>
      </dgm:spPr>
      <dgm:t>
        <a:bodyPr/>
        <a:lstStyle/>
        <a:p>
          <a:pPr rtl="0"/>
          <a:r>
            <a:rPr lang="en-US" sz="1600">
              <a:solidFill>
                <a:srgbClr val="000000">
                  <a:hueOff val="0"/>
                  <a:satOff val="0"/>
                  <a:lumOff val="0"/>
                  <a:alphaOff val="0"/>
                </a:srgbClr>
              </a:solidFill>
              <a:latin typeface="Arial" panose="020B0604020202020204" pitchFamily="34" charset="0"/>
              <a:ea typeface="Open Sans" panose="020B0606030504020204" pitchFamily="34" charset="0"/>
              <a:cs typeface="Arial" panose="020B0604020202020204" pitchFamily="34" charset="0"/>
            </a:rPr>
            <a:t>Density and Complexity</a:t>
          </a:r>
        </a:p>
      </dgm:t>
    </dgm:pt>
    <dgm:pt modelId="{F7908E39-5E9A-114D-91FF-D0AE5BCB2D9F}" type="parTrans" cxnId="{55EC88E8-CA9A-DE4E-88DC-1A2263B3D7BF}">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B35E3762-7690-5B4E-B20F-3A82BCE13A21}" type="sibTrans" cxnId="{55EC88E8-CA9A-DE4E-88DC-1A2263B3D7BF}">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32DC082F-116E-D04D-8348-D9825FA7A6F7}">
      <dgm:prSet custT="1"/>
      <dgm:spPr>
        <a:xfrm>
          <a:off x="0" y="332985"/>
          <a:ext cx="3997115" cy="1793750"/>
        </a:xfrm>
        <a:solidFill>
          <a:srgbClr val="FFFFFF">
            <a:alpha val="90000"/>
            <a:hueOff val="0"/>
            <a:satOff val="0"/>
            <a:lumOff val="0"/>
            <a:alphaOff val="0"/>
          </a:srgbClr>
        </a:solidFill>
        <a:ln w="25400" cap="flat" cmpd="sng" algn="ctr">
          <a:solidFill>
            <a:srgbClr val="D2D755">
              <a:hueOff val="0"/>
              <a:satOff val="0"/>
              <a:lumOff val="0"/>
              <a:alphaOff val="0"/>
            </a:srgbClr>
          </a:solidFill>
          <a:prstDash val="solid"/>
        </a:ln>
        <a:effectLst/>
      </dgm:spPr>
      <dgm:t>
        <a:bodyPr/>
        <a:lstStyle/>
        <a:p>
          <a:pPr rtl="0"/>
          <a:r>
            <a:rPr lang="en-US" sz="1600" dirty="0">
              <a:solidFill>
                <a:srgbClr val="000000">
                  <a:hueOff val="0"/>
                  <a:satOff val="0"/>
                  <a:lumOff val="0"/>
                  <a:alphaOff val="0"/>
                </a:srgbClr>
              </a:solidFill>
              <a:latin typeface="Arial" panose="020B0604020202020204" pitchFamily="34" charset="0"/>
              <a:ea typeface="Open Sans" panose="020B0606030504020204" pitchFamily="34" charset="0"/>
              <a:cs typeface="Arial" panose="020B0604020202020204" pitchFamily="34" charset="0"/>
            </a:rPr>
            <a:t>Figurative Language</a:t>
          </a:r>
        </a:p>
      </dgm:t>
    </dgm:pt>
    <dgm:pt modelId="{5B145360-F9D6-AC44-9FE2-563E644B367B}" type="parTrans" cxnId="{65C11484-1545-C040-B0C2-D1AE09D1089B}">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87101599-2F85-5440-BFC6-0209A6A4DAA9}" type="sibTrans" cxnId="{65C11484-1545-C040-B0C2-D1AE09D1089B}">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1B890990-FCA9-DD41-BD0B-AA7F7FB01EC5}">
      <dgm:prSet custT="1"/>
      <dgm:spPr>
        <a:xfrm>
          <a:off x="0" y="332985"/>
          <a:ext cx="3997115" cy="1793750"/>
        </a:xfrm>
        <a:solidFill>
          <a:srgbClr val="FFFFFF">
            <a:alpha val="90000"/>
            <a:hueOff val="0"/>
            <a:satOff val="0"/>
            <a:lumOff val="0"/>
            <a:alphaOff val="0"/>
          </a:srgbClr>
        </a:solidFill>
        <a:ln w="25400" cap="flat" cmpd="sng" algn="ctr">
          <a:solidFill>
            <a:srgbClr val="D2D755">
              <a:hueOff val="0"/>
              <a:satOff val="0"/>
              <a:lumOff val="0"/>
              <a:alphaOff val="0"/>
            </a:srgbClr>
          </a:solidFill>
          <a:prstDash val="solid"/>
        </a:ln>
        <a:effectLst/>
      </dgm:spPr>
      <dgm:t>
        <a:bodyPr/>
        <a:lstStyle/>
        <a:p>
          <a:pPr rtl="0"/>
          <a:r>
            <a:rPr lang="en-US" sz="1600">
              <a:solidFill>
                <a:srgbClr val="000000">
                  <a:hueOff val="0"/>
                  <a:satOff val="0"/>
                  <a:lumOff val="0"/>
                  <a:alphaOff val="0"/>
                </a:srgbClr>
              </a:solidFill>
              <a:latin typeface="Arial" panose="020B0604020202020204" pitchFamily="34" charset="0"/>
              <a:ea typeface="Open Sans" panose="020B0606030504020204" pitchFamily="34" charset="0"/>
              <a:cs typeface="Arial" panose="020B0604020202020204" pitchFamily="34" charset="0"/>
            </a:rPr>
            <a:t>Purpose</a:t>
          </a:r>
        </a:p>
      </dgm:t>
    </dgm:pt>
    <dgm:pt modelId="{725AC6E5-C095-5F41-97BD-8C5EB3F2A8DF}" type="parTrans" cxnId="{D62D7A0D-ED5F-AB46-AF03-89872F2D6B59}">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AF6E7253-2599-B846-95F6-2891F302855E}" type="sibTrans" cxnId="{D62D7A0D-ED5F-AB46-AF03-89872F2D6B59}">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1C398A73-2FEE-7842-86C0-6CDC24758129}">
      <dgm:prSet custT="1"/>
      <dgm:spPr>
        <a:xfrm rot="5400000">
          <a:off x="4177205" y="420805"/>
          <a:ext cx="2427168" cy="2427168"/>
        </a:xfrm>
        <a:solidFill>
          <a:srgbClr val="1B365D">
            <a:lumMod val="7500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a:lstStyle/>
        <a:p>
          <a:pPr rtl="0"/>
          <a:r>
            <a:rPr lang="en-US" sz="1800" b="1">
              <a:solidFill>
                <a:srgbClr val="FFFFFF"/>
              </a:solidFill>
              <a:latin typeface="Arial" panose="020B0604020202020204" pitchFamily="34" charset="0"/>
              <a:ea typeface="Open Sans" panose="020B0606030504020204" pitchFamily="34" charset="0"/>
              <a:cs typeface="Arial" panose="020B0604020202020204" pitchFamily="34" charset="0"/>
            </a:rPr>
            <a:t>Structure</a:t>
          </a:r>
        </a:p>
      </dgm:t>
    </dgm:pt>
    <dgm:pt modelId="{3750EDEA-FD23-7F4C-9A80-F12C8DBD0DA3}" type="parTrans" cxnId="{B7D4491D-7EEC-8D4B-B24A-B7C0F2737884}">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59D26756-9141-6749-AEA5-AFD341F122D0}" type="sibTrans" cxnId="{B7D4491D-7EEC-8D4B-B24A-B7C0F2737884}">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6D390E4A-9A3D-6F45-8ADB-6E7743DBB231}">
      <dgm:prSet custT="1"/>
      <dgm:spPr>
        <a:xfrm>
          <a:off x="5153663" y="310796"/>
          <a:ext cx="3030975" cy="1723291"/>
        </a:xfrm>
        <a:solidFill>
          <a:srgbClr val="FFFFFF">
            <a:alpha val="90000"/>
            <a:hueOff val="0"/>
            <a:satOff val="0"/>
            <a:lumOff val="0"/>
            <a:alphaOff val="0"/>
          </a:srgbClr>
        </a:solidFill>
        <a:ln w="25400" cap="flat" cmpd="sng" algn="ctr">
          <a:solidFill>
            <a:srgbClr val="D2D755">
              <a:hueOff val="-731023"/>
              <a:satOff val="6414"/>
              <a:lumOff val="-2222"/>
              <a:alphaOff val="0"/>
            </a:srgbClr>
          </a:solidFill>
          <a:prstDash val="solid"/>
        </a:ln>
        <a:effectLst/>
      </dgm:spPr>
      <dgm:t>
        <a:bodyPr/>
        <a:lstStyle/>
        <a:p>
          <a:pPr marL="393700" indent="-220663" rtl="0"/>
          <a:r>
            <a:rPr lang="en-US" sz="1600">
              <a:solidFill>
                <a:srgbClr val="000000">
                  <a:hueOff val="0"/>
                  <a:satOff val="0"/>
                  <a:lumOff val="0"/>
                  <a:alphaOff val="0"/>
                </a:srgbClr>
              </a:solidFill>
              <a:latin typeface="Arial" panose="020B0604020202020204" pitchFamily="34" charset="0"/>
              <a:ea typeface="Open Sans" panose="020B0606030504020204" pitchFamily="34" charset="0"/>
              <a:cs typeface="Arial" panose="020B0604020202020204" pitchFamily="34" charset="0"/>
            </a:rPr>
            <a:t>Genre</a:t>
          </a:r>
        </a:p>
      </dgm:t>
    </dgm:pt>
    <dgm:pt modelId="{394450CE-868F-2C41-8333-4BA338FFC561}" type="parTrans" cxnId="{34313256-127E-C04A-80E7-E52662711335}">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A558C914-4AAA-054A-9551-8FC16DBC6EA5}" type="sibTrans" cxnId="{34313256-127E-C04A-80E7-E52662711335}">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6F78CE01-74AF-934A-859D-47CDF16B48CF}">
      <dgm:prSet custT="1"/>
      <dgm:spPr>
        <a:xfrm>
          <a:off x="5153663" y="310796"/>
          <a:ext cx="3030975" cy="1723291"/>
        </a:xfrm>
        <a:solidFill>
          <a:srgbClr val="FFFFFF">
            <a:alpha val="90000"/>
            <a:hueOff val="0"/>
            <a:satOff val="0"/>
            <a:lumOff val="0"/>
            <a:alphaOff val="0"/>
          </a:srgbClr>
        </a:solidFill>
        <a:ln w="25400" cap="flat" cmpd="sng" algn="ctr">
          <a:solidFill>
            <a:srgbClr val="D2D755">
              <a:hueOff val="-731023"/>
              <a:satOff val="6414"/>
              <a:lumOff val="-2222"/>
              <a:alphaOff val="0"/>
            </a:srgbClr>
          </a:solidFill>
          <a:prstDash val="solid"/>
        </a:ln>
        <a:effectLst/>
      </dgm:spPr>
      <dgm:t>
        <a:bodyPr/>
        <a:lstStyle/>
        <a:p>
          <a:pPr marL="393700" indent="-220663" rtl="0"/>
          <a:r>
            <a:rPr lang="en-US" sz="1600">
              <a:solidFill>
                <a:srgbClr val="000000">
                  <a:hueOff val="0"/>
                  <a:satOff val="0"/>
                  <a:lumOff val="0"/>
                  <a:alphaOff val="0"/>
                </a:srgbClr>
              </a:solidFill>
              <a:latin typeface="Arial" panose="020B0604020202020204" pitchFamily="34" charset="0"/>
              <a:ea typeface="Open Sans" panose="020B0606030504020204" pitchFamily="34" charset="0"/>
              <a:cs typeface="Arial" panose="020B0604020202020204" pitchFamily="34" charset="0"/>
            </a:rPr>
            <a:t>Organization</a:t>
          </a:r>
        </a:p>
      </dgm:t>
    </dgm:pt>
    <dgm:pt modelId="{6BE8486C-AE8D-8B4A-A4AD-53FD420F7F74}" type="parTrans" cxnId="{066FA166-3135-3943-8C6C-1F24F58B3393}">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CB33C651-2F29-7B40-809E-F64AA7C8438E}" type="sibTrans" cxnId="{066FA166-3135-3943-8C6C-1F24F58B3393}">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4CF4E30A-8270-E94F-BEED-EBC79489C837}">
      <dgm:prSet custT="1"/>
      <dgm:spPr>
        <a:xfrm>
          <a:off x="5153663" y="310796"/>
          <a:ext cx="3030975" cy="1723291"/>
        </a:xfrm>
        <a:solidFill>
          <a:srgbClr val="FFFFFF">
            <a:alpha val="90000"/>
            <a:hueOff val="0"/>
            <a:satOff val="0"/>
            <a:lumOff val="0"/>
            <a:alphaOff val="0"/>
          </a:srgbClr>
        </a:solidFill>
        <a:ln w="25400" cap="flat" cmpd="sng" algn="ctr">
          <a:solidFill>
            <a:srgbClr val="D2D755">
              <a:hueOff val="-731023"/>
              <a:satOff val="6414"/>
              <a:lumOff val="-2222"/>
              <a:alphaOff val="0"/>
            </a:srgbClr>
          </a:solidFill>
          <a:prstDash val="solid"/>
        </a:ln>
        <a:effectLst/>
      </dgm:spPr>
      <dgm:t>
        <a:bodyPr/>
        <a:lstStyle/>
        <a:p>
          <a:pPr marL="393700" indent="-220663" rtl="0"/>
          <a:r>
            <a:rPr lang="en-US" sz="1600">
              <a:solidFill>
                <a:srgbClr val="000000">
                  <a:hueOff val="0"/>
                  <a:satOff val="0"/>
                  <a:lumOff val="0"/>
                  <a:alphaOff val="0"/>
                </a:srgbClr>
              </a:solidFill>
              <a:latin typeface="Arial" panose="020B0604020202020204" pitchFamily="34" charset="0"/>
              <a:ea typeface="Open Sans" panose="020B0606030504020204" pitchFamily="34" charset="0"/>
              <a:cs typeface="Arial" panose="020B0604020202020204" pitchFamily="34" charset="0"/>
            </a:rPr>
            <a:t>Narration</a:t>
          </a:r>
        </a:p>
      </dgm:t>
    </dgm:pt>
    <dgm:pt modelId="{1B959275-E33B-534B-AC3C-D32EFE378A18}" type="parTrans" cxnId="{0C7307DB-0D40-334B-8143-470C83238FA4}">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7EB98C05-BB35-6949-957D-527E89D5C9F5}" type="sibTrans" cxnId="{0C7307DB-0D40-334B-8143-470C83238FA4}">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88B9E773-79DB-F24E-82B2-B10DB8ABDF97}">
      <dgm:prSet custT="1"/>
      <dgm:spPr>
        <a:xfrm>
          <a:off x="5153663" y="310796"/>
          <a:ext cx="3030975" cy="1723291"/>
        </a:xfrm>
        <a:solidFill>
          <a:srgbClr val="FFFFFF">
            <a:alpha val="90000"/>
            <a:hueOff val="0"/>
            <a:satOff val="0"/>
            <a:lumOff val="0"/>
            <a:alphaOff val="0"/>
          </a:srgbClr>
        </a:solidFill>
        <a:ln w="25400" cap="flat" cmpd="sng" algn="ctr">
          <a:solidFill>
            <a:srgbClr val="D2D755">
              <a:hueOff val="-731023"/>
              <a:satOff val="6414"/>
              <a:lumOff val="-2222"/>
              <a:alphaOff val="0"/>
            </a:srgbClr>
          </a:solidFill>
          <a:prstDash val="solid"/>
        </a:ln>
        <a:effectLst/>
      </dgm:spPr>
      <dgm:t>
        <a:bodyPr/>
        <a:lstStyle/>
        <a:p>
          <a:pPr marL="393700" indent="-220663" rtl="0"/>
          <a:r>
            <a:rPr lang="en-US" sz="1600">
              <a:solidFill>
                <a:srgbClr val="000000">
                  <a:hueOff val="0"/>
                  <a:satOff val="0"/>
                  <a:lumOff val="0"/>
                  <a:alphaOff val="0"/>
                </a:srgbClr>
              </a:solidFill>
              <a:latin typeface="Arial" panose="020B0604020202020204" pitchFamily="34" charset="0"/>
              <a:ea typeface="Open Sans" panose="020B0606030504020204" pitchFamily="34" charset="0"/>
              <a:cs typeface="Arial" panose="020B0604020202020204" pitchFamily="34" charset="0"/>
            </a:rPr>
            <a:t>Text Features</a:t>
          </a:r>
        </a:p>
      </dgm:t>
    </dgm:pt>
    <dgm:pt modelId="{65AAE4B8-DA7C-0F45-814F-67F519170431}" type="parTrans" cxnId="{0EA19D06-D1EC-8E4D-9627-7F688E405ED2}">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7396E8CA-21FA-794B-80F7-B45B088FB598}" type="sibTrans" cxnId="{0EA19D06-D1EC-8E4D-9627-7F688E405ED2}">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11363760-C3F4-B34C-9C86-008CBBA92F5F}">
      <dgm:prSet custT="1"/>
      <dgm:spPr>
        <a:xfrm>
          <a:off x="5153663" y="310796"/>
          <a:ext cx="3030975" cy="1723291"/>
        </a:xfrm>
        <a:solidFill>
          <a:srgbClr val="FFFFFF">
            <a:alpha val="90000"/>
            <a:hueOff val="0"/>
            <a:satOff val="0"/>
            <a:lumOff val="0"/>
            <a:alphaOff val="0"/>
          </a:srgbClr>
        </a:solidFill>
        <a:ln w="25400" cap="flat" cmpd="sng" algn="ctr">
          <a:solidFill>
            <a:srgbClr val="D2D755">
              <a:hueOff val="-731023"/>
              <a:satOff val="6414"/>
              <a:lumOff val="-2222"/>
              <a:alphaOff val="0"/>
            </a:srgbClr>
          </a:solidFill>
          <a:prstDash val="solid"/>
        </a:ln>
        <a:effectLst/>
      </dgm:spPr>
      <dgm:t>
        <a:bodyPr/>
        <a:lstStyle/>
        <a:p>
          <a:pPr marL="393700" indent="-220663" rtl="0"/>
          <a:r>
            <a:rPr lang="en-US" sz="1600">
              <a:solidFill>
                <a:srgbClr val="000000">
                  <a:hueOff val="0"/>
                  <a:satOff val="0"/>
                  <a:lumOff val="0"/>
                  <a:alphaOff val="0"/>
                </a:srgbClr>
              </a:solidFill>
              <a:latin typeface="Arial" panose="020B0604020202020204" pitchFamily="34" charset="0"/>
              <a:ea typeface="Open Sans" panose="020B0606030504020204" pitchFamily="34" charset="0"/>
              <a:cs typeface="Arial" panose="020B0604020202020204" pitchFamily="34" charset="0"/>
            </a:rPr>
            <a:t>Graphics</a:t>
          </a:r>
        </a:p>
      </dgm:t>
    </dgm:pt>
    <dgm:pt modelId="{B7F4350F-EA31-1049-9E02-4F11ACDC025B}" type="parTrans" cxnId="{2A511D17-8C47-DD40-887C-BFFC98ECBF89}">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DA14B6AE-5EAA-024F-AC1E-BE12DBBE2993}" type="sibTrans" cxnId="{2A511D17-8C47-DD40-887C-BFFC98ECBF89}">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CEE13FBC-8BD2-DA4F-824F-C43F8D2E43A6}">
      <dgm:prSet custT="1"/>
      <dgm:spPr>
        <a:xfrm rot="10800000">
          <a:off x="4177205" y="2905617"/>
          <a:ext cx="2427168" cy="2427168"/>
        </a:xfrm>
        <a:solidFill>
          <a:srgbClr val="FF0000"/>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a:lstStyle/>
        <a:p>
          <a:pPr rtl="0"/>
          <a:r>
            <a:rPr lang="en-US" sz="1800" b="1">
              <a:solidFill>
                <a:srgbClr val="FFFFFF"/>
              </a:solidFill>
              <a:latin typeface="Arial" panose="020B0604020202020204" pitchFamily="34" charset="0"/>
              <a:ea typeface="Open Sans" panose="020B0606030504020204" pitchFamily="34" charset="0"/>
              <a:cs typeface="Arial" panose="020B0604020202020204" pitchFamily="34" charset="0"/>
            </a:rPr>
            <a:t>Language Convention and Clarity</a:t>
          </a:r>
        </a:p>
      </dgm:t>
    </dgm:pt>
    <dgm:pt modelId="{A58BC8B4-70AE-3743-A2EE-E62B4BB59F61}" type="parTrans" cxnId="{06BCB7EE-85BE-3F4F-93E0-DF89B858ADEE}">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F21F8DBF-F401-414D-8D15-363B37A76D62}" type="sibTrans" cxnId="{06BCB7EE-85BE-3F4F-93E0-DF89B858ADEE}">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7E9CA031-253D-CC44-8A1D-3D77EC491310}">
      <dgm:prSet custT="1"/>
      <dgm:spPr>
        <a:xfrm>
          <a:off x="5473199" y="3256483"/>
          <a:ext cx="2769101" cy="1916065"/>
        </a:xfrm>
        <a:solidFill>
          <a:srgbClr val="FFFFFF"/>
        </a:solidFill>
        <a:ln w="25400" cap="flat" cmpd="sng" algn="ctr">
          <a:solidFill>
            <a:srgbClr val="D2D755">
              <a:hueOff val="-1462046"/>
              <a:satOff val="12828"/>
              <a:lumOff val="-4443"/>
              <a:alphaOff val="0"/>
            </a:srgbClr>
          </a:solidFill>
          <a:prstDash val="solid"/>
        </a:ln>
        <a:effectLst/>
      </dgm:spPr>
      <dgm:t>
        <a:bodyPr/>
        <a:lstStyle/>
        <a:p>
          <a:pPr rtl="0"/>
          <a:r>
            <a:rPr lang="en-US" sz="1600">
              <a:solidFill>
                <a:srgbClr val="000000">
                  <a:hueOff val="0"/>
                  <a:satOff val="0"/>
                  <a:lumOff val="0"/>
                  <a:alphaOff val="0"/>
                </a:srgbClr>
              </a:solidFill>
              <a:latin typeface="Arial" panose="020B0604020202020204" pitchFamily="34" charset="0"/>
              <a:ea typeface="Open Sans" panose="020B0606030504020204" pitchFamily="34" charset="0"/>
              <a:cs typeface="Arial" panose="020B0604020202020204" pitchFamily="34" charset="0"/>
            </a:rPr>
            <a:t>Register</a:t>
          </a:r>
        </a:p>
      </dgm:t>
    </dgm:pt>
    <dgm:pt modelId="{C065E9FC-B0EA-094F-BC86-67E6F0FC013F}" type="parTrans" cxnId="{9570D090-392C-F245-8D23-5A2A05D15002}">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A37616BB-9291-A146-875B-C3A263DF335F}" type="sibTrans" cxnId="{9570D090-392C-F245-8D23-5A2A05D15002}">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1F9CE9A7-E440-B449-B266-5FDA1C6D9F30}">
      <dgm:prSet custT="1"/>
      <dgm:spPr>
        <a:xfrm rot="16200000">
          <a:off x="1637927" y="2905617"/>
          <a:ext cx="2427168" cy="2427168"/>
        </a:xfrm>
        <a:solidFill>
          <a:srgbClr val="D2D755">
            <a:hueOff val="-2193069"/>
            <a:satOff val="19242"/>
            <a:lumOff val="-6665"/>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a:lstStyle/>
        <a:p>
          <a:pPr rtl="0"/>
          <a:r>
            <a:rPr lang="en-US" sz="1800" b="1">
              <a:solidFill>
                <a:srgbClr val="FFFFFF"/>
              </a:solidFill>
              <a:latin typeface="Arial" panose="020B0604020202020204" pitchFamily="34" charset="0"/>
              <a:ea typeface="Open Sans" panose="020B0606030504020204" pitchFamily="34" charset="0"/>
              <a:cs typeface="Arial" panose="020B0604020202020204" pitchFamily="34" charset="0"/>
            </a:rPr>
            <a:t>Knowledge Demands </a:t>
          </a:r>
        </a:p>
      </dgm:t>
    </dgm:pt>
    <dgm:pt modelId="{7DFBCFDD-77D4-884D-8B1C-FE319D4C8B8A}" type="parTrans" cxnId="{DFAA666F-5DEB-3A4B-9447-F9BC2286062B}">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9EBDB32A-5A86-F04C-9ACE-EE9460F3AED3}" type="sibTrans" cxnId="{DFAA666F-5DEB-3A4B-9447-F9BC2286062B}">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517221ED-C4D1-5E40-94FC-1020DF58A0C3}">
      <dgm:prSet custT="1"/>
      <dgm:spPr>
        <a:xfrm>
          <a:off x="0" y="3015376"/>
          <a:ext cx="3965907" cy="2157163"/>
        </a:xfrm>
        <a:solidFill>
          <a:srgbClr val="FFFFFF">
            <a:alpha val="90000"/>
            <a:hueOff val="0"/>
            <a:satOff val="0"/>
            <a:lumOff val="0"/>
            <a:alphaOff val="0"/>
          </a:srgbClr>
        </a:solidFill>
        <a:ln w="25400" cap="flat" cmpd="sng" algn="ctr">
          <a:solidFill>
            <a:srgbClr val="D2D755">
              <a:hueOff val="-2193069"/>
              <a:satOff val="19242"/>
              <a:lumOff val="-6665"/>
              <a:alphaOff val="0"/>
            </a:srgbClr>
          </a:solidFill>
          <a:prstDash val="solid"/>
        </a:ln>
        <a:effectLst/>
      </dgm:spPr>
      <dgm:t>
        <a:bodyPr/>
        <a:lstStyle/>
        <a:p>
          <a:pPr rtl="0"/>
          <a:r>
            <a:rPr lang="en-US" sz="1600">
              <a:solidFill>
                <a:srgbClr val="000000">
                  <a:hueOff val="0"/>
                  <a:satOff val="0"/>
                  <a:lumOff val="0"/>
                  <a:alphaOff val="0"/>
                </a:srgbClr>
              </a:solidFill>
              <a:latin typeface="Arial" panose="020B0604020202020204" pitchFamily="34" charset="0"/>
              <a:ea typeface="Open Sans" panose="020B0606030504020204" pitchFamily="34" charset="0"/>
              <a:cs typeface="Arial" panose="020B0604020202020204" pitchFamily="34" charset="0"/>
            </a:rPr>
            <a:t>Prior Knowledge</a:t>
          </a:r>
        </a:p>
      </dgm:t>
    </dgm:pt>
    <dgm:pt modelId="{D5FB14A8-A9FF-6748-ADDE-D40BA722C190}" type="parTrans" cxnId="{3779A994-3466-0A43-8883-5D79B1CEF42B}">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2D3CB836-9456-9144-83D8-3C6E8C6230BE}" type="sibTrans" cxnId="{3779A994-3466-0A43-8883-5D79B1CEF42B}">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FE725A38-FB33-684E-B91A-56977741F966}">
      <dgm:prSet custT="1"/>
      <dgm:spPr>
        <a:xfrm>
          <a:off x="0" y="3015376"/>
          <a:ext cx="3965907" cy="2157163"/>
        </a:xfrm>
        <a:solidFill>
          <a:srgbClr val="FFFFFF">
            <a:alpha val="90000"/>
            <a:hueOff val="0"/>
            <a:satOff val="0"/>
            <a:lumOff val="0"/>
            <a:alphaOff val="0"/>
          </a:srgbClr>
        </a:solidFill>
        <a:ln w="25400" cap="flat" cmpd="sng" algn="ctr">
          <a:solidFill>
            <a:srgbClr val="D2D755">
              <a:hueOff val="-2193069"/>
              <a:satOff val="19242"/>
              <a:lumOff val="-6665"/>
              <a:alphaOff val="0"/>
            </a:srgbClr>
          </a:solidFill>
          <a:prstDash val="solid"/>
        </a:ln>
        <a:effectLst/>
      </dgm:spPr>
      <dgm:t>
        <a:bodyPr/>
        <a:lstStyle/>
        <a:p>
          <a:pPr rtl="0"/>
          <a:r>
            <a:rPr lang="en-US" sz="1600">
              <a:solidFill>
                <a:srgbClr val="000000">
                  <a:hueOff val="0"/>
                  <a:satOff val="0"/>
                  <a:lumOff val="0"/>
                  <a:alphaOff val="0"/>
                </a:srgbClr>
              </a:solidFill>
              <a:latin typeface="Arial" panose="020B0604020202020204" pitchFamily="34" charset="0"/>
              <a:ea typeface="Open Sans" panose="020B0606030504020204" pitchFamily="34" charset="0"/>
              <a:cs typeface="Arial" panose="020B0604020202020204" pitchFamily="34" charset="0"/>
            </a:rPr>
            <a:t>Cultural Knowledge</a:t>
          </a:r>
        </a:p>
      </dgm:t>
    </dgm:pt>
    <dgm:pt modelId="{CB6FD8C7-D58C-7945-AA69-88F3727181A5}" type="parTrans" cxnId="{AA21DBB8-E928-1B45-82A1-9A91BEEC8953}">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0C2B26D6-A532-B348-B85C-69C45A18F046}" type="sibTrans" cxnId="{AA21DBB8-E928-1B45-82A1-9A91BEEC8953}">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C6B78E0F-78E0-C74E-8413-047D4BB28A7A}">
      <dgm:prSet custT="1"/>
      <dgm:spPr>
        <a:xfrm>
          <a:off x="0" y="3015376"/>
          <a:ext cx="3965907" cy="2157163"/>
        </a:xfrm>
        <a:solidFill>
          <a:srgbClr val="FFFFFF">
            <a:alpha val="90000"/>
            <a:hueOff val="0"/>
            <a:satOff val="0"/>
            <a:lumOff val="0"/>
            <a:alphaOff val="0"/>
          </a:srgbClr>
        </a:solidFill>
        <a:ln w="25400" cap="flat" cmpd="sng" algn="ctr">
          <a:solidFill>
            <a:srgbClr val="D2D755">
              <a:hueOff val="-2193069"/>
              <a:satOff val="19242"/>
              <a:lumOff val="-6665"/>
              <a:alphaOff val="0"/>
            </a:srgbClr>
          </a:solidFill>
          <a:prstDash val="solid"/>
        </a:ln>
        <a:effectLst/>
      </dgm:spPr>
      <dgm:t>
        <a:bodyPr/>
        <a:lstStyle/>
        <a:p>
          <a:pPr rtl="0"/>
          <a:r>
            <a:rPr lang="en-US" sz="1600">
              <a:solidFill>
                <a:srgbClr val="000000">
                  <a:hueOff val="0"/>
                  <a:satOff val="0"/>
                  <a:lumOff val="0"/>
                  <a:alphaOff val="0"/>
                </a:srgbClr>
              </a:solidFill>
              <a:latin typeface="Arial" panose="020B0604020202020204" pitchFamily="34" charset="0"/>
              <a:ea typeface="Open Sans" panose="020B0606030504020204" pitchFamily="34" charset="0"/>
              <a:cs typeface="Arial" panose="020B0604020202020204" pitchFamily="34" charset="0"/>
            </a:rPr>
            <a:t>Background Knowledge</a:t>
          </a:r>
        </a:p>
      </dgm:t>
    </dgm:pt>
    <dgm:pt modelId="{27F4579A-2C48-DA4C-BA6B-5EDE54905EE9}" type="parTrans" cxnId="{0EF68623-07BE-854A-8D8D-45C2AA8F0391}">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3C0B7B84-FB13-4644-8849-1501F6AC2AB0}" type="sibTrans" cxnId="{0EF68623-07BE-854A-8D8D-45C2AA8F0391}">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B27D231D-EDFB-EC4F-BDC0-1F03CD2B0C3F}">
      <dgm:prSet custT="1"/>
      <dgm:spPr>
        <a:xfrm>
          <a:off x="0" y="3015376"/>
          <a:ext cx="3965907" cy="2157163"/>
        </a:xfrm>
        <a:solidFill>
          <a:srgbClr val="FFFFFF">
            <a:alpha val="90000"/>
            <a:hueOff val="0"/>
            <a:satOff val="0"/>
            <a:lumOff val="0"/>
            <a:alphaOff val="0"/>
          </a:srgbClr>
        </a:solidFill>
        <a:ln w="25400" cap="flat" cmpd="sng" algn="ctr">
          <a:solidFill>
            <a:srgbClr val="D2D755">
              <a:hueOff val="-2193069"/>
              <a:satOff val="19242"/>
              <a:lumOff val="-6665"/>
              <a:alphaOff val="0"/>
            </a:srgbClr>
          </a:solidFill>
          <a:prstDash val="solid"/>
        </a:ln>
        <a:effectLst/>
      </dgm:spPr>
      <dgm:t>
        <a:bodyPr/>
        <a:lstStyle/>
        <a:p>
          <a:pPr rtl="0"/>
          <a:r>
            <a:rPr lang="en-US" sz="1600">
              <a:solidFill>
                <a:srgbClr val="000000">
                  <a:hueOff val="0"/>
                  <a:satOff val="0"/>
                  <a:lumOff val="0"/>
                  <a:alphaOff val="0"/>
                </a:srgbClr>
              </a:solidFill>
              <a:latin typeface="Arial" panose="020B0604020202020204" pitchFamily="34" charset="0"/>
              <a:ea typeface="Open Sans" panose="020B0606030504020204" pitchFamily="34" charset="0"/>
              <a:cs typeface="Arial" panose="020B0604020202020204" pitchFamily="34" charset="0"/>
            </a:rPr>
            <a:t>Vocabulary</a:t>
          </a:r>
        </a:p>
      </dgm:t>
    </dgm:pt>
    <dgm:pt modelId="{60B809A7-036F-8E4E-A96D-E65069A6D3BD}" type="parTrans" cxnId="{742A55FE-DB63-A94C-8317-FDC6C253AF3C}">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C021CBAD-BB6A-E948-A6E3-110B28EB93F8}" type="sibTrans" cxnId="{742A55FE-DB63-A94C-8317-FDC6C253AF3C}">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57D5DF05-E7B7-474D-8B5C-456701342646}">
      <dgm:prSet custT="1"/>
      <dgm:spPr>
        <a:xfrm>
          <a:off x="0" y="3015376"/>
          <a:ext cx="3965907" cy="2157163"/>
        </a:xfrm>
        <a:solidFill>
          <a:srgbClr val="FFFFFF">
            <a:alpha val="90000"/>
            <a:hueOff val="0"/>
            <a:satOff val="0"/>
            <a:lumOff val="0"/>
            <a:alphaOff val="0"/>
          </a:srgbClr>
        </a:solidFill>
        <a:ln w="25400" cap="flat" cmpd="sng" algn="ctr">
          <a:solidFill>
            <a:srgbClr val="D2D755">
              <a:hueOff val="-2193069"/>
              <a:satOff val="19242"/>
              <a:lumOff val="-6665"/>
              <a:alphaOff val="0"/>
            </a:srgbClr>
          </a:solidFill>
          <a:prstDash val="solid"/>
        </a:ln>
        <a:effectLst/>
      </dgm:spPr>
      <dgm:t>
        <a:bodyPr/>
        <a:lstStyle/>
        <a:p>
          <a:pPr rtl="0"/>
          <a:endParaRPr lang="en-US" sz="1600">
            <a:solidFill>
              <a:srgbClr val="000000">
                <a:hueOff val="0"/>
                <a:satOff val="0"/>
                <a:lumOff val="0"/>
                <a:alphaOff val="0"/>
              </a:srgbClr>
            </a:solidFill>
            <a:latin typeface="Arial" panose="020B0604020202020204" pitchFamily="34" charset="0"/>
            <a:ea typeface="Open Sans" panose="020B0606030504020204" pitchFamily="34" charset="0"/>
            <a:cs typeface="Arial" panose="020B0604020202020204" pitchFamily="34" charset="0"/>
          </a:endParaRPr>
        </a:p>
      </dgm:t>
    </dgm:pt>
    <dgm:pt modelId="{27F91740-F837-4578-B433-E1E685A79E74}" type="parTrans" cxnId="{FE2038FA-37B9-4ABA-B0FA-206ABD474DF5}">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6FCDE3FD-B5DF-4CCE-8392-0C3DC426D3A3}" type="sibTrans" cxnId="{FE2038FA-37B9-4ABA-B0FA-206ABD474DF5}">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C82DD055-C929-4A22-94A4-2E5CB4818C38}">
      <dgm:prSet custT="1"/>
      <dgm:spPr>
        <a:xfrm>
          <a:off x="5473199" y="3256483"/>
          <a:ext cx="2769101" cy="1916065"/>
        </a:xfrm>
        <a:solidFill>
          <a:srgbClr val="FFFFFF"/>
        </a:solidFill>
        <a:ln w="25400" cap="flat" cmpd="sng" algn="ctr">
          <a:solidFill>
            <a:srgbClr val="D2D755">
              <a:hueOff val="-1462046"/>
              <a:satOff val="12828"/>
              <a:lumOff val="-4443"/>
              <a:alphaOff val="0"/>
            </a:srgbClr>
          </a:solidFill>
          <a:prstDash val="solid"/>
        </a:ln>
        <a:effectLst/>
      </dgm:spPr>
      <dgm:t>
        <a:bodyPr/>
        <a:lstStyle/>
        <a:p>
          <a:pPr rtl="0"/>
          <a:r>
            <a:rPr lang="en-US" sz="1600">
              <a:solidFill>
                <a:srgbClr val="000000">
                  <a:hueOff val="0"/>
                  <a:satOff val="0"/>
                  <a:lumOff val="0"/>
                  <a:alphaOff val="0"/>
                </a:srgbClr>
              </a:solidFill>
              <a:latin typeface="Arial" panose="020B0604020202020204" pitchFamily="34" charset="0"/>
              <a:ea typeface="Open Sans" panose="020B0606030504020204" pitchFamily="34" charset="0"/>
              <a:cs typeface="Arial" panose="020B0604020202020204" pitchFamily="34" charset="0"/>
            </a:rPr>
            <a:t>Standard English and Variations</a:t>
          </a:r>
        </a:p>
      </dgm:t>
    </dgm:pt>
    <dgm:pt modelId="{14E5D5AA-D29C-46AE-BFB3-0E7C38FBB3CB}" type="parTrans" cxnId="{165AD391-67B9-46A0-8F90-59158C8620A3}">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6880D888-E07F-4B0E-B275-FE4366661C48}" type="sibTrans" cxnId="{165AD391-67B9-46A0-8F90-59158C8620A3}">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14D37DCA-4373-4712-AF14-8006429E53E7}">
      <dgm:prSet custT="1"/>
      <dgm:spPr>
        <a:xfrm>
          <a:off x="5473199" y="3256483"/>
          <a:ext cx="2769101" cy="1916065"/>
        </a:xfrm>
        <a:solidFill>
          <a:srgbClr val="FFFFFF"/>
        </a:solidFill>
        <a:ln w="25400" cap="flat" cmpd="sng" algn="ctr">
          <a:solidFill>
            <a:srgbClr val="D2D755">
              <a:hueOff val="-1462046"/>
              <a:satOff val="12828"/>
              <a:lumOff val="-4443"/>
              <a:alphaOff val="0"/>
            </a:srgbClr>
          </a:solidFill>
          <a:prstDash val="solid"/>
        </a:ln>
        <a:effectLst/>
      </dgm:spPr>
      <dgm:t>
        <a:bodyPr/>
        <a:lstStyle/>
        <a:p>
          <a:pPr rtl="0"/>
          <a:endParaRPr lang="en-US" sz="1600">
            <a:solidFill>
              <a:srgbClr val="000000">
                <a:hueOff val="0"/>
                <a:satOff val="0"/>
                <a:lumOff val="0"/>
                <a:alphaOff val="0"/>
              </a:srgbClr>
            </a:solidFill>
            <a:latin typeface="Arial" panose="020B0604020202020204" pitchFamily="34" charset="0"/>
            <a:ea typeface="Open Sans" panose="020B0606030504020204" pitchFamily="34" charset="0"/>
            <a:cs typeface="Arial" panose="020B0604020202020204" pitchFamily="34" charset="0"/>
          </a:endParaRPr>
        </a:p>
      </dgm:t>
    </dgm:pt>
    <dgm:pt modelId="{784349CD-ED44-4C3E-BB7A-6B499195F316}" type="parTrans" cxnId="{A7B551E0-9999-4821-89A8-1DD94DEB30E1}">
      <dgm:prSet/>
      <dgm:spPr/>
      <dgm:t>
        <a:bodyPr/>
        <a:lstStyle/>
        <a:p>
          <a:endParaRPr lang="en-US"/>
        </a:p>
      </dgm:t>
    </dgm:pt>
    <dgm:pt modelId="{AC303E8D-C45B-4F82-BAA6-E47EECE49F43}" type="sibTrans" cxnId="{A7B551E0-9999-4821-89A8-1DD94DEB30E1}">
      <dgm:prSet/>
      <dgm:spPr/>
      <dgm:t>
        <a:bodyPr/>
        <a:lstStyle/>
        <a:p>
          <a:endParaRPr lang="en-US"/>
        </a:p>
      </dgm:t>
    </dgm:pt>
    <dgm:pt modelId="{0E43357F-34FF-1A48-9DFB-6881684A105D}" type="pres">
      <dgm:prSet presAssocID="{9CC6FCBB-1869-F24F-A9E9-0E118CBC178F}" presName="cycleMatrixDiagram" presStyleCnt="0">
        <dgm:presLayoutVars>
          <dgm:chMax val="1"/>
          <dgm:dir/>
          <dgm:animLvl val="lvl"/>
          <dgm:resizeHandles val="exact"/>
        </dgm:presLayoutVars>
      </dgm:prSet>
      <dgm:spPr/>
      <dgm:t>
        <a:bodyPr/>
        <a:lstStyle/>
        <a:p>
          <a:endParaRPr lang="en-US"/>
        </a:p>
      </dgm:t>
    </dgm:pt>
    <dgm:pt modelId="{CE9237FE-B683-3145-8D7C-BB4F37098E7C}" type="pres">
      <dgm:prSet presAssocID="{9CC6FCBB-1869-F24F-A9E9-0E118CBC178F}" presName="children" presStyleCnt="0"/>
      <dgm:spPr/>
    </dgm:pt>
    <dgm:pt modelId="{75E9E3CE-2C64-CB4A-897B-04E2FDD1EE1D}" type="pres">
      <dgm:prSet presAssocID="{9CC6FCBB-1869-F24F-A9E9-0E118CBC178F}" presName="child1group" presStyleCnt="0"/>
      <dgm:spPr/>
    </dgm:pt>
    <dgm:pt modelId="{03852D11-DB9B-3541-9977-092FFB25F9CB}" type="pres">
      <dgm:prSet presAssocID="{9CC6FCBB-1869-F24F-A9E9-0E118CBC178F}" presName="child1" presStyleLbl="bgAcc1" presStyleIdx="0" presStyleCnt="4" custScaleX="144347" custLinFactNeighborX="-10997" custLinFactNeighborY="21018"/>
      <dgm:spPr>
        <a:prstGeom prst="roundRect">
          <a:avLst>
            <a:gd name="adj" fmla="val 10000"/>
          </a:avLst>
        </a:prstGeom>
      </dgm:spPr>
      <dgm:t>
        <a:bodyPr/>
        <a:lstStyle/>
        <a:p>
          <a:endParaRPr lang="en-US"/>
        </a:p>
      </dgm:t>
    </dgm:pt>
    <dgm:pt modelId="{785C81BD-ED3C-A54B-A9C5-ED522DA28F51}" type="pres">
      <dgm:prSet presAssocID="{9CC6FCBB-1869-F24F-A9E9-0E118CBC178F}" presName="child1Text" presStyleLbl="bgAcc1" presStyleIdx="0" presStyleCnt="4">
        <dgm:presLayoutVars>
          <dgm:bulletEnabled val="1"/>
        </dgm:presLayoutVars>
      </dgm:prSet>
      <dgm:spPr/>
      <dgm:t>
        <a:bodyPr/>
        <a:lstStyle/>
        <a:p>
          <a:endParaRPr lang="en-US"/>
        </a:p>
      </dgm:t>
    </dgm:pt>
    <dgm:pt modelId="{CED7A63C-9D0D-0947-AE96-93937E83E1B5}" type="pres">
      <dgm:prSet presAssocID="{9CC6FCBB-1869-F24F-A9E9-0E118CBC178F}" presName="child2group" presStyleCnt="0"/>
      <dgm:spPr/>
    </dgm:pt>
    <dgm:pt modelId="{F8A20F5E-435C-F14B-A7BD-DE08494FAED0}" type="pres">
      <dgm:prSet presAssocID="{9CC6FCBB-1869-F24F-A9E9-0E118CBC178F}" presName="child2" presStyleLbl="bgAcc1" presStyleIdx="1" presStyleCnt="4" custScaleX="109457" custScaleY="96072" custLinFactNeighborX="1714" custLinFactNeighborY="17817"/>
      <dgm:spPr>
        <a:prstGeom prst="roundRect">
          <a:avLst>
            <a:gd name="adj" fmla="val 10000"/>
          </a:avLst>
        </a:prstGeom>
      </dgm:spPr>
      <dgm:t>
        <a:bodyPr/>
        <a:lstStyle/>
        <a:p>
          <a:endParaRPr lang="en-US"/>
        </a:p>
      </dgm:t>
    </dgm:pt>
    <dgm:pt modelId="{9A98B695-2F1D-3A43-AB11-ACADD3281955}" type="pres">
      <dgm:prSet presAssocID="{9CC6FCBB-1869-F24F-A9E9-0E118CBC178F}" presName="child2Text" presStyleLbl="bgAcc1" presStyleIdx="1" presStyleCnt="4">
        <dgm:presLayoutVars>
          <dgm:bulletEnabled val="1"/>
        </dgm:presLayoutVars>
      </dgm:prSet>
      <dgm:spPr/>
      <dgm:t>
        <a:bodyPr/>
        <a:lstStyle/>
        <a:p>
          <a:endParaRPr lang="en-US"/>
        </a:p>
      </dgm:t>
    </dgm:pt>
    <dgm:pt modelId="{00BEC771-4F6F-6240-9A53-11911F63F032}" type="pres">
      <dgm:prSet presAssocID="{9CC6FCBB-1869-F24F-A9E9-0E118CBC178F}" presName="child3group" presStyleCnt="0"/>
      <dgm:spPr/>
    </dgm:pt>
    <dgm:pt modelId="{4E7CF9F9-E273-3847-A162-C31826A38302}" type="pres">
      <dgm:prSet presAssocID="{9CC6FCBB-1869-F24F-A9E9-0E118CBC178F}" presName="child3" presStyleLbl="bgAcc1" presStyleIdx="2" presStyleCnt="4" custScaleY="106819" custLinFactNeighborX="8959" custLinFactNeighborY="-25090"/>
      <dgm:spPr>
        <a:prstGeom prst="roundRect">
          <a:avLst>
            <a:gd name="adj" fmla="val 10000"/>
          </a:avLst>
        </a:prstGeom>
      </dgm:spPr>
      <dgm:t>
        <a:bodyPr/>
        <a:lstStyle/>
        <a:p>
          <a:endParaRPr lang="en-US"/>
        </a:p>
      </dgm:t>
    </dgm:pt>
    <dgm:pt modelId="{D011A602-5F42-764D-A222-A5E02504E182}" type="pres">
      <dgm:prSet presAssocID="{9CC6FCBB-1869-F24F-A9E9-0E118CBC178F}" presName="child3Text" presStyleLbl="bgAcc1" presStyleIdx="2" presStyleCnt="4">
        <dgm:presLayoutVars>
          <dgm:bulletEnabled val="1"/>
        </dgm:presLayoutVars>
      </dgm:prSet>
      <dgm:spPr/>
      <dgm:t>
        <a:bodyPr/>
        <a:lstStyle/>
        <a:p>
          <a:endParaRPr lang="en-US"/>
        </a:p>
      </dgm:t>
    </dgm:pt>
    <dgm:pt modelId="{064484CC-AC24-F748-B669-DD1723A51821}" type="pres">
      <dgm:prSet presAssocID="{9CC6FCBB-1869-F24F-A9E9-0E118CBC178F}" presName="child4group" presStyleCnt="0"/>
      <dgm:spPr/>
    </dgm:pt>
    <dgm:pt modelId="{DE438678-BCA1-8941-92F2-97672D8A1137}" type="pres">
      <dgm:prSet presAssocID="{9CC6FCBB-1869-F24F-A9E9-0E118CBC178F}" presName="child4" presStyleLbl="bgAcc1" presStyleIdx="3" presStyleCnt="4" custScaleX="143220" custScaleY="120260" custLinFactNeighborX="-7685" custLinFactNeighborY="-31811"/>
      <dgm:spPr>
        <a:prstGeom prst="roundRect">
          <a:avLst>
            <a:gd name="adj" fmla="val 10000"/>
          </a:avLst>
        </a:prstGeom>
      </dgm:spPr>
      <dgm:t>
        <a:bodyPr/>
        <a:lstStyle/>
        <a:p>
          <a:endParaRPr lang="en-US"/>
        </a:p>
      </dgm:t>
    </dgm:pt>
    <dgm:pt modelId="{76F3C212-D4E1-CA43-8519-0DC105E0D3CC}" type="pres">
      <dgm:prSet presAssocID="{9CC6FCBB-1869-F24F-A9E9-0E118CBC178F}" presName="child4Text" presStyleLbl="bgAcc1" presStyleIdx="3" presStyleCnt="4">
        <dgm:presLayoutVars>
          <dgm:bulletEnabled val="1"/>
        </dgm:presLayoutVars>
      </dgm:prSet>
      <dgm:spPr/>
      <dgm:t>
        <a:bodyPr/>
        <a:lstStyle/>
        <a:p>
          <a:endParaRPr lang="en-US"/>
        </a:p>
      </dgm:t>
    </dgm:pt>
    <dgm:pt modelId="{8085F2C2-4098-0249-A581-83B05D807E48}" type="pres">
      <dgm:prSet presAssocID="{9CC6FCBB-1869-F24F-A9E9-0E118CBC178F}" presName="childPlaceholder" presStyleCnt="0"/>
      <dgm:spPr/>
    </dgm:pt>
    <dgm:pt modelId="{622CB734-EE98-1F4A-B4A7-997E0998B3F7}" type="pres">
      <dgm:prSet presAssocID="{9CC6FCBB-1869-F24F-A9E9-0E118CBC178F}" presName="circle" presStyleCnt="0"/>
      <dgm:spPr/>
    </dgm:pt>
    <dgm:pt modelId="{70C34B9B-6CDE-F44C-A089-C098B148E101}" type="pres">
      <dgm:prSet presAssocID="{9CC6FCBB-1869-F24F-A9E9-0E118CBC178F}" presName="quadrant1" presStyleLbl="node1" presStyleIdx="0" presStyleCnt="4" custLinFactNeighborX="931" custLinFactNeighborY="1781">
        <dgm:presLayoutVars>
          <dgm:chMax val="1"/>
          <dgm:bulletEnabled val="1"/>
        </dgm:presLayoutVars>
      </dgm:prSet>
      <dgm:spPr>
        <a:prstGeom prst="pieWedge">
          <a:avLst/>
        </a:prstGeom>
      </dgm:spPr>
      <dgm:t>
        <a:bodyPr/>
        <a:lstStyle/>
        <a:p>
          <a:endParaRPr lang="en-US"/>
        </a:p>
      </dgm:t>
    </dgm:pt>
    <dgm:pt modelId="{B6C38F63-D2F1-284C-80D2-7164517EDC88}" type="pres">
      <dgm:prSet presAssocID="{9CC6FCBB-1869-F24F-A9E9-0E118CBC178F}" presName="quadrant2" presStyleLbl="node1" presStyleIdx="1" presStyleCnt="4" custLinFactNeighborY="2244">
        <dgm:presLayoutVars>
          <dgm:chMax val="1"/>
          <dgm:bulletEnabled val="1"/>
        </dgm:presLayoutVars>
      </dgm:prSet>
      <dgm:spPr>
        <a:prstGeom prst="pieWedge">
          <a:avLst/>
        </a:prstGeom>
      </dgm:spPr>
      <dgm:t>
        <a:bodyPr/>
        <a:lstStyle/>
        <a:p>
          <a:endParaRPr lang="en-US"/>
        </a:p>
      </dgm:t>
    </dgm:pt>
    <dgm:pt modelId="{EBC84116-9BC0-A44E-A509-A4CD8B9AE1B9}" type="pres">
      <dgm:prSet presAssocID="{9CC6FCBB-1869-F24F-A9E9-0E118CBC178F}" presName="quadrant3" presStyleLbl="node1" presStyleIdx="2" presStyleCnt="4">
        <dgm:presLayoutVars>
          <dgm:chMax val="1"/>
          <dgm:bulletEnabled val="1"/>
        </dgm:presLayoutVars>
      </dgm:prSet>
      <dgm:spPr>
        <a:prstGeom prst="pieWedge">
          <a:avLst/>
        </a:prstGeom>
      </dgm:spPr>
      <dgm:t>
        <a:bodyPr/>
        <a:lstStyle/>
        <a:p>
          <a:endParaRPr lang="en-US"/>
        </a:p>
      </dgm:t>
    </dgm:pt>
    <dgm:pt modelId="{698A4329-EE07-5C46-B3FE-CE1F55582D7A}" type="pres">
      <dgm:prSet presAssocID="{9CC6FCBB-1869-F24F-A9E9-0E118CBC178F}" presName="quadrant4" presStyleLbl="node1" presStyleIdx="3" presStyleCnt="4">
        <dgm:presLayoutVars>
          <dgm:chMax val="1"/>
          <dgm:bulletEnabled val="1"/>
        </dgm:presLayoutVars>
      </dgm:prSet>
      <dgm:spPr>
        <a:prstGeom prst="pieWedge">
          <a:avLst/>
        </a:prstGeom>
      </dgm:spPr>
      <dgm:t>
        <a:bodyPr/>
        <a:lstStyle/>
        <a:p>
          <a:endParaRPr lang="en-US"/>
        </a:p>
      </dgm:t>
    </dgm:pt>
    <dgm:pt modelId="{E8D646F5-691B-BA48-B3E9-950FB4C51968}" type="pres">
      <dgm:prSet presAssocID="{9CC6FCBB-1869-F24F-A9E9-0E118CBC178F}" presName="quadrantPlaceholder" presStyleCnt="0"/>
      <dgm:spPr/>
    </dgm:pt>
    <dgm:pt modelId="{18F5FF89-F1DE-8B4B-871A-0DCD35012AAC}" type="pres">
      <dgm:prSet presAssocID="{9CC6FCBB-1869-F24F-A9E9-0E118CBC178F}" presName="center1" presStyleLbl="fgShp" presStyleIdx="0" presStyleCnt="2"/>
      <dgm:spPr>
        <a:xfrm>
          <a:off x="3702141" y="2345070"/>
          <a:ext cx="838017" cy="728710"/>
        </a:xfrm>
        <a:prstGeom prst="circularArrow">
          <a:avLst/>
        </a:prstGeom>
        <a:solidFill>
          <a:srgbClr val="000000">
            <a:lumMod val="75000"/>
            <a:lumOff val="2500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pt>
    <dgm:pt modelId="{30B20E1A-B94A-994E-9E29-7FC7FAA93BF8}" type="pres">
      <dgm:prSet presAssocID="{9CC6FCBB-1869-F24F-A9E9-0E118CBC178F}" presName="center2" presStyleLbl="fgShp" presStyleIdx="1" presStyleCnt="2"/>
      <dgm:spPr>
        <a:xfrm rot="10800000">
          <a:off x="3702141" y="2625343"/>
          <a:ext cx="838017" cy="728710"/>
        </a:xfrm>
        <a:prstGeom prst="circularArrow">
          <a:avLst/>
        </a:prstGeom>
        <a:solidFill>
          <a:srgbClr val="000000">
            <a:lumMod val="75000"/>
            <a:lumOff val="2500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pt>
  </dgm:ptLst>
  <dgm:cxnLst>
    <dgm:cxn modelId="{FB566323-F959-4552-868B-565E2C80B5B5}" type="presOf" srcId="{B27D231D-EDFB-EC4F-BDC0-1F03CD2B0C3F}" destId="{DE438678-BCA1-8941-92F2-97672D8A1137}" srcOrd="0" destOrd="1" presId="urn:microsoft.com/office/officeart/2005/8/layout/cycle4#1"/>
    <dgm:cxn modelId="{6C826374-8439-47E4-BC79-02881E3F432B}" type="presOf" srcId="{88B9E773-79DB-F24E-82B2-B10DB8ABDF97}" destId="{9A98B695-2F1D-3A43-AB11-ACADD3281955}" srcOrd="1" destOrd="3" presId="urn:microsoft.com/office/officeart/2005/8/layout/cycle4#1"/>
    <dgm:cxn modelId="{41E3D53E-EC19-4606-BE38-27CD793CC021}" type="presOf" srcId="{14D37DCA-4373-4712-AF14-8006429E53E7}" destId="{D011A602-5F42-764D-A222-A5E02504E182}" srcOrd="1" destOrd="0" presId="urn:microsoft.com/office/officeart/2005/8/layout/cycle4#1"/>
    <dgm:cxn modelId="{E925F554-4923-4E9F-B00A-0783F4D3265E}" type="presOf" srcId="{1C398A73-2FEE-7842-86C0-6CDC24758129}" destId="{B6C38F63-D2F1-284C-80D2-7164517EDC88}" srcOrd="0" destOrd="0" presId="urn:microsoft.com/office/officeart/2005/8/layout/cycle4#1"/>
    <dgm:cxn modelId="{91655D69-E9A0-4A58-94A2-5D1F2E3F8BE2}" type="presOf" srcId="{C6B78E0F-78E0-C74E-8413-047D4BB28A7A}" destId="{DE438678-BCA1-8941-92F2-97672D8A1137}" srcOrd="0" destOrd="4" presId="urn:microsoft.com/office/officeart/2005/8/layout/cycle4#1"/>
    <dgm:cxn modelId="{AA21DBB8-E928-1B45-82A1-9A91BEEC8953}" srcId="{1F9CE9A7-E440-B449-B266-5FDA1C6D9F30}" destId="{FE725A38-FB33-684E-B91A-56977741F966}" srcOrd="3" destOrd="0" parTransId="{CB6FD8C7-D58C-7945-AA69-88F3727181A5}" sibTransId="{0C2B26D6-A532-B348-B85C-69C45A18F046}"/>
    <dgm:cxn modelId="{BBC3E2B1-5D9B-43DA-8746-DAA88B9E4195}" type="presOf" srcId="{FE725A38-FB33-684E-B91A-56977741F966}" destId="{DE438678-BCA1-8941-92F2-97672D8A1137}" srcOrd="0" destOrd="3" presId="urn:microsoft.com/office/officeart/2005/8/layout/cycle4#1"/>
    <dgm:cxn modelId="{34313256-127E-C04A-80E7-E52662711335}" srcId="{1C398A73-2FEE-7842-86C0-6CDC24758129}" destId="{6D390E4A-9A3D-6F45-8ADB-6E7743DBB231}" srcOrd="0" destOrd="0" parTransId="{394450CE-868F-2C41-8333-4BA338FFC561}" sibTransId="{A558C914-4AAA-054A-9551-8FC16DBC6EA5}"/>
    <dgm:cxn modelId="{C182CFC3-273C-4FC0-B46A-79DAF2D3242A}" type="presOf" srcId="{88B9E773-79DB-F24E-82B2-B10DB8ABDF97}" destId="{F8A20F5E-435C-F14B-A7BD-DE08494FAED0}" srcOrd="0" destOrd="3" presId="urn:microsoft.com/office/officeart/2005/8/layout/cycle4#1"/>
    <dgm:cxn modelId="{742A55FE-DB63-A94C-8317-FDC6C253AF3C}" srcId="{1F9CE9A7-E440-B449-B266-5FDA1C6D9F30}" destId="{B27D231D-EDFB-EC4F-BDC0-1F03CD2B0C3F}" srcOrd="1" destOrd="0" parTransId="{60B809A7-036F-8E4E-A96D-E65069A6D3BD}" sibTransId="{C021CBAD-BB6A-E948-A6E3-110B28EB93F8}"/>
    <dgm:cxn modelId="{76C22850-6F6F-4AF8-AE9A-7A66C6C63D61}" type="presOf" srcId="{6D390E4A-9A3D-6F45-8ADB-6E7743DBB231}" destId="{9A98B695-2F1D-3A43-AB11-ACADD3281955}" srcOrd="1" destOrd="0" presId="urn:microsoft.com/office/officeart/2005/8/layout/cycle4#1"/>
    <dgm:cxn modelId="{0EA19D06-D1EC-8E4D-9627-7F688E405ED2}" srcId="{1C398A73-2FEE-7842-86C0-6CDC24758129}" destId="{88B9E773-79DB-F24E-82B2-B10DB8ABDF97}" srcOrd="3" destOrd="0" parTransId="{65AAE4B8-DA7C-0F45-814F-67F519170431}" sibTransId="{7396E8CA-21FA-794B-80F7-B45B088FB598}"/>
    <dgm:cxn modelId="{FE2038FA-37B9-4ABA-B0FA-206ABD474DF5}" srcId="{1F9CE9A7-E440-B449-B266-5FDA1C6D9F30}" destId="{57D5DF05-E7B7-474D-8B5C-456701342646}" srcOrd="0" destOrd="0" parTransId="{27F91740-F837-4578-B433-E1E685A79E74}" sibTransId="{6FCDE3FD-B5DF-4CCE-8392-0C3DC426D3A3}"/>
    <dgm:cxn modelId="{99EFC5D3-DC0C-4664-A195-A97F519A649B}" type="presOf" srcId="{C82DD055-C929-4A22-94A4-2E5CB4818C38}" destId="{4E7CF9F9-E273-3847-A162-C31826A38302}" srcOrd="0" destOrd="1" presId="urn:microsoft.com/office/officeart/2005/8/layout/cycle4#1"/>
    <dgm:cxn modelId="{DFAA666F-5DEB-3A4B-9447-F9BC2286062B}" srcId="{9CC6FCBB-1869-F24F-A9E9-0E118CBC178F}" destId="{1F9CE9A7-E440-B449-B266-5FDA1C6D9F30}" srcOrd="3" destOrd="0" parTransId="{7DFBCFDD-77D4-884D-8B1C-FE319D4C8B8A}" sibTransId="{9EBDB32A-5A86-F04C-9ACE-EE9460F3AED3}"/>
    <dgm:cxn modelId="{EEFDE2DC-155D-4C46-9F32-896F35217CF6}" type="presOf" srcId="{14D37DCA-4373-4712-AF14-8006429E53E7}" destId="{4E7CF9F9-E273-3847-A162-C31826A38302}" srcOrd="0" destOrd="0" presId="urn:microsoft.com/office/officeart/2005/8/layout/cycle4#1"/>
    <dgm:cxn modelId="{36B04F60-9BD6-4E1C-9413-D2EE7F68F01B}" type="presOf" srcId="{57D5DF05-E7B7-474D-8B5C-456701342646}" destId="{DE438678-BCA1-8941-92F2-97672D8A1137}" srcOrd="0" destOrd="0" presId="urn:microsoft.com/office/officeart/2005/8/layout/cycle4#1"/>
    <dgm:cxn modelId="{B5B111FE-FEAE-44A5-B0F2-577B2AF806A6}" type="presOf" srcId="{6D390E4A-9A3D-6F45-8ADB-6E7743DBB231}" destId="{F8A20F5E-435C-F14B-A7BD-DE08494FAED0}" srcOrd="0" destOrd="0" presId="urn:microsoft.com/office/officeart/2005/8/layout/cycle4#1"/>
    <dgm:cxn modelId="{82DE1940-D03B-4CA8-96DE-948BAC03ACE2}" type="presOf" srcId="{9CC6FCBB-1869-F24F-A9E9-0E118CBC178F}" destId="{0E43357F-34FF-1A48-9DFB-6881684A105D}" srcOrd="0" destOrd="0" presId="urn:microsoft.com/office/officeart/2005/8/layout/cycle4#1"/>
    <dgm:cxn modelId="{63485845-B05B-4A51-82F6-2FA1CEFE566E}" type="presOf" srcId="{32DC082F-116E-D04D-8348-D9825FA7A6F7}" destId="{785C81BD-ED3C-A54B-A9C5-ED522DA28F51}" srcOrd="1" destOrd="1" presId="urn:microsoft.com/office/officeart/2005/8/layout/cycle4#1"/>
    <dgm:cxn modelId="{9570D090-392C-F245-8D23-5A2A05D15002}" srcId="{CEE13FBC-8BD2-DA4F-824F-C43F8D2E43A6}" destId="{7E9CA031-253D-CC44-8A1D-3D77EC491310}" srcOrd="2" destOrd="0" parTransId="{C065E9FC-B0EA-094F-BC86-67E6F0FC013F}" sibTransId="{A37616BB-9291-A146-875B-C3A263DF335F}"/>
    <dgm:cxn modelId="{58180836-2F71-493A-9081-A2B38F2485B7}" type="presOf" srcId="{517221ED-C4D1-5E40-94FC-1020DF58A0C3}" destId="{DE438678-BCA1-8941-92F2-97672D8A1137}" srcOrd="0" destOrd="2" presId="urn:microsoft.com/office/officeart/2005/8/layout/cycle4#1"/>
    <dgm:cxn modelId="{BBA9CA1C-96ED-4F09-8829-A55DEA54E39E}" type="presOf" srcId="{FE725A38-FB33-684E-B91A-56977741F966}" destId="{76F3C212-D4E1-CA43-8519-0DC105E0D3CC}" srcOrd="1" destOrd="3" presId="urn:microsoft.com/office/officeart/2005/8/layout/cycle4#1"/>
    <dgm:cxn modelId="{0EF68623-07BE-854A-8D8D-45C2AA8F0391}" srcId="{1F9CE9A7-E440-B449-B266-5FDA1C6D9F30}" destId="{C6B78E0F-78E0-C74E-8413-047D4BB28A7A}" srcOrd="4" destOrd="0" parTransId="{27F4579A-2C48-DA4C-BA6B-5EDE54905EE9}" sibTransId="{3C0B7B84-FB13-4644-8849-1501F6AC2AB0}"/>
    <dgm:cxn modelId="{56CF9614-2B25-4660-A4F8-A9A2E0D5972D}" type="presOf" srcId="{4CF4E30A-8270-E94F-BEED-EBC79489C837}" destId="{F8A20F5E-435C-F14B-A7BD-DE08494FAED0}" srcOrd="0" destOrd="2" presId="urn:microsoft.com/office/officeart/2005/8/layout/cycle4#1"/>
    <dgm:cxn modelId="{A94AFAE9-F839-4D2A-BAC6-46CEF971A8BA}" type="presOf" srcId="{CEE13FBC-8BD2-DA4F-824F-C43F8D2E43A6}" destId="{EBC84116-9BC0-A44E-A509-A4CD8B9AE1B9}" srcOrd="0" destOrd="0" presId="urn:microsoft.com/office/officeart/2005/8/layout/cycle4#1"/>
    <dgm:cxn modelId="{066FA166-3135-3943-8C6C-1F24F58B3393}" srcId="{1C398A73-2FEE-7842-86C0-6CDC24758129}" destId="{6F78CE01-74AF-934A-859D-47CDF16B48CF}" srcOrd="1" destOrd="0" parTransId="{6BE8486C-AE8D-8B4A-A4AD-53FD420F7F74}" sibTransId="{CB33C651-2F29-7B40-809E-F64AA7C8438E}"/>
    <dgm:cxn modelId="{D2E0EA85-921D-4E56-A826-88896E37B4ED}" type="presOf" srcId="{32DC082F-116E-D04D-8348-D9825FA7A6F7}" destId="{03852D11-DB9B-3541-9977-092FFB25F9CB}" srcOrd="0" destOrd="1" presId="urn:microsoft.com/office/officeart/2005/8/layout/cycle4#1"/>
    <dgm:cxn modelId="{BB40D6A0-3362-4C39-AEAE-BA9733B64FEC}" type="presOf" srcId="{C82DD055-C929-4A22-94A4-2E5CB4818C38}" destId="{D011A602-5F42-764D-A222-A5E02504E182}" srcOrd="1" destOrd="1" presId="urn:microsoft.com/office/officeart/2005/8/layout/cycle4#1"/>
    <dgm:cxn modelId="{65C11484-1545-C040-B0C2-D1AE09D1089B}" srcId="{99B5A47F-0002-5E42-A1E7-EB683620EBA3}" destId="{32DC082F-116E-D04D-8348-D9825FA7A6F7}" srcOrd="1" destOrd="0" parTransId="{5B145360-F9D6-AC44-9FE2-563E644B367B}" sibTransId="{87101599-2F85-5440-BFC6-0209A6A4DAA9}"/>
    <dgm:cxn modelId="{2A511D17-8C47-DD40-887C-BFFC98ECBF89}" srcId="{1C398A73-2FEE-7842-86C0-6CDC24758129}" destId="{11363760-C3F4-B34C-9C86-008CBBA92F5F}" srcOrd="4" destOrd="0" parTransId="{B7F4350F-EA31-1049-9E02-4F11ACDC025B}" sibTransId="{DA14B6AE-5EAA-024F-AC1E-BE12DBBE2993}"/>
    <dgm:cxn modelId="{C33DA333-B785-4B9E-95D7-A7EE3AED93C2}" type="presOf" srcId="{517221ED-C4D1-5E40-94FC-1020DF58A0C3}" destId="{76F3C212-D4E1-CA43-8519-0DC105E0D3CC}" srcOrd="1" destOrd="2" presId="urn:microsoft.com/office/officeart/2005/8/layout/cycle4#1"/>
    <dgm:cxn modelId="{3779A994-3466-0A43-8883-5D79B1CEF42B}" srcId="{1F9CE9A7-E440-B449-B266-5FDA1C6D9F30}" destId="{517221ED-C4D1-5E40-94FC-1020DF58A0C3}" srcOrd="2" destOrd="0" parTransId="{D5FB14A8-A9FF-6748-ADDE-D40BA722C190}" sibTransId="{2D3CB836-9456-9144-83D8-3C6E8C6230BE}"/>
    <dgm:cxn modelId="{DEBD2C8E-D25C-554A-A46B-CFC7E3044222}" srcId="{9CC6FCBB-1869-F24F-A9E9-0E118CBC178F}" destId="{99B5A47F-0002-5E42-A1E7-EB683620EBA3}" srcOrd="0" destOrd="0" parTransId="{D82C5F20-FEAE-CE4F-9FEE-C5BDD9972CC7}" sibTransId="{F0CB2F5E-41E8-1646-B84D-E5C41C67F0B7}"/>
    <dgm:cxn modelId="{B45B3872-E1C3-4F97-B5EA-30ADF6F81338}" type="presOf" srcId="{6F78CE01-74AF-934A-859D-47CDF16B48CF}" destId="{9A98B695-2F1D-3A43-AB11-ACADD3281955}" srcOrd="1" destOrd="1" presId="urn:microsoft.com/office/officeart/2005/8/layout/cycle4#1"/>
    <dgm:cxn modelId="{54FC110F-5702-4453-8DFD-C89E94E3E5DE}" type="presOf" srcId="{11363760-C3F4-B34C-9C86-008CBBA92F5F}" destId="{F8A20F5E-435C-F14B-A7BD-DE08494FAED0}" srcOrd="0" destOrd="4" presId="urn:microsoft.com/office/officeart/2005/8/layout/cycle4#1"/>
    <dgm:cxn modelId="{55EC88E8-CA9A-DE4E-88DC-1A2263B3D7BF}" srcId="{99B5A47F-0002-5E42-A1E7-EB683620EBA3}" destId="{8E693740-7E09-DA45-9F45-871BEBE7C1FF}" srcOrd="0" destOrd="0" parTransId="{F7908E39-5E9A-114D-91FF-D0AE5BCB2D9F}" sibTransId="{B35E3762-7690-5B4E-B20F-3A82BCE13A21}"/>
    <dgm:cxn modelId="{ABFC9BDD-19EF-4992-8387-067FD0720DA2}" type="presOf" srcId="{C6B78E0F-78E0-C74E-8413-047D4BB28A7A}" destId="{76F3C212-D4E1-CA43-8519-0DC105E0D3CC}" srcOrd="1" destOrd="4" presId="urn:microsoft.com/office/officeart/2005/8/layout/cycle4#1"/>
    <dgm:cxn modelId="{C4054628-F3CD-494F-B346-E79366339209}" type="presOf" srcId="{11363760-C3F4-B34C-9C86-008CBBA92F5F}" destId="{9A98B695-2F1D-3A43-AB11-ACADD3281955}" srcOrd="1" destOrd="4" presId="urn:microsoft.com/office/officeart/2005/8/layout/cycle4#1"/>
    <dgm:cxn modelId="{BE1D85F1-F1F9-4CB1-AA71-27A1851D9451}" type="presOf" srcId="{1F9CE9A7-E440-B449-B266-5FDA1C6D9F30}" destId="{698A4329-EE07-5C46-B3FE-CE1F55582D7A}" srcOrd="0" destOrd="0" presId="urn:microsoft.com/office/officeart/2005/8/layout/cycle4#1"/>
    <dgm:cxn modelId="{D62D7A0D-ED5F-AB46-AF03-89872F2D6B59}" srcId="{99B5A47F-0002-5E42-A1E7-EB683620EBA3}" destId="{1B890990-FCA9-DD41-BD0B-AA7F7FB01EC5}" srcOrd="2" destOrd="0" parTransId="{725AC6E5-C095-5F41-97BD-8C5EB3F2A8DF}" sibTransId="{AF6E7253-2599-B846-95F6-2891F302855E}"/>
    <dgm:cxn modelId="{06BCB7EE-85BE-3F4F-93E0-DF89B858ADEE}" srcId="{9CC6FCBB-1869-F24F-A9E9-0E118CBC178F}" destId="{CEE13FBC-8BD2-DA4F-824F-C43F8D2E43A6}" srcOrd="2" destOrd="0" parTransId="{A58BC8B4-70AE-3743-A2EE-E62B4BB59F61}" sibTransId="{F21F8DBF-F401-414D-8D15-363B37A76D62}"/>
    <dgm:cxn modelId="{3F739D71-F399-4DCA-908D-58E821A35263}" type="presOf" srcId="{6F78CE01-74AF-934A-859D-47CDF16B48CF}" destId="{F8A20F5E-435C-F14B-A7BD-DE08494FAED0}" srcOrd="0" destOrd="1" presId="urn:microsoft.com/office/officeart/2005/8/layout/cycle4#1"/>
    <dgm:cxn modelId="{75BB24E7-A3B1-4F88-BED4-EECAA20D0071}" type="presOf" srcId="{7E9CA031-253D-CC44-8A1D-3D77EC491310}" destId="{4E7CF9F9-E273-3847-A162-C31826A38302}" srcOrd="0" destOrd="2" presId="urn:microsoft.com/office/officeart/2005/8/layout/cycle4#1"/>
    <dgm:cxn modelId="{A7B551E0-9999-4821-89A8-1DD94DEB30E1}" srcId="{CEE13FBC-8BD2-DA4F-824F-C43F8D2E43A6}" destId="{14D37DCA-4373-4712-AF14-8006429E53E7}" srcOrd="0" destOrd="0" parTransId="{784349CD-ED44-4C3E-BB7A-6B499195F316}" sibTransId="{AC303E8D-C45B-4F82-BAA6-E47EECE49F43}"/>
    <dgm:cxn modelId="{4BDB000F-D4C5-4441-B325-C418FFFE47C3}" type="presOf" srcId="{8E693740-7E09-DA45-9F45-871BEBE7C1FF}" destId="{785C81BD-ED3C-A54B-A9C5-ED522DA28F51}" srcOrd="1" destOrd="0" presId="urn:microsoft.com/office/officeart/2005/8/layout/cycle4#1"/>
    <dgm:cxn modelId="{94468345-5A07-4741-ACA0-4E051F4B40E5}" type="presOf" srcId="{4CF4E30A-8270-E94F-BEED-EBC79489C837}" destId="{9A98B695-2F1D-3A43-AB11-ACADD3281955}" srcOrd="1" destOrd="2" presId="urn:microsoft.com/office/officeart/2005/8/layout/cycle4#1"/>
    <dgm:cxn modelId="{B9CB45EB-DE05-4A52-877A-FA65FD164B7E}" type="presOf" srcId="{57D5DF05-E7B7-474D-8B5C-456701342646}" destId="{76F3C212-D4E1-CA43-8519-0DC105E0D3CC}" srcOrd="1" destOrd="0" presId="urn:microsoft.com/office/officeart/2005/8/layout/cycle4#1"/>
    <dgm:cxn modelId="{165AD391-67B9-46A0-8F90-59158C8620A3}" srcId="{CEE13FBC-8BD2-DA4F-824F-C43F8D2E43A6}" destId="{C82DD055-C929-4A22-94A4-2E5CB4818C38}" srcOrd="1" destOrd="0" parTransId="{14E5D5AA-D29C-46AE-BFB3-0E7C38FBB3CB}" sibTransId="{6880D888-E07F-4B0E-B275-FE4366661C48}"/>
    <dgm:cxn modelId="{FA29A330-FF16-4A57-8011-9EECB75CDC7E}" type="presOf" srcId="{99B5A47F-0002-5E42-A1E7-EB683620EBA3}" destId="{70C34B9B-6CDE-F44C-A089-C098B148E101}" srcOrd="0" destOrd="0" presId="urn:microsoft.com/office/officeart/2005/8/layout/cycle4#1"/>
    <dgm:cxn modelId="{C48C8065-E09E-426F-8991-9B730D374A33}" type="presOf" srcId="{8E693740-7E09-DA45-9F45-871BEBE7C1FF}" destId="{03852D11-DB9B-3541-9977-092FFB25F9CB}" srcOrd="0" destOrd="0" presId="urn:microsoft.com/office/officeart/2005/8/layout/cycle4#1"/>
    <dgm:cxn modelId="{B7D4491D-7EEC-8D4B-B24A-B7C0F2737884}" srcId="{9CC6FCBB-1869-F24F-A9E9-0E118CBC178F}" destId="{1C398A73-2FEE-7842-86C0-6CDC24758129}" srcOrd="1" destOrd="0" parTransId="{3750EDEA-FD23-7F4C-9A80-F12C8DBD0DA3}" sibTransId="{59D26756-9141-6749-AEA5-AFD341F122D0}"/>
    <dgm:cxn modelId="{A3DAFFE0-A389-4DAB-8FD0-86DE42882ECF}" type="presOf" srcId="{7E9CA031-253D-CC44-8A1D-3D77EC491310}" destId="{D011A602-5F42-764D-A222-A5E02504E182}" srcOrd="1" destOrd="2" presId="urn:microsoft.com/office/officeart/2005/8/layout/cycle4#1"/>
    <dgm:cxn modelId="{C32E7770-E4E5-4F86-8F30-B88D92EBDEC2}" type="presOf" srcId="{1B890990-FCA9-DD41-BD0B-AA7F7FB01EC5}" destId="{03852D11-DB9B-3541-9977-092FFB25F9CB}" srcOrd="0" destOrd="2" presId="urn:microsoft.com/office/officeart/2005/8/layout/cycle4#1"/>
    <dgm:cxn modelId="{F2C01979-3A61-423D-B1C0-F9332C050792}" type="presOf" srcId="{1B890990-FCA9-DD41-BD0B-AA7F7FB01EC5}" destId="{785C81BD-ED3C-A54B-A9C5-ED522DA28F51}" srcOrd="1" destOrd="2" presId="urn:microsoft.com/office/officeart/2005/8/layout/cycle4#1"/>
    <dgm:cxn modelId="{95AD8884-7E6A-4939-8975-C5FCCB02E3B8}" type="presOf" srcId="{B27D231D-EDFB-EC4F-BDC0-1F03CD2B0C3F}" destId="{76F3C212-D4E1-CA43-8519-0DC105E0D3CC}" srcOrd="1" destOrd="1" presId="urn:microsoft.com/office/officeart/2005/8/layout/cycle4#1"/>
    <dgm:cxn modelId="{0C7307DB-0D40-334B-8143-470C83238FA4}" srcId="{1C398A73-2FEE-7842-86C0-6CDC24758129}" destId="{4CF4E30A-8270-E94F-BEED-EBC79489C837}" srcOrd="2" destOrd="0" parTransId="{1B959275-E33B-534B-AC3C-D32EFE378A18}" sibTransId="{7EB98C05-BB35-6949-957D-527E89D5C9F5}"/>
    <dgm:cxn modelId="{490FDD52-47A5-4AF6-8A68-3C7D0A01A7F4}" type="presParOf" srcId="{0E43357F-34FF-1A48-9DFB-6881684A105D}" destId="{CE9237FE-B683-3145-8D7C-BB4F37098E7C}" srcOrd="0" destOrd="0" presId="urn:microsoft.com/office/officeart/2005/8/layout/cycle4#1"/>
    <dgm:cxn modelId="{FBE48D4B-B045-4035-A9A3-43D066E9FB22}" type="presParOf" srcId="{CE9237FE-B683-3145-8D7C-BB4F37098E7C}" destId="{75E9E3CE-2C64-CB4A-897B-04E2FDD1EE1D}" srcOrd="0" destOrd="0" presId="urn:microsoft.com/office/officeart/2005/8/layout/cycle4#1"/>
    <dgm:cxn modelId="{C533F2DA-860F-4EB2-83EC-DECD576FE9DC}" type="presParOf" srcId="{75E9E3CE-2C64-CB4A-897B-04E2FDD1EE1D}" destId="{03852D11-DB9B-3541-9977-092FFB25F9CB}" srcOrd="0" destOrd="0" presId="urn:microsoft.com/office/officeart/2005/8/layout/cycle4#1"/>
    <dgm:cxn modelId="{6C1DA6F2-C736-42A9-A22B-9AAFFD9BAA9F}" type="presParOf" srcId="{75E9E3CE-2C64-CB4A-897B-04E2FDD1EE1D}" destId="{785C81BD-ED3C-A54B-A9C5-ED522DA28F51}" srcOrd="1" destOrd="0" presId="urn:microsoft.com/office/officeart/2005/8/layout/cycle4#1"/>
    <dgm:cxn modelId="{0929DC42-7D95-4F5F-866B-EE2837D63211}" type="presParOf" srcId="{CE9237FE-B683-3145-8D7C-BB4F37098E7C}" destId="{CED7A63C-9D0D-0947-AE96-93937E83E1B5}" srcOrd="1" destOrd="0" presId="urn:microsoft.com/office/officeart/2005/8/layout/cycle4#1"/>
    <dgm:cxn modelId="{5BDA1359-8C93-464D-AC71-4D9CBDD61ACA}" type="presParOf" srcId="{CED7A63C-9D0D-0947-AE96-93937E83E1B5}" destId="{F8A20F5E-435C-F14B-A7BD-DE08494FAED0}" srcOrd="0" destOrd="0" presId="urn:microsoft.com/office/officeart/2005/8/layout/cycle4#1"/>
    <dgm:cxn modelId="{2CB4D93C-7F34-4A2D-AB5A-39D1C35B913D}" type="presParOf" srcId="{CED7A63C-9D0D-0947-AE96-93937E83E1B5}" destId="{9A98B695-2F1D-3A43-AB11-ACADD3281955}" srcOrd="1" destOrd="0" presId="urn:microsoft.com/office/officeart/2005/8/layout/cycle4#1"/>
    <dgm:cxn modelId="{BAAFFBE2-DFBB-421C-97D5-D707CCBE1E0F}" type="presParOf" srcId="{CE9237FE-B683-3145-8D7C-BB4F37098E7C}" destId="{00BEC771-4F6F-6240-9A53-11911F63F032}" srcOrd="2" destOrd="0" presId="urn:microsoft.com/office/officeart/2005/8/layout/cycle4#1"/>
    <dgm:cxn modelId="{E360EE0B-CF08-4AB2-8F9F-F22E675845EB}" type="presParOf" srcId="{00BEC771-4F6F-6240-9A53-11911F63F032}" destId="{4E7CF9F9-E273-3847-A162-C31826A38302}" srcOrd="0" destOrd="0" presId="urn:microsoft.com/office/officeart/2005/8/layout/cycle4#1"/>
    <dgm:cxn modelId="{60BD7997-92AE-4141-8F8A-A1004CD81465}" type="presParOf" srcId="{00BEC771-4F6F-6240-9A53-11911F63F032}" destId="{D011A602-5F42-764D-A222-A5E02504E182}" srcOrd="1" destOrd="0" presId="urn:microsoft.com/office/officeart/2005/8/layout/cycle4#1"/>
    <dgm:cxn modelId="{D4FC890A-E772-4CDC-9757-9F8E6444D647}" type="presParOf" srcId="{CE9237FE-B683-3145-8D7C-BB4F37098E7C}" destId="{064484CC-AC24-F748-B669-DD1723A51821}" srcOrd="3" destOrd="0" presId="urn:microsoft.com/office/officeart/2005/8/layout/cycle4#1"/>
    <dgm:cxn modelId="{F9DAC1D6-1BDF-4CA9-A2AC-B39AB4D79810}" type="presParOf" srcId="{064484CC-AC24-F748-B669-DD1723A51821}" destId="{DE438678-BCA1-8941-92F2-97672D8A1137}" srcOrd="0" destOrd="0" presId="urn:microsoft.com/office/officeart/2005/8/layout/cycle4#1"/>
    <dgm:cxn modelId="{42F5900E-66B2-428F-AA6C-5B17E0707A50}" type="presParOf" srcId="{064484CC-AC24-F748-B669-DD1723A51821}" destId="{76F3C212-D4E1-CA43-8519-0DC105E0D3CC}" srcOrd="1" destOrd="0" presId="urn:microsoft.com/office/officeart/2005/8/layout/cycle4#1"/>
    <dgm:cxn modelId="{5E6F4605-8D32-46B9-8FB6-5AE5DC3CF31C}" type="presParOf" srcId="{CE9237FE-B683-3145-8D7C-BB4F37098E7C}" destId="{8085F2C2-4098-0249-A581-83B05D807E48}" srcOrd="4" destOrd="0" presId="urn:microsoft.com/office/officeart/2005/8/layout/cycle4#1"/>
    <dgm:cxn modelId="{6A181F11-6373-496A-B7CA-F84D6F37363B}" type="presParOf" srcId="{0E43357F-34FF-1A48-9DFB-6881684A105D}" destId="{622CB734-EE98-1F4A-B4A7-997E0998B3F7}" srcOrd="1" destOrd="0" presId="urn:microsoft.com/office/officeart/2005/8/layout/cycle4#1"/>
    <dgm:cxn modelId="{47B719BA-8603-46D1-B498-29418C291A27}" type="presParOf" srcId="{622CB734-EE98-1F4A-B4A7-997E0998B3F7}" destId="{70C34B9B-6CDE-F44C-A089-C098B148E101}" srcOrd="0" destOrd="0" presId="urn:microsoft.com/office/officeart/2005/8/layout/cycle4#1"/>
    <dgm:cxn modelId="{1E3C0196-463A-4FBC-9B96-17DD24AD7E5F}" type="presParOf" srcId="{622CB734-EE98-1F4A-B4A7-997E0998B3F7}" destId="{B6C38F63-D2F1-284C-80D2-7164517EDC88}" srcOrd="1" destOrd="0" presId="urn:microsoft.com/office/officeart/2005/8/layout/cycle4#1"/>
    <dgm:cxn modelId="{EE702EA8-6D07-4F35-8FD1-E83AA15FEEDD}" type="presParOf" srcId="{622CB734-EE98-1F4A-B4A7-997E0998B3F7}" destId="{EBC84116-9BC0-A44E-A509-A4CD8B9AE1B9}" srcOrd="2" destOrd="0" presId="urn:microsoft.com/office/officeart/2005/8/layout/cycle4#1"/>
    <dgm:cxn modelId="{F6654A5C-4345-4010-8DD5-C48AB4F681DE}" type="presParOf" srcId="{622CB734-EE98-1F4A-B4A7-997E0998B3F7}" destId="{698A4329-EE07-5C46-B3FE-CE1F55582D7A}" srcOrd="3" destOrd="0" presId="urn:microsoft.com/office/officeart/2005/8/layout/cycle4#1"/>
    <dgm:cxn modelId="{4267E7DB-DFA3-4453-A191-6E8B4BF6DF38}" type="presParOf" srcId="{622CB734-EE98-1F4A-B4A7-997E0998B3F7}" destId="{E8D646F5-691B-BA48-B3E9-950FB4C51968}" srcOrd="4" destOrd="0" presId="urn:microsoft.com/office/officeart/2005/8/layout/cycle4#1"/>
    <dgm:cxn modelId="{3F3FF6D8-BF2D-421D-AC02-F82C2AC42A03}" type="presParOf" srcId="{0E43357F-34FF-1A48-9DFB-6881684A105D}" destId="{18F5FF89-F1DE-8B4B-871A-0DCD35012AAC}" srcOrd="2" destOrd="0" presId="urn:microsoft.com/office/officeart/2005/8/layout/cycle4#1"/>
    <dgm:cxn modelId="{5D98460E-24A7-41DD-B5F8-CA43B1A11842}" type="presParOf" srcId="{0E43357F-34FF-1A48-9DFB-6881684A105D}" destId="{30B20E1A-B94A-994E-9E29-7FC7FAA93BF8}" srcOrd="3" destOrd="0" presId="urn:microsoft.com/office/officeart/2005/8/layout/cycle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FC70B3-BB6F-463B-8D61-46D12BC2C4CD}">
      <dsp:nvSpPr>
        <dsp:cNvPr id="0" name=""/>
        <dsp:cNvSpPr/>
      </dsp:nvSpPr>
      <dsp:spPr>
        <a:xfrm>
          <a:off x="6692236" y="1513305"/>
          <a:ext cx="2002838" cy="200294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631E8A-15F6-4F03-BB80-047CDAB2666D}">
      <dsp:nvSpPr>
        <dsp:cNvPr id="0" name=""/>
        <dsp:cNvSpPr/>
      </dsp:nvSpPr>
      <dsp:spPr>
        <a:xfrm>
          <a:off x="6759226" y="1580081"/>
          <a:ext cx="1869716" cy="1869388"/>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t>Writing about text</a:t>
          </a:r>
        </a:p>
      </dsp:txBody>
      <dsp:txXfrm>
        <a:off x="7026329" y="1847187"/>
        <a:ext cx="1335512" cy="1335176"/>
      </dsp:txXfrm>
    </dsp:sp>
    <dsp:sp modelId="{8385D34E-A8F0-45C1-8CC2-E06D37BEDFC8}">
      <dsp:nvSpPr>
        <dsp:cNvPr id="0" name=""/>
        <dsp:cNvSpPr/>
      </dsp:nvSpPr>
      <dsp:spPr>
        <a:xfrm rot="2700000">
          <a:off x="4613802" y="1513164"/>
          <a:ext cx="2002871" cy="2002871"/>
        </a:xfrm>
        <a:prstGeom prst="teardrop">
          <a:avLst>
            <a:gd name="adj" fmla="val 1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D32EA9-27B6-4502-80E8-80543A8F5FBC}">
      <dsp:nvSpPr>
        <dsp:cNvPr id="0" name=""/>
        <dsp:cNvSpPr/>
      </dsp:nvSpPr>
      <dsp:spPr>
        <a:xfrm>
          <a:off x="4689397" y="1580081"/>
          <a:ext cx="1869716" cy="1869388"/>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t>Talking about text</a:t>
          </a:r>
        </a:p>
      </dsp:txBody>
      <dsp:txXfrm>
        <a:off x="4956500" y="1847187"/>
        <a:ext cx="1335512" cy="1335176"/>
      </dsp:txXfrm>
    </dsp:sp>
    <dsp:sp modelId="{A57E86B0-E7B9-4889-8AF1-FD6B0DCF148E}">
      <dsp:nvSpPr>
        <dsp:cNvPr id="0" name=""/>
        <dsp:cNvSpPr/>
      </dsp:nvSpPr>
      <dsp:spPr>
        <a:xfrm rot="2700000">
          <a:off x="2552562" y="1513164"/>
          <a:ext cx="2002871" cy="2002871"/>
        </a:xfrm>
        <a:prstGeom prst="teardrop">
          <a:avLst>
            <a:gd name="adj" fmla="val 1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7FEC2F-C891-4CA6-9D11-4879C522256C}">
      <dsp:nvSpPr>
        <dsp:cNvPr id="0" name=""/>
        <dsp:cNvSpPr/>
      </dsp:nvSpPr>
      <dsp:spPr>
        <a:xfrm>
          <a:off x="2619568" y="1580081"/>
          <a:ext cx="1869716" cy="1869388"/>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t>Thinking about text</a:t>
          </a:r>
        </a:p>
      </dsp:txBody>
      <dsp:txXfrm>
        <a:off x="2886671" y="1847187"/>
        <a:ext cx="1335512" cy="1335176"/>
      </dsp:txXfrm>
    </dsp:sp>
    <dsp:sp modelId="{A10BD191-1719-4CC7-954B-430AFBACC0D0}">
      <dsp:nvSpPr>
        <dsp:cNvPr id="0" name=""/>
        <dsp:cNvSpPr/>
      </dsp:nvSpPr>
      <dsp:spPr>
        <a:xfrm rot="2700000">
          <a:off x="482733" y="1513164"/>
          <a:ext cx="2002871" cy="2002871"/>
        </a:xfrm>
        <a:prstGeom prst="teardrop">
          <a:avLst>
            <a:gd name="adj" fmla="val 100000"/>
          </a:avLst>
        </a:prstGeom>
        <a:solidFill>
          <a:schemeClr val="accent2"/>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0548C7-D21E-4394-AEA4-F7E4ECF75C46}">
      <dsp:nvSpPr>
        <dsp:cNvPr id="0" name=""/>
        <dsp:cNvSpPr/>
      </dsp:nvSpPr>
      <dsp:spPr>
        <a:xfrm>
          <a:off x="549740" y="1580081"/>
          <a:ext cx="1869716" cy="1869388"/>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t>Listening to/ </a:t>
          </a:r>
          <a:r>
            <a:rPr lang="en-US" sz="2400" kern="1200" dirty="0">
              <a:solidFill>
                <a:schemeClr val="accent2"/>
              </a:solidFill>
            </a:rPr>
            <a:t>reading </a:t>
          </a:r>
          <a:r>
            <a:rPr lang="en-US" sz="2400" kern="1200" dirty="0"/>
            <a:t>text</a:t>
          </a:r>
        </a:p>
      </dsp:txBody>
      <dsp:txXfrm>
        <a:off x="816842" y="1847187"/>
        <a:ext cx="1335512" cy="13351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7CF9F9-E273-3847-A162-C31826A38302}">
      <dsp:nvSpPr>
        <dsp:cNvPr id="0" name=""/>
        <dsp:cNvSpPr/>
      </dsp:nvSpPr>
      <dsp:spPr>
        <a:xfrm>
          <a:off x="5526175" y="3005585"/>
          <a:ext cx="2555754" cy="1768441"/>
        </a:xfrm>
        <a:prstGeom prst="roundRect">
          <a:avLst>
            <a:gd name="adj" fmla="val 10000"/>
          </a:avLst>
        </a:prstGeom>
        <a:solidFill>
          <a:srgbClr val="FFFFFF"/>
        </a:solidFill>
        <a:ln w="25400" cap="flat" cmpd="sng" algn="ctr">
          <a:solidFill>
            <a:srgbClr val="D2D755">
              <a:hueOff val="-1462046"/>
              <a:satOff val="12828"/>
              <a:lumOff val="-4443"/>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rtl="0">
            <a:lnSpc>
              <a:spcPct val="90000"/>
            </a:lnSpc>
            <a:spcBef>
              <a:spcPct val="0"/>
            </a:spcBef>
            <a:spcAft>
              <a:spcPct val="15000"/>
            </a:spcAft>
            <a:buChar char="••"/>
          </a:pPr>
          <a:endParaRPr lang="en-US" sz="1600" kern="1200">
            <a:solidFill>
              <a:srgbClr val="000000">
                <a:hueOff val="0"/>
                <a:satOff val="0"/>
                <a:lumOff val="0"/>
                <a:alphaOff val="0"/>
              </a:srgbClr>
            </a:solidFill>
            <a:latin typeface="Arial" panose="020B0604020202020204" pitchFamily="34" charset="0"/>
            <a:ea typeface="Open Sans" panose="020B0606030504020204" pitchFamily="34" charset="0"/>
            <a:cs typeface="Arial" panose="020B0604020202020204" pitchFamily="34" charset="0"/>
          </a:endParaRPr>
        </a:p>
        <a:p>
          <a:pPr marL="171450" lvl="1" indent="-171450" algn="l" defTabSz="711200" rtl="0">
            <a:lnSpc>
              <a:spcPct val="90000"/>
            </a:lnSpc>
            <a:spcBef>
              <a:spcPct val="0"/>
            </a:spcBef>
            <a:spcAft>
              <a:spcPct val="15000"/>
            </a:spcAft>
            <a:buChar char="••"/>
          </a:pPr>
          <a:r>
            <a:rPr lang="en-US" sz="1600" kern="1200">
              <a:solidFill>
                <a:srgbClr val="000000">
                  <a:hueOff val="0"/>
                  <a:satOff val="0"/>
                  <a:lumOff val="0"/>
                  <a:alphaOff val="0"/>
                </a:srgbClr>
              </a:solidFill>
              <a:latin typeface="Arial" panose="020B0604020202020204" pitchFamily="34" charset="0"/>
              <a:ea typeface="Open Sans" panose="020B0606030504020204" pitchFamily="34" charset="0"/>
              <a:cs typeface="Arial" panose="020B0604020202020204" pitchFamily="34" charset="0"/>
            </a:rPr>
            <a:t>Standard English and Variations</a:t>
          </a:r>
        </a:p>
        <a:p>
          <a:pPr marL="171450" lvl="1" indent="-171450" algn="l" defTabSz="711200" rtl="0">
            <a:lnSpc>
              <a:spcPct val="90000"/>
            </a:lnSpc>
            <a:spcBef>
              <a:spcPct val="0"/>
            </a:spcBef>
            <a:spcAft>
              <a:spcPct val="15000"/>
            </a:spcAft>
            <a:buChar char="••"/>
          </a:pPr>
          <a:r>
            <a:rPr lang="en-US" sz="1600" kern="1200">
              <a:solidFill>
                <a:srgbClr val="000000">
                  <a:hueOff val="0"/>
                  <a:satOff val="0"/>
                  <a:lumOff val="0"/>
                  <a:alphaOff val="0"/>
                </a:srgbClr>
              </a:solidFill>
              <a:latin typeface="Arial" panose="020B0604020202020204" pitchFamily="34" charset="0"/>
              <a:ea typeface="Open Sans" panose="020B0606030504020204" pitchFamily="34" charset="0"/>
              <a:cs typeface="Arial" panose="020B0604020202020204" pitchFamily="34" charset="0"/>
            </a:rPr>
            <a:t>Register</a:t>
          </a:r>
        </a:p>
      </dsp:txBody>
      <dsp:txXfrm>
        <a:off x="6331749" y="3486542"/>
        <a:ext cx="1711333" cy="1248636"/>
      </dsp:txXfrm>
    </dsp:sp>
    <dsp:sp modelId="{DE438678-BCA1-8941-92F2-97672D8A1137}">
      <dsp:nvSpPr>
        <dsp:cNvPr id="0" name=""/>
        <dsp:cNvSpPr/>
      </dsp:nvSpPr>
      <dsp:spPr>
        <a:xfrm>
          <a:off x="378582" y="2783054"/>
          <a:ext cx="3660351" cy="1990963"/>
        </a:xfrm>
        <a:prstGeom prst="roundRect">
          <a:avLst>
            <a:gd name="adj" fmla="val 10000"/>
          </a:avLst>
        </a:prstGeom>
        <a:solidFill>
          <a:srgbClr val="FFFFFF">
            <a:alpha val="90000"/>
            <a:hueOff val="0"/>
            <a:satOff val="0"/>
            <a:lumOff val="0"/>
            <a:alphaOff val="0"/>
          </a:srgbClr>
        </a:solidFill>
        <a:ln w="25400" cap="flat" cmpd="sng" algn="ctr">
          <a:solidFill>
            <a:srgbClr val="D2D755">
              <a:hueOff val="-2193069"/>
              <a:satOff val="19242"/>
              <a:lumOff val="-6665"/>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rtl="0">
            <a:lnSpc>
              <a:spcPct val="90000"/>
            </a:lnSpc>
            <a:spcBef>
              <a:spcPct val="0"/>
            </a:spcBef>
            <a:spcAft>
              <a:spcPct val="15000"/>
            </a:spcAft>
            <a:buChar char="••"/>
          </a:pPr>
          <a:endParaRPr lang="en-US" sz="1600" kern="1200">
            <a:solidFill>
              <a:srgbClr val="000000">
                <a:hueOff val="0"/>
                <a:satOff val="0"/>
                <a:lumOff val="0"/>
                <a:alphaOff val="0"/>
              </a:srgbClr>
            </a:solidFill>
            <a:latin typeface="Arial" panose="020B0604020202020204" pitchFamily="34" charset="0"/>
            <a:ea typeface="Open Sans" panose="020B0606030504020204" pitchFamily="34" charset="0"/>
            <a:cs typeface="Arial" panose="020B0604020202020204" pitchFamily="34" charset="0"/>
          </a:endParaRPr>
        </a:p>
        <a:p>
          <a:pPr marL="171450" lvl="1" indent="-171450" algn="l" defTabSz="711200" rtl="0">
            <a:lnSpc>
              <a:spcPct val="90000"/>
            </a:lnSpc>
            <a:spcBef>
              <a:spcPct val="0"/>
            </a:spcBef>
            <a:spcAft>
              <a:spcPct val="15000"/>
            </a:spcAft>
            <a:buChar char="••"/>
          </a:pPr>
          <a:r>
            <a:rPr lang="en-US" sz="1600" kern="1200">
              <a:solidFill>
                <a:srgbClr val="000000">
                  <a:hueOff val="0"/>
                  <a:satOff val="0"/>
                  <a:lumOff val="0"/>
                  <a:alphaOff val="0"/>
                </a:srgbClr>
              </a:solidFill>
              <a:latin typeface="Arial" panose="020B0604020202020204" pitchFamily="34" charset="0"/>
              <a:ea typeface="Open Sans" panose="020B0606030504020204" pitchFamily="34" charset="0"/>
              <a:cs typeface="Arial" panose="020B0604020202020204" pitchFamily="34" charset="0"/>
            </a:rPr>
            <a:t>Vocabulary</a:t>
          </a:r>
        </a:p>
        <a:p>
          <a:pPr marL="171450" lvl="1" indent="-171450" algn="l" defTabSz="711200" rtl="0">
            <a:lnSpc>
              <a:spcPct val="90000"/>
            </a:lnSpc>
            <a:spcBef>
              <a:spcPct val="0"/>
            </a:spcBef>
            <a:spcAft>
              <a:spcPct val="15000"/>
            </a:spcAft>
            <a:buChar char="••"/>
          </a:pPr>
          <a:r>
            <a:rPr lang="en-US" sz="1600" kern="1200">
              <a:solidFill>
                <a:srgbClr val="000000">
                  <a:hueOff val="0"/>
                  <a:satOff val="0"/>
                  <a:lumOff val="0"/>
                  <a:alphaOff val="0"/>
                </a:srgbClr>
              </a:solidFill>
              <a:latin typeface="Arial" panose="020B0604020202020204" pitchFamily="34" charset="0"/>
              <a:ea typeface="Open Sans" panose="020B0606030504020204" pitchFamily="34" charset="0"/>
              <a:cs typeface="Arial" panose="020B0604020202020204" pitchFamily="34" charset="0"/>
            </a:rPr>
            <a:t>Prior Knowledge</a:t>
          </a:r>
        </a:p>
        <a:p>
          <a:pPr marL="171450" lvl="1" indent="-171450" algn="l" defTabSz="711200" rtl="0">
            <a:lnSpc>
              <a:spcPct val="90000"/>
            </a:lnSpc>
            <a:spcBef>
              <a:spcPct val="0"/>
            </a:spcBef>
            <a:spcAft>
              <a:spcPct val="15000"/>
            </a:spcAft>
            <a:buChar char="••"/>
          </a:pPr>
          <a:r>
            <a:rPr lang="en-US" sz="1600" kern="1200">
              <a:solidFill>
                <a:srgbClr val="000000">
                  <a:hueOff val="0"/>
                  <a:satOff val="0"/>
                  <a:lumOff val="0"/>
                  <a:alphaOff val="0"/>
                </a:srgbClr>
              </a:solidFill>
              <a:latin typeface="Arial" panose="020B0604020202020204" pitchFamily="34" charset="0"/>
              <a:ea typeface="Open Sans" panose="020B0606030504020204" pitchFamily="34" charset="0"/>
              <a:cs typeface="Arial" panose="020B0604020202020204" pitchFamily="34" charset="0"/>
            </a:rPr>
            <a:t>Cultural Knowledge</a:t>
          </a:r>
        </a:p>
        <a:p>
          <a:pPr marL="171450" lvl="1" indent="-171450" algn="l" defTabSz="711200" rtl="0">
            <a:lnSpc>
              <a:spcPct val="90000"/>
            </a:lnSpc>
            <a:spcBef>
              <a:spcPct val="0"/>
            </a:spcBef>
            <a:spcAft>
              <a:spcPct val="15000"/>
            </a:spcAft>
            <a:buChar char="••"/>
          </a:pPr>
          <a:r>
            <a:rPr lang="en-US" sz="1600" kern="1200">
              <a:solidFill>
                <a:srgbClr val="000000">
                  <a:hueOff val="0"/>
                  <a:satOff val="0"/>
                  <a:lumOff val="0"/>
                  <a:alphaOff val="0"/>
                </a:srgbClr>
              </a:solidFill>
              <a:latin typeface="Arial" panose="020B0604020202020204" pitchFamily="34" charset="0"/>
              <a:ea typeface="Open Sans" panose="020B0606030504020204" pitchFamily="34" charset="0"/>
              <a:cs typeface="Arial" panose="020B0604020202020204" pitchFamily="34" charset="0"/>
            </a:rPr>
            <a:t>Background Knowledge</a:t>
          </a:r>
        </a:p>
      </dsp:txBody>
      <dsp:txXfrm>
        <a:off x="422317" y="3324530"/>
        <a:ext cx="2474775" cy="1405752"/>
      </dsp:txXfrm>
    </dsp:sp>
    <dsp:sp modelId="{F8A20F5E-435C-F14B-A7BD-DE08494FAED0}">
      <dsp:nvSpPr>
        <dsp:cNvPr id="0" name=""/>
        <dsp:cNvSpPr/>
      </dsp:nvSpPr>
      <dsp:spPr>
        <a:xfrm>
          <a:off x="5220162" y="286850"/>
          <a:ext cx="2797451" cy="1590519"/>
        </a:xfrm>
        <a:prstGeom prst="roundRect">
          <a:avLst>
            <a:gd name="adj" fmla="val 10000"/>
          </a:avLst>
        </a:prstGeom>
        <a:solidFill>
          <a:srgbClr val="FFFFFF">
            <a:alpha val="90000"/>
            <a:hueOff val="0"/>
            <a:satOff val="0"/>
            <a:lumOff val="0"/>
            <a:alphaOff val="0"/>
          </a:srgbClr>
        </a:solidFill>
        <a:ln w="25400" cap="flat" cmpd="sng" algn="ctr">
          <a:solidFill>
            <a:srgbClr val="D2D755">
              <a:hueOff val="-731023"/>
              <a:satOff val="6414"/>
              <a:lumOff val="-2222"/>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393700" lvl="1" indent="-220663" algn="l" defTabSz="711200" rtl="0">
            <a:lnSpc>
              <a:spcPct val="90000"/>
            </a:lnSpc>
            <a:spcBef>
              <a:spcPct val="0"/>
            </a:spcBef>
            <a:spcAft>
              <a:spcPct val="15000"/>
            </a:spcAft>
            <a:buChar char="••"/>
          </a:pPr>
          <a:r>
            <a:rPr lang="en-US" sz="1600" kern="1200">
              <a:solidFill>
                <a:srgbClr val="000000">
                  <a:hueOff val="0"/>
                  <a:satOff val="0"/>
                  <a:lumOff val="0"/>
                  <a:alphaOff val="0"/>
                </a:srgbClr>
              </a:solidFill>
              <a:latin typeface="Arial" panose="020B0604020202020204" pitchFamily="34" charset="0"/>
              <a:ea typeface="Open Sans" panose="020B0606030504020204" pitchFamily="34" charset="0"/>
              <a:cs typeface="Arial" panose="020B0604020202020204" pitchFamily="34" charset="0"/>
            </a:rPr>
            <a:t>Genre</a:t>
          </a:r>
        </a:p>
        <a:p>
          <a:pPr marL="393700" lvl="1" indent="-220663" algn="l" defTabSz="711200" rtl="0">
            <a:lnSpc>
              <a:spcPct val="90000"/>
            </a:lnSpc>
            <a:spcBef>
              <a:spcPct val="0"/>
            </a:spcBef>
            <a:spcAft>
              <a:spcPct val="15000"/>
            </a:spcAft>
            <a:buChar char="••"/>
          </a:pPr>
          <a:r>
            <a:rPr lang="en-US" sz="1600" kern="1200">
              <a:solidFill>
                <a:srgbClr val="000000">
                  <a:hueOff val="0"/>
                  <a:satOff val="0"/>
                  <a:lumOff val="0"/>
                  <a:alphaOff val="0"/>
                </a:srgbClr>
              </a:solidFill>
              <a:latin typeface="Arial" panose="020B0604020202020204" pitchFamily="34" charset="0"/>
              <a:ea typeface="Open Sans" panose="020B0606030504020204" pitchFamily="34" charset="0"/>
              <a:cs typeface="Arial" panose="020B0604020202020204" pitchFamily="34" charset="0"/>
            </a:rPr>
            <a:t>Organization</a:t>
          </a:r>
        </a:p>
        <a:p>
          <a:pPr marL="393700" lvl="1" indent="-220663" algn="l" defTabSz="711200" rtl="0">
            <a:lnSpc>
              <a:spcPct val="90000"/>
            </a:lnSpc>
            <a:spcBef>
              <a:spcPct val="0"/>
            </a:spcBef>
            <a:spcAft>
              <a:spcPct val="15000"/>
            </a:spcAft>
            <a:buChar char="••"/>
          </a:pPr>
          <a:r>
            <a:rPr lang="en-US" sz="1600" kern="1200">
              <a:solidFill>
                <a:srgbClr val="000000">
                  <a:hueOff val="0"/>
                  <a:satOff val="0"/>
                  <a:lumOff val="0"/>
                  <a:alphaOff val="0"/>
                </a:srgbClr>
              </a:solidFill>
              <a:latin typeface="Arial" panose="020B0604020202020204" pitchFamily="34" charset="0"/>
              <a:ea typeface="Open Sans" panose="020B0606030504020204" pitchFamily="34" charset="0"/>
              <a:cs typeface="Arial" panose="020B0604020202020204" pitchFamily="34" charset="0"/>
            </a:rPr>
            <a:t>Narration</a:t>
          </a:r>
        </a:p>
        <a:p>
          <a:pPr marL="393700" lvl="1" indent="-220663" algn="l" defTabSz="711200" rtl="0">
            <a:lnSpc>
              <a:spcPct val="90000"/>
            </a:lnSpc>
            <a:spcBef>
              <a:spcPct val="0"/>
            </a:spcBef>
            <a:spcAft>
              <a:spcPct val="15000"/>
            </a:spcAft>
            <a:buChar char="••"/>
          </a:pPr>
          <a:r>
            <a:rPr lang="en-US" sz="1600" kern="1200">
              <a:solidFill>
                <a:srgbClr val="000000">
                  <a:hueOff val="0"/>
                  <a:satOff val="0"/>
                  <a:lumOff val="0"/>
                  <a:alphaOff val="0"/>
                </a:srgbClr>
              </a:solidFill>
              <a:latin typeface="Arial" panose="020B0604020202020204" pitchFamily="34" charset="0"/>
              <a:ea typeface="Open Sans" panose="020B0606030504020204" pitchFamily="34" charset="0"/>
              <a:cs typeface="Arial" panose="020B0604020202020204" pitchFamily="34" charset="0"/>
            </a:rPr>
            <a:t>Text Features</a:t>
          </a:r>
        </a:p>
        <a:p>
          <a:pPr marL="393700" lvl="1" indent="-220663" algn="l" defTabSz="711200" rtl="0">
            <a:lnSpc>
              <a:spcPct val="90000"/>
            </a:lnSpc>
            <a:spcBef>
              <a:spcPct val="0"/>
            </a:spcBef>
            <a:spcAft>
              <a:spcPct val="15000"/>
            </a:spcAft>
            <a:buChar char="••"/>
          </a:pPr>
          <a:r>
            <a:rPr lang="en-US" sz="1600" kern="1200">
              <a:solidFill>
                <a:srgbClr val="000000">
                  <a:hueOff val="0"/>
                  <a:satOff val="0"/>
                  <a:lumOff val="0"/>
                  <a:alphaOff val="0"/>
                </a:srgbClr>
              </a:solidFill>
              <a:latin typeface="Arial" panose="020B0604020202020204" pitchFamily="34" charset="0"/>
              <a:ea typeface="Open Sans" panose="020B0606030504020204" pitchFamily="34" charset="0"/>
              <a:cs typeface="Arial" panose="020B0604020202020204" pitchFamily="34" charset="0"/>
            </a:rPr>
            <a:t>Graphics</a:t>
          </a:r>
        </a:p>
      </dsp:txBody>
      <dsp:txXfrm>
        <a:off x="6094337" y="321789"/>
        <a:ext cx="1888338" cy="1123011"/>
      </dsp:txXfrm>
    </dsp:sp>
    <dsp:sp modelId="{03852D11-DB9B-3541-9977-092FFB25F9CB}">
      <dsp:nvSpPr>
        <dsp:cNvPr id="0" name=""/>
        <dsp:cNvSpPr/>
      </dsp:nvSpPr>
      <dsp:spPr>
        <a:xfrm>
          <a:off x="279534" y="307329"/>
          <a:ext cx="3689154" cy="1655549"/>
        </a:xfrm>
        <a:prstGeom prst="roundRect">
          <a:avLst>
            <a:gd name="adj" fmla="val 10000"/>
          </a:avLst>
        </a:prstGeom>
        <a:solidFill>
          <a:srgbClr val="FFFFFF">
            <a:alpha val="90000"/>
            <a:hueOff val="0"/>
            <a:satOff val="0"/>
            <a:lumOff val="0"/>
            <a:alphaOff val="0"/>
          </a:srgbClr>
        </a:solidFill>
        <a:ln w="25400" cap="flat" cmpd="sng" algn="ctr">
          <a:solidFill>
            <a:srgbClr val="D2D75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rtl="0">
            <a:lnSpc>
              <a:spcPct val="90000"/>
            </a:lnSpc>
            <a:spcBef>
              <a:spcPct val="0"/>
            </a:spcBef>
            <a:spcAft>
              <a:spcPct val="15000"/>
            </a:spcAft>
            <a:buChar char="••"/>
          </a:pPr>
          <a:r>
            <a:rPr lang="en-US" sz="1600" kern="1200">
              <a:solidFill>
                <a:srgbClr val="000000">
                  <a:hueOff val="0"/>
                  <a:satOff val="0"/>
                  <a:lumOff val="0"/>
                  <a:alphaOff val="0"/>
                </a:srgbClr>
              </a:solidFill>
              <a:latin typeface="Arial" panose="020B0604020202020204" pitchFamily="34" charset="0"/>
              <a:ea typeface="Open Sans" panose="020B0606030504020204" pitchFamily="34" charset="0"/>
              <a:cs typeface="Arial" panose="020B0604020202020204" pitchFamily="34" charset="0"/>
            </a:rPr>
            <a:t>Density and Complexity</a:t>
          </a:r>
        </a:p>
        <a:p>
          <a:pPr marL="171450" lvl="1" indent="-171450" algn="l" defTabSz="711200" rtl="0">
            <a:lnSpc>
              <a:spcPct val="90000"/>
            </a:lnSpc>
            <a:spcBef>
              <a:spcPct val="0"/>
            </a:spcBef>
            <a:spcAft>
              <a:spcPct val="15000"/>
            </a:spcAft>
            <a:buChar char="••"/>
          </a:pPr>
          <a:r>
            <a:rPr lang="en-US" sz="1600" kern="1200" dirty="0">
              <a:solidFill>
                <a:srgbClr val="000000">
                  <a:hueOff val="0"/>
                  <a:satOff val="0"/>
                  <a:lumOff val="0"/>
                  <a:alphaOff val="0"/>
                </a:srgbClr>
              </a:solidFill>
              <a:latin typeface="Arial" panose="020B0604020202020204" pitchFamily="34" charset="0"/>
              <a:ea typeface="Open Sans" panose="020B0606030504020204" pitchFamily="34" charset="0"/>
              <a:cs typeface="Arial" panose="020B0604020202020204" pitchFamily="34" charset="0"/>
            </a:rPr>
            <a:t>Figurative Language</a:t>
          </a:r>
        </a:p>
        <a:p>
          <a:pPr marL="171450" lvl="1" indent="-171450" algn="l" defTabSz="711200" rtl="0">
            <a:lnSpc>
              <a:spcPct val="90000"/>
            </a:lnSpc>
            <a:spcBef>
              <a:spcPct val="0"/>
            </a:spcBef>
            <a:spcAft>
              <a:spcPct val="15000"/>
            </a:spcAft>
            <a:buChar char="••"/>
          </a:pPr>
          <a:r>
            <a:rPr lang="en-US" sz="1600" kern="1200">
              <a:solidFill>
                <a:srgbClr val="000000">
                  <a:hueOff val="0"/>
                  <a:satOff val="0"/>
                  <a:lumOff val="0"/>
                  <a:alphaOff val="0"/>
                </a:srgbClr>
              </a:solidFill>
              <a:latin typeface="Arial" panose="020B0604020202020204" pitchFamily="34" charset="0"/>
              <a:ea typeface="Open Sans" panose="020B0606030504020204" pitchFamily="34" charset="0"/>
              <a:cs typeface="Arial" panose="020B0604020202020204" pitchFamily="34" charset="0"/>
            </a:rPr>
            <a:t>Purpose</a:t>
          </a:r>
        </a:p>
      </dsp:txBody>
      <dsp:txXfrm>
        <a:off x="315901" y="343696"/>
        <a:ext cx="2509674" cy="1168927"/>
      </dsp:txXfrm>
    </dsp:sp>
    <dsp:sp modelId="{70C34B9B-6CDE-F44C-A089-C098B148E101}">
      <dsp:nvSpPr>
        <dsp:cNvPr id="0" name=""/>
        <dsp:cNvSpPr/>
      </dsp:nvSpPr>
      <dsp:spPr>
        <a:xfrm>
          <a:off x="1996154" y="378012"/>
          <a:ext cx="2240165" cy="2240165"/>
        </a:xfrm>
        <a:prstGeom prst="pieWedge">
          <a:avLst/>
        </a:prstGeom>
        <a:solidFill>
          <a:srgbClr val="1B365D">
            <a:lumMod val="60000"/>
            <a:lumOff val="40000"/>
          </a:srgbClr>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b="1" kern="1200">
              <a:solidFill>
                <a:srgbClr val="FFFFFF"/>
              </a:solidFill>
              <a:latin typeface="Arial" panose="020B0604020202020204" pitchFamily="34" charset="0"/>
              <a:ea typeface="Open Sans" panose="020B0606030504020204" pitchFamily="34" charset="0"/>
              <a:cs typeface="Arial" panose="020B0604020202020204" pitchFamily="34" charset="0"/>
            </a:rPr>
            <a:t>Levels of Meaning and Purpose</a:t>
          </a:r>
        </a:p>
      </dsp:txBody>
      <dsp:txXfrm>
        <a:off x="2652283" y="1034141"/>
        <a:ext cx="1584036" cy="1584036"/>
      </dsp:txXfrm>
    </dsp:sp>
    <dsp:sp modelId="{B6C38F63-D2F1-284C-80D2-7164517EDC88}">
      <dsp:nvSpPr>
        <dsp:cNvPr id="0" name=""/>
        <dsp:cNvSpPr/>
      </dsp:nvSpPr>
      <dsp:spPr>
        <a:xfrm rot="5400000">
          <a:off x="4318935" y="388384"/>
          <a:ext cx="2240165" cy="2240165"/>
        </a:xfrm>
        <a:prstGeom prst="pieWedge">
          <a:avLst/>
        </a:prstGeom>
        <a:solidFill>
          <a:srgbClr val="1B365D">
            <a:lumMod val="75000"/>
          </a:srgbClr>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b="1" kern="1200">
              <a:solidFill>
                <a:srgbClr val="FFFFFF"/>
              </a:solidFill>
              <a:latin typeface="Arial" panose="020B0604020202020204" pitchFamily="34" charset="0"/>
              <a:ea typeface="Open Sans" panose="020B0606030504020204" pitchFamily="34" charset="0"/>
              <a:cs typeface="Arial" panose="020B0604020202020204" pitchFamily="34" charset="0"/>
            </a:rPr>
            <a:t>Structure</a:t>
          </a:r>
        </a:p>
      </dsp:txBody>
      <dsp:txXfrm rot="-5400000">
        <a:off x="4318935" y="1044513"/>
        <a:ext cx="1584036" cy="1584036"/>
      </dsp:txXfrm>
    </dsp:sp>
    <dsp:sp modelId="{EBC84116-9BC0-A44E-A509-A4CD8B9AE1B9}">
      <dsp:nvSpPr>
        <dsp:cNvPr id="0" name=""/>
        <dsp:cNvSpPr/>
      </dsp:nvSpPr>
      <dsp:spPr>
        <a:xfrm rot="10800000">
          <a:off x="4318935" y="2681751"/>
          <a:ext cx="2240165" cy="2240165"/>
        </a:xfrm>
        <a:prstGeom prst="pieWedge">
          <a:avLst/>
        </a:prstGeom>
        <a:solidFill>
          <a:srgbClr val="FF0000"/>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b="1" kern="1200">
              <a:solidFill>
                <a:srgbClr val="FFFFFF"/>
              </a:solidFill>
              <a:latin typeface="Arial" panose="020B0604020202020204" pitchFamily="34" charset="0"/>
              <a:ea typeface="Open Sans" panose="020B0606030504020204" pitchFamily="34" charset="0"/>
              <a:cs typeface="Arial" panose="020B0604020202020204" pitchFamily="34" charset="0"/>
            </a:rPr>
            <a:t>Language Convention and Clarity</a:t>
          </a:r>
        </a:p>
      </dsp:txBody>
      <dsp:txXfrm rot="10800000">
        <a:off x="4318935" y="2681751"/>
        <a:ext cx="1584036" cy="1584036"/>
      </dsp:txXfrm>
    </dsp:sp>
    <dsp:sp modelId="{698A4329-EE07-5C46-B3FE-CE1F55582D7A}">
      <dsp:nvSpPr>
        <dsp:cNvPr id="0" name=""/>
        <dsp:cNvSpPr/>
      </dsp:nvSpPr>
      <dsp:spPr>
        <a:xfrm rot="16200000">
          <a:off x="1975298" y="2681751"/>
          <a:ext cx="2240165" cy="2240165"/>
        </a:xfrm>
        <a:prstGeom prst="pieWedge">
          <a:avLst/>
        </a:prstGeom>
        <a:solidFill>
          <a:srgbClr val="D2D755">
            <a:hueOff val="-2193069"/>
            <a:satOff val="19242"/>
            <a:lumOff val="-6665"/>
            <a:alphaOff val="0"/>
          </a:srgbClr>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b="1" kern="1200">
              <a:solidFill>
                <a:srgbClr val="FFFFFF"/>
              </a:solidFill>
              <a:latin typeface="Arial" panose="020B0604020202020204" pitchFamily="34" charset="0"/>
              <a:ea typeface="Open Sans" panose="020B0606030504020204" pitchFamily="34" charset="0"/>
              <a:cs typeface="Arial" panose="020B0604020202020204" pitchFamily="34" charset="0"/>
            </a:rPr>
            <a:t>Knowledge Demands </a:t>
          </a:r>
        </a:p>
      </dsp:txBody>
      <dsp:txXfrm rot="5400000">
        <a:off x="2631427" y="2681751"/>
        <a:ext cx="1584036" cy="1584036"/>
      </dsp:txXfrm>
    </dsp:sp>
    <dsp:sp modelId="{18F5FF89-F1DE-8B4B-871A-0DCD35012AAC}">
      <dsp:nvSpPr>
        <dsp:cNvPr id="0" name=""/>
        <dsp:cNvSpPr/>
      </dsp:nvSpPr>
      <dsp:spPr>
        <a:xfrm>
          <a:off x="3880474" y="2164392"/>
          <a:ext cx="773451" cy="672566"/>
        </a:xfrm>
        <a:prstGeom prst="circularArrow">
          <a:avLst/>
        </a:prstGeom>
        <a:solidFill>
          <a:srgbClr val="000000">
            <a:lumMod val="75000"/>
            <a:lumOff val="25000"/>
          </a:srgbClr>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30B20E1A-B94A-994E-9E29-7FC7FAA93BF8}">
      <dsp:nvSpPr>
        <dsp:cNvPr id="0" name=""/>
        <dsp:cNvSpPr/>
      </dsp:nvSpPr>
      <dsp:spPr>
        <a:xfrm rot="10800000">
          <a:off x="3880474" y="2423072"/>
          <a:ext cx="773451" cy="672566"/>
        </a:xfrm>
        <a:prstGeom prst="circularArrow">
          <a:avLst/>
        </a:prstGeom>
        <a:solidFill>
          <a:srgbClr val="000000">
            <a:lumMod val="75000"/>
            <a:lumOff val="25000"/>
          </a:srgbClr>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33B64328-7D59-41BB-8ACB-012073F67E3A}"/>
              </a:ext>
            </a:extLst>
          </p:cNvPr>
          <p:cNvSpPr>
            <a:spLocks noGrp="1"/>
          </p:cNvSpPr>
          <p:nvPr>
            <p:ph type="hdr" sz="quarter"/>
          </p:nvPr>
        </p:nvSpPr>
        <p:spPr>
          <a:xfrm>
            <a:off x="0" y="0"/>
            <a:ext cx="3011804" cy="462906"/>
          </a:xfrm>
          <a:prstGeom prst="rect">
            <a:avLst/>
          </a:prstGeom>
        </p:spPr>
        <p:txBody>
          <a:bodyPr vert="horz" lIns="90580" tIns="45290" rIns="90580" bIns="45290" rtlCol="0"/>
          <a:lstStyle>
            <a:lvl1pPr algn="l">
              <a:defRPr sz="1200"/>
            </a:lvl1pPr>
          </a:lstStyle>
          <a:p>
            <a:endParaRPr lang="en-US"/>
          </a:p>
        </p:txBody>
      </p:sp>
      <p:sp>
        <p:nvSpPr>
          <p:cNvPr id="3" name="Date Placeholder 2">
            <a:extLst>
              <a:ext uri="{FF2B5EF4-FFF2-40B4-BE49-F238E27FC236}">
                <a16:creationId xmlns:a16="http://schemas.microsoft.com/office/drawing/2014/main" xmlns="" id="{8100AF5A-E5AC-4B70-AD75-69E8CB028625}"/>
              </a:ext>
            </a:extLst>
          </p:cNvPr>
          <p:cNvSpPr>
            <a:spLocks noGrp="1"/>
          </p:cNvSpPr>
          <p:nvPr>
            <p:ph type="dt" sz="quarter" idx="1"/>
          </p:nvPr>
        </p:nvSpPr>
        <p:spPr>
          <a:xfrm>
            <a:off x="3936702" y="0"/>
            <a:ext cx="3011804" cy="462906"/>
          </a:xfrm>
          <a:prstGeom prst="rect">
            <a:avLst/>
          </a:prstGeom>
        </p:spPr>
        <p:txBody>
          <a:bodyPr vert="horz" lIns="90580" tIns="45290" rIns="90580" bIns="45290" rtlCol="0"/>
          <a:lstStyle>
            <a:lvl1pPr algn="r">
              <a:defRPr sz="1200"/>
            </a:lvl1pPr>
          </a:lstStyle>
          <a:p>
            <a:fld id="{E029C42F-41FB-4015-BBAF-441D654FF2AB}" type="datetimeFigureOut">
              <a:rPr lang="en-US" smtClean="0"/>
              <a:t>11/16/2018</a:t>
            </a:fld>
            <a:endParaRPr lang="en-US"/>
          </a:p>
        </p:txBody>
      </p:sp>
      <p:sp>
        <p:nvSpPr>
          <p:cNvPr id="4" name="Footer Placeholder 3">
            <a:extLst>
              <a:ext uri="{FF2B5EF4-FFF2-40B4-BE49-F238E27FC236}">
                <a16:creationId xmlns:a16="http://schemas.microsoft.com/office/drawing/2014/main" xmlns="" id="{C1BF0825-6E88-4B04-B59A-F27F1BB0558A}"/>
              </a:ext>
            </a:extLst>
          </p:cNvPr>
          <p:cNvSpPr>
            <a:spLocks noGrp="1"/>
          </p:cNvSpPr>
          <p:nvPr>
            <p:ph type="ftr" sz="quarter" idx="2"/>
          </p:nvPr>
        </p:nvSpPr>
        <p:spPr>
          <a:xfrm>
            <a:off x="0" y="8773170"/>
            <a:ext cx="3011804" cy="462906"/>
          </a:xfrm>
          <a:prstGeom prst="rect">
            <a:avLst/>
          </a:prstGeom>
        </p:spPr>
        <p:txBody>
          <a:bodyPr vert="horz" lIns="90580" tIns="45290" rIns="90580" bIns="4529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7180FB6E-C29B-47E4-B90F-A6DD667B45DA}"/>
              </a:ext>
            </a:extLst>
          </p:cNvPr>
          <p:cNvSpPr>
            <a:spLocks noGrp="1"/>
          </p:cNvSpPr>
          <p:nvPr>
            <p:ph type="sldNum" sz="quarter" idx="3"/>
          </p:nvPr>
        </p:nvSpPr>
        <p:spPr>
          <a:xfrm>
            <a:off x="3936702" y="8773170"/>
            <a:ext cx="3011804" cy="462906"/>
          </a:xfrm>
          <a:prstGeom prst="rect">
            <a:avLst/>
          </a:prstGeom>
        </p:spPr>
        <p:txBody>
          <a:bodyPr vert="horz" lIns="90580" tIns="45290" rIns="90580" bIns="45290" rtlCol="0" anchor="b"/>
          <a:lstStyle>
            <a:lvl1pPr algn="r">
              <a:defRPr sz="1200"/>
            </a:lvl1pPr>
          </a:lstStyle>
          <a:p>
            <a:fld id="{E8E52B05-69BC-4257-8878-D383BD0E17EA}" type="slidenum">
              <a:rPr lang="en-US" smtClean="0"/>
              <a:t>‹#›</a:t>
            </a:fld>
            <a:endParaRPr lang="en-US"/>
          </a:p>
        </p:txBody>
      </p:sp>
    </p:spTree>
    <p:extLst>
      <p:ext uri="{BB962C8B-B14F-4D97-AF65-F5344CB8AC3E}">
        <p14:creationId xmlns:p14="http://schemas.microsoft.com/office/powerpoint/2010/main" val="1614077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82" tIns="46241" rIns="92482" bIns="46241"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82" tIns="46241" rIns="92482" bIns="46241" rtlCol="0"/>
          <a:lstStyle>
            <a:lvl1pPr algn="r">
              <a:defRPr sz="1200"/>
            </a:lvl1pPr>
          </a:lstStyle>
          <a:p>
            <a:fld id="{8D70764A-B111-44B3-AE37-A9C6790043FE}" type="datetimeFigureOut">
              <a:rPr lang="en-US" smtClean="0"/>
              <a:t>11/16/2018</a:t>
            </a:fld>
            <a:endParaRPr lang="en-US"/>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2482" tIns="46241" rIns="92482" bIns="46241"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82" tIns="46241" rIns="92482" bIns="4624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82" tIns="46241" rIns="92482" bIns="46241"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82" tIns="46241" rIns="92482" bIns="46241" rtlCol="0" anchor="b"/>
          <a:lstStyle>
            <a:lvl1pPr algn="r">
              <a:defRPr sz="1200"/>
            </a:lvl1pPr>
          </a:lstStyle>
          <a:p>
            <a:fld id="{EF3C1CD0-D833-4B0D-BF33-74A8E63C0BDA}" type="slidenum">
              <a:rPr lang="en-US" smtClean="0"/>
              <a:t>‹#›</a:t>
            </a:fld>
            <a:endParaRPr lang="en-US"/>
          </a:p>
        </p:txBody>
      </p:sp>
    </p:spTree>
    <p:extLst>
      <p:ext uri="{BB962C8B-B14F-4D97-AF65-F5344CB8AC3E}">
        <p14:creationId xmlns:p14="http://schemas.microsoft.com/office/powerpoint/2010/main" val="2097762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8" Type="http://schemas.openxmlformats.org/officeDocument/2006/relationships/hyperlink" Target="http://www.corestandards.org/ELA-Literacy/CCRA/R/6/" TargetMode="External"/><Relationship Id="rId3" Type="http://schemas.openxmlformats.org/officeDocument/2006/relationships/hyperlink" Target="http://www.corestandards.org/ELA-Literacy/CCRA/R/1/" TargetMode="External"/><Relationship Id="rId7" Type="http://schemas.openxmlformats.org/officeDocument/2006/relationships/hyperlink" Target="http://www.corestandards.org/ELA-Literacy/CCRA/R/5/" TargetMode="External"/><Relationship Id="rId12" Type="http://schemas.openxmlformats.org/officeDocument/2006/relationships/hyperlink" Target="http://www.corestandards.org/ELA-Literacy/CCRA/R/10/"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www.corestandards.org/ELA-Literacy/CCRA/R/4/" TargetMode="External"/><Relationship Id="rId11" Type="http://schemas.openxmlformats.org/officeDocument/2006/relationships/hyperlink" Target="http://www.corestandards.org/ELA-Literacy/CCRA/R/9/" TargetMode="External"/><Relationship Id="rId5" Type="http://schemas.openxmlformats.org/officeDocument/2006/relationships/hyperlink" Target="http://www.corestandards.org/ELA-Literacy/CCRA/R/3/" TargetMode="External"/><Relationship Id="rId10" Type="http://schemas.openxmlformats.org/officeDocument/2006/relationships/hyperlink" Target="http://www.corestandards.org/ELA-Literacy/CCRA/R/8/" TargetMode="External"/><Relationship Id="rId4" Type="http://schemas.openxmlformats.org/officeDocument/2006/relationships/hyperlink" Target="http://www.corestandards.org/ELA-Literacy/CCRA/R/2/" TargetMode="External"/><Relationship Id="rId9" Type="http://schemas.openxmlformats.org/officeDocument/2006/relationships/hyperlink" Target="http://www.corestandards.org/ELA-Literacy/CCRA/R/7/"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slide" Target="../slides/slide88.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Session 1 of the Rural Schools’ Integrated Leadership Course</a:t>
            </a:r>
          </a:p>
          <a:p>
            <a:endParaRPr lang="en-US" dirty="0"/>
          </a:p>
        </p:txBody>
      </p:sp>
      <p:sp>
        <p:nvSpPr>
          <p:cNvPr id="4" name="Slide Number Placeholder 3"/>
          <p:cNvSpPr>
            <a:spLocks noGrp="1"/>
          </p:cNvSpPr>
          <p:nvPr>
            <p:ph type="sldNum" sz="quarter" idx="10"/>
          </p:nvPr>
        </p:nvSpPr>
        <p:spPr/>
        <p:txBody>
          <a:bodyPr/>
          <a:lstStyle/>
          <a:p>
            <a:fld id="{EF3C1CD0-D833-4B0D-BF33-74A8E63C0BDA}" type="slidenum">
              <a:rPr lang="en-US" smtClean="0"/>
              <a:t>1</a:t>
            </a:fld>
            <a:endParaRPr lang="en-US"/>
          </a:p>
        </p:txBody>
      </p:sp>
    </p:spTree>
    <p:extLst>
      <p:ext uri="{BB962C8B-B14F-4D97-AF65-F5344CB8AC3E}">
        <p14:creationId xmlns:p14="http://schemas.microsoft.com/office/powerpoint/2010/main" val="548193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our data suggests that last year only 20% of literacy assignments students were given were aligned with the expectations of the standards for their grade level. </a:t>
            </a:r>
          </a:p>
          <a:p>
            <a:endParaRPr lang="en-US" dirty="0"/>
          </a:p>
          <a:p>
            <a:r>
              <a:rPr lang="en-US" dirty="0"/>
              <a:t>Students are rarely asked to convince others, inform or explain concepts to others, or tell stories: </a:t>
            </a:r>
          </a:p>
          <a:p>
            <a:pPr marL="169838" indent="-169838">
              <a:buFontTx/>
              <a:buChar char="-"/>
            </a:pPr>
            <a:r>
              <a:rPr lang="en-US" dirty="0"/>
              <a:t>Only 6% of assignments asked students to write an informational piece. </a:t>
            </a:r>
          </a:p>
          <a:p>
            <a:pPr marL="169838" indent="-169838" defTabSz="905805" eaLnBrk="0" fontAlgn="base" hangingPunct="0">
              <a:spcBef>
                <a:spcPct val="30000"/>
              </a:spcBef>
              <a:spcAft>
                <a:spcPct val="0"/>
              </a:spcAft>
              <a:buFontTx/>
              <a:buChar char="-"/>
              <a:defRPr/>
            </a:pPr>
            <a:r>
              <a:rPr lang="en-US" dirty="0"/>
              <a:t>Only 6% of assignments asked students to write and opinion piece. </a:t>
            </a:r>
          </a:p>
          <a:p>
            <a:pPr marL="169838" indent="-169838">
              <a:buFontTx/>
              <a:buChar char="-"/>
            </a:pPr>
            <a:r>
              <a:rPr lang="en-US" dirty="0"/>
              <a:t>Only 2% of assignments asked students to write a narrative. </a:t>
            </a:r>
          </a:p>
          <a:p>
            <a:pPr marL="169838" indent="-169838">
              <a:buFontTx/>
              <a:buChar char="-"/>
            </a:pPr>
            <a:endParaRPr lang="en-US" dirty="0"/>
          </a:p>
          <a:p>
            <a:pPr marL="169838" indent="-169838">
              <a:buFontTx/>
              <a:buChar char="-"/>
            </a:pPr>
            <a:endParaRPr lang="en-US" dirty="0"/>
          </a:p>
          <a:p>
            <a:pPr marL="169838" indent="-169838">
              <a:buFontTx/>
              <a:buChar char="-"/>
            </a:pPr>
            <a:r>
              <a:rPr lang="en-US" dirty="0" smtClean="0"/>
              <a:t>In</a:t>
            </a:r>
            <a:r>
              <a:rPr lang="en-US" baseline="0" dirty="0" smtClean="0"/>
              <a:t> the newest TNTP report (Opportunity Myth), we see 71% students succeed on their assignments but only meet the grade-level standards 17% of the time on the same assignments. </a:t>
            </a:r>
            <a:endParaRPr lang="en-US" baseline="0" dirty="0" smtClean="0"/>
          </a:p>
          <a:p>
            <a:pPr marL="169838" indent="-169838">
              <a:buFontTx/>
              <a:buChar char="-"/>
            </a:pPr>
            <a:endParaRPr lang="en-US" baseline="0" dirty="0" smtClean="0"/>
          </a:p>
          <a:p>
            <a:pPr marL="169838" indent="-169838">
              <a:buFontTx/>
              <a:buChar char="-"/>
            </a:pPr>
            <a:r>
              <a:rPr lang="en-US" baseline="0" dirty="0" smtClean="0"/>
              <a:t>To access the report:  https://tntp.org/assets/documents/TNTP_The-Opportunity-Myth_Web.pdf</a:t>
            </a:r>
          </a:p>
          <a:p>
            <a:pPr marL="169838" indent="-169838">
              <a:buFontTx/>
              <a:buChar char="-"/>
            </a:pPr>
            <a:endParaRPr lang="en-US" baseline="0" dirty="0" smtClean="0"/>
          </a:p>
          <a:p>
            <a:pPr marL="169838" indent="-169838">
              <a:buFontTx/>
              <a:buChar char="-"/>
            </a:pPr>
            <a:endParaRPr lang="en-US" dirty="0"/>
          </a:p>
        </p:txBody>
      </p:sp>
      <p:sp>
        <p:nvSpPr>
          <p:cNvPr id="4" name="Slide Number Placeholder 3"/>
          <p:cNvSpPr>
            <a:spLocks noGrp="1"/>
          </p:cNvSpPr>
          <p:nvPr>
            <p:ph type="sldNum" sz="quarter" idx="10"/>
          </p:nvPr>
        </p:nvSpPr>
        <p:spPr/>
        <p:txBody>
          <a:bodyPr/>
          <a:lstStyle/>
          <a:p>
            <a:fld id="{EF3C1CD0-D833-4B0D-BF33-74A8E63C0BDA}" type="slidenum">
              <a:rPr lang="en-US" smtClean="0"/>
              <a:t>11</a:t>
            </a:fld>
            <a:endParaRPr lang="en-US"/>
          </a:p>
        </p:txBody>
      </p:sp>
    </p:spTree>
    <p:extLst>
      <p:ext uri="{BB962C8B-B14F-4D97-AF65-F5344CB8AC3E}">
        <p14:creationId xmlns:p14="http://schemas.microsoft.com/office/powerpoint/2010/main" val="3798152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when we were assigning all components of the lesson, only 8% were considered to be aligned to the shifts expected by TN’s standards. In addition to this,  we have data to suggest that teachers are pulling texts on their own and using them and aren’t always pulling texts that are rigorous enough for the grade levels.  </a:t>
            </a:r>
          </a:p>
          <a:p>
            <a:endParaRPr lang="en-US" dirty="0"/>
          </a:p>
          <a:p>
            <a:r>
              <a:rPr lang="en-US" dirty="0"/>
              <a:t>Question for the group --  why aren’t teachers pulling rigorous texts?  Where are they getting ideas for texts?  What is your role in this?  (setting expectations through </a:t>
            </a:r>
            <a:r>
              <a:rPr lang="en-US" dirty="0" err="1"/>
              <a:t>eval</a:t>
            </a:r>
            <a:r>
              <a:rPr lang="en-US" dirty="0"/>
              <a:t> and coaching conversations…setting high expectations for lesson design through planning)</a:t>
            </a:r>
          </a:p>
          <a:p>
            <a:endParaRPr lang="en-US" dirty="0"/>
          </a:p>
          <a:p>
            <a:r>
              <a:rPr lang="en-US" dirty="0"/>
              <a:t>All of this data informs our problem of practice – increasing the rigor and alignment of all classes, regardless of grade band or content.</a:t>
            </a:r>
          </a:p>
          <a:p>
            <a:endParaRPr lang="en-US" dirty="0"/>
          </a:p>
          <a:p>
            <a:r>
              <a:rPr lang="en-US" dirty="0"/>
              <a:t>From Opportunity Myth—Students spend:</a:t>
            </a:r>
          </a:p>
          <a:p>
            <a:pPr marL="169838" indent="-169838">
              <a:buFont typeface="Arial" panose="020B0604020202020204" pitchFamily="34" charset="0"/>
              <a:buChar char="•"/>
            </a:pPr>
            <a:r>
              <a:rPr lang="en-US" dirty="0"/>
              <a:t>180 hours in each core subject/year</a:t>
            </a:r>
          </a:p>
          <a:p>
            <a:pPr marL="169838" indent="-169838">
              <a:buFont typeface="Arial" panose="020B0604020202020204" pitchFamily="34" charset="0"/>
              <a:buChar char="•"/>
            </a:pPr>
            <a:r>
              <a:rPr lang="en-US" dirty="0"/>
              <a:t>151 of those hours are on lessons with weak alignment and instruction</a:t>
            </a:r>
          </a:p>
          <a:p>
            <a:pPr marL="169838" indent="-169838">
              <a:buFont typeface="Arial" panose="020B0604020202020204" pitchFamily="34" charset="0"/>
              <a:buChar char="•"/>
            </a:pPr>
            <a:r>
              <a:rPr lang="en-US" dirty="0"/>
              <a:t>29 of those hours are on lessons with strong alignment and instruction</a:t>
            </a:r>
          </a:p>
        </p:txBody>
      </p:sp>
      <p:sp>
        <p:nvSpPr>
          <p:cNvPr id="4" name="Slide Number Placeholder 3"/>
          <p:cNvSpPr>
            <a:spLocks noGrp="1"/>
          </p:cNvSpPr>
          <p:nvPr>
            <p:ph type="sldNum" sz="quarter" idx="10"/>
          </p:nvPr>
        </p:nvSpPr>
        <p:spPr/>
        <p:txBody>
          <a:bodyPr/>
          <a:lstStyle/>
          <a:p>
            <a:fld id="{EF3C1CD0-D833-4B0D-BF33-74A8E63C0BDA}" type="slidenum">
              <a:rPr lang="en-US" smtClean="0"/>
              <a:t>12</a:t>
            </a:fld>
            <a:endParaRPr lang="en-US"/>
          </a:p>
        </p:txBody>
      </p:sp>
    </p:spTree>
    <p:extLst>
      <p:ext uri="{BB962C8B-B14F-4D97-AF65-F5344CB8AC3E}">
        <p14:creationId xmlns:p14="http://schemas.microsoft.com/office/powerpoint/2010/main" val="220872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a:t>
            </a:r>
            <a:r>
              <a:rPr lang="en-US" dirty="0" err="1" smtClean="0"/>
              <a:t>TLit</a:t>
            </a:r>
            <a:r>
              <a:rPr lang="en-US" dirty="0" smtClean="0"/>
              <a:t>—vision </a:t>
            </a:r>
            <a:r>
              <a:rPr lang="en-US" dirty="0" smtClean="0"/>
              <a:t>for success—all</a:t>
            </a:r>
            <a:r>
              <a:rPr lang="en-US" baseline="0" dirty="0" smtClean="0"/>
              <a:t> third grade readers should be proficient readers.  This is the vision for reading proficiency—making meaning from texts.</a:t>
            </a:r>
          </a:p>
          <a:p>
            <a:endParaRPr lang="en-US" baseline="0" dirty="0" smtClean="0"/>
          </a:p>
        </p:txBody>
      </p:sp>
      <p:sp>
        <p:nvSpPr>
          <p:cNvPr id="4" name="Slide Number Placeholder 3"/>
          <p:cNvSpPr>
            <a:spLocks noGrp="1"/>
          </p:cNvSpPr>
          <p:nvPr>
            <p:ph type="sldNum" sz="quarter" idx="10"/>
          </p:nvPr>
        </p:nvSpPr>
        <p:spPr/>
        <p:txBody>
          <a:bodyPr/>
          <a:lstStyle/>
          <a:p>
            <a:fld id="{EF3C1CD0-D833-4B0D-BF33-74A8E63C0BDA}" type="slidenum">
              <a:rPr lang="en-US" smtClean="0"/>
              <a:t>14</a:t>
            </a:fld>
            <a:endParaRPr lang="en-US"/>
          </a:p>
        </p:txBody>
      </p:sp>
    </p:spTree>
    <p:extLst>
      <p:ext uri="{BB962C8B-B14F-4D97-AF65-F5344CB8AC3E}">
        <p14:creationId xmlns:p14="http://schemas.microsoft.com/office/powerpoint/2010/main" val="2527509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290">
              <a:defRPr/>
            </a:pPr>
            <a:r>
              <a:rPr lang="en-US" b="0" dirty="0" smtClean="0"/>
              <a:t>This is our framework of support.</a:t>
            </a:r>
            <a:r>
              <a:rPr lang="en-US" b="0" baseline="0" dirty="0" smtClean="0"/>
              <a:t> From where do these phrases come?  </a:t>
            </a:r>
            <a:r>
              <a:rPr lang="en-US" baseline="0" dirty="0" smtClean="0"/>
              <a:t>How do you use this to guide your actions and plans for support?  (TEAM admin rubric, TEAM teacher rubric—list of best practices)</a:t>
            </a:r>
            <a:endParaRPr lang="en-US" dirty="0" smtClean="0"/>
          </a:p>
          <a:p>
            <a:pPr defTabSz="897290">
              <a:defRPr/>
            </a:pPr>
            <a:endParaRPr lang="en-US" b="1" dirty="0" smtClean="0"/>
          </a:p>
          <a:p>
            <a:pPr defTabSz="897290">
              <a:defRPr/>
            </a:pPr>
            <a:r>
              <a:rPr lang="en-US" b="0" i="1" dirty="0" smtClean="0"/>
              <a:t>Use swimming pool</a:t>
            </a:r>
            <a:r>
              <a:rPr lang="en-US" b="0" i="1" baseline="0" dirty="0" smtClean="0"/>
              <a:t> analogy (credit = Sharon); If we imagine this framework for support based on the TEAM rubrics is a swimming pool, administrators live on the deck and teachers swim in the  pool—today we are going to take a dip into the pool to better understand classroom practices.  This will help you, as school leaders, be better prepared to support instructional practices. </a:t>
            </a:r>
            <a:endParaRPr lang="en-US" b="0" i="1" dirty="0" smtClean="0"/>
          </a:p>
          <a:p>
            <a:pPr defTabSz="897290">
              <a:defRPr/>
            </a:pPr>
            <a:endParaRPr lang="en-US" b="1" dirty="0" smtClean="0"/>
          </a:p>
          <a:p>
            <a:pPr defTabSz="897290">
              <a:defRPr/>
            </a:pPr>
            <a:r>
              <a:rPr lang="en-US" b="1" dirty="0" smtClean="0"/>
              <a:t>So, </a:t>
            </a:r>
            <a:r>
              <a:rPr lang="en-US" b="1" dirty="0"/>
              <a:t>what is influencing the current quality of questions and tasks in your building? </a:t>
            </a:r>
            <a:r>
              <a:rPr lang="en-US" b="1" dirty="0" smtClean="0"/>
              <a:t>If not you,</a:t>
            </a:r>
            <a:r>
              <a:rPr lang="en-US" b="1" baseline="0" dirty="0" smtClean="0"/>
              <a:t> who is the primary driver of the quality of instruction in your building?</a:t>
            </a:r>
            <a:endParaRPr lang="en-US" b="1" dirty="0" smtClean="0"/>
          </a:p>
          <a:p>
            <a:pPr defTabSz="897290">
              <a:defRPr/>
            </a:pPr>
            <a:endParaRPr lang="en-US" dirty="0" smtClean="0"/>
          </a:p>
          <a:p>
            <a:pPr defTabSz="897290">
              <a:defRPr/>
            </a:pPr>
            <a:r>
              <a:rPr lang="en-US" i="1" dirty="0" smtClean="0"/>
              <a:t>Briefly </a:t>
            </a:r>
            <a:r>
              <a:rPr lang="en-US" i="1" dirty="0"/>
              <a:t>review expectations for high-quality leadership (academic levers framework). </a:t>
            </a:r>
            <a:endParaRPr lang="en-US" i="0" dirty="0" smtClean="0"/>
          </a:p>
          <a:p>
            <a:pPr marL="169838" indent="-169838" defTabSz="897290">
              <a:buFont typeface="Arial" panose="020B0604020202020204" pitchFamily="34" charset="0"/>
              <a:buChar char="•"/>
              <a:defRPr/>
            </a:pPr>
            <a:r>
              <a:rPr lang="en-US" i="0" dirty="0" smtClean="0"/>
              <a:t>Note—vision</a:t>
            </a:r>
            <a:r>
              <a:rPr lang="en-US" i="0" baseline="0" dirty="0" smtClean="0"/>
              <a:t> and expectations is at the top, because expectations set the stage for student achievement. </a:t>
            </a:r>
          </a:p>
          <a:p>
            <a:pPr marL="169838" indent="-169838" defTabSz="897290">
              <a:buFont typeface="Arial" panose="020B0604020202020204" pitchFamily="34" charset="0"/>
              <a:buChar char="•"/>
              <a:defRPr/>
            </a:pPr>
            <a:r>
              <a:rPr lang="en-US" baseline="0" dirty="0" smtClean="0"/>
              <a:t>From Opportunity Myth:  While 82% of teachers support their state’s standards in theory, only 44% of those same teachers expected their students could meet the demands of those standards. </a:t>
            </a:r>
          </a:p>
          <a:p>
            <a:pPr marL="169838" indent="-169838" defTabSz="897290">
              <a:buFont typeface="Arial" panose="020B0604020202020204" pitchFamily="34" charset="0"/>
              <a:buChar char="•"/>
              <a:defRPr/>
            </a:pPr>
            <a:r>
              <a:rPr lang="en-US" baseline="0" dirty="0" smtClean="0"/>
              <a:t>Basic to meeting the expectation of the standards is exposure to on grade-level work.  Questions and tasks must be aligned to high-quality texts to make this happen. </a:t>
            </a:r>
          </a:p>
          <a:p>
            <a:pPr marL="169838" indent="-169838" defTabSz="897290">
              <a:buFont typeface="Arial" panose="020B0604020202020204" pitchFamily="34" charset="0"/>
              <a:buChar char="•"/>
              <a:defRPr/>
            </a:pPr>
            <a:r>
              <a:rPr lang="en-US" baseline="0" dirty="0" smtClean="0"/>
              <a:t>How do we, as leaders, know if this is happening? The LLW is a tool to provide some of that data. </a:t>
            </a:r>
            <a:endParaRPr lang="en-US" dirty="0" smtClean="0"/>
          </a:p>
          <a:p>
            <a:pPr defTabSz="897290">
              <a:defRPr/>
            </a:pPr>
            <a:endParaRPr lang="en-US" dirty="0"/>
          </a:p>
          <a:p>
            <a:pPr defTabSz="897290">
              <a:defRPr/>
            </a:pPr>
            <a:r>
              <a:rPr lang="en-US" dirty="0"/>
              <a:t>Remind participants that our job as leaders is to analyze data and make leadership level decisions based on that. The Literacy Learning Walk Tool is one source of data on instructional quality.</a:t>
            </a:r>
          </a:p>
          <a:p>
            <a:pPr defTabSz="897290">
              <a:defRPr/>
            </a:pPr>
            <a:endParaRPr lang="en-US" b="1" i="1" dirty="0"/>
          </a:p>
        </p:txBody>
      </p:sp>
      <p:sp>
        <p:nvSpPr>
          <p:cNvPr id="4" name="Slide Number Placeholder 3"/>
          <p:cNvSpPr>
            <a:spLocks noGrp="1"/>
          </p:cNvSpPr>
          <p:nvPr>
            <p:ph type="sldNum" sz="quarter" idx="10"/>
          </p:nvPr>
        </p:nvSpPr>
        <p:spPr/>
        <p:txBody>
          <a:bodyPr/>
          <a:lstStyle/>
          <a:p>
            <a:fld id="{EF3C1CD0-D833-4B0D-BF33-74A8E63C0BDA}" type="slidenum">
              <a:rPr lang="en-US" smtClean="0"/>
              <a:t>15</a:t>
            </a:fld>
            <a:endParaRPr lang="en-US"/>
          </a:p>
        </p:txBody>
      </p:sp>
    </p:spTree>
    <p:extLst>
      <p:ext uri="{BB962C8B-B14F-4D97-AF65-F5344CB8AC3E}">
        <p14:creationId xmlns:p14="http://schemas.microsoft.com/office/powerpoint/2010/main" val="1860950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HANDOUT 1_TEAM </a:t>
            </a:r>
            <a:r>
              <a:rPr lang="en-US" b="1" dirty="0"/>
              <a:t>Administrator Evaluation Rubric</a:t>
            </a:r>
          </a:p>
          <a:p>
            <a:r>
              <a:rPr lang="en-US" b="0" dirty="0"/>
              <a:t>As a part of your strategy work, there were sections within each lever to consider the alignment to TEAM – why did we include this? What connections did you make? </a:t>
            </a:r>
          </a:p>
          <a:p>
            <a:endParaRPr lang="en-US" b="0" dirty="0"/>
          </a:p>
          <a:p>
            <a:r>
              <a:rPr lang="en-US" b="1" dirty="0"/>
              <a:t>Vision &amp; Expectations: </a:t>
            </a:r>
            <a:r>
              <a:rPr lang="en-US" dirty="0"/>
              <a:t>Connections between TEAM and your strategy for building a shared vision of excellent literacy instruction? </a:t>
            </a:r>
          </a:p>
          <a:p>
            <a:pPr marL="169838" indent="-169838">
              <a:buFont typeface="Arial" panose="020B0604020202020204" pitchFamily="34" charset="0"/>
              <a:buChar char="•"/>
            </a:pPr>
            <a:r>
              <a:rPr lang="en-US" dirty="0"/>
              <a:t>In Tennessee, it is expected that the vision of the school, developed in collaboration with multiple partners and aligned with the district’s vision, will drive the actions demonstrated in the indicators and descriptors in this rubric over time to increase student achievement. The vision provides a powerful communication and coalescing tool for all stakeholders in the school, creating a “word picture” of what is to be created and maintained.</a:t>
            </a:r>
          </a:p>
          <a:p>
            <a:pPr marL="169838" indent="-169838">
              <a:buFont typeface="Arial" panose="020B0604020202020204" pitchFamily="34" charset="0"/>
              <a:buChar char="•"/>
            </a:pPr>
            <a:endParaRPr lang="en-US" dirty="0"/>
          </a:p>
          <a:p>
            <a:r>
              <a:rPr lang="en-US" b="1" dirty="0"/>
              <a:t>Curriculum &amp; Assessment: </a:t>
            </a:r>
            <a:r>
              <a:rPr lang="en-US" dirty="0"/>
              <a:t>Connections between TEAM and your strategy for ensuring all teachers have access to and are using standards-aligned instructional materials? </a:t>
            </a:r>
          </a:p>
          <a:p>
            <a:pPr marL="169838" indent="-169838">
              <a:buFont typeface="Arial" panose="020B0604020202020204" pitchFamily="34" charset="0"/>
              <a:buChar char="•"/>
            </a:pPr>
            <a:r>
              <a:rPr lang="en-US" dirty="0"/>
              <a:t>A1. Capacity Building Builds capacity of educators to provide all students a rigorous curriculum, aligned with Tennessee state standards</a:t>
            </a:r>
          </a:p>
          <a:p>
            <a:pPr marL="622741" lvl="1" indent="-169838">
              <a:buFont typeface="Arial" panose="020B0604020202020204" pitchFamily="34" charset="0"/>
              <a:buChar char="•"/>
            </a:pPr>
            <a:r>
              <a:rPr lang="en-US" dirty="0"/>
              <a:t>Utilizes shared leadership practices to build capacity of nearly all educators for: Studying, analyzing, and evaluating approved curriculum resources, including texts. </a:t>
            </a:r>
          </a:p>
          <a:p>
            <a:r>
              <a:rPr lang="en-US" b="1" dirty="0"/>
              <a:t>Capacity Building: </a:t>
            </a:r>
            <a:r>
              <a:rPr lang="en-US" dirty="0"/>
              <a:t>Connections between TEAM and your strategy for building the knowledge and skills of educators in your building? </a:t>
            </a:r>
          </a:p>
          <a:p>
            <a:pPr marL="169838" indent="-169838">
              <a:buFont typeface="Arial" panose="020B0604020202020204" pitchFamily="34" charset="0"/>
              <a:buChar char="•"/>
            </a:pPr>
            <a:r>
              <a:rPr lang="en-US" dirty="0"/>
              <a:t>A1. Capacity Building Builds capacity of educators to provide all students a rigorous curriculum, aligned with Tennessee state standards</a:t>
            </a:r>
          </a:p>
          <a:p>
            <a:pPr marL="622741" lvl="1" indent="-169838">
              <a:buFont typeface="Arial" panose="020B0604020202020204" pitchFamily="34" charset="0"/>
              <a:buChar char="•"/>
            </a:pPr>
            <a:r>
              <a:rPr lang="en-US" dirty="0"/>
              <a:t>Utilizes shared leadership practices to build capacity of nearly all educators for: Developing an accurate understanding of Tennessee adopted standards and instructional practices. </a:t>
            </a:r>
            <a:endParaRPr lang="en-US" dirty="0" smtClean="0"/>
          </a:p>
          <a:p>
            <a:pPr marL="622741" lvl="1" indent="-169838">
              <a:buFont typeface="Arial" panose="020B0604020202020204" pitchFamily="34" charset="0"/>
              <a:buChar char="•"/>
            </a:pPr>
            <a:endParaRPr lang="en-US" dirty="0" smtClean="0"/>
          </a:p>
          <a:p>
            <a:pPr marL="622741" lvl="1" indent="-169838">
              <a:buFont typeface="Arial" panose="020B0604020202020204" pitchFamily="34" charset="0"/>
              <a:buChar char="•"/>
            </a:pPr>
            <a:r>
              <a:rPr lang="en-US" dirty="0" smtClean="0"/>
              <a:t>Where else on the</a:t>
            </a:r>
            <a:r>
              <a:rPr lang="en-US" baseline="0" dirty="0" smtClean="0"/>
              <a:t> rubric do you see places where you might build capacity?</a:t>
            </a:r>
          </a:p>
          <a:p>
            <a:pPr marL="622741" lvl="1" indent="-169838">
              <a:buFont typeface="Arial" panose="020B0604020202020204" pitchFamily="34" charset="0"/>
              <a:buChar char="•"/>
            </a:pPr>
            <a:r>
              <a:rPr lang="en-US" baseline="0" dirty="0" smtClean="0"/>
              <a:t>Where might you need to consider strategic changes?</a:t>
            </a:r>
          </a:p>
          <a:p>
            <a:pPr marL="1075643" lvl="2" indent="-169838">
              <a:buFont typeface="Arial" panose="020B0604020202020204" pitchFamily="34" charset="0"/>
              <a:buChar char="•"/>
            </a:pPr>
            <a:r>
              <a:rPr lang="en-US" baseline="0" dirty="0" smtClean="0"/>
              <a:t>Turn and talk</a:t>
            </a:r>
            <a:endParaRPr lang="en-US" dirty="0"/>
          </a:p>
        </p:txBody>
      </p:sp>
      <p:sp>
        <p:nvSpPr>
          <p:cNvPr id="4" name="Slide Number Placeholder 3"/>
          <p:cNvSpPr>
            <a:spLocks noGrp="1"/>
          </p:cNvSpPr>
          <p:nvPr>
            <p:ph type="sldNum" sz="quarter" idx="10"/>
          </p:nvPr>
        </p:nvSpPr>
        <p:spPr/>
        <p:txBody>
          <a:bodyPr/>
          <a:lstStyle/>
          <a:p>
            <a:fld id="{EF3C1CD0-D833-4B0D-BF33-74A8E63C0BDA}" type="slidenum">
              <a:rPr lang="en-US" smtClean="0"/>
              <a:t>16</a:t>
            </a:fld>
            <a:endParaRPr lang="en-US"/>
          </a:p>
        </p:txBody>
      </p:sp>
    </p:spTree>
    <p:extLst>
      <p:ext uri="{BB962C8B-B14F-4D97-AF65-F5344CB8AC3E}">
        <p14:creationId xmlns:p14="http://schemas.microsoft.com/office/powerpoint/2010/main" val="2816239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THE SOLUTION</a:t>
            </a:r>
          </a:p>
          <a:p>
            <a:endParaRPr lang="en-US" b="0" baseline="0" dirty="0" smtClean="0"/>
          </a:p>
          <a:p>
            <a:r>
              <a:rPr lang="en-US" b="0" baseline="0" dirty="0" smtClean="0"/>
              <a:t>This </a:t>
            </a:r>
            <a:r>
              <a:rPr lang="en-US" b="0" baseline="0" dirty="0"/>
              <a:t>literacy walk-through tool is a critical step forward, as we know that to teach to more rigorous standards, teachers are having to make shifts in their instruction. The shifts that teachers must make to their instruction in English language arts, which I’m sure you can all recite at this point </a:t>
            </a:r>
            <a:r>
              <a:rPr lang="en-US" b="0" baseline="0" dirty="0" smtClean="0"/>
              <a:t>are knowledge, complexity, and text focused instruction.  Key—in all classes not just ELA!</a:t>
            </a:r>
          </a:p>
          <a:p>
            <a:endParaRPr lang="en-US" b="0" baseline="0" dirty="0" smtClean="0"/>
          </a:p>
          <a:p>
            <a:r>
              <a:rPr lang="en-US" b="0" baseline="0" dirty="0" smtClean="0"/>
              <a:t>STRATEGY: Assign one area to each table group. Have table groups discuss and chart responses. Group share out with no repeats.</a:t>
            </a:r>
            <a:endParaRPr lang="en-US" b="0" baseline="0" dirty="0"/>
          </a:p>
          <a:p>
            <a:endParaRPr lang="en-US" b="0" baseline="0" dirty="0"/>
          </a:p>
          <a:p>
            <a:r>
              <a:rPr lang="en-US" b="1" baseline="0" dirty="0"/>
              <a:t>Instructional Shift #1: Building knowledge through content-rich non-fiction. </a:t>
            </a:r>
          </a:p>
          <a:p>
            <a:pPr marL="169838" indent="-169838">
              <a:buFont typeface="Arial" panose="020B0604020202020204" pitchFamily="34" charset="0"/>
              <a:buChar char="•"/>
            </a:pPr>
            <a:r>
              <a:rPr lang="en-US" b="0" baseline="0" dirty="0"/>
              <a:t>Traditional approach to literacy instruction: The majority of reading instruction involved literary texts. Curriculum organized around “themes” or “skills” rather than topics or concepts. Texts were read in isolation and not paired or organized into sets. </a:t>
            </a:r>
          </a:p>
          <a:p>
            <a:pPr marL="169838" indent="-169838" defTabSz="905805">
              <a:buFont typeface="Arial" panose="020B0604020202020204" pitchFamily="34" charset="0"/>
              <a:buChar char="•"/>
              <a:defRPr/>
            </a:pPr>
            <a:r>
              <a:rPr lang="en-US" b="0" baseline="0" dirty="0"/>
              <a:t>What it should look like now: Curriculum organized around concepts. Students study the same concept over many weeks in many ways (e.g. multiple instructional strategies and texts for different purposes in the Literacy Block). Students have many opportunities to talk about the concept. Structures are built for independent reading on the same concept. As students move through the grades, they should read a greater proportion of informational texts so that they are well-prepared for the kinds of reading that will be required of them in college, career, and life (see balance of  </a:t>
            </a:r>
            <a:r>
              <a:rPr lang="en-US" dirty="0"/>
              <a:t>Literature and Informational Text by grade band on page 25 of the ELA standards)</a:t>
            </a:r>
            <a:r>
              <a:rPr lang="en-US" b="0" baseline="0" dirty="0"/>
              <a:t>.</a:t>
            </a:r>
          </a:p>
          <a:p>
            <a:endParaRPr lang="en-US" baseline="0" dirty="0"/>
          </a:p>
          <a:p>
            <a:r>
              <a:rPr lang="en-US" b="1" baseline="0" dirty="0"/>
              <a:t>Instructional Shift #2: Regular practice with complex text and its academic language. </a:t>
            </a:r>
          </a:p>
          <a:p>
            <a:pPr marL="169838" indent="-169838">
              <a:buFont typeface="Arial" panose="020B0604020202020204" pitchFamily="34" charset="0"/>
              <a:buChar char="•"/>
            </a:pPr>
            <a:r>
              <a:rPr lang="en-US" b="0" baseline="0" dirty="0"/>
              <a:t>Traditional approach to literacy instruction: In all subjects and grades, too many students are not challenged to read complex text (or hear it read aloud in grades K-2). </a:t>
            </a:r>
          </a:p>
          <a:p>
            <a:pPr marL="169838" indent="-169838">
              <a:buFont typeface="Arial" panose="020B0604020202020204" pitchFamily="34" charset="0"/>
              <a:buChar char="•"/>
            </a:pPr>
            <a:r>
              <a:rPr lang="en-US" b="0" baseline="0" dirty="0"/>
              <a:t>What it should look like now: Students read texts of increasing complexity as they move through K-12 so that they are ready for college and career ready reading by the time they graduate. Curriculum prioritizes high-quality, complex texts. Instruction prioritizes how to unlock the meaning of complex texts and a greater focus on academic vocabulary. In grades K-2, students’ work with complex texts through read-aloud and shared reading as they simultaneously work to master foundational reading skills. </a:t>
            </a:r>
          </a:p>
          <a:p>
            <a:pPr marL="169838" indent="-169838">
              <a:buFont typeface="Arial" panose="020B0604020202020204" pitchFamily="34" charset="0"/>
              <a:buChar char="•"/>
            </a:pPr>
            <a:r>
              <a:rPr lang="en-US" b="1" dirty="0"/>
              <a:t>Academic Vocabulary</a:t>
            </a:r>
            <a:r>
              <a:rPr lang="en-US" dirty="0"/>
              <a:t> is defined as words that are traditionally used in </a:t>
            </a:r>
            <a:r>
              <a:rPr lang="en-US" b="1" dirty="0"/>
              <a:t>academic </a:t>
            </a:r>
            <a:r>
              <a:rPr lang="en-US" dirty="0"/>
              <a:t>dialogue and text. Specifically, it refers to words that are not necessarily common or frequently encountered in informal conversation. More about CCSS </a:t>
            </a:r>
            <a:r>
              <a:rPr lang="en-US" b="1" dirty="0"/>
              <a:t>Academic Vocabulary</a:t>
            </a:r>
            <a:r>
              <a:rPr lang="en-US" dirty="0"/>
              <a:t>.</a:t>
            </a:r>
            <a:endParaRPr lang="en-US" b="0" baseline="0" dirty="0"/>
          </a:p>
          <a:p>
            <a:endParaRPr lang="en-US" baseline="0" dirty="0"/>
          </a:p>
          <a:p>
            <a:r>
              <a:rPr lang="en-US" b="1" baseline="0" dirty="0"/>
              <a:t>Instructional Shift # 3: Reading, writing and speaking grounded in evidence from text, both literary and informational. </a:t>
            </a:r>
          </a:p>
          <a:p>
            <a:pPr marL="169838" indent="-169838">
              <a:buFont typeface="Arial" panose="020B0604020202020204" pitchFamily="34" charset="0"/>
              <a:buChar char="•"/>
            </a:pPr>
            <a:r>
              <a:rPr lang="en-US" b="0" baseline="0" dirty="0"/>
              <a:t>Traditional approach to literacy instruction: The majority of writing in school centers on personal narratives and personal opinions. </a:t>
            </a:r>
          </a:p>
          <a:p>
            <a:pPr marL="169838" indent="-169838">
              <a:buFont typeface="Arial" panose="020B0604020202020204" pitchFamily="34" charset="0"/>
              <a:buChar char="•"/>
            </a:pPr>
            <a:r>
              <a:rPr lang="en-US" b="0" baseline="0" dirty="0"/>
              <a:t>What it should look like now: Students read for, talk and write with evidence. Students read with care so that they can understand a concept deeply and then present clear analyses, well-defended claims, and clear information based on evidence in the text in speaking or writing. Rather than asking questions that students can answer from experience, teachers ask text-dependent questions that point students back to the text to support their ideas. </a:t>
            </a:r>
            <a:endParaRPr lang="en-US" b="0" baseline="0" dirty="0" smtClean="0"/>
          </a:p>
          <a:p>
            <a:endParaRPr lang="en-US" b="0" baseline="0" dirty="0"/>
          </a:p>
          <a:p>
            <a:r>
              <a:rPr lang="en-US" b="0" baseline="0" dirty="0" smtClean="0"/>
              <a:t>FOR FACILITATOR:  some leaders in the room may not know about this so this activity will generate conversation and get the language of the shifts into the room for everyone. </a:t>
            </a:r>
          </a:p>
          <a:p>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fld id="{EF3C1CD0-D833-4B0D-BF33-74A8E63C0BDA}" type="slidenum">
              <a:rPr lang="en-US" smtClean="0"/>
              <a:t>17</a:t>
            </a:fld>
            <a:endParaRPr lang="en-US"/>
          </a:p>
        </p:txBody>
      </p:sp>
    </p:spTree>
    <p:extLst>
      <p:ext uri="{BB962C8B-B14F-4D97-AF65-F5344CB8AC3E}">
        <p14:creationId xmlns:p14="http://schemas.microsoft.com/office/powerpoint/2010/main" val="2549159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endParaRPr lang="en-US" baseline="0" dirty="0" smtClean="0"/>
          </a:p>
          <a:p>
            <a:pPr defTabSz="905805">
              <a:defRPr/>
            </a:pPr>
            <a:r>
              <a:rPr lang="en-US" baseline="0" dirty="0" smtClean="0"/>
              <a:t>(THE PROBLEM)</a:t>
            </a:r>
          </a:p>
          <a:p>
            <a:pPr defTabSz="905805">
              <a:defRPr/>
            </a:pPr>
            <a:endParaRPr lang="en-US" baseline="0" dirty="0" smtClean="0"/>
          </a:p>
          <a:p>
            <a:pPr defTabSz="905805">
              <a:defRPr/>
            </a:pPr>
            <a:r>
              <a:rPr lang="en-US" baseline="0" dirty="0" smtClean="0"/>
              <a:t>Reminder</a:t>
            </a:r>
            <a:r>
              <a:rPr lang="en-US" baseline="0" dirty="0"/>
              <a:t>: Our shared problem of practice - Students across Tennessee are not yet engaging in literacy instruction that reflects the demands of Tennessee’s rigorous ELA standards. </a:t>
            </a:r>
          </a:p>
          <a:p>
            <a:endParaRPr lang="en-US" baseline="0" dirty="0"/>
          </a:p>
          <a:p>
            <a:r>
              <a:rPr lang="en-US" dirty="0"/>
              <a:t>As we dig into the research behind Core </a:t>
            </a:r>
            <a:r>
              <a:rPr lang="en-US" dirty="0" smtClean="0"/>
              <a:t>Actions</a:t>
            </a:r>
            <a:r>
              <a:rPr lang="en-US" baseline="0" dirty="0" smtClean="0"/>
              <a:t> 4 and </a:t>
            </a:r>
            <a:r>
              <a:rPr lang="en-US" dirty="0" smtClean="0"/>
              <a:t>5</a:t>
            </a:r>
            <a:r>
              <a:rPr lang="en-US" dirty="0"/>
              <a:t>, remember our purpose here -  the Literacy Learning Walk Tool can be used to inform your strategy and measure progress towards your vision for change in literacy. </a:t>
            </a:r>
          </a:p>
          <a:p>
            <a:endParaRPr lang="en-US" baseline="0" dirty="0"/>
          </a:p>
        </p:txBody>
      </p:sp>
      <p:sp>
        <p:nvSpPr>
          <p:cNvPr id="4" name="Slide Number Placeholder 3"/>
          <p:cNvSpPr>
            <a:spLocks noGrp="1"/>
          </p:cNvSpPr>
          <p:nvPr>
            <p:ph type="sldNum" sz="quarter" idx="10"/>
          </p:nvPr>
        </p:nvSpPr>
        <p:spPr/>
        <p:txBody>
          <a:bodyPr/>
          <a:lstStyle/>
          <a:p>
            <a:fld id="{EF3C1CD0-D833-4B0D-BF33-74A8E63C0BDA}" type="slidenum">
              <a:rPr lang="en-US" smtClean="0"/>
              <a:t>18</a:t>
            </a:fld>
            <a:endParaRPr lang="en-US"/>
          </a:p>
        </p:txBody>
      </p:sp>
    </p:spTree>
    <p:extLst>
      <p:ext uri="{BB962C8B-B14F-4D97-AF65-F5344CB8AC3E}">
        <p14:creationId xmlns:p14="http://schemas.microsoft.com/office/powerpoint/2010/main" val="3678393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r>
              <a:rPr lang="en-US" sz="1100" dirty="0"/>
              <a:t>THE COMMITMENT</a:t>
            </a:r>
          </a:p>
          <a:p>
            <a:pPr defTabSz="905805">
              <a:defRPr/>
            </a:pPr>
            <a:endParaRPr lang="en-US" sz="1100" dirty="0"/>
          </a:p>
          <a:p>
            <a:pPr defTabSz="905805">
              <a:defRPr/>
            </a:pPr>
            <a:r>
              <a:rPr lang="en-US" sz="1100" dirty="0"/>
              <a:t>We can no longer teach reading, writing, and speaking &amp; listening in isolation; the standards call for deep integration of the strands, all centered around a set of worthy texts. </a:t>
            </a:r>
          </a:p>
          <a:p>
            <a:endParaRPr lang="en-US" sz="1100" dirty="0"/>
          </a:p>
          <a:p>
            <a:pPr marL="169838" indent="-169838" defTabSz="905805" fontAlgn="base">
              <a:spcBef>
                <a:spcPct val="0"/>
              </a:spcBef>
              <a:spcAft>
                <a:spcPct val="0"/>
              </a:spcAft>
              <a:buFont typeface="Arial" panose="020B0604020202020204" pitchFamily="34" charset="0"/>
              <a:buChar char="•"/>
              <a:defRPr/>
            </a:pPr>
            <a:r>
              <a:rPr lang="en-US" sz="1100" b="1" dirty="0"/>
              <a:t>Read About It:  </a:t>
            </a:r>
            <a:r>
              <a:rPr lang="en-US" sz="1100" dirty="0"/>
              <a:t>In this new paradigm, teachers let the texts do the teaching.  They position the texts as the “expert” in the room. Lessons are structured so that students are active readers, annotating as they go, organizing information and ideas, engaging in discussion protocols, and completing writing tasks that bring them back to the text over and over. </a:t>
            </a:r>
          </a:p>
          <a:p>
            <a:pPr marL="169838" indent="-169838" defTabSz="905805" fontAlgn="base">
              <a:spcBef>
                <a:spcPct val="0"/>
              </a:spcBef>
              <a:spcAft>
                <a:spcPct val="0"/>
              </a:spcAft>
              <a:buFont typeface="Arial" panose="020B0604020202020204" pitchFamily="34" charset="0"/>
              <a:buChar char="•"/>
              <a:defRPr/>
            </a:pPr>
            <a:r>
              <a:rPr lang="en-US" sz="1100" b="1" dirty="0"/>
              <a:t>Think About It: </a:t>
            </a:r>
            <a:r>
              <a:rPr lang="en-US" sz="1100" dirty="0"/>
              <a:t>In this new paradigm, teachers set a purpose for reading and provide time for students to think about the text. Often what focuses students is a question, which is followed by a structure that gives them time to think about their response and ultimately to talk and write about it. </a:t>
            </a:r>
          </a:p>
          <a:p>
            <a:pPr marL="169838" indent="-169838" defTabSz="905805" fontAlgn="base">
              <a:spcBef>
                <a:spcPct val="0"/>
              </a:spcBef>
              <a:spcAft>
                <a:spcPct val="0"/>
              </a:spcAft>
              <a:buFont typeface="Arial" panose="020B0604020202020204" pitchFamily="34" charset="0"/>
              <a:buChar char="•"/>
              <a:defRPr/>
            </a:pPr>
            <a:r>
              <a:rPr lang="en-US" sz="1100" b="1" dirty="0"/>
              <a:t>Talk About It: </a:t>
            </a:r>
            <a:r>
              <a:rPr lang="en-US" sz="1100" dirty="0"/>
              <a:t>In this new paradigm, teachers help students deepen their understanding of text through discourse. In every lesson there are structures that promote productive and equitable conversation among students. Talking to each other about what they are reading gives students a chance to hear the ideas of their peers, build off of them, and clarify their own misconceptions. </a:t>
            </a:r>
          </a:p>
          <a:p>
            <a:pPr marL="169838" indent="-169838" defTabSz="905805" fontAlgn="base">
              <a:spcBef>
                <a:spcPct val="0"/>
              </a:spcBef>
              <a:spcAft>
                <a:spcPct val="0"/>
              </a:spcAft>
              <a:buFont typeface="Arial" panose="020B0604020202020204" pitchFamily="34" charset="0"/>
              <a:buChar char="•"/>
              <a:defRPr/>
            </a:pPr>
            <a:r>
              <a:rPr lang="en-US" sz="1100" b="1" dirty="0"/>
              <a:t>Write About It: </a:t>
            </a:r>
            <a:r>
              <a:rPr lang="en-US" sz="1100" dirty="0"/>
              <a:t>Writing is an integral part of the learning process: writing is a way for students to crystalize their thinking (i.e. “writing to learn”). Writing is also a way for students to communicate their learning (i.e. “writing to demonstrate learning”). </a:t>
            </a:r>
          </a:p>
          <a:p>
            <a:pPr marL="169838" indent="-169838" defTabSz="905805" fontAlgn="base">
              <a:spcBef>
                <a:spcPct val="0"/>
              </a:spcBef>
              <a:spcAft>
                <a:spcPct val="0"/>
              </a:spcAft>
              <a:buFont typeface="Arial" panose="020B0604020202020204" pitchFamily="34" charset="0"/>
              <a:buChar char="•"/>
              <a:defRPr/>
            </a:pPr>
            <a:endParaRPr lang="en-US" sz="1100" dirty="0"/>
          </a:p>
          <a:p>
            <a:pPr marL="169838" indent="-169838" defTabSz="905805" fontAlgn="base">
              <a:spcBef>
                <a:spcPct val="0"/>
              </a:spcBef>
              <a:spcAft>
                <a:spcPct val="0"/>
              </a:spcAft>
              <a:buFont typeface="Arial" panose="020B0604020202020204" pitchFamily="34" charset="0"/>
              <a:buChar char="•"/>
              <a:defRPr/>
            </a:pPr>
            <a:endParaRPr lang="en-US" sz="1100" dirty="0"/>
          </a:p>
          <a:p>
            <a:pPr defTabSz="905805" fontAlgn="base">
              <a:spcBef>
                <a:spcPct val="0"/>
              </a:spcBef>
              <a:spcAft>
                <a:spcPct val="0"/>
              </a:spcAft>
              <a:defRPr/>
            </a:pPr>
            <a:r>
              <a:rPr lang="en-US" sz="1100" dirty="0"/>
              <a:t>Questions:  </a:t>
            </a:r>
          </a:p>
          <a:p>
            <a:pPr marL="169838" indent="-169838" defTabSz="905805" fontAlgn="base">
              <a:spcBef>
                <a:spcPct val="0"/>
              </a:spcBef>
              <a:spcAft>
                <a:spcPct val="0"/>
              </a:spcAft>
              <a:buFont typeface="Arial" panose="020B0604020202020204" pitchFamily="34" charset="0"/>
              <a:buChar char="•"/>
              <a:defRPr/>
            </a:pPr>
            <a:endParaRPr lang="en-US" sz="1100" dirty="0"/>
          </a:p>
          <a:p>
            <a:pPr marL="169838" indent="-169838" defTabSz="905805" fontAlgn="base">
              <a:spcBef>
                <a:spcPct val="0"/>
              </a:spcBef>
              <a:spcAft>
                <a:spcPct val="0"/>
              </a:spcAft>
              <a:buFont typeface="Arial" panose="020B0604020202020204" pitchFamily="34" charset="0"/>
              <a:buChar char="•"/>
              <a:defRPr/>
            </a:pPr>
            <a:r>
              <a:rPr lang="en-US" sz="1100" b="1" dirty="0"/>
              <a:t>Why is the “talk about it” paradigm key?  </a:t>
            </a:r>
            <a:r>
              <a:rPr lang="en-US" sz="1100" dirty="0"/>
              <a:t>(Kids that can’t speak their thoughts also can’t write their thoughts.)</a:t>
            </a:r>
          </a:p>
          <a:p>
            <a:pPr marL="169838" indent="-169838" defTabSz="905805" fontAlgn="base">
              <a:spcBef>
                <a:spcPct val="0"/>
              </a:spcBef>
              <a:spcAft>
                <a:spcPct val="0"/>
              </a:spcAft>
              <a:buFont typeface="Arial" panose="020B0604020202020204" pitchFamily="34" charset="0"/>
              <a:buChar char="•"/>
              <a:defRPr/>
            </a:pPr>
            <a:endParaRPr lang="en-US" sz="1100" dirty="0"/>
          </a:p>
          <a:p>
            <a:pPr marL="169838" indent="-169838" defTabSz="905805" fontAlgn="base">
              <a:spcBef>
                <a:spcPct val="0"/>
              </a:spcBef>
              <a:spcAft>
                <a:spcPct val="0"/>
              </a:spcAft>
              <a:buFont typeface="Arial" panose="020B0604020202020204" pitchFamily="34" charset="0"/>
              <a:buChar char="•"/>
              <a:defRPr/>
            </a:pPr>
            <a:r>
              <a:rPr lang="en-US" sz="1100" b="1" dirty="0"/>
              <a:t>How does “read and think/about it” play into “talk about it?”  </a:t>
            </a:r>
            <a:r>
              <a:rPr lang="en-US" sz="1100" dirty="0"/>
              <a:t>(reading gives language, thinking allows coherency)</a:t>
            </a:r>
          </a:p>
          <a:p>
            <a:pPr marL="169838" indent="-169838" defTabSz="905805" fontAlgn="base">
              <a:spcBef>
                <a:spcPct val="0"/>
              </a:spcBef>
              <a:spcAft>
                <a:spcPct val="0"/>
              </a:spcAft>
              <a:buFont typeface="Arial" panose="020B0604020202020204" pitchFamily="34" charset="0"/>
              <a:buChar char="•"/>
              <a:defRPr/>
            </a:pPr>
            <a:endParaRPr lang="en-US" sz="1100" dirty="0"/>
          </a:p>
          <a:p>
            <a:pPr marL="169838" indent="-169838" defTabSz="905805" fontAlgn="base">
              <a:spcBef>
                <a:spcPct val="0"/>
              </a:spcBef>
              <a:spcAft>
                <a:spcPct val="0"/>
              </a:spcAft>
              <a:buFont typeface="Arial" panose="020B0604020202020204" pitchFamily="34" charset="0"/>
              <a:buChar char="•"/>
              <a:defRPr/>
            </a:pPr>
            <a:r>
              <a:rPr lang="en-US" sz="1100" b="1" dirty="0"/>
              <a:t>What evidence might you see in a classroom that would indicate this is happening?</a:t>
            </a:r>
          </a:p>
          <a:p>
            <a:pPr marL="169838" indent="-169838" defTabSz="905805" fontAlgn="base">
              <a:spcBef>
                <a:spcPct val="0"/>
              </a:spcBef>
              <a:spcAft>
                <a:spcPct val="0"/>
              </a:spcAft>
              <a:buFont typeface="Arial" panose="020B0604020202020204" pitchFamily="34" charset="0"/>
              <a:buChar char="•"/>
              <a:defRPr/>
            </a:pPr>
            <a:endParaRPr lang="en-US" sz="1100" b="1" dirty="0"/>
          </a:p>
          <a:p>
            <a:pPr marL="169838" indent="-169838" defTabSz="905805" fontAlgn="base">
              <a:spcBef>
                <a:spcPct val="0"/>
              </a:spcBef>
              <a:spcAft>
                <a:spcPct val="0"/>
              </a:spcAft>
              <a:buFont typeface="Arial" panose="020B0604020202020204" pitchFamily="34" charset="0"/>
              <a:buChar char="•"/>
              <a:defRPr/>
            </a:pPr>
            <a:endParaRPr lang="en-US" sz="1100" b="1" dirty="0"/>
          </a:p>
        </p:txBody>
      </p:sp>
      <p:sp>
        <p:nvSpPr>
          <p:cNvPr id="4" name="Slide Number Placeholder 3"/>
          <p:cNvSpPr>
            <a:spLocks noGrp="1"/>
          </p:cNvSpPr>
          <p:nvPr>
            <p:ph type="sldNum" sz="quarter" idx="10"/>
          </p:nvPr>
        </p:nvSpPr>
        <p:spPr/>
        <p:txBody>
          <a:bodyPr/>
          <a:lstStyle/>
          <a:p>
            <a:fld id="{EF3C1CD0-D833-4B0D-BF33-74A8E63C0BDA}" type="slidenum">
              <a:rPr lang="en-US" smtClean="0"/>
              <a:t>19</a:t>
            </a:fld>
            <a:endParaRPr lang="en-US"/>
          </a:p>
        </p:txBody>
      </p:sp>
    </p:spTree>
    <p:extLst>
      <p:ext uri="{BB962C8B-B14F-4D97-AF65-F5344CB8AC3E}">
        <p14:creationId xmlns:p14="http://schemas.microsoft.com/office/powerpoint/2010/main" val="3060033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COMMITMENT </a:t>
            </a:r>
          </a:p>
          <a:p>
            <a:endParaRPr lang="en-US" baseline="0" dirty="0" smtClean="0"/>
          </a:p>
          <a:p>
            <a:r>
              <a:rPr lang="en-US" baseline="0" dirty="0" smtClean="0"/>
              <a:t>So</a:t>
            </a:r>
            <a:r>
              <a:rPr lang="en-US" baseline="0" dirty="0"/>
              <a:t>, given the strategic plan and the outcomes that we are working to improve – what exactly are we going to do to move forward? What’s the strategy? The good news is that this is what we are talking about today – the path forward. </a:t>
            </a:r>
          </a:p>
          <a:p>
            <a:endParaRPr lang="en-US" baseline="0" dirty="0"/>
          </a:p>
          <a:p>
            <a:r>
              <a:rPr lang="en-US" baseline="0" dirty="0"/>
              <a:t>To that end, we have done a variety of things, including: </a:t>
            </a:r>
          </a:p>
          <a:p>
            <a:pPr marL="169838" indent="-169838">
              <a:buFont typeface="Arial" panose="020B0604020202020204" pitchFamily="34" charset="0"/>
              <a:buChar char="•"/>
            </a:pPr>
            <a:r>
              <a:rPr lang="en-US" baseline="0" dirty="0"/>
              <a:t>Adopted rigorous academic standards for ELA and math that are grounded in the most current research about what works to produce dramatically different results for students. </a:t>
            </a:r>
          </a:p>
          <a:p>
            <a:pPr marL="169838" indent="-169838">
              <a:buFont typeface="Arial" panose="020B0604020202020204" pitchFamily="34" charset="0"/>
              <a:buChar char="•"/>
            </a:pPr>
            <a:r>
              <a:rPr lang="en-US" baseline="0" dirty="0"/>
              <a:t>Adapted a Literacy Walk Tool for us to use in classrooms that is grounded in the same research base and describes excellent instruction aligned to the standards. This tool is a modified version of the IPG from Student Achievement Partners and you may have seen it/used it before with: LIFT, D2D, TNTP, or their CORE office (if they're a TELN district or engaging in Literacy Learning Walks). </a:t>
            </a:r>
            <a:endParaRPr lang="en-US" baseline="0" dirty="0" smtClean="0"/>
          </a:p>
          <a:p>
            <a:pPr marL="169838" indent="-169838">
              <a:buFont typeface="Arial" panose="020B0604020202020204" pitchFamily="34" charset="0"/>
              <a:buChar char="•"/>
            </a:pPr>
            <a:endParaRPr lang="en-US" baseline="0" dirty="0"/>
          </a:p>
          <a:p>
            <a:pPr marL="169838" indent="-169838">
              <a:buFont typeface="Arial" panose="020B0604020202020204" pitchFamily="34" charset="0"/>
              <a:buChar char="•"/>
            </a:pPr>
            <a:r>
              <a:rPr lang="en-US" baseline="0" dirty="0"/>
              <a:t>Who here is familiar with the Literacy Walkthrough Tool or the IPG? Fist to five on familiarity</a:t>
            </a:r>
            <a:r>
              <a:rPr lang="en-US" baseline="0" dirty="0" smtClean="0"/>
              <a:t>.</a:t>
            </a:r>
          </a:p>
          <a:p>
            <a:pPr marL="169838" indent="-169838">
              <a:buFont typeface="Arial" panose="020B0604020202020204" pitchFamily="34" charset="0"/>
              <a:buChar char="•"/>
            </a:pPr>
            <a:endParaRPr lang="en-US" baseline="0" dirty="0"/>
          </a:p>
          <a:p>
            <a:pPr marL="169838" indent="-169838">
              <a:buFont typeface="Arial" panose="020B0604020202020204" pitchFamily="34" charset="0"/>
              <a:buChar char="•"/>
            </a:pPr>
            <a:r>
              <a:rPr lang="en-US" baseline="0" dirty="0"/>
              <a:t>This tool is a living document and the TDOE is currently exploring some modifications. Will be updated to reflect our evolving vision and understanding of excellent instruction. </a:t>
            </a:r>
          </a:p>
          <a:p>
            <a:pPr marL="169838" indent="-169838">
              <a:buFont typeface="Arial" panose="020B0604020202020204" pitchFamily="34" charset="0"/>
              <a:buChar char="•"/>
            </a:pPr>
            <a:r>
              <a:rPr lang="en-US" baseline="0" dirty="0"/>
              <a:t>We are also working on adapting a similar tool for math that will be available next year. </a:t>
            </a:r>
          </a:p>
        </p:txBody>
      </p:sp>
      <p:sp>
        <p:nvSpPr>
          <p:cNvPr id="4" name="Slide Number Placeholder 3"/>
          <p:cNvSpPr>
            <a:spLocks noGrp="1"/>
          </p:cNvSpPr>
          <p:nvPr>
            <p:ph type="sldNum" sz="quarter" idx="10"/>
          </p:nvPr>
        </p:nvSpPr>
        <p:spPr/>
        <p:txBody>
          <a:bodyPr/>
          <a:lstStyle/>
          <a:p>
            <a:fld id="{EF3C1CD0-D833-4B0D-BF33-74A8E63C0BDA}" type="slidenum">
              <a:rPr lang="en-US" smtClean="0"/>
              <a:t>20</a:t>
            </a:fld>
            <a:endParaRPr lang="en-US"/>
          </a:p>
        </p:txBody>
      </p:sp>
    </p:spTree>
    <p:extLst>
      <p:ext uri="{BB962C8B-B14F-4D97-AF65-F5344CB8AC3E}">
        <p14:creationId xmlns:p14="http://schemas.microsoft.com/office/powerpoint/2010/main" val="510983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ACTION</a:t>
            </a:r>
          </a:p>
          <a:p>
            <a:endParaRPr lang="en-US" baseline="0" dirty="0" smtClean="0"/>
          </a:p>
          <a:p>
            <a:r>
              <a:rPr lang="en-US" baseline="0" dirty="0" smtClean="0"/>
              <a:t>**Questions on right hand side of slide are animated</a:t>
            </a:r>
          </a:p>
          <a:p>
            <a:endParaRPr lang="en-US" baseline="0" dirty="0" smtClean="0"/>
          </a:p>
          <a:p>
            <a:r>
              <a:rPr lang="en-US" baseline="0" dirty="0" smtClean="0"/>
              <a:t>What </a:t>
            </a:r>
            <a:r>
              <a:rPr lang="en-US" baseline="0" dirty="0"/>
              <a:t>will it take to lead change? Here’s what we know: (read points)</a:t>
            </a:r>
          </a:p>
          <a:p>
            <a:r>
              <a:rPr lang="en-US" baseline="0" dirty="0"/>
              <a:t>This change will take a real commitment from you to prioritize the effort and investment from others in your school buildings. How are you going to translate your belief in the importance of this work down to each of your students – it has to be through your teachers and families and you need to PLAN for the change. </a:t>
            </a:r>
          </a:p>
        </p:txBody>
      </p:sp>
      <p:sp>
        <p:nvSpPr>
          <p:cNvPr id="4" name="Slide Number Placeholder 3"/>
          <p:cNvSpPr>
            <a:spLocks noGrp="1"/>
          </p:cNvSpPr>
          <p:nvPr>
            <p:ph type="sldNum" sz="quarter" idx="10"/>
          </p:nvPr>
        </p:nvSpPr>
        <p:spPr/>
        <p:txBody>
          <a:bodyPr/>
          <a:lstStyle/>
          <a:p>
            <a:fld id="{EF3C1CD0-D833-4B0D-BF33-74A8E63C0BDA}" type="slidenum">
              <a:rPr lang="en-US" smtClean="0"/>
              <a:t>21</a:t>
            </a:fld>
            <a:endParaRPr lang="en-US"/>
          </a:p>
        </p:txBody>
      </p:sp>
    </p:spTree>
    <p:extLst>
      <p:ext uri="{BB962C8B-B14F-4D97-AF65-F5344CB8AC3E}">
        <p14:creationId xmlns:p14="http://schemas.microsoft.com/office/powerpoint/2010/main" val="704976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Agenda—packed day so brisk pacing!</a:t>
            </a:r>
            <a:endParaRPr lang="en-US" dirty="0"/>
          </a:p>
        </p:txBody>
      </p:sp>
      <p:sp>
        <p:nvSpPr>
          <p:cNvPr id="4" name="Slide Number Placeholder 3"/>
          <p:cNvSpPr>
            <a:spLocks noGrp="1"/>
          </p:cNvSpPr>
          <p:nvPr>
            <p:ph type="sldNum" sz="quarter" idx="10"/>
          </p:nvPr>
        </p:nvSpPr>
        <p:spPr/>
        <p:txBody>
          <a:bodyPr/>
          <a:lstStyle/>
          <a:p>
            <a:fld id="{EF3C1CD0-D833-4B0D-BF33-74A8E63C0BDA}" type="slidenum">
              <a:rPr lang="en-US" smtClean="0"/>
              <a:t>2</a:t>
            </a:fld>
            <a:endParaRPr lang="en-US"/>
          </a:p>
        </p:txBody>
      </p:sp>
    </p:spTree>
    <p:extLst>
      <p:ext uri="{BB962C8B-B14F-4D97-AF65-F5344CB8AC3E}">
        <p14:creationId xmlns:p14="http://schemas.microsoft.com/office/powerpoint/2010/main" val="3284639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r>
              <a:rPr lang="en-US" dirty="0"/>
              <a:t>Now that we have grounded ourselves in the vision, strategies and goals and have a student in mind that we know can do better, let’s begin to plan for the level of change that we know will be required of us to be successful in this era of higher standards for students.</a:t>
            </a:r>
          </a:p>
          <a:p>
            <a:endParaRPr lang="en-US" dirty="0"/>
          </a:p>
        </p:txBody>
      </p:sp>
      <p:sp>
        <p:nvSpPr>
          <p:cNvPr id="4" name="Slide Number Placeholder 3"/>
          <p:cNvSpPr>
            <a:spLocks noGrp="1"/>
          </p:cNvSpPr>
          <p:nvPr>
            <p:ph type="sldNum" sz="quarter" idx="10"/>
          </p:nvPr>
        </p:nvSpPr>
        <p:spPr/>
        <p:txBody>
          <a:bodyPr/>
          <a:lstStyle/>
          <a:p>
            <a:fld id="{EF3C1CD0-D833-4B0D-BF33-74A8E63C0BDA}" type="slidenum">
              <a:rPr lang="en-US" smtClean="0"/>
              <a:t>22</a:t>
            </a:fld>
            <a:endParaRPr lang="en-US"/>
          </a:p>
        </p:txBody>
      </p:sp>
    </p:spTree>
    <p:extLst>
      <p:ext uri="{BB962C8B-B14F-4D97-AF65-F5344CB8AC3E}">
        <p14:creationId xmlns:p14="http://schemas.microsoft.com/office/powerpoint/2010/main" val="1512705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r>
              <a:rPr lang="en-US" dirty="0"/>
              <a:t>THE COMMITTMENT</a:t>
            </a:r>
            <a:endParaRPr lang="en-US" baseline="0" dirty="0" smtClean="0"/>
          </a:p>
          <a:p>
            <a:endParaRPr lang="en-US" baseline="0" dirty="0" smtClean="0"/>
          </a:p>
          <a:p>
            <a:r>
              <a:rPr lang="en-US" baseline="0" dirty="0" smtClean="0"/>
              <a:t>To </a:t>
            </a:r>
            <a:r>
              <a:rPr lang="en-US" baseline="0" dirty="0"/>
              <a:t>support your efforts to provide students with these daily opportunities, the TDOE released a resource “Teaching Literacy in Tennessee” designed to provide practical guidance for developing proficient readers, writers, and thinkers. The intended audience of this resource is K-3 teachers and leaders. However, it is grounded in a </a:t>
            </a:r>
            <a:r>
              <a:rPr lang="en-US" b="1" baseline="0" dirty="0"/>
              <a:t>theory of action </a:t>
            </a:r>
            <a:r>
              <a:rPr lang="en-US" baseline="0" dirty="0"/>
              <a:t>that extends to teaching literacy at all grade levels. </a:t>
            </a:r>
          </a:p>
          <a:p>
            <a:pPr defTabSz="905805">
              <a:defRPr/>
            </a:pPr>
            <a:endParaRPr lang="en-US" baseline="0" dirty="0"/>
          </a:p>
          <a:p>
            <a:r>
              <a:rPr lang="en-US" baseline="0" dirty="0"/>
              <a:t>If students are: </a:t>
            </a:r>
          </a:p>
          <a:p>
            <a:pPr marL="169838" indent="-169838">
              <a:buFont typeface="Arial" panose="020B0604020202020204" pitchFamily="34" charset="0"/>
              <a:buChar char="•"/>
            </a:pPr>
            <a:r>
              <a:rPr lang="en-US" dirty="0"/>
              <a:t>Engaging in a high volume of reading; </a:t>
            </a:r>
          </a:p>
          <a:p>
            <a:pPr marL="169838" indent="-169838">
              <a:buFont typeface="Arial" panose="020B0604020202020204" pitchFamily="34" charset="0"/>
              <a:buChar char="•"/>
            </a:pPr>
            <a:r>
              <a:rPr lang="en-US" dirty="0"/>
              <a:t>Reading and listening to complex texts that are on or beyond grade level – We explored this significant change during the first session. </a:t>
            </a:r>
          </a:p>
          <a:p>
            <a:pPr marL="169838" indent="-169838">
              <a:buFont typeface="Arial" panose="020B0604020202020204" pitchFamily="34" charset="0"/>
              <a:buChar char="•"/>
            </a:pPr>
            <a:r>
              <a:rPr lang="en-US" dirty="0"/>
              <a:t>Thinking deeply about and responding to text through speaking and writing; </a:t>
            </a:r>
          </a:p>
          <a:p>
            <a:pPr marL="169838" indent="-169838">
              <a:buFont typeface="Arial" panose="020B0604020202020204" pitchFamily="34" charset="0"/>
              <a:buChar char="•"/>
            </a:pPr>
            <a:r>
              <a:rPr lang="en-US" dirty="0"/>
              <a:t>Developing the skill and craft of a writer; and </a:t>
            </a:r>
          </a:p>
          <a:p>
            <a:pPr marL="169838" indent="-169838">
              <a:buFont typeface="Arial" panose="020B0604020202020204" pitchFamily="34" charset="0"/>
              <a:buChar char="•"/>
            </a:pPr>
            <a:r>
              <a:rPr lang="en-US" dirty="0"/>
              <a:t>Practicing foundational skills that have been taught explicitly and systematically and applied through reading and writing. </a:t>
            </a:r>
          </a:p>
          <a:p>
            <a:pPr>
              <a:spcAft>
                <a:spcPts val="594"/>
              </a:spcAft>
              <a:buClr>
                <a:srgbClr val="C00000"/>
              </a:buClr>
            </a:pPr>
            <a:r>
              <a:rPr lang="en-US" b="1" i="1" dirty="0">
                <a:solidFill>
                  <a:schemeClr val="accent1"/>
                </a:solidFill>
              </a:rPr>
              <a:t>We will produce dramatically different results for our students.</a:t>
            </a:r>
          </a:p>
          <a:p>
            <a:pPr>
              <a:spcAft>
                <a:spcPts val="594"/>
              </a:spcAft>
              <a:buClr>
                <a:srgbClr val="C00000"/>
              </a:buClr>
            </a:pPr>
            <a:endParaRPr lang="en-US" b="1" i="1" dirty="0">
              <a:solidFill>
                <a:schemeClr val="accent1"/>
              </a:solidFill>
            </a:endParaRPr>
          </a:p>
          <a:p>
            <a:pPr>
              <a:spcAft>
                <a:spcPts val="594"/>
              </a:spcAft>
              <a:buClr>
                <a:srgbClr val="C00000"/>
              </a:buClr>
            </a:pPr>
            <a:r>
              <a:rPr lang="en-US" b="1" dirty="0">
                <a:solidFill>
                  <a:schemeClr val="accent1"/>
                </a:solidFill>
              </a:rPr>
              <a:t>ANIMATION: Today, we will be focusing on this component – how do we get students to think deeply about and respond to text through speaking and writing? </a:t>
            </a:r>
          </a:p>
          <a:p>
            <a:pPr>
              <a:spcAft>
                <a:spcPts val="594"/>
              </a:spcAft>
              <a:buClr>
                <a:srgbClr val="C00000"/>
              </a:buClr>
            </a:pPr>
            <a:endParaRPr lang="en-US" b="1" i="1" dirty="0">
              <a:solidFill>
                <a:schemeClr val="accent1"/>
              </a:solidFill>
            </a:endParaRPr>
          </a:p>
          <a:p>
            <a:pPr>
              <a:spcAft>
                <a:spcPts val="594"/>
              </a:spcAft>
              <a:buClr>
                <a:srgbClr val="C00000"/>
              </a:buClr>
            </a:pPr>
            <a:r>
              <a:rPr lang="en-US" i="1" dirty="0">
                <a:solidFill>
                  <a:schemeClr val="accent1"/>
                </a:solidFill>
              </a:rPr>
              <a:t>Optional Question for Slide: </a:t>
            </a:r>
            <a:r>
              <a:rPr lang="en-US" b="1" i="1" dirty="0">
                <a:solidFill>
                  <a:schemeClr val="accent1"/>
                </a:solidFill>
              </a:rPr>
              <a:t>Which of these fall under skills-based instruction and which under knowledge-based?</a:t>
            </a:r>
          </a:p>
        </p:txBody>
      </p:sp>
      <p:sp>
        <p:nvSpPr>
          <p:cNvPr id="4" name="Slide Number Placeholder 3"/>
          <p:cNvSpPr>
            <a:spLocks noGrp="1"/>
          </p:cNvSpPr>
          <p:nvPr>
            <p:ph type="sldNum" sz="quarter" idx="10"/>
          </p:nvPr>
        </p:nvSpPr>
        <p:spPr/>
        <p:txBody>
          <a:bodyPr/>
          <a:lstStyle/>
          <a:p>
            <a:fld id="{EF3C1CD0-D833-4B0D-BF33-74A8E63C0BDA}" type="slidenum">
              <a:rPr lang="en-US" smtClean="0"/>
              <a:t>23</a:t>
            </a:fld>
            <a:endParaRPr lang="en-US"/>
          </a:p>
        </p:txBody>
      </p:sp>
    </p:spTree>
    <p:extLst>
      <p:ext uri="{BB962C8B-B14F-4D97-AF65-F5344CB8AC3E}">
        <p14:creationId xmlns:p14="http://schemas.microsoft.com/office/powerpoint/2010/main" val="2777557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r>
              <a:rPr lang="en-US" b="1" dirty="0" smtClean="0"/>
              <a:t>Have participants</a:t>
            </a:r>
            <a:r>
              <a:rPr lang="en-US" b="1" baseline="0" dirty="0" smtClean="0"/>
              <a:t> access LLW tool.</a:t>
            </a:r>
            <a:r>
              <a:rPr lang="en-US" b="1" dirty="0"/>
              <a:t> HANDOUT 2_LITERACY LEARNING WALK TOOL</a:t>
            </a:r>
            <a:endParaRPr lang="en-US" b="1" dirty="0" smtClean="0"/>
          </a:p>
          <a:p>
            <a:endParaRPr lang="en-US" b="1" dirty="0" smtClean="0"/>
          </a:p>
          <a:p>
            <a:r>
              <a:rPr lang="en-US" b="1" dirty="0" smtClean="0"/>
              <a:t>Survey the room</a:t>
            </a:r>
            <a:r>
              <a:rPr lang="en-US" b="1" baseline="0" dirty="0" smtClean="0"/>
              <a:t> for familiarity. </a:t>
            </a:r>
            <a:endParaRPr lang="en-US" b="1" dirty="0" smtClean="0"/>
          </a:p>
          <a:p>
            <a:endParaRPr lang="en-US" b="1" dirty="0" smtClean="0"/>
          </a:p>
          <a:p>
            <a:r>
              <a:rPr lang="en-US" b="1" dirty="0" smtClean="0"/>
              <a:t>Why</a:t>
            </a:r>
            <a:r>
              <a:rPr lang="en-US" b="1" baseline="0" dirty="0" smtClean="0"/>
              <a:t> use this tool?  To identify trends. </a:t>
            </a:r>
            <a:endParaRPr lang="en-US" b="1" dirty="0" smtClean="0"/>
          </a:p>
          <a:p>
            <a:r>
              <a:rPr lang="en-US" b="1" dirty="0" smtClean="0"/>
              <a:t>Changing</a:t>
            </a:r>
            <a:r>
              <a:rPr lang="en-US" b="1" baseline="0" dirty="0" smtClean="0"/>
              <a:t> trends changes buildings—because if the trend is to teach to the rigor of the standard, we are in a different place than if the trend is below grade level instruction. </a:t>
            </a:r>
            <a:endParaRPr lang="en-US" b="1" dirty="0" smtClean="0"/>
          </a:p>
          <a:p>
            <a:endParaRPr lang="en-US" dirty="0" smtClean="0"/>
          </a:p>
          <a:p>
            <a:endParaRPr lang="en-US" dirty="0" smtClean="0"/>
          </a:p>
          <a:p>
            <a:r>
              <a:rPr lang="en-US" dirty="0" smtClean="0"/>
              <a:t>We </a:t>
            </a:r>
            <a:r>
              <a:rPr lang="en-US" dirty="0"/>
              <a:t>will do this by training you to leverage </a:t>
            </a:r>
            <a:r>
              <a:rPr lang="en-US" dirty="0" smtClean="0"/>
              <a:t>high</a:t>
            </a:r>
            <a:r>
              <a:rPr lang="en-US" baseline="0" dirty="0" smtClean="0"/>
              <a:t> impact portions of TDOE’s </a:t>
            </a:r>
            <a:r>
              <a:rPr lang="en-US" baseline="0" dirty="0"/>
              <a:t>Literacy Learning Walk Tool which describes excellent instruction aligned to the standards. </a:t>
            </a:r>
          </a:p>
          <a:p>
            <a:pPr marL="1528545" lvl="3" indent="-169838">
              <a:buFont typeface="Arial" panose="020B0604020202020204" pitchFamily="34" charset="0"/>
              <a:buChar char="•"/>
            </a:pPr>
            <a:r>
              <a:rPr lang="en-US" baseline="0" dirty="0"/>
              <a:t>Again, this tool is a modified version of the IPG from Student Achievement Partners and you may have seen it/used it before with: LIFT, D2D, TNTP, or their CORE office (if they're a TELN district or engaging in Literacy Learning Walks).</a:t>
            </a:r>
          </a:p>
          <a:p>
            <a:endParaRPr lang="en-US" baseline="0" dirty="0"/>
          </a:p>
          <a:p>
            <a:r>
              <a:rPr lang="en-US" baseline="0" dirty="0"/>
              <a:t>This tool can be a useful tool to: </a:t>
            </a:r>
          </a:p>
          <a:p>
            <a:pPr marL="169838" indent="-169838">
              <a:buFont typeface="Arial" panose="020B0604020202020204" pitchFamily="34" charset="0"/>
              <a:buChar char="•"/>
            </a:pPr>
            <a:r>
              <a:rPr lang="en-US" baseline="0" dirty="0"/>
              <a:t>Deepen your understanding of standards-aligned instruction to inform your vision. </a:t>
            </a:r>
          </a:p>
          <a:p>
            <a:pPr marL="169838" indent="-169838">
              <a:buFont typeface="Arial" panose="020B0604020202020204" pitchFamily="34" charset="0"/>
              <a:buChar char="•"/>
            </a:pPr>
            <a:r>
              <a:rPr lang="en-US" baseline="0" dirty="0"/>
              <a:t>Diagnose the current state of teaching and learning in your school to inform your academic strategy. </a:t>
            </a:r>
          </a:p>
          <a:p>
            <a:pPr marL="169838" indent="-169838">
              <a:buFont typeface="Arial" panose="020B0604020202020204" pitchFamily="34" charset="0"/>
              <a:buChar char="•"/>
            </a:pPr>
            <a:r>
              <a:rPr lang="en-US" baseline="0" dirty="0"/>
              <a:t>Monitor progress towards your vision for change. </a:t>
            </a:r>
          </a:p>
          <a:p>
            <a:pPr marL="169838" indent="-169838">
              <a:buFont typeface="Arial" panose="020B0604020202020204" pitchFamily="34" charset="0"/>
              <a:buChar char="•"/>
            </a:pPr>
            <a:r>
              <a:rPr lang="en-US" baseline="0" dirty="0"/>
              <a:t>Critical to remember that this is </a:t>
            </a:r>
            <a:r>
              <a:rPr lang="en-US" b="1" baseline="0" dirty="0"/>
              <a:t>NOT a tool for evaluation of practice</a:t>
            </a:r>
            <a:r>
              <a:rPr lang="en-US" baseline="0" dirty="0"/>
              <a:t>. Also important to note that </a:t>
            </a:r>
            <a:r>
              <a:rPr lang="en-US" dirty="0"/>
              <a:t>this is a broad picture of literacy instruction and doesn’t encompass all of the critical attributes found within each of the literacy strategies being supported through the R2BR work. </a:t>
            </a:r>
          </a:p>
          <a:p>
            <a:pPr marL="169838" indent="-169838">
              <a:buFont typeface="Arial" panose="020B0604020202020204" pitchFamily="34" charset="0"/>
              <a:buChar char="•"/>
            </a:pPr>
            <a:r>
              <a:rPr lang="en-US" baseline="0" dirty="0"/>
              <a:t>In this course we are going to dive deeply into one area of the tool to build our own understanding, diagnose our current state, and inform our academic strategy. </a:t>
            </a:r>
          </a:p>
          <a:p>
            <a:pPr marL="169838" indent="-169838">
              <a:buFont typeface="Arial" panose="020B0604020202020204" pitchFamily="34" charset="0"/>
              <a:buChar char="•"/>
            </a:pPr>
            <a:r>
              <a:rPr lang="en-US" baseline="0" dirty="0"/>
              <a:t>However, we do not have enough time to do the extensive learning and norming that is required to use this tool to monitor progress. If you are interested in this kind of work, reach out to your district supervisors to explore options for support from your CORE Office. </a:t>
            </a:r>
          </a:p>
        </p:txBody>
      </p:sp>
      <p:sp>
        <p:nvSpPr>
          <p:cNvPr id="4" name="Slide Number Placeholder 3"/>
          <p:cNvSpPr>
            <a:spLocks noGrp="1"/>
          </p:cNvSpPr>
          <p:nvPr>
            <p:ph type="sldNum" sz="quarter" idx="10"/>
          </p:nvPr>
        </p:nvSpPr>
        <p:spPr/>
        <p:txBody>
          <a:bodyPr/>
          <a:lstStyle/>
          <a:p>
            <a:fld id="{EF3C1CD0-D833-4B0D-BF33-74A8E63C0BDA}" type="slidenum">
              <a:rPr lang="en-US" smtClean="0"/>
              <a:t>24</a:t>
            </a:fld>
            <a:endParaRPr lang="en-US"/>
          </a:p>
        </p:txBody>
      </p:sp>
    </p:spTree>
    <p:extLst>
      <p:ext uri="{BB962C8B-B14F-4D97-AF65-F5344CB8AC3E}">
        <p14:creationId xmlns:p14="http://schemas.microsoft.com/office/powerpoint/2010/main" val="1820396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 training on this tool—focusing on the key actions for literacy.</a:t>
            </a:r>
          </a:p>
          <a:p>
            <a:endParaRPr lang="en-US" baseline="0" dirty="0" smtClean="0"/>
          </a:p>
          <a:p>
            <a:r>
              <a:rPr lang="en-US" b="1" baseline="0" dirty="0" smtClean="0"/>
              <a:t>HANDOUT </a:t>
            </a:r>
            <a:r>
              <a:rPr lang="en-US" b="1" baseline="0" dirty="0" err="1"/>
              <a:t>C_Literacy</a:t>
            </a:r>
            <a:r>
              <a:rPr lang="en-US" b="1" baseline="0" dirty="0"/>
              <a:t> Learning Walk Tool </a:t>
            </a:r>
            <a:endParaRPr lang="en-US" baseline="0" dirty="0"/>
          </a:p>
          <a:p>
            <a:pPr marL="169838" indent="-169838">
              <a:buFont typeface="Arial" panose="020B0604020202020204" pitchFamily="34" charset="0"/>
              <a:buChar char="•"/>
            </a:pPr>
            <a:r>
              <a:rPr lang="en-US" baseline="0" dirty="0"/>
              <a:t>Core Action 1 is focused on the culture of learning in the classroom. </a:t>
            </a:r>
          </a:p>
          <a:p>
            <a:pPr marL="169838" indent="-169838">
              <a:buFont typeface="Arial" panose="020B0604020202020204" pitchFamily="34" charset="0"/>
              <a:buChar char="•"/>
            </a:pPr>
            <a:r>
              <a:rPr lang="en-US" baseline="0" dirty="0"/>
              <a:t>Core Action 2 is focused on the use of time in the classroom. </a:t>
            </a:r>
          </a:p>
          <a:p>
            <a:pPr marL="169838" indent="-169838">
              <a:buFont typeface="Arial" panose="020B0604020202020204" pitchFamily="34" charset="0"/>
              <a:buChar char="•"/>
            </a:pPr>
            <a:r>
              <a:rPr lang="en-US" baseline="0" dirty="0"/>
              <a:t>Core Action 3 is focused on the quality of the reading foundational skills instruction that is happening in the classroom. </a:t>
            </a:r>
          </a:p>
          <a:p>
            <a:pPr marL="169838" indent="-169838">
              <a:buFont typeface="Arial" panose="020B0604020202020204" pitchFamily="34" charset="0"/>
              <a:buChar char="•"/>
            </a:pPr>
            <a:r>
              <a:rPr lang="en-US" baseline="0" dirty="0"/>
              <a:t>Core Action 4 is focused on the quality of the texts used in the classroom. </a:t>
            </a:r>
          </a:p>
          <a:p>
            <a:pPr marL="169838" indent="-169838">
              <a:buFont typeface="Arial" panose="020B0604020202020204" pitchFamily="34" charset="0"/>
              <a:buChar char="•"/>
            </a:pPr>
            <a:r>
              <a:rPr lang="en-US" baseline="0" dirty="0"/>
              <a:t>Core Action 5 is focused on the quality of the questions and tasks used in the classroom. </a:t>
            </a:r>
          </a:p>
          <a:p>
            <a:pPr marL="169838" indent="-169838">
              <a:buFont typeface="Arial" panose="020B0604020202020204" pitchFamily="34" charset="0"/>
              <a:buChar char="•"/>
            </a:pPr>
            <a:r>
              <a:rPr lang="en-US" baseline="0" dirty="0"/>
              <a:t>Core Action 6 is focused on ownership of the learning in the classroom. </a:t>
            </a:r>
          </a:p>
          <a:p>
            <a:pPr marL="169838" indent="-169838">
              <a:buFont typeface="Arial" panose="020B0604020202020204" pitchFamily="34" charset="0"/>
              <a:buChar char="•"/>
            </a:pPr>
            <a:endParaRPr lang="en-US" baseline="0" dirty="0"/>
          </a:p>
          <a:p>
            <a:pPr marL="169838" indent="-169838">
              <a:buFont typeface="Arial" panose="020B0604020202020204" pitchFamily="34" charset="0"/>
              <a:buChar char="•"/>
            </a:pPr>
            <a:r>
              <a:rPr lang="en-US" baseline="0" dirty="0" smtClean="0"/>
              <a:t>Today, we will look at CA 4 and 5.</a:t>
            </a:r>
          </a:p>
          <a:p>
            <a:pPr marL="169838" indent="-169838">
              <a:buFont typeface="Arial" panose="020B0604020202020204" pitchFamily="34" charset="0"/>
              <a:buChar char="•"/>
            </a:pPr>
            <a:r>
              <a:rPr lang="en-US" baseline="0" dirty="0" smtClean="0"/>
              <a:t>Next session, CA 6</a:t>
            </a:r>
          </a:p>
          <a:p>
            <a:pPr marL="169838" indent="-169838">
              <a:buFont typeface="Arial" panose="020B0604020202020204" pitchFamily="34" charset="0"/>
              <a:buChar char="•"/>
            </a:pPr>
            <a:endParaRPr lang="en-US" baseline="0" dirty="0" smtClean="0"/>
          </a:p>
          <a:p>
            <a:pPr marL="169838" indent="-169838">
              <a:buFont typeface="Arial" panose="020B0604020202020204" pitchFamily="34" charset="0"/>
              <a:buChar char="•"/>
            </a:pPr>
            <a:r>
              <a:rPr lang="en-US" b="1" baseline="0" dirty="0" smtClean="0"/>
              <a:t>Why might we have chosen CA 4, 5, 6 as our focus?  </a:t>
            </a:r>
            <a:r>
              <a:rPr lang="en-US" baseline="0" dirty="0" smtClean="0"/>
              <a:t>(grade band/content agnostic, focused on concrete teacher practices, lead to student growth/achievement)</a:t>
            </a:r>
          </a:p>
          <a:p>
            <a:pPr marL="169838" indent="-169838">
              <a:buFont typeface="Arial" panose="020B0604020202020204" pitchFamily="34" charset="0"/>
              <a:buChar char="•"/>
            </a:pPr>
            <a:endParaRPr lang="en-US" baseline="0" dirty="0" smtClean="0"/>
          </a:p>
          <a:p>
            <a:pPr marL="169838" indent="-169838">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EF3C1CD0-D833-4B0D-BF33-74A8E63C0BDA}" type="slidenum">
              <a:rPr lang="en-US" smtClean="0"/>
              <a:t>25</a:t>
            </a:fld>
            <a:endParaRPr lang="en-US"/>
          </a:p>
        </p:txBody>
      </p:sp>
    </p:spTree>
    <p:extLst>
      <p:ext uri="{BB962C8B-B14F-4D97-AF65-F5344CB8AC3E}">
        <p14:creationId xmlns:p14="http://schemas.microsoft.com/office/powerpoint/2010/main" val="4132032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C1CD0-D833-4B0D-BF33-74A8E63C0BDA}" type="slidenum">
              <a:rPr lang="en-US" smtClean="0"/>
              <a:t>26</a:t>
            </a:fld>
            <a:endParaRPr lang="en-US"/>
          </a:p>
        </p:txBody>
      </p:sp>
    </p:spTree>
    <p:extLst>
      <p:ext uri="{BB962C8B-B14F-4D97-AF65-F5344CB8AC3E}">
        <p14:creationId xmlns:p14="http://schemas.microsoft.com/office/powerpoint/2010/main" val="2682366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HANDOUT 2: </a:t>
            </a:r>
            <a:r>
              <a:rPr lang="en-US" b="1" baseline="0" dirty="0"/>
              <a:t>LITERACY LEARNING WALK TOOL</a:t>
            </a:r>
          </a:p>
          <a:p>
            <a:endParaRPr lang="en-US" baseline="0" dirty="0"/>
          </a:p>
          <a:p>
            <a:r>
              <a:rPr lang="en-US" baseline="0" dirty="0"/>
              <a:t>Now we have refined our academic strategy to help ensure that all students in our building have the opportunity to read or listen to adequately complex texts that are worthy of time and attention (Core Action 4), we need to consider how students in our buildings are provided with the support – through carefully planned questions and tasks – to actually understand complex text and demonstrate their understanding. We cannot just put more complex text in front of students. They need carefully planned instruction that “unlocks” the text and supports deep understanding. </a:t>
            </a:r>
          </a:p>
          <a:p>
            <a:endParaRPr lang="en-US" baseline="0" dirty="0"/>
          </a:p>
          <a:p>
            <a:r>
              <a:rPr lang="en-US" baseline="0" dirty="0"/>
              <a:t>Take 3 minutes to open Handout C, the Literacy Learning Walk Tool and read the indicators in Core Action 5 to familiarize yourself with the vision for this type of questioning.</a:t>
            </a:r>
          </a:p>
        </p:txBody>
      </p:sp>
      <p:sp>
        <p:nvSpPr>
          <p:cNvPr id="4" name="Slide Number Placeholder 3"/>
          <p:cNvSpPr>
            <a:spLocks noGrp="1"/>
          </p:cNvSpPr>
          <p:nvPr>
            <p:ph type="sldNum" sz="quarter" idx="10"/>
          </p:nvPr>
        </p:nvSpPr>
        <p:spPr/>
        <p:txBody>
          <a:bodyPr/>
          <a:lstStyle/>
          <a:p>
            <a:fld id="{EF3C1CD0-D833-4B0D-BF33-74A8E63C0BDA}" type="slidenum">
              <a:rPr lang="en-US" smtClean="0"/>
              <a:t>27</a:t>
            </a:fld>
            <a:endParaRPr lang="en-US"/>
          </a:p>
        </p:txBody>
      </p:sp>
    </p:spTree>
    <p:extLst>
      <p:ext uri="{BB962C8B-B14F-4D97-AF65-F5344CB8AC3E}">
        <p14:creationId xmlns:p14="http://schemas.microsoft.com/office/powerpoint/2010/main" val="2343191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start</a:t>
            </a:r>
            <a:r>
              <a:rPr lang="en-US" baseline="0" dirty="0" smtClean="0"/>
              <a:t> here?  Complex text is the foundation of all learning.  </a:t>
            </a:r>
            <a:r>
              <a:rPr lang="en-US" b="1" baseline="0" dirty="0" smtClean="0"/>
              <a:t>Neither teaching nor learning can exceed the complexity of the text. </a:t>
            </a:r>
          </a:p>
          <a:p>
            <a:endParaRPr lang="en-US" b="1" baseline="0" dirty="0" smtClean="0"/>
          </a:p>
        </p:txBody>
      </p:sp>
      <p:sp>
        <p:nvSpPr>
          <p:cNvPr id="4" name="Slide Number Placeholder 3"/>
          <p:cNvSpPr>
            <a:spLocks noGrp="1"/>
          </p:cNvSpPr>
          <p:nvPr>
            <p:ph type="sldNum" sz="quarter" idx="10"/>
          </p:nvPr>
        </p:nvSpPr>
        <p:spPr/>
        <p:txBody>
          <a:bodyPr/>
          <a:lstStyle/>
          <a:p>
            <a:fld id="{EF3C1CD0-D833-4B0D-BF33-74A8E63C0BDA}" type="slidenum">
              <a:rPr lang="en-US" smtClean="0"/>
              <a:t>28</a:t>
            </a:fld>
            <a:endParaRPr lang="en-US"/>
          </a:p>
        </p:txBody>
      </p:sp>
    </p:spTree>
    <p:extLst>
      <p:ext uri="{BB962C8B-B14F-4D97-AF65-F5344CB8AC3E}">
        <p14:creationId xmlns:p14="http://schemas.microsoft.com/office/powerpoint/2010/main" val="5217761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838" indent="-169838">
              <a:buFont typeface="Arial" panose="020B0604020202020204" pitchFamily="34" charset="0"/>
              <a:buChar char="•"/>
            </a:pPr>
            <a:r>
              <a:rPr lang="en-US" baseline="0" dirty="0" smtClean="0"/>
              <a:t>The </a:t>
            </a:r>
            <a:r>
              <a:rPr lang="en-US" baseline="0" dirty="0"/>
              <a:t>standards call for students to comprehend texts of steadily increasing complexity as they progress through school.</a:t>
            </a:r>
          </a:p>
          <a:p>
            <a:pPr marL="169838" indent="-169838">
              <a:buFont typeface="Arial" panose="020B0604020202020204" pitchFamily="34" charset="0"/>
              <a:buChar char="•"/>
            </a:pPr>
            <a:r>
              <a:rPr lang="en-US" baseline="0" dirty="0"/>
              <a:t>So that by graduation, they can read and comprehend independently and proficiently the kinds of complex texts commonly found in college and careers. </a:t>
            </a:r>
          </a:p>
          <a:p>
            <a:pPr marL="169838" indent="-169838">
              <a:buFont typeface="Arial" panose="020B0604020202020204" pitchFamily="34" charset="0"/>
              <a:buChar char="•"/>
            </a:pPr>
            <a:r>
              <a:rPr lang="en-US" baseline="0" dirty="0"/>
              <a:t>This staircase is noted in the standards themselves, in the grade band recommendations. </a:t>
            </a:r>
          </a:p>
        </p:txBody>
      </p:sp>
      <p:sp>
        <p:nvSpPr>
          <p:cNvPr id="4" name="Slide Number Placeholder 3"/>
          <p:cNvSpPr>
            <a:spLocks noGrp="1"/>
          </p:cNvSpPr>
          <p:nvPr>
            <p:ph type="sldNum" sz="quarter" idx="10"/>
          </p:nvPr>
        </p:nvSpPr>
        <p:spPr/>
        <p:txBody>
          <a:bodyPr/>
          <a:lstStyle/>
          <a:p>
            <a:fld id="{EF3C1CD0-D833-4B0D-BF33-74A8E63C0BDA}" type="slidenum">
              <a:rPr lang="en-US" smtClean="0"/>
              <a:t>29</a:t>
            </a:fld>
            <a:endParaRPr lang="en-US"/>
          </a:p>
        </p:txBody>
      </p:sp>
    </p:spTree>
    <p:extLst>
      <p:ext uri="{BB962C8B-B14F-4D97-AF65-F5344CB8AC3E}">
        <p14:creationId xmlns:p14="http://schemas.microsoft.com/office/powerpoint/2010/main" val="38246115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intended to combat the significant gap between school and college/workplace expectations. </a:t>
            </a:r>
          </a:p>
          <a:p>
            <a:endParaRPr lang="en-US" baseline="0" dirty="0"/>
          </a:p>
          <a:p>
            <a:pPr defTabSz="905805" fontAlgn="base">
              <a:spcBef>
                <a:spcPct val="0"/>
              </a:spcBef>
              <a:spcAft>
                <a:spcPct val="0"/>
              </a:spcAft>
              <a:defRPr/>
            </a:pPr>
            <a:r>
              <a:rPr lang="en-US" dirty="0" err="1"/>
              <a:t>Metametrics</a:t>
            </a:r>
            <a:r>
              <a:rPr lang="en-US" dirty="0"/>
              <a:t>, the organization that developed the “Lexile” as one indicator for measuring complexity did an interesting analysis where they looked at the complexity of what students read in high school, college and career.  They found significant gaps in the difficultly level between what students are reading in high school literature and college literature and then again between high school text books and college text book difficulty ranges. When you compare these even to the levels of military level reading, personal use, entry level occupations and ACT levels, which is one of our state goals, we see that even the average level of text books difficulty may not be preparing students for the kinds of complex texts they’ll encounter in this college entrance exam. </a:t>
            </a:r>
          </a:p>
          <a:p>
            <a:pPr defTabSz="905805" fontAlgn="base">
              <a:spcBef>
                <a:spcPct val="0"/>
              </a:spcBef>
              <a:spcAft>
                <a:spcPct val="0"/>
              </a:spcAft>
              <a:defRPr/>
            </a:pPr>
            <a:endParaRPr lang="en-US" dirty="0"/>
          </a:p>
          <a:p>
            <a:pPr defTabSz="905805" fontAlgn="base">
              <a:spcBef>
                <a:spcPct val="0"/>
              </a:spcBef>
              <a:spcAft>
                <a:spcPct val="0"/>
              </a:spcAft>
              <a:defRPr/>
            </a:pPr>
            <a:r>
              <a:rPr lang="en-US" dirty="0"/>
              <a:t>[Animate Slide]</a:t>
            </a:r>
          </a:p>
          <a:p>
            <a:pPr>
              <a:spcBef>
                <a:spcPct val="0"/>
              </a:spcBef>
            </a:pPr>
            <a:endParaRPr lang="en-US" dirty="0"/>
          </a:p>
          <a:p>
            <a:pPr defTabSz="905805" fontAlgn="base">
              <a:spcBef>
                <a:spcPct val="0"/>
              </a:spcBef>
              <a:spcAft>
                <a:spcPct val="0"/>
              </a:spcAft>
              <a:defRPr/>
            </a:pPr>
            <a:r>
              <a:rPr lang="en-US" dirty="0">
                <a:solidFill>
                  <a:schemeClr val="accent1"/>
                </a:solidFill>
                <a:latin typeface="Segoe UI Semibold" panose="020B0702040204020203" pitchFamily="34" charset="0"/>
                <a:cs typeface="Segoe UI Semibold" panose="020B0702040204020203" pitchFamily="34" charset="0"/>
              </a:rPr>
              <a:t>The standards define a grade-by-grade “staircase” of increasing text complexity that rises from beginning reading to the college and career readiness level, to ensure our 12th graders are comprehending independently and proficiently the kinds of texts found in college and career. 11</a:t>
            </a:r>
            <a:r>
              <a:rPr lang="en-US" baseline="30000" dirty="0">
                <a:solidFill>
                  <a:schemeClr val="accent1"/>
                </a:solidFill>
                <a:latin typeface="Segoe UI Semibold" panose="020B0702040204020203" pitchFamily="34" charset="0"/>
                <a:cs typeface="Segoe UI Semibold" panose="020B0702040204020203" pitchFamily="34" charset="0"/>
              </a:rPr>
              <a:t>th</a:t>
            </a:r>
            <a:r>
              <a:rPr lang="en-US" dirty="0">
                <a:solidFill>
                  <a:schemeClr val="accent1"/>
                </a:solidFill>
                <a:latin typeface="Segoe UI Semibold" panose="020B0702040204020203" pitchFamily="34" charset="0"/>
                <a:cs typeface="Segoe UI Semibold" panose="020B0702040204020203" pitchFamily="34" charset="0"/>
              </a:rPr>
              <a:t> and 12</a:t>
            </a:r>
            <a:r>
              <a:rPr lang="en-US" baseline="30000" dirty="0">
                <a:solidFill>
                  <a:schemeClr val="accent1"/>
                </a:solidFill>
                <a:latin typeface="Segoe UI Semibold" panose="020B0702040204020203" pitchFamily="34" charset="0"/>
                <a:cs typeface="Segoe UI Semibold" panose="020B0702040204020203" pitchFamily="34" charset="0"/>
              </a:rPr>
              <a:t>th</a:t>
            </a:r>
            <a:r>
              <a:rPr lang="en-US" dirty="0">
                <a:solidFill>
                  <a:schemeClr val="accent1"/>
                </a:solidFill>
                <a:latin typeface="Segoe UI Semibold" panose="020B0702040204020203" pitchFamily="34" charset="0"/>
                <a:cs typeface="Segoe UI Semibold" panose="020B0702040204020203" pitchFamily="34" charset="0"/>
              </a:rPr>
              <a:t> grade </a:t>
            </a:r>
            <a:r>
              <a:rPr lang="en-US" dirty="0" err="1">
                <a:solidFill>
                  <a:schemeClr val="accent1"/>
                </a:solidFill>
                <a:latin typeface="Segoe UI Semibold" panose="020B0702040204020203" pitchFamily="34" charset="0"/>
                <a:cs typeface="Segoe UI Semibold" panose="020B0702040204020203" pitchFamily="34" charset="0"/>
              </a:rPr>
              <a:t>lexile</a:t>
            </a:r>
            <a:r>
              <a:rPr lang="en-US" dirty="0">
                <a:solidFill>
                  <a:schemeClr val="accent1"/>
                </a:solidFill>
                <a:latin typeface="Segoe UI Semibold" panose="020B0702040204020203" pitchFamily="34" charset="0"/>
                <a:cs typeface="Segoe UI Semibold" panose="020B0702040204020203" pitchFamily="34" charset="0"/>
              </a:rPr>
              <a:t> bands should rise to 1355, topping out college level text complexity as well as that of the ACT. </a:t>
            </a:r>
          </a:p>
        </p:txBody>
      </p:sp>
      <p:sp>
        <p:nvSpPr>
          <p:cNvPr id="4" name="Slide Number Placeholder 3"/>
          <p:cNvSpPr>
            <a:spLocks noGrp="1"/>
          </p:cNvSpPr>
          <p:nvPr>
            <p:ph type="sldNum" sz="quarter" idx="10"/>
          </p:nvPr>
        </p:nvSpPr>
        <p:spPr/>
        <p:txBody>
          <a:bodyPr/>
          <a:lstStyle/>
          <a:p>
            <a:fld id="{EF3C1CD0-D833-4B0D-BF33-74A8E63C0BDA}" type="slidenum">
              <a:rPr lang="en-US" smtClean="0"/>
              <a:t>30</a:t>
            </a:fld>
            <a:endParaRPr lang="en-US"/>
          </a:p>
        </p:txBody>
      </p:sp>
    </p:spTree>
    <p:extLst>
      <p:ext uri="{BB962C8B-B14F-4D97-AF65-F5344CB8AC3E}">
        <p14:creationId xmlns:p14="http://schemas.microsoft.com/office/powerpoint/2010/main" val="13541920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3667">
              <a:defRPr/>
            </a:pPr>
            <a:r>
              <a:rPr lang="en-US" sz="1300" b="1" dirty="0"/>
              <a:t>Here we will ask a strategically placed question and model how to push to an “all the way right answer.”  Call on NON-volunteers for answers. (this lets you model)</a:t>
            </a:r>
          </a:p>
          <a:p>
            <a:pPr defTabSz="983667">
              <a:defRPr/>
            </a:pPr>
            <a:endParaRPr lang="en-US" sz="1300" dirty="0"/>
          </a:p>
          <a:p>
            <a:pPr defTabSz="983667">
              <a:defRPr/>
            </a:pPr>
            <a:r>
              <a:rPr lang="en-US" sz="1300" dirty="0"/>
              <a:t>	</a:t>
            </a:r>
            <a:r>
              <a:rPr lang="en-US" sz="1300" b="1" dirty="0"/>
              <a:t>QUESTION: </a:t>
            </a:r>
            <a:r>
              <a:rPr lang="en-US" sz="1300" dirty="0"/>
              <a:t> WHY 21? WHY IS AN ACT SCORE OF 21 THE MARK OF ACT SUCCESS?</a:t>
            </a:r>
          </a:p>
          <a:p>
            <a:pPr defTabSz="983667">
              <a:defRPr/>
            </a:pPr>
            <a:endParaRPr lang="en-US" sz="1300" dirty="0"/>
          </a:p>
          <a:p>
            <a:pPr defTabSz="983667">
              <a:defRPr/>
            </a:pPr>
            <a:r>
              <a:rPr lang="en-US" sz="1300" dirty="0"/>
              <a:t>	</a:t>
            </a:r>
            <a:r>
              <a:rPr lang="en-US" sz="1300" b="1" dirty="0"/>
              <a:t>LIKEY ANSWERS:  </a:t>
            </a:r>
            <a:r>
              <a:rPr lang="en-US" sz="1300" dirty="0"/>
              <a:t>kids get scholarship (true statement, but not the answer); college entry (true, not answer); kids read well (true, not answer)</a:t>
            </a:r>
          </a:p>
          <a:p>
            <a:pPr defTabSz="983667">
              <a:defRPr/>
            </a:pPr>
            <a:endParaRPr lang="en-US" sz="1300" dirty="0"/>
          </a:p>
          <a:p>
            <a:pPr defTabSz="983667">
              <a:defRPr/>
            </a:pPr>
            <a:r>
              <a:rPr lang="en-US" sz="1300" dirty="0"/>
              <a:t>The 2006 ACT study, </a:t>
            </a:r>
            <a:r>
              <a:rPr lang="en-US" sz="1300" i="1" dirty="0"/>
              <a:t>Reading Between the Lines</a:t>
            </a:r>
            <a:r>
              <a:rPr lang="en-US" sz="1300" dirty="0"/>
              <a:t>, was instrumental in the shift to focusing on complex text. </a:t>
            </a:r>
            <a:r>
              <a:rPr lang="en-US" sz="1400" dirty="0"/>
              <a:t>ACT sought to understand what separated college-ready readers from their peers. </a:t>
            </a:r>
            <a:r>
              <a:rPr lang="en-US" sz="1300" dirty="0"/>
              <a:t>We know many of our students in TN take the ACT and the ACT has a lot of data about students who have taken the exam. </a:t>
            </a:r>
          </a:p>
          <a:p>
            <a:pPr defTabSz="955927">
              <a:defRPr/>
            </a:pPr>
            <a:endParaRPr lang="en-US" sz="1300" dirty="0"/>
          </a:p>
          <a:p>
            <a:pPr defTabSz="955927">
              <a:defRPr/>
            </a:pPr>
            <a:r>
              <a:rPr lang="en-US" sz="1300" dirty="0"/>
              <a:t>Here you can see some of this data:</a:t>
            </a:r>
          </a:p>
          <a:p>
            <a:pPr marL="275082" indent="-275082" defTabSz="955927">
              <a:buFont typeface="Arial" panose="020B0604020202020204" pitchFamily="34" charset="0"/>
              <a:buChar char="•"/>
              <a:defRPr/>
            </a:pPr>
            <a:r>
              <a:rPr lang="en-US" sz="1300" dirty="0"/>
              <a:t>Along the X axis you can see student’s ACE reading scores. </a:t>
            </a:r>
          </a:p>
          <a:p>
            <a:pPr marL="275082" indent="-275082" defTabSz="955927">
              <a:buFont typeface="Arial" panose="020B0604020202020204" pitchFamily="34" charset="0"/>
              <a:buChar char="•"/>
              <a:defRPr/>
            </a:pPr>
            <a:r>
              <a:rPr lang="en-US" sz="1300" dirty="0"/>
              <a:t>Along the Y axis on the left you can see the % of questions students are getting correct. </a:t>
            </a:r>
          </a:p>
          <a:p>
            <a:pPr marL="275082" indent="-275082" defTabSz="955927">
              <a:buFont typeface="Arial" panose="020B0604020202020204" pitchFamily="34" charset="0"/>
              <a:buChar char="•"/>
              <a:defRPr/>
            </a:pPr>
            <a:r>
              <a:rPr lang="en-US" sz="1300" dirty="0"/>
              <a:t>ACE has a reading benchmark at the score of 21. Students who score a 21 or higher struggle less in college and need less remediation. </a:t>
            </a:r>
          </a:p>
          <a:p>
            <a:pPr defTabSz="955927">
              <a:defRPr/>
            </a:pPr>
            <a:endParaRPr lang="en-US" sz="1300" dirty="0"/>
          </a:p>
          <a:p>
            <a:pPr defTabSz="955927">
              <a:defRPr/>
            </a:pPr>
            <a:r>
              <a:rPr lang="en-US" sz="1300" dirty="0"/>
              <a:t>Their first hypothesis was that students who struggled weren’t able to make inferences about the text they were reading. They thought that perhaps students who struggled could answer the “right there” literal questions, but not the inferential questions. As you can see here, students at all score levels do almost exactly the same on both types of questions. There is no statistical difference in student’s ability to answer the different types of questions at each level. </a:t>
            </a:r>
          </a:p>
          <a:p>
            <a:pPr defTabSz="955927">
              <a:defRPr/>
            </a:pPr>
            <a:endParaRPr lang="en-US" sz="1300" dirty="0"/>
          </a:p>
          <a:p>
            <a:pPr defTabSz="955927">
              <a:defRPr/>
            </a:pPr>
            <a:r>
              <a:rPr lang="en-US" sz="1400" dirty="0"/>
              <a:t>So, a kid who is scoring a 16 is getting about 40% of literal questions right, and 40% of inferential questions right.  If we were to follow conventional wisdom from the field, we would expect that literal, 'right there' questions would be easier for students, especially more struggling readers.  We might expect this student to get 50% of literal questions right and 30% of inferential questions right.  </a:t>
            </a:r>
            <a:r>
              <a:rPr lang="en-US" sz="1400" b="1" dirty="0"/>
              <a:t>But that's not what's happen - kids at all score levels answer literal and inferential questions correctly at just about the exact same rate!</a:t>
            </a:r>
          </a:p>
        </p:txBody>
      </p:sp>
      <p:sp>
        <p:nvSpPr>
          <p:cNvPr id="4" name="Slide Number Placeholder 3"/>
          <p:cNvSpPr>
            <a:spLocks noGrp="1"/>
          </p:cNvSpPr>
          <p:nvPr>
            <p:ph type="sldNum" sz="quarter" idx="10"/>
          </p:nvPr>
        </p:nvSpPr>
        <p:spPr/>
        <p:txBody>
          <a:bodyPr/>
          <a:lstStyle/>
          <a:p>
            <a:fld id="{EF3C1CD0-D833-4B0D-BF33-74A8E63C0BDA}" type="slidenum">
              <a:rPr lang="en-US" smtClean="0"/>
              <a:t>31</a:t>
            </a:fld>
            <a:endParaRPr lang="en-US"/>
          </a:p>
        </p:txBody>
      </p:sp>
    </p:spTree>
    <p:extLst>
      <p:ext uri="{BB962C8B-B14F-4D97-AF65-F5344CB8AC3E}">
        <p14:creationId xmlns:p14="http://schemas.microsoft.com/office/powerpoint/2010/main" val="3543667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defTabSz="886885">
              <a:defRPr/>
            </a:pPr>
            <a:r>
              <a:rPr lang="en-US" dirty="0" smtClean="0"/>
              <a:t>Customize, please.  </a:t>
            </a:r>
            <a:endParaRPr lang="en-US" dirty="0"/>
          </a:p>
          <a:p>
            <a:r>
              <a:rPr lang="en-US" dirty="0"/>
              <a:t>Facilitator introductions and participant introductions.  This group will be a cohort of sorts so allowing time for quick introductions will help build a stronger learning environment.  </a:t>
            </a:r>
          </a:p>
          <a:p>
            <a:endParaRPr lang="en-US" u="sng" dirty="0"/>
          </a:p>
          <a:p>
            <a:r>
              <a:rPr lang="en-US" u="sng" dirty="0"/>
              <a:t>*determine introduction </a:t>
            </a:r>
            <a:r>
              <a:rPr lang="en-US" u="sng" dirty="0" smtClean="0"/>
              <a:t>strategy…based on size of room.</a:t>
            </a:r>
            <a:endParaRPr lang="en-US" u="sng" dirty="0"/>
          </a:p>
          <a:p>
            <a:endParaRPr lang="en-US" dirty="0"/>
          </a:p>
        </p:txBody>
      </p:sp>
      <p:sp>
        <p:nvSpPr>
          <p:cNvPr id="4" name="Slide Number Placeholder 3"/>
          <p:cNvSpPr>
            <a:spLocks noGrp="1"/>
          </p:cNvSpPr>
          <p:nvPr>
            <p:ph type="sldNum" sz="quarter" idx="10"/>
          </p:nvPr>
        </p:nvSpPr>
        <p:spPr/>
        <p:txBody>
          <a:bodyPr/>
          <a:lstStyle/>
          <a:p>
            <a:fld id="{D813FBC4-6FBF-48F5-8511-2E4A55ADA887}"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3629559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927">
              <a:defRPr/>
            </a:pPr>
            <a:r>
              <a:rPr lang="en-US" sz="1300" dirty="0"/>
              <a:t>ASK WHY 21?</a:t>
            </a:r>
          </a:p>
          <a:p>
            <a:pPr marL="283064" indent="-283064" defTabSz="955927">
              <a:buFont typeface="Arial" panose="020B0604020202020204" pitchFamily="34" charset="0"/>
              <a:buChar char="•"/>
              <a:defRPr/>
            </a:pPr>
            <a:r>
              <a:rPr lang="en-US" sz="1300" dirty="0"/>
              <a:t>The same research question was applied to differences in correct responses on questions designed to assess understanding of various textual elements.</a:t>
            </a:r>
            <a:r>
              <a:rPr lang="en-US" sz="1600" dirty="0"/>
              <a:t> Similarly, question types by textual element—such as main idea or author’s purpose-- did not differentiate students’ performance.  </a:t>
            </a:r>
            <a:r>
              <a:rPr lang="en-US" sz="1400" dirty="0"/>
              <a:t>Similarly, a student who is scoring a 16 is getting about 40% of the questions on main idea, supporting details, word meanings, generalizations and conclusions.  </a:t>
            </a:r>
          </a:p>
          <a:p>
            <a:pPr marL="283064" indent="-283064" defTabSz="983667">
              <a:buFont typeface="Arial" panose="020B0604020202020204" pitchFamily="34" charset="0"/>
              <a:buChar char="•"/>
              <a:defRPr/>
            </a:pPr>
            <a:r>
              <a:rPr lang="en-US" sz="1400" dirty="0"/>
              <a:t>Which begs the question– why are these individual standards or skills the driver for literacy instruction.  If the student performs poorly on the main idea question, he/she is very likely to perform poorly on the details and conclusion questions.  </a:t>
            </a:r>
          </a:p>
          <a:p>
            <a:pPr marL="283064" indent="-283064" defTabSz="983667">
              <a:buFont typeface="Arial" panose="020B0604020202020204" pitchFamily="34" charset="0"/>
              <a:buChar char="•"/>
              <a:defRPr/>
            </a:pPr>
            <a:r>
              <a:rPr lang="en-US" sz="1400" dirty="0"/>
              <a:t>So what is tripping the students up? The complexity of the text!  Until the college and career ready benchmark (the score of 21) kids are basically guessing– they are flat-lining on complex text.  But as students’ ability to comprehend the complex text improves, they are getting more answers correct.</a:t>
            </a:r>
            <a:endParaRPr lang="en-US" sz="1300" dirty="0"/>
          </a:p>
        </p:txBody>
      </p:sp>
      <p:sp>
        <p:nvSpPr>
          <p:cNvPr id="4" name="Slide Number Placeholder 3"/>
          <p:cNvSpPr>
            <a:spLocks noGrp="1"/>
          </p:cNvSpPr>
          <p:nvPr>
            <p:ph type="sldNum" sz="quarter" idx="10"/>
          </p:nvPr>
        </p:nvSpPr>
        <p:spPr/>
        <p:txBody>
          <a:bodyPr/>
          <a:lstStyle/>
          <a:p>
            <a:fld id="{EF3C1CD0-D833-4B0D-BF33-74A8E63C0BDA}" type="slidenum">
              <a:rPr lang="en-US" smtClean="0"/>
              <a:t>32</a:t>
            </a:fld>
            <a:endParaRPr lang="en-US"/>
          </a:p>
        </p:txBody>
      </p:sp>
    </p:spTree>
    <p:extLst>
      <p:ext uri="{BB962C8B-B14F-4D97-AF65-F5344CB8AC3E}">
        <p14:creationId xmlns:p14="http://schemas.microsoft.com/office/powerpoint/2010/main" val="40140126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927">
              <a:defRPr/>
            </a:pPr>
            <a:r>
              <a:rPr lang="en-US" sz="1300" dirty="0"/>
              <a:t>ASK WHY 21?</a:t>
            </a:r>
          </a:p>
          <a:p>
            <a:pPr defTabSz="955927">
              <a:defRPr/>
            </a:pPr>
            <a:endParaRPr lang="en-US" sz="1300" dirty="0"/>
          </a:p>
          <a:p>
            <a:pPr defTabSz="955927">
              <a:defRPr/>
            </a:pPr>
            <a:r>
              <a:rPr lang="en-US" sz="1300" dirty="0"/>
              <a:t>Finally, they looked at the text itself instead of the what students were trying to do with the texts. And here you can see a separation. Text complexity is what makes a different. Students who struggled had a hard time answering questions of any type on complex texts. Until the college and career ready benchmark (the score of 21) kids are basically guessing– they are flat-lining on complex text.  But as students’ ability to comprehend the complex text improves, they are getting more answers correct.</a:t>
            </a:r>
          </a:p>
          <a:p>
            <a:pPr defTabSz="955927">
              <a:defRPr/>
            </a:pPr>
            <a:endParaRPr lang="en-US" sz="1300" dirty="0"/>
          </a:p>
          <a:p>
            <a:pPr defTabSz="955927">
              <a:defRPr/>
            </a:pPr>
            <a:r>
              <a:rPr lang="en-US" sz="1300" dirty="0"/>
              <a:t>Pause– What take-aways do you have about this study? What does this mean for the instruction in our schools?</a:t>
            </a:r>
          </a:p>
          <a:p>
            <a:pPr marL="275082" indent="-275082" defTabSz="955927">
              <a:buFont typeface="Arial" panose="020B0604020202020204" pitchFamily="34" charset="0"/>
              <a:buChar char="•"/>
              <a:defRPr/>
            </a:pPr>
            <a:r>
              <a:rPr lang="en-US" sz="1300" dirty="0"/>
              <a:t>We need students to have practice with complex texts and exposure to and ability to understand them. </a:t>
            </a:r>
          </a:p>
          <a:p>
            <a:pPr marL="275082" indent="-275082" defTabSz="955927">
              <a:buFont typeface="Arial" panose="020B0604020202020204" pitchFamily="34" charset="0"/>
              <a:buChar char="•"/>
              <a:defRPr/>
            </a:pPr>
            <a:r>
              <a:rPr lang="en-US" sz="1300" dirty="0"/>
              <a:t>What is separating kids is their ability to understand the text- not the strategies and skills. </a:t>
            </a:r>
          </a:p>
          <a:p>
            <a:pPr marL="275082" indent="-275082" defTabSz="955927">
              <a:buFont typeface="Arial" panose="020B0604020202020204" pitchFamily="34" charset="0"/>
              <a:buChar char="•"/>
              <a:defRPr/>
            </a:pPr>
            <a:r>
              <a:rPr lang="en-US" sz="1300" dirty="0"/>
              <a:t>That we can’t just put increasingly complex texts in front of our students, but rather, we also need to move from instruction that focuses on question types or individual standards (revisit the 2 preceding slides), to alternate means for getting kids into complex texts.</a:t>
            </a:r>
          </a:p>
          <a:p>
            <a:pPr marL="275082" indent="-275082" defTabSz="955927">
              <a:buFont typeface="Arial" panose="020B0604020202020204" pitchFamily="34" charset="0"/>
              <a:buChar char="•"/>
              <a:defRPr/>
            </a:pPr>
            <a:endParaRPr lang="en-US" sz="1300" dirty="0"/>
          </a:p>
          <a:p>
            <a:pPr defTabSz="955927">
              <a:defRPr/>
            </a:pPr>
            <a:r>
              <a:rPr lang="en-US" sz="1300" b="1" dirty="0"/>
              <a:t>FOR THE FACILITATOR’S UNDERSTANDING: (This is why.)</a:t>
            </a:r>
          </a:p>
          <a:p>
            <a:pPr defTabSz="955927">
              <a:defRPr/>
            </a:pPr>
            <a:r>
              <a:rPr lang="en-US" sz="1300" dirty="0"/>
              <a:t>At an ACT of 21, students can make meaning out of text that are complex. An ACT of 21 means the student has the BASIC skills required to take on complex texts.  This is why ACT projects post-secondary success. If a kid can’t make meaning from written language, he/she will struggle to master the skills required of post-secondary work. </a:t>
            </a:r>
          </a:p>
          <a:p>
            <a:pPr defTabSz="955927">
              <a:defRPr/>
            </a:pPr>
            <a:endParaRPr lang="en-US" sz="1300" dirty="0"/>
          </a:p>
          <a:p>
            <a:pPr defTabSz="955927">
              <a:defRPr/>
            </a:pPr>
            <a:r>
              <a:rPr lang="en-US" sz="1300" dirty="0"/>
              <a:t>Consider the reading requirements of nursing students, the complexity of technical manuals, the rigor of the design questions asked of engineering students, the nuance of military strategy and number of factors to consider in a given environment.  </a:t>
            </a:r>
          </a:p>
          <a:p>
            <a:pPr defTabSz="955927">
              <a:defRPr/>
            </a:pPr>
            <a:endParaRPr lang="en-US" sz="1300" dirty="0"/>
          </a:p>
          <a:p>
            <a:pPr defTabSz="955927">
              <a:defRPr/>
            </a:pPr>
            <a:r>
              <a:rPr lang="en-US" sz="1300" dirty="0"/>
              <a:t>Note…the movement between scores on the ACT is logarithmic, meaning the jump between 12-13 is smaller that the jump from 21-21 which is smaller than the jump from 35-36.  This is why it is so hard to move an average ACT score—and nearly impossible until the student can manage complex text.</a:t>
            </a:r>
          </a:p>
          <a:p>
            <a:pPr marL="275082" indent="-275082" defTabSz="955927">
              <a:buFont typeface="Arial" panose="020B0604020202020204" pitchFamily="34" charset="0"/>
              <a:buChar char="•"/>
              <a:defRPr/>
            </a:pPr>
            <a:endParaRPr lang="en-US" sz="1300" dirty="0"/>
          </a:p>
          <a:p>
            <a:pPr marL="275082" indent="-275082" defTabSz="955927">
              <a:buFont typeface="Arial" panose="020B0604020202020204" pitchFamily="34" charset="0"/>
              <a:buChar char="•"/>
              <a:defRPr/>
            </a:pPr>
            <a:endParaRPr lang="en-US" sz="1300" dirty="0"/>
          </a:p>
          <a:p>
            <a:pPr defTabSz="955927">
              <a:defRPr/>
            </a:pPr>
            <a:endParaRPr lang="en-US" sz="1300" dirty="0"/>
          </a:p>
          <a:p>
            <a:pPr defTabSz="983667">
              <a:defRPr/>
            </a:pPr>
            <a:endParaRPr lang="en-US" sz="1300" dirty="0"/>
          </a:p>
        </p:txBody>
      </p:sp>
      <p:sp>
        <p:nvSpPr>
          <p:cNvPr id="4" name="Slide Number Placeholder 3"/>
          <p:cNvSpPr>
            <a:spLocks noGrp="1"/>
          </p:cNvSpPr>
          <p:nvPr>
            <p:ph type="sldNum" sz="quarter" idx="10"/>
          </p:nvPr>
        </p:nvSpPr>
        <p:spPr/>
        <p:txBody>
          <a:bodyPr/>
          <a:lstStyle/>
          <a:p>
            <a:fld id="{EF3C1CD0-D833-4B0D-BF33-74A8E63C0BDA}" type="slidenum">
              <a:rPr lang="en-US" smtClean="0"/>
              <a:t>33</a:t>
            </a:fld>
            <a:endParaRPr lang="en-US"/>
          </a:p>
        </p:txBody>
      </p:sp>
    </p:spTree>
    <p:extLst>
      <p:ext uri="{BB962C8B-B14F-4D97-AF65-F5344CB8AC3E}">
        <p14:creationId xmlns:p14="http://schemas.microsoft.com/office/powerpoint/2010/main" val="12235248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HANDOUTS 3 and 4 NEWS ELA articles--Complex </a:t>
            </a:r>
            <a:r>
              <a:rPr lang="en-US" b="1" baseline="0" dirty="0"/>
              <a:t>Text; </a:t>
            </a:r>
            <a:r>
              <a:rPr lang="en-US" b="1" baseline="0" dirty="0" smtClean="0"/>
              <a:t>Not </a:t>
            </a:r>
            <a:r>
              <a:rPr lang="en-US" b="1" baseline="0" dirty="0"/>
              <a:t>Complex Text</a:t>
            </a:r>
          </a:p>
          <a:p>
            <a:endParaRPr lang="en-US" b="1" baseline="0" dirty="0"/>
          </a:p>
          <a:p>
            <a:r>
              <a:rPr lang="en-US" b="0" baseline="0" dirty="0"/>
              <a:t>In your table teams, collaboratively explore the difference between the two articles and be prepared to share out your thoughts. </a:t>
            </a:r>
            <a:endParaRPr lang="en-US" b="0" baseline="0" dirty="0" smtClean="0"/>
          </a:p>
          <a:p>
            <a:endParaRPr lang="en-US" b="0" baseline="0" dirty="0" smtClean="0"/>
          </a:p>
          <a:p>
            <a:r>
              <a:rPr lang="en-US" b="0" baseline="0" dirty="0" smtClean="0"/>
              <a:t>FACILITATOR: Lead popcorn response and use paraphrasing to capture big ideas and consolidate them for the room.  After a quick pop-corn response, move to the next slide and review the char of complex texts.</a:t>
            </a:r>
          </a:p>
          <a:p>
            <a:endParaRPr lang="en-US" b="0" baseline="0" dirty="0" smtClean="0"/>
          </a:p>
          <a:p>
            <a:endParaRPr lang="en-US" b="0" baseline="0" dirty="0"/>
          </a:p>
          <a:p>
            <a:r>
              <a:rPr lang="en-US" b="1" i="0" baseline="0" dirty="0"/>
              <a:t>DEBRIEF: </a:t>
            </a:r>
          </a:p>
          <a:p>
            <a:pPr marL="169838" indent="-169838">
              <a:buFontTx/>
              <a:buChar char="-"/>
            </a:pPr>
            <a:r>
              <a:rPr lang="en-US" b="0" baseline="0" dirty="0"/>
              <a:t>The article that is not as complex has headers, shorter sentences and paragraphs, simplified vocabulary, clear transitions and linking words, explicit purpose. </a:t>
            </a:r>
          </a:p>
          <a:p>
            <a:pPr marL="169838" indent="-169838">
              <a:buFontTx/>
              <a:buChar char="-"/>
            </a:pPr>
            <a:r>
              <a:rPr lang="en-US" b="0" baseline="0" dirty="0"/>
              <a:t>Note: If administrator’s ask about the value of differentiating texts for students, consider sharing some of the challenges with a leveled-only approach to literacy instruction: </a:t>
            </a:r>
          </a:p>
          <a:p>
            <a:pPr marL="169838" indent="-169838">
              <a:buFont typeface="Arial" panose="020B0604020202020204" pitchFamily="34" charset="0"/>
              <a:buChar char="•"/>
            </a:pPr>
            <a:r>
              <a:rPr lang="en-US" b="0" baseline="0" dirty="0"/>
              <a:t>The instructional approach of matching text difficulty levels to student ability levels is not directly addressed by the Standards, but is a widely practiced approach. </a:t>
            </a:r>
          </a:p>
          <a:p>
            <a:pPr marL="169838" indent="-169838">
              <a:buFont typeface="Arial" panose="020B0604020202020204" pitchFamily="34" charset="0"/>
              <a:buChar char="•"/>
            </a:pPr>
            <a:r>
              <a:rPr lang="en-US" dirty="0"/>
              <a:t>High-volume independent reading must necessarily be at levels that students can read independently, and hence difficulty levels will vary by student.</a:t>
            </a:r>
          </a:p>
          <a:p>
            <a:pPr marL="169838" indent="-169838">
              <a:buFont typeface="Arial" panose="020B0604020202020204" pitchFamily="34" charset="0"/>
              <a:buChar char="•"/>
            </a:pPr>
            <a:r>
              <a:rPr lang="en-US" dirty="0"/>
              <a:t>The standards suggest a balance of high-volume independent reading with heavily-scaffolded instructional reading of more complex text.</a:t>
            </a:r>
          </a:p>
          <a:p>
            <a:pPr marL="169838" indent="-169838">
              <a:buFont typeface="Arial" panose="020B0604020202020204" pitchFamily="34" charset="0"/>
              <a:buChar char="•"/>
            </a:pPr>
            <a:r>
              <a:rPr lang="en-US" dirty="0"/>
              <a:t>Research suggests that with such scaffolds even struggling readers can access significantly more complex text then that to which they have been traditionally given access</a:t>
            </a:r>
            <a:r>
              <a:rPr lang="en-US" dirty="0" smtClean="0"/>
              <a:t>.</a:t>
            </a:r>
          </a:p>
          <a:p>
            <a:pPr marL="169838" indent="-169838">
              <a:buFont typeface="Arial" panose="020B0604020202020204" pitchFamily="34" charset="0"/>
              <a:buChar char="•"/>
            </a:pPr>
            <a:endParaRPr lang="en-US" b="0" baseline="0" dirty="0" smtClean="0"/>
          </a:p>
        </p:txBody>
      </p:sp>
      <p:sp>
        <p:nvSpPr>
          <p:cNvPr id="4" name="Slide Number Placeholder 3"/>
          <p:cNvSpPr>
            <a:spLocks noGrp="1"/>
          </p:cNvSpPr>
          <p:nvPr>
            <p:ph type="sldNum" sz="quarter" idx="10"/>
          </p:nvPr>
        </p:nvSpPr>
        <p:spPr/>
        <p:txBody>
          <a:bodyPr/>
          <a:lstStyle/>
          <a:p>
            <a:fld id="{EF3C1CD0-D833-4B0D-BF33-74A8E63C0BDA}" type="slidenum">
              <a:rPr lang="en-US" smtClean="0"/>
              <a:t>34</a:t>
            </a:fld>
            <a:endParaRPr lang="en-US"/>
          </a:p>
        </p:txBody>
      </p:sp>
    </p:spTree>
    <p:extLst>
      <p:ext uri="{BB962C8B-B14F-4D97-AF65-F5344CB8AC3E}">
        <p14:creationId xmlns:p14="http://schemas.microsoft.com/office/powerpoint/2010/main" val="14380201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fontAlgn="base">
              <a:spcBef>
                <a:spcPct val="30000"/>
              </a:spcBef>
              <a:spcAft>
                <a:spcPct val="0"/>
              </a:spcAft>
              <a:defRPr/>
            </a:pPr>
            <a:r>
              <a:rPr lang="en-US" dirty="0" smtClean="0"/>
              <a:t>The </a:t>
            </a:r>
            <a:r>
              <a:rPr lang="en-US" dirty="0"/>
              <a:t>standards call for lots of opportunities for students to practice making sense of the  concepts, vocabulary, and sentence structures in sophisticated text – the key to proficient reading. </a:t>
            </a:r>
            <a:endParaRPr lang="en-US" dirty="0">
              <a:latin typeface="Segoe UI" pitchFamily="34" charset="0"/>
            </a:endParaRPr>
          </a:p>
          <a:p>
            <a:pPr defTabSz="905805" fontAlgn="base">
              <a:spcBef>
                <a:spcPct val="30000"/>
              </a:spcBef>
              <a:spcAft>
                <a:spcPct val="0"/>
              </a:spcAft>
              <a:defRPr/>
            </a:pPr>
            <a:endParaRPr lang="en-US" dirty="0">
              <a:latin typeface="Segoe UI" pitchFamily="34" charset="0"/>
            </a:endParaRPr>
          </a:p>
          <a:p>
            <a:pPr defTabSz="905805" fontAlgn="base">
              <a:spcBef>
                <a:spcPct val="30000"/>
              </a:spcBef>
              <a:spcAft>
                <a:spcPct val="0"/>
              </a:spcAft>
              <a:defRPr/>
            </a:pPr>
            <a:r>
              <a:rPr lang="en-US" dirty="0"/>
              <a:t>More recent research confirms that vocabulary and syntax are the features of complex text that likely cause the greatest difficulty. “Students with a sufficient lexicon and ability to comprehend syntax may have the capacity to make the connections needed to comprehend the text without explicit text connectors. If this analysis is correct, it may suggest the value of more practice with texts containing more complex syntax, and it reinforces the call for more and better vocabulary instruction, which apparently has continued, long after observations on this problem by Durkin (1979), to be a small and unsystematic part of literacy instruction.” - Nelson, </a:t>
            </a:r>
            <a:r>
              <a:rPr lang="en-US" dirty="0" err="1"/>
              <a:t>Perfetti</a:t>
            </a:r>
            <a:r>
              <a:rPr lang="en-US" dirty="0"/>
              <a:t>, </a:t>
            </a:r>
            <a:r>
              <a:rPr lang="en-US" dirty="0" err="1"/>
              <a:t>Liben</a:t>
            </a:r>
            <a:r>
              <a:rPr lang="en-US" dirty="0"/>
              <a:t>, and </a:t>
            </a:r>
            <a:r>
              <a:rPr lang="en-US" dirty="0" err="1"/>
              <a:t>Liben</a:t>
            </a:r>
            <a:endParaRPr lang="en-US" dirty="0"/>
          </a:p>
        </p:txBody>
      </p:sp>
      <p:sp>
        <p:nvSpPr>
          <p:cNvPr id="4" name="Slide Number Placeholder 3"/>
          <p:cNvSpPr>
            <a:spLocks noGrp="1"/>
          </p:cNvSpPr>
          <p:nvPr>
            <p:ph type="sldNum" sz="quarter" idx="10"/>
          </p:nvPr>
        </p:nvSpPr>
        <p:spPr/>
        <p:txBody>
          <a:bodyPr/>
          <a:lstStyle/>
          <a:p>
            <a:fld id="{EF3C1CD0-D833-4B0D-BF33-74A8E63C0BDA}" type="slidenum">
              <a:rPr lang="en-US" smtClean="0"/>
              <a:t>35</a:t>
            </a:fld>
            <a:endParaRPr lang="en-US"/>
          </a:p>
        </p:txBody>
      </p:sp>
    </p:spTree>
    <p:extLst>
      <p:ext uri="{BB962C8B-B14F-4D97-AF65-F5344CB8AC3E}">
        <p14:creationId xmlns:p14="http://schemas.microsoft.com/office/powerpoint/2010/main" val="13632089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slide</a:t>
            </a:r>
          </a:p>
          <a:p>
            <a:endParaRPr lang="en-US" b="1" dirty="0"/>
          </a:p>
          <a:p>
            <a:r>
              <a:rPr lang="en-US" dirty="0"/>
              <a:t>Note—point three “grayed out” because be are not addressing this characteristic in this session.</a:t>
            </a:r>
          </a:p>
          <a:p>
            <a:endParaRPr lang="en-US" b="1" dirty="0"/>
          </a:p>
          <a:p>
            <a:r>
              <a:rPr lang="en-US" b="1" dirty="0"/>
              <a:t>HANDOUT 6_QUALITATIVE RUBRIC</a:t>
            </a:r>
          </a:p>
          <a:p>
            <a:r>
              <a:rPr lang="en-US" dirty="0"/>
              <a:t>During Session 1 we explored how the standards call for high-quality texts worthy of time and attention selected to build knowledge.</a:t>
            </a:r>
          </a:p>
          <a:p>
            <a:pPr marL="169838" indent="-169838" defTabSz="905805">
              <a:buFont typeface="Arial" panose="020B0604020202020204" pitchFamily="34" charset="0"/>
              <a:buChar char="•"/>
              <a:defRPr/>
            </a:pPr>
            <a:r>
              <a:rPr lang="en-US" dirty="0"/>
              <a:t>We spent a lot of time talking about how to ensure texts were adequately complex quantitatively, qualitatively and when considering specific information about readers in the room. (refer to bullets on slide)</a:t>
            </a:r>
          </a:p>
          <a:p>
            <a:pPr marL="169838" indent="-169838" defTabSz="905805">
              <a:buFont typeface="Arial" panose="020B0604020202020204" pitchFamily="34" charset="0"/>
              <a:buChar char="•"/>
              <a:defRPr/>
            </a:pPr>
            <a:r>
              <a:rPr lang="en-US" dirty="0"/>
              <a:t>But remember, It is also critically important that texts are content rich – that they are selected and organized </a:t>
            </a:r>
            <a:r>
              <a:rPr lang="en-US" dirty="0">
                <a:solidFill>
                  <a:schemeClr val="accent1"/>
                </a:solidFill>
                <a:latin typeface="Segoe UI Semibold" panose="020B0702040204020203" pitchFamily="34" charset="0"/>
                <a:cs typeface="Segoe UI Semibold" panose="020B0702040204020203" pitchFamily="34" charset="0"/>
              </a:rPr>
              <a:t>around concepts that systematically develop the knowledge base of students.</a:t>
            </a:r>
          </a:p>
          <a:p>
            <a:pPr marL="169838" indent="-169838" defTabSz="905805">
              <a:buFont typeface="Arial" panose="020B0604020202020204" pitchFamily="34" charset="0"/>
              <a:buChar char="•"/>
              <a:defRPr/>
            </a:pPr>
            <a:endParaRPr lang="en-US" dirty="0">
              <a:solidFill>
                <a:schemeClr val="accent1"/>
              </a:solidFill>
              <a:latin typeface="Segoe UI Semibold" panose="020B0702040204020203" pitchFamily="34" charset="0"/>
              <a:cs typeface="Segoe UI Semibold" panose="020B0702040204020203" pitchFamily="34" charset="0"/>
            </a:endParaRPr>
          </a:p>
          <a:p>
            <a:pPr defTabSz="905805">
              <a:defRPr/>
            </a:pPr>
            <a:r>
              <a:rPr lang="en-US" dirty="0">
                <a:solidFill>
                  <a:schemeClr val="accent1"/>
                </a:solidFill>
                <a:latin typeface="Segoe UI Semibold" panose="020B0702040204020203" pitchFamily="34" charset="0"/>
                <a:cs typeface="Segoe UI Semibold" panose="020B0702040204020203" pitchFamily="34" charset="0"/>
              </a:rPr>
              <a:t>Questions: </a:t>
            </a:r>
          </a:p>
          <a:p>
            <a:pPr marL="226451" indent="-226451" defTabSz="905805">
              <a:buFont typeface="Arial" panose="020B0604020202020204" pitchFamily="34" charset="0"/>
              <a:buAutoNum type="arabicPeriod"/>
              <a:defRPr/>
            </a:pPr>
            <a:r>
              <a:rPr lang="en-US" dirty="0">
                <a:solidFill>
                  <a:schemeClr val="accent1"/>
                </a:solidFill>
                <a:latin typeface="Segoe UI Semibold" panose="020B0702040204020203" pitchFamily="34" charset="0"/>
                <a:cs typeface="Segoe UI Semibold" panose="020B0702040204020203" pitchFamily="34" charset="0"/>
              </a:rPr>
              <a:t>Why is text complexity so critical? </a:t>
            </a:r>
            <a:r>
              <a:rPr lang="en-US" i="1" dirty="0">
                <a:solidFill>
                  <a:schemeClr val="accent1"/>
                </a:solidFill>
                <a:latin typeface="Segoe UI Semibold" panose="020B0702040204020203" pitchFamily="34" charset="0"/>
                <a:cs typeface="Segoe UI Semibold" panose="020B0702040204020203" pitchFamily="34" charset="0"/>
              </a:rPr>
              <a:t>This is the foundation of the lesson. If students are engaged with the right content, questions and tasks will not be driving at grade level learning. </a:t>
            </a:r>
          </a:p>
          <a:p>
            <a:pPr marL="226451" indent="-226451" defTabSz="905805">
              <a:buFont typeface="Arial" panose="020B0604020202020204" pitchFamily="34" charset="0"/>
              <a:buAutoNum type="arabicPeriod"/>
              <a:defRPr/>
            </a:pPr>
            <a:r>
              <a:rPr lang="en-US" dirty="0">
                <a:solidFill>
                  <a:schemeClr val="accent1"/>
                </a:solidFill>
                <a:latin typeface="Segoe UI Semibold" panose="020B0702040204020203" pitchFamily="34" charset="0"/>
                <a:cs typeface="Segoe UI Semibold" panose="020B0702040204020203" pitchFamily="34" charset="0"/>
              </a:rPr>
              <a:t>What are we talking about when we think about qualitative complexity? Take out HANDOUT B to refamiliarize yourself with these features.</a:t>
            </a:r>
          </a:p>
          <a:p>
            <a:pPr marL="226451" indent="-226451" defTabSz="905805">
              <a:buFont typeface="Arial" panose="020B0604020202020204" pitchFamily="34" charset="0"/>
              <a:buAutoNum type="arabicPeriod"/>
              <a:defRPr/>
            </a:pPr>
            <a:r>
              <a:rPr lang="en-US" dirty="0">
                <a:solidFill>
                  <a:schemeClr val="accent1"/>
                </a:solidFill>
                <a:latin typeface="Segoe UI Semibold" panose="020B0702040204020203" pitchFamily="34" charset="0"/>
                <a:cs typeface="Segoe UI Semibold" panose="020B0702040204020203" pitchFamily="34" charset="0"/>
              </a:rPr>
              <a:t>Why do we need to understand the aspects of a text that make it qualitatively complex? </a:t>
            </a:r>
            <a:r>
              <a:rPr lang="en-US" i="1" dirty="0"/>
              <a:t>We need to support teachers to conduct the qualitative analysis to understand the text considerations for both the readers' learning needs and the potential of the text to provide knowledge building opportunities based on the instructional purpose. We also use this information to drive questions and tasks as these are the features students will likely need support with to make meaning of the text.</a:t>
            </a:r>
          </a:p>
        </p:txBody>
      </p:sp>
      <p:sp>
        <p:nvSpPr>
          <p:cNvPr id="4" name="Slide Number Placeholder 3"/>
          <p:cNvSpPr>
            <a:spLocks noGrp="1"/>
          </p:cNvSpPr>
          <p:nvPr>
            <p:ph type="sldNum" sz="quarter" idx="10"/>
          </p:nvPr>
        </p:nvSpPr>
        <p:spPr/>
        <p:txBody>
          <a:bodyPr/>
          <a:lstStyle/>
          <a:p>
            <a:fld id="{EF3C1CD0-D833-4B0D-BF33-74A8E63C0BDA}" type="slidenum">
              <a:rPr lang="en-US" smtClean="0"/>
              <a:t>36</a:t>
            </a:fld>
            <a:endParaRPr lang="en-US"/>
          </a:p>
        </p:txBody>
      </p:sp>
    </p:spTree>
    <p:extLst>
      <p:ext uri="{BB962C8B-B14F-4D97-AF65-F5344CB8AC3E}">
        <p14:creationId xmlns:p14="http://schemas.microsoft.com/office/powerpoint/2010/main" val="20739285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Shape 757"/>
          <p:cNvSpPr txBox="1">
            <a:spLocks noGrp="1"/>
          </p:cNvSpPr>
          <p:nvPr>
            <p:ph type="sldNum" idx="12"/>
          </p:nvPr>
        </p:nvSpPr>
        <p:spPr>
          <a:xfrm>
            <a:off x="3842483" y="8614144"/>
            <a:ext cx="2939571" cy="453459"/>
          </a:xfrm>
          <a:prstGeom prst="rect">
            <a:avLst/>
          </a:prstGeom>
          <a:noFill/>
          <a:ln>
            <a:noFill/>
          </a:ln>
        </p:spPr>
        <p:txBody>
          <a:bodyPr lIns="90566" tIns="45270" rIns="90566" bIns="45270" anchor="b" anchorCtr="0">
            <a:noAutofit/>
          </a:bodyPr>
          <a:lstStyle/>
          <a:p>
            <a:pPr>
              <a:buSzPct val="25000"/>
            </a:pPr>
            <a:fld id="{00000000-1234-1234-1234-123412341234}" type="slidenum">
              <a:rPr lang="en-US" sz="1400" kern="0">
                <a:solidFill>
                  <a:prstClr val="black"/>
                </a:solidFill>
                <a:latin typeface="Quattrocento Sans"/>
                <a:ea typeface="Quattrocento Sans"/>
                <a:cs typeface="Quattrocento Sans"/>
                <a:sym typeface="Quattrocento Sans"/>
              </a:rPr>
              <a:pPr>
                <a:buSzPct val="25000"/>
              </a:pPr>
              <a:t>37</a:t>
            </a:fld>
            <a:endParaRPr lang="en-US" sz="1400" kern="0">
              <a:solidFill>
                <a:prstClr val="black"/>
              </a:solidFill>
              <a:latin typeface="Quattrocento Sans"/>
              <a:ea typeface="Quattrocento Sans"/>
              <a:cs typeface="Quattrocento Sans"/>
              <a:sym typeface="Quattrocento Sans"/>
            </a:endParaRPr>
          </a:p>
        </p:txBody>
      </p:sp>
      <p:sp>
        <p:nvSpPr>
          <p:cNvPr id="758" name="Shape 758"/>
          <p:cNvSpPr>
            <a:spLocks noGrp="1" noRot="1" noChangeAspect="1"/>
          </p:cNvSpPr>
          <p:nvPr>
            <p:ph type="sldImg" idx="2"/>
          </p:nvPr>
        </p:nvSpPr>
        <p:spPr>
          <a:xfrm>
            <a:off x="1123950" y="679450"/>
            <a:ext cx="4535488" cy="34020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759" name="Shape 759"/>
          <p:cNvSpPr txBox="1">
            <a:spLocks noGrp="1"/>
          </p:cNvSpPr>
          <p:nvPr>
            <p:ph type="body" idx="1"/>
          </p:nvPr>
        </p:nvSpPr>
        <p:spPr>
          <a:xfrm>
            <a:off x="678362" y="4307859"/>
            <a:ext cx="5426900" cy="4081130"/>
          </a:xfrm>
          <a:prstGeom prst="rect">
            <a:avLst/>
          </a:prstGeom>
          <a:noFill/>
          <a:ln>
            <a:noFill/>
          </a:ln>
        </p:spPr>
        <p:txBody>
          <a:bodyPr lIns="90566" tIns="45270" rIns="90566" bIns="45270" anchor="t" anchorCtr="0">
            <a:noAutofit/>
          </a:bodyPr>
          <a:lstStyle/>
          <a:p>
            <a:pPr>
              <a:lnSpc>
                <a:spcPct val="115000"/>
              </a:lnSpc>
              <a:buClr>
                <a:schemeClr val="dk1"/>
              </a:buClr>
              <a:buSzPct val="91666"/>
            </a:pPr>
            <a:r>
              <a:rPr lang="en-US">
                <a:solidFill>
                  <a:schemeClr val="dk1"/>
                </a:solidFill>
                <a:ea typeface="Open Sans" panose="020B0606030504020204" pitchFamily="34" charset="0"/>
                <a:cs typeface="Arial" panose="020B0604020202020204" pitchFamily="34" charset="0"/>
                <a:sym typeface="Calibri"/>
              </a:rPr>
              <a:t>Both quantitative and qualitative analyses are important for text selection.  They inform educators about different elements of the text.  </a:t>
            </a:r>
          </a:p>
          <a:p>
            <a:pPr marL="169838" indent="-169838">
              <a:lnSpc>
                <a:spcPct val="115000"/>
              </a:lnSpc>
              <a:buClr>
                <a:schemeClr val="dk1"/>
              </a:buClr>
              <a:buSzPct val="91666"/>
              <a:buFont typeface="Arial" panose="020B0604020202020204" pitchFamily="34" charset="0"/>
              <a:buChar char="•"/>
            </a:pPr>
            <a:r>
              <a:rPr lang="en-US">
                <a:solidFill>
                  <a:schemeClr val="dk1"/>
                </a:solidFill>
                <a:ea typeface="Open Sans" panose="020B0606030504020204" pitchFamily="34" charset="0"/>
                <a:cs typeface="Arial" panose="020B0604020202020204" pitchFamily="34" charset="0"/>
                <a:sym typeface="Calibri"/>
              </a:rPr>
              <a:t>The quantitative analysis is the scientific analysis—it can (with relative accuracy) place text in the appropriate grade band. It includes metrics that a computer can count about a text such as</a:t>
            </a:r>
            <a:r>
              <a:rPr lang="is-IS">
                <a:solidFill>
                  <a:schemeClr val="dk1"/>
                </a:solidFill>
                <a:ea typeface="Open Sans" panose="020B0606030504020204" pitchFamily="34" charset="0"/>
                <a:cs typeface="Arial" panose="020B0604020202020204" pitchFamily="34" charset="0"/>
                <a:sym typeface="Calibri"/>
              </a:rPr>
              <a:t>…</a:t>
            </a:r>
            <a:r>
              <a:rPr lang="en-US">
                <a:solidFill>
                  <a:schemeClr val="dk1"/>
                </a:solidFill>
                <a:ea typeface="Open Sans" panose="020B0606030504020204" pitchFamily="34" charset="0"/>
                <a:cs typeface="Arial" panose="020B0604020202020204" pitchFamily="34" charset="0"/>
                <a:sym typeface="Calibri"/>
              </a:rPr>
              <a:t> </a:t>
            </a:r>
          </a:p>
          <a:p>
            <a:pPr lvl="1" indent="-245322">
              <a:buFont typeface="Arial" charset="0"/>
              <a:buChar char="•"/>
            </a:pPr>
            <a:r>
              <a:rPr lang="en-US">
                <a:ea typeface="Open Sans" panose="020B0606030504020204" pitchFamily="34" charset="0"/>
                <a:cs typeface="Arial" panose="020B0604020202020204" pitchFamily="34" charset="0"/>
                <a:sym typeface="Arial"/>
              </a:rPr>
              <a:t>Word length</a:t>
            </a:r>
          </a:p>
          <a:p>
            <a:pPr lvl="1" indent="-245322">
              <a:spcBef>
                <a:spcPts val="594"/>
              </a:spcBef>
              <a:buFont typeface="Arial" charset="0"/>
              <a:buChar char="•"/>
            </a:pPr>
            <a:r>
              <a:rPr lang="en-US">
                <a:ea typeface="Open Sans" panose="020B0606030504020204" pitchFamily="34" charset="0"/>
                <a:cs typeface="Arial" panose="020B0604020202020204" pitchFamily="34" charset="0"/>
                <a:sym typeface="Arial"/>
              </a:rPr>
              <a:t>Word frequency</a:t>
            </a:r>
          </a:p>
          <a:p>
            <a:pPr lvl="1" indent="-245322">
              <a:spcBef>
                <a:spcPts val="594"/>
              </a:spcBef>
              <a:buFont typeface="Arial" charset="0"/>
              <a:buChar char="•"/>
            </a:pPr>
            <a:r>
              <a:rPr lang="en-US">
                <a:ea typeface="Open Sans" panose="020B0606030504020204" pitchFamily="34" charset="0"/>
                <a:cs typeface="Arial" panose="020B0604020202020204" pitchFamily="34" charset="0"/>
                <a:sym typeface="Arial"/>
              </a:rPr>
              <a:t>Word difficulty</a:t>
            </a:r>
          </a:p>
          <a:p>
            <a:pPr lvl="1" indent="-245322">
              <a:spcBef>
                <a:spcPts val="594"/>
              </a:spcBef>
              <a:buFont typeface="Arial" charset="0"/>
              <a:buChar char="•"/>
            </a:pPr>
            <a:r>
              <a:rPr lang="en-US">
                <a:ea typeface="Open Sans" panose="020B0606030504020204" pitchFamily="34" charset="0"/>
                <a:cs typeface="Arial" panose="020B0604020202020204" pitchFamily="34" charset="0"/>
                <a:sym typeface="Arial"/>
              </a:rPr>
              <a:t>Sentence length</a:t>
            </a:r>
          </a:p>
          <a:p>
            <a:pPr lvl="1" indent="-245322">
              <a:spcBef>
                <a:spcPts val="594"/>
              </a:spcBef>
              <a:buFont typeface="Arial" charset="0"/>
              <a:buChar char="•"/>
            </a:pPr>
            <a:r>
              <a:rPr lang="en-US">
                <a:ea typeface="Open Sans" panose="020B0606030504020204" pitchFamily="34" charset="0"/>
                <a:cs typeface="Arial" panose="020B0604020202020204" pitchFamily="34" charset="0"/>
                <a:sym typeface="Arial"/>
              </a:rPr>
              <a:t>Text length</a:t>
            </a:r>
          </a:p>
          <a:p>
            <a:pPr lvl="1" indent="-245322">
              <a:spcBef>
                <a:spcPts val="594"/>
              </a:spcBef>
              <a:buFont typeface="Arial" charset="0"/>
              <a:buChar char="•"/>
            </a:pPr>
            <a:r>
              <a:rPr lang="en-US">
                <a:ea typeface="Open Sans" panose="020B0606030504020204" pitchFamily="34" charset="0"/>
                <a:cs typeface="Arial" panose="020B0604020202020204" pitchFamily="34" charset="0"/>
                <a:sym typeface="Arial"/>
              </a:rPr>
              <a:t>Text cohesion</a:t>
            </a:r>
          </a:p>
          <a:p>
            <a:pPr indent="-245322">
              <a:spcBef>
                <a:spcPts val="594"/>
              </a:spcBef>
              <a:buFont typeface="Arial" charset="0"/>
              <a:buChar char="•"/>
            </a:pPr>
            <a:r>
              <a:rPr lang="en-US">
                <a:solidFill>
                  <a:srgbClr val="FF0F00"/>
                </a:solidFill>
                <a:ea typeface="Open Sans" panose="020B0606030504020204" pitchFamily="34" charset="0"/>
                <a:cs typeface="Arial" panose="020B0604020202020204" pitchFamily="34" charset="0"/>
                <a:sym typeface="Calibri"/>
              </a:rPr>
              <a:t>The quantitative </a:t>
            </a:r>
            <a:r>
              <a:rPr lang="en-US">
                <a:solidFill>
                  <a:schemeClr val="dk1"/>
                </a:solidFill>
                <a:ea typeface="Open Sans"/>
                <a:cs typeface="Arial" panose="020B0604020202020204" pitchFamily="34" charset="0"/>
                <a:sym typeface="Open Sans"/>
              </a:rPr>
              <a:t>happens first—It is the driver of the text band placement.</a:t>
            </a:r>
          </a:p>
          <a:p>
            <a:pPr indent="-245322">
              <a:spcBef>
                <a:spcPts val="594"/>
              </a:spcBef>
              <a:buFont typeface="Arial" charset="0"/>
              <a:buChar char="•"/>
            </a:pPr>
            <a:r>
              <a:rPr lang="en-US">
                <a:solidFill>
                  <a:schemeClr val="dk1"/>
                </a:solidFill>
                <a:ea typeface="Open Sans"/>
                <a:cs typeface="Arial" panose="020B0604020202020204" pitchFamily="34" charset="0"/>
                <a:sym typeface="Open Sans"/>
              </a:rPr>
              <a:t>Appropriately places text in the correct grade band (usually), but not the correct grade </a:t>
            </a:r>
            <a:r>
              <a:rPr lang="en-US" i="1">
                <a:solidFill>
                  <a:schemeClr val="dk1"/>
                </a:solidFill>
                <a:ea typeface="Open Sans"/>
                <a:cs typeface="Arial" panose="020B0604020202020204" pitchFamily="34" charset="0"/>
                <a:sym typeface="Open Sans"/>
              </a:rPr>
              <a:t>level</a:t>
            </a:r>
            <a:r>
              <a:rPr lang="en-US">
                <a:solidFill>
                  <a:schemeClr val="dk1"/>
                </a:solidFill>
                <a:ea typeface="Open Sans"/>
                <a:cs typeface="Arial" panose="020B0604020202020204" pitchFamily="34" charset="0"/>
                <a:sym typeface="Open Sans"/>
              </a:rPr>
              <a:t>.</a:t>
            </a:r>
          </a:p>
          <a:p>
            <a:pPr indent="-245322">
              <a:spcBef>
                <a:spcPts val="594"/>
              </a:spcBef>
              <a:buFont typeface="Arial" charset="0"/>
              <a:buChar char="•"/>
            </a:pPr>
            <a:r>
              <a:rPr lang="en-US">
                <a:solidFill>
                  <a:schemeClr val="dk1"/>
                </a:solidFill>
                <a:ea typeface="Open Sans"/>
                <a:cs typeface="Arial" panose="020B0604020202020204" pitchFamily="34" charset="0"/>
                <a:sym typeface="Open Sans"/>
              </a:rPr>
              <a:t>This helps to ensure the complexity of the text continues to rise throughout the grades.</a:t>
            </a:r>
          </a:p>
          <a:p>
            <a:pPr>
              <a:lnSpc>
                <a:spcPct val="115000"/>
              </a:lnSpc>
              <a:buClr>
                <a:schemeClr val="dk1"/>
              </a:buClr>
              <a:buSzPct val="91666"/>
            </a:pPr>
            <a:endParaRPr>
              <a:solidFill>
                <a:schemeClr val="dk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513756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b="1">
                <a:solidFill>
                  <a:schemeClr val="dk1"/>
                </a:solidFill>
                <a:ea typeface="Open Sans" panose="020B0606030504020204" pitchFamily="34" charset="0"/>
                <a:cs typeface="Arial" panose="020B0604020202020204" pitchFamily="34" charset="0"/>
                <a:sym typeface="Calibri"/>
              </a:rPr>
              <a:t>Talking Points: </a:t>
            </a:r>
            <a:r>
              <a:rPr lang="en-US">
                <a:solidFill>
                  <a:schemeClr val="dk1"/>
                </a:solidFill>
                <a:ea typeface="Open Sans" panose="020B0606030504020204" pitchFamily="34" charset="0"/>
                <a:cs typeface="Arial" panose="020B0604020202020204" pitchFamily="34" charset="0"/>
                <a:sym typeface="Calibri"/>
              </a:rPr>
              <a:t>Now let’s take a look some qualitative dimensions of text complexity, yet also talk a bit more about the reader.  </a:t>
            </a:r>
            <a:r>
              <a:rPr lang="en-US"/>
              <a:t>Qualitative measures examine text attributes that can only be evaluated by the person who is reading or selecting the book or passage. Qualitative features are a critical component in determining text complexity related to the text being used, including Levels of Meaning and Purpose, Structure, and Language Convention and Clarity.</a:t>
            </a:r>
            <a:r>
              <a:rPr lang="en-US">
                <a:solidFill>
                  <a:schemeClr val="dk1"/>
                </a:solidFill>
                <a:ea typeface="Open Sans" panose="020B0606030504020204" pitchFamily="34" charset="0"/>
                <a:cs typeface="Arial" panose="020B0604020202020204" pitchFamily="34" charset="0"/>
                <a:sym typeface="Calibri"/>
              </a:rPr>
              <a:t> The area of </a:t>
            </a:r>
            <a:r>
              <a:rPr lang="en-US"/>
              <a:t>Knowledge Demands also involves aspects that a reader brings to the text.  </a:t>
            </a:r>
            <a:r>
              <a:rPr lang="en-US">
                <a:solidFill>
                  <a:schemeClr val="dk1"/>
                </a:solidFill>
                <a:ea typeface="Open Sans" panose="020B0606030504020204" pitchFamily="34" charset="0"/>
                <a:cs typeface="Arial" panose="020B0604020202020204" pitchFamily="34" charset="0"/>
                <a:sym typeface="Calibri"/>
              </a:rPr>
              <a:t>As detailed on the slide:</a:t>
            </a:r>
          </a:p>
          <a:p>
            <a:pPr>
              <a:buSzPct val="25000"/>
            </a:pPr>
            <a:endParaRPr lang="en-US">
              <a:solidFill>
                <a:schemeClr val="dk1"/>
              </a:solidFill>
              <a:ea typeface="Open Sans" panose="020B0606030504020204" pitchFamily="34" charset="0"/>
              <a:cs typeface="Arial" panose="020B0604020202020204" pitchFamily="34" charset="0"/>
              <a:sym typeface="Calibri"/>
            </a:endParaRPr>
          </a:p>
          <a:p>
            <a:pPr marL="226451" indent="-226451" defTabSz="905805">
              <a:buSzPct val="25000"/>
              <a:buFont typeface="Arial" panose="020B0604020202020204" pitchFamily="34" charset="0"/>
              <a:buChar char="•"/>
              <a:defRPr/>
            </a:pPr>
            <a:r>
              <a:rPr lang="en-US" b="1">
                <a:solidFill>
                  <a:schemeClr val="dk1"/>
                </a:solidFill>
                <a:ea typeface="Open Sans" panose="020B0606030504020204" pitchFamily="34" charset="0"/>
                <a:cs typeface="Arial" panose="020B0604020202020204" pitchFamily="34" charset="0"/>
                <a:sym typeface="Calibri"/>
              </a:rPr>
              <a:t>Levels of Meaning &amp; Purpose</a:t>
            </a:r>
            <a:r>
              <a:rPr lang="en-US">
                <a:solidFill>
                  <a:schemeClr val="dk1"/>
                </a:solidFill>
                <a:ea typeface="Open Sans" panose="020B0606030504020204" pitchFamily="34" charset="0"/>
                <a:cs typeface="Arial" panose="020B0604020202020204" pitchFamily="34" charset="0"/>
                <a:sym typeface="Calibri"/>
              </a:rPr>
              <a:t> reflects the complexity of the ideas.  The characteristics to consider are </a:t>
            </a:r>
            <a:r>
              <a:rPr lang="en-US">
                <a:solidFill>
                  <a:schemeClr val="dk1"/>
                </a:solidFill>
                <a:latin typeface="Georgia" panose="02040502050405020303" pitchFamily="18" charset="0"/>
                <a:ea typeface="Open Sans" panose="020B0606030504020204" pitchFamily="34" charset="0"/>
                <a:cs typeface="Arial" panose="020B0604020202020204" pitchFamily="34" charset="0"/>
                <a:sym typeface="Calibri"/>
              </a:rPr>
              <a:t>m</a:t>
            </a:r>
            <a:r>
              <a:rPr lang="en-US">
                <a:latin typeface="Georgia" panose="02040502050405020303" pitchFamily="18" charset="0"/>
              </a:rPr>
              <a:t>ultiple and/or subtle themes and purposes, and language.</a:t>
            </a:r>
          </a:p>
          <a:p>
            <a:pPr marL="452902" lvl="1" defTabSz="905805">
              <a:buSzPct val="25000"/>
              <a:defRPr/>
            </a:pPr>
            <a:endParaRPr lang="en-US">
              <a:latin typeface="Georgia" panose="02040502050405020303" pitchFamily="18" charset="0"/>
            </a:endParaRPr>
          </a:p>
          <a:p>
            <a:pPr marL="226451" indent="-226451" defTabSz="905805">
              <a:buSzPct val="25000"/>
              <a:buFont typeface="Arial" panose="020B0604020202020204" pitchFamily="34" charset="0"/>
              <a:buChar char="•"/>
              <a:defRPr/>
            </a:pPr>
            <a:r>
              <a:rPr lang="en-US" b="1">
                <a:latin typeface="Georgia" panose="02040502050405020303" pitchFamily="18" charset="0"/>
              </a:rPr>
              <a:t>Structure </a:t>
            </a:r>
            <a:r>
              <a:rPr lang="en-US">
                <a:latin typeface="Georgia" panose="02040502050405020303" pitchFamily="18" charset="0"/>
              </a:rPr>
              <a:t>is</a:t>
            </a:r>
            <a:r>
              <a:rPr lang="en-US" b="1">
                <a:latin typeface="Georgia" panose="02040502050405020303" pitchFamily="18" charset="0"/>
              </a:rPr>
              <a:t> </a:t>
            </a:r>
            <a:r>
              <a:rPr lang="en-US">
                <a:latin typeface="Georgia" panose="02040502050405020303" pitchFamily="18" charset="0"/>
              </a:rPr>
              <a:t>the design and organization of the text. Characteristics to consider related to structure include… </a:t>
            </a:r>
          </a:p>
          <a:p>
            <a:pPr marL="735966" lvl="1" indent="-283064" defTabSz="905805">
              <a:buSzPct val="25000"/>
              <a:buFont typeface="Arial" panose="020B0604020202020204" pitchFamily="34" charset="0"/>
              <a:buChar char="•"/>
              <a:defRPr/>
            </a:pPr>
            <a:r>
              <a:rPr lang="en-US" sz="1700">
                <a:latin typeface="Georgia" panose="02040502050405020303" pitchFamily="18" charset="0"/>
              </a:rPr>
              <a:t>Subtle and/or frequent transitions</a:t>
            </a:r>
          </a:p>
          <a:p>
            <a:pPr marL="735966" lvl="1" indent="-283064" defTabSz="905805">
              <a:buSzPct val="25000"/>
              <a:buFont typeface="Arial" panose="020B0604020202020204" pitchFamily="34" charset="0"/>
              <a:buChar char="•"/>
              <a:defRPr/>
            </a:pPr>
            <a:r>
              <a:rPr lang="en-US" sz="1700">
                <a:latin typeface="Georgia" panose="02040502050405020303" pitchFamily="18" charset="0"/>
              </a:rPr>
              <a:t>Longer paragraphs</a:t>
            </a:r>
          </a:p>
          <a:p>
            <a:pPr marL="735966" lvl="1" indent="-283064" defTabSz="905805">
              <a:buSzPct val="25000"/>
              <a:buFont typeface="Arial" panose="020B0604020202020204" pitchFamily="34" charset="0"/>
              <a:buChar char="•"/>
              <a:defRPr/>
            </a:pPr>
            <a:r>
              <a:rPr lang="en-US" sz="1700">
                <a:latin typeface="Georgia" panose="02040502050405020303" pitchFamily="18" charset="0"/>
              </a:rPr>
              <a:t>Any text structure which is less narrative and/or mixes structures</a:t>
            </a:r>
          </a:p>
          <a:p>
            <a:pPr marL="735966" lvl="1" indent="-283064" defTabSz="905805">
              <a:buSzPct val="25000"/>
              <a:buFont typeface="Arial" panose="020B0604020202020204" pitchFamily="34" charset="0"/>
              <a:buChar char="•"/>
              <a:defRPr/>
            </a:pPr>
            <a:r>
              <a:rPr lang="en-US" sz="1700">
                <a:latin typeface="Georgia" panose="02040502050405020303" pitchFamily="18" charset="0"/>
              </a:rPr>
              <a:t>Density of information</a:t>
            </a:r>
          </a:p>
          <a:p>
            <a:pPr marL="735966" lvl="1" indent="-283064" defTabSz="905805">
              <a:buSzPct val="25000"/>
              <a:buFont typeface="Arial" panose="020B0604020202020204" pitchFamily="34" charset="0"/>
              <a:buChar char="•"/>
              <a:defRPr/>
            </a:pPr>
            <a:r>
              <a:rPr lang="en-US" sz="1700">
                <a:latin typeface="Georgia" panose="02040502050405020303" pitchFamily="18" charset="0"/>
              </a:rPr>
              <a:t>Lack of repetition, overlap/similarity in words/sentences</a:t>
            </a:r>
          </a:p>
          <a:p>
            <a:pPr marL="452902" lvl="1" defTabSz="905805">
              <a:buSzPct val="25000"/>
              <a:defRPr/>
            </a:pPr>
            <a:endParaRPr lang="en-US" sz="1700">
              <a:latin typeface="Georgia" panose="02040502050405020303" pitchFamily="18" charset="0"/>
            </a:endParaRPr>
          </a:p>
          <a:p>
            <a:pPr marL="283064" indent="-283064" defTabSz="905805">
              <a:buSzPct val="25000"/>
              <a:buFont typeface="Arial" panose="020B0604020202020204" pitchFamily="34" charset="0"/>
              <a:buChar char="•"/>
              <a:defRPr/>
            </a:pPr>
            <a:r>
              <a:rPr lang="en-US" sz="1700" b="1">
                <a:latin typeface="Georgia" panose="02040502050405020303" pitchFamily="18" charset="0"/>
              </a:rPr>
              <a:t>Language Convention and Clarity </a:t>
            </a:r>
            <a:r>
              <a:rPr lang="en-US" sz="1700">
                <a:latin typeface="Georgia" panose="02040502050405020303" pitchFamily="18" charset="0"/>
              </a:rPr>
              <a:t>represents</a:t>
            </a:r>
            <a:r>
              <a:rPr lang="en-US" sz="1700" b="1">
                <a:latin typeface="Georgia" panose="02040502050405020303" pitchFamily="18" charset="0"/>
              </a:rPr>
              <a:t> </a:t>
            </a:r>
            <a:r>
              <a:rPr lang="en-US" sz="1700">
                <a:latin typeface="Georgia" panose="02040502050405020303" pitchFamily="18" charset="0"/>
              </a:rPr>
              <a:t>the vocabulary, patterns, and style of the text.  Characteristics to consider are</a:t>
            </a:r>
          </a:p>
          <a:p>
            <a:pPr marL="792579" lvl="1" indent="-339677">
              <a:buClr>
                <a:schemeClr val="dk1"/>
              </a:buClr>
              <a:buSzPct val="100000"/>
              <a:buFont typeface="Arial" panose="020B0604020202020204" pitchFamily="34" charset="0"/>
              <a:buChar char="•"/>
            </a:pPr>
            <a:r>
              <a:rPr lang="en-US" sz="1700">
                <a:latin typeface="Georgia" panose="02040502050405020303" pitchFamily="18" charset="0"/>
              </a:rPr>
              <a:t>Uncommon vocabulary</a:t>
            </a:r>
          </a:p>
          <a:p>
            <a:pPr marL="792579" lvl="1" indent="-339677">
              <a:buClr>
                <a:schemeClr val="dk1"/>
              </a:buClr>
              <a:buSzPct val="100000"/>
              <a:buFont typeface="Arial" panose="020B0604020202020204" pitchFamily="34" charset="0"/>
              <a:buChar char="•"/>
            </a:pPr>
            <a:r>
              <a:rPr lang="en-US" sz="1700">
                <a:latin typeface="Georgia" panose="02040502050405020303" pitchFamily="18" charset="0"/>
              </a:rPr>
              <a:t>Complex sentences and syntax</a:t>
            </a:r>
          </a:p>
          <a:p>
            <a:pPr marL="792579" lvl="1" indent="-339677">
              <a:buClr>
                <a:schemeClr val="dk1"/>
              </a:buClr>
              <a:buSzPct val="100000"/>
              <a:buFont typeface="Arial" panose="020B0604020202020204" pitchFamily="34" charset="0"/>
              <a:buChar char="•"/>
            </a:pPr>
            <a:r>
              <a:rPr lang="en-US" sz="1700">
                <a:latin typeface="Georgia" panose="02040502050405020303" pitchFamily="18" charset="0"/>
              </a:rPr>
              <a:t>Lack of words, sentences, or paragraphs that review or pull things together</a:t>
            </a:r>
          </a:p>
          <a:p>
            <a:pPr marL="792579" lvl="1" indent="-339677">
              <a:buClr>
                <a:schemeClr val="dk1"/>
              </a:buClr>
              <a:buSzPct val="100000"/>
              <a:buFont typeface="Arial" panose="020B0604020202020204" pitchFamily="34" charset="0"/>
              <a:buChar char="•"/>
            </a:pPr>
            <a:endParaRPr lang="en-US" sz="1700">
              <a:latin typeface="Georgia" panose="02040502050405020303" pitchFamily="18" charset="0"/>
            </a:endParaRPr>
          </a:p>
          <a:p>
            <a:pPr marL="339677" indent="-339677">
              <a:buClr>
                <a:schemeClr val="dk1"/>
              </a:buClr>
              <a:buSzPct val="100000"/>
              <a:buFont typeface="Arial" panose="020B0604020202020204" pitchFamily="34" charset="0"/>
              <a:buChar char="•"/>
            </a:pPr>
            <a:r>
              <a:rPr lang="en-US" sz="1700" b="1">
                <a:latin typeface="Georgia" panose="02040502050405020303" pitchFamily="18" charset="0"/>
              </a:rPr>
              <a:t>Knowledge demands </a:t>
            </a:r>
            <a:r>
              <a:rPr lang="en-US" sz="1700">
                <a:latin typeface="Georgia" panose="02040502050405020303" pitchFamily="18" charset="0"/>
              </a:rPr>
              <a:t>relate to</a:t>
            </a:r>
            <a:r>
              <a:rPr lang="en-US" sz="1700" b="1">
                <a:latin typeface="Georgia" panose="02040502050405020303" pitchFamily="18" charset="0"/>
              </a:rPr>
              <a:t> </a:t>
            </a:r>
            <a:r>
              <a:rPr lang="en-US" sz="1700">
                <a:latin typeface="Georgia" panose="02040502050405020303" pitchFamily="18" charset="0"/>
              </a:rPr>
              <a:t>a student’s background knowledge and prior experiences necessary for comprehension. Characteristics to consider are the student’s level of familiarity with aspects, such as a text’s setting, concepts, vocabulary, or events.</a:t>
            </a:r>
          </a:p>
          <a:p>
            <a:pPr>
              <a:buSzPct val="25000"/>
            </a:pPr>
            <a:endParaRPr lang="en-US">
              <a:solidFill>
                <a:schemeClr val="dk1"/>
              </a:solidFill>
              <a:latin typeface="Cambria"/>
              <a:ea typeface="Open Sans" panose="020B0606030504020204" pitchFamily="34" charset="0"/>
              <a:cs typeface="Arial" panose="020B0604020202020204" pitchFamily="34" charset="0"/>
              <a:sym typeface="Calibri"/>
            </a:endParaRPr>
          </a:p>
          <a:p>
            <a:pPr defTabSz="905805">
              <a:buSzPct val="25000"/>
              <a:defRPr/>
            </a:pPr>
            <a:r>
              <a:rPr lang="en-US"/>
              <a:t>Nancy Frey, Doug Fisher. </a:t>
            </a:r>
            <a:r>
              <a:rPr lang="en-US" i="1"/>
              <a:t>Rigorous Reading</a:t>
            </a:r>
            <a:r>
              <a:rPr lang="en-US"/>
              <a:t>, 2013</a:t>
            </a:r>
          </a:p>
          <a:p>
            <a:pPr defTabSz="905805">
              <a:buSzPct val="25000"/>
              <a:defRPr/>
            </a:pPr>
            <a:endParaRPr lang="en-US"/>
          </a:p>
          <a:p>
            <a:pPr defTabSz="905805">
              <a:buSzPct val="25000"/>
              <a:defRPr/>
            </a:pPr>
            <a:r>
              <a:rPr lang="en-US"/>
              <a:t>Teachers can use qualitative analysis text complexity rubrics found in the shared reading manual at tn.gov/readtobeready.  Text analysis examples can also be found here.</a:t>
            </a:r>
          </a:p>
          <a:p>
            <a:pPr>
              <a:buSzPct val="25000"/>
            </a:pPr>
            <a:endParaRPr lang="en-US">
              <a:solidFill>
                <a:schemeClr val="bg1">
                  <a:lumMod val="95000"/>
                </a:schemeClr>
              </a:solidFill>
              <a:latin typeface="Cambria"/>
              <a:cs typeface="Cambria"/>
            </a:endParaRPr>
          </a:p>
          <a:p>
            <a:endParaRPr lang="en-US"/>
          </a:p>
        </p:txBody>
      </p:sp>
      <p:sp>
        <p:nvSpPr>
          <p:cNvPr id="4" name="Slide Number Placeholder 3"/>
          <p:cNvSpPr>
            <a:spLocks noGrp="1"/>
          </p:cNvSpPr>
          <p:nvPr>
            <p:ph type="sldNum" sz="quarter" idx="10"/>
          </p:nvPr>
        </p:nvSpPr>
        <p:spPr>
          <a:xfrm>
            <a:off x="3894075" y="8700884"/>
            <a:ext cx="2979037" cy="458025"/>
          </a:xfrm>
          <a:prstGeom prst="rect">
            <a:avLst/>
          </a:prstGeom>
        </p:spPr>
        <p:txBody>
          <a:bodyPr/>
          <a:lstStyle/>
          <a:p>
            <a:fld id="{EF3C1CD0-D833-4B0D-BF33-74A8E63C0BDA}" type="slidenum">
              <a:rPr lang="en-US" sz="1400" kern="0">
                <a:solidFill>
                  <a:srgbClr val="000000"/>
                </a:solidFill>
                <a:latin typeface="Arial"/>
                <a:cs typeface="Arial"/>
                <a:sym typeface="Arial"/>
              </a:rPr>
              <a:pPr/>
              <a:t>38</a:t>
            </a:fld>
            <a:endParaRPr lang="en-US" sz="1400" kern="0">
              <a:solidFill>
                <a:srgbClr val="000000"/>
              </a:solidFill>
              <a:latin typeface="Arial"/>
              <a:cs typeface="Arial"/>
              <a:sym typeface="Arial"/>
            </a:endParaRPr>
          </a:p>
        </p:txBody>
      </p:sp>
    </p:spTree>
    <p:extLst>
      <p:ext uri="{BB962C8B-B14F-4D97-AF65-F5344CB8AC3E}">
        <p14:creationId xmlns:p14="http://schemas.microsoft.com/office/powerpoint/2010/main" val="25387792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Shape 800"/>
          <p:cNvSpPr>
            <a:spLocks noGrp="1" noRot="1" noChangeAspect="1"/>
          </p:cNvSpPr>
          <p:nvPr>
            <p:ph type="sldImg" idx="2"/>
          </p:nvPr>
        </p:nvSpPr>
        <p:spPr>
          <a:xfrm>
            <a:off x="1146175" y="685800"/>
            <a:ext cx="4581525" cy="343693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1" name="Shape 801"/>
          <p:cNvSpPr txBox="1">
            <a:spLocks noGrp="1"/>
          </p:cNvSpPr>
          <p:nvPr>
            <p:ph type="body" idx="1"/>
          </p:nvPr>
        </p:nvSpPr>
        <p:spPr>
          <a:xfrm>
            <a:off x="687471" y="4351237"/>
            <a:ext cx="5499760" cy="4122225"/>
          </a:xfrm>
          <a:prstGeom prst="rect">
            <a:avLst/>
          </a:prstGeom>
          <a:noFill/>
          <a:ln>
            <a:noFill/>
          </a:ln>
        </p:spPr>
        <p:txBody>
          <a:bodyPr lIns="91607" tIns="45791" rIns="91607" bIns="45791" anchor="t" anchorCtr="0">
            <a:noAutofit/>
          </a:bodyPr>
          <a:lstStyle/>
          <a:p>
            <a:pPr>
              <a:buSzPct val="25000"/>
            </a:pPr>
            <a:endParaRPr lang="en-US" b="1" dirty="0">
              <a:solidFill>
                <a:schemeClr val="accent5"/>
              </a:solidFill>
              <a:latin typeface="Quattrocento Sans"/>
              <a:ea typeface="Quattrocento Sans"/>
              <a:cs typeface="Quattrocento Sans"/>
              <a:sym typeface="Quattrocento Sans"/>
            </a:endParaRPr>
          </a:p>
          <a:p>
            <a:pPr>
              <a:buSzPct val="25000"/>
            </a:pPr>
            <a:r>
              <a:rPr lang="en-US" b="1" dirty="0">
                <a:solidFill>
                  <a:schemeClr val="accent5"/>
                </a:solidFill>
                <a:latin typeface="Quattrocento Sans"/>
                <a:ea typeface="Quattrocento Sans"/>
                <a:cs typeface="Quattrocento Sans"/>
                <a:sym typeface="Quattrocento Sans"/>
              </a:rPr>
              <a:t>Hand-out in Participant Pack (12 min) </a:t>
            </a:r>
          </a:p>
          <a:p>
            <a:pPr>
              <a:buSzPct val="25000"/>
            </a:pPr>
            <a:r>
              <a:rPr lang="en-US" b="1" dirty="0">
                <a:solidFill>
                  <a:schemeClr val="accent5"/>
                </a:solidFill>
                <a:latin typeface="Quattrocento Sans"/>
                <a:ea typeface="Quattrocento Sans"/>
                <a:cs typeface="Quattrocento Sans"/>
                <a:sym typeface="Quattrocento Sans"/>
              </a:rPr>
              <a:t>Talking Points: </a:t>
            </a:r>
            <a:r>
              <a:rPr lang="en-US" dirty="0">
                <a:solidFill>
                  <a:schemeClr val="accent5"/>
                </a:solidFill>
                <a:latin typeface="Quattrocento Sans"/>
                <a:ea typeface="Quattrocento Sans"/>
                <a:cs typeface="Quattrocento Sans"/>
                <a:sym typeface="Quattrocento Sans"/>
              </a:rPr>
              <a:t>Let’s take a moment to review the information in the Text Complexity Qualitative Measures Rubrics for both Literature and Informational Text. These features can help guide teachers to begin thinking deeply about whether or not these measures are met with any text they are thinking about using. These measures help guide us to select texts that will give us rich vocabulary, a variety of sentence structures, complex ideas and multiple themes with rich characters and content. Analyzing qualitative text measure will help strengthen the purpose for using texts and the placement of texts into a larger conceptual arch of learning. We are no longer doing a unit on pumpkins because it’s fall – we have to help our teachers think broader about where pumpkins would fit in a larger concept whether it’s on farming or seasons or something else.</a:t>
            </a:r>
            <a:endParaRPr dirty="0">
              <a:solidFill>
                <a:schemeClr val="accent5"/>
              </a:solidFill>
              <a:latin typeface="Quattrocento Sans"/>
              <a:ea typeface="Quattrocento Sans"/>
              <a:cs typeface="Quattrocento Sans"/>
              <a:sym typeface="Quattrocento Sans"/>
            </a:endParaRPr>
          </a:p>
        </p:txBody>
      </p:sp>
      <p:sp>
        <p:nvSpPr>
          <p:cNvPr id="802" name="Shape 802"/>
          <p:cNvSpPr txBox="1">
            <a:spLocks noGrp="1"/>
          </p:cNvSpPr>
          <p:nvPr>
            <p:ph type="sldNum" idx="12"/>
          </p:nvPr>
        </p:nvSpPr>
        <p:spPr>
          <a:xfrm>
            <a:off x="3894073" y="8700884"/>
            <a:ext cx="2979036" cy="458025"/>
          </a:xfrm>
          <a:prstGeom prst="rect">
            <a:avLst/>
          </a:prstGeom>
          <a:noFill/>
          <a:ln>
            <a:noFill/>
          </a:ln>
        </p:spPr>
        <p:txBody>
          <a:bodyPr lIns="91607" tIns="45791" rIns="91607" bIns="45791" anchor="b" anchorCtr="0">
            <a:noAutofit/>
          </a:bodyPr>
          <a:lstStyle/>
          <a:p>
            <a:pPr algn="r">
              <a:buClr>
                <a:srgbClr val="000000"/>
              </a:buClr>
              <a:buSzPct val="25000"/>
            </a:pPr>
            <a:fld id="{00000000-1234-1234-1234-123412341234}" type="slidenum">
              <a:rPr lang="en-US" kern="0">
                <a:solidFill>
                  <a:srgbClr val="000000"/>
                </a:solidFill>
                <a:latin typeface="Quattrocento Sans"/>
                <a:ea typeface="Quattrocento Sans"/>
                <a:cs typeface="Quattrocento Sans"/>
                <a:sym typeface="Quattrocento Sans"/>
              </a:rPr>
              <a:pPr algn="r">
                <a:buClr>
                  <a:srgbClr val="000000"/>
                </a:buClr>
                <a:buSzPct val="25000"/>
              </a:pPr>
              <a:t>39</a:t>
            </a:fld>
            <a:endParaRPr lang="en-US" kern="0">
              <a:solidFill>
                <a:srgbClr val="000000"/>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8714918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Shape 807"/>
          <p:cNvSpPr>
            <a:spLocks noGrp="1" noRot="1" noChangeAspect="1"/>
          </p:cNvSpPr>
          <p:nvPr>
            <p:ph type="sldImg" idx="2"/>
          </p:nvPr>
        </p:nvSpPr>
        <p:spPr>
          <a:xfrm>
            <a:off x="1146175" y="685800"/>
            <a:ext cx="4581525" cy="343693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08" name="Shape 808"/>
          <p:cNvSpPr txBox="1">
            <a:spLocks noGrp="1"/>
          </p:cNvSpPr>
          <p:nvPr>
            <p:ph type="body" idx="1"/>
          </p:nvPr>
        </p:nvSpPr>
        <p:spPr>
          <a:xfrm>
            <a:off x="687471" y="4351237"/>
            <a:ext cx="5499760" cy="4122225"/>
          </a:xfrm>
          <a:prstGeom prst="rect">
            <a:avLst/>
          </a:prstGeom>
          <a:noFill/>
          <a:ln>
            <a:noFill/>
          </a:ln>
        </p:spPr>
        <p:txBody>
          <a:bodyPr lIns="91607" tIns="91607" rIns="91607" bIns="91607" anchor="t" anchorCtr="0">
            <a:noAutofit/>
          </a:bodyPr>
          <a:lstStyle/>
          <a:p>
            <a:pPr>
              <a:buSzPct val="25000"/>
            </a:pPr>
            <a:r>
              <a:rPr lang="en-US" dirty="0"/>
              <a:t>Talking</a:t>
            </a:r>
            <a:r>
              <a:rPr lang="en-US" baseline="0" dirty="0"/>
              <a:t> Points: review the measures for informational text. What are some of the differences between slightly/moderately/very/exceedingly complex? Ask participants to share out a few notices from each of the 4 areas. </a:t>
            </a:r>
            <a:endParaRPr dirty="0"/>
          </a:p>
        </p:txBody>
      </p:sp>
    </p:spTree>
    <p:extLst>
      <p:ext uri="{BB962C8B-B14F-4D97-AF65-F5344CB8AC3E}">
        <p14:creationId xmlns:p14="http://schemas.microsoft.com/office/powerpoint/2010/main" val="26790438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C1CD0-D833-4B0D-BF33-74A8E63C0BDA}"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904067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RSN ILC two-day outcomes</a:t>
            </a:r>
          </a:p>
          <a:p>
            <a:endParaRPr lang="en-US" dirty="0" smtClean="0"/>
          </a:p>
          <a:p>
            <a:r>
              <a:rPr lang="en-US" dirty="0" smtClean="0"/>
              <a:t>Bold = session 1</a:t>
            </a:r>
          </a:p>
          <a:p>
            <a:r>
              <a:rPr lang="en-US" dirty="0" smtClean="0"/>
              <a:t>Other = session 2</a:t>
            </a:r>
          </a:p>
          <a:p>
            <a:endParaRPr lang="en-US" dirty="0" smtClean="0"/>
          </a:p>
          <a:p>
            <a:r>
              <a:rPr lang="en-US" dirty="0" smtClean="0"/>
              <a:t>Facilitator should share that we are not training on the LLW, but on key literacy practices</a:t>
            </a:r>
            <a:r>
              <a:rPr lang="en-US" baseline="0" dirty="0" smtClean="0"/>
              <a:t> measured by the LLW.  The goal is to improve the leaders’ understandings about literacy – regardless of grade – and to learn to analyze the depth of teacher understanding and quality of teacher practice in three key areas:  complex texts, questions and tasks, student ownership.</a:t>
            </a:r>
          </a:p>
          <a:p>
            <a:endParaRPr lang="en-US" baseline="0" dirty="0" smtClean="0"/>
          </a:p>
          <a:p>
            <a:r>
              <a:rPr lang="en-US" baseline="0" dirty="0" smtClean="0"/>
              <a:t>FOR THE FACILITATOR:</a:t>
            </a:r>
          </a:p>
          <a:p>
            <a:r>
              <a:rPr lang="en-US" baseline="0" dirty="0" smtClean="0"/>
              <a:t>Remember, we must model good practices in this training, so we must push the leaders to own the learning and be strategic in what we do, ask, and how we respond.  Keep wait time, probing questions, and participant discussion in mind throughout these sessions.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F3C1CD0-D833-4B0D-BF33-74A8E63C0BDA}" type="slidenum">
              <a:rPr lang="en-US" smtClean="0"/>
              <a:t>4</a:t>
            </a:fld>
            <a:endParaRPr lang="en-US"/>
          </a:p>
        </p:txBody>
      </p:sp>
    </p:spTree>
    <p:extLst>
      <p:ext uri="{BB962C8B-B14F-4D97-AF65-F5344CB8AC3E}">
        <p14:creationId xmlns:p14="http://schemas.microsoft.com/office/powerpoint/2010/main" val="23906600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****Pre-work to read the articles</a:t>
            </a:r>
          </a:p>
          <a:p>
            <a:endParaRPr lang="en-US" baseline="0" dirty="0" smtClean="0"/>
          </a:p>
          <a:p>
            <a:r>
              <a:rPr lang="en-US" baseline="0" dirty="0" smtClean="0"/>
              <a:t>(</a:t>
            </a:r>
            <a:r>
              <a:rPr lang="en-US" baseline="0" dirty="0"/>
              <a:t>20 minutes to read the article, 10 minutes to chart, 10 minutes to share out)</a:t>
            </a:r>
          </a:p>
          <a:p>
            <a:r>
              <a:rPr lang="en-US" baseline="0" dirty="0"/>
              <a:t>When we left we were discussing the research behind Core Action Four, the importance of complex text and how building background knowledge is critical for students to develop schema and access information as we present them with increasingly complex texts to read and comprehend. So, let’s work to build our own background knowledge a little bit </a:t>
            </a:r>
            <a:r>
              <a:rPr lang="en-US" baseline="0" dirty="0" smtClean="0"/>
              <a:t>and </a:t>
            </a:r>
            <a:r>
              <a:rPr lang="en-US" baseline="0" dirty="0"/>
              <a:t>engage with some articles that further speak to the importance of shifting our instruction to align to approach. </a:t>
            </a:r>
          </a:p>
          <a:p>
            <a:endParaRPr lang="en-US" baseline="0" dirty="0"/>
          </a:p>
          <a:p>
            <a:r>
              <a:rPr lang="en-US" b="1" baseline="0" dirty="0" smtClean="0"/>
              <a:t>HANDOUT </a:t>
            </a:r>
            <a:r>
              <a:rPr lang="en-US" b="1" baseline="0" dirty="0" smtClean="0"/>
              <a:t>A </a:t>
            </a:r>
            <a:r>
              <a:rPr lang="en-US" b="1" baseline="0" dirty="0"/>
              <a:t>– aligns to Indicator 4a</a:t>
            </a:r>
          </a:p>
          <a:p>
            <a:pPr defTabSz="905805">
              <a:defRPr/>
            </a:pPr>
            <a:r>
              <a:rPr lang="en-US" b="1" baseline="0" dirty="0" smtClean="0"/>
              <a:t>HANDOUT </a:t>
            </a:r>
            <a:r>
              <a:rPr lang="en-US" b="1" baseline="0" dirty="0" smtClean="0"/>
              <a:t>B </a:t>
            </a:r>
            <a:r>
              <a:rPr lang="en-US" b="1" baseline="0" dirty="0"/>
              <a:t>– aligns to Indicator 4b</a:t>
            </a:r>
            <a:endParaRPr lang="en-US" baseline="0" dirty="0"/>
          </a:p>
          <a:p>
            <a:pPr defTabSz="905805">
              <a:defRPr/>
            </a:pPr>
            <a:r>
              <a:rPr lang="en-US" b="1" baseline="0" dirty="0"/>
              <a:t>Group 3: HANDOUT </a:t>
            </a:r>
            <a:r>
              <a:rPr lang="en-US" b="1" baseline="0" dirty="0" smtClean="0"/>
              <a:t>C </a:t>
            </a:r>
            <a:r>
              <a:rPr lang="en-US" b="1" baseline="0" dirty="0"/>
              <a:t>– aligns to Indicator 4c</a:t>
            </a:r>
          </a:p>
        </p:txBody>
      </p:sp>
      <p:sp>
        <p:nvSpPr>
          <p:cNvPr id="4" name="Slide Number Placeholder 3"/>
          <p:cNvSpPr>
            <a:spLocks noGrp="1"/>
          </p:cNvSpPr>
          <p:nvPr>
            <p:ph type="sldNum" sz="quarter" idx="10"/>
          </p:nvPr>
        </p:nvSpPr>
        <p:spPr/>
        <p:txBody>
          <a:bodyPr/>
          <a:lstStyle/>
          <a:p>
            <a:fld id="{EF3C1CD0-D833-4B0D-BF33-74A8E63C0BDA}" type="slidenum">
              <a:rPr lang="en-US" smtClean="0"/>
              <a:t>42</a:t>
            </a:fld>
            <a:endParaRPr lang="en-US"/>
          </a:p>
        </p:txBody>
      </p:sp>
    </p:spTree>
    <p:extLst>
      <p:ext uri="{BB962C8B-B14F-4D97-AF65-F5344CB8AC3E}">
        <p14:creationId xmlns:p14="http://schemas.microsoft.com/office/powerpoint/2010/main" val="552084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r>
              <a:rPr lang="en-US" baseline="0" dirty="0"/>
              <a:t>20 minutes </a:t>
            </a:r>
            <a:r>
              <a:rPr lang="en-US" baseline="0" dirty="0" smtClean="0"/>
              <a:t>– </a:t>
            </a:r>
            <a:r>
              <a:rPr lang="en-US" baseline="0" dirty="0"/>
              <a:t>(10 minutes to chart and 10 minutes to share out)</a:t>
            </a:r>
          </a:p>
          <a:p>
            <a:pPr marL="169838" indent="-169838">
              <a:buFont typeface="Arial" panose="020B0604020202020204" pitchFamily="34" charset="0"/>
              <a:buChar char="•"/>
            </a:pPr>
            <a:r>
              <a:rPr lang="en-US" baseline="0" dirty="0"/>
              <a:t>Given the research you just engaged in, let’s consider what we might see and hear in a classroom where this kind of instruction is in place. </a:t>
            </a:r>
          </a:p>
          <a:p>
            <a:pPr marL="171450" indent="-171450">
              <a:buFont typeface="Arial" panose="020B0604020202020204" pitchFamily="34" charset="0"/>
              <a:buChar char="•"/>
            </a:pPr>
            <a:r>
              <a:rPr lang="en-US" b="1" baseline="0" dirty="0" smtClean="0"/>
              <a:t>HANDOUT </a:t>
            </a:r>
            <a:r>
              <a:rPr lang="en-US" b="1" baseline="0" dirty="0" smtClean="0"/>
              <a:t>A </a:t>
            </a:r>
            <a:r>
              <a:rPr lang="en-US" b="1" baseline="0" dirty="0"/>
              <a:t>– aligns to Indicator 4a</a:t>
            </a:r>
          </a:p>
          <a:p>
            <a:pPr marL="169838" indent="-169838">
              <a:buFont typeface="Arial" panose="020B0604020202020204" pitchFamily="34" charset="0"/>
              <a:buChar char="•"/>
            </a:pPr>
            <a:r>
              <a:rPr lang="en-US" b="0" baseline="0" dirty="0"/>
              <a:t>Evidence: </a:t>
            </a:r>
          </a:p>
          <a:p>
            <a:pPr marL="622741" lvl="1" indent="-169838">
              <a:buFont typeface="Arial" panose="020B0604020202020204" pitchFamily="34" charset="0"/>
              <a:buChar char="•"/>
            </a:pPr>
            <a:r>
              <a:rPr lang="en-US" b="0" baseline="0" dirty="0"/>
              <a:t>Is there a text, either present in the lesson or referred to through writing, speaking, or listening? </a:t>
            </a:r>
          </a:p>
          <a:p>
            <a:pPr marL="622741" lvl="1" indent="-169838">
              <a:buFont typeface="Arial" panose="020B0604020202020204" pitchFamily="34" charset="0"/>
              <a:buChar char="•"/>
            </a:pPr>
            <a:r>
              <a:rPr lang="en-US" b="0" baseline="0" dirty="0"/>
              <a:t>What are students spending the majority of time doing? </a:t>
            </a:r>
          </a:p>
          <a:p>
            <a:pPr marL="622741" lvl="1" indent="-169838">
              <a:buFont typeface="Arial" panose="020B0604020202020204" pitchFamily="34" charset="0"/>
              <a:buChar char="•"/>
            </a:pPr>
            <a:r>
              <a:rPr lang="en-US" b="0" baseline="0" dirty="0"/>
              <a:t>Are students actually engaging with the text themselves by listening to, reading, writing, or speaking about it? </a:t>
            </a:r>
          </a:p>
          <a:p>
            <a:endParaRPr lang="en-US" baseline="0" dirty="0"/>
          </a:p>
          <a:p>
            <a:pPr marL="169838" indent="-169838">
              <a:buFont typeface="Arial" panose="020B0604020202020204" pitchFamily="34" charset="0"/>
              <a:buChar char="•"/>
            </a:pPr>
            <a:r>
              <a:rPr lang="en-US" baseline="0" dirty="0" smtClean="0"/>
              <a:t>Indicator </a:t>
            </a:r>
            <a:r>
              <a:rPr lang="en-US" baseline="0" dirty="0"/>
              <a:t>4b</a:t>
            </a:r>
          </a:p>
          <a:p>
            <a:pPr marL="169838" indent="-169838">
              <a:buFont typeface="Arial" panose="020B0604020202020204" pitchFamily="34" charset="0"/>
              <a:buChar char="•"/>
            </a:pPr>
            <a:r>
              <a:rPr lang="en-US" b="1" baseline="0" dirty="0"/>
              <a:t>HANDOUT </a:t>
            </a:r>
            <a:r>
              <a:rPr lang="en-US" b="1" baseline="0" dirty="0" smtClean="0"/>
              <a:t>B</a:t>
            </a:r>
            <a:endParaRPr lang="en-US" b="1" baseline="0" dirty="0"/>
          </a:p>
          <a:p>
            <a:pPr marL="169838" indent="-169838">
              <a:buFont typeface="Arial" panose="020B0604020202020204" pitchFamily="34" charset="0"/>
              <a:buChar char="•"/>
            </a:pPr>
            <a:r>
              <a:rPr lang="en-US" b="0" baseline="0" dirty="0"/>
              <a:t>Evidence: </a:t>
            </a:r>
          </a:p>
          <a:p>
            <a:pPr marL="622741" lvl="1" indent="-169838">
              <a:buFont typeface="Arial" panose="020B0604020202020204" pitchFamily="34" charset="0"/>
              <a:buChar char="•"/>
            </a:pPr>
            <a:r>
              <a:rPr lang="en-US" b="0" baseline="0" dirty="0"/>
              <a:t>What is the quantitative complexity of the text(s)? </a:t>
            </a:r>
          </a:p>
          <a:p>
            <a:pPr marL="622741" lvl="1" indent="-169838">
              <a:buFont typeface="Arial" panose="020B0604020202020204" pitchFamily="34" charset="0"/>
              <a:buChar char="•"/>
            </a:pPr>
            <a:r>
              <a:rPr lang="en-US" b="0" baseline="0" dirty="0"/>
              <a:t>What is the qualitative complexity of the text(s)? </a:t>
            </a:r>
          </a:p>
          <a:p>
            <a:pPr marL="622741" lvl="1" indent="-169838">
              <a:buFont typeface="Arial" panose="020B0604020202020204" pitchFamily="34" charset="0"/>
              <a:buChar char="•"/>
            </a:pPr>
            <a:r>
              <a:rPr lang="en-US" b="0" baseline="0" dirty="0"/>
              <a:t>Does the text(s) reflect the complexity of the exemplar texts for this grade band?</a:t>
            </a:r>
          </a:p>
          <a:p>
            <a:endParaRPr lang="en-US" baseline="0" dirty="0"/>
          </a:p>
          <a:p>
            <a:pPr marL="169838" indent="-169838">
              <a:buFont typeface="Arial" panose="020B0604020202020204" pitchFamily="34" charset="0"/>
              <a:buChar char="•"/>
            </a:pPr>
            <a:r>
              <a:rPr lang="en-US" baseline="0" dirty="0" smtClean="0"/>
              <a:t>Indicator </a:t>
            </a:r>
            <a:r>
              <a:rPr lang="en-US" baseline="0" dirty="0"/>
              <a:t>4c</a:t>
            </a:r>
          </a:p>
          <a:p>
            <a:pPr marL="169838" indent="-169838">
              <a:buFont typeface="Arial" panose="020B0604020202020204" pitchFamily="34" charset="0"/>
              <a:buChar char="•"/>
            </a:pPr>
            <a:r>
              <a:rPr lang="en-US" b="1" baseline="0" dirty="0"/>
              <a:t>HANDOUT </a:t>
            </a:r>
            <a:r>
              <a:rPr lang="en-US" b="1" baseline="0" dirty="0" smtClean="0"/>
              <a:t>C</a:t>
            </a:r>
            <a:endParaRPr lang="en-US" b="1" baseline="0" dirty="0"/>
          </a:p>
          <a:p>
            <a:pPr marL="169838" indent="-169838">
              <a:buFont typeface="Arial" panose="020B0604020202020204" pitchFamily="34" charset="0"/>
              <a:buChar char="•"/>
            </a:pPr>
            <a:r>
              <a:rPr lang="en-US" b="1" baseline="0" dirty="0"/>
              <a:t>Evidence: </a:t>
            </a:r>
          </a:p>
          <a:p>
            <a:pPr marL="622741" lvl="1" indent="-169838">
              <a:buFont typeface="Arial" panose="020B0604020202020204" pitchFamily="34" charset="0"/>
              <a:buChar char="•"/>
            </a:pPr>
            <a:r>
              <a:rPr lang="en-US" b="0" baseline="0" dirty="0"/>
              <a:t>Is the text authentic? For example, are students reading primary sources, novels, scientific journals, etc.?</a:t>
            </a:r>
          </a:p>
          <a:p>
            <a:pPr marL="622741" lvl="1" indent="-169838">
              <a:buFont typeface="Arial" panose="020B0604020202020204" pitchFamily="34" charset="0"/>
              <a:buChar char="•"/>
            </a:pPr>
            <a:r>
              <a:rPr lang="en-US" b="0" baseline="0" dirty="0"/>
              <a:t>How does the text build students’ knowledge of the world around them? Could it be part of a sequence that is building knowledge and context? Or could it only stand-alone?</a:t>
            </a:r>
          </a:p>
          <a:p>
            <a:pPr marL="622741" lvl="1" indent="-169838">
              <a:buFont typeface="Arial" panose="020B0604020202020204" pitchFamily="34" charset="0"/>
              <a:buChar char="•"/>
            </a:pPr>
            <a:r>
              <a:rPr lang="en-US" b="0" baseline="0" dirty="0"/>
              <a:t>Is the text worth reading and re-reading? Are there layers of meaning, complex syntax, figurative language, etc. that are worth students digging into and exploring? </a:t>
            </a:r>
          </a:p>
          <a:p>
            <a:endParaRPr lang="en-US" baseline="0" dirty="0"/>
          </a:p>
        </p:txBody>
      </p:sp>
      <p:sp>
        <p:nvSpPr>
          <p:cNvPr id="4" name="Slide Number Placeholder 3"/>
          <p:cNvSpPr>
            <a:spLocks noGrp="1"/>
          </p:cNvSpPr>
          <p:nvPr>
            <p:ph type="sldNum" sz="quarter" idx="10"/>
          </p:nvPr>
        </p:nvSpPr>
        <p:spPr/>
        <p:txBody>
          <a:bodyPr/>
          <a:lstStyle/>
          <a:p>
            <a:fld id="{EF3C1CD0-D833-4B0D-BF33-74A8E63C0BDA}" type="slidenum">
              <a:rPr lang="en-US" smtClean="0"/>
              <a:t>43</a:t>
            </a:fld>
            <a:endParaRPr lang="en-US"/>
          </a:p>
        </p:txBody>
      </p:sp>
    </p:spTree>
    <p:extLst>
      <p:ext uri="{BB962C8B-B14F-4D97-AF65-F5344CB8AC3E}">
        <p14:creationId xmlns:p14="http://schemas.microsoft.com/office/powerpoint/2010/main" val="19559807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minutes – guided think-aloud</a:t>
            </a:r>
          </a:p>
          <a:p>
            <a:r>
              <a:rPr lang="en-US" b="1" dirty="0"/>
              <a:t>HANDOUT </a:t>
            </a:r>
            <a:r>
              <a:rPr lang="en-US" b="1" dirty="0" smtClean="0"/>
              <a:t>6_New </a:t>
            </a:r>
            <a:r>
              <a:rPr lang="en-US" b="1" dirty="0"/>
              <a:t>Colossus Poem</a:t>
            </a:r>
          </a:p>
          <a:p>
            <a:endParaRPr lang="en-US" dirty="0"/>
          </a:p>
          <a:p>
            <a:pPr marL="169838" indent="-169838">
              <a:buFont typeface="Arial" panose="020B0604020202020204" pitchFamily="34" charset="0"/>
              <a:buChar char="•"/>
            </a:pPr>
            <a:r>
              <a:rPr lang="en-US" dirty="0"/>
              <a:t>Since this is a poem, a quantitative analysis through Lexile.com will not provide us the information we need. &lt;</a:t>
            </a:r>
            <a:r>
              <a:rPr lang="en-US" i="1" dirty="0"/>
              <a:t>Facilitators could ask participants to articulate why to reinforce prior learning.&gt;</a:t>
            </a:r>
          </a:p>
          <a:p>
            <a:pPr marL="169838" indent="-169838">
              <a:buFont typeface="Arial" panose="020B0604020202020204" pitchFamily="34" charset="0"/>
              <a:buChar char="•"/>
            </a:pPr>
            <a:r>
              <a:rPr lang="en-US" dirty="0"/>
              <a:t>Given that, we move to the qualitative analysis which asks us to analyze the elements of this poem that make it complex. </a:t>
            </a:r>
          </a:p>
          <a:p>
            <a:pPr marL="622741" lvl="1" indent="-169838" defTabSz="905805">
              <a:buFont typeface="Arial" panose="020B0604020202020204" pitchFamily="34" charset="0"/>
              <a:buChar char="•"/>
              <a:defRPr/>
            </a:pPr>
            <a:r>
              <a:rPr lang="en-US" dirty="0"/>
              <a:t>What first jumps out at me is the poem’s </a:t>
            </a:r>
            <a:r>
              <a:rPr lang="en-US" b="1" dirty="0"/>
              <a:t>structure </a:t>
            </a:r>
            <a:r>
              <a:rPr lang="en-US" dirty="0"/>
              <a:t>which is necessary to analyze and understand in order to grasp the meaning and intent of this poem. The structure is very complex. This text is an Italian sonnet made up of 14 lines with a rhyme scheme of </a:t>
            </a:r>
            <a:r>
              <a:rPr lang="en-US" dirty="0" err="1"/>
              <a:t>abba</a:t>
            </a:r>
            <a:r>
              <a:rPr lang="en-US" dirty="0"/>
              <a:t>, </a:t>
            </a:r>
            <a:r>
              <a:rPr lang="en-US" dirty="0" err="1"/>
              <a:t>abba</a:t>
            </a:r>
            <a:r>
              <a:rPr lang="en-US" dirty="0"/>
              <a:t> for the first stanza and </a:t>
            </a:r>
            <a:r>
              <a:rPr lang="en-US" dirty="0" err="1"/>
              <a:t>cdcdcd</a:t>
            </a:r>
            <a:r>
              <a:rPr lang="en-US" dirty="0"/>
              <a:t> rhyme scheme for the final stanza. The first 8 lines of the poem are an octave. The octave is where an idea is introduced in a sonnet. In this poem, the octave introduces and describes the subject. Readers must infer that the “Mother of Exiles” the author describes is The Statue of Liberty. The </a:t>
            </a:r>
            <a:r>
              <a:rPr lang="en-US" dirty="0" err="1"/>
              <a:t>volta</a:t>
            </a:r>
            <a:r>
              <a:rPr lang="en-US" dirty="0"/>
              <a:t> is line 9 which is where the sonnet changes and begins a new perspective and begins the final stanza. The 2nd stanza is composed of the last 6 lines (line 9-line 14). This stanza is a sestet. In this poem, the sestet is where the writer shifts perspective and writes from The Statue of Liberty’s point of view and puts the entire stanza in The Statue of Liberty’s dialogue. The reader must infer that the second stanza is written from The Statue of Liberty’s point of view by analyzing dialogue such as: “ ‘I lift my lamp beside the golden door!’”</a:t>
            </a:r>
          </a:p>
          <a:p>
            <a:pPr marL="622741" lvl="1" indent="-169838">
              <a:buFont typeface="Arial" panose="020B0604020202020204" pitchFamily="34" charset="0"/>
              <a:buChar char="•"/>
            </a:pPr>
            <a:r>
              <a:rPr lang="en-US" dirty="0"/>
              <a:t>The</a:t>
            </a:r>
            <a:r>
              <a:rPr lang="en-US" b="1" dirty="0"/>
              <a:t> language </a:t>
            </a:r>
            <a:r>
              <a:rPr lang="en-US" dirty="0"/>
              <a:t>features of this text also jump out at me. Upon analysis and looking at the qualitative rubric, they are very complex. There are many archaic vocabulary words the author uses such as: “colossus” and “brazen” to describe The Colossus of Rhodes. She also uses some words that students may be unfamiliar with such as: exile, tempest-</a:t>
            </a:r>
            <a:r>
              <a:rPr lang="en-US" dirty="0" err="1"/>
              <a:t>tost</a:t>
            </a:r>
            <a:r>
              <a:rPr lang="en-US" dirty="0"/>
              <a:t>, and the noun form of refuse. There are many different examples of figurative language used throughout the poem. She makes an allusion to The Colossus of Rhodes to contrast this statue with The Statue of Liberty in the first line. She uses metaphor by comparing The Statue of Liberty’s light to “imprisoned lightning.” In this metaphor, “imprisoned lightning” is also an example of an oxymoron. She uses the techniques of </a:t>
            </a:r>
            <a:r>
              <a:rPr lang="en-US" dirty="0" err="1"/>
              <a:t>oxymorons</a:t>
            </a:r>
            <a:r>
              <a:rPr lang="en-US" dirty="0"/>
              <a:t> throughout the poem to develop ideas. The Statue of Liberty speaks “with silent lips”, “mild eyes command.”</a:t>
            </a:r>
          </a:p>
          <a:p>
            <a:pPr marL="622741" lvl="1" indent="-169838">
              <a:buFont typeface="Arial" panose="020B0604020202020204" pitchFamily="34" charset="0"/>
              <a:buChar char="•"/>
            </a:pPr>
            <a:r>
              <a:rPr lang="en-US" dirty="0"/>
              <a:t>The </a:t>
            </a:r>
            <a:r>
              <a:rPr lang="en-US" b="1" dirty="0"/>
              <a:t>meaning</a:t>
            </a:r>
            <a:r>
              <a:rPr lang="en-US" dirty="0"/>
              <a:t> is also very complex: This text contains multiple levels of meaning that may be difficult to identify. The major theme of the poem is implicit and is revealed throughout the entirety of the poem. The major theme that is revealed throughout the text is that everyone deserves freedom.  This is never explicitly stated and must be inferred from the text and connected to background knowledge readers have about The Statue of Liberty. Evidence for the major theme of the text can be found throughout the poem. This evidence includes: “Mother of Exiles”, “...her beacon-hand Glows world-wide welcome.” The Statue of Liberty speaks in the second stanza directly to the old world countries and states, “Give me your tired, your poor, Your huddled masses yearning to breathe free.”</a:t>
            </a:r>
            <a:endParaRPr lang="en-US" sz="2000" dirty="0"/>
          </a:p>
          <a:p>
            <a:pPr marL="452902" lvl="1"/>
            <a:r>
              <a:rPr lang="en-US" i="1" dirty="0"/>
              <a:t>&lt;&lt;Facilitators can highlight one or two of the levels of meaning in this poem which are below&gt;&gt; </a:t>
            </a:r>
          </a:p>
          <a:p>
            <a:pPr marL="1075643" lvl="2" indent="-169838">
              <a:buFont typeface="Arial" panose="020B0604020202020204" pitchFamily="34" charset="0"/>
              <a:buChar char="•"/>
            </a:pPr>
            <a:r>
              <a:rPr lang="en-US" u="sng" dirty="0"/>
              <a:t>The Statue of Liberty</a:t>
            </a:r>
            <a:r>
              <a:rPr lang="en-US" dirty="0"/>
              <a:t>: The author does not directly state that this poem is about The Statue of Liberty.  The reader must infer this information from the textual evidence including: “...woman with a torch…”and “Mother of Exiles.” Readers must connect inferences to their background knowledge in order to understand the idea that this poem is about The Statue of Liberty.</a:t>
            </a:r>
          </a:p>
          <a:p>
            <a:pPr marL="1075643" lvl="2" indent="-169838">
              <a:buFont typeface="Arial" panose="020B0604020202020204" pitchFamily="34" charset="0"/>
              <a:buChar char="•"/>
            </a:pPr>
            <a:r>
              <a:rPr lang="en-US" u="sng" dirty="0"/>
              <a:t>The Colossus of Rhodes</a:t>
            </a:r>
            <a:r>
              <a:rPr lang="en-US" dirty="0"/>
              <a:t>: The author compares The Statue of Liberty to The Colossus of Rhodes. This is another level of meaning that students must infer from textual evidence and from background knowledge. The author never directly states that she is alluding to The Colossus of Rhodes. Students must infer this information from evidence such as: “Not like the brazen giant of Greek fame” and the title, “The New Colossus.”</a:t>
            </a:r>
          </a:p>
          <a:p>
            <a:pPr marL="1075643" lvl="2" indent="-169838">
              <a:buFont typeface="Arial" panose="020B0604020202020204" pitchFamily="34" charset="0"/>
              <a:buChar char="•"/>
            </a:pPr>
            <a:r>
              <a:rPr lang="en-US" u="sng" dirty="0"/>
              <a:t>New York Harbor:</a:t>
            </a:r>
            <a:r>
              <a:rPr lang="en-US" dirty="0"/>
              <a:t> The idea that The Statue of Liberty is located in New York Harbor in New York City is not directly stated. Readers must infer this information from lines in the text, “ The air bridged harbor that twin cities frame.” They must also use their background knowledge about New York City during the time period that this poem was written to understand this reference.</a:t>
            </a:r>
          </a:p>
          <a:p>
            <a:pPr marL="1075643" lvl="2" indent="-169838">
              <a:buFont typeface="Arial" panose="020B0604020202020204" pitchFamily="34" charset="0"/>
              <a:buChar char="•"/>
            </a:pPr>
            <a:r>
              <a:rPr lang="en-US" u="sng" dirty="0"/>
              <a:t>Old World/New World:</a:t>
            </a:r>
            <a:r>
              <a:rPr lang="en-US" dirty="0"/>
              <a:t>  Another idea that is developed in the poem is that America is the new world where freedom is available for everyone.  The old world is made up of countries that people are fleeing because they do not have freedom there. This idea of old world/new world is never referred to explicitly.  Students must make inferences about the old world versus the new world and connect these inferences to their background knowledge about this time period.  Clues in the text which refer to the old world/new world idea include:  “The New Colossus” compared to “giant of Greek fame” and “Keep, ancient lands your storied pomp!”</a:t>
            </a:r>
          </a:p>
          <a:p>
            <a:pPr marL="1075643" lvl="2" indent="-169838">
              <a:buFont typeface="Arial" panose="020B0604020202020204" pitchFamily="34" charset="0"/>
              <a:buChar char="•"/>
            </a:pPr>
            <a:r>
              <a:rPr lang="en-US" u="sng" dirty="0"/>
              <a:t>Immigrants in America:</a:t>
            </a:r>
            <a:r>
              <a:rPr lang="en-US" dirty="0"/>
              <a:t> The idea about immigration in America is never directly stated in the poem. Readers must refer to textual evidence and make inferences based on this and their background knowledge to understand this idea. Clues that this poem is about immigration in America include:  “Mother  of Exiles”, “Give me your tired, your poor,” “Send these, the homeless, tempest-</a:t>
            </a:r>
            <a:r>
              <a:rPr lang="en-US" dirty="0" err="1"/>
              <a:t>tost</a:t>
            </a:r>
            <a:r>
              <a:rPr lang="en-US" dirty="0"/>
              <a:t> to me.”</a:t>
            </a:r>
          </a:p>
          <a:p>
            <a:pPr marL="1075643" lvl="2" indent="-169838">
              <a:buFont typeface="Arial" panose="020B0604020202020204" pitchFamily="34" charset="0"/>
              <a:buChar char="•"/>
            </a:pPr>
            <a:r>
              <a:rPr lang="en-US" u="sng" dirty="0"/>
              <a:t>The Statue of Liberty’s light is a symbol for freedom:</a:t>
            </a:r>
            <a:r>
              <a:rPr lang="en-US" dirty="0"/>
              <a:t> The idea that The Statue of Liberty is a light literally and figuratively for those seeking freedom is not directly stated. Readers must infer this from evidence such as: “ I lift my lamp beside the golden door!” and “From her beacon-hand Glows world-wide welcome.”</a:t>
            </a:r>
          </a:p>
          <a:p>
            <a:pPr marL="622741" lvl="1" indent="-169838">
              <a:buFont typeface="Arial" panose="020B0604020202020204" pitchFamily="34" charset="0"/>
              <a:buChar char="•"/>
            </a:pPr>
            <a:r>
              <a:rPr lang="en-US" dirty="0"/>
              <a:t>Finally, as I consider these layers of meaning, I’m noting that this requires background </a:t>
            </a:r>
            <a:r>
              <a:rPr lang="en-US" b="1" dirty="0"/>
              <a:t>knowledge</a:t>
            </a:r>
            <a:r>
              <a:rPr lang="en-US" dirty="0"/>
              <a:t>. The knowledge demands are very complex. In order to understand the subject of the poem and in order to understand the deeper levels of meaning in this poem, that The Statue of Liberty symbolizes freedom for immigrants, students will have to have some background knowledge about The Statue of Liberty. Students will need to connect their background knowledge to the textual evidence to make inferences that this poem is about The Statue of Liberty. Students will also need to have background knowledge about The Colossus of Rhodes in order to understand the allusion that the author is making when she is contrasting The Colossus of Rhodes with The Statue of Liberty. Having prior knowledge about sonnets will also help the reader understand how Lazarus changes perspective in the second stanza. Additionally, prior knowledge about historical events in New York City regarding immigration in the port of New York will help students develop a deeper understanding of the poem.</a:t>
            </a:r>
          </a:p>
          <a:p>
            <a:pPr marL="622741" lvl="1" indent="-169838">
              <a:buFont typeface="Arial" panose="020B0604020202020204" pitchFamily="34" charset="0"/>
              <a:buChar char="•"/>
            </a:pPr>
            <a:endParaRPr lang="en-US" dirty="0"/>
          </a:p>
          <a:p>
            <a:pPr marL="622741" lvl="1" indent="-169838">
              <a:buFont typeface="Arial" panose="020B0604020202020204" pitchFamily="34" charset="0"/>
              <a:buChar char="•"/>
            </a:pPr>
            <a:r>
              <a:rPr lang="en-US" dirty="0"/>
              <a:t>Now you will practice on a text from your grade band.</a:t>
            </a:r>
          </a:p>
          <a:p>
            <a:pPr marL="622741" lvl="1" indent="-169838" defTabSz="905805">
              <a:buFont typeface="Arial" panose="020B0604020202020204" pitchFamily="34" charset="0"/>
              <a:buChar char="•"/>
              <a:defRPr/>
            </a:pPr>
            <a:endParaRPr lang="en-US" dirty="0"/>
          </a:p>
          <a:p>
            <a:pPr marL="622741" lvl="1" indent="-16983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F3C1CD0-D833-4B0D-BF33-74A8E63C0BDA}" type="slidenum">
              <a:rPr lang="en-US" smtClean="0"/>
              <a:t>44</a:t>
            </a:fld>
            <a:endParaRPr lang="en-US"/>
          </a:p>
        </p:txBody>
      </p:sp>
    </p:spTree>
    <p:extLst>
      <p:ext uri="{BB962C8B-B14F-4D97-AF65-F5344CB8AC3E}">
        <p14:creationId xmlns:p14="http://schemas.microsoft.com/office/powerpoint/2010/main" val="36916798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r>
              <a:rPr lang="en-US" baseline="0" dirty="0" smtClean="0"/>
              <a:t>20 </a:t>
            </a:r>
            <a:r>
              <a:rPr lang="en-US" baseline="0" dirty="0"/>
              <a:t>minutes – to read the text, provide the quantitative and qualitative analysis and discuss with your table facilitator</a:t>
            </a:r>
          </a:p>
          <a:p>
            <a:pPr defTabSz="905805">
              <a:defRPr/>
            </a:pPr>
            <a:r>
              <a:rPr lang="en-US" baseline="0" dirty="0" smtClean="0"/>
              <a:t>IMPORTANT </a:t>
            </a:r>
            <a:r>
              <a:rPr lang="en-US" baseline="0" dirty="0"/>
              <a:t>NOTE FOR ELEMENTARY LEADERS: T</a:t>
            </a:r>
            <a:r>
              <a:rPr lang="en-US" dirty="0"/>
              <a:t>he texts that we read aloud in K-2 should be in the 2-3 or 4-5 band, more complex than the students can read themselves. </a:t>
            </a:r>
          </a:p>
        </p:txBody>
      </p:sp>
      <p:sp>
        <p:nvSpPr>
          <p:cNvPr id="4" name="Slide Number Placeholder 3"/>
          <p:cNvSpPr>
            <a:spLocks noGrp="1"/>
          </p:cNvSpPr>
          <p:nvPr>
            <p:ph type="sldNum" sz="quarter" idx="10"/>
          </p:nvPr>
        </p:nvSpPr>
        <p:spPr/>
        <p:txBody>
          <a:bodyPr/>
          <a:lstStyle/>
          <a:p>
            <a:fld id="{EF3C1CD0-D833-4B0D-BF33-74A8E63C0BDA}" type="slidenum">
              <a:rPr lang="en-US" smtClean="0"/>
              <a:t>45</a:t>
            </a:fld>
            <a:endParaRPr lang="en-US"/>
          </a:p>
        </p:txBody>
      </p:sp>
    </p:spTree>
    <p:extLst>
      <p:ext uri="{BB962C8B-B14F-4D97-AF65-F5344CB8AC3E}">
        <p14:creationId xmlns:p14="http://schemas.microsoft.com/office/powerpoint/2010/main" val="26212856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HANDOUT_7_Ruby Bridges</a:t>
            </a:r>
            <a:endParaRPr lang="en-US" b="1" baseline="0" dirty="0"/>
          </a:p>
          <a:p>
            <a:r>
              <a:rPr lang="en-US" b="1" baseline="0" dirty="0"/>
              <a:t>HANDOUT </a:t>
            </a:r>
            <a:r>
              <a:rPr lang="en-US" b="1" baseline="0" dirty="0" err="1" smtClean="0"/>
              <a:t>N_Qualitative</a:t>
            </a:r>
            <a:r>
              <a:rPr lang="en-US" b="1" baseline="0" dirty="0" smtClean="0"/>
              <a:t> </a:t>
            </a:r>
            <a:r>
              <a:rPr lang="en-US" b="1" baseline="0" dirty="0"/>
              <a:t>Complexity Rubric</a:t>
            </a:r>
          </a:p>
          <a:p>
            <a:pPr defTabSz="905805">
              <a:defRPr/>
            </a:pPr>
            <a:endParaRPr lang="en-US" b="1" baseline="0" dirty="0"/>
          </a:p>
          <a:p>
            <a:pPr defTabSz="905805">
              <a:defRPr/>
            </a:pPr>
            <a:r>
              <a:rPr lang="en-US" b="1" baseline="0" dirty="0"/>
              <a:t>2</a:t>
            </a:r>
            <a:r>
              <a:rPr lang="en-US" b="1" baseline="0" dirty="0" smtClean="0"/>
              <a:t>0 </a:t>
            </a:r>
            <a:r>
              <a:rPr lang="en-US" b="1" baseline="0" dirty="0"/>
              <a:t>minutes (10 minutes to read the </a:t>
            </a:r>
            <a:r>
              <a:rPr lang="en-US" b="1" baseline="0" dirty="0" smtClean="0"/>
              <a:t>text, quantitative </a:t>
            </a:r>
            <a:r>
              <a:rPr lang="en-US" b="1" baseline="0" dirty="0"/>
              <a:t>analysis, </a:t>
            </a:r>
            <a:r>
              <a:rPr lang="en-US" b="1" baseline="0" dirty="0" smtClean="0"/>
              <a:t>qualitative </a:t>
            </a:r>
            <a:r>
              <a:rPr lang="en-US" b="1" baseline="0" dirty="0"/>
              <a:t>analysis, 5 minutes to plan your share out – what will you highlight for our group here as you explain your </a:t>
            </a:r>
            <a:r>
              <a:rPr lang="en-US" b="1" baseline="0" dirty="0" smtClean="0"/>
              <a:t>analysis, share)</a:t>
            </a:r>
            <a:endParaRPr lang="en-US" b="1" baseline="0" dirty="0"/>
          </a:p>
          <a:p>
            <a:endParaRPr lang="en-US" baseline="0" dirty="0"/>
          </a:p>
          <a:p>
            <a:r>
              <a:rPr lang="en-US" baseline="0" dirty="0"/>
              <a:t>Group Elementary Leaders into teams of 3-5 for this activity. Provide them with chart paper to chart their responses to the questions on the slide. </a:t>
            </a:r>
          </a:p>
          <a:p>
            <a:endParaRPr lang="en-US" b="1" baseline="0" dirty="0"/>
          </a:p>
          <a:p>
            <a:r>
              <a:rPr lang="en-US" b="1" baseline="0" dirty="0"/>
              <a:t>ANSWER: </a:t>
            </a:r>
          </a:p>
          <a:p>
            <a:endParaRPr lang="en-US" b="1" baseline="0" dirty="0"/>
          </a:p>
          <a:p>
            <a:pPr marL="169838" indent="-169838">
              <a:buFont typeface="Arial" panose="020B0604020202020204" pitchFamily="34" charset="0"/>
              <a:buChar char="•"/>
            </a:pPr>
            <a:r>
              <a:rPr lang="en-US" b="0" baseline="0" dirty="0"/>
              <a:t>Yes</a:t>
            </a:r>
          </a:p>
          <a:p>
            <a:pPr marL="169838" indent="-169838">
              <a:buFont typeface="Arial" panose="020B0604020202020204" pitchFamily="34" charset="0"/>
              <a:buChar char="•"/>
            </a:pPr>
            <a:r>
              <a:rPr lang="en-US" b="0" baseline="0" dirty="0"/>
              <a:t>Lexile: 800</a:t>
            </a:r>
          </a:p>
          <a:p>
            <a:pPr marL="169838" indent="-169838">
              <a:buFont typeface="Arial" panose="020B0604020202020204" pitchFamily="34" charset="0"/>
              <a:buChar char="•"/>
            </a:pPr>
            <a:r>
              <a:rPr lang="en-US" b="0" baseline="0" dirty="0"/>
              <a:t>Appendix B exemplar text </a:t>
            </a:r>
          </a:p>
          <a:p>
            <a:pPr marL="169838" indent="-169838">
              <a:buFont typeface="Arial" panose="020B0604020202020204" pitchFamily="34" charset="0"/>
              <a:buChar char="•"/>
            </a:pPr>
            <a:r>
              <a:rPr lang="en-US" b="0" baseline="0" dirty="0"/>
              <a:t>Qualitative Features: </a:t>
            </a:r>
          </a:p>
          <a:p>
            <a:pPr marL="622741" lvl="1" indent="-169838">
              <a:buFont typeface="Arial" panose="020B0604020202020204" pitchFamily="34" charset="0"/>
              <a:buChar char="•"/>
            </a:pPr>
            <a:r>
              <a:rPr lang="en-US" dirty="0"/>
              <a:t>Purpose: moderately – some of the purpose/meaning is explicit, but the significance of the event and the characterization of Ruby that contributes to the meaning</a:t>
            </a:r>
          </a:p>
          <a:p>
            <a:pPr marL="622741" lvl="1" indent="-169838">
              <a:buFont typeface="Arial" panose="020B0604020202020204" pitchFamily="34" charset="0"/>
              <a:buChar char="•"/>
            </a:pPr>
            <a:r>
              <a:rPr lang="en-US" dirty="0"/>
              <a:t>Structure: slightly complex – the structure is straightforward and a chronology/timeline (through explicit dates and transition words) is explicit throughout the text. It is not difficult to map the events.</a:t>
            </a:r>
          </a:p>
          <a:p>
            <a:pPr marL="622741" lvl="1" indent="-169838">
              <a:buFont typeface="Arial" panose="020B0604020202020204" pitchFamily="34" charset="0"/>
              <a:buChar char="•"/>
            </a:pPr>
            <a:r>
              <a:rPr lang="en-US" dirty="0"/>
              <a:t>Language: moderately – some tier two and three vocabulary, but not much. Most words and their meaning in context are accessible </a:t>
            </a:r>
          </a:p>
          <a:p>
            <a:pPr marL="622741" lvl="1" indent="-169838">
              <a:buFont typeface="Arial" panose="020B0604020202020204" pitchFamily="34" charset="0"/>
              <a:buChar char="•"/>
            </a:pPr>
            <a:r>
              <a:rPr lang="en-US" dirty="0"/>
              <a:t>Knowledge Demands: very complex – this is the most challenging complexity of this text – the understanding of the time period and reference to laws and historical significance which relates back to grasping the purpose/meaning.</a:t>
            </a:r>
            <a:endParaRPr lang="en-US" b="0" baseline="0" dirty="0"/>
          </a:p>
        </p:txBody>
      </p:sp>
      <p:sp>
        <p:nvSpPr>
          <p:cNvPr id="4" name="Slide Number Placeholder 3"/>
          <p:cNvSpPr>
            <a:spLocks noGrp="1"/>
          </p:cNvSpPr>
          <p:nvPr>
            <p:ph type="sldNum" sz="quarter" idx="10"/>
          </p:nvPr>
        </p:nvSpPr>
        <p:spPr/>
        <p:txBody>
          <a:bodyPr/>
          <a:lstStyle/>
          <a:p>
            <a:fld id="{EF3C1CD0-D833-4B0D-BF33-74A8E63C0BDA}" type="slidenum">
              <a:rPr lang="en-US" smtClean="0"/>
              <a:t>46</a:t>
            </a:fld>
            <a:endParaRPr lang="en-US"/>
          </a:p>
        </p:txBody>
      </p:sp>
    </p:spTree>
    <p:extLst>
      <p:ext uri="{BB962C8B-B14F-4D97-AF65-F5344CB8AC3E}">
        <p14:creationId xmlns:p14="http://schemas.microsoft.com/office/powerpoint/2010/main" val="39767655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r>
              <a:rPr lang="en-US" b="1" baseline="0" dirty="0" smtClean="0"/>
              <a:t>HANDOUT 8_The </a:t>
            </a:r>
            <a:r>
              <a:rPr lang="en-US" b="1" baseline="0" dirty="0" smtClean="0"/>
              <a:t>Great </a:t>
            </a:r>
            <a:r>
              <a:rPr lang="en-US" b="1" baseline="0" dirty="0"/>
              <a:t>Fire</a:t>
            </a:r>
          </a:p>
          <a:p>
            <a:pPr defTabSz="905805">
              <a:defRPr/>
            </a:pPr>
            <a:r>
              <a:rPr lang="en-US" b="1" baseline="0" dirty="0"/>
              <a:t>HANDOUT </a:t>
            </a:r>
            <a:r>
              <a:rPr lang="en-US" b="1" baseline="0" dirty="0" err="1"/>
              <a:t>N_Qualitative</a:t>
            </a:r>
            <a:r>
              <a:rPr lang="en-US" b="1" baseline="0" dirty="0"/>
              <a:t> Complexity Rubric</a:t>
            </a:r>
          </a:p>
          <a:p>
            <a:endParaRPr lang="en-US" baseline="0" dirty="0"/>
          </a:p>
        </p:txBody>
      </p:sp>
      <p:sp>
        <p:nvSpPr>
          <p:cNvPr id="4" name="Slide Number Placeholder 3"/>
          <p:cNvSpPr>
            <a:spLocks noGrp="1"/>
          </p:cNvSpPr>
          <p:nvPr>
            <p:ph type="sldNum" sz="quarter" idx="10"/>
          </p:nvPr>
        </p:nvSpPr>
        <p:spPr/>
        <p:txBody>
          <a:bodyPr/>
          <a:lstStyle/>
          <a:p>
            <a:fld id="{EF3C1CD0-D833-4B0D-BF33-74A8E63C0BDA}" type="slidenum">
              <a:rPr lang="en-US" smtClean="0"/>
              <a:t>47</a:t>
            </a:fld>
            <a:endParaRPr lang="en-US"/>
          </a:p>
        </p:txBody>
      </p:sp>
    </p:spTree>
    <p:extLst>
      <p:ext uri="{BB962C8B-B14F-4D97-AF65-F5344CB8AC3E}">
        <p14:creationId xmlns:p14="http://schemas.microsoft.com/office/powerpoint/2010/main" val="22260093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r>
              <a:rPr lang="en-US" baseline="0" dirty="0"/>
              <a:t>Group Middle School Leaders into teams of 3-5 for this activity. Provide them with chart paper to chart their responses. </a:t>
            </a:r>
          </a:p>
          <a:p>
            <a:endParaRPr lang="en-US" baseline="0" dirty="0"/>
          </a:p>
          <a:p>
            <a:r>
              <a:rPr lang="en-US" b="1" baseline="0" dirty="0"/>
              <a:t>ANSWER: </a:t>
            </a:r>
          </a:p>
          <a:p>
            <a:endParaRPr lang="en-US" b="1" baseline="0" dirty="0"/>
          </a:p>
          <a:p>
            <a:pPr marL="169838" indent="-169838">
              <a:buFont typeface="Arial" panose="020B0604020202020204" pitchFamily="34" charset="0"/>
              <a:buChar char="•"/>
            </a:pPr>
            <a:r>
              <a:rPr lang="en-US" b="0" baseline="0" dirty="0"/>
              <a:t>Yes</a:t>
            </a:r>
          </a:p>
          <a:p>
            <a:pPr marL="169838" indent="-169838">
              <a:buFont typeface="Arial" panose="020B0604020202020204" pitchFamily="34" charset="0"/>
              <a:buChar char="•"/>
            </a:pPr>
            <a:r>
              <a:rPr lang="en-US" b="0" baseline="0" dirty="0"/>
              <a:t>Lexile: 1130L</a:t>
            </a:r>
          </a:p>
          <a:p>
            <a:pPr marL="169838" indent="-169838">
              <a:buFont typeface="Arial" panose="020B0604020202020204" pitchFamily="34" charset="0"/>
              <a:buChar char="•"/>
            </a:pPr>
            <a:r>
              <a:rPr lang="en-US" b="0" baseline="0" dirty="0"/>
              <a:t>Qualitative Features: </a:t>
            </a:r>
          </a:p>
          <a:p>
            <a:pPr marL="622741" lvl="1" indent="-169838">
              <a:buFont typeface="Arial" panose="020B0604020202020204" pitchFamily="34" charset="0"/>
              <a:buChar char="•"/>
            </a:pPr>
            <a:r>
              <a:rPr lang="en-US" b="0" baseline="0" dirty="0"/>
              <a:t>Structure –</a:t>
            </a:r>
            <a:r>
              <a:rPr lang="en-US" dirty="0"/>
              <a:t>The structure of the text is mostly cause and effect, showing the main reasons the Great Fire started in Chicago when it did. The relationship between the main idea and supporting details is clear.</a:t>
            </a:r>
            <a:r>
              <a:rPr lang="en-US" b="0" baseline="0" dirty="0"/>
              <a:t> </a:t>
            </a:r>
          </a:p>
          <a:p>
            <a:pPr marL="622741" lvl="1" indent="-169838">
              <a:buFont typeface="Arial" panose="020B0604020202020204" pitchFamily="34" charset="0"/>
              <a:buChar char="•"/>
            </a:pPr>
            <a:r>
              <a:rPr lang="en-US" b="0" baseline="0" dirty="0"/>
              <a:t>Language features –</a:t>
            </a:r>
            <a:r>
              <a:rPr lang="en-US" dirty="0"/>
              <a:t>The vocabulary used in the test is accessible to the average sixth grader and appropriate for grade level.  The few words that may be challenging for this audience are surrounded by strong context clues that will enable students to understand the unfamiliar terms.  The sentence structure varies from simple to complex but are of average length and can be dissected easily if needed.</a:t>
            </a:r>
            <a:endParaRPr lang="en-US" b="0" baseline="0" dirty="0"/>
          </a:p>
          <a:p>
            <a:pPr marL="622741" lvl="1" indent="-169838">
              <a:buFont typeface="Arial" panose="020B0604020202020204" pitchFamily="34" charset="0"/>
              <a:buChar char="•"/>
            </a:pPr>
            <a:r>
              <a:rPr lang="en-US" b="0" baseline="0" dirty="0"/>
              <a:t>Purpose – </a:t>
            </a:r>
            <a:r>
              <a:rPr lang="en-US" dirty="0"/>
              <a:t>The purpose is singular – to explain the reasons the Great Fire started. </a:t>
            </a:r>
            <a:endParaRPr lang="en-US" b="0" baseline="0" dirty="0"/>
          </a:p>
          <a:p>
            <a:pPr marL="622741" lvl="1" indent="-169838">
              <a:buFont typeface="Arial" panose="020B0604020202020204" pitchFamily="34" charset="0"/>
              <a:buChar char="•"/>
            </a:pPr>
            <a:r>
              <a:rPr lang="en-US" b="0" baseline="0" dirty="0"/>
              <a:t>Knowledge demands – </a:t>
            </a:r>
            <a:r>
              <a:rPr lang="en-US" dirty="0"/>
              <a:t>The passage is self-contained, meaning that no outside knowledge is required.  Students may or may not know the location of Chicago, but a lack of knowledge of that fact will not impact understanding.  Also, no prior knowledge of the Great Fire is needed, as the text describes it fully.  Students will need to infer that wood burns easily, but there is context in the text to support that inference.</a:t>
            </a:r>
          </a:p>
          <a:p>
            <a:pPr marL="622741" lvl="1" indent="-169838" defTabSz="905805">
              <a:buFont typeface="Arial" panose="020B0604020202020204" pitchFamily="34" charset="0"/>
              <a:buChar char="•"/>
              <a:defRPr/>
            </a:pPr>
            <a:r>
              <a:rPr lang="en-US" dirty="0"/>
              <a:t>The text, as indicated by both quantitative and qualitative data, should be assigned to Grade 6.  While sufficiently complex and of high quality, ,the text does not place unreasonable demands on the student, as the vocabulary level, syntax, and knowledge demands help with accessibility.</a:t>
            </a:r>
          </a:p>
        </p:txBody>
      </p:sp>
      <p:sp>
        <p:nvSpPr>
          <p:cNvPr id="4" name="Slide Number Placeholder 3"/>
          <p:cNvSpPr>
            <a:spLocks noGrp="1"/>
          </p:cNvSpPr>
          <p:nvPr>
            <p:ph type="sldNum" sz="quarter" idx="10"/>
          </p:nvPr>
        </p:nvSpPr>
        <p:spPr/>
        <p:txBody>
          <a:bodyPr/>
          <a:lstStyle/>
          <a:p>
            <a:fld id="{EF3C1CD0-D833-4B0D-BF33-74A8E63C0BDA}" type="slidenum">
              <a:rPr lang="en-US" smtClean="0"/>
              <a:t>48</a:t>
            </a:fld>
            <a:endParaRPr lang="en-US"/>
          </a:p>
        </p:txBody>
      </p:sp>
    </p:spTree>
    <p:extLst>
      <p:ext uri="{BB962C8B-B14F-4D97-AF65-F5344CB8AC3E}">
        <p14:creationId xmlns:p14="http://schemas.microsoft.com/office/powerpoint/2010/main" val="348674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r>
              <a:rPr lang="en-US" b="1" baseline="0" dirty="0"/>
              <a:t>HANDOUT </a:t>
            </a:r>
            <a:r>
              <a:rPr lang="en-US" b="1" baseline="0" dirty="0" smtClean="0"/>
              <a:t>9_Because </a:t>
            </a:r>
            <a:r>
              <a:rPr lang="en-US" b="1" baseline="0" dirty="0"/>
              <a:t>I Could Not Stop for Death</a:t>
            </a:r>
          </a:p>
          <a:p>
            <a:pPr defTabSz="905805">
              <a:defRPr/>
            </a:pPr>
            <a:r>
              <a:rPr lang="en-US" b="1" baseline="0" dirty="0"/>
              <a:t>HANDOUT </a:t>
            </a:r>
            <a:r>
              <a:rPr lang="en-US" b="1" baseline="0" dirty="0" smtClean="0"/>
              <a:t>5_Qualitative </a:t>
            </a:r>
            <a:r>
              <a:rPr lang="en-US" b="1" baseline="0" dirty="0"/>
              <a:t>Complexity Rubric</a:t>
            </a:r>
          </a:p>
          <a:p>
            <a:endParaRPr lang="en-US" baseline="0" dirty="0"/>
          </a:p>
        </p:txBody>
      </p:sp>
      <p:sp>
        <p:nvSpPr>
          <p:cNvPr id="4" name="Slide Number Placeholder 3"/>
          <p:cNvSpPr>
            <a:spLocks noGrp="1"/>
          </p:cNvSpPr>
          <p:nvPr>
            <p:ph type="sldNum" sz="quarter" idx="10"/>
          </p:nvPr>
        </p:nvSpPr>
        <p:spPr/>
        <p:txBody>
          <a:bodyPr/>
          <a:lstStyle/>
          <a:p>
            <a:fld id="{EF3C1CD0-D833-4B0D-BF33-74A8E63C0BDA}" type="slidenum">
              <a:rPr lang="en-US" smtClean="0"/>
              <a:t>49</a:t>
            </a:fld>
            <a:endParaRPr lang="en-US"/>
          </a:p>
        </p:txBody>
      </p:sp>
    </p:spTree>
    <p:extLst>
      <p:ext uri="{BB962C8B-B14F-4D97-AF65-F5344CB8AC3E}">
        <p14:creationId xmlns:p14="http://schemas.microsoft.com/office/powerpoint/2010/main" val="1482758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r>
              <a:rPr lang="en-US" baseline="0" dirty="0"/>
              <a:t>Group High School Leaders into teams of 3-5 for this activity. Provide them with chart paper to chart their responses. </a:t>
            </a:r>
          </a:p>
          <a:p>
            <a:pPr defTabSz="905805">
              <a:defRPr/>
            </a:pPr>
            <a:endParaRPr lang="en-US" baseline="0" dirty="0"/>
          </a:p>
          <a:p>
            <a:endParaRPr lang="en-US" baseline="0" dirty="0"/>
          </a:p>
          <a:p>
            <a:r>
              <a:rPr lang="en-US" b="1" baseline="0" dirty="0"/>
              <a:t>ANSWER: </a:t>
            </a:r>
          </a:p>
          <a:p>
            <a:pPr marL="169838" indent="-169838">
              <a:buFont typeface="Arial" panose="020B0604020202020204" pitchFamily="34" charset="0"/>
              <a:buChar char="•"/>
            </a:pPr>
            <a:r>
              <a:rPr lang="en-US" b="0" baseline="0" dirty="0"/>
              <a:t>Yes</a:t>
            </a:r>
          </a:p>
          <a:p>
            <a:pPr marL="169838" indent="-169838">
              <a:buFont typeface="Arial" panose="020B0604020202020204" pitchFamily="34" charset="0"/>
              <a:buChar char="•"/>
            </a:pPr>
            <a:r>
              <a:rPr lang="en-US" b="0" baseline="0" dirty="0"/>
              <a:t>Lexile: NP</a:t>
            </a:r>
          </a:p>
          <a:p>
            <a:pPr marL="169838" indent="-169838">
              <a:buFont typeface="Arial" panose="020B0604020202020204" pitchFamily="34" charset="0"/>
              <a:buChar char="•"/>
            </a:pPr>
            <a:r>
              <a:rPr lang="en-US" dirty="0">
                <a:latin typeface="Segoe UI" pitchFamily="34" charset="0"/>
              </a:rPr>
              <a:t>Qualitative Features: </a:t>
            </a:r>
          </a:p>
          <a:p>
            <a:pPr marL="622741" lvl="1" indent="-169838">
              <a:buFont typeface="Arial" panose="020B0604020202020204" pitchFamily="34" charset="0"/>
              <a:buChar char="•"/>
            </a:pPr>
            <a:r>
              <a:rPr lang="en-US" dirty="0">
                <a:latin typeface="Segoe UI" pitchFamily="34" charset="0"/>
              </a:rPr>
              <a:t>Text Structure: Moderately complex: The text is organized fairly chronologically on the literal level, however the connection between the literal and the figurative is more subtle and implied. The text relays its meaning through the use of metaphor, symbolism, and sound devices (she plays with meter, alliteration, assonance, etc.). The intentional use of dashes and punctuation (this characterizes her particular style) is critical to understanding the meaning.</a:t>
            </a:r>
          </a:p>
          <a:p>
            <a:pPr marL="622741" lvl="1" indent="-169838">
              <a:buFont typeface="Arial" panose="020B0604020202020204" pitchFamily="34" charset="0"/>
              <a:buChar char="•"/>
            </a:pPr>
            <a:r>
              <a:rPr lang="en-US" dirty="0">
                <a:latin typeface="Segoe UI" pitchFamily="34" charset="0"/>
              </a:rPr>
              <a:t>Language Features: </a:t>
            </a:r>
            <a:r>
              <a:rPr lang="en-US" dirty="0"/>
              <a:t>Very complex: Language appears to be simplistic and straightforward, however there are sophisticated levels of figurative and connotative meaning; words like “kindly, knew no haste, labor and leisure, civility,  quivering, chill” carry connotative meaning; the 3rd and 5th stanzas, in particular, have heavy figurative meaning (symbolism/metaphor with life cycle in 3rd stanza and grave references in the 5th)</a:t>
            </a:r>
          </a:p>
          <a:p>
            <a:pPr marL="622741" lvl="1" indent="-169838">
              <a:buFont typeface="Arial" panose="020B0604020202020204" pitchFamily="34" charset="0"/>
              <a:buChar char="•"/>
            </a:pPr>
            <a:r>
              <a:rPr lang="en-US" dirty="0">
                <a:latin typeface="Segoe UI" pitchFamily="34" charset="0"/>
              </a:rPr>
              <a:t>Meaning/Purpose: Exceedingly complex: Dickinson personifies death in such a way as to make it seem as though it is a simple shift and not a major shake up.  She paints it as a continual journey and not a final destination. This makes us question what we think about life and death.  Are they completely dichotomous?  She challenges the traditional concept of death as a negative and life as a positive state of being. </a:t>
            </a:r>
          </a:p>
          <a:p>
            <a:pPr marL="622741" lvl="1" indent="-169838">
              <a:buFont typeface="Arial" panose="020B0604020202020204" pitchFamily="34" charset="0"/>
              <a:buChar char="•"/>
            </a:pPr>
            <a:r>
              <a:rPr lang="en-US" dirty="0">
                <a:latin typeface="Segoe UI" pitchFamily="34" charset="0"/>
              </a:rPr>
              <a:t>Knowledge Demands: Moderately complex: Poem does not require extensive prior knowledge, students may stumble over a few words and descriptions like the references to her gossamer gown and her tulle tippet. Students may need support in understanding the grave reference in stanza 5 (architectural term: cornice).</a:t>
            </a:r>
          </a:p>
          <a:p>
            <a:pPr marL="622741" lvl="1" indent="-169838">
              <a:buFont typeface="Arial" panose="020B0604020202020204" pitchFamily="34" charset="0"/>
              <a:buChar char="•"/>
            </a:pPr>
            <a:endParaRPr lang="en-US" dirty="0">
              <a:latin typeface="Segoe UI" pitchFamily="34" charset="0"/>
            </a:endParaRPr>
          </a:p>
          <a:p>
            <a:pPr marL="452902" lvl="1"/>
            <a:r>
              <a:rPr lang="en-US" dirty="0">
                <a:latin typeface="Segoe UI" pitchFamily="34" charset="0"/>
              </a:rPr>
              <a:t>This text isn’t going to challenge them much at the literal level.  The challenge will come in understanding the figurative level.  Students may be deceived by its apparent simplicity and overlook how Dickinson is using symbolism, sound devices, imagery, and metaphor to communicate larger ideas.  Students should have an understanding of each of these concepts in order to work with this text with some success.  </a:t>
            </a:r>
          </a:p>
          <a:p>
            <a:pPr marL="452902" lvl="1"/>
            <a:r>
              <a:rPr lang="en-US" dirty="0">
                <a:latin typeface="Segoe UI" pitchFamily="34" charset="0"/>
              </a:rPr>
              <a:t> Students will probably understand almost immediately that this is about death (duh….the title gives that away), but the challenge comes in asking yourself what Dickinson is saying about death.  What is her perspective on death?  How does she communicate that to us?  How do we pick apart the poem to get at her meaning?  Where do we begin to decipher it all?  How do we know what to pay attention to, what to tackle, what is important? </a:t>
            </a:r>
          </a:p>
          <a:p>
            <a:endParaRPr lang="en-US" baseline="0" dirty="0"/>
          </a:p>
        </p:txBody>
      </p:sp>
      <p:sp>
        <p:nvSpPr>
          <p:cNvPr id="4" name="Slide Number Placeholder 3"/>
          <p:cNvSpPr>
            <a:spLocks noGrp="1"/>
          </p:cNvSpPr>
          <p:nvPr>
            <p:ph type="sldNum" sz="quarter" idx="10"/>
          </p:nvPr>
        </p:nvSpPr>
        <p:spPr/>
        <p:txBody>
          <a:bodyPr/>
          <a:lstStyle/>
          <a:p>
            <a:fld id="{EF3C1CD0-D833-4B0D-BF33-74A8E63C0BDA}" type="slidenum">
              <a:rPr lang="en-US" smtClean="0"/>
              <a:t>50</a:t>
            </a:fld>
            <a:endParaRPr lang="en-US"/>
          </a:p>
        </p:txBody>
      </p:sp>
    </p:spTree>
    <p:extLst>
      <p:ext uri="{BB962C8B-B14F-4D97-AF65-F5344CB8AC3E}">
        <p14:creationId xmlns:p14="http://schemas.microsoft.com/office/powerpoint/2010/main" val="19843022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C1CD0-D833-4B0D-BF33-74A8E63C0BDA}" type="slidenum">
              <a:rPr lang="en-US" smtClean="0"/>
              <a:t>51</a:t>
            </a:fld>
            <a:endParaRPr lang="en-US"/>
          </a:p>
        </p:txBody>
      </p:sp>
    </p:spTree>
    <p:extLst>
      <p:ext uri="{BB962C8B-B14F-4D97-AF65-F5344CB8AC3E}">
        <p14:creationId xmlns:p14="http://schemas.microsoft.com/office/powerpoint/2010/main" val="3011354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start us off, let’s collectively ground ourselves in the vision, strategies and goals that have been articulated in the Tennessee Succeeds Plan. </a:t>
            </a:r>
          </a:p>
        </p:txBody>
      </p:sp>
      <p:sp>
        <p:nvSpPr>
          <p:cNvPr id="4" name="Slide Number Placeholder 3"/>
          <p:cNvSpPr>
            <a:spLocks noGrp="1"/>
          </p:cNvSpPr>
          <p:nvPr>
            <p:ph type="sldNum" sz="quarter" idx="10"/>
          </p:nvPr>
        </p:nvSpPr>
        <p:spPr/>
        <p:txBody>
          <a:bodyPr/>
          <a:lstStyle/>
          <a:p>
            <a:fld id="{EF3C1CD0-D833-4B0D-BF33-74A8E63C0BDA}" type="slidenum">
              <a:rPr lang="en-US" smtClean="0"/>
              <a:t>5</a:t>
            </a:fld>
            <a:endParaRPr lang="en-US"/>
          </a:p>
        </p:txBody>
      </p:sp>
    </p:spTree>
    <p:extLst>
      <p:ext uri="{BB962C8B-B14F-4D97-AF65-F5344CB8AC3E}">
        <p14:creationId xmlns:p14="http://schemas.microsoft.com/office/powerpoint/2010/main" val="8187696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Reflect on these questions and be prepared to share your responses after lunch. Ideas to consider:</a:t>
            </a:r>
            <a:endParaRPr lang="en-US" baseline="0" dirty="0"/>
          </a:p>
          <a:p>
            <a:endParaRPr lang="en-US" baseline="0" dirty="0"/>
          </a:p>
          <a:p>
            <a:pPr marL="169838" indent="-169838">
              <a:buFont typeface="Arial" panose="020B0604020202020204" pitchFamily="34" charset="0"/>
              <a:buChar char="•"/>
            </a:pPr>
            <a:r>
              <a:rPr lang="en-US" baseline="0" dirty="0" smtClean="0"/>
              <a:t>How </a:t>
            </a:r>
            <a:r>
              <a:rPr lang="en-US" baseline="0" dirty="0"/>
              <a:t>has your vision and expectations changed after your learning today?</a:t>
            </a:r>
          </a:p>
          <a:p>
            <a:pPr marL="169838" indent="-169838">
              <a:buFont typeface="Arial" panose="020B0604020202020204" pitchFamily="34" charset="0"/>
              <a:buChar char="•"/>
            </a:pPr>
            <a:r>
              <a:rPr lang="en-US" baseline="0" dirty="0" smtClean="0"/>
              <a:t>What </a:t>
            </a:r>
            <a:r>
              <a:rPr lang="en-US" baseline="0" dirty="0"/>
              <a:t>is something concrete for you that you know you want to take as a next step coming out of </a:t>
            </a:r>
            <a:r>
              <a:rPr lang="en-US" baseline="0" dirty="0" smtClean="0"/>
              <a:t>this morning’s session?</a:t>
            </a:r>
          </a:p>
          <a:p>
            <a:pPr marL="169838" indent="-169838">
              <a:buFont typeface="Arial" panose="020B0604020202020204" pitchFamily="34" charset="0"/>
              <a:buChar char="•"/>
            </a:pPr>
            <a:r>
              <a:rPr lang="en-US" baseline="0" dirty="0" smtClean="0"/>
              <a:t>What evidence do you have to support your feelings about literacy instruction in your building? </a:t>
            </a:r>
            <a:endParaRPr lang="en-US" baseline="0" dirty="0"/>
          </a:p>
        </p:txBody>
      </p:sp>
      <p:sp>
        <p:nvSpPr>
          <p:cNvPr id="4" name="Slide Number Placeholder 3"/>
          <p:cNvSpPr>
            <a:spLocks noGrp="1"/>
          </p:cNvSpPr>
          <p:nvPr>
            <p:ph type="sldNum" sz="quarter" idx="10"/>
          </p:nvPr>
        </p:nvSpPr>
        <p:spPr/>
        <p:txBody>
          <a:bodyPr/>
          <a:lstStyle/>
          <a:p>
            <a:fld id="{EF3C1CD0-D833-4B0D-BF33-74A8E63C0BDA}" type="slidenum">
              <a:rPr lang="en-US" smtClean="0"/>
              <a:t>52</a:t>
            </a:fld>
            <a:endParaRPr lang="en-US"/>
          </a:p>
        </p:txBody>
      </p:sp>
    </p:spTree>
    <p:extLst>
      <p:ext uri="{BB962C8B-B14F-4D97-AF65-F5344CB8AC3E}">
        <p14:creationId xmlns:p14="http://schemas.microsoft.com/office/powerpoint/2010/main" val="38097053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r>
              <a:rPr lang="en-US" dirty="0" smtClean="0"/>
              <a:t>Return from Lunch:  Now </a:t>
            </a:r>
            <a:r>
              <a:rPr lang="en-US" dirty="0"/>
              <a:t>that we have grounded ourselves in the vision, strategies and goals and have a student in mind that we know can do better, let’s begin to plan for the level of change that we know will be required of us to be successful in this era of higher standards for students.</a:t>
            </a:r>
          </a:p>
          <a:p>
            <a:endParaRPr lang="en-US" dirty="0"/>
          </a:p>
        </p:txBody>
      </p:sp>
      <p:sp>
        <p:nvSpPr>
          <p:cNvPr id="4" name="Slide Number Placeholder 3"/>
          <p:cNvSpPr>
            <a:spLocks noGrp="1"/>
          </p:cNvSpPr>
          <p:nvPr>
            <p:ph type="sldNum" sz="quarter" idx="10"/>
          </p:nvPr>
        </p:nvSpPr>
        <p:spPr/>
        <p:txBody>
          <a:bodyPr/>
          <a:lstStyle/>
          <a:p>
            <a:fld id="{EF3C1CD0-D833-4B0D-BF33-74A8E63C0BDA}" type="slidenum">
              <a:rPr lang="en-US" smtClean="0"/>
              <a:t>53</a:t>
            </a:fld>
            <a:endParaRPr lang="en-US"/>
          </a:p>
        </p:txBody>
      </p:sp>
    </p:spTree>
    <p:extLst>
      <p:ext uri="{BB962C8B-B14F-4D97-AF65-F5344CB8AC3E}">
        <p14:creationId xmlns:p14="http://schemas.microsoft.com/office/powerpoint/2010/main" val="10836518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r>
              <a:rPr lang="en-US" baseline="0" dirty="0" smtClean="0"/>
              <a:t>THE PROBLEM</a:t>
            </a:r>
          </a:p>
          <a:p>
            <a:pPr defTabSz="905805">
              <a:defRPr/>
            </a:pPr>
            <a:endParaRPr lang="en-US" baseline="0" dirty="0" smtClean="0"/>
          </a:p>
          <a:p>
            <a:pPr defTabSz="905805">
              <a:defRPr/>
            </a:pPr>
            <a:r>
              <a:rPr lang="en-US" baseline="0" dirty="0" smtClean="0"/>
              <a:t>Reminder</a:t>
            </a:r>
            <a:r>
              <a:rPr lang="en-US" baseline="0" dirty="0"/>
              <a:t>: Our shared problem of practice - Students across Tennessee are not yet engaging in literacy instruction that reflects the demands of Tennessee’s rigorous ELA standards. </a:t>
            </a:r>
          </a:p>
          <a:p>
            <a:endParaRPr lang="en-US" baseline="0" dirty="0"/>
          </a:p>
          <a:p>
            <a:r>
              <a:rPr lang="en-US" dirty="0"/>
              <a:t>As we dig into the research behind Core Action 5, remember our purpose here -  the Literacy Learning Walk Tool can be used to inform your strategy and measure progress towards your vision for change in literacy. </a:t>
            </a:r>
          </a:p>
          <a:p>
            <a:endParaRPr lang="en-US" baseline="0" dirty="0"/>
          </a:p>
        </p:txBody>
      </p:sp>
      <p:sp>
        <p:nvSpPr>
          <p:cNvPr id="4" name="Slide Number Placeholder 3"/>
          <p:cNvSpPr>
            <a:spLocks noGrp="1"/>
          </p:cNvSpPr>
          <p:nvPr>
            <p:ph type="sldNum" sz="quarter" idx="10"/>
          </p:nvPr>
        </p:nvSpPr>
        <p:spPr/>
        <p:txBody>
          <a:bodyPr/>
          <a:lstStyle/>
          <a:p>
            <a:fld id="{EF3C1CD0-D833-4B0D-BF33-74A8E63C0BDA}" type="slidenum">
              <a:rPr lang="en-US" smtClean="0"/>
              <a:t>54</a:t>
            </a:fld>
            <a:endParaRPr lang="en-US"/>
          </a:p>
        </p:txBody>
      </p:sp>
    </p:spTree>
    <p:extLst>
      <p:ext uri="{BB962C8B-B14F-4D97-AF65-F5344CB8AC3E}">
        <p14:creationId xmlns:p14="http://schemas.microsoft.com/office/powerpoint/2010/main" val="27665627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ACTION</a:t>
            </a:r>
          </a:p>
          <a:p>
            <a:endParaRPr lang="en-US" b="1" baseline="0" dirty="0" smtClean="0"/>
          </a:p>
          <a:p>
            <a:r>
              <a:rPr lang="en-US" b="1" baseline="0" dirty="0" smtClean="0"/>
              <a:t>What </a:t>
            </a:r>
            <a:r>
              <a:rPr lang="en-US" b="1" baseline="0" dirty="0"/>
              <a:t>will it take to lead change? </a:t>
            </a:r>
            <a:r>
              <a:rPr lang="en-US" baseline="0" dirty="0"/>
              <a:t>Here’s what we know: (read points)</a:t>
            </a:r>
          </a:p>
          <a:p>
            <a:r>
              <a:rPr lang="en-US" i="1" baseline="0" dirty="0"/>
              <a:t>This change will take a real commitment from you to prioritize the effort and investment from others in your school buildings. How are you going to translate your belief in the importance of this work down to each of your students – it has to be through your teachers and families and you need to PLAN for the change. </a:t>
            </a:r>
          </a:p>
        </p:txBody>
      </p:sp>
      <p:sp>
        <p:nvSpPr>
          <p:cNvPr id="4" name="Slide Number Placeholder 3"/>
          <p:cNvSpPr>
            <a:spLocks noGrp="1"/>
          </p:cNvSpPr>
          <p:nvPr>
            <p:ph type="sldNum" sz="quarter" idx="10"/>
          </p:nvPr>
        </p:nvSpPr>
        <p:spPr/>
        <p:txBody>
          <a:bodyPr/>
          <a:lstStyle/>
          <a:p>
            <a:fld id="{EF3C1CD0-D833-4B0D-BF33-74A8E63C0BDA}" type="slidenum">
              <a:rPr lang="en-US" smtClean="0"/>
              <a:t>55</a:t>
            </a:fld>
            <a:endParaRPr lang="en-US"/>
          </a:p>
        </p:txBody>
      </p:sp>
    </p:spTree>
    <p:extLst>
      <p:ext uri="{BB962C8B-B14F-4D97-AF65-F5344CB8AC3E}">
        <p14:creationId xmlns:p14="http://schemas.microsoft.com/office/powerpoint/2010/main" val="13560170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HANDOUT 5_QUALITATIVE RUBRIC</a:t>
            </a:r>
          </a:p>
          <a:p>
            <a:r>
              <a:rPr lang="en-US" dirty="0"/>
              <a:t>This morning, we explored how the standards call for high-quality texts worthy of time and attention selected to build knowledge.</a:t>
            </a:r>
          </a:p>
          <a:p>
            <a:pPr marL="169838" indent="-169838" defTabSz="905805">
              <a:buFont typeface="Arial" panose="020B0604020202020204" pitchFamily="34" charset="0"/>
              <a:buChar char="•"/>
              <a:defRPr/>
            </a:pPr>
            <a:r>
              <a:rPr lang="en-US" dirty="0"/>
              <a:t>We spent a lot of time talking about how to ensure texts were adequately complex quantitatively, qualitatively and when considering specific information about readers in the room. (refer to bullets on slide)</a:t>
            </a:r>
          </a:p>
          <a:p>
            <a:pPr marL="169838" indent="-169838" defTabSz="905805">
              <a:buFont typeface="Arial" panose="020B0604020202020204" pitchFamily="34" charset="0"/>
              <a:buChar char="•"/>
              <a:defRPr/>
            </a:pPr>
            <a:r>
              <a:rPr lang="en-US" dirty="0"/>
              <a:t>But remember, It is also critically important that texts are content rich – that they are selected and organized </a:t>
            </a:r>
            <a:r>
              <a:rPr lang="en-US" dirty="0">
                <a:solidFill>
                  <a:schemeClr val="accent1"/>
                </a:solidFill>
                <a:latin typeface="Segoe UI Semibold" panose="020B0702040204020203" pitchFamily="34" charset="0"/>
                <a:cs typeface="Segoe UI Semibold" panose="020B0702040204020203" pitchFamily="34" charset="0"/>
              </a:rPr>
              <a:t>around concepts that systematically develop the knowledge base of students.</a:t>
            </a:r>
          </a:p>
          <a:p>
            <a:pPr marL="169838" indent="-169838" defTabSz="905805">
              <a:buFont typeface="Arial" panose="020B0604020202020204" pitchFamily="34" charset="0"/>
              <a:buChar char="•"/>
              <a:defRPr/>
            </a:pPr>
            <a:endParaRPr lang="en-US" dirty="0">
              <a:solidFill>
                <a:schemeClr val="accent1"/>
              </a:solidFill>
              <a:latin typeface="Segoe UI Semibold" panose="020B0702040204020203" pitchFamily="34" charset="0"/>
              <a:cs typeface="Segoe UI Semibold" panose="020B0702040204020203" pitchFamily="34" charset="0"/>
            </a:endParaRPr>
          </a:p>
          <a:p>
            <a:pPr defTabSz="905805">
              <a:defRPr/>
            </a:pPr>
            <a:r>
              <a:rPr lang="en-US" dirty="0">
                <a:solidFill>
                  <a:schemeClr val="accent1"/>
                </a:solidFill>
                <a:latin typeface="Segoe UI Semibold" panose="020B0702040204020203" pitchFamily="34" charset="0"/>
                <a:cs typeface="Segoe UI Semibold" panose="020B0702040204020203" pitchFamily="34" charset="0"/>
              </a:rPr>
              <a:t>Questions: </a:t>
            </a:r>
          </a:p>
          <a:p>
            <a:pPr marL="226451" indent="-226451" defTabSz="905805">
              <a:buFont typeface="Arial" panose="020B0604020202020204" pitchFamily="34" charset="0"/>
              <a:buAutoNum type="arabicPeriod"/>
              <a:defRPr/>
            </a:pPr>
            <a:r>
              <a:rPr lang="en-US" dirty="0">
                <a:solidFill>
                  <a:schemeClr val="accent1"/>
                </a:solidFill>
                <a:latin typeface="Segoe UI Semibold" panose="020B0702040204020203" pitchFamily="34" charset="0"/>
                <a:cs typeface="Segoe UI Semibold" panose="020B0702040204020203" pitchFamily="34" charset="0"/>
              </a:rPr>
              <a:t>Why is text complexity so critical? </a:t>
            </a:r>
            <a:r>
              <a:rPr lang="en-US" i="1" dirty="0">
                <a:solidFill>
                  <a:schemeClr val="accent1"/>
                </a:solidFill>
                <a:latin typeface="Segoe UI Semibold" panose="020B0702040204020203" pitchFamily="34" charset="0"/>
                <a:cs typeface="Segoe UI Semibold" panose="020B0702040204020203" pitchFamily="34" charset="0"/>
              </a:rPr>
              <a:t>This is the foundation of the lesson. If students are engaged with the right content, questions and tasks will not be driving at grade level learning. </a:t>
            </a:r>
          </a:p>
          <a:p>
            <a:pPr marL="226451" indent="-226451" defTabSz="905805">
              <a:buFont typeface="Arial" panose="020B0604020202020204" pitchFamily="34" charset="0"/>
              <a:buAutoNum type="arabicPeriod"/>
              <a:defRPr/>
            </a:pPr>
            <a:r>
              <a:rPr lang="en-US" dirty="0">
                <a:solidFill>
                  <a:schemeClr val="accent1"/>
                </a:solidFill>
                <a:latin typeface="Segoe UI Semibold" panose="020B0702040204020203" pitchFamily="34" charset="0"/>
                <a:cs typeface="Segoe UI Semibold" panose="020B0702040204020203" pitchFamily="34" charset="0"/>
              </a:rPr>
              <a:t>What are we talking about when we think about qualitative complexity? Take out HANDOUT B to refamiliarize yourself with these features.</a:t>
            </a:r>
          </a:p>
          <a:p>
            <a:pPr marL="226451" indent="-226451" defTabSz="905805">
              <a:buFont typeface="Arial" panose="020B0604020202020204" pitchFamily="34" charset="0"/>
              <a:buAutoNum type="arabicPeriod"/>
              <a:defRPr/>
            </a:pPr>
            <a:r>
              <a:rPr lang="en-US" dirty="0">
                <a:solidFill>
                  <a:schemeClr val="accent1"/>
                </a:solidFill>
                <a:latin typeface="Segoe UI Semibold" panose="020B0702040204020203" pitchFamily="34" charset="0"/>
                <a:cs typeface="Segoe UI Semibold" panose="020B0702040204020203" pitchFamily="34" charset="0"/>
              </a:rPr>
              <a:t>Why do we need to understand the aspects of a text that make it qualitatively complex? </a:t>
            </a:r>
            <a:r>
              <a:rPr lang="en-US" i="1" dirty="0"/>
              <a:t>We need to support teachers to conduct the qualitative analysis to understand the text considerations for both the readers' learning needs and the potential of the text to provide knowledge building opportunities based on the instructional purpose. We also use this information to drive questions and tasks as these are the features students will likely need support with to make meaning of the text.</a:t>
            </a:r>
          </a:p>
        </p:txBody>
      </p:sp>
      <p:sp>
        <p:nvSpPr>
          <p:cNvPr id="4" name="Slide Number Placeholder 3"/>
          <p:cNvSpPr>
            <a:spLocks noGrp="1"/>
          </p:cNvSpPr>
          <p:nvPr>
            <p:ph type="sldNum" sz="quarter" idx="10"/>
          </p:nvPr>
        </p:nvSpPr>
        <p:spPr/>
        <p:txBody>
          <a:bodyPr/>
          <a:lstStyle/>
          <a:p>
            <a:fld id="{EF3C1CD0-D833-4B0D-BF33-74A8E63C0BDA}" type="slidenum">
              <a:rPr lang="en-US" smtClean="0"/>
              <a:t>56</a:t>
            </a:fld>
            <a:endParaRPr lang="en-US"/>
          </a:p>
        </p:txBody>
      </p:sp>
    </p:spTree>
    <p:extLst>
      <p:ext uri="{BB962C8B-B14F-4D97-AF65-F5344CB8AC3E}">
        <p14:creationId xmlns:p14="http://schemas.microsoft.com/office/powerpoint/2010/main" val="3993754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smtClean="0"/>
          </a:p>
          <a:p>
            <a:endParaRPr lang="en-US" baseline="0" dirty="0" smtClean="0"/>
          </a:p>
          <a:p>
            <a:r>
              <a:rPr lang="en-US" baseline="0" dirty="0" smtClean="0"/>
              <a:t>Have </a:t>
            </a:r>
            <a:r>
              <a:rPr lang="en-US" baseline="0" dirty="0"/>
              <a:t>participants number off. Even numbers are the outside circle, odd numbers the inside.  Make groups of four, two even, two odd.  After 3 minutes, odd pair moves clockwise and a new conversation starts. </a:t>
            </a:r>
            <a:endParaRPr lang="en-US" baseline="0" dirty="0" smtClean="0"/>
          </a:p>
          <a:p>
            <a:endParaRPr lang="en-US" baseline="0" dirty="0" smtClean="0"/>
          </a:p>
          <a:p>
            <a:pPr defTabSz="905805">
              <a:defRPr/>
            </a:pPr>
            <a:r>
              <a:rPr lang="en-US" baseline="0" dirty="0" smtClean="0"/>
              <a:t>FACILITATOR:  Have group divide into halves, form inner and outer circle, and stand facing a partner.  Time the conversation and have the inner circle shift while the outer stays stationary.  This give multiple talking partners.  You will need space to make large circles.  If space is an issue, you may wish to use a shoulder partner conversation instead, but this limits the movement needed after lunch.</a:t>
            </a:r>
          </a:p>
          <a:p>
            <a:pPr defTabSz="905805">
              <a:defRPr/>
            </a:pPr>
            <a:endParaRPr lang="en-US" baseline="0" dirty="0" smtClean="0"/>
          </a:p>
          <a:p>
            <a:pPr defTabSz="905805">
              <a:defRPr/>
            </a:pPr>
            <a:r>
              <a:rPr lang="en-US" baseline="0" dirty="0" smtClean="0"/>
              <a:t>This is the bridge from morning.</a:t>
            </a:r>
          </a:p>
          <a:p>
            <a:endParaRPr lang="en-US" baseline="0" dirty="0" smtClean="0"/>
          </a:p>
          <a:p>
            <a:endParaRPr lang="en-US" baseline="0" dirty="0" smtClean="0"/>
          </a:p>
          <a:p>
            <a:r>
              <a:rPr lang="en-US" b="1" baseline="0" dirty="0" smtClean="0"/>
              <a:t>Encourage leaders to explore how they know their inputs are having the desired impact.</a:t>
            </a:r>
            <a:endParaRPr lang="en-US" b="1" baseline="0" dirty="0"/>
          </a:p>
        </p:txBody>
      </p:sp>
      <p:sp>
        <p:nvSpPr>
          <p:cNvPr id="4" name="Slide Number Placeholder 3"/>
          <p:cNvSpPr>
            <a:spLocks noGrp="1"/>
          </p:cNvSpPr>
          <p:nvPr>
            <p:ph type="sldNum" sz="quarter" idx="10"/>
          </p:nvPr>
        </p:nvSpPr>
        <p:spPr/>
        <p:txBody>
          <a:bodyPr/>
          <a:lstStyle/>
          <a:p>
            <a:fld id="{EF3C1CD0-D833-4B0D-BF33-74A8E63C0BDA}" type="slidenum">
              <a:rPr lang="en-US" smtClean="0"/>
              <a:t>57</a:t>
            </a:fld>
            <a:endParaRPr lang="en-US"/>
          </a:p>
        </p:txBody>
      </p:sp>
    </p:spTree>
    <p:extLst>
      <p:ext uri="{BB962C8B-B14F-4D97-AF65-F5344CB8AC3E}">
        <p14:creationId xmlns:p14="http://schemas.microsoft.com/office/powerpoint/2010/main" val="11080160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C1CD0-D833-4B0D-BF33-74A8E63C0BDA}" type="slidenum">
              <a:rPr lang="en-US" smtClean="0"/>
              <a:t>58</a:t>
            </a:fld>
            <a:endParaRPr lang="en-US"/>
          </a:p>
        </p:txBody>
      </p:sp>
    </p:spTree>
    <p:extLst>
      <p:ext uri="{BB962C8B-B14F-4D97-AF65-F5344CB8AC3E}">
        <p14:creationId xmlns:p14="http://schemas.microsoft.com/office/powerpoint/2010/main" val="32052787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HANDOUT 2: </a:t>
            </a:r>
            <a:r>
              <a:rPr lang="en-US" b="1" baseline="0" dirty="0"/>
              <a:t>LITERACY LEARNING WALK TOOL</a:t>
            </a:r>
          </a:p>
          <a:p>
            <a:endParaRPr lang="en-US" baseline="0" dirty="0"/>
          </a:p>
          <a:p>
            <a:r>
              <a:rPr lang="en-US" baseline="0" dirty="0"/>
              <a:t>Now we have refined our academic strategy to help ensure that all students in our building have the opportunity to read or listen to adequately complex texts that are worthy of time and attention (Core Action 4), we need to consider how students in our buildings are provided with the support – through carefully planned questions and tasks – to actually understand complex text and demonstrate their understanding. We cannot just put more complex text in front of students. They need carefully planned instruction that “unlocks” the text and supports deep understanding. </a:t>
            </a:r>
          </a:p>
          <a:p>
            <a:endParaRPr lang="en-US" baseline="0" dirty="0"/>
          </a:p>
          <a:p>
            <a:r>
              <a:rPr lang="en-US" baseline="0" dirty="0"/>
              <a:t>Take 3 minutes to open Handout C, the Literacy Learning Walk Tool and read the indicators in Core Action 5 to familiarize yourself with the vision for this type of questioning.</a:t>
            </a:r>
          </a:p>
        </p:txBody>
      </p:sp>
      <p:sp>
        <p:nvSpPr>
          <p:cNvPr id="4" name="Slide Number Placeholder 3"/>
          <p:cNvSpPr>
            <a:spLocks noGrp="1"/>
          </p:cNvSpPr>
          <p:nvPr>
            <p:ph type="sldNum" sz="quarter" idx="10"/>
          </p:nvPr>
        </p:nvSpPr>
        <p:spPr/>
        <p:txBody>
          <a:bodyPr/>
          <a:lstStyle/>
          <a:p>
            <a:fld id="{EF3C1CD0-D833-4B0D-BF33-74A8E63C0BDA}" type="slidenum">
              <a:rPr lang="en-US" smtClean="0"/>
              <a:t>59</a:t>
            </a:fld>
            <a:endParaRPr lang="en-US"/>
          </a:p>
        </p:txBody>
      </p:sp>
    </p:spTree>
    <p:extLst>
      <p:ext uri="{BB962C8B-B14F-4D97-AF65-F5344CB8AC3E}">
        <p14:creationId xmlns:p14="http://schemas.microsoft.com/office/powerpoint/2010/main" val="15065761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Students need opportunities to think deeply about and respond to text. How can we get them to do this? </a:t>
            </a:r>
          </a:p>
          <a:p>
            <a:pPr marL="169838" indent="-169838">
              <a:buFont typeface="Arial" panose="020B0604020202020204" pitchFamily="34" charset="0"/>
              <a:buChar char="•"/>
            </a:pPr>
            <a:r>
              <a:rPr lang="en-US" dirty="0"/>
              <a:t>First, they must have access to high quality, complex texts, which was the focus of session 1 in Core Action 4. </a:t>
            </a:r>
          </a:p>
          <a:p>
            <a:pPr marL="169838" indent="-169838">
              <a:buFont typeface="Arial" panose="020B0604020202020204" pitchFamily="34" charset="0"/>
              <a:buChar char="•"/>
            </a:pPr>
            <a:r>
              <a:rPr lang="en-US" dirty="0"/>
              <a:t>Then, they must have access to strong questions and tasks to help them make meaning of those texts, this is what we are taking about today in Core Action 5. </a:t>
            </a:r>
            <a:endParaRPr lang="en-US" b="1" i="1" dirty="0">
              <a:solidFill>
                <a:schemeClr val="accent1"/>
              </a:solidFill>
            </a:endParaRPr>
          </a:p>
        </p:txBody>
      </p:sp>
      <p:sp>
        <p:nvSpPr>
          <p:cNvPr id="4" name="Slide Number Placeholder 3"/>
          <p:cNvSpPr>
            <a:spLocks noGrp="1"/>
          </p:cNvSpPr>
          <p:nvPr>
            <p:ph type="sldNum" sz="quarter" idx="10"/>
          </p:nvPr>
        </p:nvSpPr>
        <p:spPr/>
        <p:txBody>
          <a:bodyPr/>
          <a:lstStyle/>
          <a:p>
            <a:fld id="{EF3C1CD0-D833-4B0D-BF33-74A8E63C0BDA}" type="slidenum">
              <a:rPr lang="en-US" smtClean="0"/>
              <a:t>60</a:t>
            </a:fld>
            <a:endParaRPr lang="en-US"/>
          </a:p>
        </p:txBody>
      </p:sp>
    </p:spTree>
    <p:extLst>
      <p:ext uri="{BB962C8B-B14F-4D97-AF65-F5344CB8AC3E}">
        <p14:creationId xmlns:p14="http://schemas.microsoft.com/office/powerpoint/2010/main" val="37687940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as the standards call for deep integration of the strands in the ELA standards, they also call for deep integration of standards within strands. This challenges us to reorient from the reading standards as “the end” to reading standards as “the means.” Standards 2-9 are not a list of skills to be mastered. Instead, they are a description of the kinds of thinking proficient readers engage in to make sense of grade-level text. Proficient readers never “use” or “do” one standard. Instead, they integrate and coordinate multiple actions simultaneously. </a:t>
            </a:r>
          </a:p>
          <a:p>
            <a:endParaRPr lang="en-US" dirty="0"/>
          </a:p>
          <a:p>
            <a:r>
              <a:rPr lang="en-US" dirty="0"/>
              <a:t>However, standards 1 and 10 are always at play– students should be engaged in grade level text and use details/evidence from the text to make meaning. </a:t>
            </a:r>
          </a:p>
          <a:p>
            <a:endParaRPr lang="en-US" dirty="0"/>
          </a:p>
          <a:p>
            <a:r>
              <a:rPr lang="en-US" dirty="0"/>
              <a:t>Standards 2-9 come into play based on the specific complexities of the text at hand, rather than the specific standards to “cover”. A qualitative analysis of the text should drive the sequence of questions to help students unlock meaning of texts that may be complex for different reasons. But a strong sequence of text-specific questions will inherently hit grade-level reading standard because they prompt the kind of thinking proficient readers engage in to make sense of a complex text. </a:t>
            </a:r>
          </a:p>
          <a:p>
            <a:endParaRPr lang="en-US" dirty="0"/>
          </a:p>
          <a:p>
            <a:pPr defTabSz="905805">
              <a:defRPr/>
            </a:pPr>
            <a:r>
              <a:rPr lang="en-US" dirty="0"/>
              <a:t>This is a pretty significant shift from literacy instruction of the past decade (and all current </a:t>
            </a:r>
            <a:r>
              <a:rPr lang="en-US" dirty="0" err="1"/>
              <a:t>basals</a:t>
            </a:r>
            <a:r>
              <a:rPr lang="en-US" dirty="0"/>
              <a:t>) – where we chose a standard and selected a text to teach that standard. We have to flip our orientation on it’s head and choose a compelling set of texts and then craft questions that prompt the thinking described in the standards. Which standards are at play will always depend on the features of the text at hand.  </a:t>
            </a:r>
          </a:p>
          <a:p>
            <a:pPr defTabSz="905805">
              <a:defRPr/>
            </a:pPr>
            <a:endParaRPr lang="en-US" dirty="0"/>
          </a:p>
          <a:p>
            <a:pPr defTabSz="905805">
              <a:defRPr/>
            </a:pPr>
            <a:r>
              <a:rPr lang="en-US" dirty="0"/>
              <a:t>However, what is even more important here, and perhaps the greatest shift, is that we are focusing on knowledge first. When we talk about the importance of texts, and texts being at the center of instruction, what we are saying is – what’s most important is the content students are learning – not a set of isolated skills that teachers may be used to focusing on in their literacy instruction. What topics or issues do we want students to master or more deeply understand? From there, we should decide what they should read – that reading should be appropriately complex for their grade level, and we should make sure we understand how the texts they are reading are qualitatively complex, so that we can help them unlock the meaning of the text. But again, the purpose is the learning of the content, not the mastery of the standards. </a:t>
            </a:r>
          </a:p>
          <a:p>
            <a:endParaRPr lang="en-US" dirty="0"/>
          </a:p>
          <a:p>
            <a:r>
              <a:rPr lang="en-US" dirty="0"/>
              <a:t> We should also take note of the verbs used in standards 2-9. We are not just asking students about details all the way through 12</a:t>
            </a:r>
            <a:r>
              <a:rPr lang="en-US" baseline="30000" dirty="0"/>
              <a:t>th</a:t>
            </a:r>
            <a:r>
              <a:rPr lang="en-US" dirty="0"/>
              <a:t> grade. They need to do complex work with the text at hand to meet the demands of the standards. Consider some of these examples:</a:t>
            </a:r>
          </a:p>
          <a:p>
            <a:endParaRPr lang="en-US" dirty="0"/>
          </a:p>
          <a:p>
            <a:r>
              <a:rPr lang="en-US" b="1" dirty="0"/>
              <a:t>Key Ideas and Details:</a:t>
            </a:r>
            <a:endParaRPr lang="en-US" dirty="0"/>
          </a:p>
          <a:p>
            <a:r>
              <a:rPr lang="en-US" cap="all" dirty="0">
                <a:hlinkClick r:id="rId3"/>
              </a:rPr>
              <a:t>CCSS.ELA-LITERACY.CCRA.R.1</a:t>
            </a:r>
            <a:r>
              <a:rPr lang="en-US" dirty="0"/>
              <a:t>: </a:t>
            </a:r>
            <a:r>
              <a:rPr lang="en-US" b="1" dirty="0"/>
              <a:t>Make logical inferences</a:t>
            </a:r>
            <a:r>
              <a:rPr lang="en-US" dirty="0"/>
              <a:t> from it; </a:t>
            </a:r>
            <a:r>
              <a:rPr lang="en-US" b="1" dirty="0"/>
              <a:t>cite specific textual evidence</a:t>
            </a:r>
            <a:r>
              <a:rPr lang="en-US" dirty="0"/>
              <a:t> when writing or speaking to </a:t>
            </a:r>
            <a:r>
              <a:rPr lang="en-US" b="1" dirty="0"/>
              <a:t>support conclusions</a:t>
            </a:r>
            <a:r>
              <a:rPr lang="en-US" dirty="0"/>
              <a:t> drawn from the text.</a:t>
            </a:r>
          </a:p>
          <a:p>
            <a:r>
              <a:rPr lang="en-US" cap="all" dirty="0">
                <a:hlinkClick r:id="rId4"/>
              </a:rPr>
              <a:t>CCSS.ELA-LITERACY.CCRA.R.2</a:t>
            </a:r>
            <a:r>
              <a:rPr lang="en-US" dirty="0"/>
              <a:t>: </a:t>
            </a:r>
            <a:r>
              <a:rPr lang="en-US" b="1" dirty="0"/>
              <a:t>Determine central ideas or themes</a:t>
            </a:r>
            <a:r>
              <a:rPr lang="en-US" dirty="0"/>
              <a:t> of a text and </a:t>
            </a:r>
            <a:r>
              <a:rPr lang="en-US" b="1" dirty="0"/>
              <a:t>analyze</a:t>
            </a:r>
            <a:r>
              <a:rPr lang="en-US" dirty="0"/>
              <a:t> their development; </a:t>
            </a:r>
            <a:r>
              <a:rPr lang="en-US" b="1" dirty="0"/>
              <a:t>summarize</a:t>
            </a:r>
            <a:r>
              <a:rPr lang="en-US" dirty="0"/>
              <a:t> the key supporting details and ideas.</a:t>
            </a:r>
          </a:p>
          <a:p>
            <a:r>
              <a:rPr lang="en-US" cap="all" dirty="0">
                <a:hlinkClick r:id="rId5"/>
              </a:rPr>
              <a:t>CCSS.ELA-LITERACY.CCRA.R.3</a:t>
            </a:r>
            <a:r>
              <a:rPr lang="en-US" dirty="0"/>
              <a:t>: </a:t>
            </a:r>
            <a:r>
              <a:rPr lang="en-US" b="1" dirty="0"/>
              <a:t>Analyze</a:t>
            </a:r>
            <a:r>
              <a:rPr lang="en-US" dirty="0"/>
              <a:t> how and why individuals, events, or ideas develop and interact over the course of a text.</a:t>
            </a:r>
          </a:p>
          <a:p>
            <a:r>
              <a:rPr lang="en-US" b="1" dirty="0"/>
              <a:t>Craft and Structure:</a:t>
            </a:r>
            <a:endParaRPr lang="en-US" dirty="0"/>
          </a:p>
          <a:p>
            <a:r>
              <a:rPr lang="en-US" cap="all" dirty="0">
                <a:hlinkClick r:id="rId6"/>
              </a:rPr>
              <a:t>CCSS.ELA-LITERACY.CCRA.R.4</a:t>
            </a:r>
            <a:r>
              <a:rPr lang="en-US" dirty="0"/>
              <a:t>: </a:t>
            </a:r>
            <a:r>
              <a:rPr lang="en-US" b="1" dirty="0"/>
              <a:t>Interpret words and phrases</a:t>
            </a:r>
            <a:r>
              <a:rPr lang="en-US" dirty="0"/>
              <a:t> as they are used in a text, including determining technical, connotative, and figurative meanings, and </a:t>
            </a:r>
            <a:r>
              <a:rPr lang="en-US" b="1" dirty="0"/>
              <a:t>analyze how specific word choices shape meaning or tone</a:t>
            </a:r>
            <a:r>
              <a:rPr lang="en-US" dirty="0"/>
              <a:t>.</a:t>
            </a:r>
          </a:p>
          <a:p>
            <a:r>
              <a:rPr lang="en-US" cap="all" dirty="0">
                <a:hlinkClick r:id="rId7"/>
              </a:rPr>
              <a:t>CCSS.ELA-LITERACY.CCRA.R.5</a:t>
            </a:r>
            <a:r>
              <a:rPr lang="en-US" dirty="0"/>
              <a:t>: </a:t>
            </a:r>
            <a:r>
              <a:rPr lang="en-US" b="1" dirty="0"/>
              <a:t>Analyze the structure of texts</a:t>
            </a:r>
            <a:r>
              <a:rPr lang="en-US" dirty="0"/>
              <a:t>, including how specific sentences, paragraphs, and larger portions of the text (e.g., a section, chapter, scene, or stanza) relate to each other and the whole.</a:t>
            </a:r>
          </a:p>
          <a:p>
            <a:r>
              <a:rPr lang="en-US" cap="all" dirty="0">
                <a:hlinkClick r:id="rId8"/>
              </a:rPr>
              <a:t>CCSS.ELA-LITERACY.CCRA.R.6</a:t>
            </a:r>
            <a:r>
              <a:rPr lang="en-US" dirty="0"/>
              <a:t>: Assess how point of view or purpose shapes the content and style of a text.</a:t>
            </a:r>
          </a:p>
          <a:p>
            <a:r>
              <a:rPr lang="en-US" b="1" dirty="0"/>
              <a:t>Integration of Knowledge and Ideas:</a:t>
            </a:r>
            <a:endParaRPr lang="en-US" dirty="0"/>
          </a:p>
          <a:p>
            <a:r>
              <a:rPr lang="en-US" cap="all" dirty="0">
                <a:hlinkClick r:id="rId9"/>
              </a:rPr>
              <a:t>CCSS.ELA-LITERACY.CCRA.R.7</a:t>
            </a:r>
            <a:r>
              <a:rPr lang="en-US" dirty="0"/>
              <a:t>: Integrate and evaluate content presented in diverse media and formats, including visually and quantitatively, as well as in words.</a:t>
            </a:r>
            <a:r>
              <a:rPr lang="en-US" baseline="30000" dirty="0"/>
              <a:t>1</a:t>
            </a:r>
            <a:endParaRPr lang="en-US" dirty="0"/>
          </a:p>
          <a:p>
            <a:r>
              <a:rPr lang="en-US" cap="all" dirty="0">
                <a:hlinkClick r:id="rId10"/>
              </a:rPr>
              <a:t>CCSS.ELA-LITERACY.CCRA.R.8</a:t>
            </a:r>
            <a:r>
              <a:rPr lang="en-US" dirty="0"/>
              <a:t>: </a:t>
            </a:r>
            <a:r>
              <a:rPr lang="en-US" b="1" dirty="0"/>
              <a:t>Delineate and evaluate the argument and specific claims in a text</a:t>
            </a:r>
            <a:r>
              <a:rPr lang="en-US" dirty="0"/>
              <a:t>, including the validity of the reasoning as well as the relevance and sufficiency of the evidence.</a:t>
            </a:r>
          </a:p>
          <a:p>
            <a:r>
              <a:rPr lang="en-US" cap="all" dirty="0">
                <a:hlinkClick r:id="rId11"/>
              </a:rPr>
              <a:t>CCSS.ELA-LITERACY.CCRA.R.9</a:t>
            </a:r>
            <a:r>
              <a:rPr lang="en-US" dirty="0"/>
              <a:t>: </a:t>
            </a:r>
            <a:r>
              <a:rPr lang="en-US" b="1" dirty="0"/>
              <a:t>Analyze how two or more texts address similar themes or topics</a:t>
            </a:r>
            <a:r>
              <a:rPr lang="en-US" dirty="0"/>
              <a:t> in order to build knowledge or to compare the approaches the authors take.</a:t>
            </a:r>
          </a:p>
          <a:p>
            <a:r>
              <a:rPr lang="en-US" b="1" dirty="0"/>
              <a:t>Range of Reading and Level of Text Complexity:</a:t>
            </a:r>
            <a:endParaRPr lang="en-US" dirty="0"/>
          </a:p>
          <a:p>
            <a:r>
              <a:rPr lang="en-US" cap="all" dirty="0">
                <a:hlinkClick r:id="rId12"/>
              </a:rPr>
              <a:t>CCSS.ELA-LITERACY.CCRA.R.10</a:t>
            </a:r>
            <a:r>
              <a:rPr lang="en-US" dirty="0"/>
              <a:t>: Read and comprehend complex literary and informational texts independently and proficiently.</a:t>
            </a:r>
          </a:p>
          <a:p>
            <a:endParaRPr lang="en-US" baseline="0" dirty="0"/>
          </a:p>
        </p:txBody>
      </p:sp>
      <p:sp>
        <p:nvSpPr>
          <p:cNvPr id="4" name="Slide Number Placeholder 3"/>
          <p:cNvSpPr>
            <a:spLocks noGrp="1"/>
          </p:cNvSpPr>
          <p:nvPr>
            <p:ph type="sldNum" sz="quarter" idx="10"/>
          </p:nvPr>
        </p:nvSpPr>
        <p:spPr/>
        <p:txBody>
          <a:bodyPr/>
          <a:lstStyle/>
          <a:p>
            <a:fld id="{EF3C1CD0-D833-4B0D-BF33-74A8E63C0BDA}" type="slidenum">
              <a:rPr lang="en-US" smtClean="0"/>
              <a:t>61</a:t>
            </a:fld>
            <a:endParaRPr lang="en-US"/>
          </a:p>
        </p:txBody>
      </p:sp>
    </p:spTree>
    <p:extLst>
      <p:ext uri="{BB962C8B-B14F-4D97-AF65-F5344CB8AC3E}">
        <p14:creationId xmlns:p14="http://schemas.microsoft.com/office/powerpoint/2010/main" val="523714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strategic plan is guided by a shared vision – </a:t>
            </a:r>
            <a:r>
              <a:rPr lang="en-US" b="1" i="1" dirty="0"/>
              <a:t>That Districts and schools in Tennessee will exemplify excellence and equity such that all students are equipped with the knowledge and skills to successfully embark upon their chosen path in life. </a:t>
            </a:r>
          </a:p>
          <a:p>
            <a:endParaRPr lang="en-US" dirty="0"/>
          </a:p>
          <a:p>
            <a:r>
              <a:rPr lang="en-US" dirty="0"/>
              <a:t>This vision unifies us as we all are working to see success for our students upon graduation from high school.</a:t>
            </a:r>
          </a:p>
        </p:txBody>
      </p:sp>
      <p:sp>
        <p:nvSpPr>
          <p:cNvPr id="4" name="Slide Number Placeholder 3"/>
          <p:cNvSpPr>
            <a:spLocks noGrp="1"/>
          </p:cNvSpPr>
          <p:nvPr>
            <p:ph type="sldNum" sz="quarter" idx="10"/>
          </p:nvPr>
        </p:nvSpPr>
        <p:spPr/>
        <p:txBody>
          <a:bodyPr/>
          <a:lstStyle/>
          <a:p>
            <a:fld id="{EF3C1CD0-D833-4B0D-BF33-74A8E63C0BDA}" type="slidenum">
              <a:rPr lang="en-US" smtClean="0"/>
              <a:t>6</a:t>
            </a:fld>
            <a:endParaRPr lang="en-US"/>
          </a:p>
        </p:txBody>
      </p:sp>
    </p:spTree>
    <p:extLst>
      <p:ext uri="{BB962C8B-B14F-4D97-AF65-F5344CB8AC3E}">
        <p14:creationId xmlns:p14="http://schemas.microsoft.com/office/powerpoint/2010/main" val="11460739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So now that we have reviewed how the standards are intended to be integrated and serve deep understanding of text, let’s talk about what we should look for in classrooms. How will we know this is happening through the texts, questions and tasks that we see? Let’s spend a few minutes with three tools to support our thinking:</a:t>
            </a:r>
          </a:p>
          <a:p>
            <a:pPr marL="226451" indent="-226451">
              <a:buAutoNum type="arabicParenR"/>
            </a:pPr>
            <a:r>
              <a:rPr lang="en-US" dirty="0"/>
              <a:t>The Framework for Teaching Literacy in Tennessee</a:t>
            </a:r>
          </a:p>
          <a:p>
            <a:pPr marL="226451" indent="-226451">
              <a:buAutoNum type="arabicParenR"/>
            </a:pPr>
            <a:r>
              <a:rPr lang="en-US" dirty="0"/>
              <a:t>The TEAM Rubric</a:t>
            </a:r>
          </a:p>
          <a:p>
            <a:pPr marL="226451" indent="-226451">
              <a:buAutoNum type="arabicParenR"/>
            </a:pPr>
            <a:r>
              <a:rPr lang="en-US" dirty="0"/>
              <a:t>The Literacy Learning Walk Tool</a:t>
            </a:r>
          </a:p>
        </p:txBody>
      </p:sp>
      <p:sp>
        <p:nvSpPr>
          <p:cNvPr id="4" name="Slide Number Placeholder 3"/>
          <p:cNvSpPr>
            <a:spLocks noGrp="1"/>
          </p:cNvSpPr>
          <p:nvPr>
            <p:ph type="sldNum" sz="quarter" idx="10"/>
          </p:nvPr>
        </p:nvSpPr>
        <p:spPr/>
        <p:txBody>
          <a:bodyPr/>
          <a:lstStyle/>
          <a:p>
            <a:fld id="{EF3C1CD0-D833-4B0D-BF33-74A8E63C0BDA}" type="slidenum">
              <a:rPr lang="en-US" smtClean="0"/>
              <a:t>62</a:t>
            </a:fld>
            <a:endParaRPr lang="en-US"/>
          </a:p>
        </p:txBody>
      </p:sp>
    </p:spTree>
    <p:extLst>
      <p:ext uri="{BB962C8B-B14F-4D97-AF65-F5344CB8AC3E}">
        <p14:creationId xmlns:p14="http://schemas.microsoft.com/office/powerpoint/2010/main" val="30222155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endParaRPr lang="en-US" b="1" baseline="0" dirty="0"/>
          </a:p>
          <a:p>
            <a:pPr defTabSz="905805">
              <a:defRPr/>
            </a:pPr>
            <a:r>
              <a:rPr lang="en-US" b="1" baseline="0" dirty="0"/>
              <a:t>HANDOUT </a:t>
            </a:r>
            <a:r>
              <a:rPr lang="en-US" b="1" baseline="0" dirty="0" smtClean="0"/>
              <a:t>10: </a:t>
            </a:r>
            <a:r>
              <a:rPr lang="en-US" b="1" baseline="0" dirty="0"/>
              <a:t>Non-Example vs. Example</a:t>
            </a:r>
          </a:p>
          <a:p>
            <a:endParaRPr lang="en-US" baseline="0" dirty="0"/>
          </a:p>
          <a:p>
            <a:pPr defTabSz="905805">
              <a:defRPr/>
            </a:pPr>
            <a:r>
              <a:rPr lang="en-US" dirty="0"/>
              <a:t>Now let’s dig into the specific evidence we would look for during a classroom observation using the Literacy Learning Walk Tool. </a:t>
            </a:r>
          </a:p>
          <a:p>
            <a:r>
              <a:rPr lang="en-US" dirty="0"/>
              <a:t>Lesson Level Look-</a:t>
            </a:r>
            <a:r>
              <a:rPr lang="en-US" dirty="0" err="1"/>
              <a:t>Fors</a:t>
            </a:r>
            <a:r>
              <a:rPr lang="en-US" dirty="0"/>
              <a:t>: Core Action 5). Also, as you’re reviewing the examples, think about how the language and evidence for this indictor deepens your interpretation of the TEAM rubric. </a:t>
            </a:r>
          </a:p>
          <a:p>
            <a:endParaRPr lang="en-US" dirty="0"/>
          </a:p>
          <a:p>
            <a:r>
              <a:rPr lang="en-US" dirty="0"/>
              <a:t>However, as we go through, I want you to notice the words we highlighted in each indicator – to deepen student understanding. </a:t>
            </a:r>
            <a:r>
              <a:rPr lang="en-US" b="1" dirty="0"/>
              <a:t>We don’t want teachers asking questions for the sake of asking questions – they must be driving students towards a deeper understanding of the text or concept at hand. In fact, sometimes we see teachers stop to ask so many questions that it distracts from the learning. </a:t>
            </a:r>
            <a:r>
              <a:rPr lang="en-US" dirty="0"/>
              <a:t>This is also not what Core Action 5 is getting at. Questions should be strategic and purposeful to drive towards meaning-making.</a:t>
            </a:r>
          </a:p>
          <a:p>
            <a:endParaRPr lang="en-US" dirty="0"/>
          </a:p>
          <a:p>
            <a:r>
              <a:rPr lang="en-US" dirty="0"/>
              <a:t>Have participants reflect on and discuss the differences between the two examples. </a:t>
            </a:r>
          </a:p>
          <a:p>
            <a:endParaRPr lang="en-US" dirty="0"/>
          </a:p>
          <a:p>
            <a:r>
              <a:rPr lang="en-US" dirty="0"/>
              <a:t>Key Takeaways: </a:t>
            </a:r>
          </a:p>
          <a:p>
            <a:pPr marL="169838" indent="-169838" defTabSz="905805">
              <a:buFontTx/>
              <a:buChar char="-"/>
              <a:defRPr/>
            </a:pPr>
            <a:r>
              <a:rPr lang="en-US" dirty="0"/>
              <a:t>The non-example is isolated instruction targeting Reading Standard 2: Determine the central message, lesson, or moral and explain how it is conveyed through key details in the text (i.e. the main idea standard). </a:t>
            </a:r>
          </a:p>
          <a:p>
            <a:pPr marL="169838" indent="-169838" defTabSz="905805">
              <a:buFontTx/>
              <a:buChar char="-"/>
              <a:defRPr/>
            </a:pPr>
            <a:r>
              <a:rPr lang="en-US" dirty="0"/>
              <a:t>The teacher is attending to the language of the standards, but not yet integrating the standards in service of deep comprehension; instead she is planning questions and tasks to target isolated skills. </a:t>
            </a:r>
          </a:p>
          <a:p>
            <a:pPr marL="169838" indent="-169838" defTabSz="905805">
              <a:buFontTx/>
              <a:buChar char="-"/>
              <a:defRPr/>
            </a:pPr>
            <a:r>
              <a:rPr lang="en-US" baseline="0" dirty="0"/>
              <a:t>Focusing on one or two standards or strategies could not possibly unlock The New Colossus’ meaning for Grade 5 students. Instead, they need to recognize the structure/ syntax is crucial to unpacking its meaning; see that the author is contrasting 2 statutes and includes additional information of the 2nd statute to reveal its character; and that the poem offers both a critique of antiquity and a plea for immigrants to come to America.</a:t>
            </a:r>
          </a:p>
          <a:p>
            <a:pPr marL="169838" indent="-169838" defTabSz="905805">
              <a:buFontTx/>
              <a:buChar char="-"/>
              <a:defRPr/>
            </a:pPr>
            <a:r>
              <a:rPr lang="en-US" baseline="0" dirty="0"/>
              <a:t>The bottom line is we want students to demonstrate a deep understanding– to be able to comprehend– the poem so questions integrate standards 1, 3 and 5 in service of understanding. </a:t>
            </a:r>
          </a:p>
          <a:p>
            <a:endParaRPr lang="en-US" baseline="0" dirty="0"/>
          </a:p>
        </p:txBody>
      </p:sp>
      <p:sp>
        <p:nvSpPr>
          <p:cNvPr id="4" name="Slide Number Placeholder 3"/>
          <p:cNvSpPr>
            <a:spLocks noGrp="1"/>
          </p:cNvSpPr>
          <p:nvPr>
            <p:ph type="sldNum" sz="quarter" idx="10"/>
          </p:nvPr>
        </p:nvSpPr>
        <p:spPr/>
        <p:txBody>
          <a:bodyPr/>
          <a:lstStyle/>
          <a:p>
            <a:fld id="{EF3C1CD0-D833-4B0D-BF33-74A8E63C0BDA}" type="slidenum">
              <a:rPr lang="en-US" smtClean="0"/>
              <a:t>63</a:t>
            </a:fld>
            <a:endParaRPr lang="en-US"/>
          </a:p>
        </p:txBody>
      </p:sp>
    </p:spTree>
    <p:extLst>
      <p:ext uri="{BB962C8B-B14F-4D97-AF65-F5344CB8AC3E}">
        <p14:creationId xmlns:p14="http://schemas.microsoft.com/office/powerpoint/2010/main" val="6420071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r>
              <a:rPr lang="en-US" dirty="0" smtClean="0"/>
              <a:t>Have group read and analyze</a:t>
            </a:r>
            <a:r>
              <a:rPr lang="en-US" baseline="0" dirty="0" smtClean="0"/>
              <a:t> these questions.</a:t>
            </a:r>
          </a:p>
          <a:p>
            <a:pPr defTabSz="905805">
              <a:defRPr/>
            </a:pPr>
            <a:r>
              <a:rPr lang="en-US" dirty="0" smtClean="0"/>
              <a:t/>
            </a:r>
            <a:br>
              <a:rPr lang="en-US" dirty="0" smtClean="0"/>
            </a:br>
            <a:r>
              <a:rPr lang="en-US" dirty="0" smtClean="0"/>
              <a:t>QUESTIONS</a:t>
            </a:r>
            <a:endParaRPr lang="en-US" dirty="0"/>
          </a:p>
          <a:p>
            <a:pPr marL="169838" indent="-169838" defTabSz="905805">
              <a:buFontTx/>
              <a:buChar char="-"/>
              <a:defRPr/>
            </a:pPr>
            <a:r>
              <a:rPr lang="en-US" dirty="0"/>
              <a:t>What did you find? (Have one group share out</a:t>
            </a:r>
            <a:r>
              <a:rPr lang="en-US" dirty="0" smtClean="0"/>
              <a:t>)</a:t>
            </a:r>
          </a:p>
          <a:p>
            <a:pPr marL="169838" indent="-169838" defTabSz="905805">
              <a:buFontTx/>
              <a:buChar char="-"/>
              <a:defRPr/>
            </a:pPr>
            <a:endParaRPr lang="en-US" dirty="0" smtClean="0"/>
          </a:p>
          <a:p>
            <a:pPr marL="169838" indent="-169838" defTabSz="905805">
              <a:buFontTx/>
              <a:buChar char="-"/>
              <a:defRPr/>
            </a:pPr>
            <a:endParaRPr lang="en-US" dirty="0"/>
          </a:p>
          <a:p>
            <a:pPr marL="169838" indent="-169838" defTabSz="905805">
              <a:buFontTx/>
              <a:buChar char="-"/>
              <a:defRPr/>
            </a:pPr>
            <a:r>
              <a:rPr lang="en-US" dirty="0" smtClean="0"/>
              <a:t>FACILITATORS:</a:t>
            </a:r>
            <a:r>
              <a:rPr lang="en-US" baseline="0" dirty="0" smtClean="0"/>
              <a:t>  </a:t>
            </a:r>
            <a:r>
              <a:rPr lang="en-US" dirty="0" smtClean="0"/>
              <a:t>The </a:t>
            </a:r>
            <a:r>
              <a:rPr lang="en-US" dirty="0"/>
              <a:t>non-example is isolated instruction targeting Reading Standard 2: Determine the central message, lesson, or moral and explain how it is conveyed through key details in the text (i.e. the main idea standard). </a:t>
            </a:r>
          </a:p>
          <a:p>
            <a:pPr marL="169838" indent="-169838" defTabSz="905805">
              <a:buFontTx/>
              <a:buChar char="-"/>
              <a:defRPr/>
            </a:pPr>
            <a:r>
              <a:rPr lang="en-US" dirty="0"/>
              <a:t>The teacher is attending to the language of the standards, but not yet integrating the standards in service of deep comprehension; instead she is planning questions and tasks to target isolated skills. </a:t>
            </a:r>
          </a:p>
          <a:p>
            <a:endParaRPr lang="en-US" baseline="0" dirty="0"/>
          </a:p>
          <a:p>
            <a:endParaRPr lang="en-US" dirty="0"/>
          </a:p>
          <a:p>
            <a:endParaRPr lang="en-US" baseline="0" dirty="0"/>
          </a:p>
        </p:txBody>
      </p:sp>
      <p:sp>
        <p:nvSpPr>
          <p:cNvPr id="4" name="Slide Number Placeholder 3"/>
          <p:cNvSpPr>
            <a:spLocks noGrp="1"/>
          </p:cNvSpPr>
          <p:nvPr>
            <p:ph type="sldNum" sz="quarter" idx="10"/>
          </p:nvPr>
        </p:nvSpPr>
        <p:spPr/>
        <p:txBody>
          <a:bodyPr/>
          <a:lstStyle/>
          <a:p>
            <a:fld id="{EF3C1CD0-D833-4B0D-BF33-74A8E63C0BDA}" type="slidenum">
              <a:rPr lang="en-US" smtClean="0"/>
              <a:t>64</a:t>
            </a:fld>
            <a:endParaRPr lang="en-US"/>
          </a:p>
        </p:txBody>
      </p:sp>
    </p:spTree>
    <p:extLst>
      <p:ext uri="{BB962C8B-B14F-4D97-AF65-F5344CB8AC3E}">
        <p14:creationId xmlns:p14="http://schemas.microsoft.com/office/powerpoint/2010/main" val="9889288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838" indent="-169838" defTabSz="905805">
              <a:buFontTx/>
              <a:buChar char="-"/>
              <a:defRPr/>
            </a:pPr>
            <a:endParaRPr lang="en-US" baseline="0" dirty="0"/>
          </a:p>
          <a:p>
            <a:pPr marL="169838" indent="-169838" defTabSz="905805">
              <a:buFontTx/>
              <a:buChar char="-"/>
              <a:defRPr/>
            </a:pPr>
            <a:r>
              <a:rPr lang="en-US" baseline="0" dirty="0"/>
              <a:t>What did you find? (have one group share out</a:t>
            </a:r>
            <a:r>
              <a:rPr lang="en-US" baseline="0" dirty="0" smtClean="0"/>
              <a:t>)</a:t>
            </a:r>
          </a:p>
          <a:p>
            <a:pPr marL="169838" indent="-169838" defTabSz="905805">
              <a:buFontTx/>
              <a:buChar char="-"/>
              <a:defRPr/>
            </a:pPr>
            <a:endParaRPr lang="en-US" baseline="0" dirty="0"/>
          </a:p>
          <a:p>
            <a:pPr marL="169838" indent="-169838" defTabSz="905805">
              <a:buFontTx/>
              <a:buChar char="-"/>
              <a:defRPr/>
            </a:pPr>
            <a:r>
              <a:rPr lang="en-US" baseline="0" dirty="0"/>
              <a:t>Focusing on one or two standards or strategies could not possibly unlock The New Colossus’ meaning for Grade 5 students. Instead, they need to recognize the structure/ syntax is crucial to unpacking its meaning; see that the author is contrasting 2 statutes and includes additional information of the 2nd statute to reveal its character; and that the poem offers both a critique of antiquity and a plea for immigrants to come to America.</a:t>
            </a:r>
          </a:p>
          <a:p>
            <a:pPr marL="169838" indent="-169838" defTabSz="905805">
              <a:buFontTx/>
              <a:buChar char="-"/>
              <a:defRPr/>
            </a:pPr>
            <a:r>
              <a:rPr lang="en-US" baseline="0" dirty="0"/>
              <a:t>The bottom line is we want students to demonstrate a deep understanding– to be able to comprehend– the poem so questions integrate standards 1, 3 and 5 in service of understanding. </a:t>
            </a:r>
          </a:p>
          <a:p>
            <a:pPr marL="169838" indent="-169838" defTabSz="905805">
              <a:buFontTx/>
              <a:buChar char="-"/>
              <a:defRPr/>
            </a:pPr>
            <a:r>
              <a:rPr lang="en-US" baseline="0" dirty="0"/>
              <a:t>As you know, part of our vision for excellence is that teachers create units around enduring understandings - the ideas we want students to understand, not just recall, from deep exploration of our unit concept. We want students to understand "why the United States was and is called the land of opportunity” and "what it means to be a citizen of a country." The focus of this particular lesson would be "the significance of Ellis Island and the Statue of Liberty.“</a:t>
            </a:r>
          </a:p>
          <a:p>
            <a:pPr marL="169838" indent="-169838" defTabSz="905805">
              <a:buFontTx/>
              <a:buChar char="-"/>
              <a:defRPr/>
            </a:pPr>
            <a:r>
              <a:rPr lang="en-US" baseline="0" dirty="0"/>
              <a:t>How does this deepen your interpretation of the TEAM rubric? What should you see in a classroom to know that this indicator is at play?</a:t>
            </a:r>
          </a:p>
        </p:txBody>
      </p:sp>
      <p:sp>
        <p:nvSpPr>
          <p:cNvPr id="4" name="Slide Number Placeholder 3"/>
          <p:cNvSpPr>
            <a:spLocks noGrp="1"/>
          </p:cNvSpPr>
          <p:nvPr>
            <p:ph type="sldNum" sz="quarter" idx="10"/>
          </p:nvPr>
        </p:nvSpPr>
        <p:spPr/>
        <p:txBody>
          <a:bodyPr/>
          <a:lstStyle/>
          <a:p>
            <a:fld id="{EF3C1CD0-D833-4B0D-BF33-74A8E63C0BDA}" type="slidenum">
              <a:rPr lang="en-US" smtClean="0"/>
              <a:t>65</a:t>
            </a:fld>
            <a:endParaRPr lang="en-US"/>
          </a:p>
        </p:txBody>
      </p:sp>
    </p:spTree>
    <p:extLst>
      <p:ext uri="{BB962C8B-B14F-4D97-AF65-F5344CB8AC3E}">
        <p14:creationId xmlns:p14="http://schemas.microsoft.com/office/powerpoint/2010/main" val="913039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a:p>
            <a:r>
              <a:rPr lang="en-US" b="1" baseline="0" dirty="0"/>
              <a:t>HANDOUT </a:t>
            </a:r>
            <a:r>
              <a:rPr lang="en-US" b="1" baseline="0" dirty="0" smtClean="0"/>
              <a:t>11: </a:t>
            </a:r>
            <a:r>
              <a:rPr lang="en-US" b="1" baseline="0" dirty="0"/>
              <a:t>Non-Example vs. Example</a:t>
            </a:r>
          </a:p>
          <a:p>
            <a:endParaRPr lang="en-US" b="1" baseline="0" dirty="0"/>
          </a:p>
          <a:p>
            <a:r>
              <a:rPr lang="en-US" b="0" baseline="0" dirty="0"/>
              <a:t>TDQs: Text Dependent Questions</a:t>
            </a:r>
          </a:p>
          <a:p>
            <a:r>
              <a:rPr lang="en-US" b="0" baseline="0" dirty="0"/>
              <a:t>TSQs: Text Specific Questions</a:t>
            </a:r>
          </a:p>
          <a:p>
            <a:endParaRPr lang="en-US" baseline="0" dirty="0"/>
          </a:p>
          <a:p>
            <a:r>
              <a:rPr lang="en-US" dirty="0"/>
              <a:t>Have participants reflect on and discuss the differences between the two examples. </a:t>
            </a:r>
          </a:p>
          <a:p>
            <a:endParaRPr lang="en-US" dirty="0"/>
          </a:p>
          <a:p>
            <a:r>
              <a:rPr lang="en-US" dirty="0"/>
              <a:t>Key Takeaways: </a:t>
            </a:r>
          </a:p>
          <a:p>
            <a:pPr marL="169838" indent="-169838" defTabSz="905805">
              <a:buFontTx/>
              <a:buChar char="-"/>
              <a:defRPr/>
            </a:pPr>
            <a:r>
              <a:rPr lang="en-US" baseline="0" dirty="0"/>
              <a:t>The non-example </a:t>
            </a:r>
            <a:r>
              <a:rPr lang="en-US" dirty="0"/>
              <a:t>does not allow students to demonstrate critical thinking and textual analysis skills and convey conceptual knowledge around enduring understandings.</a:t>
            </a:r>
            <a:r>
              <a:rPr lang="en-US" b="0" u="none" dirty="0"/>
              <a:t> It could be answered without reading the text and does not require students to use knowledge they gained from the texts to determine the correct answer. </a:t>
            </a:r>
          </a:p>
          <a:p>
            <a:pPr marL="169838" indent="-169838">
              <a:buFontTx/>
              <a:buChar char="-"/>
            </a:pPr>
            <a:r>
              <a:rPr lang="en-US" baseline="0" dirty="0"/>
              <a:t>The example task </a:t>
            </a:r>
            <a:r>
              <a:rPr lang="en-US" dirty="0"/>
              <a:t>gives students the opportunity to demonstrate their understanding,</a:t>
            </a:r>
            <a:r>
              <a:rPr lang="en-US" dirty="0">
                <a:solidFill>
                  <a:schemeClr val="bg2"/>
                </a:solidFill>
                <a:cs typeface="Segoe UI" pitchFamily="34" charset="0"/>
              </a:rPr>
              <a:t> synthesizing their learning from multiple unit texts and asks</a:t>
            </a:r>
            <a:r>
              <a:rPr lang="en-US" dirty="0"/>
              <a:t> students to demonstrate understanding in an authentic and meaningful context.</a:t>
            </a:r>
          </a:p>
          <a:p>
            <a:endParaRPr lang="en-US" b="1" baseline="0" dirty="0"/>
          </a:p>
        </p:txBody>
      </p:sp>
      <p:sp>
        <p:nvSpPr>
          <p:cNvPr id="4" name="Slide Number Placeholder 3"/>
          <p:cNvSpPr>
            <a:spLocks noGrp="1"/>
          </p:cNvSpPr>
          <p:nvPr>
            <p:ph type="sldNum" sz="quarter" idx="10"/>
          </p:nvPr>
        </p:nvSpPr>
        <p:spPr/>
        <p:txBody>
          <a:bodyPr/>
          <a:lstStyle/>
          <a:p>
            <a:fld id="{EF3C1CD0-D833-4B0D-BF33-74A8E63C0BDA}" type="slidenum">
              <a:rPr lang="en-US" smtClean="0"/>
              <a:t>66</a:t>
            </a:fld>
            <a:endParaRPr lang="en-US"/>
          </a:p>
        </p:txBody>
      </p:sp>
    </p:spTree>
    <p:extLst>
      <p:ext uri="{BB962C8B-B14F-4D97-AF65-F5344CB8AC3E}">
        <p14:creationId xmlns:p14="http://schemas.microsoft.com/office/powerpoint/2010/main" val="26652921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r>
              <a:rPr lang="en-US" baseline="0" dirty="0" smtClean="0"/>
              <a:t>The </a:t>
            </a:r>
            <a:r>
              <a:rPr lang="en-US" baseline="0" dirty="0"/>
              <a:t>non-example </a:t>
            </a:r>
            <a:r>
              <a:rPr lang="en-US" dirty="0"/>
              <a:t>does not allow students to demonstrate critical thinking and textual analysis skills and convey conceptual knowledge around enduring understandings.</a:t>
            </a:r>
            <a:r>
              <a:rPr lang="en-US" b="0" u="none" dirty="0"/>
              <a:t> It could be answered without reading the text and does not require students to use knowledge they gained from the texts to determine the correct answer. </a:t>
            </a:r>
          </a:p>
          <a:p>
            <a:endParaRPr lang="en-US" baseline="0" dirty="0"/>
          </a:p>
        </p:txBody>
      </p:sp>
      <p:sp>
        <p:nvSpPr>
          <p:cNvPr id="4" name="Slide Number Placeholder 3"/>
          <p:cNvSpPr>
            <a:spLocks noGrp="1"/>
          </p:cNvSpPr>
          <p:nvPr>
            <p:ph type="sldNum" sz="quarter" idx="10"/>
          </p:nvPr>
        </p:nvSpPr>
        <p:spPr/>
        <p:txBody>
          <a:bodyPr/>
          <a:lstStyle/>
          <a:p>
            <a:fld id="{EF3C1CD0-D833-4B0D-BF33-74A8E63C0BDA}" type="slidenum">
              <a:rPr lang="en-US" smtClean="0"/>
              <a:t>67</a:t>
            </a:fld>
            <a:endParaRPr lang="en-US"/>
          </a:p>
        </p:txBody>
      </p:sp>
    </p:spTree>
    <p:extLst>
      <p:ext uri="{BB962C8B-B14F-4D97-AF65-F5344CB8AC3E}">
        <p14:creationId xmlns:p14="http://schemas.microsoft.com/office/powerpoint/2010/main" val="7554606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r>
              <a:rPr lang="en-US" baseline="0" dirty="0" smtClean="0"/>
              <a:t>Grade </a:t>
            </a:r>
            <a:r>
              <a:rPr lang="en-US" baseline="0" dirty="0"/>
              <a:t>3 (TDOE Unit Starter). In this unit, Grade 3 students deeply explored a collection of 10 </a:t>
            </a:r>
            <a:r>
              <a:rPr lang="en-US" dirty="0"/>
              <a:t>complex texts about our solar system and the distinguishing characteristics of each planet. </a:t>
            </a:r>
          </a:p>
          <a:p>
            <a:pPr defTabSz="905805">
              <a:defRPr/>
            </a:pPr>
            <a:endParaRPr lang="en-US" dirty="0"/>
          </a:p>
          <a:p>
            <a:pPr defTabSz="905805">
              <a:defRPr/>
            </a:pPr>
            <a:r>
              <a:rPr lang="en-US" dirty="0"/>
              <a:t>Note: This is an end-of-unit task which asks students to pull together thinking from multiple text experiences.</a:t>
            </a:r>
          </a:p>
          <a:p>
            <a:pPr defTabSz="905805">
              <a:defRPr/>
            </a:pPr>
            <a:endParaRPr lang="en-US" dirty="0"/>
          </a:p>
          <a:p>
            <a:pPr defTabSz="905805">
              <a:defRPr/>
            </a:pPr>
            <a:r>
              <a:rPr lang="en-US" baseline="0" dirty="0"/>
              <a:t>The example task </a:t>
            </a:r>
            <a:r>
              <a:rPr lang="en-US" dirty="0"/>
              <a:t>gives students the opportunity to demonstrate their understanding,</a:t>
            </a:r>
            <a:r>
              <a:rPr lang="en-US" dirty="0">
                <a:solidFill>
                  <a:schemeClr val="bg2"/>
                </a:solidFill>
                <a:cs typeface="Segoe UI" pitchFamily="34" charset="0"/>
              </a:rPr>
              <a:t> synthesizing their learning from multiple unit texts and asks</a:t>
            </a:r>
            <a:r>
              <a:rPr lang="en-US" dirty="0"/>
              <a:t> students to demonstrate understanding in an authentic and meaningful context.</a:t>
            </a:r>
          </a:p>
          <a:p>
            <a:pPr defTabSz="905805">
              <a:defRPr/>
            </a:pPr>
            <a:endParaRPr lang="en-US" dirty="0"/>
          </a:p>
          <a:p>
            <a:pPr defTabSz="905805">
              <a:defRPr/>
            </a:pPr>
            <a:r>
              <a:rPr lang="en-US" baseline="0" dirty="0"/>
              <a:t>How does this deepen your interpretation of the TEAM rubric? What should you see in a classroom to know that this indicator is at play?</a:t>
            </a:r>
          </a:p>
          <a:p>
            <a:pPr defTabSz="905805">
              <a:defRPr/>
            </a:pPr>
            <a:endParaRPr lang="en-US" dirty="0"/>
          </a:p>
          <a:p>
            <a:pPr defTabSz="905805">
              <a:defRPr/>
            </a:pPr>
            <a:endParaRPr lang="en-US" dirty="0"/>
          </a:p>
          <a:p>
            <a:pPr defTabSz="905805">
              <a:defRPr/>
            </a:pPr>
            <a:endParaRPr lang="en-US" dirty="0"/>
          </a:p>
        </p:txBody>
      </p:sp>
      <p:sp>
        <p:nvSpPr>
          <p:cNvPr id="4" name="Slide Number Placeholder 3"/>
          <p:cNvSpPr>
            <a:spLocks noGrp="1"/>
          </p:cNvSpPr>
          <p:nvPr>
            <p:ph type="sldNum" sz="quarter" idx="10"/>
          </p:nvPr>
        </p:nvSpPr>
        <p:spPr/>
        <p:txBody>
          <a:bodyPr/>
          <a:lstStyle/>
          <a:p>
            <a:fld id="{EF3C1CD0-D833-4B0D-BF33-74A8E63C0BDA}" type="slidenum">
              <a:rPr lang="en-US" smtClean="0"/>
              <a:t>68</a:t>
            </a:fld>
            <a:endParaRPr lang="en-US"/>
          </a:p>
        </p:txBody>
      </p:sp>
    </p:spTree>
    <p:extLst>
      <p:ext uri="{BB962C8B-B14F-4D97-AF65-F5344CB8AC3E}">
        <p14:creationId xmlns:p14="http://schemas.microsoft.com/office/powerpoint/2010/main" val="3781534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endParaRPr lang="en-US" b="1" baseline="0" dirty="0"/>
          </a:p>
          <a:p>
            <a:pPr defTabSz="905805">
              <a:defRPr/>
            </a:pPr>
            <a:r>
              <a:rPr lang="en-US" b="1" baseline="0" dirty="0"/>
              <a:t>HANDOUT </a:t>
            </a:r>
            <a:r>
              <a:rPr lang="en-US" b="1" baseline="0" dirty="0" smtClean="0"/>
              <a:t>12: </a:t>
            </a:r>
            <a:r>
              <a:rPr lang="en-US" b="1" baseline="0" dirty="0"/>
              <a:t>Non-Example vs. Example</a:t>
            </a:r>
          </a:p>
          <a:p>
            <a:pPr defTabSz="905805">
              <a:defRPr/>
            </a:pPr>
            <a:endParaRPr lang="en-US" b="1" baseline="0" dirty="0"/>
          </a:p>
          <a:p>
            <a:r>
              <a:rPr lang="en-US" dirty="0"/>
              <a:t>Have participants reflect on and discuss the differences between the two examples. </a:t>
            </a:r>
          </a:p>
          <a:p>
            <a:endParaRPr lang="en-US" dirty="0"/>
          </a:p>
          <a:p>
            <a:r>
              <a:rPr lang="en-US" dirty="0"/>
              <a:t>Key Takeaways: </a:t>
            </a:r>
          </a:p>
          <a:p>
            <a:pPr marL="169838" indent="-169838" defTabSz="905805">
              <a:buFontTx/>
              <a:buChar char="-"/>
              <a:defRPr/>
            </a:pPr>
            <a:r>
              <a:rPr lang="en-US" dirty="0"/>
              <a:t>The non-example focuses</a:t>
            </a:r>
            <a:r>
              <a:rPr lang="en-US" baseline="0" dirty="0"/>
              <a:t> on figurative language but asks students to complete a sort of figurative, connotative and technical words.  While this might appear to address the standard because of its focus on figurative, connotative and technical language, it does not actually require students to analyze the impact of word choices on meaning and tone of the text.  While students have to refer to the text to pull out quotes, they do not have to do so in service of developing an understanding of the text itself, or the overarching themes of the text. </a:t>
            </a:r>
          </a:p>
          <a:p>
            <a:pPr marL="169838" indent="-169838" defTabSz="905805">
              <a:buFontTx/>
              <a:buChar char="-"/>
              <a:defRPr/>
            </a:pPr>
            <a:r>
              <a:rPr lang="en-US" baseline="0" dirty="0"/>
              <a:t>The examples is focused on making sense of figurative or connotative language to help unlock the meaning of a text. </a:t>
            </a:r>
            <a:endParaRPr lang="en-US" dirty="0"/>
          </a:p>
          <a:p>
            <a:pPr defTabSz="905805">
              <a:defRPr/>
            </a:pPr>
            <a:endParaRPr lang="en-US" b="1" baseline="0" dirty="0"/>
          </a:p>
          <a:p>
            <a:endParaRPr lang="en-US" baseline="0" dirty="0"/>
          </a:p>
        </p:txBody>
      </p:sp>
      <p:sp>
        <p:nvSpPr>
          <p:cNvPr id="4" name="Slide Number Placeholder 3"/>
          <p:cNvSpPr>
            <a:spLocks noGrp="1"/>
          </p:cNvSpPr>
          <p:nvPr>
            <p:ph type="sldNum" sz="quarter" idx="10"/>
          </p:nvPr>
        </p:nvSpPr>
        <p:spPr/>
        <p:txBody>
          <a:bodyPr/>
          <a:lstStyle/>
          <a:p>
            <a:fld id="{EF3C1CD0-D833-4B0D-BF33-74A8E63C0BDA}" type="slidenum">
              <a:rPr lang="en-US" smtClean="0"/>
              <a:t>69</a:t>
            </a:fld>
            <a:endParaRPr lang="en-US"/>
          </a:p>
        </p:txBody>
      </p:sp>
    </p:spTree>
    <p:extLst>
      <p:ext uri="{BB962C8B-B14F-4D97-AF65-F5344CB8AC3E}">
        <p14:creationId xmlns:p14="http://schemas.microsoft.com/office/powerpoint/2010/main" val="23824022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defTabSz="905805">
              <a:defRPr/>
            </a:pPr>
            <a:r>
              <a:rPr lang="en-US" dirty="0"/>
              <a:t>The non-example focuses</a:t>
            </a:r>
            <a:r>
              <a:rPr lang="en-US" baseline="0" dirty="0"/>
              <a:t> on figurative language but asks students to complete a sort of figurative, connotative and technical words.  While this might appear to address the standard because of its focus on figurative, connotative and technical language, it does not actually require students to analyze the impact of word choices on meaning and tone of the text.  While students have to refer to the text to pull out quotes, they do not have to do so in service of developing an understanding of the text itself, or the overarching themes of the text. </a:t>
            </a:r>
          </a:p>
          <a:p>
            <a:endParaRPr lang="en-US" baseline="0" dirty="0"/>
          </a:p>
          <a:p>
            <a:r>
              <a:rPr lang="en-US" baseline="0" dirty="0"/>
              <a:t>Side note – Identifying figurative and connotative language is found in standards in grades 6-8. So, aside from this not being a strong task, it is also concretely below grade level for 9</a:t>
            </a:r>
            <a:r>
              <a:rPr lang="en-US" baseline="30000" dirty="0"/>
              <a:t>th</a:t>
            </a:r>
            <a:r>
              <a:rPr lang="en-US" baseline="0" dirty="0"/>
              <a:t> graders. </a:t>
            </a:r>
          </a:p>
        </p:txBody>
      </p:sp>
      <p:sp>
        <p:nvSpPr>
          <p:cNvPr id="4" name="Slide Number Placeholder 3"/>
          <p:cNvSpPr>
            <a:spLocks noGrp="1"/>
          </p:cNvSpPr>
          <p:nvPr>
            <p:ph type="sldNum" sz="quarter" idx="10"/>
          </p:nvPr>
        </p:nvSpPr>
        <p:spPr/>
        <p:txBody>
          <a:bodyPr/>
          <a:lstStyle/>
          <a:p>
            <a:fld id="{EF3C1CD0-D833-4B0D-BF33-74A8E63C0BDA}" type="slidenum">
              <a:rPr lang="en-US" smtClean="0"/>
              <a:t>70</a:t>
            </a:fld>
            <a:endParaRPr lang="en-US"/>
          </a:p>
        </p:txBody>
      </p:sp>
    </p:spTree>
    <p:extLst>
      <p:ext uri="{BB962C8B-B14F-4D97-AF65-F5344CB8AC3E}">
        <p14:creationId xmlns:p14="http://schemas.microsoft.com/office/powerpoint/2010/main" val="32500930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endParaRPr lang="en-US" baseline="0" dirty="0"/>
          </a:p>
          <a:p>
            <a:pPr defTabSz="905805">
              <a:defRPr/>
            </a:pPr>
            <a:r>
              <a:rPr lang="en-US" baseline="0" dirty="0"/>
              <a:t>The examples is focused on making sense of figurative or connotative language to help unlock the meaning of a text. </a:t>
            </a:r>
            <a:endParaRPr lang="en-US" dirty="0"/>
          </a:p>
          <a:p>
            <a:endParaRPr lang="en-US" baseline="0" dirty="0"/>
          </a:p>
          <a:p>
            <a:pPr defTabSz="905805">
              <a:defRPr/>
            </a:pPr>
            <a:r>
              <a:rPr lang="en-US" baseline="0" dirty="0"/>
              <a:t>How does this deepen your interpretation of the TEAM rubric? What should you see in a classroom to know that this indicator is at play?</a:t>
            </a:r>
          </a:p>
          <a:p>
            <a:endParaRPr lang="en-US" baseline="0" dirty="0"/>
          </a:p>
        </p:txBody>
      </p:sp>
      <p:sp>
        <p:nvSpPr>
          <p:cNvPr id="4" name="Slide Number Placeholder 3"/>
          <p:cNvSpPr>
            <a:spLocks noGrp="1"/>
          </p:cNvSpPr>
          <p:nvPr>
            <p:ph type="sldNum" sz="quarter" idx="10"/>
          </p:nvPr>
        </p:nvSpPr>
        <p:spPr/>
        <p:txBody>
          <a:bodyPr/>
          <a:lstStyle/>
          <a:p>
            <a:fld id="{EF3C1CD0-D833-4B0D-BF33-74A8E63C0BDA}" type="slidenum">
              <a:rPr lang="en-US" smtClean="0"/>
              <a:t>71</a:t>
            </a:fld>
            <a:endParaRPr lang="en-US"/>
          </a:p>
        </p:txBody>
      </p:sp>
    </p:spTree>
    <p:extLst>
      <p:ext uri="{BB962C8B-B14F-4D97-AF65-F5344CB8AC3E}">
        <p14:creationId xmlns:p14="http://schemas.microsoft.com/office/powerpoint/2010/main" val="959579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t>
            </a:r>
            <a:r>
              <a:rPr lang="en-US" dirty="0"/>
              <a:t>to monitor our progress and work towards a high bar for excellence, Tennessee has set four goals for us to drive towards. </a:t>
            </a:r>
            <a:endParaRPr lang="en-US" dirty="0" smtClean="0"/>
          </a:p>
          <a:p>
            <a:endParaRPr lang="en-US" dirty="0" smtClean="0"/>
          </a:p>
          <a:p>
            <a:r>
              <a:rPr lang="en-US" dirty="0" smtClean="0"/>
              <a:t>Question—what is the underlying connector here?  (Literacy)  </a:t>
            </a:r>
          </a:p>
        </p:txBody>
      </p:sp>
      <p:sp>
        <p:nvSpPr>
          <p:cNvPr id="4" name="Slide Number Placeholder 3"/>
          <p:cNvSpPr>
            <a:spLocks noGrp="1"/>
          </p:cNvSpPr>
          <p:nvPr>
            <p:ph type="sldNum" sz="quarter" idx="10"/>
          </p:nvPr>
        </p:nvSpPr>
        <p:spPr/>
        <p:txBody>
          <a:bodyPr/>
          <a:lstStyle/>
          <a:p>
            <a:fld id="{EF3C1CD0-D833-4B0D-BF33-74A8E63C0BDA}"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4870319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endParaRPr lang="en-US" b="1" baseline="0" dirty="0"/>
          </a:p>
          <a:p>
            <a:pPr defTabSz="905805">
              <a:defRPr/>
            </a:pPr>
            <a:r>
              <a:rPr lang="en-US" b="1" baseline="0" dirty="0"/>
              <a:t>HANDOUT </a:t>
            </a:r>
            <a:r>
              <a:rPr lang="en-US" b="1" baseline="0" dirty="0" smtClean="0"/>
              <a:t>13: </a:t>
            </a:r>
            <a:r>
              <a:rPr lang="en-US" b="1" baseline="0" dirty="0"/>
              <a:t>Non-Example vs. Example</a:t>
            </a:r>
          </a:p>
          <a:p>
            <a:pPr defTabSz="905805">
              <a:defRPr/>
            </a:pPr>
            <a:endParaRPr lang="en-US" b="1" baseline="0" dirty="0"/>
          </a:p>
          <a:p>
            <a:pPr defTabSz="905805">
              <a:defRPr/>
            </a:pPr>
            <a:r>
              <a:rPr lang="en-US" b="0" baseline="0" dirty="0"/>
              <a:t>Facilitator Notes: It’s critical here to think about how multiple texts and the daily task experiences build toward a larger, integrated end-of-unit task. How are teachers leveraging questions and tasks within a lesson and across a series of lessons to build deeper understanding of the text and students ability to produce high-quality, standards level work around the text at hand? How are teachers sequencing questions across texts? This is critical as we think about standards that call for students to compare multiple texts –teachers need to be ready to help students make those connections.</a:t>
            </a:r>
          </a:p>
          <a:p>
            <a:endParaRPr lang="en-US" baseline="0" dirty="0"/>
          </a:p>
          <a:p>
            <a:r>
              <a:rPr lang="en-US" dirty="0"/>
              <a:t>Have participants reflect on and discuss the differences between the two examples. </a:t>
            </a:r>
          </a:p>
          <a:p>
            <a:endParaRPr lang="en-US" dirty="0"/>
          </a:p>
          <a:p>
            <a:r>
              <a:rPr lang="en-US" dirty="0"/>
              <a:t>Key Takeaways: </a:t>
            </a:r>
          </a:p>
          <a:p>
            <a:pPr marL="169838" indent="-169838" defTabSz="905805">
              <a:buFontTx/>
              <a:buChar char="-"/>
              <a:defRPr/>
            </a:pPr>
            <a:r>
              <a:rPr lang="en-US" dirty="0"/>
              <a:t>For the non-example, if</a:t>
            </a:r>
            <a:r>
              <a:rPr lang="en-US" baseline="0" dirty="0"/>
              <a:t> the ultimate goal of reading instruction is deep comprehension of the text at hand, randomly sequenced questions will not get students there. </a:t>
            </a:r>
          </a:p>
          <a:p>
            <a:pPr marL="169838" indent="-169838" defTabSz="905805">
              <a:buFontTx/>
              <a:buChar char="-"/>
              <a:defRPr/>
            </a:pPr>
            <a:r>
              <a:rPr lang="en-US" dirty="0"/>
              <a:t>In the example, the text is complex (knowledge demands, language features, etc.), and questions are sequenced to build toward the desired conceptual understandings about how our thinking about our world and universe has changed over time.</a:t>
            </a:r>
          </a:p>
          <a:p>
            <a:endParaRPr lang="en-US" baseline="0" dirty="0"/>
          </a:p>
        </p:txBody>
      </p:sp>
      <p:sp>
        <p:nvSpPr>
          <p:cNvPr id="4" name="Slide Number Placeholder 3"/>
          <p:cNvSpPr>
            <a:spLocks noGrp="1"/>
          </p:cNvSpPr>
          <p:nvPr>
            <p:ph type="sldNum" sz="quarter" idx="10"/>
          </p:nvPr>
        </p:nvSpPr>
        <p:spPr/>
        <p:txBody>
          <a:bodyPr/>
          <a:lstStyle/>
          <a:p>
            <a:fld id="{EF3C1CD0-D833-4B0D-BF33-74A8E63C0BDA}" type="slidenum">
              <a:rPr lang="en-US" smtClean="0"/>
              <a:t>72</a:t>
            </a:fld>
            <a:endParaRPr lang="en-US"/>
          </a:p>
        </p:txBody>
      </p:sp>
    </p:spTree>
    <p:extLst>
      <p:ext uri="{BB962C8B-B14F-4D97-AF65-F5344CB8AC3E}">
        <p14:creationId xmlns:p14="http://schemas.microsoft.com/office/powerpoint/2010/main" val="31423766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endParaRPr lang="en-US" dirty="0" smtClean="0"/>
          </a:p>
          <a:p>
            <a:pPr defTabSz="905805">
              <a:defRPr/>
            </a:pPr>
            <a:r>
              <a:rPr lang="en-US" dirty="0" smtClean="0"/>
              <a:t>2 </a:t>
            </a:r>
            <a:r>
              <a:rPr lang="en-US" dirty="0"/>
              <a:t>minutes</a:t>
            </a:r>
          </a:p>
          <a:p>
            <a:pPr defTabSz="905805">
              <a:defRPr/>
            </a:pPr>
            <a:endParaRPr lang="en-US" dirty="0"/>
          </a:p>
          <a:p>
            <a:pPr defTabSz="905805">
              <a:defRPr/>
            </a:pPr>
            <a:r>
              <a:rPr lang="en-US" dirty="0"/>
              <a:t>For the non-example, if</a:t>
            </a:r>
            <a:r>
              <a:rPr lang="en-US" baseline="0" dirty="0"/>
              <a:t> the ultimate goal of reading instruction is deep comprehension of the text at hand, randomly sequenced questions will not get students there. </a:t>
            </a:r>
          </a:p>
          <a:p>
            <a:endParaRPr lang="en-US" baseline="0" dirty="0"/>
          </a:p>
        </p:txBody>
      </p:sp>
      <p:sp>
        <p:nvSpPr>
          <p:cNvPr id="4" name="Slide Number Placeholder 3"/>
          <p:cNvSpPr>
            <a:spLocks noGrp="1"/>
          </p:cNvSpPr>
          <p:nvPr>
            <p:ph type="sldNum" sz="quarter" idx="10"/>
          </p:nvPr>
        </p:nvSpPr>
        <p:spPr/>
        <p:txBody>
          <a:bodyPr/>
          <a:lstStyle/>
          <a:p>
            <a:fld id="{EF3C1CD0-D833-4B0D-BF33-74A8E63C0BDA}" type="slidenum">
              <a:rPr lang="en-US" smtClean="0"/>
              <a:t>73</a:t>
            </a:fld>
            <a:endParaRPr lang="en-US"/>
          </a:p>
        </p:txBody>
      </p:sp>
    </p:spTree>
    <p:extLst>
      <p:ext uri="{BB962C8B-B14F-4D97-AF65-F5344CB8AC3E}">
        <p14:creationId xmlns:p14="http://schemas.microsoft.com/office/powerpoint/2010/main" val="22623566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endParaRPr lang="en-US" dirty="0"/>
          </a:p>
          <a:p>
            <a:pPr defTabSz="905805">
              <a:defRPr/>
            </a:pPr>
            <a:r>
              <a:rPr lang="en-US" dirty="0"/>
              <a:t>Grade 3 – This sequence of questions is not driving students towards a deeper understanding of the topic at hand. </a:t>
            </a:r>
          </a:p>
          <a:p>
            <a:endParaRPr lang="en-US" baseline="0" dirty="0"/>
          </a:p>
        </p:txBody>
      </p:sp>
      <p:sp>
        <p:nvSpPr>
          <p:cNvPr id="4" name="Slide Number Placeholder 3"/>
          <p:cNvSpPr>
            <a:spLocks noGrp="1"/>
          </p:cNvSpPr>
          <p:nvPr>
            <p:ph type="sldNum" sz="quarter" idx="10"/>
          </p:nvPr>
        </p:nvSpPr>
        <p:spPr/>
        <p:txBody>
          <a:bodyPr/>
          <a:lstStyle/>
          <a:p>
            <a:fld id="{EF3C1CD0-D833-4B0D-BF33-74A8E63C0BDA}" type="slidenum">
              <a:rPr lang="en-US" smtClean="0"/>
              <a:t>74</a:t>
            </a:fld>
            <a:endParaRPr lang="en-US"/>
          </a:p>
        </p:txBody>
      </p:sp>
    </p:spTree>
    <p:extLst>
      <p:ext uri="{BB962C8B-B14F-4D97-AF65-F5344CB8AC3E}">
        <p14:creationId xmlns:p14="http://schemas.microsoft.com/office/powerpoint/2010/main" val="40454876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endParaRPr lang="en-US" dirty="0"/>
          </a:p>
          <a:p>
            <a:pPr defTabSz="905805">
              <a:defRPr/>
            </a:pPr>
            <a:r>
              <a:rPr lang="en-US" dirty="0"/>
              <a:t>Grade 3 (from TDOE Unit Starter</a:t>
            </a:r>
            <a:r>
              <a:rPr lang="en-US" dirty="0" smtClean="0"/>
              <a:t>)</a:t>
            </a:r>
          </a:p>
          <a:p>
            <a:pPr defTabSz="905805">
              <a:defRPr/>
            </a:pPr>
            <a:endParaRPr lang="en-US" dirty="0" smtClean="0"/>
          </a:p>
          <a:p>
            <a:pPr defTabSz="905805">
              <a:defRPr/>
            </a:pPr>
            <a:r>
              <a:rPr lang="en-US" b="1" dirty="0" smtClean="0"/>
              <a:t>Notice:  the first questions</a:t>
            </a:r>
            <a:r>
              <a:rPr lang="en-US" b="1" baseline="0" dirty="0" smtClean="0"/>
              <a:t> is the same in both question sequences</a:t>
            </a:r>
            <a:endParaRPr lang="en-US" b="1" dirty="0"/>
          </a:p>
          <a:p>
            <a:pPr defTabSz="905805">
              <a:defRPr/>
            </a:pPr>
            <a:endParaRPr lang="en-US" dirty="0"/>
          </a:p>
          <a:p>
            <a:pPr defTabSz="905805">
              <a:defRPr/>
            </a:pPr>
            <a:r>
              <a:rPr lang="en-US" dirty="0"/>
              <a:t>In the example, the text is complex (knowledge demands, language features, etc.), and questions are sequenced to build toward the desired conceptual understandings about how our thinking about our world and universe has changed over time.</a:t>
            </a:r>
          </a:p>
          <a:p>
            <a:endParaRPr lang="en-US" baseline="0" dirty="0"/>
          </a:p>
          <a:p>
            <a:pPr defTabSz="905805">
              <a:defRPr/>
            </a:pPr>
            <a:r>
              <a:rPr lang="en-US" baseline="0" dirty="0"/>
              <a:t>How does this deepen your interpretation of the TEAM rubric? What should you see in a classroom to know that this indicator is at play?</a:t>
            </a:r>
          </a:p>
          <a:p>
            <a:endParaRPr lang="en-US" baseline="0" dirty="0"/>
          </a:p>
        </p:txBody>
      </p:sp>
      <p:sp>
        <p:nvSpPr>
          <p:cNvPr id="4" name="Slide Number Placeholder 3"/>
          <p:cNvSpPr>
            <a:spLocks noGrp="1"/>
          </p:cNvSpPr>
          <p:nvPr>
            <p:ph type="sldNum" sz="quarter" idx="10"/>
          </p:nvPr>
        </p:nvSpPr>
        <p:spPr/>
        <p:txBody>
          <a:bodyPr/>
          <a:lstStyle/>
          <a:p>
            <a:fld id="{EF3C1CD0-D833-4B0D-BF33-74A8E63C0BDA}" type="slidenum">
              <a:rPr lang="en-US" smtClean="0"/>
              <a:t>75</a:t>
            </a:fld>
            <a:endParaRPr lang="en-US"/>
          </a:p>
        </p:txBody>
      </p:sp>
    </p:spTree>
    <p:extLst>
      <p:ext uri="{BB962C8B-B14F-4D97-AF65-F5344CB8AC3E}">
        <p14:creationId xmlns:p14="http://schemas.microsoft.com/office/powerpoint/2010/main" val="31135184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smtClean="0"/>
              <a:t>Question:  So </a:t>
            </a:r>
            <a:r>
              <a:rPr lang="en-US" baseline="0" dirty="0"/>
              <a:t>now that we have walked through the indicators, how does this deepen your interpretation of the TEAM rubric? </a:t>
            </a:r>
            <a:r>
              <a:rPr lang="en-US" baseline="0" dirty="0" smtClean="0"/>
              <a:t>Share your thoughts.</a:t>
            </a:r>
          </a:p>
          <a:p>
            <a:endParaRPr lang="en-US" baseline="0" dirty="0" smtClean="0"/>
          </a:p>
          <a:p>
            <a:r>
              <a:rPr lang="en-US" b="1" baseline="0" dirty="0" smtClean="0"/>
              <a:t>How might your evaluation practice change tomorrow as a result of your new learning—with a focus on questioning?</a:t>
            </a:r>
            <a:endParaRPr lang="en-US" b="1" baseline="0" dirty="0"/>
          </a:p>
          <a:p>
            <a:endParaRPr lang="en-US" baseline="0" dirty="0"/>
          </a:p>
          <a:p>
            <a:r>
              <a:rPr lang="en-US" baseline="0" dirty="0"/>
              <a:t>Possible Responses – more than text evidence, questions are purposeful, etc.</a:t>
            </a:r>
          </a:p>
          <a:p>
            <a:endParaRPr lang="en-US" baseline="0" dirty="0"/>
          </a:p>
          <a:p>
            <a:r>
              <a:rPr lang="en-US" baseline="0" dirty="0"/>
              <a:t>Ultimately, these indicators help us consider: </a:t>
            </a:r>
          </a:p>
          <a:p>
            <a:pPr marL="169838" indent="-169838">
              <a:buFont typeface="Arial" panose="020B0604020202020204" pitchFamily="34" charset="0"/>
              <a:buChar char="•"/>
            </a:pPr>
            <a:r>
              <a:rPr lang="en-US" baseline="0" dirty="0"/>
              <a:t>Are students reading, thinking, speaking and/or writing about the specific texts at hand? </a:t>
            </a:r>
          </a:p>
          <a:p>
            <a:pPr marL="169838" indent="-169838">
              <a:buFont typeface="Arial" panose="020B0604020202020204" pitchFamily="34" charset="0"/>
              <a:buChar char="•"/>
            </a:pPr>
            <a:r>
              <a:rPr lang="en-US" baseline="0" dirty="0"/>
              <a:t>Are questions and tasks leading to deep understanding of the concepts at hand?  </a:t>
            </a:r>
          </a:p>
          <a:p>
            <a:pPr marL="169838" indent="-169838">
              <a:buFont typeface="Arial" panose="020B0604020202020204" pitchFamily="34" charset="0"/>
              <a:buChar char="•"/>
            </a:pPr>
            <a:endParaRPr lang="en-US" baseline="0" dirty="0"/>
          </a:p>
          <a:p>
            <a:r>
              <a:rPr lang="en-US" baseline="0" dirty="0"/>
              <a:t>Remember: If you have a high quality and compelling text in place, and questions and tasks are truly leading to deeper comprehension of that text then students are likely meeting the expectations of the grade-level reading standards because these standards are a description of the things proficient readers do to make meaning from grade-level text. </a:t>
            </a:r>
          </a:p>
          <a:p>
            <a:endParaRPr lang="en-US" baseline="0" dirty="0"/>
          </a:p>
        </p:txBody>
      </p:sp>
      <p:sp>
        <p:nvSpPr>
          <p:cNvPr id="4" name="Slide Number Placeholder 3"/>
          <p:cNvSpPr>
            <a:spLocks noGrp="1"/>
          </p:cNvSpPr>
          <p:nvPr>
            <p:ph type="sldNum" sz="quarter" idx="10"/>
          </p:nvPr>
        </p:nvSpPr>
        <p:spPr/>
        <p:txBody>
          <a:bodyPr/>
          <a:lstStyle/>
          <a:p>
            <a:fld id="{EF3C1CD0-D833-4B0D-BF33-74A8E63C0BDA}" type="slidenum">
              <a:rPr lang="en-US" smtClean="0"/>
              <a:t>76</a:t>
            </a:fld>
            <a:endParaRPr lang="en-US"/>
          </a:p>
        </p:txBody>
      </p:sp>
    </p:spTree>
    <p:extLst>
      <p:ext uri="{BB962C8B-B14F-4D97-AF65-F5344CB8AC3E}">
        <p14:creationId xmlns:p14="http://schemas.microsoft.com/office/powerpoint/2010/main" val="25329724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endParaRPr lang="en-US" baseline="0" dirty="0"/>
          </a:p>
          <a:p>
            <a:pPr defTabSz="905805">
              <a:defRPr/>
            </a:pPr>
            <a:r>
              <a:rPr lang="en-US" baseline="0" dirty="0"/>
              <a:t>Core Action 5 In Action Section</a:t>
            </a:r>
            <a:r>
              <a:rPr lang="en-US" baseline="0" dirty="0" smtClean="0"/>
              <a:t>:</a:t>
            </a:r>
            <a:endParaRPr lang="en-US" baseline="0" dirty="0"/>
          </a:p>
          <a:p>
            <a:pPr defTabSz="905805">
              <a:defRPr/>
            </a:pPr>
            <a:r>
              <a:rPr lang="en-US" baseline="0" dirty="0"/>
              <a:t>Core Action 5 Literacy Learning Walk Tool can help us surface how students in our buildings are provided with the support – through carefully planned questions and tasks – to actually comprehend and demonstrate comprehension of complex texts. </a:t>
            </a:r>
          </a:p>
          <a:p>
            <a:pPr defTabSz="905805">
              <a:defRPr/>
            </a:pPr>
            <a:endParaRPr lang="en-US" baseline="0" dirty="0"/>
          </a:p>
          <a:p>
            <a:pPr defTabSz="905805">
              <a:defRPr/>
            </a:pPr>
            <a:r>
              <a:rPr lang="en-US" baseline="0" dirty="0"/>
              <a:t>But why is this important to me as a leader? </a:t>
            </a:r>
            <a:r>
              <a:rPr lang="en-US" dirty="0"/>
              <a:t>Remember that the Literacy Learning Walk Tool can be used to inform your strategy  and measure progress towards your vision. </a:t>
            </a:r>
          </a:p>
          <a:p>
            <a:endParaRPr lang="en-US" dirty="0"/>
          </a:p>
          <a:p>
            <a:r>
              <a:rPr lang="en-US" dirty="0"/>
              <a:t>To understand the quality of questions and tasks in your building you can observe instruction using the Literacy Learning Walk Tool and surface trends to inform your academic strategy. </a:t>
            </a:r>
          </a:p>
          <a:p>
            <a:endParaRPr lang="en-US" dirty="0"/>
          </a:p>
          <a:p>
            <a:r>
              <a:rPr lang="en-US" dirty="0"/>
              <a:t>We are going to practice observing a lesson using Core Action 5 to gather evidence of the quality of tasks. Remember, in your own buildings you would observe lessons across the building to surface trends.  </a:t>
            </a:r>
          </a:p>
        </p:txBody>
      </p:sp>
      <p:sp>
        <p:nvSpPr>
          <p:cNvPr id="4" name="Slide Number Placeholder 3"/>
          <p:cNvSpPr>
            <a:spLocks noGrp="1"/>
          </p:cNvSpPr>
          <p:nvPr>
            <p:ph type="sldNum" sz="quarter" idx="10"/>
          </p:nvPr>
        </p:nvSpPr>
        <p:spPr/>
        <p:txBody>
          <a:bodyPr/>
          <a:lstStyle/>
          <a:p>
            <a:fld id="{EF3C1CD0-D833-4B0D-BF33-74A8E63C0BDA}" type="slidenum">
              <a:rPr lang="en-US" smtClean="0"/>
              <a:t>77</a:t>
            </a:fld>
            <a:endParaRPr lang="en-US"/>
          </a:p>
        </p:txBody>
      </p:sp>
    </p:spTree>
    <p:extLst>
      <p:ext uri="{BB962C8B-B14F-4D97-AF65-F5344CB8AC3E}">
        <p14:creationId xmlns:p14="http://schemas.microsoft.com/office/powerpoint/2010/main" val="6710032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r>
              <a:rPr lang="en-US" baseline="0" dirty="0" smtClean="0"/>
              <a:t>Reminder</a:t>
            </a:r>
            <a:r>
              <a:rPr lang="en-US" baseline="0" dirty="0"/>
              <a:t>: Our shared problem of practice - Students across Tennessee are not yet engaging in literacy instruction that reflects the demands of Tennessee’s rigorous ELA standards. </a:t>
            </a:r>
          </a:p>
          <a:p>
            <a:endParaRPr lang="en-US" baseline="0" dirty="0"/>
          </a:p>
          <a:p>
            <a:r>
              <a:rPr lang="en-US" dirty="0"/>
              <a:t>As we explore how to look for Core Action 5 in action, remember our purpose here -  the Literacy Learning Walk Tool can be used to inform your strategy and measure progress towards your vision for change in literacy. </a:t>
            </a:r>
          </a:p>
          <a:p>
            <a:endParaRPr lang="en-US" baseline="0" dirty="0"/>
          </a:p>
        </p:txBody>
      </p:sp>
      <p:sp>
        <p:nvSpPr>
          <p:cNvPr id="4" name="Slide Number Placeholder 3"/>
          <p:cNvSpPr>
            <a:spLocks noGrp="1"/>
          </p:cNvSpPr>
          <p:nvPr>
            <p:ph type="sldNum" sz="quarter" idx="10"/>
          </p:nvPr>
        </p:nvSpPr>
        <p:spPr/>
        <p:txBody>
          <a:bodyPr/>
          <a:lstStyle/>
          <a:p>
            <a:fld id="{EF3C1CD0-D833-4B0D-BF33-74A8E63C0BDA}" type="slidenum">
              <a:rPr lang="en-US" smtClean="0"/>
              <a:t>78</a:t>
            </a:fld>
            <a:endParaRPr lang="en-US"/>
          </a:p>
        </p:txBody>
      </p:sp>
    </p:spTree>
    <p:extLst>
      <p:ext uri="{BB962C8B-B14F-4D97-AF65-F5344CB8AC3E}">
        <p14:creationId xmlns:p14="http://schemas.microsoft.com/office/powerpoint/2010/main" val="10288842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share the metacognition</a:t>
            </a:r>
            <a:endParaRPr lang="en-US" b="1" dirty="0"/>
          </a:p>
          <a:p>
            <a:pPr lvl="0"/>
            <a:r>
              <a:rPr lang="en-US" b="1" dirty="0"/>
              <a:t>Live the Lesson—be ready to encourage responses and deepen thinking </a:t>
            </a:r>
          </a:p>
          <a:p>
            <a:pPr lvl="0"/>
            <a:endParaRPr lang="en-US" dirty="0"/>
          </a:p>
          <a:p>
            <a:pPr lvl="0"/>
            <a:r>
              <a:rPr lang="en-US" b="1" dirty="0"/>
              <a:t>HANDOUT 5: QUALITATIVE RUBRIC &amp; HANDOUT 15_ARTICLE 23</a:t>
            </a:r>
          </a:p>
          <a:p>
            <a:pPr lvl="0"/>
            <a:endParaRPr lang="en-US" dirty="0"/>
          </a:p>
          <a:p>
            <a:pPr defTabSz="905805">
              <a:defRPr/>
            </a:pPr>
            <a:r>
              <a:rPr lang="en-US" dirty="0"/>
              <a:t>We are going to begin a “live the lesson experience” where you will be students, and I’ll be guiding you through a text. Provide Context: Grade 5 lesson in a series of lessons where students read Pam Munoz Ryan’s novel “Esperanza Rising.” They simultaneously read about human rights and then apply this learning as one lens through which to interpret the characters and themes in the novel. Throughout the series of lessons, students closely read selected articles from the Universal Declaration of Human Rights related to specific events in Esperanza Rising. In this question sequence, they closely read Article 23. </a:t>
            </a:r>
          </a:p>
          <a:p>
            <a:pPr defTabSz="905805">
              <a:defRPr/>
            </a:pPr>
            <a:endParaRPr lang="en-US" dirty="0"/>
          </a:p>
          <a:p>
            <a:pPr lvl="0"/>
            <a:r>
              <a:rPr lang="en-US" dirty="0"/>
              <a:t>However, before we explore Core Action 5 in action, we need to make sure the text is worthy of students’ time and attention and understand the specific complexities of the text that might prevent students from accessing the big ideas. This is why we always start with an analysis of the text (Core Action 4). </a:t>
            </a:r>
          </a:p>
          <a:p>
            <a:pPr defTabSz="905805">
              <a:defRPr/>
            </a:pPr>
            <a:endParaRPr lang="en-US" dirty="0"/>
          </a:p>
          <a:p>
            <a:pPr defTabSz="905805">
              <a:defRPr/>
            </a:pPr>
            <a:r>
              <a:rPr lang="en-US" dirty="0"/>
              <a:t>Have participants read Article 23 and complete a qualitative analysis using the Qualitative Rubric. </a:t>
            </a:r>
          </a:p>
          <a:p>
            <a:pPr defTabSz="905805">
              <a:defRPr/>
            </a:pPr>
            <a:endParaRPr lang="en-US" dirty="0"/>
          </a:p>
          <a:p>
            <a:pPr defTabSz="905805">
              <a:defRPr/>
            </a:pPr>
            <a:r>
              <a:rPr lang="en-US" dirty="0"/>
              <a:t>Questions: </a:t>
            </a:r>
          </a:p>
          <a:p>
            <a:pPr marL="169838" indent="-169838" defTabSz="905805">
              <a:buFont typeface="Arial" panose="020B0604020202020204" pitchFamily="34" charset="0"/>
              <a:buChar char="•"/>
              <a:defRPr/>
            </a:pPr>
            <a:r>
              <a:rPr lang="en-US" dirty="0"/>
              <a:t>What do we want students to learn here? </a:t>
            </a:r>
          </a:p>
          <a:p>
            <a:pPr marL="622741" lvl="1" indent="-169838" defTabSz="905805">
              <a:buFont typeface="Arial" panose="020B0604020202020204" pitchFamily="34" charset="0"/>
              <a:buChar char="•"/>
              <a:defRPr/>
            </a:pPr>
            <a:r>
              <a:rPr lang="en-US" i="1" dirty="0"/>
              <a:t>1) Human rights belong to everyone, but they can look different to different people in different places. Everyone deserves to be treated fairly.</a:t>
            </a:r>
          </a:p>
          <a:p>
            <a:pPr marL="622741" lvl="1" indent="-169838" defTabSz="905805">
              <a:buFont typeface="Arial" panose="020B0604020202020204" pitchFamily="34" charset="0"/>
              <a:buChar char="•"/>
              <a:defRPr/>
            </a:pPr>
            <a:r>
              <a:rPr lang="en-US" i="1" dirty="0"/>
              <a:t>2) We can better understand how human rights can be threatened by reading about the experiences of fictional characters in stories. </a:t>
            </a:r>
          </a:p>
          <a:p>
            <a:pPr marL="622741" lvl="1" indent="-169838" defTabSz="905805">
              <a:buFont typeface="Arial" panose="020B0604020202020204" pitchFamily="34" charset="0"/>
              <a:buChar char="•"/>
              <a:defRPr/>
            </a:pPr>
            <a:r>
              <a:rPr lang="en-US" i="1" dirty="0"/>
              <a:t>3) We can raise awareness of human rights issues by writing about the issues fictional characters face. </a:t>
            </a:r>
          </a:p>
          <a:p>
            <a:pPr marL="169838" indent="-169838" defTabSz="905805">
              <a:buFont typeface="Arial" panose="020B0604020202020204" pitchFamily="34" charset="0"/>
              <a:buChar char="•"/>
              <a:defRPr/>
            </a:pPr>
            <a:r>
              <a:rPr lang="en-US" dirty="0"/>
              <a:t>Is this text appropriately complex for 5</a:t>
            </a:r>
            <a:r>
              <a:rPr lang="en-US" baseline="30000" dirty="0"/>
              <a:t>th</a:t>
            </a:r>
            <a:r>
              <a:rPr lang="en-US" dirty="0"/>
              <a:t> grade?  </a:t>
            </a:r>
            <a:r>
              <a:rPr lang="en-US" i="1" dirty="0"/>
              <a:t>Yes</a:t>
            </a:r>
          </a:p>
          <a:p>
            <a:pPr marL="169838" indent="-169838" defTabSz="905805">
              <a:buFont typeface="Arial" panose="020B0604020202020204" pitchFamily="34" charset="0"/>
              <a:buChar char="•"/>
              <a:defRPr/>
            </a:pPr>
            <a:r>
              <a:rPr lang="en-US" dirty="0"/>
              <a:t>What is complex about it? </a:t>
            </a:r>
            <a:r>
              <a:rPr lang="en-US" i="1" dirty="0"/>
              <a:t>Complexities: Purpose/meaning, language (remuneration, dignity), knowledge demands (unions). </a:t>
            </a:r>
          </a:p>
          <a:p>
            <a:pPr marL="169838" indent="-169838" defTabSz="905805">
              <a:buFont typeface="Arial" panose="020B0604020202020204" pitchFamily="34" charset="0"/>
              <a:buChar char="•"/>
              <a:defRPr/>
            </a:pPr>
            <a:r>
              <a:rPr lang="en-US" dirty="0"/>
              <a:t>Why did we just do a qualitative analysis of this text? </a:t>
            </a:r>
            <a:r>
              <a:rPr lang="en-US" i="1" dirty="0"/>
              <a:t>To make sure teachers are help students unlock the meaning of this text through aligned questions and tasks.</a:t>
            </a:r>
          </a:p>
          <a:p>
            <a:pPr marL="169838" indent="-169838" defTabSz="905805">
              <a:buFont typeface="Arial" panose="020B0604020202020204" pitchFamily="34" charset="0"/>
              <a:buChar char="•"/>
              <a:defRPr/>
            </a:pPr>
            <a:r>
              <a:rPr lang="en-US" dirty="0"/>
              <a:t>You should be thinking about this as you observe the question sequence in this lesson. </a:t>
            </a:r>
          </a:p>
        </p:txBody>
      </p:sp>
      <p:sp>
        <p:nvSpPr>
          <p:cNvPr id="4" name="Slide Number Placeholder 3"/>
          <p:cNvSpPr>
            <a:spLocks noGrp="1"/>
          </p:cNvSpPr>
          <p:nvPr>
            <p:ph type="sldNum" sz="quarter" idx="10"/>
          </p:nvPr>
        </p:nvSpPr>
        <p:spPr/>
        <p:txBody>
          <a:bodyPr/>
          <a:lstStyle/>
          <a:p>
            <a:fld id="{EF3C1CD0-D833-4B0D-BF33-74A8E63C0BDA}" type="slidenum">
              <a:rPr lang="en-US" smtClean="0"/>
              <a:t>79</a:t>
            </a:fld>
            <a:endParaRPr lang="en-US"/>
          </a:p>
        </p:txBody>
      </p:sp>
    </p:spTree>
    <p:extLst>
      <p:ext uri="{BB962C8B-B14F-4D97-AF65-F5344CB8AC3E}">
        <p14:creationId xmlns:p14="http://schemas.microsoft.com/office/powerpoint/2010/main" val="3756946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Live the lesson, cont.</a:t>
            </a:r>
          </a:p>
          <a:p>
            <a:endParaRPr lang="en-US" dirty="0"/>
          </a:p>
          <a:p>
            <a:r>
              <a:rPr lang="en-US" b="1" dirty="0"/>
              <a:t>Model the lesson. </a:t>
            </a:r>
            <a:endParaRPr lang="en-US" dirty="0"/>
          </a:p>
          <a:p>
            <a:pPr lvl="0"/>
            <a:r>
              <a:rPr lang="en-US" dirty="0"/>
              <a:t>Point out the use of the word </a:t>
            </a:r>
            <a:r>
              <a:rPr lang="en-US" i="1" dirty="0"/>
              <a:t>he </a:t>
            </a:r>
            <a:r>
              <a:rPr lang="en-US" dirty="0"/>
              <a:t>rather than </a:t>
            </a:r>
            <a:r>
              <a:rPr lang="en-US" i="1" dirty="0"/>
              <a:t>she </a:t>
            </a:r>
            <a:r>
              <a:rPr lang="en-US" dirty="0"/>
              <a:t>and explain that on official documents like this, </a:t>
            </a:r>
            <a:r>
              <a:rPr lang="en-US" i="1" dirty="0"/>
              <a:t>he </a:t>
            </a:r>
            <a:r>
              <a:rPr lang="en-US" dirty="0"/>
              <a:t>is often used to mean “a person.” So, although it says </a:t>
            </a:r>
            <a:r>
              <a:rPr lang="en-US" i="1" dirty="0"/>
              <a:t>he</a:t>
            </a:r>
            <a:r>
              <a:rPr lang="en-US" dirty="0"/>
              <a:t>, it is referring to all people.</a:t>
            </a:r>
          </a:p>
          <a:p>
            <a:pPr lvl="0"/>
            <a:r>
              <a:rPr lang="en-US" u="sng" dirty="0"/>
              <a:t>QUESTION 1:</a:t>
            </a:r>
            <a:r>
              <a:rPr lang="en-US" dirty="0"/>
              <a:t>  What is the gist of this article? What is it mostly about?</a:t>
            </a:r>
          </a:p>
          <a:p>
            <a:pPr lvl="1"/>
            <a:r>
              <a:rPr lang="en-US" i="1" dirty="0"/>
              <a:t>Focus students on Part 1 of the article. Invite students to circle unfamiliar vocabulary.</a:t>
            </a:r>
            <a:endParaRPr lang="en-US" dirty="0"/>
          </a:p>
          <a:p>
            <a:pPr lvl="1"/>
            <a:r>
              <a:rPr lang="en-US" i="1" dirty="0"/>
              <a:t>Focus students on the word unemployment at the end of this part of the article.  </a:t>
            </a:r>
            <a:endParaRPr lang="en-US" dirty="0"/>
          </a:p>
          <a:p>
            <a:pPr lvl="0"/>
            <a:r>
              <a:rPr lang="en-US" u="sng" dirty="0"/>
              <a:t>QUESTION 2:</a:t>
            </a:r>
            <a:r>
              <a:rPr lang="en-US" dirty="0"/>
              <a:t> Break up the word </a:t>
            </a:r>
            <a:r>
              <a:rPr lang="en-US" b="1" dirty="0"/>
              <a:t>unemployment </a:t>
            </a:r>
            <a:r>
              <a:rPr lang="en-US" dirty="0"/>
              <a:t>into affixes and root. Use your affix list to determine the meaning of the prefix and suffix and a dictionary to determine the meaning of the root, if you need to. So, what does unemployment mean?</a:t>
            </a:r>
          </a:p>
          <a:p>
            <a:pPr lvl="1"/>
            <a:r>
              <a:rPr lang="en-US" i="1" dirty="0"/>
              <a:t>Focus students on the phrase “protection against unemployment.” </a:t>
            </a:r>
          </a:p>
          <a:p>
            <a:pPr marL="622741" lvl="1" indent="-169838">
              <a:buFontTx/>
              <a:buChar char="-"/>
            </a:pPr>
            <a:r>
              <a:rPr lang="en-US" i="1" dirty="0" err="1"/>
              <a:t>ment</a:t>
            </a:r>
            <a:r>
              <a:rPr lang="en-US" i="1" dirty="0"/>
              <a:t>: </a:t>
            </a:r>
            <a:r>
              <a:rPr lang="en-US" dirty="0"/>
              <a:t>a </a:t>
            </a:r>
            <a:r>
              <a:rPr lang="en-US" b="1" dirty="0"/>
              <a:t>suffix</a:t>
            </a:r>
            <a:r>
              <a:rPr lang="en-US" dirty="0"/>
              <a:t> of nouns that denote an action or resulting state</a:t>
            </a:r>
          </a:p>
          <a:p>
            <a:pPr marL="622741" lvl="1" indent="-169838">
              <a:buFontTx/>
              <a:buChar char="-"/>
            </a:pPr>
            <a:r>
              <a:rPr lang="en-US" i="1" dirty="0"/>
              <a:t>Un</a:t>
            </a:r>
            <a:r>
              <a:rPr lang="en-US" dirty="0"/>
              <a:t>: not</a:t>
            </a:r>
          </a:p>
          <a:p>
            <a:pPr lvl="0"/>
            <a:r>
              <a:rPr lang="en-US" u="sng" dirty="0"/>
              <a:t>QUESTION 3:</a:t>
            </a:r>
            <a:r>
              <a:rPr lang="en-US" dirty="0"/>
              <a:t> You know what unemployment is, so what is protection against unemployment?</a:t>
            </a:r>
          </a:p>
          <a:p>
            <a:pPr lvl="1"/>
            <a:r>
              <a:rPr lang="en-US" i="1" dirty="0"/>
              <a:t>Focus students on the words “to just and favorable conditions of work” and read this phrase aloud.  </a:t>
            </a:r>
            <a:endParaRPr lang="en-US" dirty="0"/>
          </a:p>
          <a:p>
            <a:pPr lvl="1"/>
            <a:r>
              <a:rPr lang="en-US" i="1" dirty="0"/>
              <a:t>Tell students that conditions are the things that affect the way we do something. For example, the conditions at school are the things that affect the school environment and the way things are at school. How clean the classroom is might affect how we work. </a:t>
            </a:r>
            <a:endParaRPr lang="en-US" dirty="0"/>
          </a:p>
          <a:p>
            <a:pPr lvl="0"/>
            <a:r>
              <a:rPr lang="en-US" u="sng" dirty="0"/>
              <a:t>QUESTION 4</a:t>
            </a:r>
            <a:r>
              <a:rPr lang="en-US" dirty="0"/>
              <a:t>: So what are just and favorable conditions of work? What examples might you give of work being fair and suitable?</a:t>
            </a:r>
          </a:p>
          <a:p>
            <a:pPr lvl="0"/>
            <a:r>
              <a:rPr lang="en-US" u="sng" dirty="0"/>
              <a:t>QUESTION 5</a:t>
            </a:r>
            <a:r>
              <a:rPr lang="en-US" dirty="0"/>
              <a:t>:  How would you say Part 1 of the article in your own words? Turn and talk to your partner. Question for Leaders: What would be hard about this for students thus far? </a:t>
            </a:r>
          </a:p>
          <a:p>
            <a:pPr lvl="1"/>
            <a:r>
              <a:rPr lang="en-US" i="1" dirty="0"/>
              <a:t>Focus students on Part 2 of the article and read it aloud for the group. </a:t>
            </a:r>
            <a:endParaRPr lang="en-US" dirty="0"/>
          </a:p>
          <a:p>
            <a:pPr lvl="0"/>
            <a:r>
              <a:rPr lang="en-US" u="sng" dirty="0"/>
              <a:t>QUESTION 6:</a:t>
            </a:r>
            <a:r>
              <a:rPr lang="en-US" dirty="0"/>
              <a:t> What does equal mean? So, what is equal pay? What is equal work? Who has the right to equal pay for equal work? </a:t>
            </a:r>
          </a:p>
          <a:p>
            <a:pPr lvl="0"/>
            <a:r>
              <a:rPr lang="en-US" u="sng" dirty="0"/>
              <a:t>QUESTION 7: </a:t>
            </a:r>
            <a:r>
              <a:rPr lang="en-US" dirty="0"/>
              <a:t>How would you say Part 2 of the article in your own words? Turn and talk to your partner. Question for Leaders: What do you notice about these questions so far?</a:t>
            </a:r>
          </a:p>
          <a:p>
            <a:pPr lvl="1"/>
            <a:r>
              <a:rPr lang="en-US" i="1" dirty="0"/>
              <a:t>Focus students on Part 3 of the article and read it aloud for the group.</a:t>
            </a:r>
            <a:endParaRPr lang="en-US" dirty="0"/>
          </a:p>
          <a:p>
            <a:pPr lvl="1"/>
            <a:r>
              <a:rPr lang="en-US" i="1" dirty="0"/>
              <a:t>Remind them of what just and favorable mean and define the word remuneration.</a:t>
            </a:r>
            <a:endParaRPr lang="en-US" dirty="0"/>
          </a:p>
          <a:p>
            <a:pPr lvl="1"/>
            <a:r>
              <a:rPr lang="en-US" i="1" dirty="0"/>
              <a:t>Focus students on the phrase “an existence worthy of human dignity.”  </a:t>
            </a:r>
            <a:endParaRPr lang="en-US" dirty="0"/>
          </a:p>
          <a:p>
            <a:pPr lvl="0"/>
            <a:r>
              <a:rPr lang="en-US" u="sng" dirty="0"/>
              <a:t>QUESTION 8</a:t>
            </a:r>
            <a:r>
              <a:rPr lang="en-US" dirty="0"/>
              <a:t>: Invite students to work in pairs to determine the meaning of the words existence and dignity.</a:t>
            </a:r>
          </a:p>
          <a:p>
            <a:pPr defTabSz="905805">
              <a:defRPr/>
            </a:pPr>
            <a:r>
              <a:rPr lang="en-US" u="sng" dirty="0"/>
              <a:t>QUESTION 9</a:t>
            </a:r>
            <a:r>
              <a:rPr lang="en-US" dirty="0"/>
              <a:t>: How would you say Part 3 of the article in your own words? Turn and talk to your partner. Question for Leaders: What would be hard about this for students thus far? </a:t>
            </a:r>
          </a:p>
          <a:p>
            <a:pPr lvl="1"/>
            <a:r>
              <a:rPr lang="en-US" i="1" dirty="0"/>
              <a:t>Focus students on Part 4 of the article and read it aloud for the group.</a:t>
            </a:r>
            <a:endParaRPr lang="en-US" dirty="0"/>
          </a:p>
          <a:p>
            <a:pPr lvl="1"/>
            <a:r>
              <a:rPr lang="en-US" i="1" dirty="0"/>
              <a:t>Tell students that trade unions are groups that protect workers, so this article is saying that people should be free to form and join groups like this to protect them in their work.</a:t>
            </a:r>
            <a:endParaRPr lang="en-US" dirty="0"/>
          </a:p>
          <a:p>
            <a:pPr marL="622741" lvl="1" indent="-169838">
              <a:buFont typeface="Arial" panose="020B0604020202020204" pitchFamily="34" charset="0"/>
              <a:buChar char="•"/>
            </a:pPr>
            <a:r>
              <a:rPr lang="en-US" i="1" dirty="0"/>
              <a:t>Re-read page 36 of “Esperanza Rising” beginning with “My father and I have lost faith in our country” to “… we have a chance to be more than servants.” LINK: https://books.google.com/books?id=Ly6KPrawvqIC&amp;pg=PA36&amp;lpg=PA36&amp;dq=My+father+and+I+have+lost+faith+in+our+country%E2%80%9D+to+%E2%80%9C%E2%80%A6+we+have+a+chance+to+be+more+than+servants&amp;source=bl&amp;ots=-1A4zeWe-z&amp;sig=OQ7xKsPHTVzwdcLxTYJtmJ9EUfI&amp;hl=en&amp;sa=X&amp;ved=0ahUKEwid86aVmsLaAhXJtlMKHQFLBrIQ6AEISTAD#v=onepage&amp;q=My%20father%20and%20I%20have%20lost%20faith%20in%20our%20country%E2%80%9D%20to%20%E2%80%9C%E2%80%A6%20we%20have%20a%20chance%20to%20be%20more%20than%20servants&amp;f=false </a:t>
            </a:r>
            <a:endParaRPr lang="en-US" dirty="0"/>
          </a:p>
          <a:p>
            <a:pPr lvl="0"/>
            <a:r>
              <a:rPr lang="en-US" u="sng" dirty="0"/>
              <a:t>QUESTION 10:</a:t>
            </a:r>
            <a:r>
              <a:rPr lang="en-US" dirty="0"/>
              <a:t> How would Esperanza’s uncles treat her family if they stayed? </a:t>
            </a:r>
          </a:p>
          <a:p>
            <a:pPr defTabSz="905805">
              <a:defRPr/>
            </a:pPr>
            <a:r>
              <a:rPr lang="en-US" u="sng" dirty="0"/>
              <a:t>QUESTION 11</a:t>
            </a:r>
            <a:r>
              <a:rPr lang="en-US" dirty="0"/>
              <a:t>: How would this threaten their human rights and go against the articles in the Universal Declaration of Human Rights? Turn and talk to your partner. Question for Leaders: What would be hard about this for students thus far? Do you think students will understand what we want them to as a result of this sequence of questions? </a:t>
            </a:r>
          </a:p>
          <a:p>
            <a:pPr lvl="0"/>
            <a:endParaRPr lang="en-US" dirty="0"/>
          </a:p>
        </p:txBody>
      </p:sp>
      <p:sp>
        <p:nvSpPr>
          <p:cNvPr id="4" name="Slide Number Placeholder 3"/>
          <p:cNvSpPr>
            <a:spLocks noGrp="1"/>
          </p:cNvSpPr>
          <p:nvPr>
            <p:ph type="sldNum" sz="quarter" idx="10"/>
          </p:nvPr>
        </p:nvSpPr>
        <p:spPr/>
        <p:txBody>
          <a:bodyPr/>
          <a:lstStyle/>
          <a:p>
            <a:fld id="{EF3C1CD0-D833-4B0D-BF33-74A8E63C0BDA}" type="slidenum">
              <a:rPr lang="en-US" smtClean="0"/>
              <a:t>80</a:t>
            </a:fld>
            <a:endParaRPr lang="en-US"/>
          </a:p>
        </p:txBody>
      </p:sp>
    </p:spTree>
    <p:extLst>
      <p:ext uri="{BB962C8B-B14F-4D97-AF65-F5344CB8AC3E}">
        <p14:creationId xmlns:p14="http://schemas.microsoft.com/office/powerpoint/2010/main" val="30817901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smtClean="0"/>
          </a:p>
          <a:p>
            <a:r>
              <a:rPr lang="en-US" b="1" baseline="0" dirty="0" smtClean="0"/>
              <a:t>HANDOUT 16_QUESTION </a:t>
            </a:r>
            <a:r>
              <a:rPr lang="en-US" b="1" baseline="0" dirty="0"/>
              <a:t>SEQUENCE AND HANDOUT </a:t>
            </a:r>
            <a:r>
              <a:rPr lang="en-US" b="1" baseline="0" dirty="0" smtClean="0"/>
              <a:t>2_LITERACY </a:t>
            </a:r>
            <a:r>
              <a:rPr lang="en-US" b="1" baseline="0" dirty="0"/>
              <a:t>LEARNING WALK TOOL</a:t>
            </a:r>
          </a:p>
          <a:p>
            <a:endParaRPr lang="en-US" b="1" baseline="0" dirty="0"/>
          </a:p>
          <a:p>
            <a:endParaRPr lang="en-US" b="1" baseline="0" dirty="0"/>
          </a:p>
          <a:p>
            <a:r>
              <a:rPr lang="en-US" b="0" baseline="0" dirty="0"/>
              <a:t>We know want to give you all some time to debrief this experience and consider how this lesson shows evidence of a shift in instruction aligned to the indicators in Core Action 5. Open up Handout </a:t>
            </a:r>
            <a:r>
              <a:rPr lang="en-US" b="0" baseline="0" dirty="0" err="1"/>
              <a:t>J_Question</a:t>
            </a:r>
            <a:r>
              <a:rPr lang="en-US" b="0" baseline="0" dirty="0"/>
              <a:t> Sequence as well as Handout </a:t>
            </a:r>
            <a:r>
              <a:rPr lang="en-US" b="0" baseline="0" dirty="0" err="1"/>
              <a:t>C_Literacy</a:t>
            </a:r>
            <a:r>
              <a:rPr lang="en-US" b="0" baseline="0" dirty="0"/>
              <a:t> Learning Walk and begin to discuss the questions on this slide with your table. </a:t>
            </a:r>
          </a:p>
          <a:p>
            <a:endParaRPr lang="en-US" b="0" baseline="0" dirty="0"/>
          </a:p>
          <a:p>
            <a:r>
              <a:rPr lang="en-US" b="0" baseline="0" dirty="0"/>
              <a:t>Give tables 10 minutes to debrief and then share out thinking in the whole group for five minutes</a:t>
            </a:r>
            <a:r>
              <a:rPr lang="en-US" b="0" baseline="0" dirty="0" smtClean="0"/>
              <a:t>.  </a:t>
            </a:r>
            <a:r>
              <a:rPr lang="en-US" b="1" baseline="0" dirty="0" smtClean="0"/>
              <a:t>Share out should focus on evidence of standards.</a:t>
            </a:r>
            <a:endParaRPr lang="en-US" b="1" baseline="0" dirty="0"/>
          </a:p>
          <a:p>
            <a:endParaRPr lang="en-US" b="0" baseline="0" dirty="0"/>
          </a:p>
          <a:p>
            <a:r>
              <a:rPr lang="en-US" b="0" baseline="0" dirty="0"/>
              <a:t>As you are debriefing with the whole group – use chart paper to capture thinking and to create a culminating chart to clarify understanding that shows the sequence of planning – from </a:t>
            </a:r>
          </a:p>
          <a:p>
            <a:r>
              <a:rPr lang="en-US" b="0" baseline="0" dirty="0"/>
              <a:t>Enduring Understanding -&gt; Text Selection -&gt; Qualitative Analysis -&gt; Creation of Question Sequence -&gt; Creation of Daily Task and Ultimately Unit Task</a:t>
            </a:r>
          </a:p>
        </p:txBody>
      </p:sp>
      <p:sp>
        <p:nvSpPr>
          <p:cNvPr id="4" name="Slide Number Placeholder 3"/>
          <p:cNvSpPr>
            <a:spLocks noGrp="1"/>
          </p:cNvSpPr>
          <p:nvPr>
            <p:ph type="sldNum" sz="quarter" idx="10"/>
          </p:nvPr>
        </p:nvSpPr>
        <p:spPr/>
        <p:txBody>
          <a:bodyPr/>
          <a:lstStyle/>
          <a:p>
            <a:fld id="{EF3C1CD0-D833-4B0D-BF33-74A8E63C0BDA}" type="slidenum">
              <a:rPr lang="en-US" smtClean="0"/>
              <a:t>81</a:t>
            </a:fld>
            <a:endParaRPr lang="en-US"/>
          </a:p>
        </p:txBody>
      </p:sp>
    </p:spTree>
    <p:extLst>
      <p:ext uri="{BB962C8B-B14F-4D97-AF65-F5344CB8AC3E}">
        <p14:creationId xmlns:p14="http://schemas.microsoft.com/office/powerpoint/2010/main" val="677022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r>
              <a:rPr lang="en-US" dirty="0" smtClean="0"/>
              <a:t>2018 data</a:t>
            </a:r>
            <a:r>
              <a:rPr lang="en-US" baseline="0" dirty="0" smtClean="0"/>
              <a:t> for rural schools only</a:t>
            </a:r>
            <a:endParaRPr lang="en-US" dirty="0" smtClean="0"/>
          </a:p>
          <a:p>
            <a:pPr defTabSz="905805">
              <a:defRPr/>
            </a:pPr>
            <a:r>
              <a:rPr lang="en-US" i="1" dirty="0" smtClean="0"/>
              <a:t>Rural = all districts minus Shelby,</a:t>
            </a:r>
            <a:r>
              <a:rPr lang="en-US" i="1" baseline="0" dirty="0" smtClean="0"/>
              <a:t> Davidson, Knox, Hamilton, &amp; Montgomery</a:t>
            </a:r>
            <a:endParaRPr lang="en-US" i="1" dirty="0" smtClean="0"/>
          </a:p>
          <a:p>
            <a:endParaRPr lang="en-US" dirty="0"/>
          </a:p>
        </p:txBody>
      </p:sp>
      <p:sp>
        <p:nvSpPr>
          <p:cNvPr id="4" name="Slide Number Placeholder 3"/>
          <p:cNvSpPr>
            <a:spLocks noGrp="1"/>
          </p:cNvSpPr>
          <p:nvPr>
            <p:ph type="sldNum" sz="quarter" idx="10"/>
          </p:nvPr>
        </p:nvSpPr>
        <p:spPr/>
        <p:txBody>
          <a:bodyPr/>
          <a:lstStyle/>
          <a:p>
            <a:fld id="{665D6E00-F520-4A81-8BCD-D9E35FA5AB5B}" type="slidenum">
              <a:rPr lang="en-US" smtClean="0"/>
              <a:t>9</a:t>
            </a:fld>
            <a:endParaRPr lang="en-US"/>
          </a:p>
        </p:txBody>
      </p:sp>
    </p:spTree>
    <p:extLst>
      <p:ext uri="{BB962C8B-B14F-4D97-AF65-F5344CB8AC3E}">
        <p14:creationId xmlns:p14="http://schemas.microsoft.com/office/powerpoint/2010/main" val="7617299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C1CD0-D833-4B0D-BF33-74A8E63C0BDA}" type="slidenum">
              <a:rPr lang="en-US" smtClean="0"/>
              <a:t>82</a:t>
            </a:fld>
            <a:endParaRPr lang="en-US"/>
          </a:p>
        </p:txBody>
      </p:sp>
    </p:spTree>
    <p:extLst>
      <p:ext uri="{BB962C8B-B14F-4D97-AF65-F5344CB8AC3E}">
        <p14:creationId xmlns:p14="http://schemas.microsoft.com/office/powerpoint/2010/main" val="12459119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We want to give you some space to put the pieces together when it comes to Core Action 4 and 5. Again, as you think about all the levers you can pull, we want you deeply focused at this point on grounding your Vision and Expectations in the learnings from these ILC Sessions – complex text should be at the center of literacy instruction and questions and tasks should integrate the standards and guide students towards making meaning from complex texts. </a:t>
            </a:r>
          </a:p>
          <a:p>
            <a:endParaRPr lang="en-US" baseline="0" dirty="0"/>
          </a:p>
          <a:p>
            <a:r>
              <a:rPr lang="en-US" baseline="0" dirty="0"/>
              <a:t>Take approximately 15 minutes to discuss these guiding questions with your table and then we will pull it back together to share our thinking for the benefit of the group. </a:t>
            </a:r>
          </a:p>
          <a:p>
            <a:endParaRPr lang="en-US" baseline="0" dirty="0"/>
          </a:p>
          <a:p>
            <a:r>
              <a:rPr lang="en-US" b="1" baseline="0" dirty="0"/>
              <a:t>Whole Group Discussion: (15 minutes)</a:t>
            </a:r>
          </a:p>
          <a:p>
            <a:pPr marL="226451" indent="-226451">
              <a:buFont typeface="Arial" panose="020B0604020202020204" pitchFamily="34" charset="0"/>
              <a:buAutoNum type="arabicPeriod"/>
            </a:pPr>
            <a:r>
              <a:rPr lang="en-US" b="1" baseline="0" dirty="0"/>
              <a:t>How has your vision for literacy instruction changed? What do you want to see? What do you currently see? </a:t>
            </a:r>
          </a:p>
          <a:p>
            <a:pPr marL="226451" indent="-226451">
              <a:buFont typeface="Arial" panose="020B0604020202020204" pitchFamily="34" charset="0"/>
              <a:buAutoNum type="arabicPeriod"/>
            </a:pPr>
            <a:r>
              <a:rPr lang="en-US" b="1" baseline="0" dirty="0"/>
              <a:t>What sorts of action steps did your tables consider to support your teachers with moving towards implementation of your vision for excellent literacy instruction?</a:t>
            </a:r>
          </a:p>
          <a:p>
            <a:pPr marL="226451" indent="-226451">
              <a:buFont typeface="Arial" panose="020B0604020202020204" pitchFamily="34" charset="0"/>
              <a:buAutoNum type="arabicPeriod"/>
            </a:pPr>
            <a:r>
              <a:rPr lang="en-US" b="1" baseline="0" dirty="0"/>
              <a:t>What barriers do you think you will face? </a:t>
            </a:r>
          </a:p>
          <a:p>
            <a:pPr marL="226451" indent="-226451">
              <a:buFont typeface="Arial" panose="020B0604020202020204" pitchFamily="34" charset="0"/>
              <a:buAutoNum type="arabicPeriod"/>
            </a:pPr>
            <a:r>
              <a:rPr lang="en-US" b="1" baseline="0" dirty="0"/>
              <a:t>Can you move forward without ensuring you have high quality curriculum in your building? </a:t>
            </a:r>
          </a:p>
          <a:p>
            <a:pPr marL="226451" indent="-226451">
              <a:buFont typeface="Arial" panose="020B0604020202020204" pitchFamily="34" charset="0"/>
              <a:buAutoNum type="arabicPeriod"/>
            </a:pPr>
            <a:r>
              <a:rPr lang="en-US" b="1" baseline="0" dirty="0"/>
              <a:t>How will you leverage TEAM to hold teachers accountable?</a:t>
            </a:r>
          </a:p>
        </p:txBody>
      </p:sp>
      <p:sp>
        <p:nvSpPr>
          <p:cNvPr id="4" name="Slide Number Placeholder 3"/>
          <p:cNvSpPr>
            <a:spLocks noGrp="1"/>
          </p:cNvSpPr>
          <p:nvPr>
            <p:ph type="sldNum" sz="quarter" idx="10"/>
          </p:nvPr>
        </p:nvSpPr>
        <p:spPr/>
        <p:txBody>
          <a:bodyPr/>
          <a:lstStyle/>
          <a:p>
            <a:fld id="{EF3C1CD0-D833-4B0D-BF33-74A8E63C0BDA}" type="slidenum">
              <a:rPr lang="en-US" smtClean="0"/>
              <a:t>83</a:t>
            </a:fld>
            <a:endParaRPr lang="en-US"/>
          </a:p>
        </p:txBody>
      </p:sp>
    </p:spTree>
    <p:extLst>
      <p:ext uri="{BB962C8B-B14F-4D97-AF65-F5344CB8AC3E}">
        <p14:creationId xmlns:p14="http://schemas.microsoft.com/office/powerpoint/2010/main" val="39878040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We want to give you some space to put the pieces together when it comes to Core Action 4 and 5. Again, as you think about all the levers you can pull, we want you deeply focused at this point on grounding your Vision and Expectations in the learnings from these ILC Sessions – complex text should be at the center of literacy instruction and questions and tasks should integrate the standards and guide students towards making meaning from complex texts. </a:t>
            </a:r>
          </a:p>
          <a:p>
            <a:endParaRPr lang="en-US" baseline="0" dirty="0"/>
          </a:p>
          <a:p>
            <a:r>
              <a:rPr lang="en-US" baseline="0" dirty="0"/>
              <a:t>Take approximately 15 minutes to discuss these guiding questions with your table and then we will pull it back together to share our thinking for the benefit of the group. </a:t>
            </a:r>
          </a:p>
          <a:p>
            <a:endParaRPr lang="en-US" baseline="0" dirty="0"/>
          </a:p>
          <a:p>
            <a:r>
              <a:rPr lang="en-US" b="1" baseline="0" dirty="0"/>
              <a:t>Whole Group Discussion: (15 minutes)</a:t>
            </a:r>
          </a:p>
          <a:p>
            <a:pPr marL="226451" indent="-226451">
              <a:buFont typeface="Arial" panose="020B0604020202020204" pitchFamily="34" charset="0"/>
              <a:buAutoNum type="arabicPeriod"/>
            </a:pPr>
            <a:r>
              <a:rPr lang="en-US" b="1" baseline="0" dirty="0"/>
              <a:t>How has your vision for literacy instruction changed? What do you want to see? What do you currently see? </a:t>
            </a:r>
          </a:p>
          <a:p>
            <a:pPr marL="226451" indent="-226451">
              <a:buFont typeface="Arial" panose="020B0604020202020204" pitchFamily="34" charset="0"/>
              <a:buAutoNum type="arabicPeriod"/>
            </a:pPr>
            <a:r>
              <a:rPr lang="en-US" b="1" baseline="0" dirty="0"/>
              <a:t>What sorts of action steps did your tables consider to support your teachers with moving towards implementation of your vision for excellent literacy instruction?</a:t>
            </a:r>
          </a:p>
          <a:p>
            <a:pPr marL="226451" indent="-226451">
              <a:buFont typeface="Arial" panose="020B0604020202020204" pitchFamily="34" charset="0"/>
              <a:buAutoNum type="arabicPeriod"/>
            </a:pPr>
            <a:r>
              <a:rPr lang="en-US" b="1" baseline="0" dirty="0"/>
              <a:t>What barriers do you think you will face? </a:t>
            </a:r>
          </a:p>
          <a:p>
            <a:pPr marL="226451" indent="-226451">
              <a:buFont typeface="Arial" panose="020B0604020202020204" pitchFamily="34" charset="0"/>
              <a:buAutoNum type="arabicPeriod"/>
            </a:pPr>
            <a:r>
              <a:rPr lang="en-US" b="1" baseline="0" dirty="0"/>
              <a:t>Can you move forward without ensuring you have high quality curriculum in your building? </a:t>
            </a:r>
          </a:p>
          <a:p>
            <a:pPr marL="226451" indent="-226451">
              <a:buFont typeface="Arial" panose="020B0604020202020204" pitchFamily="34" charset="0"/>
              <a:buAutoNum type="arabicPeriod"/>
            </a:pPr>
            <a:r>
              <a:rPr lang="en-US" b="1" baseline="0" dirty="0"/>
              <a:t>How will you leverage TEAM to hold teachers accountable?</a:t>
            </a:r>
          </a:p>
        </p:txBody>
      </p:sp>
      <p:sp>
        <p:nvSpPr>
          <p:cNvPr id="4" name="Slide Number Placeholder 3"/>
          <p:cNvSpPr>
            <a:spLocks noGrp="1"/>
          </p:cNvSpPr>
          <p:nvPr>
            <p:ph type="sldNum" sz="quarter" idx="10"/>
          </p:nvPr>
        </p:nvSpPr>
        <p:spPr/>
        <p:txBody>
          <a:bodyPr/>
          <a:lstStyle/>
          <a:p>
            <a:fld id="{EF3C1CD0-D833-4B0D-BF33-74A8E63C0BDA}" type="slidenum">
              <a:rPr lang="en-US" smtClean="0"/>
              <a:t>84</a:t>
            </a:fld>
            <a:endParaRPr lang="en-US"/>
          </a:p>
        </p:txBody>
      </p:sp>
    </p:spTree>
    <p:extLst>
      <p:ext uri="{BB962C8B-B14F-4D97-AF65-F5344CB8AC3E}">
        <p14:creationId xmlns:p14="http://schemas.microsoft.com/office/powerpoint/2010/main" val="21953438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Asking you to mark assessments on CA 4-5</a:t>
            </a:r>
          </a:p>
          <a:p>
            <a:endParaRPr lang="en-US" baseline="0" dirty="0" smtClean="0"/>
          </a:p>
          <a:p>
            <a:r>
              <a:rPr lang="en-US" baseline="0" dirty="0" smtClean="0"/>
              <a:t>Evidence = question scripts, the analysis you have done</a:t>
            </a:r>
          </a:p>
          <a:p>
            <a:endParaRPr lang="en-US" baseline="0" dirty="0" smtClean="0"/>
          </a:p>
          <a:p>
            <a:r>
              <a:rPr lang="en-US" baseline="0" dirty="0" smtClean="0"/>
              <a:t>Facilitator = warn that they are likely to struggle with accuracy of scoring, we want you to try and learn </a:t>
            </a:r>
          </a:p>
          <a:p>
            <a:r>
              <a:rPr lang="en-US" baseline="0" dirty="0" smtClean="0"/>
              <a:t> *you may want to involve your teacher in your analysis of text</a:t>
            </a:r>
          </a:p>
        </p:txBody>
      </p:sp>
      <p:sp>
        <p:nvSpPr>
          <p:cNvPr id="4" name="Slide Number Placeholder 3"/>
          <p:cNvSpPr>
            <a:spLocks noGrp="1"/>
          </p:cNvSpPr>
          <p:nvPr>
            <p:ph type="sldNum" sz="quarter" idx="10"/>
          </p:nvPr>
        </p:nvSpPr>
        <p:spPr/>
        <p:txBody>
          <a:bodyPr/>
          <a:lstStyle/>
          <a:p>
            <a:fld id="{EF3C1CD0-D833-4B0D-BF33-74A8E63C0BDA}" type="slidenum">
              <a:rPr lang="en-US" smtClean="0"/>
              <a:t>85</a:t>
            </a:fld>
            <a:endParaRPr lang="en-US"/>
          </a:p>
        </p:txBody>
      </p:sp>
    </p:spTree>
    <p:extLst>
      <p:ext uri="{BB962C8B-B14F-4D97-AF65-F5344CB8AC3E}">
        <p14:creationId xmlns:p14="http://schemas.microsoft.com/office/powerpoint/2010/main" val="1136837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r>
              <a:rPr lang="en-US" baseline="0" dirty="0" smtClean="0"/>
              <a:t>Reminder</a:t>
            </a:r>
            <a:r>
              <a:rPr lang="en-US" baseline="0" dirty="0"/>
              <a:t>: Our shared problem of practice - Students across Tennessee are not yet engaging in literacy instruction that reflects the demands of Tennessee’s rigorous ELA standards. </a:t>
            </a:r>
          </a:p>
          <a:p>
            <a:endParaRPr lang="en-US" baseline="0" dirty="0"/>
          </a:p>
          <a:p>
            <a:r>
              <a:rPr lang="en-US" dirty="0"/>
              <a:t>As we explore how to look for Core Action 5 in action, remember our purpose here -  the Literacy Learning Walk Tool can be used to inform your strategy and measure progress towards your vision for change in literacy. </a:t>
            </a:r>
          </a:p>
          <a:p>
            <a:endParaRPr lang="en-US" baseline="0" dirty="0"/>
          </a:p>
        </p:txBody>
      </p:sp>
      <p:sp>
        <p:nvSpPr>
          <p:cNvPr id="4" name="Slide Number Placeholder 3"/>
          <p:cNvSpPr>
            <a:spLocks noGrp="1"/>
          </p:cNvSpPr>
          <p:nvPr>
            <p:ph type="sldNum" sz="quarter" idx="10"/>
          </p:nvPr>
        </p:nvSpPr>
        <p:spPr/>
        <p:txBody>
          <a:bodyPr/>
          <a:lstStyle/>
          <a:p>
            <a:fld id="{EF3C1CD0-D833-4B0D-BF33-74A8E63C0BDA}" type="slidenum">
              <a:rPr lang="en-US" smtClean="0"/>
              <a:t>86</a:t>
            </a:fld>
            <a:endParaRPr lang="en-US"/>
          </a:p>
        </p:txBody>
      </p:sp>
    </p:spTree>
    <p:extLst>
      <p:ext uri="{BB962C8B-B14F-4D97-AF65-F5344CB8AC3E}">
        <p14:creationId xmlns:p14="http://schemas.microsoft.com/office/powerpoint/2010/main" val="199170362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pPr defTabSz="905805">
              <a:defRPr/>
            </a:pPr>
            <a:r>
              <a:rPr lang="en-US" baseline="0" dirty="0" smtClean="0"/>
              <a:t>Capture pics of sticky notes and send to Martha/Hank.</a:t>
            </a:r>
          </a:p>
          <a:p>
            <a:endParaRPr lang="en-US" baseline="0" dirty="0" smtClean="0"/>
          </a:p>
        </p:txBody>
      </p:sp>
      <p:sp>
        <p:nvSpPr>
          <p:cNvPr id="4" name="Slide Number Placeholder 3"/>
          <p:cNvSpPr>
            <a:spLocks noGrp="1"/>
          </p:cNvSpPr>
          <p:nvPr>
            <p:ph type="sldNum" sz="quarter" idx="10"/>
          </p:nvPr>
        </p:nvSpPr>
        <p:spPr/>
        <p:txBody>
          <a:bodyPr/>
          <a:lstStyle/>
          <a:p>
            <a:fld id="{EF3C1CD0-D833-4B0D-BF33-74A8E63C0BDA}" type="slidenum">
              <a:rPr lang="en-US" smtClean="0"/>
              <a:t>87</a:t>
            </a:fld>
            <a:endParaRPr lang="en-US"/>
          </a:p>
        </p:txBody>
      </p:sp>
    </p:spTree>
    <p:extLst>
      <p:ext uri="{BB962C8B-B14F-4D97-AF65-F5344CB8AC3E}">
        <p14:creationId xmlns:p14="http://schemas.microsoft.com/office/powerpoint/2010/main" val="42642228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defTabSz="886885">
              <a:defRPr/>
            </a:pPr>
            <a:r>
              <a:rPr lang="en-US" dirty="0" smtClean="0"/>
              <a:t>Customize, please.</a:t>
            </a:r>
          </a:p>
          <a:p>
            <a:endParaRPr lang="en-US" dirty="0"/>
          </a:p>
        </p:txBody>
      </p:sp>
      <p:sp>
        <p:nvSpPr>
          <p:cNvPr id="4" name="Slide Number Placeholder 3"/>
          <p:cNvSpPr>
            <a:spLocks noGrp="1"/>
          </p:cNvSpPr>
          <p:nvPr>
            <p:ph type="sldNum" sz="quarter" idx="10"/>
          </p:nvPr>
        </p:nvSpPr>
        <p:spPr/>
        <p:txBody>
          <a:bodyPr/>
          <a:lstStyle/>
          <a:p>
            <a:fld id="{D813FBC4-6FBF-48F5-8511-2E4A55ADA887}"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10723857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C1CD0-D833-4B0D-BF33-74A8E63C0BDA}" type="slidenum">
              <a:rPr lang="en-US" smtClean="0"/>
              <a:t>89</a:t>
            </a:fld>
            <a:endParaRPr lang="en-US"/>
          </a:p>
        </p:txBody>
      </p:sp>
    </p:spTree>
    <p:extLst>
      <p:ext uri="{BB962C8B-B14F-4D97-AF65-F5344CB8AC3E}">
        <p14:creationId xmlns:p14="http://schemas.microsoft.com/office/powerpoint/2010/main" val="1261855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r>
              <a:rPr lang="en-US" dirty="0" smtClean="0"/>
              <a:t>2018 data</a:t>
            </a:r>
            <a:r>
              <a:rPr lang="en-US" baseline="0" dirty="0" smtClean="0"/>
              <a:t> for rural schools only</a:t>
            </a:r>
            <a:endParaRPr lang="en-US" dirty="0" smtClean="0"/>
          </a:p>
          <a:p>
            <a:pPr defTabSz="905805">
              <a:defRPr/>
            </a:pPr>
            <a:r>
              <a:rPr lang="en-US" i="1" dirty="0" smtClean="0"/>
              <a:t>Rural = all districts minus Shelby,</a:t>
            </a:r>
            <a:r>
              <a:rPr lang="en-US" i="1" baseline="0" dirty="0" smtClean="0"/>
              <a:t> Davidson, Knox, Hamilton, &amp; Montgomery</a:t>
            </a:r>
          </a:p>
          <a:p>
            <a:pPr defTabSz="905805">
              <a:defRPr/>
            </a:pPr>
            <a:endParaRPr lang="en-US" i="1" baseline="0" dirty="0" smtClean="0"/>
          </a:p>
          <a:p>
            <a:pPr defTabSz="905805">
              <a:defRPr/>
            </a:pPr>
            <a:r>
              <a:rPr lang="en-US" i="1" baseline="0" dirty="0" smtClean="0"/>
              <a:t>Notice…the highest % on the graph is 40.0%, not 100%....the visuals might be a bit deceiving if one is not aware of the scale. </a:t>
            </a:r>
          </a:p>
          <a:p>
            <a:pPr defTabSz="905805">
              <a:defRPr/>
            </a:pPr>
            <a:endParaRPr lang="en-US" i="1" dirty="0" smtClean="0"/>
          </a:p>
          <a:p>
            <a:endParaRPr lang="en-US" dirty="0"/>
          </a:p>
        </p:txBody>
      </p:sp>
      <p:sp>
        <p:nvSpPr>
          <p:cNvPr id="4" name="Slide Number Placeholder 3"/>
          <p:cNvSpPr>
            <a:spLocks noGrp="1"/>
          </p:cNvSpPr>
          <p:nvPr>
            <p:ph type="sldNum" sz="quarter" idx="10"/>
          </p:nvPr>
        </p:nvSpPr>
        <p:spPr/>
        <p:txBody>
          <a:bodyPr/>
          <a:lstStyle/>
          <a:p>
            <a:fld id="{665D6E00-F520-4A81-8BCD-D9E35FA5AB5B}" type="slidenum">
              <a:rPr lang="en-US" smtClean="0"/>
              <a:t>10</a:t>
            </a:fld>
            <a:endParaRPr lang="en-US"/>
          </a:p>
        </p:txBody>
      </p:sp>
    </p:spTree>
    <p:extLst>
      <p:ext uri="{BB962C8B-B14F-4D97-AF65-F5344CB8AC3E}">
        <p14:creationId xmlns:p14="http://schemas.microsoft.com/office/powerpoint/2010/main" val="24415945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7" name="Rectangle 6"/>
          <p:cNvSpPr/>
          <p:nvPr userDrawn="1"/>
        </p:nvSpPr>
        <p:spPr>
          <a:xfrm>
            <a:off x="-2406" y="3505200"/>
            <a:ext cx="9146406" cy="27432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85800" y="4522787"/>
            <a:ext cx="7772400" cy="708025"/>
          </a:xfrm>
        </p:spPr>
        <p:txBody>
          <a:bodyPr>
            <a:noAutofit/>
          </a:bodyPr>
          <a:lstStyle>
            <a:lvl1pPr algn="ctr">
              <a:defRPr sz="4200" b="1" baseline="0">
                <a:latin typeface="Georgia" panose="02040502050405020303" pitchFamily="18" charset="0"/>
              </a:defRPr>
            </a:lvl1pPr>
          </a:lstStyle>
          <a:p>
            <a:r>
              <a:rPr lang="en-US" dirty="0"/>
              <a:t>Insert Presentation Title</a:t>
            </a:r>
          </a:p>
        </p:txBody>
      </p:sp>
      <p:sp>
        <p:nvSpPr>
          <p:cNvPr id="3" name="Subtitle 2"/>
          <p:cNvSpPr>
            <a:spLocks noGrp="1"/>
          </p:cNvSpPr>
          <p:nvPr>
            <p:ph type="subTitle" idx="1" hasCustomPrompt="1"/>
          </p:nvPr>
        </p:nvSpPr>
        <p:spPr>
          <a:xfrm>
            <a:off x="685801" y="6390274"/>
            <a:ext cx="7772399" cy="325851"/>
          </a:xfrm>
        </p:spPr>
        <p:txBody>
          <a:bodyPr>
            <a:noAutofit/>
          </a:bodyPr>
          <a:lstStyle>
            <a:lvl1pPr marL="0" indent="0" algn="ctr">
              <a:buNone/>
              <a:defRPr sz="1600" baseline="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 | Job Title | Team/Office/Division Name | Date</a:t>
            </a:r>
          </a:p>
        </p:txBody>
      </p:sp>
      <p:pic>
        <p:nvPicPr>
          <p:cNvPr id="2050" name="Picture 2" descr="C:\Users\CA19029\Documents\Brand and Style Rollout\Updated dept logo\TN Dept of Education ColorPMS -«.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81200" y="998059"/>
            <a:ext cx="5181600" cy="2049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013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Body - Red">
    <p:spTree>
      <p:nvGrpSpPr>
        <p:cNvPr id="1" name="Shape 49"/>
        <p:cNvGrpSpPr/>
        <p:nvPr/>
      </p:nvGrpSpPr>
      <p:grpSpPr>
        <a:xfrm>
          <a:off x="0" y="0"/>
          <a:ext cx="0" cy="0"/>
          <a:chOff x="0" y="0"/>
          <a:chExt cx="0" cy="0"/>
        </a:xfrm>
      </p:grpSpPr>
      <p:sp>
        <p:nvSpPr>
          <p:cNvPr id="50" name="Shape 50"/>
          <p:cNvSpPr/>
          <p:nvPr/>
        </p:nvSpPr>
        <p:spPr>
          <a:xfrm>
            <a:off x="0" y="177803"/>
            <a:ext cx="9144000" cy="812697"/>
          </a:xfrm>
          <a:prstGeom prst="rect">
            <a:avLst/>
          </a:prstGeom>
          <a:solidFill>
            <a:schemeClr val="dk2"/>
          </a:solidFill>
          <a:ln>
            <a:noFill/>
          </a:ln>
        </p:spPr>
        <p:txBody>
          <a:bodyPr lIns="68569" tIns="34275" rIns="68569" bIns="34275" anchor="ctr" anchorCtr="0">
            <a:noAutofit/>
          </a:bodyPr>
          <a:lstStyle/>
          <a:p>
            <a:pPr algn="ctr">
              <a:buClr>
                <a:srgbClr val="000000"/>
              </a:buClr>
              <a:buFont typeface="Arial"/>
              <a:buNone/>
            </a:pPr>
            <a:endParaRPr sz="1350" kern="0">
              <a:solidFill>
                <a:srgbClr val="FFFFFF"/>
              </a:solidFill>
              <a:latin typeface="Calibri"/>
              <a:ea typeface="Calibri"/>
              <a:cs typeface="Calibri"/>
              <a:sym typeface="Calibri"/>
            </a:endParaRPr>
          </a:p>
        </p:txBody>
      </p:sp>
      <p:sp>
        <p:nvSpPr>
          <p:cNvPr id="51" name="Shape 51"/>
          <p:cNvSpPr txBox="1">
            <a:spLocks noGrp="1"/>
          </p:cNvSpPr>
          <p:nvPr>
            <p:ph type="title"/>
          </p:nvPr>
        </p:nvSpPr>
        <p:spPr>
          <a:xfrm>
            <a:off x="152401" y="177803"/>
            <a:ext cx="8839199" cy="8256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Arial"/>
              <a:buNone/>
              <a:defRPr sz="2400" b="1" i="0" u="none" strike="noStrike" cap="none">
                <a:solidFill>
                  <a:schemeClr val="lt1"/>
                </a:solidFill>
                <a:latin typeface="Arial"/>
                <a:ea typeface="Arial"/>
                <a:cs typeface="Arial"/>
                <a:sym typeface="Arial"/>
              </a:defRPr>
            </a:lvl1pPr>
            <a:lvl2pPr lvl="1" indent="0">
              <a:spcBef>
                <a:spcPts val="0"/>
              </a:spcBef>
              <a:buFont typeface="Arial"/>
              <a:buNone/>
              <a:defRPr sz="1350"/>
            </a:lvl2pPr>
            <a:lvl3pPr lvl="2" indent="0">
              <a:spcBef>
                <a:spcPts val="0"/>
              </a:spcBef>
              <a:buFont typeface="Arial"/>
              <a:buNone/>
              <a:defRPr sz="1350"/>
            </a:lvl3pPr>
            <a:lvl4pPr lvl="3" indent="0">
              <a:spcBef>
                <a:spcPts val="0"/>
              </a:spcBef>
              <a:buFont typeface="Arial"/>
              <a:buNone/>
              <a:defRPr sz="1350"/>
            </a:lvl4pPr>
            <a:lvl5pPr lvl="4" indent="0">
              <a:spcBef>
                <a:spcPts val="0"/>
              </a:spcBef>
              <a:buFont typeface="Arial"/>
              <a:buNone/>
              <a:defRPr sz="1350"/>
            </a:lvl5pPr>
            <a:lvl6pPr lvl="5" indent="0">
              <a:spcBef>
                <a:spcPts val="0"/>
              </a:spcBef>
              <a:buFont typeface="Arial"/>
              <a:buNone/>
              <a:defRPr sz="1350"/>
            </a:lvl6pPr>
            <a:lvl7pPr lvl="6" indent="0">
              <a:spcBef>
                <a:spcPts val="0"/>
              </a:spcBef>
              <a:buFont typeface="Arial"/>
              <a:buNone/>
              <a:defRPr sz="1350"/>
            </a:lvl7pPr>
            <a:lvl8pPr lvl="7" indent="0">
              <a:spcBef>
                <a:spcPts val="0"/>
              </a:spcBef>
              <a:buFont typeface="Arial"/>
              <a:buNone/>
              <a:defRPr sz="1350"/>
            </a:lvl8pPr>
            <a:lvl9pPr lvl="8" indent="0">
              <a:spcBef>
                <a:spcPts val="0"/>
              </a:spcBef>
              <a:buFont typeface="Arial"/>
              <a:buNone/>
              <a:defRPr sz="1350"/>
            </a:lvl9pPr>
          </a:lstStyle>
          <a:p>
            <a:endParaRPr/>
          </a:p>
        </p:txBody>
      </p:sp>
      <p:sp>
        <p:nvSpPr>
          <p:cNvPr id="52" name="Shape 52"/>
          <p:cNvSpPr txBox="1">
            <a:spLocks noGrp="1"/>
          </p:cNvSpPr>
          <p:nvPr>
            <p:ph type="body" idx="1"/>
          </p:nvPr>
        </p:nvSpPr>
        <p:spPr>
          <a:xfrm>
            <a:off x="228600" y="1193802"/>
            <a:ext cx="8763000" cy="4958399"/>
          </a:xfrm>
          <a:prstGeom prst="rect">
            <a:avLst/>
          </a:prstGeom>
          <a:noFill/>
          <a:ln>
            <a:noFill/>
          </a:ln>
        </p:spPr>
        <p:txBody>
          <a:bodyPr lIns="91425" tIns="91425" rIns="91425" bIns="91425" anchor="t" anchorCtr="0"/>
          <a:lstStyle>
            <a:lvl1pPr marL="257175" marR="0" lvl="0" indent="85725" algn="l" rtl="0">
              <a:lnSpc>
                <a:spcPct val="100000"/>
              </a:lnSpc>
              <a:spcBef>
                <a:spcPts val="360"/>
              </a:spcBef>
              <a:spcAft>
                <a:spcPts val="0"/>
              </a:spcAft>
              <a:buClr>
                <a:srgbClr val="FF0F00"/>
              </a:buClr>
              <a:buSzPct val="100000"/>
              <a:buFont typeface="Arial"/>
              <a:buChar char="•"/>
              <a:defRPr sz="1800" b="0" i="0" u="none" strike="noStrike" cap="none">
                <a:solidFill>
                  <a:schemeClr val="dk1"/>
                </a:solidFill>
                <a:latin typeface="Arial"/>
                <a:ea typeface="Arial"/>
                <a:cs typeface="Arial"/>
                <a:sym typeface="Arial"/>
              </a:defRPr>
            </a:lvl1pPr>
            <a:lvl2pPr marL="557213" marR="0" lvl="1" indent="71438" algn="l" rtl="0">
              <a:lnSpc>
                <a:spcPct val="100000"/>
              </a:lnSpc>
              <a:spcBef>
                <a:spcPts val="300"/>
              </a:spcBef>
              <a:spcAft>
                <a:spcPts val="0"/>
              </a:spcAft>
              <a:buClr>
                <a:srgbClr val="FF0F00"/>
              </a:buClr>
              <a:buSzPct val="100000"/>
              <a:buFont typeface="Arial"/>
              <a:buChar char="–"/>
              <a:defRPr sz="1500" b="0" i="0" u="none" strike="noStrike" cap="none">
                <a:solidFill>
                  <a:schemeClr val="dk1"/>
                </a:solidFill>
                <a:latin typeface="Arial"/>
                <a:ea typeface="Arial"/>
                <a:cs typeface="Arial"/>
                <a:sym typeface="Arial"/>
              </a:defRPr>
            </a:lvl2pPr>
            <a:lvl3pPr marL="857250" marR="0" lvl="2" indent="85725" algn="l" rtl="0">
              <a:lnSpc>
                <a:spcPct val="100000"/>
              </a:lnSpc>
              <a:spcBef>
                <a:spcPts val="270"/>
              </a:spcBef>
              <a:spcAft>
                <a:spcPts val="0"/>
              </a:spcAft>
              <a:buClr>
                <a:srgbClr val="FF0F00"/>
              </a:buClr>
              <a:buSzPct val="100000"/>
              <a:buFont typeface="Arial"/>
              <a:buChar char="•"/>
              <a:defRPr sz="1350" b="0" i="0" u="none" strike="noStrike" cap="none">
                <a:solidFill>
                  <a:schemeClr val="dk1"/>
                </a:solidFill>
                <a:latin typeface="Arial"/>
                <a:ea typeface="Arial"/>
                <a:cs typeface="Arial"/>
                <a:sym typeface="Arial"/>
              </a:defRPr>
            </a:lvl3pPr>
            <a:lvl4pPr marL="1200150" marR="0" lvl="3" indent="57150" algn="l" rtl="0">
              <a:lnSpc>
                <a:spcPct val="100000"/>
              </a:lnSpc>
              <a:spcBef>
                <a:spcPts val="240"/>
              </a:spcBef>
              <a:spcAft>
                <a:spcPts val="0"/>
              </a:spcAft>
              <a:buClr>
                <a:srgbClr val="FF0F00"/>
              </a:buClr>
              <a:buSzPct val="100000"/>
              <a:buFont typeface="Arial"/>
              <a:buChar char="–"/>
              <a:defRPr sz="1200" b="0" i="0" u="none" strike="noStrike" cap="none">
                <a:solidFill>
                  <a:schemeClr val="dk1"/>
                </a:solidFill>
                <a:latin typeface="Arial"/>
                <a:ea typeface="Arial"/>
                <a:cs typeface="Arial"/>
                <a:sym typeface="Arial"/>
              </a:defRPr>
            </a:lvl4pPr>
            <a:lvl5pPr marL="1543050" marR="0" lvl="4" indent="57150" algn="l" rtl="0">
              <a:lnSpc>
                <a:spcPct val="100000"/>
              </a:lnSpc>
              <a:spcBef>
                <a:spcPts val="240"/>
              </a:spcBef>
              <a:spcAft>
                <a:spcPts val="0"/>
              </a:spcAft>
              <a:buClr>
                <a:srgbClr val="FF0F00"/>
              </a:buClr>
              <a:buSzPct val="100000"/>
              <a:buFont typeface="Arial"/>
              <a:buChar char="»"/>
              <a:defRPr sz="1200" b="0" i="0" u="none" strike="noStrike" cap="none">
                <a:solidFill>
                  <a:schemeClr val="dk1"/>
                </a:solidFill>
                <a:latin typeface="Arial"/>
                <a:ea typeface="Arial"/>
                <a:cs typeface="Arial"/>
                <a:sym typeface="Arial"/>
              </a:defRPr>
            </a:lvl5pPr>
            <a:lvl6pPr marL="1885950" marR="0" lvl="5" indent="114300" algn="l" rtl="0">
              <a:lnSpc>
                <a:spcPct val="100000"/>
              </a:lnSpc>
              <a:spcBef>
                <a:spcPts val="3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28850" marR="0" lvl="6" indent="114300" algn="l" rtl="0">
              <a:lnSpc>
                <a:spcPct val="100000"/>
              </a:lnSpc>
              <a:spcBef>
                <a:spcPts val="3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1750" marR="0" lvl="7" indent="114300" algn="l" rtl="0">
              <a:lnSpc>
                <a:spcPct val="100000"/>
              </a:lnSpc>
              <a:spcBef>
                <a:spcPts val="3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14650" marR="0" lvl="8" indent="114300" algn="l" rtl="0">
              <a:lnSpc>
                <a:spcPct val="100000"/>
              </a:lnSpc>
              <a:spcBef>
                <a:spcPts val="3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3" name="Shape 53"/>
          <p:cNvSpPr/>
          <p:nvPr/>
        </p:nvSpPr>
        <p:spPr>
          <a:xfrm>
            <a:off x="0" y="990600"/>
            <a:ext cx="9144000" cy="88800"/>
          </a:xfrm>
          <a:prstGeom prst="rect">
            <a:avLst/>
          </a:prstGeom>
          <a:solidFill>
            <a:srgbClr val="FF0F00"/>
          </a:solidFill>
          <a:ln>
            <a:noFill/>
          </a:ln>
        </p:spPr>
        <p:txBody>
          <a:bodyPr lIns="68569" tIns="34275" rIns="68569" bIns="34275" anchor="ctr" anchorCtr="0">
            <a:noAutofit/>
          </a:bodyPr>
          <a:lstStyle/>
          <a:p>
            <a:pPr algn="ctr">
              <a:buClr>
                <a:srgbClr val="000000"/>
              </a:buClr>
              <a:buFont typeface="Arial"/>
              <a:buNone/>
            </a:pPr>
            <a:endParaRPr sz="1350" kern="0">
              <a:solidFill>
                <a:srgbClr val="FFFFFF"/>
              </a:solidFill>
              <a:latin typeface="Calibri"/>
              <a:ea typeface="Calibri"/>
              <a:cs typeface="Calibri"/>
              <a:sym typeface="Calibri"/>
            </a:endParaRPr>
          </a:p>
        </p:txBody>
      </p:sp>
      <p:sp>
        <p:nvSpPr>
          <p:cNvPr id="54" name="Shape 54"/>
          <p:cNvSpPr/>
          <p:nvPr/>
        </p:nvSpPr>
        <p:spPr>
          <a:xfrm>
            <a:off x="0" y="6152267"/>
            <a:ext cx="9144000" cy="705600"/>
          </a:xfrm>
          <a:prstGeom prst="rect">
            <a:avLst/>
          </a:prstGeom>
          <a:solidFill>
            <a:srgbClr val="E0E0E0"/>
          </a:solidFill>
          <a:ln>
            <a:noFill/>
          </a:ln>
        </p:spPr>
        <p:txBody>
          <a:bodyPr lIns="68569" tIns="34275" rIns="68569" bIns="34275" anchor="ctr" anchorCtr="0">
            <a:noAutofit/>
          </a:bodyPr>
          <a:lstStyle/>
          <a:p>
            <a:pPr algn="ctr">
              <a:buClr>
                <a:srgbClr val="000000"/>
              </a:buClr>
              <a:buFont typeface="Arial"/>
              <a:buNone/>
            </a:pPr>
            <a:endParaRPr sz="1350" kern="0">
              <a:solidFill>
                <a:srgbClr val="FFFFFF"/>
              </a:solidFill>
              <a:latin typeface="Calibri"/>
              <a:ea typeface="Calibri"/>
              <a:cs typeface="Calibri"/>
              <a:sym typeface="Calibri"/>
            </a:endParaRPr>
          </a:p>
        </p:txBody>
      </p:sp>
      <p:sp>
        <p:nvSpPr>
          <p:cNvPr id="55" name="Shape 55"/>
          <p:cNvSpPr txBox="1">
            <a:spLocks noGrp="1"/>
          </p:cNvSpPr>
          <p:nvPr>
            <p:ph type="ftr" idx="11"/>
          </p:nvPr>
        </p:nvSpPr>
        <p:spPr>
          <a:xfrm>
            <a:off x="3124200" y="6375403"/>
            <a:ext cx="2895600" cy="365099"/>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2"/>
              </a:buClr>
              <a:buFont typeface="Arial"/>
              <a:buNone/>
              <a:defRPr sz="750" b="0" i="0" u="none" strike="noStrike" cap="none">
                <a:solidFill>
                  <a:schemeClr val="dk2"/>
                </a:solidFill>
                <a:latin typeface="Arial"/>
                <a:ea typeface="Arial"/>
                <a:cs typeface="Arial"/>
                <a:sym typeface="Arial"/>
              </a:defRPr>
            </a:lvl1pPr>
            <a:lvl2pPr marL="342900" marR="0" lvl="1"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9pPr>
          </a:lstStyle>
          <a:p>
            <a:pPr>
              <a:buClr>
                <a:srgbClr val="1B365D"/>
              </a:buClr>
            </a:pPr>
            <a:endParaRPr>
              <a:solidFill>
                <a:srgbClr val="1B365D"/>
              </a:solidFill>
            </a:endParaRPr>
          </a:p>
        </p:txBody>
      </p:sp>
      <p:sp>
        <p:nvSpPr>
          <p:cNvPr id="56" name="Shape 56"/>
          <p:cNvSpPr txBox="1">
            <a:spLocks noGrp="1"/>
          </p:cNvSpPr>
          <p:nvPr>
            <p:ph type="sldNum" idx="12"/>
          </p:nvPr>
        </p:nvSpPr>
        <p:spPr>
          <a:xfrm>
            <a:off x="6858000" y="6375403"/>
            <a:ext cx="2133598" cy="365099"/>
          </a:xfrm>
          <a:prstGeom prst="rect">
            <a:avLst/>
          </a:prstGeom>
          <a:noFill/>
          <a:ln>
            <a:noFill/>
          </a:ln>
        </p:spPr>
        <p:txBody>
          <a:bodyPr lIns="91425" tIns="45700" rIns="91425" bIns="45700" anchor="b" anchorCtr="0">
            <a:noAutofit/>
          </a:bodyPr>
          <a:lstStyle/>
          <a:p>
            <a:pPr algn="r">
              <a:buClr>
                <a:srgbClr val="1B365D"/>
              </a:buClr>
              <a:buSzPct val="25000"/>
              <a:buFont typeface="Arial"/>
              <a:buNone/>
            </a:pPr>
            <a:fld id="{00000000-1234-1234-1234-123412341234}" type="slidenum">
              <a:rPr lang="en-US" sz="750">
                <a:solidFill>
                  <a:srgbClr val="1B365D"/>
                </a:solidFill>
              </a:rPr>
              <a:pPr algn="r">
                <a:buClr>
                  <a:srgbClr val="1B365D"/>
                </a:buClr>
                <a:buSzPct val="25000"/>
                <a:buFont typeface="Arial"/>
                <a:buNone/>
              </a:pPr>
              <a:t>‹#›</a:t>
            </a:fld>
            <a:endParaRPr lang="en-US" sz="750">
              <a:solidFill>
                <a:srgbClr val="1B365D"/>
              </a:solidFill>
            </a:endParaRPr>
          </a:p>
        </p:txBody>
      </p:sp>
      <p:pic>
        <p:nvPicPr>
          <p:cNvPr id="57" name="Shape 57"/>
          <p:cNvPicPr preferRelativeResize="0"/>
          <p:nvPr/>
        </p:nvPicPr>
        <p:blipFill rotWithShape="1">
          <a:blip r:embed="rId2">
            <a:alphaModFix/>
          </a:blip>
          <a:srcRect/>
          <a:stretch/>
        </p:blipFill>
        <p:spPr>
          <a:xfrm>
            <a:off x="47626" y="6139373"/>
            <a:ext cx="1340999" cy="731399"/>
          </a:xfrm>
          <a:prstGeom prst="rect">
            <a:avLst/>
          </a:prstGeom>
          <a:noFill/>
          <a:ln>
            <a:noFill/>
          </a:ln>
        </p:spPr>
      </p:pic>
    </p:spTree>
    <p:extLst>
      <p:ext uri="{BB962C8B-B14F-4D97-AF65-F5344CB8AC3E}">
        <p14:creationId xmlns:p14="http://schemas.microsoft.com/office/powerpoint/2010/main" val="328725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04800" y="1295400"/>
            <a:ext cx="8382000" cy="4525963"/>
          </a:xfrm>
        </p:spPr>
        <p:txBody>
          <a:bodyPr/>
          <a:lstStyle>
            <a:lvl1pPr>
              <a:defRPr baseline="0">
                <a:solidFill>
                  <a:schemeClr val="accent1"/>
                </a:solidFill>
                <a:latin typeface="Arial" panose="020B0604020202020204" pitchFamily="34" charset="0"/>
                <a:cs typeface="Arial" panose="020B0604020202020204" pitchFamily="34" charset="0"/>
              </a:defRPr>
            </a:lvl1pPr>
            <a:lvl2pPr>
              <a:defRPr baseline="0">
                <a:solidFill>
                  <a:schemeClr val="accent1"/>
                </a:solidFill>
                <a:latin typeface="Arial" panose="020B0604020202020204" pitchFamily="34" charset="0"/>
                <a:cs typeface="Arial" panose="020B0604020202020204" pitchFamily="34" charset="0"/>
              </a:defRPr>
            </a:lvl2pPr>
            <a:lvl3pPr>
              <a:defRPr baseline="0">
                <a:solidFill>
                  <a:schemeClr val="accent1"/>
                </a:solidFill>
                <a:latin typeface="Arial" panose="020B0604020202020204" pitchFamily="34" charset="0"/>
                <a:cs typeface="Arial" panose="020B0604020202020204" pitchFamily="34" charset="0"/>
              </a:defRPr>
            </a:lvl3pPr>
            <a:lvl4pPr>
              <a:defRPr baseline="0">
                <a:solidFill>
                  <a:schemeClr val="accent1"/>
                </a:solidFill>
                <a:latin typeface="Arial" panose="020B0604020202020204" pitchFamily="34" charset="0"/>
                <a:cs typeface="Arial" panose="020B0604020202020204" pitchFamily="34" charset="0"/>
              </a:defRPr>
            </a:lvl4pPr>
            <a:lvl5pPr>
              <a:defRPr baseline="0">
                <a:solidFill>
                  <a:schemeClr val="accent1"/>
                </a:solidFill>
                <a:latin typeface="Arial" panose="020B0604020202020204" pitchFamily="34" charset="0"/>
                <a:cs typeface="Arial" panose="020B0604020202020204" pitchFamily="34" charset="0"/>
              </a:defRPr>
            </a:lvl5pPr>
          </a:lstStyle>
          <a:p>
            <a:pPr lvl="0"/>
            <a:r>
              <a:rPr lang="en-US" dirty="0"/>
              <a:t>Level 1 bullet points (default is 24-point font)</a:t>
            </a:r>
          </a:p>
          <a:p>
            <a:pPr lvl="1"/>
            <a:r>
              <a:rPr lang="en-US" dirty="0"/>
              <a:t>Level 2 bullet points (default is 22-point font)</a:t>
            </a:r>
          </a:p>
          <a:p>
            <a:pPr lvl="2"/>
            <a:r>
              <a:rPr lang="en-US" dirty="0"/>
              <a:t>Level 3 bullet points (default is 20-point font)</a:t>
            </a:r>
          </a:p>
          <a:p>
            <a:pPr lvl="3"/>
            <a:r>
              <a:rPr lang="en-US" dirty="0"/>
              <a:t>Level 4 bullet points (default is 18-point font)</a:t>
            </a:r>
          </a:p>
          <a:p>
            <a:pPr lvl="4"/>
            <a:r>
              <a:rPr lang="en-US" dirty="0"/>
              <a:t>Level 5 bullet points (default is 16-point font)</a:t>
            </a:r>
          </a:p>
        </p:txBody>
      </p:sp>
      <p:sp>
        <p:nvSpPr>
          <p:cNvPr id="7" name="Rectangle 6"/>
          <p:cNvSpPr/>
          <p:nvPr userDrawn="1"/>
        </p:nvSpPr>
        <p:spPr>
          <a:xfrm>
            <a:off x="0" y="228600"/>
            <a:ext cx="9144000" cy="9144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04800" y="228600"/>
            <a:ext cx="8305800" cy="914400"/>
          </a:xfrm>
        </p:spPr>
        <p:txBody>
          <a:bodyPr/>
          <a:lstStyle>
            <a:lvl1pPr>
              <a:defRPr baseline="0">
                <a:latin typeface="Georgia" panose="02040502050405020303" pitchFamily="18" charset="0"/>
              </a:defRPr>
            </a:lvl1pPr>
          </a:lstStyle>
          <a:p>
            <a:r>
              <a:rPr lang="en-US" dirty="0"/>
              <a:t>Insert Slide Heading </a:t>
            </a:r>
          </a:p>
        </p:txBody>
      </p:sp>
      <p:sp>
        <p:nvSpPr>
          <p:cNvPr id="8" name="Rectangle 7"/>
          <p:cNvSpPr/>
          <p:nvPr userDrawn="1"/>
        </p:nvSpPr>
        <p:spPr>
          <a:xfrm>
            <a:off x="0" y="5999375"/>
            <a:ext cx="9144000" cy="858625"/>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108904"/>
            <a:ext cx="1616967" cy="639563"/>
          </a:xfrm>
          <a:prstGeom prst="rect">
            <a:avLst/>
          </a:prstGeom>
        </p:spPr>
      </p:pic>
      <p:sp>
        <p:nvSpPr>
          <p:cNvPr id="6" name="Slide Number Placeholder 5"/>
          <p:cNvSpPr>
            <a:spLocks noGrp="1"/>
          </p:cNvSpPr>
          <p:nvPr>
            <p:ph type="sldNum" sz="quarter" idx="12"/>
          </p:nvPr>
        </p:nvSpPr>
        <p:spPr>
          <a:xfrm>
            <a:off x="8229600" y="6356350"/>
            <a:ext cx="457200" cy="365125"/>
          </a:xfrm>
          <a:prstGeom prst="rect">
            <a:avLst/>
          </a:prstGeom>
        </p:spPr>
        <p:txBody>
          <a:bodyPr/>
          <a:lstStyle>
            <a:lvl1pPr algn="r">
              <a:defRPr sz="1400">
                <a:solidFill>
                  <a:srgbClr val="6E7073"/>
                </a:solidFill>
                <a:latin typeface="+mn-lt"/>
                <a:ea typeface="Open Sans" panose="020B0606030504020204" pitchFamily="34" charset="0"/>
                <a:cs typeface="Open Sans" panose="020B0606030504020204" pitchFamily="34" charset="0"/>
              </a:defRPr>
            </a:lvl1pPr>
          </a:lstStyle>
          <a:p>
            <a:fld id="{86D2451E-3285-438B-B188-C22B2A012BF6}" type="slidenum">
              <a:rPr lang="en-US" smtClean="0"/>
              <a:pPr/>
              <a:t>‹#›</a:t>
            </a:fld>
            <a:endParaRPr lang="en-US" dirty="0"/>
          </a:p>
        </p:txBody>
      </p:sp>
    </p:spTree>
    <p:extLst>
      <p:ext uri="{BB962C8B-B14F-4D97-AF65-F5344CB8AC3E}">
        <p14:creationId xmlns:p14="http://schemas.microsoft.com/office/powerpoint/2010/main" val="1202702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Content Slid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04800" y="1295400"/>
            <a:ext cx="4114800" cy="4525963"/>
          </a:xfrm>
        </p:spPr>
        <p:txBody>
          <a:bodyPr/>
          <a:lstStyle>
            <a:lvl1pPr>
              <a:defRPr sz="2200" baseline="0">
                <a:solidFill>
                  <a:schemeClr val="accent1"/>
                </a:solidFill>
                <a:latin typeface="Arial" panose="020B0604020202020204" pitchFamily="34" charset="0"/>
                <a:cs typeface="Arial" panose="020B0604020202020204" pitchFamily="34" charset="0"/>
              </a:defRPr>
            </a:lvl1pPr>
            <a:lvl2pPr>
              <a:defRPr sz="2000">
                <a:solidFill>
                  <a:schemeClr val="accent1"/>
                </a:solidFill>
                <a:latin typeface="Arial" panose="020B0604020202020204" pitchFamily="34" charset="0"/>
                <a:cs typeface="Arial" panose="020B0604020202020204" pitchFamily="34" charset="0"/>
              </a:defRPr>
            </a:lvl2pPr>
            <a:lvl3pPr>
              <a:defRPr sz="1800">
                <a:solidFill>
                  <a:schemeClr val="accent1"/>
                </a:solidFill>
                <a:latin typeface="Arial" panose="020B0604020202020204" pitchFamily="34" charset="0"/>
                <a:cs typeface="Arial" panose="020B0604020202020204" pitchFamily="34" charset="0"/>
              </a:defRPr>
            </a:lvl3pPr>
            <a:lvl4pPr>
              <a:defRPr sz="1600">
                <a:solidFill>
                  <a:schemeClr val="accent1"/>
                </a:solidFill>
                <a:latin typeface="Arial" panose="020B0604020202020204" pitchFamily="34" charset="0"/>
                <a:cs typeface="Arial" panose="020B0604020202020204" pitchFamily="34" charset="0"/>
              </a:defRPr>
            </a:lvl4pPr>
            <a:lvl5pPr>
              <a:defRPr sz="1600"/>
            </a:lvl5pPr>
            <a:lvl6pPr>
              <a:defRPr sz="1800"/>
            </a:lvl6pPr>
            <a:lvl7pPr>
              <a:defRPr sz="1800"/>
            </a:lvl7pPr>
            <a:lvl8pPr>
              <a:defRPr sz="1800"/>
            </a:lvl8pPr>
            <a:lvl9pPr>
              <a:defRPr sz="1800"/>
            </a:lvl9pPr>
          </a:lstStyle>
          <a:p>
            <a:pPr lvl="0"/>
            <a:r>
              <a:rPr lang="en-US" dirty="0"/>
              <a:t>Level 1 bullet points (default is 22-point font for two-column layout)</a:t>
            </a:r>
          </a:p>
          <a:p>
            <a:pPr lvl="1"/>
            <a:r>
              <a:rPr lang="en-US" dirty="0"/>
              <a:t>Level 2 bullet points (default is 20-point font)</a:t>
            </a:r>
          </a:p>
          <a:p>
            <a:pPr lvl="2"/>
            <a:r>
              <a:rPr lang="en-US" dirty="0"/>
              <a:t>Level 3 bullet points (default is 18-point font)</a:t>
            </a:r>
          </a:p>
          <a:p>
            <a:pPr lvl="3"/>
            <a:r>
              <a:rPr lang="en-US" dirty="0"/>
              <a:t>Level 4 bullet points (default is 16-point font)</a:t>
            </a:r>
          </a:p>
        </p:txBody>
      </p:sp>
      <p:sp>
        <p:nvSpPr>
          <p:cNvPr id="9" name="Rectangle 8"/>
          <p:cNvSpPr/>
          <p:nvPr userDrawn="1"/>
        </p:nvSpPr>
        <p:spPr>
          <a:xfrm>
            <a:off x="0" y="228600"/>
            <a:ext cx="9144000" cy="9144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04800" y="228600"/>
            <a:ext cx="8305800" cy="914400"/>
          </a:xfrm>
        </p:spPr>
        <p:txBody>
          <a:bodyPr/>
          <a:lstStyle>
            <a:lvl1pPr>
              <a:defRPr>
                <a:latin typeface="Georgia" panose="02040502050405020303" pitchFamily="18" charset="0"/>
              </a:defRPr>
            </a:lvl1pPr>
          </a:lstStyle>
          <a:p>
            <a:r>
              <a:rPr lang="en-US" dirty="0"/>
              <a:t>Insert Slide Heading</a:t>
            </a:r>
          </a:p>
        </p:txBody>
      </p:sp>
      <p:sp>
        <p:nvSpPr>
          <p:cNvPr id="10" name="Content Placeholder 2"/>
          <p:cNvSpPr>
            <a:spLocks noGrp="1"/>
          </p:cNvSpPr>
          <p:nvPr>
            <p:ph sz="half" idx="13" hasCustomPrompt="1"/>
          </p:nvPr>
        </p:nvSpPr>
        <p:spPr>
          <a:xfrm>
            <a:off x="4495800" y="1295400"/>
            <a:ext cx="4114800" cy="4525963"/>
          </a:xfrm>
        </p:spPr>
        <p:txBody>
          <a:bodyPr/>
          <a:lstStyle>
            <a:lvl1pPr>
              <a:defRPr sz="2200">
                <a:solidFill>
                  <a:schemeClr val="accent1"/>
                </a:solidFill>
                <a:latin typeface="Arial" panose="020B0604020202020204" pitchFamily="34" charset="0"/>
                <a:cs typeface="Arial" panose="020B0604020202020204" pitchFamily="34" charset="0"/>
              </a:defRPr>
            </a:lvl1pPr>
            <a:lvl2pPr>
              <a:defRPr sz="2000">
                <a:solidFill>
                  <a:schemeClr val="accent1"/>
                </a:solidFill>
                <a:latin typeface="Arial" panose="020B0604020202020204" pitchFamily="34" charset="0"/>
                <a:cs typeface="Arial" panose="020B0604020202020204" pitchFamily="34" charset="0"/>
              </a:defRPr>
            </a:lvl2pPr>
            <a:lvl3pPr>
              <a:defRPr sz="1800">
                <a:solidFill>
                  <a:schemeClr val="accent1"/>
                </a:solidFill>
                <a:latin typeface="Arial" panose="020B0604020202020204" pitchFamily="34" charset="0"/>
                <a:cs typeface="Arial" panose="020B0604020202020204" pitchFamily="34" charset="0"/>
              </a:defRPr>
            </a:lvl3pPr>
            <a:lvl4pPr>
              <a:defRPr sz="1600">
                <a:solidFill>
                  <a:schemeClr val="accent1"/>
                </a:solidFill>
                <a:latin typeface="Arial" panose="020B0604020202020204" pitchFamily="34" charset="0"/>
                <a:cs typeface="Arial" panose="020B0604020202020204" pitchFamily="34" charset="0"/>
              </a:defRPr>
            </a:lvl4pPr>
            <a:lvl5pPr>
              <a:defRPr sz="1600"/>
            </a:lvl5pPr>
            <a:lvl6pPr>
              <a:defRPr sz="1800"/>
            </a:lvl6pPr>
            <a:lvl7pPr>
              <a:defRPr sz="1800"/>
            </a:lvl7pPr>
            <a:lvl8pPr>
              <a:defRPr sz="1800"/>
            </a:lvl8pPr>
            <a:lvl9pPr>
              <a:defRPr sz="1800"/>
            </a:lvl9pPr>
          </a:lstStyle>
          <a:p>
            <a:pPr lvl="0"/>
            <a:r>
              <a:rPr lang="en-US" dirty="0"/>
              <a:t>Level 1 bullet points (default is 22-point font for two-column layout)</a:t>
            </a:r>
          </a:p>
          <a:p>
            <a:pPr lvl="1"/>
            <a:r>
              <a:rPr lang="en-US" dirty="0"/>
              <a:t>Level 2 bullet points (default is 20-point font)</a:t>
            </a:r>
          </a:p>
          <a:p>
            <a:pPr lvl="2"/>
            <a:r>
              <a:rPr lang="en-US" dirty="0"/>
              <a:t>Level 3 bullet points (default is 18-point font)</a:t>
            </a:r>
          </a:p>
          <a:p>
            <a:pPr lvl="3"/>
            <a:r>
              <a:rPr lang="en-US" dirty="0"/>
              <a:t>Level 4 bullet points (default is 16-point font)</a:t>
            </a:r>
          </a:p>
        </p:txBody>
      </p:sp>
      <p:sp>
        <p:nvSpPr>
          <p:cNvPr id="11" name="Rectangle 10"/>
          <p:cNvSpPr/>
          <p:nvPr userDrawn="1"/>
        </p:nvSpPr>
        <p:spPr>
          <a:xfrm>
            <a:off x="0" y="5999375"/>
            <a:ext cx="9144000" cy="858625"/>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108904"/>
            <a:ext cx="1616967" cy="639563"/>
          </a:xfrm>
          <a:prstGeom prst="rect">
            <a:avLst/>
          </a:prstGeom>
        </p:spPr>
      </p:pic>
      <p:sp>
        <p:nvSpPr>
          <p:cNvPr id="13" name="Slide Number Placeholder 5"/>
          <p:cNvSpPr>
            <a:spLocks noGrp="1"/>
          </p:cNvSpPr>
          <p:nvPr>
            <p:ph type="sldNum" sz="quarter" idx="12"/>
          </p:nvPr>
        </p:nvSpPr>
        <p:spPr>
          <a:xfrm>
            <a:off x="8229600" y="6356350"/>
            <a:ext cx="457200" cy="365125"/>
          </a:xfrm>
          <a:prstGeom prst="rect">
            <a:avLst/>
          </a:prstGeom>
        </p:spPr>
        <p:txBody>
          <a:bodyPr/>
          <a:lstStyle>
            <a:lvl1pPr algn="r">
              <a:defRPr sz="1400">
                <a:solidFill>
                  <a:srgbClr val="6E7073"/>
                </a:solidFill>
                <a:latin typeface="+mn-lt"/>
                <a:ea typeface="Open Sans" panose="020B0606030504020204" pitchFamily="34" charset="0"/>
                <a:cs typeface="Open Sans" panose="020B0606030504020204" pitchFamily="34" charset="0"/>
              </a:defRPr>
            </a:lvl1pPr>
          </a:lstStyle>
          <a:p>
            <a:fld id="{86D2451E-3285-438B-B188-C22B2A012BF6}" type="slidenum">
              <a:rPr lang="en-US" smtClean="0"/>
              <a:pPr/>
              <a:t>‹#›</a:t>
            </a:fld>
            <a:endParaRPr lang="en-US" dirty="0"/>
          </a:p>
        </p:txBody>
      </p:sp>
    </p:spTree>
    <p:extLst>
      <p:ext uri="{BB962C8B-B14F-4D97-AF65-F5344CB8AC3E}">
        <p14:creationId xmlns:p14="http://schemas.microsoft.com/office/powerpoint/2010/main" val="929592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ransition Slide">
    <p:spTree>
      <p:nvGrpSpPr>
        <p:cNvPr id="1" name=""/>
        <p:cNvGrpSpPr/>
        <p:nvPr/>
      </p:nvGrpSpPr>
      <p:grpSpPr>
        <a:xfrm>
          <a:off x="0" y="0"/>
          <a:ext cx="0" cy="0"/>
          <a:chOff x="0" y="0"/>
          <a:chExt cx="0" cy="0"/>
        </a:xfrm>
      </p:grpSpPr>
      <p:sp>
        <p:nvSpPr>
          <p:cNvPr id="8" name="Rectangle 7"/>
          <p:cNvSpPr/>
          <p:nvPr userDrawn="1"/>
        </p:nvSpPr>
        <p:spPr>
          <a:xfrm>
            <a:off x="3191435" y="3810000"/>
            <a:ext cx="5952565" cy="24384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hasCustomPrompt="1"/>
          </p:nvPr>
        </p:nvSpPr>
        <p:spPr>
          <a:xfrm>
            <a:off x="3429000" y="4038600"/>
            <a:ext cx="5562600" cy="2019300"/>
          </a:xfrm>
        </p:spPr>
        <p:txBody>
          <a:bodyPr>
            <a:normAutofit/>
          </a:bodyPr>
          <a:lstStyle>
            <a:lvl1pPr algn="r">
              <a:defRPr sz="3800" baseline="0">
                <a:latin typeface="Georgia" panose="02040502050405020303" pitchFamily="18" charset="0"/>
              </a:defRPr>
            </a:lvl1pPr>
          </a:lstStyle>
          <a:p>
            <a:r>
              <a:rPr lang="en-US" dirty="0"/>
              <a:t>Insert Section Heading</a:t>
            </a:r>
          </a:p>
        </p:txBody>
      </p:sp>
      <p:pic>
        <p:nvPicPr>
          <p:cNvPr id="1026" name="Picture 2" descr="C:\Users\CA19029\Documents\Brand and Style Rollout\Updated dept logo\TN Dept of Education ColorPMS -«.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61350"/>
          <a:stretch/>
        </p:blipFill>
        <p:spPr bwMode="auto">
          <a:xfrm>
            <a:off x="818180" y="3810000"/>
            <a:ext cx="238222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877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Slide with Gray Bar">
    <p:spTree>
      <p:nvGrpSpPr>
        <p:cNvPr id="1" name=""/>
        <p:cNvGrpSpPr/>
        <p:nvPr/>
      </p:nvGrpSpPr>
      <p:grpSpPr>
        <a:xfrm>
          <a:off x="0" y="0"/>
          <a:ext cx="0" cy="0"/>
          <a:chOff x="0" y="0"/>
          <a:chExt cx="0" cy="0"/>
        </a:xfrm>
      </p:grpSpPr>
      <p:sp>
        <p:nvSpPr>
          <p:cNvPr id="5" name="Rectangle 4"/>
          <p:cNvSpPr/>
          <p:nvPr userDrawn="1"/>
        </p:nvSpPr>
        <p:spPr>
          <a:xfrm>
            <a:off x="0" y="5999375"/>
            <a:ext cx="9144000" cy="858625"/>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108904"/>
            <a:ext cx="1616967" cy="639563"/>
          </a:xfrm>
          <a:prstGeom prst="rect">
            <a:avLst/>
          </a:prstGeom>
        </p:spPr>
      </p:pic>
      <p:sp>
        <p:nvSpPr>
          <p:cNvPr id="7" name="Slide Number Placeholder 5"/>
          <p:cNvSpPr>
            <a:spLocks noGrp="1"/>
          </p:cNvSpPr>
          <p:nvPr>
            <p:ph type="sldNum" sz="quarter" idx="12"/>
          </p:nvPr>
        </p:nvSpPr>
        <p:spPr>
          <a:xfrm>
            <a:off x="8229600" y="6356350"/>
            <a:ext cx="457200" cy="365125"/>
          </a:xfrm>
          <a:prstGeom prst="rect">
            <a:avLst/>
          </a:prstGeom>
        </p:spPr>
        <p:txBody>
          <a:bodyPr/>
          <a:lstStyle>
            <a:lvl1pPr algn="r">
              <a:defRPr sz="1400">
                <a:solidFill>
                  <a:srgbClr val="6E7073"/>
                </a:solidFill>
                <a:latin typeface="+mn-lt"/>
                <a:ea typeface="Open Sans" panose="020B0606030504020204" pitchFamily="34" charset="0"/>
                <a:cs typeface="Open Sans" panose="020B0606030504020204" pitchFamily="34" charset="0"/>
              </a:defRPr>
            </a:lvl1pPr>
          </a:lstStyle>
          <a:p>
            <a:fld id="{86D2451E-3285-438B-B188-C22B2A012BF6}" type="slidenum">
              <a:rPr lang="en-US" smtClean="0"/>
              <a:pPr/>
              <a:t>‹#›</a:t>
            </a:fld>
            <a:endParaRPr lang="en-US" dirty="0"/>
          </a:p>
        </p:txBody>
      </p:sp>
    </p:spTree>
    <p:extLst>
      <p:ext uri="{BB962C8B-B14F-4D97-AF65-F5344CB8AC3E}">
        <p14:creationId xmlns:p14="http://schemas.microsoft.com/office/powerpoint/2010/main" val="1432668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with Heading Bar">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8229600" y="6356350"/>
            <a:ext cx="457200" cy="365125"/>
          </a:xfrm>
          <a:prstGeom prst="rect">
            <a:avLst/>
          </a:prstGeom>
        </p:spPr>
        <p:txBody>
          <a:bodyPr/>
          <a:lstStyle>
            <a:lvl1pPr algn="r">
              <a:defRPr sz="1400">
                <a:solidFill>
                  <a:srgbClr val="6E7073"/>
                </a:solidFill>
                <a:latin typeface="+mn-lt"/>
                <a:ea typeface="Open Sans" panose="020B0606030504020204" pitchFamily="34" charset="0"/>
                <a:cs typeface="Open Sans" panose="020B0606030504020204" pitchFamily="34" charset="0"/>
              </a:defRPr>
            </a:lvl1pPr>
          </a:lstStyle>
          <a:p>
            <a:fld id="{86D2451E-3285-438B-B188-C22B2A012BF6}" type="slidenum">
              <a:rPr lang="en-US" smtClean="0"/>
              <a:pPr/>
              <a:t>‹#›</a:t>
            </a:fld>
            <a:endParaRPr lang="en-US" dirty="0"/>
          </a:p>
        </p:txBody>
      </p:sp>
      <p:sp>
        <p:nvSpPr>
          <p:cNvPr id="8" name="Rectangle 7"/>
          <p:cNvSpPr/>
          <p:nvPr userDrawn="1"/>
        </p:nvSpPr>
        <p:spPr>
          <a:xfrm>
            <a:off x="0" y="228600"/>
            <a:ext cx="9144000" cy="9144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hasCustomPrompt="1"/>
          </p:nvPr>
        </p:nvSpPr>
        <p:spPr>
          <a:xfrm>
            <a:off x="304800" y="228600"/>
            <a:ext cx="8305800" cy="914400"/>
          </a:xfrm>
        </p:spPr>
        <p:txBody>
          <a:bodyPr/>
          <a:lstStyle>
            <a:lvl1pPr>
              <a:defRPr/>
            </a:lvl1pPr>
          </a:lstStyle>
          <a:p>
            <a:r>
              <a:rPr lang="en-US" dirty="0"/>
              <a:t>Insert Slide Heading</a:t>
            </a:r>
          </a:p>
        </p:txBody>
      </p:sp>
    </p:spTree>
    <p:extLst>
      <p:ext uri="{BB962C8B-B14F-4D97-AF65-F5344CB8AC3E}">
        <p14:creationId xmlns:p14="http://schemas.microsoft.com/office/powerpoint/2010/main" val="2009764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Slide Number Placeholder 5"/>
          <p:cNvSpPr>
            <a:spLocks noGrp="1"/>
          </p:cNvSpPr>
          <p:nvPr>
            <p:ph type="sldNum" sz="quarter" idx="12"/>
          </p:nvPr>
        </p:nvSpPr>
        <p:spPr>
          <a:xfrm>
            <a:off x="8229600" y="6356350"/>
            <a:ext cx="457200" cy="365125"/>
          </a:xfrm>
          <a:prstGeom prst="rect">
            <a:avLst/>
          </a:prstGeom>
        </p:spPr>
        <p:txBody>
          <a:bodyPr/>
          <a:lstStyle>
            <a:lvl1pPr algn="r">
              <a:defRPr sz="1400">
                <a:solidFill>
                  <a:srgbClr val="6E7073"/>
                </a:solidFill>
                <a:latin typeface="+mn-lt"/>
                <a:ea typeface="Open Sans" panose="020B0606030504020204" pitchFamily="34" charset="0"/>
                <a:cs typeface="Open Sans" panose="020B0606030504020204" pitchFamily="34" charset="0"/>
              </a:defRPr>
            </a:lvl1pPr>
          </a:lstStyle>
          <a:p>
            <a:fld id="{86D2451E-3285-438B-B188-C22B2A012BF6}" type="slidenum">
              <a:rPr lang="en-US" smtClean="0"/>
              <a:pPr/>
              <a:t>‹#›</a:t>
            </a:fld>
            <a:endParaRPr lang="en-US" dirty="0"/>
          </a:p>
        </p:txBody>
      </p:sp>
    </p:spTree>
    <p:extLst>
      <p:ext uri="{BB962C8B-B14F-4D97-AF65-F5344CB8AC3E}">
        <p14:creationId xmlns:p14="http://schemas.microsoft.com/office/powerpoint/2010/main" val="759899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04800" y="1295400"/>
            <a:ext cx="8382000" cy="4525963"/>
          </a:xfrm>
        </p:spPr>
        <p:txBody>
          <a:bodyPr/>
          <a:lstStyle>
            <a:lvl1pPr>
              <a:defRPr baseline="0">
                <a:solidFill>
                  <a:schemeClr val="accent1"/>
                </a:solidFill>
                <a:latin typeface="Arial" panose="020B0604020202020204" pitchFamily="34" charset="0"/>
                <a:cs typeface="Arial" panose="020B0604020202020204" pitchFamily="34" charset="0"/>
              </a:defRPr>
            </a:lvl1pPr>
            <a:lvl2pPr>
              <a:defRPr baseline="0">
                <a:solidFill>
                  <a:schemeClr val="accent1"/>
                </a:solidFill>
                <a:latin typeface="Arial" panose="020B0604020202020204" pitchFamily="34" charset="0"/>
                <a:cs typeface="Arial" panose="020B0604020202020204" pitchFamily="34" charset="0"/>
              </a:defRPr>
            </a:lvl2pPr>
            <a:lvl3pPr>
              <a:defRPr baseline="0">
                <a:solidFill>
                  <a:schemeClr val="accent1"/>
                </a:solidFill>
                <a:latin typeface="Arial" panose="020B0604020202020204" pitchFamily="34" charset="0"/>
                <a:cs typeface="Arial" panose="020B0604020202020204" pitchFamily="34" charset="0"/>
              </a:defRPr>
            </a:lvl3pPr>
            <a:lvl4pPr>
              <a:defRPr baseline="0">
                <a:solidFill>
                  <a:schemeClr val="accent1"/>
                </a:solidFill>
                <a:latin typeface="Arial" panose="020B0604020202020204" pitchFamily="34" charset="0"/>
                <a:cs typeface="Arial" panose="020B0604020202020204" pitchFamily="34" charset="0"/>
              </a:defRPr>
            </a:lvl4pPr>
            <a:lvl5pPr>
              <a:defRPr baseline="0">
                <a:solidFill>
                  <a:schemeClr val="accent1"/>
                </a:solidFill>
                <a:latin typeface="Arial" panose="020B0604020202020204" pitchFamily="34" charset="0"/>
                <a:cs typeface="Arial" panose="020B0604020202020204" pitchFamily="34" charset="0"/>
              </a:defRPr>
            </a:lvl5pPr>
          </a:lstStyle>
          <a:p>
            <a:pPr lvl="0"/>
            <a:r>
              <a:rPr lang="en-US" dirty="0"/>
              <a:t>Presenter Name, Job Title, Team/Office/Division Name</a:t>
            </a:r>
          </a:p>
          <a:p>
            <a:pPr lvl="1"/>
            <a:r>
              <a:rPr lang="en-US" dirty="0"/>
              <a:t>Email Address</a:t>
            </a:r>
          </a:p>
          <a:p>
            <a:pPr lvl="1"/>
            <a:r>
              <a:rPr lang="en-US" dirty="0"/>
              <a:t>Phone Number</a:t>
            </a:r>
          </a:p>
          <a:p>
            <a:pPr lvl="0"/>
            <a:endParaRPr lang="en-US" dirty="0"/>
          </a:p>
        </p:txBody>
      </p:sp>
      <p:sp>
        <p:nvSpPr>
          <p:cNvPr id="7" name="Rectangle 6"/>
          <p:cNvSpPr/>
          <p:nvPr userDrawn="1"/>
        </p:nvSpPr>
        <p:spPr>
          <a:xfrm>
            <a:off x="0" y="228600"/>
            <a:ext cx="9144000" cy="9144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5999375"/>
            <a:ext cx="9144000" cy="858625"/>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108904"/>
            <a:ext cx="1616967" cy="639563"/>
          </a:xfrm>
          <a:prstGeom prst="rect">
            <a:avLst/>
          </a:prstGeom>
        </p:spPr>
      </p:pic>
      <p:sp>
        <p:nvSpPr>
          <p:cNvPr id="6" name="Slide Number Placeholder 5"/>
          <p:cNvSpPr>
            <a:spLocks noGrp="1"/>
          </p:cNvSpPr>
          <p:nvPr>
            <p:ph type="sldNum" sz="quarter" idx="12"/>
          </p:nvPr>
        </p:nvSpPr>
        <p:spPr>
          <a:xfrm>
            <a:off x="8229600" y="6356350"/>
            <a:ext cx="457200" cy="365125"/>
          </a:xfrm>
          <a:prstGeom prst="rect">
            <a:avLst/>
          </a:prstGeom>
        </p:spPr>
        <p:txBody>
          <a:bodyPr/>
          <a:lstStyle>
            <a:lvl1pPr algn="r">
              <a:defRPr sz="1400">
                <a:solidFill>
                  <a:srgbClr val="6E7073"/>
                </a:solidFill>
                <a:latin typeface="+mn-lt"/>
                <a:ea typeface="Open Sans" panose="020B0606030504020204" pitchFamily="34" charset="0"/>
                <a:cs typeface="Open Sans" panose="020B0606030504020204" pitchFamily="34" charset="0"/>
              </a:defRPr>
            </a:lvl1pPr>
          </a:lstStyle>
          <a:p>
            <a:fld id="{86D2451E-3285-438B-B188-C22B2A012BF6}" type="slidenum">
              <a:rPr lang="en-US" smtClean="0"/>
              <a:pPr/>
              <a:t>‹#›</a:t>
            </a:fld>
            <a:endParaRPr lang="en-US" dirty="0"/>
          </a:p>
        </p:txBody>
      </p:sp>
      <p:sp>
        <p:nvSpPr>
          <p:cNvPr id="4" name="TextBox 3"/>
          <p:cNvSpPr txBox="1"/>
          <p:nvPr userDrawn="1"/>
        </p:nvSpPr>
        <p:spPr>
          <a:xfrm>
            <a:off x="304800" y="405825"/>
            <a:ext cx="8382000" cy="584775"/>
          </a:xfrm>
          <a:prstGeom prst="rect">
            <a:avLst/>
          </a:prstGeom>
          <a:noFill/>
        </p:spPr>
        <p:txBody>
          <a:bodyPr wrap="square" rtlCol="0">
            <a:spAutoFit/>
          </a:bodyPr>
          <a:lstStyle/>
          <a:p>
            <a:r>
              <a:rPr lang="en-US" sz="3200" b="1" dirty="0">
                <a:solidFill>
                  <a:schemeClr val="bg1"/>
                </a:solidFill>
                <a:latin typeface="+mj-lt"/>
              </a:rPr>
              <a:t>Contact Information</a:t>
            </a:r>
          </a:p>
        </p:txBody>
      </p:sp>
    </p:spTree>
    <p:extLst>
      <p:ext uri="{BB962C8B-B14F-4D97-AF65-F5344CB8AC3E}">
        <p14:creationId xmlns:p14="http://schemas.microsoft.com/office/powerpoint/2010/main" val="2455753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6" name="Rectangle 5"/>
          <p:cNvSpPr/>
          <p:nvPr userDrawn="1"/>
        </p:nvSpPr>
        <p:spPr>
          <a:xfrm>
            <a:off x="-2406" y="3429000"/>
            <a:ext cx="9146406" cy="27432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userDrawn="1"/>
        </p:nvSpPr>
        <p:spPr>
          <a:xfrm>
            <a:off x="608397" y="3898900"/>
            <a:ext cx="7924800" cy="18033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b="1" i="1" dirty="0">
                <a:solidFill>
                  <a:schemeClr val="bg1"/>
                </a:solidFill>
                <a:effectLst>
                  <a:outerShdw blurRad="38100" dist="38100" dir="2700000" algn="tl">
                    <a:srgbClr val="000000">
                      <a:alpha val="43137"/>
                    </a:srgbClr>
                  </a:outerShdw>
                </a:effectLst>
                <a:latin typeface="Georgia" panose="02040502050405020303" pitchFamily="18" charset="0"/>
                <a:cs typeface="PermianSlabSerifTypeface"/>
              </a:rPr>
              <a:t>Districts and schools in Tennessee will exemplify excellence and equity such that all students are equipped with the knowledge and skills to successfully embark on their chosen path in life.</a:t>
            </a:r>
          </a:p>
        </p:txBody>
      </p:sp>
      <p:sp>
        <p:nvSpPr>
          <p:cNvPr id="13" name="Text Placeholder 2"/>
          <p:cNvSpPr txBox="1">
            <a:spLocks/>
          </p:cNvSpPr>
          <p:nvPr userDrawn="1"/>
        </p:nvSpPr>
        <p:spPr>
          <a:xfrm>
            <a:off x="0" y="6172200"/>
            <a:ext cx="9144000" cy="482601"/>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1B365D"/>
                </a:solidFill>
                <a:latin typeface="Arial" panose="020B0604020202020204" pitchFamily="34" charset="0"/>
                <a:cs typeface="Arial" panose="020B0604020202020204" pitchFamily="34" charset="0"/>
              </a:rPr>
              <a:t>Excellence | Optimism | Judgment | Courage | Teamwork</a:t>
            </a:r>
          </a:p>
        </p:txBody>
      </p:sp>
      <p:pic>
        <p:nvPicPr>
          <p:cNvPr id="14" name="Picture 2" descr="C:\Users\CA19029\Documents\Brand and Style Rollout\Updated dept logo\TN Dept of Education ColorPMS -«.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81200" y="998059"/>
            <a:ext cx="5181600" cy="2049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889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341437"/>
            <a:ext cx="8305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381000" y="228600"/>
            <a:ext cx="830580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905426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9" r:id="rId4"/>
    <p:sldLayoutId id="2147483655" r:id="rId5"/>
    <p:sldLayoutId id="2147483658" r:id="rId6"/>
    <p:sldLayoutId id="2147483662" r:id="rId7"/>
    <p:sldLayoutId id="2147483663" r:id="rId8"/>
    <p:sldLayoutId id="2147483660" r:id="rId9"/>
    <p:sldLayoutId id="2147483664" r:id="rId10"/>
  </p:sldLayoutIdLst>
  <p:hf sldNum="0" hdr="0" ftr="0" dt="0"/>
  <p:txStyles>
    <p:titleStyle>
      <a:lvl1pPr algn="l" defTabSz="914400" rtl="0" eaLnBrk="1" latinLnBrk="0" hangingPunct="1">
        <a:spcBef>
          <a:spcPct val="0"/>
        </a:spcBef>
        <a:buNone/>
        <a:defRPr sz="3200" b="1" kern="1200">
          <a:solidFill>
            <a:schemeClr val="bg1"/>
          </a:solidFill>
          <a:latin typeface="Georgia" panose="02040502050405020303" pitchFamily="18" charset="0"/>
          <a:ea typeface="+mj-ea"/>
          <a:cs typeface="+mj-cs"/>
        </a:defRPr>
      </a:lvl1pPr>
    </p:titleStyle>
    <p:bodyStyle>
      <a:lvl1pPr marL="342900" indent="-342900" algn="l" defTabSz="914400" rtl="0" eaLnBrk="1" latinLnBrk="0" hangingPunct="1">
        <a:spcBef>
          <a:spcPct val="20000"/>
        </a:spcBef>
        <a:buClr>
          <a:srgbClr val="EE3524"/>
        </a:buClr>
        <a:buFont typeface="Wingdings" panose="05000000000000000000" pitchFamily="2" charset="2"/>
        <a:buChar char="§"/>
        <a:defRPr sz="2400" kern="1200">
          <a:solidFill>
            <a:schemeClr val="accent1"/>
          </a:solidFill>
          <a:latin typeface="Arial" panose="020B0604020202020204" pitchFamily="34" charset="0"/>
          <a:ea typeface="Open Sans" panose="020B0606030504020204" pitchFamily="34" charset="0"/>
          <a:cs typeface="Arial" panose="020B0604020202020204" pitchFamily="34" charset="0"/>
        </a:defRPr>
      </a:lvl1pPr>
      <a:lvl2pPr marL="742950" indent="-285750" algn="l" defTabSz="914400" rtl="0" eaLnBrk="1" latinLnBrk="0" hangingPunct="1">
        <a:spcBef>
          <a:spcPct val="20000"/>
        </a:spcBef>
        <a:buClr>
          <a:srgbClr val="EE3524"/>
        </a:buClr>
        <a:buFont typeface="Arial" panose="020B0604020202020204" pitchFamily="34" charset="0"/>
        <a:buChar char="–"/>
        <a:defRPr sz="2200" kern="1200">
          <a:solidFill>
            <a:schemeClr val="accent1"/>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spcBef>
          <a:spcPct val="20000"/>
        </a:spcBef>
        <a:buClr>
          <a:srgbClr val="EE3524"/>
        </a:buClr>
        <a:buFont typeface="Arial" panose="020B0604020202020204" pitchFamily="34" charset="0"/>
        <a:buChar char="•"/>
        <a:defRPr sz="2000" kern="1200">
          <a:solidFill>
            <a:schemeClr val="accent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spcBef>
          <a:spcPct val="20000"/>
        </a:spcBef>
        <a:buClr>
          <a:srgbClr val="EE3524"/>
        </a:buClr>
        <a:buFont typeface="Courier New" panose="02070309020205020404" pitchFamily="49" charset="0"/>
        <a:buChar char="o"/>
        <a:defRPr sz="1800" kern="1200">
          <a:solidFill>
            <a:schemeClr val="accent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spcBef>
          <a:spcPct val="20000"/>
        </a:spcBef>
        <a:buClr>
          <a:srgbClr val="EE3524"/>
        </a:buClr>
        <a:buFont typeface="Arial" panose="020B0604020202020204" pitchFamily="34" charset="0"/>
        <a:buChar char="»"/>
        <a:defRPr sz="1600" kern="1200">
          <a:solidFill>
            <a:schemeClr val="accent1"/>
          </a:solidFill>
          <a:latin typeface="Arial" panose="020B06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tntp.org/assets/documents/TNTP_The-Opportunity-Myth_Web.pdf" TargetMode="Externa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tn.gov/education/tdoe-educator-training/integrated-leadership-course-series.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achievethecore.org/content/upload/act_reading_between_the_lines_research_ela.pdf"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hyperlink" Target="http://achievethecore.org/content/upload/act_reading_between_the_lines_research_ela.pdf"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achievethecore.org/content/upload/act_reading_between_the_lines_research_ela.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lexile.com/"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lexile.com/"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lexile.com/"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lexile.com/"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7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www.tn.gov/education/tdoe-educator-training/integrated-leadership-course-series.html"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48" y="4191000"/>
            <a:ext cx="9144000" cy="708025"/>
          </a:xfrm>
        </p:spPr>
        <p:txBody>
          <a:bodyPr/>
          <a:lstStyle/>
          <a:p>
            <a:r>
              <a:rPr lang="en-US" dirty="0"/>
              <a:t/>
            </a:r>
            <a:br>
              <a:rPr lang="en-US" dirty="0"/>
            </a:br>
            <a:r>
              <a:rPr lang="en-US" dirty="0" smtClean="0"/>
              <a:t>Rural Schools </a:t>
            </a:r>
            <a:br>
              <a:rPr lang="en-US" dirty="0" smtClean="0"/>
            </a:br>
            <a:r>
              <a:rPr lang="en-US" dirty="0" smtClean="0"/>
              <a:t>Integrated </a:t>
            </a:r>
            <a:r>
              <a:rPr lang="en-US" dirty="0"/>
              <a:t>Leadership Course: Session 1</a:t>
            </a:r>
            <a:endParaRPr lang="en-US" sz="2800" dirty="0"/>
          </a:p>
        </p:txBody>
      </p:sp>
    </p:spTree>
    <p:extLst>
      <p:ext uri="{BB962C8B-B14F-4D97-AF65-F5344CB8AC3E}">
        <p14:creationId xmlns:p14="http://schemas.microsoft.com/office/powerpoint/2010/main" val="35340856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8915400" cy="914400"/>
          </a:xfrm>
        </p:spPr>
        <p:txBody>
          <a:bodyPr>
            <a:normAutofit/>
          </a:bodyPr>
          <a:lstStyle/>
          <a:p>
            <a:r>
              <a:rPr lang="en-US" sz="2400" dirty="0"/>
              <a:t>Fewer than half of </a:t>
            </a:r>
            <a:r>
              <a:rPr lang="en-US" sz="2400" dirty="0" smtClean="0"/>
              <a:t>Tennessee’s rural </a:t>
            </a:r>
            <a:r>
              <a:rPr lang="en-US" sz="2400" dirty="0"/>
              <a:t>students are meeting grade-level benchmarks in math and reading. </a:t>
            </a:r>
            <a:endParaRPr lang="en-US" sz="2000"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1047458"/>
              </p:ext>
            </p:extLst>
          </p:nvPr>
        </p:nvGraphicFramePr>
        <p:xfrm>
          <a:off x="304800" y="1828800"/>
          <a:ext cx="8763000" cy="36575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4890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a:t>Students rarely engage in tasks that reflect the demands of the standards. </a:t>
            </a:r>
          </a:p>
        </p:txBody>
      </p:sp>
      <p:graphicFrame>
        <p:nvGraphicFramePr>
          <p:cNvPr id="5" name="Chart 4">
            <a:extLst>
              <a:ext uri="{FF2B5EF4-FFF2-40B4-BE49-F238E27FC236}">
                <a16:creationId xmlns:a16="http://schemas.microsoft.com/office/drawing/2014/main" xmlns="" id="{F499D786-F96D-4182-9306-A09471F015D7}"/>
              </a:ext>
            </a:extLst>
          </p:cNvPr>
          <p:cNvGraphicFramePr/>
          <p:nvPr>
            <p:extLst>
              <p:ext uri="{D42A27DB-BD31-4B8C-83A1-F6EECF244321}">
                <p14:modId xmlns:p14="http://schemas.microsoft.com/office/powerpoint/2010/main" val="4135177715"/>
              </p:ext>
            </p:extLst>
          </p:nvPr>
        </p:nvGraphicFramePr>
        <p:xfrm>
          <a:off x="762000" y="967741"/>
          <a:ext cx="7848600" cy="509548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xmlns="" id="{A37D70EB-2169-4B45-BCA5-80D4C75340C0}"/>
              </a:ext>
            </a:extLst>
          </p:cNvPr>
          <p:cNvSpPr txBox="1"/>
          <p:nvPr/>
        </p:nvSpPr>
        <p:spPr>
          <a:xfrm>
            <a:off x="929640" y="5070173"/>
            <a:ext cx="3307525" cy="307777"/>
          </a:xfrm>
          <a:prstGeom prst="rect">
            <a:avLst/>
          </a:prstGeom>
          <a:noFill/>
        </p:spPr>
        <p:txBody>
          <a:bodyPr wrap="square" rtlCol="0">
            <a:spAutoFit/>
          </a:bodyPr>
          <a:lstStyle/>
          <a:p>
            <a:r>
              <a:rPr lang="en-US" sz="1400" dirty="0">
                <a:latin typeface="+mn-lt"/>
              </a:rPr>
              <a:t>N = 161 </a:t>
            </a:r>
            <a:r>
              <a:rPr lang="en-US" sz="1400" dirty="0" smtClean="0">
                <a:latin typeface="+mn-lt"/>
              </a:rPr>
              <a:t>assignments</a:t>
            </a:r>
            <a:endParaRPr lang="en-US" sz="1400" dirty="0">
              <a:latin typeface="+mn-lt"/>
            </a:endParaRPr>
          </a:p>
        </p:txBody>
      </p:sp>
      <p:sp>
        <p:nvSpPr>
          <p:cNvPr id="7" name="TextBox 6">
            <a:extLst>
              <a:ext uri="{FF2B5EF4-FFF2-40B4-BE49-F238E27FC236}">
                <a16:creationId xmlns:a16="http://schemas.microsoft.com/office/drawing/2014/main" xmlns="" id="{7BB3DC04-FC8C-412C-B7A3-B0637629014A}"/>
              </a:ext>
            </a:extLst>
          </p:cNvPr>
          <p:cNvSpPr txBox="1"/>
          <p:nvPr/>
        </p:nvSpPr>
        <p:spPr>
          <a:xfrm>
            <a:off x="929640" y="3361593"/>
            <a:ext cx="3545282" cy="307777"/>
          </a:xfrm>
          <a:prstGeom prst="rect">
            <a:avLst/>
          </a:prstGeom>
          <a:noFill/>
        </p:spPr>
        <p:txBody>
          <a:bodyPr wrap="square" rtlCol="0">
            <a:spAutoFit/>
          </a:bodyPr>
          <a:lstStyle/>
          <a:p>
            <a:r>
              <a:rPr lang="en-US" sz="1400" dirty="0">
                <a:latin typeface="+mn-lt"/>
              </a:rPr>
              <a:t>N = 162 </a:t>
            </a:r>
            <a:r>
              <a:rPr lang="en-US" sz="1400" dirty="0" smtClean="0">
                <a:latin typeface="+mn-lt"/>
              </a:rPr>
              <a:t>assignments</a:t>
            </a:r>
            <a:endParaRPr lang="en-US" sz="1400" dirty="0">
              <a:latin typeface="+mn-lt"/>
            </a:endParaRPr>
          </a:p>
        </p:txBody>
      </p:sp>
      <p:sp>
        <p:nvSpPr>
          <p:cNvPr id="2" name="Rectangle 1"/>
          <p:cNvSpPr/>
          <p:nvPr/>
        </p:nvSpPr>
        <p:spPr>
          <a:xfrm>
            <a:off x="2288088" y="6286122"/>
            <a:ext cx="6858000" cy="276999"/>
          </a:xfrm>
          <a:prstGeom prst="rect">
            <a:avLst/>
          </a:prstGeom>
        </p:spPr>
        <p:txBody>
          <a:bodyPr wrap="square">
            <a:spAutoFit/>
          </a:bodyPr>
          <a:lstStyle/>
          <a:p>
            <a:r>
              <a:rPr lang="en-US" sz="1200" dirty="0" smtClean="0"/>
              <a:t>TNTP </a:t>
            </a:r>
            <a:r>
              <a:rPr lang="en-US" sz="1200" i="1" dirty="0" smtClean="0"/>
              <a:t>Opportunity Myth</a:t>
            </a:r>
            <a:r>
              <a:rPr lang="en-US" sz="1200" dirty="0" smtClean="0"/>
              <a:t>: </a:t>
            </a:r>
            <a:r>
              <a:rPr lang="en-US" sz="1200" dirty="0" smtClean="0">
                <a:hlinkClick r:id="rId4"/>
              </a:rPr>
              <a:t>https</a:t>
            </a:r>
            <a:r>
              <a:rPr lang="en-US" sz="1200" dirty="0">
                <a:hlinkClick r:id="rId4"/>
              </a:rPr>
              <a:t>://tntp.org/assets/documents/TNTP_The-Opportunity-Myth_Web.pdf</a:t>
            </a:r>
            <a:endParaRPr lang="en-US" sz="1200" dirty="0"/>
          </a:p>
        </p:txBody>
      </p:sp>
    </p:spTree>
    <p:extLst>
      <p:ext uri="{BB962C8B-B14F-4D97-AF65-F5344CB8AC3E}">
        <p14:creationId xmlns:p14="http://schemas.microsoft.com/office/powerpoint/2010/main" val="38491482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a:t>Less than 10 percent of observed lessons reflected the vision for </a:t>
            </a:r>
            <a:r>
              <a:rPr lang="en-US" sz="2400" i="1" dirty="0"/>
              <a:t>Teaching Literacy in Tennessee. </a:t>
            </a:r>
            <a:endParaRPr lang="en-US" sz="2400" dirty="0"/>
          </a:p>
        </p:txBody>
      </p:sp>
      <p:graphicFrame>
        <p:nvGraphicFramePr>
          <p:cNvPr id="9" name="Chart 8">
            <a:extLst>
              <a:ext uri="{FF2B5EF4-FFF2-40B4-BE49-F238E27FC236}">
                <a16:creationId xmlns:a16="http://schemas.microsoft.com/office/drawing/2014/main" xmlns="" id="{65DCEB57-8DB0-4EE6-B79E-DA66C34180FA}"/>
              </a:ext>
            </a:extLst>
          </p:cNvPr>
          <p:cNvGraphicFramePr/>
          <p:nvPr>
            <p:extLst>
              <p:ext uri="{D42A27DB-BD31-4B8C-83A1-F6EECF244321}">
                <p14:modId xmlns:p14="http://schemas.microsoft.com/office/powerpoint/2010/main" val="3931885792"/>
              </p:ext>
            </p:extLst>
          </p:nvPr>
        </p:nvGraphicFramePr>
        <p:xfrm>
          <a:off x="838200" y="1371600"/>
          <a:ext cx="7467600" cy="4419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260111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Vision for Success</a:t>
            </a:r>
            <a:endParaRPr lang="en-US" dirty="0"/>
          </a:p>
        </p:txBody>
      </p:sp>
    </p:spTree>
    <p:extLst>
      <p:ext uri="{BB962C8B-B14F-4D97-AF65-F5344CB8AC3E}">
        <p14:creationId xmlns:p14="http://schemas.microsoft.com/office/powerpoint/2010/main" val="3158808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Vision for Proficient Readers</a:t>
            </a:r>
            <a:endParaRPr lang="en-US" dirty="0"/>
          </a:p>
        </p:txBody>
      </p:sp>
      <p:pic>
        <p:nvPicPr>
          <p:cNvPr id="4" name="Content Placeholder 3"/>
          <p:cNvPicPr>
            <a:picLocks noGrp="1" noChangeAspect="1"/>
          </p:cNvPicPr>
          <p:nvPr>
            <p:ph idx="4294967295"/>
          </p:nvPr>
        </p:nvPicPr>
        <p:blipFill>
          <a:blip r:embed="rId3"/>
          <a:stretch>
            <a:fillRect/>
          </a:stretch>
        </p:blipFill>
        <p:spPr>
          <a:xfrm>
            <a:off x="1295400" y="1371600"/>
            <a:ext cx="6629400" cy="5018699"/>
          </a:xfrm>
          <a:prstGeom prst="rect">
            <a:avLst/>
          </a:prstGeom>
        </p:spPr>
      </p:pic>
    </p:spTree>
    <p:extLst>
      <p:ext uri="{BB962C8B-B14F-4D97-AF65-F5344CB8AC3E}">
        <p14:creationId xmlns:p14="http://schemas.microsoft.com/office/powerpoint/2010/main" val="399195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44156" y="1219200"/>
            <a:ext cx="6455688" cy="4746277"/>
          </a:xfrm>
          <a:prstGeom prst="rect">
            <a:avLst/>
          </a:prstGeom>
        </p:spPr>
      </p:pic>
      <p:sp>
        <p:nvSpPr>
          <p:cNvPr id="6" name="Title 2"/>
          <p:cNvSpPr txBox="1">
            <a:spLocks/>
          </p:cNvSpPr>
          <p:nvPr/>
        </p:nvSpPr>
        <p:spPr>
          <a:xfrm>
            <a:off x="228600" y="221616"/>
            <a:ext cx="8305800" cy="9144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a:solidFill>
                  <a:schemeClr val="bg1"/>
                </a:solidFill>
                <a:latin typeface="Georgia" panose="02040502050405020303" pitchFamily="18" charset="0"/>
                <a:ea typeface="+mj-ea"/>
                <a:cs typeface="+mj-cs"/>
              </a:defRPr>
            </a:lvl1pPr>
          </a:lstStyle>
          <a:p>
            <a:r>
              <a:rPr lang="en-US" dirty="0" smtClean="0"/>
              <a:t>Structures for Support</a:t>
            </a:r>
            <a:endParaRPr lang="en-US" dirty="0"/>
          </a:p>
        </p:txBody>
      </p:sp>
      <p:sp>
        <p:nvSpPr>
          <p:cNvPr id="2" name="Rectangle 1"/>
          <p:cNvSpPr/>
          <p:nvPr/>
        </p:nvSpPr>
        <p:spPr>
          <a:xfrm>
            <a:off x="6324600" y="6324600"/>
            <a:ext cx="4572000" cy="261610"/>
          </a:xfrm>
          <a:prstGeom prst="rect">
            <a:avLst/>
          </a:prstGeom>
        </p:spPr>
        <p:txBody>
          <a:bodyPr>
            <a:spAutoFit/>
          </a:bodyPr>
          <a:lstStyle/>
          <a:p>
            <a:r>
              <a:rPr lang="en-US" sz="1100" b="1" dirty="0"/>
              <a:t>HANDOUT </a:t>
            </a:r>
            <a:r>
              <a:rPr lang="en-US" sz="1100" b="1" dirty="0" smtClean="0"/>
              <a:t>1_TEAM Admin Rubric</a:t>
            </a:r>
            <a:endParaRPr lang="en-US" sz="1100" b="1" dirty="0"/>
          </a:p>
        </p:txBody>
      </p:sp>
    </p:spTree>
    <p:extLst>
      <p:ext uri="{BB962C8B-B14F-4D97-AF65-F5344CB8AC3E}">
        <p14:creationId xmlns:p14="http://schemas.microsoft.com/office/powerpoint/2010/main" val="35253811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46BE3815-72A7-4117-9D11-7D5E0EE7D8E3}"/>
              </a:ext>
            </a:extLst>
          </p:cNvPr>
          <p:cNvSpPr>
            <a:spLocks noGrp="1"/>
          </p:cNvSpPr>
          <p:nvPr>
            <p:ph idx="1"/>
          </p:nvPr>
        </p:nvSpPr>
        <p:spPr>
          <a:xfrm>
            <a:off x="304800" y="1219200"/>
            <a:ext cx="8382000" cy="4648200"/>
          </a:xfrm>
        </p:spPr>
        <p:txBody>
          <a:bodyPr>
            <a:normAutofit fontScale="92500" lnSpcReduction="10000"/>
          </a:bodyPr>
          <a:lstStyle/>
          <a:p>
            <a:pPr marL="0" indent="0">
              <a:spcBef>
                <a:spcPts val="0"/>
              </a:spcBef>
              <a:spcAft>
                <a:spcPts val="1200"/>
              </a:spcAft>
              <a:buNone/>
            </a:pPr>
            <a:r>
              <a:rPr lang="en-US" dirty="0"/>
              <a:t>What connections </a:t>
            </a:r>
            <a:r>
              <a:rPr lang="en-US" dirty="0" smtClean="0"/>
              <a:t>do </a:t>
            </a:r>
            <a:r>
              <a:rPr lang="en-US" dirty="0"/>
              <a:t>you see between the </a:t>
            </a:r>
            <a:r>
              <a:rPr lang="en-US" b="1" dirty="0"/>
              <a:t>TEAM </a:t>
            </a:r>
            <a:r>
              <a:rPr lang="en-US" b="1" dirty="0" smtClean="0"/>
              <a:t>rubrics </a:t>
            </a:r>
            <a:r>
              <a:rPr lang="en-US" dirty="0" smtClean="0"/>
              <a:t>and the strategies being used in your school for reaching </a:t>
            </a:r>
            <a:r>
              <a:rPr lang="en-US" dirty="0"/>
              <a:t>your </a:t>
            </a:r>
            <a:r>
              <a:rPr lang="en-US" dirty="0" smtClean="0"/>
              <a:t>school-wide </a:t>
            </a:r>
            <a:r>
              <a:rPr lang="en-US" dirty="0"/>
              <a:t>literacy </a:t>
            </a:r>
            <a:r>
              <a:rPr lang="en-US" dirty="0" smtClean="0"/>
              <a:t>goal?</a:t>
            </a:r>
            <a:endParaRPr lang="en-US" sz="2200" dirty="0">
              <a:solidFill>
                <a:schemeClr val="tx1"/>
              </a:solidFill>
            </a:endParaRPr>
          </a:p>
          <a:p>
            <a:pPr>
              <a:spcBef>
                <a:spcPts val="0"/>
              </a:spcBef>
              <a:spcAft>
                <a:spcPts val="1200"/>
              </a:spcAft>
            </a:pPr>
            <a:r>
              <a:rPr lang="en-US" b="1" dirty="0"/>
              <a:t>Vision &amp; Expectations</a:t>
            </a:r>
            <a:r>
              <a:rPr lang="en-US" dirty="0"/>
              <a:t>: </a:t>
            </a:r>
            <a:endParaRPr lang="en-US" dirty="0" smtClean="0"/>
          </a:p>
          <a:p>
            <a:pPr lvl="1">
              <a:spcBef>
                <a:spcPts val="0"/>
              </a:spcBef>
              <a:spcAft>
                <a:spcPts val="1200"/>
              </a:spcAft>
            </a:pPr>
            <a:r>
              <a:rPr lang="en-US" dirty="0" smtClean="0"/>
              <a:t>How are you building </a:t>
            </a:r>
            <a:r>
              <a:rPr lang="en-US" dirty="0"/>
              <a:t>a shared vision of excellent literacy </a:t>
            </a:r>
            <a:r>
              <a:rPr lang="en-US" dirty="0" smtClean="0"/>
              <a:t>instruction and student success?</a:t>
            </a:r>
          </a:p>
          <a:p>
            <a:pPr lvl="1">
              <a:spcBef>
                <a:spcPts val="0"/>
              </a:spcBef>
              <a:spcAft>
                <a:spcPts val="1200"/>
              </a:spcAft>
            </a:pPr>
            <a:r>
              <a:rPr lang="en-US" dirty="0" smtClean="0"/>
              <a:t>What challenges might you face as a rural school leader while building this shared vision with all stakeholders?</a:t>
            </a:r>
          </a:p>
          <a:p>
            <a:pPr>
              <a:spcBef>
                <a:spcPts val="0"/>
              </a:spcBef>
              <a:spcAft>
                <a:spcPts val="1200"/>
              </a:spcAft>
            </a:pPr>
            <a:r>
              <a:rPr lang="en-US" b="1" dirty="0" smtClean="0"/>
              <a:t>Self-Reflection: </a:t>
            </a:r>
          </a:p>
          <a:p>
            <a:pPr lvl="1">
              <a:spcBef>
                <a:spcPts val="0"/>
              </a:spcBef>
              <a:spcAft>
                <a:spcPts val="1200"/>
              </a:spcAft>
            </a:pPr>
            <a:r>
              <a:rPr lang="en-US" dirty="0" smtClean="0"/>
              <a:t>In what areas might you need to consider strategic changes to address your challenges?</a:t>
            </a:r>
          </a:p>
          <a:p>
            <a:pPr lvl="1">
              <a:spcBef>
                <a:spcPts val="0"/>
              </a:spcBef>
              <a:spcAft>
                <a:spcPts val="1200"/>
              </a:spcAft>
            </a:pPr>
            <a:r>
              <a:rPr lang="en-US" dirty="0" smtClean="0"/>
              <a:t>What resources might you access to support these changes?</a:t>
            </a:r>
          </a:p>
          <a:p>
            <a:pPr lvl="1">
              <a:spcBef>
                <a:spcPts val="0"/>
              </a:spcBef>
              <a:spcAft>
                <a:spcPts val="1200"/>
              </a:spcAft>
            </a:pPr>
            <a:endParaRPr lang="en-US" dirty="0" smtClean="0"/>
          </a:p>
          <a:p>
            <a:pPr lvl="1">
              <a:spcBef>
                <a:spcPts val="0"/>
              </a:spcBef>
              <a:spcAft>
                <a:spcPts val="1200"/>
              </a:spcAft>
            </a:pPr>
            <a:endParaRPr lang="en-US" dirty="0"/>
          </a:p>
        </p:txBody>
      </p:sp>
      <p:sp>
        <p:nvSpPr>
          <p:cNvPr id="3" name="Title 2"/>
          <p:cNvSpPr>
            <a:spLocks noGrp="1"/>
          </p:cNvSpPr>
          <p:nvPr>
            <p:ph type="title"/>
          </p:nvPr>
        </p:nvSpPr>
        <p:spPr/>
        <p:txBody>
          <a:bodyPr>
            <a:normAutofit/>
          </a:bodyPr>
          <a:lstStyle/>
          <a:p>
            <a:r>
              <a:rPr lang="en-US" sz="2800" dirty="0" smtClean="0"/>
              <a:t>Think-Pair-Share</a:t>
            </a:r>
            <a:endParaRPr lang="en-US" sz="2400" dirty="0"/>
          </a:p>
        </p:txBody>
      </p:sp>
      <p:sp>
        <p:nvSpPr>
          <p:cNvPr id="5" name="Rectangle 4"/>
          <p:cNvSpPr/>
          <p:nvPr/>
        </p:nvSpPr>
        <p:spPr>
          <a:xfrm>
            <a:off x="6400800" y="6324600"/>
            <a:ext cx="4572000" cy="261610"/>
          </a:xfrm>
          <a:prstGeom prst="rect">
            <a:avLst/>
          </a:prstGeom>
        </p:spPr>
        <p:txBody>
          <a:bodyPr>
            <a:spAutoFit/>
          </a:bodyPr>
          <a:lstStyle/>
          <a:p>
            <a:r>
              <a:rPr lang="en-US" sz="1100" b="1" dirty="0"/>
              <a:t>HANDOUT </a:t>
            </a:r>
            <a:r>
              <a:rPr lang="en-US" sz="1100" b="1" dirty="0" smtClean="0"/>
              <a:t>1_TEAM Admin Rubric</a:t>
            </a:r>
            <a:endParaRPr lang="en-US" sz="1100" b="1" dirty="0"/>
          </a:p>
        </p:txBody>
      </p:sp>
    </p:spTree>
    <p:extLst>
      <p:ext uri="{BB962C8B-B14F-4D97-AF65-F5344CB8AC3E}">
        <p14:creationId xmlns:p14="http://schemas.microsoft.com/office/powerpoint/2010/main" val="36312349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28600"/>
            <a:ext cx="8915400" cy="914400"/>
          </a:xfrm>
        </p:spPr>
        <p:txBody>
          <a:bodyPr>
            <a:noAutofit/>
          </a:bodyPr>
          <a:lstStyle/>
          <a:p>
            <a:r>
              <a:rPr lang="en-US" sz="2900" dirty="0" smtClean="0"/>
              <a:t>The Solution: Key Instructional Shifts in Literacy</a:t>
            </a:r>
            <a:endParaRPr lang="en-US" sz="2900" dirty="0"/>
          </a:p>
        </p:txBody>
      </p:sp>
      <p:graphicFrame>
        <p:nvGraphicFramePr>
          <p:cNvPr id="5" name="Table 4">
            <a:extLst>
              <a:ext uri="{FF2B5EF4-FFF2-40B4-BE49-F238E27FC236}">
                <a16:creationId xmlns:a16="http://schemas.microsoft.com/office/drawing/2014/main" xmlns="" id="{2E15FD19-8309-4EB1-836E-CFBE1BCE2BEC}"/>
              </a:ext>
            </a:extLst>
          </p:cNvPr>
          <p:cNvGraphicFramePr>
            <a:graphicFrameLocks noGrp="1"/>
          </p:cNvGraphicFramePr>
          <p:nvPr>
            <p:extLst>
              <p:ext uri="{D42A27DB-BD31-4B8C-83A1-F6EECF244321}">
                <p14:modId xmlns:p14="http://schemas.microsoft.com/office/powerpoint/2010/main" val="1716396002"/>
              </p:ext>
            </p:extLst>
          </p:nvPr>
        </p:nvGraphicFramePr>
        <p:xfrm>
          <a:off x="670560" y="1371600"/>
          <a:ext cx="7924800" cy="4323006"/>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xmlns="" val="20000"/>
                    </a:ext>
                  </a:extLst>
                </a:gridCol>
                <a:gridCol w="5410200">
                  <a:extLst>
                    <a:ext uri="{9D8B030D-6E8A-4147-A177-3AD203B41FA5}">
                      <a16:colId xmlns:a16="http://schemas.microsoft.com/office/drawing/2014/main" xmlns="" val="20001"/>
                    </a:ext>
                  </a:extLst>
                </a:gridCol>
              </a:tblGrid>
              <a:tr h="1441002">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3200" b="0" baseline="0" dirty="0">
                          <a:solidFill>
                            <a:srgbClr val="FF0000"/>
                          </a:solidFill>
                          <a:latin typeface="Tw Cen MT Condensed" pitchFamily="34" charset="0"/>
                          <a:cs typeface="Segoe UI" pitchFamily="34" charset="0"/>
                        </a:rPr>
                        <a:t>KNOWLEDGE</a:t>
                      </a:r>
                      <a:endParaRPr kumimoji="0" lang="en-US" sz="3200" b="0" i="0" u="none" strike="noStrike" kern="1200" cap="none" spc="0" normalizeH="0" baseline="0" noProof="0" dirty="0">
                        <a:ln>
                          <a:noFill/>
                        </a:ln>
                        <a:solidFill>
                          <a:srgbClr val="FF0000"/>
                        </a:solidFill>
                        <a:effectLst/>
                        <a:uLnTx/>
                        <a:uFillTx/>
                        <a:latin typeface="Tw Cen MT Condensed" pitchFamily="34" charset="0"/>
                        <a:cs typeface="Segoe UI" pitchFamily="34" charset="0"/>
                      </a:endParaRPr>
                    </a:p>
                  </a:txBody>
                  <a:tcPr marR="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dirty="0">
                          <a:solidFill>
                            <a:schemeClr val="accent1"/>
                          </a:solidFill>
                          <a:latin typeface="+mn-lt"/>
                          <a:cs typeface="Segoe UI" pitchFamily="34" charset="0"/>
                        </a:rPr>
                        <a:t>Building knowledge </a:t>
                      </a:r>
                      <a:r>
                        <a:rPr lang="en-US" sz="2000" b="0" i="0" dirty="0">
                          <a:solidFill>
                            <a:schemeClr val="accent1"/>
                          </a:solidFill>
                          <a:latin typeface="+mn-lt"/>
                          <a:cs typeface="Segoe UI" pitchFamily="34" charset="0"/>
                        </a:rPr>
                        <a:t>through content-rich non-fiction.</a:t>
                      </a:r>
                      <a:r>
                        <a:rPr lang="en-US" sz="2000" b="0" i="0" baseline="0" dirty="0">
                          <a:solidFill>
                            <a:schemeClr val="accent1"/>
                          </a:solidFill>
                          <a:latin typeface="+mn-lt"/>
                          <a:cs typeface="Segoe UI" pitchFamily="34" charset="0"/>
                        </a:rPr>
                        <a:t> </a:t>
                      </a:r>
                      <a:endParaRPr lang="en-US" sz="2000" b="1" i="0" dirty="0">
                        <a:solidFill>
                          <a:schemeClr val="accent1"/>
                        </a:solidFill>
                        <a:latin typeface="+mn-lt"/>
                        <a:cs typeface="Segoe UI" pitchFamily="34" charset="0"/>
                      </a:endParaRP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2781132017"/>
                  </a:ext>
                </a:extLst>
              </a:tr>
              <a:tr h="1441002">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w Cen MT Condensed" pitchFamily="34" charset="0"/>
                          <a:cs typeface="Segoe UI" pitchFamily="34" charset="0"/>
                        </a:rPr>
                        <a:t>COMPLEXITY</a:t>
                      </a:r>
                    </a:p>
                  </a:txBody>
                  <a:tcPr marR="0" anchor="ctr">
                    <a:lnL w="12700" cap="flat" cmpd="sng" algn="ctr">
                      <a:no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chemeClr val="accent1"/>
                          </a:solidFill>
                          <a:latin typeface="+mn-lt"/>
                          <a:cs typeface="Segoe UI" pitchFamily="34" charset="0"/>
                        </a:rPr>
                        <a:t>Regular</a:t>
                      </a:r>
                      <a:r>
                        <a:rPr lang="en-US" sz="2000" b="0" i="0" baseline="0" dirty="0">
                          <a:solidFill>
                            <a:schemeClr val="accent1"/>
                          </a:solidFill>
                          <a:latin typeface="+mn-lt"/>
                          <a:cs typeface="Segoe UI" pitchFamily="34" charset="0"/>
                        </a:rPr>
                        <a:t> practice with </a:t>
                      </a:r>
                      <a:r>
                        <a:rPr lang="en-US" sz="2000" b="1" i="0" baseline="0" dirty="0">
                          <a:solidFill>
                            <a:schemeClr val="accent1"/>
                          </a:solidFill>
                          <a:latin typeface="+mn-lt"/>
                          <a:cs typeface="Segoe UI" pitchFamily="34" charset="0"/>
                        </a:rPr>
                        <a:t>complex text </a:t>
                      </a:r>
                      <a:r>
                        <a:rPr lang="en-US" sz="2000" b="0" i="0" baseline="0" dirty="0">
                          <a:solidFill>
                            <a:schemeClr val="accent1"/>
                          </a:solidFill>
                          <a:latin typeface="+mn-lt"/>
                          <a:cs typeface="Segoe UI" pitchFamily="34" charset="0"/>
                        </a:rPr>
                        <a:t>and its </a:t>
                      </a:r>
                      <a:r>
                        <a:rPr lang="en-US" sz="2000" b="1" i="0" baseline="0" dirty="0">
                          <a:solidFill>
                            <a:schemeClr val="accent1"/>
                          </a:solidFill>
                          <a:latin typeface="+mn-lt"/>
                          <a:cs typeface="Segoe UI" pitchFamily="34" charset="0"/>
                        </a:rPr>
                        <a:t>academic language</a:t>
                      </a:r>
                      <a:r>
                        <a:rPr lang="en-US" sz="2000" b="0" i="0" baseline="0" dirty="0">
                          <a:solidFill>
                            <a:schemeClr val="accent1"/>
                          </a:solidFill>
                          <a:latin typeface="+mn-lt"/>
                          <a:cs typeface="Segoe UI" pitchFamily="34" charset="0"/>
                        </a:rPr>
                        <a:t>. </a:t>
                      </a:r>
                      <a:endParaRPr lang="en-US" sz="2000" b="1" i="0" dirty="0">
                        <a:solidFill>
                          <a:schemeClr val="accent1"/>
                        </a:solidFill>
                        <a:latin typeface="+mn-lt"/>
                        <a:cs typeface="Segoe UI" pitchFamily="34" charset="0"/>
                      </a:endParaRPr>
                    </a:p>
                  </a:txBody>
                  <a:tcPr anchor="ctr">
                    <a:lnL w="12700" cap="flat" cmpd="sng" algn="ctr">
                      <a:no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2141417502"/>
                  </a:ext>
                </a:extLst>
              </a:tr>
              <a:tr h="1441002">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en-US" sz="3200" b="0" baseline="0" dirty="0">
                          <a:solidFill>
                            <a:srgbClr val="FF0000"/>
                          </a:solidFill>
                          <a:latin typeface="Tw Cen MT Condensed" pitchFamily="34" charset="0"/>
                          <a:cs typeface="Segoe UI" pitchFamily="34" charset="0"/>
                        </a:rPr>
                        <a:t>TEXT-FOCUSED</a:t>
                      </a:r>
                      <a:endParaRPr lang="en-US" sz="3200" b="0" dirty="0">
                        <a:solidFill>
                          <a:srgbClr val="FF0000"/>
                        </a:solidFill>
                        <a:latin typeface="Tw Cen MT Condensed" pitchFamily="34" charset="0"/>
                        <a:cs typeface="Segoe UI" pitchFamily="34" charset="0"/>
                      </a:endParaRPr>
                    </a:p>
                  </a:txBody>
                  <a:tcPr marR="0" anchor="ctr">
                    <a:lnL w="12700" cap="flat" cmpd="sng" algn="ctr">
                      <a:no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chemeClr val="accent1"/>
                          </a:solidFill>
                          <a:latin typeface="+mn-lt"/>
                          <a:cs typeface="Segoe UI" pitchFamily="34" charset="0"/>
                        </a:rPr>
                        <a:t>Reading,</a:t>
                      </a:r>
                      <a:r>
                        <a:rPr lang="en-US" sz="2000" b="0" i="0" baseline="0" dirty="0">
                          <a:solidFill>
                            <a:schemeClr val="accent1"/>
                          </a:solidFill>
                          <a:latin typeface="+mn-lt"/>
                          <a:cs typeface="Segoe UI" pitchFamily="34" charset="0"/>
                        </a:rPr>
                        <a:t> </a:t>
                      </a:r>
                      <a:r>
                        <a:rPr lang="en-US" sz="2000" b="0" i="0" baseline="0" dirty="0" smtClean="0">
                          <a:solidFill>
                            <a:schemeClr val="accent1"/>
                          </a:solidFill>
                          <a:latin typeface="+mn-lt"/>
                          <a:cs typeface="Segoe UI" pitchFamily="34" charset="0"/>
                        </a:rPr>
                        <a:t>writing, </a:t>
                      </a:r>
                      <a:r>
                        <a:rPr lang="en-US" sz="2000" b="0" i="0" baseline="0" dirty="0">
                          <a:solidFill>
                            <a:schemeClr val="accent1"/>
                          </a:solidFill>
                          <a:latin typeface="+mn-lt"/>
                          <a:cs typeface="Segoe UI" pitchFamily="34" charset="0"/>
                        </a:rPr>
                        <a:t>and speaking grounded in </a:t>
                      </a:r>
                      <a:r>
                        <a:rPr lang="en-US" sz="2000" b="1" i="0" baseline="0" dirty="0">
                          <a:solidFill>
                            <a:schemeClr val="accent1"/>
                          </a:solidFill>
                          <a:latin typeface="+mn-lt"/>
                          <a:cs typeface="Segoe UI" pitchFamily="34" charset="0"/>
                        </a:rPr>
                        <a:t>evidence from text</a:t>
                      </a:r>
                      <a:r>
                        <a:rPr lang="en-US" sz="2000" b="0" i="0" baseline="0" dirty="0">
                          <a:solidFill>
                            <a:schemeClr val="accent1"/>
                          </a:solidFill>
                          <a:latin typeface="+mn-lt"/>
                          <a:cs typeface="Segoe UI" pitchFamily="34" charset="0"/>
                        </a:rPr>
                        <a:t>, both literary and informational.</a:t>
                      </a:r>
                      <a:endParaRPr lang="en-US" sz="2000" b="1" i="0" dirty="0">
                        <a:solidFill>
                          <a:schemeClr val="accent1"/>
                        </a:solidFill>
                        <a:latin typeface="+mn-lt"/>
                        <a:cs typeface="Segoe UI" pitchFamily="34" charset="0"/>
                      </a:endParaRPr>
                    </a:p>
                  </a:txBody>
                  <a:tcPr anchor="ctr">
                    <a:lnL w="12700" cap="flat" cmpd="sng" algn="ctr">
                      <a:no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xmlns="" val="1829310645"/>
                  </a:ext>
                </a:extLst>
              </a:tr>
            </a:tbl>
          </a:graphicData>
        </a:graphic>
      </p:graphicFrame>
    </p:spTree>
    <p:extLst>
      <p:ext uri="{BB962C8B-B14F-4D97-AF65-F5344CB8AC3E}">
        <p14:creationId xmlns:p14="http://schemas.microsoft.com/office/powerpoint/2010/main" val="30150230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4BF6A64-51F3-420C-9B00-0467F95EC7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7999"/>
          </a:xfrm>
          <a:prstGeom prst="rect">
            <a:avLst/>
          </a:prstGeom>
        </p:spPr>
      </p:pic>
      <p:sp>
        <p:nvSpPr>
          <p:cNvPr id="2" name="TextBox 1">
            <a:extLst>
              <a:ext uri="{FF2B5EF4-FFF2-40B4-BE49-F238E27FC236}">
                <a16:creationId xmlns:a16="http://schemas.microsoft.com/office/drawing/2014/main" xmlns="" id="{7EB73651-74E3-4826-959B-E812F118A441}"/>
              </a:ext>
            </a:extLst>
          </p:cNvPr>
          <p:cNvSpPr txBox="1"/>
          <p:nvPr/>
        </p:nvSpPr>
        <p:spPr>
          <a:xfrm>
            <a:off x="381000" y="1371600"/>
            <a:ext cx="8382000" cy="2708434"/>
          </a:xfrm>
          <a:prstGeom prst="rect">
            <a:avLst/>
          </a:prstGeom>
          <a:noFill/>
        </p:spPr>
        <p:txBody>
          <a:bodyPr wrap="square" rtlCol="0">
            <a:spAutoFit/>
          </a:bodyPr>
          <a:lstStyle/>
          <a:p>
            <a:pPr algn="ctr">
              <a:spcAft>
                <a:spcPts val="1200"/>
              </a:spcAft>
            </a:pPr>
            <a:r>
              <a:rPr lang="en-US" sz="3200" b="1" dirty="0"/>
              <a:t>Our shared problem of practice: </a:t>
            </a:r>
          </a:p>
          <a:p>
            <a:pPr algn="ctr">
              <a:spcAft>
                <a:spcPts val="1200"/>
              </a:spcAft>
            </a:pPr>
            <a:r>
              <a:rPr lang="en-US" sz="3200" dirty="0"/>
              <a:t>Students across Tennessee are not yet engaging in literacy instruction that reflects the demands of Tennessee’s rigorous ELA standards. </a:t>
            </a:r>
          </a:p>
        </p:txBody>
      </p:sp>
    </p:spTree>
    <p:extLst>
      <p:ext uri="{BB962C8B-B14F-4D97-AF65-F5344CB8AC3E}">
        <p14:creationId xmlns:p14="http://schemas.microsoft.com/office/powerpoint/2010/main" val="14895510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8686800" cy="914400"/>
          </a:xfrm>
        </p:spPr>
        <p:txBody>
          <a:bodyPr>
            <a:normAutofit fontScale="90000"/>
          </a:bodyPr>
          <a:lstStyle/>
          <a:p>
            <a:r>
              <a:rPr lang="en-US" sz="2800" dirty="0" smtClean="0"/>
              <a:t>The Commitment: High Expectations for Student Engagement</a:t>
            </a:r>
            <a:endParaRPr lang="en-US" sz="2800" dirty="0"/>
          </a:p>
        </p:txBody>
      </p:sp>
      <p:graphicFrame>
        <p:nvGraphicFramePr>
          <p:cNvPr id="6" name="Diagram 5">
            <a:extLst>
              <a:ext uri="{FF2B5EF4-FFF2-40B4-BE49-F238E27FC236}">
                <a16:creationId xmlns:a16="http://schemas.microsoft.com/office/drawing/2014/main" xmlns="" id="{6B9C42B4-EE56-48D8-906D-677C0C391FF3}"/>
              </a:ext>
            </a:extLst>
          </p:cNvPr>
          <p:cNvGraphicFramePr/>
          <p:nvPr>
            <p:extLst/>
          </p:nvPr>
        </p:nvGraphicFramePr>
        <p:xfrm>
          <a:off x="76200" y="609600"/>
          <a:ext cx="87630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xmlns="" id="{0E3F47F9-AD41-4690-A4A3-E77E9C1D3D82}"/>
              </a:ext>
            </a:extLst>
          </p:cNvPr>
          <p:cNvSpPr/>
          <p:nvPr/>
        </p:nvSpPr>
        <p:spPr>
          <a:xfrm>
            <a:off x="990600" y="4724400"/>
            <a:ext cx="7315200" cy="1200329"/>
          </a:xfrm>
          <a:prstGeom prst="rect">
            <a:avLst/>
          </a:prstGeom>
        </p:spPr>
        <p:txBody>
          <a:bodyPr wrap="square">
            <a:spAutoFit/>
          </a:bodyPr>
          <a:lstStyle/>
          <a:p>
            <a:pPr algn="ctr"/>
            <a:r>
              <a:rPr lang="en-US" sz="2400" b="1" dirty="0">
                <a:solidFill>
                  <a:schemeClr val="accent1"/>
                </a:solidFill>
                <a:ea typeface="Calibri" panose="020F0502020204030204" pitchFamily="34" charset="0"/>
                <a:cs typeface="Segoe UI Semibold" panose="020B0702040204020203" pitchFamily="34" charset="0"/>
              </a:rPr>
              <a:t>Our goal for students is that they can clearly and coherently express their understanding of complex texts. </a:t>
            </a:r>
          </a:p>
        </p:txBody>
      </p:sp>
    </p:spTree>
    <p:extLst>
      <p:ext uri="{BB962C8B-B14F-4D97-AF65-F5344CB8AC3E}">
        <p14:creationId xmlns:p14="http://schemas.microsoft.com/office/powerpoint/2010/main" val="387425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Overview</a:t>
            </a:r>
          </a:p>
          <a:p>
            <a:r>
              <a:rPr lang="en-US" dirty="0" smtClean="0"/>
              <a:t>The Story of Rural Districts in Tennessee</a:t>
            </a:r>
          </a:p>
          <a:p>
            <a:r>
              <a:rPr lang="en-US" dirty="0" smtClean="0"/>
              <a:t>Vision for Success</a:t>
            </a:r>
          </a:p>
          <a:p>
            <a:r>
              <a:rPr lang="en-US" dirty="0" smtClean="0"/>
              <a:t>Academic Strategy: Identifying Complex Texts</a:t>
            </a:r>
          </a:p>
          <a:p>
            <a:r>
              <a:rPr lang="en-US" dirty="0" smtClean="0"/>
              <a:t>Introduction to Core Action 4</a:t>
            </a:r>
          </a:p>
          <a:p>
            <a:r>
              <a:rPr lang="en-US" dirty="0" smtClean="0"/>
              <a:t>Next Steps</a:t>
            </a:r>
          </a:p>
          <a:p>
            <a:r>
              <a:rPr lang="en-US" dirty="0"/>
              <a:t>Academic Strategy: Identifying </a:t>
            </a:r>
            <a:r>
              <a:rPr lang="en-US" dirty="0" smtClean="0"/>
              <a:t>High-Quality Questions and Tasks</a:t>
            </a:r>
          </a:p>
          <a:p>
            <a:r>
              <a:rPr lang="en-US" dirty="0" smtClean="0"/>
              <a:t>Introduction to Core Action 5</a:t>
            </a:r>
          </a:p>
          <a:p>
            <a:pPr lvl="1"/>
            <a:r>
              <a:rPr lang="en-US" dirty="0" smtClean="0"/>
              <a:t>Evidence of Core Action 5</a:t>
            </a:r>
          </a:p>
          <a:p>
            <a:pPr lvl="1"/>
            <a:r>
              <a:rPr lang="en-US" dirty="0" smtClean="0"/>
              <a:t>Core Action 5 in Action</a:t>
            </a:r>
          </a:p>
          <a:p>
            <a:r>
              <a:rPr lang="en-US" dirty="0" smtClean="0"/>
              <a:t>Planning for Change</a:t>
            </a:r>
            <a:endParaRPr lang="en-US" dirty="0"/>
          </a:p>
          <a:p>
            <a:endParaRPr lang="en-US" dirty="0"/>
          </a:p>
        </p:txBody>
      </p:sp>
      <p:sp>
        <p:nvSpPr>
          <p:cNvPr id="3" name="Title 2"/>
          <p:cNvSpPr>
            <a:spLocks noGrp="1"/>
          </p:cNvSpPr>
          <p:nvPr>
            <p:ph type="title"/>
          </p:nvPr>
        </p:nvSpPr>
        <p:spPr/>
        <p:txBody>
          <a:bodyPr/>
          <a:lstStyle/>
          <a:p>
            <a:r>
              <a:rPr lang="en-US" dirty="0" smtClean="0"/>
              <a:t>Agenda</a:t>
            </a:r>
            <a:endParaRPr lang="en-US" dirty="0"/>
          </a:p>
        </p:txBody>
      </p:sp>
    </p:spTree>
    <p:extLst>
      <p:ext uri="{BB962C8B-B14F-4D97-AF65-F5344CB8AC3E}">
        <p14:creationId xmlns:p14="http://schemas.microsoft.com/office/powerpoint/2010/main" val="17619276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900" dirty="0" smtClean="0"/>
              <a:t>The Commitment: Achieving Dramatically Different Results</a:t>
            </a:r>
            <a:endParaRPr lang="en-US" sz="2900" dirty="0"/>
          </a:p>
        </p:txBody>
      </p:sp>
      <p:pic>
        <p:nvPicPr>
          <p:cNvPr id="6" name="Picture 5">
            <a:extLst>
              <a:ext uri="{FF2B5EF4-FFF2-40B4-BE49-F238E27FC236}">
                <a16:creationId xmlns:a16="http://schemas.microsoft.com/office/drawing/2014/main" xmlns="" id="{10184280-A342-4DBD-8AB3-C1F501162832}"/>
              </a:ext>
            </a:extLst>
          </p:cNvPr>
          <p:cNvPicPr>
            <a:picLocks noChangeAspect="1"/>
          </p:cNvPicPr>
          <p:nvPr/>
        </p:nvPicPr>
        <p:blipFill rotWithShape="1">
          <a:blip r:embed="rId3"/>
          <a:srcRect l="-2047" t="2" r="-1047" b="13060"/>
          <a:stretch/>
        </p:blipFill>
        <p:spPr>
          <a:xfrm>
            <a:off x="609600" y="1256044"/>
            <a:ext cx="3480411" cy="3849356"/>
          </a:xfrm>
          <a:prstGeom prst="rect">
            <a:avLst/>
          </a:prstGeom>
          <a:ln>
            <a:solidFill>
              <a:schemeClr val="tx1"/>
            </a:solidFill>
          </a:ln>
        </p:spPr>
      </p:pic>
      <p:sp>
        <p:nvSpPr>
          <p:cNvPr id="8" name="Plus Sign 7">
            <a:extLst>
              <a:ext uri="{FF2B5EF4-FFF2-40B4-BE49-F238E27FC236}">
                <a16:creationId xmlns:a16="http://schemas.microsoft.com/office/drawing/2014/main" xmlns="" id="{2CE94C10-D3DE-41C0-8803-09072A9FB7AF}"/>
              </a:ext>
            </a:extLst>
          </p:cNvPr>
          <p:cNvSpPr/>
          <p:nvPr/>
        </p:nvSpPr>
        <p:spPr bwMode="auto">
          <a:xfrm>
            <a:off x="4191001" y="3032090"/>
            <a:ext cx="762000" cy="762000"/>
          </a:xfrm>
          <a:prstGeom prst="mathPlus">
            <a:avLst/>
          </a:prstGeom>
          <a:solidFill>
            <a:schemeClr val="accent1"/>
          </a:solidFill>
          <a:ln w="19050" algn="ctr">
            <a:solidFill>
              <a:schemeClr val="accent1"/>
            </a:solidFill>
            <a:round/>
            <a:headEnd/>
            <a:tailEnd type="triangle" w="med" len="med"/>
          </a:ln>
        </p:spPr>
        <p:txBody>
          <a:bodyPr wrap="none" rtlCol="0" anchor="ctr"/>
          <a:lstStyle/>
          <a:p>
            <a:pPr algn="ctr"/>
            <a:endParaRPr lang="en-US">
              <a:latin typeface="Book Antiqua" pitchFamily="18" charset="0"/>
            </a:endParaRPr>
          </a:p>
        </p:txBody>
      </p:sp>
      <p:sp>
        <p:nvSpPr>
          <p:cNvPr id="9" name="TextBox 8">
            <a:extLst>
              <a:ext uri="{FF2B5EF4-FFF2-40B4-BE49-F238E27FC236}">
                <a16:creationId xmlns:a16="http://schemas.microsoft.com/office/drawing/2014/main" xmlns="" id="{47B1B85A-280C-4495-90D2-C201E02CC2F7}"/>
              </a:ext>
            </a:extLst>
          </p:cNvPr>
          <p:cNvSpPr txBox="1"/>
          <p:nvPr/>
        </p:nvSpPr>
        <p:spPr>
          <a:xfrm>
            <a:off x="609599" y="5257800"/>
            <a:ext cx="3480411" cy="646331"/>
          </a:xfrm>
          <a:prstGeom prst="rect">
            <a:avLst/>
          </a:prstGeom>
          <a:noFill/>
        </p:spPr>
        <p:txBody>
          <a:bodyPr wrap="square" rtlCol="0">
            <a:spAutoFit/>
          </a:bodyPr>
          <a:lstStyle/>
          <a:p>
            <a:pPr algn="ctr"/>
            <a:r>
              <a:rPr lang="en-US" b="1" dirty="0" smtClean="0">
                <a:solidFill>
                  <a:srgbClr val="FF0000"/>
                </a:solidFill>
                <a:cs typeface="Segoe UI Semibold" panose="020B0702040204020203" pitchFamily="34" charset="0"/>
              </a:rPr>
              <a:t>Establish Highly Rigorous Standards</a:t>
            </a:r>
            <a:endParaRPr lang="en-US" b="1" dirty="0">
              <a:solidFill>
                <a:srgbClr val="FF0000"/>
              </a:solidFill>
              <a:cs typeface="Segoe UI Semibold" panose="020B0702040204020203" pitchFamily="34" charset="0"/>
            </a:endParaRPr>
          </a:p>
        </p:txBody>
      </p:sp>
      <p:sp>
        <p:nvSpPr>
          <p:cNvPr id="10" name="TextBox 9">
            <a:extLst>
              <a:ext uri="{FF2B5EF4-FFF2-40B4-BE49-F238E27FC236}">
                <a16:creationId xmlns:a16="http://schemas.microsoft.com/office/drawing/2014/main" xmlns="" id="{B1FDA072-A4B6-4842-B63B-892E3C9124D2}"/>
              </a:ext>
            </a:extLst>
          </p:cNvPr>
          <p:cNvSpPr txBox="1"/>
          <p:nvPr/>
        </p:nvSpPr>
        <p:spPr>
          <a:xfrm>
            <a:off x="4724400" y="5257799"/>
            <a:ext cx="4419599" cy="646331"/>
          </a:xfrm>
          <a:prstGeom prst="rect">
            <a:avLst/>
          </a:prstGeom>
          <a:noFill/>
        </p:spPr>
        <p:txBody>
          <a:bodyPr wrap="square" rtlCol="0">
            <a:spAutoFit/>
          </a:bodyPr>
          <a:lstStyle/>
          <a:p>
            <a:pPr algn="ctr"/>
            <a:r>
              <a:rPr lang="en-US" b="1" dirty="0" smtClean="0">
                <a:solidFill>
                  <a:srgbClr val="FF0000"/>
                </a:solidFill>
                <a:cs typeface="Segoe UI Semibold" panose="020B0702040204020203" pitchFamily="34" charset="0"/>
              </a:rPr>
              <a:t>Establish and Support the Expectation for High-Quality </a:t>
            </a:r>
            <a:r>
              <a:rPr lang="en-US" b="1" dirty="0">
                <a:solidFill>
                  <a:srgbClr val="FF0000"/>
                </a:solidFill>
                <a:cs typeface="Segoe UI Semibold" panose="020B0702040204020203" pitchFamily="34" charset="0"/>
              </a:rPr>
              <a:t>Instruction</a:t>
            </a:r>
          </a:p>
        </p:txBody>
      </p:sp>
      <p:pic>
        <p:nvPicPr>
          <p:cNvPr id="5" name="Picture 4">
            <a:extLst>
              <a:ext uri="{FF2B5EF4-FFF2-40B4-BE49-F238E27FC236}">
                <a16:creationId xmlns:a16="http://schemas.microsoft.com/office/drawing/2014/main" xmlns="" id="{F131D82F-F510-4273-9683-D5B097CF1DB0}"/>
              </a:ext>
            </a:extLst>
          </p:cNvPr>
          <p:cNvPicPr>
            <a:picLocks noChangeAspect="1"/>
          </p:cNvPicPr>
          <p:nvPr/>
        </p:nvPicPr>
        <p:blipFill rotWithShape="1">
          <a:blip r:embed="rId4"/>
          <a:srcRect b="3813"/>
          <a:stretch/>
        </p:blipFill>
        <p:spPr>
          <a:xfrm>
            <a:off x="5401057" y="1282434"/>
            <a:ext cx="3057143" cy="3835931"/>
          </a:xfrm>
          <a:prstGeom prst="rect">
            <a:avLst/>
          </a:prstGeom>
          <a:ln>
            <a:solidFill>
              <a:schemeClr val="accent1"/>
            </a:solidFill>
          </a:ln>
        </p:spPr>
      </p:pic>
    </p:spTree>
    <p:extLst>
      <p:ext uri="{BB962C8B-B14F-4D97-AF65-F5344CB8AC3E}">
        <p14:creationId xmlns:p14="http://schemas.microsoft.com/office/powerpoint/2010/main" val="35455080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46BE3815-72A7-4117-9D11-7D5E0EE7D8E3}"/>
              </a:ext>
            </a:extLst>
          </p:cNvPr>
          <p:cNvSpPr>
            <a:spLocks noGrp="1"/>
          </p:cNvSpPr>
          <p:nvPr>
            <p:ph sz="half" idx="1"/>
          </p:nvPr>
        </p:nvSpPr>
        <p:spPr>
          <a:xfrm>
            <a:off x="457200" y="1295398"/>
            <a:ext cx="4114800" cy="4525963"/>
          </a:xfrm>
        </p:spPr>
        <p:txBody>
          <a:bodyPr/>
          <a:lstStyle/>
          <a:p>
            <a:pPr lvl="0">
              <a:spcBef>
                <a:spcPts val="0"/>
              </a:spcBef>
            </a:pPr>
            <a:r>
              <a:rPr lang="en-US" dirty="0" smtClean="0"/>
              <a:t>Clear </a:t>
            </a:r>
            <a:r>
              <a:rPr lang="en-US" b="1" dirty="0"/>
              <a:t>v</a:t>
            </a:r>
            <a:r>
              <a:rPr lang="en-US" b="1" dirty="0" smtClean="0"/>
              <a:t>ision</a:t>
            </a:r>
            <a:r>
              <a:rPr lang="en-US" dirty="0" smtClean="0"/>
              <a:t> and </a:t>
            </a:r>
            <a:r>
              <a:rPr lang="en-US" b="1" dirty="0"/>
              <a:t>h</a:t>
            </a:r>
            <a:r>
              <a:rPr lang="en-US" b="1" dirty="0" smtClean="0"/>
              <a:t>igh </a:t>
            </a:r>
            <a:r>
              <a:rPr lang="en-US" b="1" dirty="0"/>
              <a:t>e</a:t>
            </a:r>
            <a:r>
              <a:rPr lang="en-US" b="1" dirty="0" smtClean="0"/>
              <a:t>xpectations </a:t>
            </a:r>
            <a:r>
              <a:rPr lang="en-US" dirty="0" smtClean="0"/>
              <a:t>for </a:t>
            </a:r>
            <a:r>
              <a:rPr lang="en-US" dirty="0"/>
              <a:t> </a:t>
            </a:r>
            <a:r>
              <a:rPr lang="en-US" dirty="0" smtClean="0"/>
              <a:t>   educators</a:t>
            </a:r>
          </a:p>
          <a:p>
            <a:pPr lvl="1">
              <a:spcBef>
                <a:spcPts val="0"/>
              </a:spcBef>
            </a:pPr>
            <a:r>
              <a:rPr lang="en-US" dirty="0" smtClean="0"/>
              <a:t>It </a:t>
            </a:r>
            <a:r>
              <a:rPr lang="en-US" dirty="0"/>
              <a:t>is critical that everyone </a:t>
            </a:r>
            <a:r>
              <a:rPr lang="en-US" b="1" dirty="0"/>
              <a:t>understands </a:t>
            </a:r>
            <a:r>
              <a:rPr lang="en-US" dirty="0"/>
              <a:t>and </a:t>
            </a:r>
            <a:r>
              <a:rPr lang="en-US" b="1" dirty="0" smtClean="0"/>
              <a:t>invests</a:t>
            </a:r>
            <a:r>
              <a:rPr lang="en-US" dirty="0" smtClean="0"/>
              <a:t> </a:t>
            </a:r>
            <a:r>
              <a:rPr lang="en-US" dirty="0"/>
              <a:t>in the plan to accelerate literacy learning. </a:t>
            </a:r>
          </a:p>
          <a:p>
            <a:pPr lvl="0">
              <a:spcBef>
                <a:spcPts val="0"/>
              </a:spcBef>
            </a:pPr>
            <a:r>
              <a:rPr lang="en-US" b="1" dirty="0" smtClean="0"/>
              <a:t>Focused</a:t>
            </a:r>
            <a:r>
              <a:rPr lang="en-US" dirty="0" smtClean="0"/>
              <a:t>, </a:t>
            </a:r>
            <a:r>
              <a:rPr lang="en-US" b="1" dirty="0" smtClean="0"/>
              <a:t>shared</a:t>
            </a:r>
            <a:r>
              <a:rPr lang="en-US" dirty="0" smtClean="0"/>
              <a:t> leadership </a:t>
            </a:r>
            <a:r>
              <a:rPr lang="en-US" dirty="0"/>
              <a:t>will be key </a:t>
            </a:r>
            <a:r>
              <a:rPr lang="en-US" dirty="0" smtClean="0"/>
              <a:t>         to </a:t>
            </a:r>
            <a:r>
              <a:rPr lang="en-US" dirty="0"/>
              <a:t>the success of this work. </a:t>
            </a:r>
          </a:p>
        </p:txBody>
      </p:sp>
      <p:sp>
        <p:nvSpPr>
          <p:cNvPr id="3" name="Title 2"/>
          <p:cNvSpPr>
            <a:spLocks noGrp="1"/>
          </p:cNvSpPr>
          <p:nvPr>
            <p:ph type="title"/>
          </p:nvPr>
        </p:nvSpPr>
        <p:spPr/>
        <p:txBody>
          <a:bodyPr>
            <a:normAutofit/>
          </a:bodyPr>
          <a:lstStyle/>
          <a:p>
            <a:r>
              <a:rPr lang="en-US" sz="2900" dirty="0" smtClean="0"/>
              <a:t>The Action: Lead the Change</a:t>
            </a:r>
            <a:endParaRPr lang="en-US" sz="2900" dirty="0"/>
          </a:p>
        </p:txBody>
      </p:sp>
      <p:sp>
        <p:nvSpPr>
          <p:cNvPr id="2" name="Content Placeholder 1"/>
          <p:cNvSpPr>
            <a:spLocks noGrp="1"/>
          </p:cNvSpPr>
          <p:nvPr>
            <p:ph sz="half" idx="13"/>
          </p:nvPr>
        </p:nvSpPr>
        <p:spPr>
          <a:xfrm>
            <a:off x="4814539" y="1295399"/>
            <a:ext cx="4114800" cy="4525963"/>
          </a:xfrm>
        </p:spPr>
        <p:txBody>
          <a:bodyPr/>
          <a:lstStyle/>
          <a:p>
            <a:r>
              <a:rPr lang="en-US" dirty="0"/>
              <a:t>What might </a:t>
            </a:r>
            <a:r>
              <a:rPr lang="en-US" dirty="0" smtClean="0"/>
              <a:t>your teachers answer if asked to </a:t>
            </a:r>
            <a:r>
              <a:rPr lang="en-US" dirty="0"/>
              <a:t>communicate </a:t>
            </a:r>
            <a:r>
              <a:rPr lang="en-US" dirty="0" smtClean="0"/>
              <a:t>your </a:t>
            </a:r>
            <a:r>
              <a:rPr lang="en-US" b="1" dirty="0"/>
              <a:t>vision for literacy and </a:t>
            </a:r>
            <a:r>
              <a:rPr lang="en-US" b="1" dirty="0" smtClean="0"/>
              <a:t>high expectations</a:t>
            </a:r>
            <a:r>
              <a:rPr lang="en-US" dirty="0" smtClean="0"/>
              <a:t>?</a:t>
            </a:r>
          </a:p>
          <a:p>
            <a:r>
              <a:rPr lang="en-US" dirty="0" smtClean="0"/>
              <a:t>How might teachers in your building respond if asked to </a:t>
            </a:r>
            <a:r>
              <a:rPr lang="en-US" b="1" dirty="0" smtClean="0"/>
              <a:t>describe the leadership style </a:t>
            </a:r>
            <a:r>
              <a:rPr lang="en-US" dirty="0" smtClean="0"/>
              <a:t>in the building?</a:t>
            </a:r>
          </a:p>
          <a:p>
            <a:endParaRPr lang="en-US" dirty="0"/>
          </a:p>
        </p:txBody>
      </p:sp>
    </p:spTree>
    <p:extLst>
      <p:ext uri="{BB962C8B-B14F-4D97-AF65-F5344CB8AC3E}">
        <p14:creationId xmlns:p14="http://schemas.microsoft.com/office/powerpoint/2010/main" val="201636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Academic </a:t>
            </a:r>
            <a:r>
              <a:rPr lang="en-US" dirty="0" smtClean="0"/>
              <a:t>Strategy: Identifying Complex Texts</a:t>
            </a:r>
            <a:endParaRPr lang="en-US" dirty="0"/>
          </a:p>
        </p:txBody>
      </p:sp>
    </p:spTree>
    <p:extLst>
      <p:ext uri="{BB962C8B-B14F-4D97-AF65-F5344CB8AC3E}">
        <p14:creationId xmlns:p14="http://schemas.microsoft.com/office/powerpoint/2010/main" val="40051753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8839200" cy="914400"/>
          </a:xfrm>
        </p:spPr>
        <p:txBody>
          <a:bodyPr>
            <a:noAutofit/>
          </a:bodyPr>
          <a:lstStyle/>
          <a:p>
            <a:r>
              <a:rPr lang="en-US" sz="2800" dirty="0"/>
              <a:t>The Commitment: Producing Dramatically Different Results for Students</a:t>
            </a:r>
          </a:p>
        </p:txBody>
      </p:sp>
      <p:sp>
        <p:nvSpPr>
          <p:cNvPr id="2" name="TextBox 1">
            <a:extLst>
              <a:ext uri="{FF2B5EF4-FFF2-40B4-BE49-F238E27FC236}">
                <a16:creationId xmlns:a16="http://schemas.microsoft.com/office/drawing/2014/main" xmlns="" id="{7EB73651-74E3-4826-959B-E812F118A441}"/>
              </a:ext>
            </a:extLst>
          </p:cNvPr>
          <p:cNvSpPr txBox="1"/>
          <p:nvPr/>
        </p:nvSpPr>
        <p:spPr>
          <a:xfrm>
            <a:off x="304800" y="1271587"/>
            <a:ext cx="8610600" cy="3816429"/>
          </a:xfrm>
          <a:prstGeom prst="rect">
            <a:avLst/>
          </a:prstGeom>
          <a:noFill/>
        </p:spPr>
        <p:txBody>
          <a:bodyPr wrap="square" rtlCol="0">
            <a:spAutoFit/>
          </a:bodyPr>
          <a:lstStyle/>
          <a:p>
            <a:pPr>
              <a:spcAft>
                <a:spcPts val="600"/>
              </a:spcAft>
            </a:pPr>
            <a:r>
              <a:rPr lang="en-US" sz="2200" b="1" dirty="0" smtClean="0">
                <a:solidFill>
                  <a:schemeClr val="accent1"/>
                </a:solidFill>
              </a:rPr>
              <a:t>Our Theory of Action:</a:t>
            </a:r>
          </a:p>
          <a:p>
            <a:pPr marL="342900" indent="-342900">
              <a:spcAft>
                <a:spcPts val="600"/>
              </a:spcAft>
              <a:buClr>
                <a:srgbClr val="FF0000"/>
              </a:buClr>
              <a:buFont typeface="Wingdings" panose="05000000000000000000" pitchFamily="2" charset="2"/>
              <a:buChar char="§"/>
            </a:pPr>
            <a:r>
              <a:rPr lang="en-US" sz="2200" b="1" i="1" dirty="0" smtClean="0">
                <a:solidFill>
                  <a:schemeClr val="accent1"/>
                </a:solidFill>
              </a:rPr>
              <a:t>If our students are…</a:t>
            </a:r>
            <a:r>
              <a:rPr lang="en-US" sz="2200" i="1" dirty="0" smtClean="0">
                <a:solidFill>
                  <a:schemeClr val="accent1"/>
                </a:solidFill>
              </a:rPr>
              <a:t> </a:t>
            </a:r>
            <a:endParaRPr lang="en-US" sz="2200" i="1" dirty="0">
              <a:solidFill>
                <a:schemeClr val="accent1"/>
              </a:solidFill>
            </a:endParaRPr>
          </a:p>
          <a:p>
            <a:pPr marL="800100" lvl="1" indent="-342900">
              <a:spcAft>
                <a:spcPts val="600"/>
              </a:spcAft>
              <a:buClr>
                <a:srgbClr val="FF0000"/>
              </a:buClr>
              <a:buFont typeface="Arial" panose="020B0604020202020204" pitchFamily="34" charset="0"/>
              <a:buChar char="‒"/>
            </a:pPr>
            <a:r>
              <a:rPr lang="en-US" sz="2100" dirty="0">
                <a:solidFill>
                  <a:schemeClr val="accent1"/>
                </a:solidFill>
              </a:rPr>
              <a:t>Engaging in a </a:t>
            </a:r>
            <a:r>
              <a:rPr lang="en-US" sz="2100" b="1" dirty="0">
                <a:solidFill>
                  <a:schemeClr val="accent1"/>
                </a:solidFill>
              </a:rPr>
              <a:t>high volume </a:t>
            </a:r>
            <a:r>
              <a:rPr lang="en-US" sz="2100" dirty="0">
                <a:solidFill>
                  <a:schemeClr val="accent1"/>
                </a:solidFill>
              </a:rPr>
              <a:t>of </a:t>
            </a:r>
            <a:r>
              <a:rPr lang="en-US" sz="2100" dirty="0" smtClean="0">
                <a:solidFill>
                  <a:schemeClr val="accent1"/>
                </a:solidFill>
              </a:rPr>
              <a:t>reading</a:t>
            </a:r>
          </a:p>
          <a:p>
            <a:pPr marL="800100" lvl="1" indent="-342900">
              <a:spcAft>
                <a:spcPts val="600"/>
              </a:spcAft>
              <a:buClr>
                <a:srgbClr val="FF0000"/>
              </a:buClr>
              <a:buFont typeface="Arial" panose="020B0604020202020204" pitchFamily="34" charset="0"/>
              <a:buChar char="‒"/>
            </a:pPr>
            <a:r>
              <a:rPr lang="en-US" sz="2100" b="1" dirty="0" smtClean="0">
                <a:solidFill>
                  <a:schemeClr val="accent1"/>
                </a:solidFill>
              </a:rPr>
              <a:t>Reading</a:t>
            </a:r>
            <a:r>
              <a:rPr lang="en-US" sz="2100" dirty="0" smtClean="0">
                <a:solidFill>
                  <a:schemeClr val="accent1"/>
                </a:solidFill>
              </a:rPr>
              <a:t> </a:t>
            </a:r>
            <a:r>
              <a:rPr lang="en-US" sz="2100" dirty="0">
                <a:solidFill>
                  <a:schemeClr val="accent1"/>
                </a:solidFill>
              </a:rPr>
              <a:t>and </a:t>
            </a:r>
            <a:r>
              <a:rPr lang="en-US" sz="2100" b="1" dirty="0">
                <a:solidFill>
                  <a:schemeClr val="accent1"/>
                </a:solidFill>
              </a:rPr>
              <a:t>listening</a:t>
            </a:r>
            <a:r>
              <a:rPr lang="en-US" sz="2100" dirty="0">
                <a:solidFill>
                  <a:schemeClr val="accent1"/>
                </a:solidFill>
              </a:rPr>
              <a:t> to </a:t>
            </a:r>
            <a:r>
              <a:rPr lang="en-US" sz="2100" b="1" dirty="0">
                <a:solidFill>
                  <a:schemeClr val="accent1"/>
                </a:solidFill>
              </a:rPr>
              <a:t>complex texts </a:t>
            </a:r>
            <a:r>
              <a:rPr lang="en-US" sz="2100" dirty="0">
                <a:solidFill>
                  <a:schemeClr val="accent1"/>
                </a:solidFill>
              </a:rPr>
              <a:t>on or beyond grade </a:t>
            </a:r>
            <a:r>
              <a:rPr lang="en-US" sz="2100" dirty="0" smtClean="0">
                <a:solidFill>
                  <a:schemeClr val="accent1"/>
                </a:solidFill>
              </a:rPr>
              <a:t>level</a:t>
            </a:r>
          </a:p>
          <a:p>
            <a:pPr marL="800100" lvl="1" indent="-342900">
              <a:spcAft>
                <a:spcPts val="600"/>
              </a:spcAft>
              <a:buClr>
                <a:srgbClr val="FF0000"/>
              </a:buClr>
              <a:buFont typeface="Arial" panose="020B0604020202020204" pitchFamily="34" charset="0"/>
              <a:buChar char="‒"/>
            </a:pPr>
            <a:r>
              <a:rPr lang="en-US" sz="2100" dirty="0" smtClean="0">
                <a:solidFill>
                  <a:srgbClr val="FF0000"/>
                </a:solidFill>
              </a:rPr>
              <a:t>Thinking </a:t>
            </a:r>
            <a:r>
              <a:rPr lang="en-US" sz="2100" dirty="0">
                <a:solidFill>
                  <a:srgbClr val="FF0000"/>
                </a:solidFill>
              </a:rPr>
              <a:t>deeply about and </a:t>
            </a:r>
            <a:r>
              <a:rPr lang="en-US" sz="2100" b="1" dirty="0">
                <a:solidFill>
                  <a:srgbClr val="FF0000"/>
                </a:solidFill>
              </a:rPr>
              <a:t>responding</a:t>
            </a:r>
            <a:r>
              <a:rPr lang="en-US" sz="2100" dirty="0">
                <a:solidFill>
                  <a:srgbClr val="FF0000"/>
                </a:solidFill>
              </a:rPr>
              <a:t> to </a:t>
            </a:r>
            <a:r>
              <a:rPr lang="en-US" sz="2100" b="1" dirty="0">
                <a:solidFill>
                  <a:srgbClr val="FF0000"/>
                </a:solidFill>
              </a:rPr>
              <a:t>text</a:t>
            </a:r>
            <a:r>
              <a:rPr lang="en-US" sz="2100" dirty="0">
                <a:solidFill>
                  <a:srgbClr val="FF0000"/>
                </a:solidFill>
              </a:rPr>
              <a:t> </a:t>
            </a:r>
            <a:r>
              <a:rPr lang="en-US" sz="2100" b="1" dirty="0">
                <a:solidFill>
                  <a:srgbClr val="FF0000"/>
                </a:solidFill>
              </a:rPr>
              <a:t>through speaking </a:t>
            </a:r>
            <a:r>
              <a:rPr lang="en-US" sz="2100" dirty="0">
                <a:solidFill>
                  <a:srgbClr val="FF0000"/>
                </a:solidFill>
              </a:rPr>
              <a:t>and</a:t>
            </a:r>
            <a:r>
              <a:rPr lang="en-US" sz="2100" b="1" dirty="0">
                <a:solidFill>
                  <a:srgbClr val="FF0000"/>
                </a:solidFill>
              </a:rPr>
              <a:t> </a:t>
            </a:r>
            <a:r>
              <a:rPr lang="en-US" sz="2100" b="1" dirty="0" smtClean="0">
                <a:solidFill>
                  <a:srgbClr val="FF0000"/>
                </a:solidFill>
              </a:rPr>
              <a:t>writing</a:t>
            </a:r>
          </a:p>
          <a:p>
            <a:pPr marL="800100" lvl="1" indent="-342900">
              <a:spcAft>
                <a:spcPts val="600"/>
              </a:spcAft>
              <a:buClr>
                <a:srgbClr val="FF0000"/>
              </a:buClr>
              <a:buFont typeface="Arial" panose="020B0604020202020204" pitchFamily="34" charset="0"/>
              <a:buChar char="‒"/>
            </a:pPr>
            <a:r>
              <a:rPr lang="en-US" sz="2100" dirty="0" smtClean="0">
                <a:solidFill>
                  <a:schemeClr val="accent1"/>
                </a:solidFill>
              </a:rPr>
              <a:t>Developing </a:t>
            </a:r>
            <a:r>
              <a:rPr lang="en-US" sz="2100" dirty="0">
                <a:solidFill>
                  <a:schemeClr val="accent1"/>
                </a:solidFill>
              </a:rPr>
              <a:t>the </a:t>
            </a:r>
            <a:r>
              <a:rPr lang="en-US" sz="2100" b="1" dirty="0">
                <a:solidFill>
                  <a:schemeClr val="accent1"/>
                </a:solidFill>
              </a:rPr>
              <a:t>skill </a:t>
            </a:r>
            <a:r>
              <a:rPr lang="en-US" sz="2100" dirty="0">
                <a:solidFill>
                  <a:schemeClr val="accent1"/>
                </a:solidFill>
              </a:rPr>
              <a:t>and</a:t>
            </a:r>
            <a:r>
              <a:rPr lang="en-US" sz="2100" b="1" dirty="0">
                <a:solidFill>
                  <a:schemeClr val="accent1"/>
                </a:solidFill>
              </a:rPr>
              <a:t> craft of a writer </a:t>
            </a:r>
            <a:endParaRPr lang="en-US" sz="2100" b="1" dirty="0" smtClean="0">
              <a:solidFill>
                <a:schemeClr val="accent1"/>
              </a:solidFill>
            </a:endParaRPr>
          </a:p>
          <a:p>
            <a:pPr marL="800100" lvl="1" indent="-342900">
              <a:spcAft>
                <a:spcPts val="600"/>
              </a:spcAft>
              <a:buClr>
                <a:srgbClr val="FF0000"/>
              </a:buClr>
              <a:buFont typeface="Arial" panose="020B0604020202020204" pitchFamily="34" charset="0"/>
              <a:buChar char="‒"/>
            </a:pPr>
            <a:r>
              <a:rPr lang="en-US" sz="2100" dirty="0" smtClean="0">
                <a:solidFill>
                  <a:schemeClr val="accent1"/>
                </a:solidFill>
              </a:rPr>
              <a:t>Practicing </a:t>
            </a:r>
            <a:r>
              <a:rPr lang="en-US" sz="2100" b="1" dirty="0">
                <a:solidFill>
                  <a:schemeClr val="accent1"/>
                </a:solidFill>
              </a:rPr>
              <a:t>foundational skills </a:t>
            </a:r>
            <a:r>
              <a:rPr lang="en-US" sz="2100" dirty="0">
                <a:solidFill>
                  <a:schemeClr val="accent1"/>
                </a:solidFill>
              </a:rPr>
              <a:t>that have been </a:t>
            </a:r>
            <a:r>
              <a:rPr lang="en-US" sz="2100" b="1" dirty="0">
                <a:solidFill>
                  <a:schemeClr val="accent1"/>
                </a:solidFill>
              </a:rPr>
              <a:t>taught explicitly </a:t>
            </a:r>
            <a:r>
              <a:rPr lang="en-US" sz="2100" dirty="0">
                <a:solidFill>
                  <a:schemeClr val="accent1"/>
                </a:solidFill>
              </a:rPr>
              <a:t>and </a:t>
            </a:r>
            <a:r>
              <a:rPr lang="en-US" sz="2100" b="1" dirty="0">
                <a:solidFill>
                  <a:schemeClr val="accent1"/>
                </a:solidFill>
              </a:rPr>
              <a:t>systematically</a:t>
            </a:r>
            <a:r>
              <a:rPr lang="en-US" sz="2100" dirty="0">
                <a:solidFill>
                  <a:schemeClr val="accent1"/>
                </a:solidFill>
              </a:rPr>
              <a:t> and </a:t>
            </a:r>
            <a:r>
              <a:rPr lang="en-US" sz="2100" b="1" dirty="0">
                <a:solidFill>
                  <a:schemeClr val="accent1"/>
                </a:solidFill>
              </a:rPr>
              <a:t>applied</a:t>
            </a:r>
            <a:r>
              <a:rPr lang="en-US" sz="2100" dirty="0">
                <a:solidFill>
                  <a:schemeClr val="accent1"/>
                </a:solidFill>
              </a:rPr>
              <a:t> through reading and </a:t>
            </a:r>
            <a:r>
              <a:rPr lang="en-US" sz="2100" dirty="0" smtClean="0">
                <a:solidFill>
                  <a:schemeClr val="accent1"/>
                </a:solidFill>
              </a:rPr>
              <a:t>writing</a:t>
            </a:r>
            <a:endParaRPr lang="en-US" sz="2100" dirty="0">
              <a:solidFill>
                <a:schemeClr val="accent1"/>
              </a:solidFill>
            </a:endParaRPr>
          </a:p>
        </p:txBody>
      </p:sp>
      <p:sp>
        <p:nvSpPr>
          <p:cNvPr id="5" name="TextBox 4"/>
          <p:cNvSpPr txBox="1"/>
          <p:nvPr/>
        </p:nvSpPr>
        <p:spPr>
          <a:xfrm>
            <a:off x="381000" y="5134694"/>
            <a:ext cx="8534400" cy="1107996"/>
          </a:xfrm>
          <a:prstGeom prst="rect">
            <a:avLst/>
          </a:prstGeom>
          <a:noFill/>
        </p:spPr>
        <p:txBody>
          <a:bodyPr wrap="square" rtlCol="0">
            <a:spAutoFit/>
          </a:bodyPr>
          <a:lstStyle/>
          <a:p>
            <a:pPr>
              <a:buClr>
                <a:srgbClr val="C00000"/>
              </a:buClr>
            </a:pPr>
            <a:r>
              <a:rPr lang="en-US" sz="2200" b="1" i="1" dirty="0" smtClean="0">
                <a:solidFill>
                  <a:schemeClr val="accent1"/>
                </a:solidFill>
              </a:rPr>
              <a:t>…we </a:t>
            </a:r>
            <a:r>
              <a:rPr lang="en-US" sz="2200" b="1" i="1" dirty="0">
                <a:solidFill>
                  <a:schemeClr val="accent1"/>
                </a:solidFill>
              </a:rPr>
              <a:t>will produce dramatically different results for our students.</a:t>
            </a:r>
          </a:p>
          <a:p>
            <a:endParaRPr lang="en-US" sz="2200" b="1" dirty="0">
              <a:solidFill>
                <a:schemeClr val="accent1"/>
              </a:solidFill>
            </a:endParaRPr>
          </a:p>
        </p:txBody>
      </p:sp>
    </p:spTree>
    <p:extLst>
      <p:ext uri="{BB962C8B-B14F-4D97-AF65-F5344CB8AC3E}">
        <p14:creationId xmlns:p14="http://schemas.microsoft.com/office/powerpoint/2010/main" val="26983117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46BE3815-72A7-4117-9D11-7D5E0EE7D8E3}"/>
              </a:ext>
            </a:extLst>
          </p:cNvPr>
          <p:cNvSpPr>
            <a:spLocks noGrp="1"/>
          </p:cNvSpPr>
          <p:nvPr>
            <p:ph idx="1"/>
          </p:nvPr>
        </p:nvSpPr>
        <p:spPr>
          <a:xfrm>
            <a:off x="4191000" y="1295400"/>
            <a:ext cx="4495800" cy="4525963"/>
          </a:xfrm>
        </p:spPr>
        <p:txBody>
          <a:bodyPr>
            <a:normAutofit/>
          </a:bodyPr>
          <a:lstStyle/>
          <a:p>
            <a:endParaRPr lang="en-US" dirty="0"/>
          </a:p>
          <a:p>
            <a:pPr>
              <a:spcAft>
                <a:spcPts val="600"/>
              </a:spcAft>
            </a:pPr>
            <a:r>
              <a:rPr lang="en-US" sz="2200" dirty="0"/>
              <a:t>Deepen your understanding of </a:t>
            </a:r>
            <a:r>
              <a:rPr lang="en-US" sz="2200" b="1" dirty="0"/>
              <a:t>standards-aligned instruction</a:t>
            </a:r>
            <a:r>
              <a:rPr lang="en-US" sz="2200" dirty="0"/>
              <a:t> to inform your vision. </a:t>
            </a:r>
          </a:p>
          <a:p>
            <a:pPr>
              <a:spcAft>
                <a:spcPts val="600"/>
              </a:spcAft>
            </a:pPr>
            <a:r>
              <a:rPr lang="en-US" sz="2200" dirty="0"/>
              <a:t>Diagnose the </a:t>
            </a:r>
            <a:r>
              <a:rPr lang="en-US" sz="2200" b="1" dirty="0"/>
              <a:t>current </a:t>
            </a:r>
            <a:r>
              <a:rPr lang="en-US" sz="2200" b="1" dirty="0" smtClean="0"/>
              <a:t>trend </a:t>
            </a:r>
            <a:r>
              <a:rPr lang="en-US" sz="2200" b="1" dirty="0"/>
              <a:t>teaching and learning </a:t>
            </a:r>
            <a:r>
              <a:rPr lang="en-US" sz="2200" dirty="0"/>
              <a:t>in your school to inform your academic strategy. </a:t>
            </a:r>
          </a:p>
          <a:p>
            <a:pPr>
              <a:spcAft>
                <a:spcPts val="600"/>
              </a:spcAft>
            </a:pPr>
            <a:r>
              <a:rPr lang="en-US" sz="2200" dirty="0"/>
              <a:t>Monitor </a:t>
            </a:r>
            <a:r>
              <a:rPr lang="en-US" sz="2200" b="1" dirty="0"/>
              <a:t>progress towards your vision </a:t>
            </a:r>
            <a:r>
              <a:rPr lang="en-US" sz="2200" dirty="0"/>
              <a:t>for change. </a:t>
            </a:r>
          </a:p>
        </p:txBody>
      </p:sp>
      <p:sp>
        <p:nvSpPr>
          <p:cNvPr id="3" name="Title 2"/>
          <p:cNvSpPr>
            <a:spLocks noGrp="1"/>
          </p:cNvSpPr>
          <p:nvPr>
            <p:ph type="title"/>
          </p:nvPr>
        </p:nvSpPr>
        <p:spPr/>
        <p:txBody>
          <a:bodyPr>
            <a:normAutofit/>
          </a:bodyPr>
          <a:lstStyle/>
          <a:p>
            <a:r>
              <a:rPr lang="en-US" sz="2900" dirty="0" smtClean="0"/>
              <a:t>Literacy Learning Walk (LLW) Tool</a:t>
            </a:r>
            <a:endParaRPr lang="en-US" sz="2900" dirty="0"/>
          </a:p>
        </p:txBody>
      </p:sp>
      <p:pic>
        <p:nvPicPr>
          <p:cNvPr id="5" name="Picture 4">
            <a:extLst>
              <a:ext uri="{FF2B5EF4-FFF2-40B4-BE49-F238E27FC236}">
                <a16:creationId xmlns:a16="http://schemas.microsoft.com/office/drawing/2014/main" xmlns="" id="{29A07894-82A0-440A-B670-787248D7617C}"/>
              </a:ext>
            </a:extLst>
          </p:cNvPr>
          <p:cNvPicPr>
            <a:picLocks noChangeAspect="1"/>
          </p:cNvPicPr>
          <p:nvPr/>
        </p:nvPicPr>
        <p:blipFill rotWithShape="1">
          <a:blip r:embed="rId3"/>
          <a:srcRect b="3813"/>
          <a:stretch/>
        </p:blipFill>
        <p:spPr>
          <a:xfrm>
            <a:off x="762000" y="1524000"/>
            <a:ext cx="3057143" cy="3835931"/>
          </a:xfrm>
          <a:prstGeom prst="rect">
            <a:avLst/>
          </a:prstGeom>
          <a:ln>
            <a:solidFill>
              <a:schemeClr val="accent1"/>
            </a:solidFill>
          </a:ln>
        </p:spPr>
      </p:pic>
      <p:sp>
        <p:nvSpPr>
          <p:cNvPr id="6" name="TextBox 5">
            <a:extLst>
              <a:ext uri="{FF2B5EF4-FFF2-40B4-BE49-F238E27FC236}">
                <a16:creationId xmlns:a16="http://schemas.microsoft.com/office/drawing/2014/main" xmlns="" id="{8D404FC7-B45B-44D4-880F-D51BD6E25589}"/>
              </a:ext>
            </a:extLst>
          </p:cNvPr>
          <p:cNvSpPr txBox="1"/>
          <p:nvPr/>
        </p:nvSpPr>
        <p:spPr>
          <a:xfrm>
            <a:off x="5539740" y="6324600"/>
            <a:ext cx="6141719" cy="261610"/>
          </a:xfrm>
          <a:prstGeom prst="rect">
            <a:avLst/>
          </a:prstGeom>
          <a:noFill/>
        </p:spPr>
        <p:txBody>
          <a:bodyPr wrap="square" rtlCol="0">
            <a:spAutoFit/>
          </a:bodyPr>
          <a:lstStyle/>
          <a:p>
            <a:r>
              <a:rPr lang="en-US" sz="1100" b="1" dirty="0"/>
              <a:t>HANDOUT </a:t>
            </a:r>
            <a:r>
              <a:rPr lang="en-US" sz="1100" b="1" dirty="0" smtClean="0"/>
              <a:t>2_LITERACY </a:t>
            </a:r>
            <a:r>
              <a:rPr lang="en-US" sz="1100" b="1" dirty="0"/>
              <a:t>LEARNING WALK TOOL</a:t>
            </a:r>
          </a:p>
        </p:txBody>
      </p:sp>
    </p:spTree>
    <p:extLst>
      <p:ext uri="{BB962C8B-B14F-4D97-AF65-F5344CB8AC3E}">
        <p14:creationId xmlns:p14="http://schemas.microsoft.com/office/powerpoint/2010/main" val="37897117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8A24E679-4AAD-45AA-ABC7-48D17F034F88}"/>
              </a:ext>
            </a:extLst>
          </p:cNvPr>
          <p:cNvSpPr>
            <a:spLocks noGrp="1"/>
          </p:cNvSpPr>
          <p:nvPr>
            <p:ph idx="1"/>
          </p:nvPr>
        </p:nvSpPr>
        <p:spPr>
          <a:xfrm>
            <a:off x="419100" y="1371600"/>
            <a:ext cx="8077200" cy="4525963"/>
          </a:xfrm>
        </p:spPr>
        <p:txBody>
          <a:bodyPr>
            <a:normAutofit lnSpcReduction="10000"/>
          </a:bodyPr>
          <a:lstStyle/>
          <a:p>
            <a:pPr>
              <a:spcBef>
                <a:spcPts val="0"/>
              </a:spcBef>
              <a:spcAft>
                <a:spcPts val="600"/>
              </a:spcAft>
              <a:buClr>
                <a:srgbClr val="FF0000"/>
              </a:buClr>
            </a:pPr>
            <a:r>
              <a:rPr lang="en-US" sz="2000" b="1" i="1" dirty="0">
                <a:solidFill>
                  <a:srgbClr val="6E7073"/>
                </a:solidFill>
              </a:rPr>
              <a:t>CORE ACTION 1: </a:t>
            </a:r>
            <a:r>
              <a:rPr lang="en-US" sz="2000" i="1" dirty="0"/>
              <a:t>Are all students engaged in the work of the lesson from start to finish? </a:t>
            </a:r>
            <a:endParaRPr lang="en-US" sz="2000" b="1" i="1" dirty="0">
              <a:solidFill>
                <a:srgbClr val="C00000"/>
              </a:solidFill>
            </a:endParaRPr>
          </a:p>
          <a:p>
            <a:pPr>
              <a:spcBef>
                <a:spcPts val="0"/>
              </a:spcBef>
              <a:buClr>
                <a:srgbClr val="FF0000"/>
              </a:buClr>
            </a:pPr>
            <a:r>
              <a:rPr lang="en-US" sz="2000" b="1" i="1" dirty="0">
                <a:solidFill>
                  <a:srgbClr val="6E7073"/>
                </a:solidFill>
              </a:rPr>
              <a:t>CORE ACTION 2: </a:t>
            </a:r>
            <a:r>
              <a:rPr lang="en-US" sz="2000" i="1" dirty="0"/>
              <a:t>Is time used effectively within the literacy block? </a:t>
            </a:r>
            <a:endParaRPr lang="en-US" sz="2000" b="1" i="1" dirty="0">
              <a:solidFill>
                <a:srgbClr val="C00000"/>
              </a:solidFill>
            </a:endParaRPr>
          </a:p>
          <a:p>
            <a:pPr>
              <a:spcBef>
                <a:spcPts val="0"/>
              </a:spcBef>
              <a:spcAft>
                <a:spcPts val="600"/>
              </a:spcAft>
              <a:buClr>
                <a:srgbClr val="FF0000"/>
              </a:buClr>
            </a:pPr>
            <a:r>
              <a:rPr lang="en-US" sz="2000" b="1" i="1" dirty="0">
                <a:solidFill>
                  <a:srgbClr val="6E7073"/>
                </a:solidFill>
              </a:rPr>
              <a:t>CORE ACTION 3: </a:t>
            </a:r>
            <a:r>
              <a:rPr lang="en-US" sz="2000" i="1" dirty="0"/>
              <a:t>(K-5 only) Does instruction explicitly and systematically provide all students with the opportunity to master foundational skills</a:t>
            </a:r>
            <a:r>
              <a:rPr lang="en-US" sz="2000" i="1" dirty="0" smtClean="0"/>
              <a:t>?</a:t>
            </a:r>
          </a:p>
          <a:p>
            <a:pPr marL="0" indent="0">
              <a:spcBef>
                <a:spcPts val="0"/>
              </a:spcBef>
              <a:spcAft>
                <a:spcPts val="600"/>
              </a:spcAft>
              <a:buNone/>
            </a:pPr>
            <a:endParaRPr lang="en-US" sz="2000" b="1" i="1" dirty="0">
              <a:solidFill>
                <a:srgbClr val="C00000"/>
              </a:solidFill>
            </a:endParaRPr>
          </a:p>
          <a:p>
            <a:pPr>
              <a:spcBef>
                <a:spcPts val="0"/>
              </a:spcBef>
              <a:spcAft>
                <a:spcPts val="600"/>
              </a:spcAft>
              <a:buClr>
                <a:srgbClr val="FF0000"/>
              </a:buClr>
            </a:pPr>
            <a:r>
              <a:rPr lang="en-US" sz="2000" b="1" dirty="0">
                <a:solidFill>
                  <a:srgbClr val="FF0000"/>
                </a:solidFill>
              </a:rPr>
              <a:t>CORE ACTION 4: </a:t>
            </a:r>
            <a:r>
              <a:rPr lang="en-US" sz="2000" dirty="0"/>
              <a:t>Is the lesson centered on a high-quality text or texts? </a:t>
            </a:r>
            <a:endParaRPr lang="en-US" sz="2000" b="1" dirty="0">
              <a:solidFill>
                <a:srgbClr val="C00000"/>
              </a:solidFill>
            </a:endParaRPr>
          </a:p>
          <a:p>
            <a:pPr>
              <a:spcBef>
                <a:spcPts val="0"/>
              </a:spcBef>
              <a:spcAft>
                <a:spcPts val="600"/>
              </a:spcAft>
              <a:buClr>
                <a:srgbClr val="FF0000"/>
              </a:buClr>
            </a:pPr>
            <a:r>
              <a:rPr lang="en-US" sz="2000" b="1" dirty="0" smtClean="0">
                <a:solidFill>
                  <a:srgbClr val="FF0000"/>
                </a:solidFill>
              </a:rPr>
              <a:t>CORE </a:t>
            </a:r>
            <a:r>
              <a:rPr lang="en-US" sz="2000" b="1" dirty="0">
                <a:solidFill>
                  <a:srgbClr val="FF0000"/>
                </a:solidFill>
              </a:rPr>
              <a:t>ACTION 5: </a:t>
            </a:r>
            <a:r>
              <a:rPr lang="en-US" sz="2000" dirty="0"/>
              <a:t>Do questions and tasks integrate the standards and build comprehension of the text(s) and its meaning? </a:t>
            </a:r>
            <a:endParaRPr lang="en-US" sz="2000" dirty="0" smtClean="0"/>
          </a:p>
          <a:p>
            <a:pPr marL="0" indent="0">
              <a:spcBef>
                <a:spcPts val="0"/>
              </a:spcBef>
              <a:spcAft>
                <a:spcPts val="600"/>
              </a:spcAft>
              <a:buNone/>
            </a:pPr>
            <a:endParaRPr lang="en-US" sz="2000" b="1" dirty="0">
              <a:solidFill>
                <a:srgbClr val="C00000"/>
              </a:solidFill>
            </a:endParaRPr>
          </a:p>
          <a:p>
            <a:pPr>
              <a:spcBef>
                <a:spcPts val="0"/>
              </a:spcBef>
              <a:spcAft>
                <a:spcPts val="600"/>
              </a:spcAft>
              <a:buClr>
                <a:srgbClr val="FFD9D9"/>
              </a:buClr>
            </a:pPr>
            <a:r>
              <a:rPr lang="en-US" sz="2000" b="1" dirty="0">
                <a:solidFill>
                  <a:srgbClr val="FFD1D1"/>
                </a:solidFill>
              </a:rPr>
              <a:t>CORE ACTION 6:  </a:t>
            </a:r>
            <a:r>
              <a:rPr lang="en-US" sz="2000" dirty="0">
                <a:solidFill>
                  <a:schemeClr val="tx2">
                    <a:lumMod val="60000"/>
                    <a:lumOff val="40000"/>
                  </a:schemeClr>
                </a:solidFill>
              </a:rPr>
              <a:t>Are students responsible for doing the thinking in this classroom?</a:t>
            </a:r>
            <a:endParaRPr lang="en-US" sz="2000" b="1" dirty="0">
              <a:solidFill>
                <a:schemeClr val="tx2">
                  <a:lumMod val="60000"/>
                  <a:lumOff val="40000"/>
                </a:schemeClr>
              </a:solidFill>
            </a:endParaRPr>
          </a:p>
        </p:txBody>
      </p:sp>
      <p:sp>
        <p:nvSpPr>
          <p:cNvPr id="3" name="Title 2"/>
          <p:cNvSpPr>
            <a:spLocks noGrp="1"/>
          </p:cNvSpPr>
          <p:nvPr>
            <p:ph type="title"/>
          </p:nvPr>
        </p:nvSpPr>
        <p:spPr/>
        <p:txBody>
          <a:bodyPr>
            <a:normAutofit/>
          </a:bodyPr>
          <a:lstStyle/>
          <a:p>
            <a:r>
              <a:rPr lang="en-US" sz="2600" dirty="0"/>
              <a:t>The </a:t>
            </a:r>
            <a:r>
              <a:rPr lang="en-US" sz="2600" dirty="0" smtClean="0"/>
              <a:t>LLW Tool Has 6 </a:t>
            </a:r>
            <a:r>
              <a:rPr lang="en-US" sz="2600" dirty="0"/>
              <a:t>Core </a:t>
            </a:r>
            <a:r>
              <a:rPr lang="en-US" sz="2600" dirty="0" smtClean="0"/>
              <a:t>Actions</a:t>
            </a:r>
            <a:br>
              <a:rPr lang="en-US" sz="2600" dirty="0" smtClean="0"/>
            </a:br>
            <a:r>
              <a:rPr lang="en-US" sz="2600" dirty="0" smtClean="0"/>
              <a:t>Our Focus: Core Actions 4, 5, 6</a:t>
            </a:r>
            <a:endParaRPr lang="en-US" sz="2600" dirty="0"/>
          </a:p>
        </p:txBody>
      </p:sp>
      <p:sp>
        <p:nvSpPr>
          <p:cNvPr id="2" name="Rectangle 1"/>
          <p:cNvSpPr/>
          <p:nvPr/>
        </p:nvSpPr>
        <p:spPr>
          <a:xfrm>
            <a:off x="419100" y="3366436"/>
            <a:ext cx="8077200" cy="15009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19100" y="4968079"/>
            <a:ext cx="8077200" cy="762002"/>
          </a:xfrm>
          <a:prstGeom prst="rect">
            <a:avLst/>
          </a:prstGeom>
          <a:noFill/>
          <a:ln w="28575">
            <a:solidFill>
              <a:srgbClr val="F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8D404FC7-B45B-44D4-880F-D51BD6E25589}"/>
              </a:ext>
            </a:extLst>
          </p:cNvPr>
          <p:cNvSpPr txBox="1"/>
          <p:nvPr/>
        </p:nvSpPr>
        <p:spPr>
          <a:xfrm>
            <a:off x="5539740" y="6324600"/>
            <a:ext cx="6141719" cy="261610"/>
          </a:xfrm>
          <a:prstGeom prst="rect">
            <a:avLst/>
          </a:prstGeom>
          <a:noFill/>
        </p:spPr>
        <p:txBody>
          <a:bodyPr wrap="square" rtlCol="0">
            <a:spAutoFit/>
          </a:bodyPr>
          <a:lstStyle/>
          <a:p>
            <a:r>
              <a:rPr lang="en-US" sz="1100" b="1" dirty="0"/>
              <a:t>HANDOUT </a:t>
            </a:r>
            <a:r>
              <a:rPr lang="en-US" sz="1100" b="1" dirty="0" smtClean="0"/>
              <a:t>2_LITERACY </a:t>
            </a:r>
            <a:r>
              <a:rPr lang="en-US" sz="1100" b="1" dirty="0"/>
              <a:t>LEARNING WALK TOOL</a:t>
            </a:r>
          </a:p>
        </p:txBody>
      </p:sp>
    </p:spTree>
    <p:extLst>
      <p:ext uri="{BB962C8B-B14F-4D97-AF65-F5344CB8AC3E}">
        <p14:creationId xmlns:p14="http://schemas.microsoft.com/office/powerpoint/2010/main" val="15060015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Introducing Core Action </a:t>
            </a:r>
            <a:r>
              <a:rPr lang="en-US" dirty="0" smtClean="0"/>
              <a:t>4</a:t>
            </a:r>
            <a:endParaRPr lang="en-US" dirty="0"/>
          </a:p>
        </p:txBody>
      </p:sp>
    </p:spTree>
    <p:extLst>
      <p:ext uri="{BB962C8B-B14F-4D97-AF65-F5344CB8AC3E}">
        <p14:creationId xmlns:p14="http://schemas.microsoft.com/office/powerpoint/2010/main" val="40528666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29BCDC9-8FA4-40C2-B60A-6E37BDFDB207}"/>
              </a:ext>
            </a:extLst>
          </p:cNvPr>
          <p:cNvPicPr>
            <a:picLocks noChangeAspect="1"/>
          </p:cNvPicPr>
          <p:nvPr/>
        </p:nvPicPr>
        <p:blipFill rotWithShape="1">
          <a:blip r:embed="rId3"/>
          <a:srcRect b="3138"/>
          <a:stretch/>
        </p:blipFill>
        <p:spPr>
          <a:xfrm>
            <a:off x="990600" y="1524000"/>
            <a:ext cx="3133343" cy="3962400"/>
          </a:xfrm>
          <a:prstGeom prst="rect">
            <a:avLst/>
          </a:prstGeom>
          <a:ln>
            <a:solidFill>
              <a:schemeClr val="accent1"/>
            </a:solidFill>
          </a:ln>
        </p:spPr>
      </p:pic>
      <p:sp>
        <p:nvSpPr>
          <p:cNvPr id="3" name="Title 2"/>
          <p:cNvSpPr>
            <a:spLocks noGrp="1"/>
          </p:cNvSpPr>
          <p:nvPr>
            <p:ph type="title"/>
          </p:nvPr>
        </p:nvSpPr>
        <p:spPr/>
        <p:txBody>
          <a:bodyPr>
            <a:normAutofit/>
          </a:bodyPr>
          <a:lstStyle/>
          <a:p>
            <a:r>
              <a:rPr lang="en-US" sz="2800" dirty="0"/>
              <a:t>Core Action </a:t>
            </a:r>
            <a:r>
              <a:rPr lang="en-US" sz="2800" dirty="0" smtClean="0"/>
              <a:t>4: High Quality Texts</a:t>
            </a:r>
            <a:endParaRPr lang="en-US" sz="2800" dirty="0"/>
          </a:p>
        </p:txBody>
      </p:sp>
      <p:sp>
        <p:nvSpPr>
          <p:cNvPr id="7" name="Speech Bubble: Rectangle with Corners Rounded 6">
            <a:extLst>
              <a:ext uri="{FF2B5EF4-FFF2-40B4-BE49-F238E27FC236}">
                <a16:creationId xmlns:a16="http://schemas.microsoft.com/office/drawing/2014/main" xmlns="" id="{D10AC1DE-1962-43C0-B2E4-064F01B03093}"/>
              </a:ext>
            </a:extLst>
          </p:cNvPr>
          <p:cNvSpPr/>
          <p:nvPr/>
        </p:nvSpPr>
        <p:spPr>
          <a:xfrm>
            <a:off x="4648200" y="1524000"/>
            <a:ext cx="3886200" cy="3962400"/>
          </a:xfrm>
          <a:prstGeom prst="wedgeRoundRectCallout">
            <a:avLst>
              <a:gd name="adj1" fmla="val -102196"/>
              <a:gd name="adj2" fmla="val -34341"/>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accent1"/>
                </a:solidFill>
              </a:rPr>
              <a:t>Is the lesson centered on a </a:t>
            </a:r>
            <a:r>
              <a:rPr lang="en-US" sz="2400" b="1" dirty="0" smtClean="0">
                <a:solidFill>
                  <a:schemeClr val="accent1"/>
                </a:solidFill>
              </a:rPr>
              <a:t>high-quality text </a:t>
            </a:r>
            <a:r>
              <a:rPr lang="en-US" sz="2400" dirty="0" smtClean="0">
                <a:solidFill>
                  <a:schemeClr val="accent1"/>
                </a:solidFill>
              </a:rPr>
              <a:t>or </a:t>
            </a:r>
            <a:r>
              <a:rPr lang="en-US" sz="2400" b="1" dirty="0" smtClean="0">
                <a:solidFill>
                  <a:schemeClr val="accent1"/>
                </a:solidFill>
              </a:rPr>
              <a:t>texts</a:t>
            </a:r>
            <a:r>
              <a:rPr lang="en-US" sz="2400" dirty="0" smtClean="0">
                <a:solidFill>
                  <a:schemeClr val="accent1"/>
                </a:solidFill>
              </a:rPr>
              <a:t>?</a:t>
            </a:r>
            <a:endParaRPr lang="en-US" sz="2400" dirty="0">
              <a:solidFill>
                <a:schemeClr val="accent1"/>
              </a:solidFill>
            </a:endParaRPr>
          </a:p>
        </p:txBody>
      </p:sp>
      <p:sp>
        <p:nvSpPr>
          <p:cNvPr id="9" name="TextBox 8">
            <a:extLst>
              <a:ext uri="{FF2B5EF4-FFF2-40B4-BE49-F238E27FC236}">
                <a16:creationId xmlns:a16="http://schemas.microsoft.com/office/drawing/2014/main" xmlns="" id="{8D404FC7-B45B-44D4-880F-D51BD6E25589}"/>
              </a:ext>
            </a:extLst>
          </p:cNvPr>
          <p:cNvSpPr txBox="1"/>
          <p:nvPr/>
        </p:nvSpPr>
        <p:spPr>
          <a:xfrm>
            <a:off x="5539740" y="6324600"/>
            <a:ext cx="6141719" cy="261610"/>
          </a:xfrm>
          <a:prstGeom prst="rect">
            <a:avLst/>
          </a:prstGeom>
          <a:noFill/>
        </p:spPr>
        <p:txBody>
          <a:bodyPr wrap="square" rtlCol="0">
            <a:spAutoFit/>
          </a:bodyPr>
          <a:lstStyle/>
          <a:p>
            <a:r>
              <a:rPr lang="en-US" sz="1100" b="1" dirty="0"/>
              <a:t>HANDOUT </a:t>
            </a:r>
            <a:r>
              <a:rPr lang="en-US" sz="1100" b="1" dirty="0" smtClean="0"/>
              <a:t>2_LITERACY </a:t>
            </a:r>
            <a:r>
              <a:rPr lang="en-US" sz="1100" b="1" dirty="0"/>
              <a:t>LEARNING WALK TOOL</a:t>
            </a:r>
          </a:p>
        </p:txBody>
      </p:sp>
    </p:spTree>
    <p:extLst>
      <p:ext uri="{BB962C8B-B14F-4D97-AF65-F5344CB8AC3E}">
        <p14:creationId xmlns:p14="http://schemas.microsoft.com/office/powerpoint/2010/main" val="16705809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152400" y="1981200"/>
            <a:ext cx="8839200" cy="2209800"/>
          </a:xfrm>
          <a:prstGeom prst="rect">
            <a:avLst/>
          </a:prstGeom>
        </p:spPr>
      </p:pic>
      <p:sp>
        <p:nvSpPr>
          <p:cNvPr id="3" name="Title 2"/>
          <p:cNvSpPr>
            <a:spLocks noGrp="1"/>
          </p:cNvSpPr>
          <p:nvPr>
            <p:ph type="title"/>
          </p:nvPr>
        </p:nvSpPr>
        <p:spPr/>
        <p:txBody>
          <a:bodyPr/>
          <a:lstStyle/>
          <a:p>
            <a:r>
              <a:rPr lang="en-US" dirty="0" smtClean="0"/>
              <a:t>Core Action 4: High-Quality Text(s)</a:t>
            </a:r>
            <a:endParaRPr lang="en-US" dirty="0"/>
          </a:p>
        </p:txBody>
      </p:sp>
      <p:sp>
        <p:nvSpPr>
          <p:cNvPr id="7" name="TextBox 6">
            <a:extLst>
              <a:ext uri="{FF2B5EF4-FFF2-40B4-BE49-F238E27FC236}">
                <a16:creationId xmlns:a16="http://schemas.microsoft.com/office/drawing/2014/main" xmlns="" id="{8D404FC7-B45B-44D4-880F-D51BD6E25589}"/>
              </a:ext>
            </a:extLst>
          </p:cNvPr>
          <p:cNvSpPr txBox="1"/>
          <p:nvPr/>
        </p:nvSpPr>
        <p:spPr>
          <a:xfrm>
            <a:off x="5539740" y="6324600"/>
            <a:ext cx="6141719" cy="261610"/>
          </a:xfrm>
          <a:prstGeom prst="rect">
            <a:avLst/>
          </a:prstGeom>
          <a:noFill/>
        </p:spPr>
        <p:txBody>
          <a:bodyPr wrap="square" rtlCol="0">
            <a:spAutoFit/>
          </a:bodyPr>
          <a:lstStyle/>
          <a:p>
            <a:r>
              <a:rPr lang="en-US" sz="1100" b="1" dirty="0"/>
              <a:t>HANDOUT </a:t>
            </a:r>
            <a:r>
              <a:rPr lang="en-US" sz="1100" b="1" dirty="0" smtClean="0"/>
              <a:t>2_LITERACY </a:t>
            </a:r>
            <a:r>
              <a:rPr lang="en-US" sz="1100" b="1" dirty="0"/>
              <a:t>LEARNING WALK TOOL</a:t>
            </a:r>
          </a:p>
        </p:txBody>
      </p:sp>
    </p:spTree>
    <p:extLst>
      <p:ext uri="{BB962C8B-B14F-4D97-AF65-F5344CB8AC3E}">
        <p14:creationId xmlns:p14="http://schemas.microsoft.com/office/powerpoint/2010/main" val="23245052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800" dirty="0"/>
              <a:t>The standards </a:t>
            </a:r>
            <a:r>
              <a:rPr lang="en-US" sz="2800" dirty="0" smtClean="0"/>
              <a:t>are based on steadily </a:t>
            </a:r>
            <a:r>
              <a:rPr lang="en-US" sz="2800" dirty="0"/>
              <a:t>increasing complexity.</a:t>
            </a:r>
          </a:p>
        </p:txBody>
      </p:sp>
      <p:pic>
        <p:nvPicPr>
          <p:cNvPr id="4100" name="Picture 4" descr="Image result for staircase for common core standards">
            <a:extLst>
              <a:ext uri="{FF2B5EF4-FFF2-40B4-BE49-F238E27FC236}">
                <a16:creationId xmlns:a16="http://schemas.microsoft.com/office/drawing/2014/main" xmlns="" id="{DC9C515E-FE1F-43DF-9FC7-F45BEEEF37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649" y="1165476"/>
            <a:ext cx="8541151" cy="4854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5190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b="1" dirty="0" smtClean="0"/>
              <a:t>Name</a:t>
            </a:r>
            <a:endParaRPr lang="en-US" b="1" dirty="0"/>
          </a:p>
          <a:p>
            <a:pPr marL="0" indent="0" algn="ctr">
              <a:buNone/>
            </a:pPr>
            <a:r>
              <a:rPr lang="en-US" dirty="0"/>
              <a:t>Title/School and District</a:t>
            </a:r>
          </a:p>
          <a:p>
            <a:pPr marL="0" indent="0" algn="ctr">
              <a:buNone/>
            </a:pPr>
            <a:r>
              <a:rPr lang="en-US" dirty="0"/>
              <a:t>Email</a:t>
            </a:r>
          </a:p>
          <a:p>
            <a:pPr marL="0" indent="0" algn="ctr">
              <a:buNone/>
            </a:pPr>
            <a:endParaRPr lang="en-US" dirty="0"/>
          </a:p>
          <a:p>
            <a:pPr marL="0" indent="0" algn="ctr">
              <a:buNone/>
            </a:pPr>
            <a:r>
              <a:rPr lang="en-US" b="1" dirty="0"/>
              <a:t>Name</a:t>
            </a:r>
          </a:p>
          <a:p>
            <a:pPr marL="0" indent="0" algn="ctr">
              <a:buNone/>
            </a:pPr>
            <a:r>
              <a:rPr lang="en-US" dirty="0"/>
              <a:t>Title/School and District</a:t>
            </a:r>
          </a:p>
          <a:p>
            <a:pPr marL="0" indent="0" algn="ctr">
              <a:buNone/>
            </a:pPr>
            <a:r>
              <a:rPr lang="en-US" dirty="0" smtClean="0"/>
              <a:t>Email</a:t>
            </a:r>
          </a:p>
          <a:p>
            <a:pPr marL="0" indent="0" algn="ctr">
              <a:buNone/>
            </a:pPr>
            <a:endParaRPr lang="en-US" dirty="0"/>
          </a:p>
          <a:p>
            <a:pPr marL="0" indent="0" algn="ctr">
              <a:buNone/>
            </a:pPr>
            <a:r>
              <a:rPr lang="en-US" dirty="0"/>
              <a:t>*All materials can be accessed at the Integrated Leadership Course series </a:t>
            </a:r>
            <a:r>
              <a:rPr lang="en-US" dirty="0">
                <a:hlinkClick r:id="rId3"/>
              </a:rPr>
              <a:t>webpage</a:t>
            </a:r>
            <a:r>
              <a:rPr lang="en-US" dirty="0"/>
              <a:t>.</a:t>
            </a:r>
          </a:p>
          <a:p>
            <a:pPr marL="0" indent="0" algn="ctr">
              <a:buNone/>
            </a:pPr>
            <a:endParaRPr lang="en-US" dirty="0"/>
          </a:p>
          <a:p>
            <a:pPr marL="0" indent="0" algn="ctr">
              <a:buNone/>
            </a:pPr>
            <a:endParaRPr lang="en-US" dirty="0" smtClean="0"/>
          </a:p>
          <a:p>
            <a:pPr marL="0" indent="0" algn="ctr">
              <a:buNone/>
            </a:pPr>
            <a:endParaRPr lang="en-US" dirty="0" smtClean="0"/>
          </a:p>
        </p:txBody>
      </p:sp>
      <p:sp>
        <p:nvSpPr>
          <p:cNvPr id="2" name="Title 1"/>
          <p:cNvSpPr>
            <a:spLocks noGrp="1"/>
          </p:cNvSpPr>
          <p:nvPr>
            <p:ph type="title"/>
          </p:nvPr>
        </p:nvSpPr>
        <p:spPr/>
        <p:txBody>
          <a:bodyPr>
            <a:normAutofit/>
          </a:bodyPr>
          <a:lstStyle/>
          <a:p>
            <a:r>
              <a:rPr lang="en-US" dirty="0" smtClean="0"/>
              <a:t>Welcome</a:t>
            </a:r>
            <a:endParaRPr lang="en-US" dirty="0"/>
          </a:p>
        </p:txBody>
      </p:sp>
    </p:spTree>
    <p:extLst>
      <p:ext uri="{BB962C8B-B14F-4D97-AF65-F5344CB8AC3E}">
        <p14:creationId xmlns:p14="http://schemas.microsoft.com/office/powerpoint/2010/main" val="19860205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228600"/>
            <a:ext cx="8991600" cy="914400"/>
          </a:xfrm>
        </p:spPr>
        <p:txBody>
          <a:bodyPr>
            <a:noAutofit/>
          </a:bodyPr>
          <a:lstStyle/>
          <a:p>
            <a:r>
              <a:rPr lang="en-US" sz="2500" dirty="0" smtClean="0"/>
              <a:t>Our literacy standards combat </a:t>
            </a:r>
            <a:r>
              <a:rPr lang="en-US" sz="2500" dirty="0"/>
              <a:t>the significant gap between school and college/workplace expectations.</a:t>
            </a:r>
          </a:p>
        </p:txBody>
      </p:sp>
      <p:pic>
        <p:nvPicPr>
          <p:cNvPr id="5" name="Content Placeholder 4">
            <a:extLst>
              <a:ext uri="{FF2B5EF4-FFF2-40B4-BE49-F238E27FC236}">
                <a16:creationId xmlns:a16="http://schemas.microsoft.com/office/drawing/2014/main" xmlns="" id="{5D83F19A-816D-4466-B51A-02A51133EFE9}"/>
              </a:ext>
            </a:extLst>
          </p:cNvPr>
          <p:cNvPicPr>
            <a:picLocks noChangeAspect="1"/>
          </p:cNvPicPr>
          <p:nvPr/>
        </p:nvPicPr>
        <p:blipFill>
          <a:blip r:embed="rId3"/>
          <a:stretch>
            <a:fillRect/>
          </a:stretch>
        </p:blipFill>
        <p:spPr>
          <a:xfrm>
            <a:off x="990600" y="1219200"/>
            <a:ext cx="7189889" cy="4800600"/>
          </a:xfrm>
          <a:prstGeom prst="rect">
            <a:avLst/>
          </a:prstGeom>
        </p:spPr>
      </p:pic>
    </p:spTree>
    <p:extLst>
      <p:ext uri="{BB962C8B-B14F-4D97-AF65-F5344CB8AC3E}">
        <p14:creationId xmlns:p14="http://schemas.microsoft.com/office/powerpoint/2010/main" val="212877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8458200" cy="914400"/>
          </a:xfrm>
        </p:spPr>
        <p:txBody>
          <a:bodyPr>
            <a:noAutofit/>
          </a:bodyPr>
          <a:lstStyle/>
          <a:p>
            <a:r>
              <a:rPr lang="en-US" dirty="0" smtClean="0"/>
              <a:t>Identifying College Ready Readers</a:t>
            </a:r>
            <a:endParaRPr lang="en-US" dirty="0"/>
          </a:p>
        </p:txBody>
      </p:sp>
      <p:sp>
        <p:nvSpPr>
          <p:cNvPr id="8" name="Text Placeholder 1">
            <a:extLst>
              <a:ext uri="{FF2B5EF4-FFF2-40B4-BE49-F238E27FC236}">
                <a16:creationId xmlns:a16="http://schemas.microsoft.com/office/drawing/2014/main" xmlns="" id="{31077ADA-3A49-4C69-B865-CE54D9B67E1F}"/>
              </a:ext>
            </a:extLst>
          </p:cNvPr>
          <p:cNvSpPr txBox="1">
            <a:spLocks/>
          </p:cNvSpPr>
          <p:nvPr/>
        </p:nvSpPr>
        <p:spPr>
          <a:xfrm>
            <a:off x="2667000" y="6248400"/>
            <a:ext cx="6934200" cy="304800"/>
          </a:xfrm>
          <a:prstGeom prst="rect">
            <a:avLst/>
          </a:prstGeom>
        </p:spPr>
        <p:txBody>
          <a:bodyPr anchor="b"/>
          <a:lstStyle>
            <a:lvl1pPr marL="228600" indent="-228600" algn="l" rtl="0" eaLnBrk="1" fontAlgn="base" hangingPunct="1">
              <a:spcBef>
                <a:spcPct val="20000"/>
              </a:spcBef>
              <a:spcAft>
                <a:spcPct val="0"/>
              </a:spcAft>
              <a:buClr>
                <a:schemeClr val="tx1"/>
              </a:buClr>
              <a:buChar char="•"/>
              <a:defRPr sz="1400">
                <a:solidFill>
                  <a:schemeClr val="tx1"/>
                </a:solidFill>
                <a:latin typeface="+mn-lt"/>
                <a:ea typeface="+mn-ea"/>
                <a:cs typeface="+mn-cs"/>
              </a:defRPr>
            </a:lvl1pPr>
            <a:lvl2pPr marL="571500" indent="-228600" algn="l" rtl="0" eaLnBrk="1" fontAlgn="base" hangingPunct="1">
              <a:spcBef>
                <a:spcPct val="20000"/>
              </a:spcBef>
              <a:spcAft>
                <a:spcPct val="0"/>
              </a:spcAft>
              <a:buClr>
                <a:schemeClr val="tx1"/>
              </a:buClr>
              <a:buChar char="o"/>
              <a:defRPr sz="1400">
                <a:solidFill>
                  <a:schemeClr val="tx1"/>
                </a:solidFill>
                <a:latin typeface="+mn-lt"/>
                <a:cs typeface="+mn-cs"/>
              </a:defRPr>
            </a:lvl2pPr>
            <a:lvl3pPr marL="914400" indent="-228600" algn="l" rtl="0" eaLnBrk="1" fontAlgn="base" hangingPunct="1">
              <a:spcBef>
                <a:spcPct val="20000"/>
              </a:spcBef>
              <a:spcAft>
                <a:spcPct val="0"/>
              </a:spcAft>
              <a:buClr>
                <a:schemeClr val="tx1"/>
              </a:buClr>
              <a:buFont typeface="Wingdings" pitchFamily="2" charset="2"/>
              <a:buChar char="§"/>
              <a:defRPr sz="1400">
                <a:solidFill>
                  <a:schemeClr val="tx1"/>
                </a:solidFill>
                <a:latin typeface="+mn-lt"/>
                <a:cs typeface="+mn-cs"/>
              </a:defRPr>
            </a:lvl3pPr>
            <a:lvl4pPr marL="1257300" indent="-228600" algn="l" rtl="0" eaLnBrk="1" fontAlgn="base" hangingPunct="1">
              <a:spcBef>
                <a:spcPct val="20000"/>
              </a:spcBef>
              <a:spcAft>
                <a:spcPct val="0"/>
              </a:spcAft>
              <a:buClr>
                <a:schemeClr val="tx1"/>
              </a:buClr>
              <a:buChar char="•"/>
              <a:defRPr sz="1400">
                <a:solidFill>
                  <a:schemeClr val="tx1"/>
                </a:solidFill>
                <a:latin typeface="+mn-lt"/>
                <a:cs typeface="+mn-cs"/>
              </a:defRPr>
            </a:lvl4pPr>
            <a:lvl5pPr marL="1600200" indent="-228600" algn="l" rtl="0" eaLnBrk="1" fontAlgn="base" hangingPunct="1">
              <a:spcBef>
                <a:spcPct val="25000"/>
              </a:spcBef>
              <a:spcAft>
                <a:spcPct val="0"/>
              </a:spcAft>
              <a:buClr>
                <a:schemeClr val="tx1"/>
              </a:buClr>
              <a:buChar char="•"/>
              <a:defRPr sz="1400">
                <a:solidFill>
                  <a:schemeClr val="tx1"/>
                </a:solidFill>
                <a:latin typeface="+mn-lt"/>
                <a:cs typeface="+mn-cs"/>
              </a:defRPr>
            </a:lvl5pPr>
            <a:lvl6pPr marL="2057400" indent="-228600" algn="l" rtl="0" eaLnBrk="1" fontAlgn="base" hangingPunct="1">
              <a:spcBef>
                <a:spcPct val="25000"/>
              </a:spcBef>
              <a:spcAft>
                <a:spcPct val="0"/>
              </a:spcAft>
              <a:buClr>
                <a:schemeClr val="tx1"/>
              </a:buClr>
              <a:buChar char="•"/>
              <a:defRPr sz="1600">
                <a:solidFill>
                  <a:schemeClr val="tx1"/>
                </a:solidFill>
                <a:latin typeface="+mn-lt"/>
                <a:cs typeface="+mn-cs"/>
              </a:defRPr>
            </a:lvl6pPr>
            <a:lvl7pPr marL="2514600" indent="-228600" algn="l" rtl="0" eaLnBrk="1" fontAlgn="base" hangingPunct="1">
              <a:spcBef>
                <a:spcPct val="25000"/>
              </a:spcBef>
              <a:spcAft>
                <a:spcPct val="0"/>
              </a:spcAft>
              <a:buClr>
                <a:schemeClr val="tx1"/>
              </a:buClr>
              <a:buChar char="•"/>
              <a:defRPr sz="1600">
                <a:solidFill>
                  <a:schemeClr val="tx1"/>
                </a:solidFill>
                <a:latin typeface="+mn-lt"/>
                <a:cs typeface="+mn-cs"/>
              </a:defRPr>
            </a:lvl7pPr>
            <a:lvl8pPr marL="2971800" indent="-228600" algn="l" rtl="0" eaLnBrk="1" fontAlgn="base" hangingPunct="1">
              <a:spcBef>
                <a:spcPct val="25000"/>
              </a:spcBef>
              <a:spcAft>
                <a:spcPct val="0"/>
              </a:spcAft>
              <a:buClr>
                <a:schemeClr val="tx1"/>
              </a:buClr>
              <a:buChar char="•"/>
              <a:defRPr sz="1600">
                <a:solidFill>
                  <a:schemeClr val="tx1"/>
                </a:solidFill>
                <a:latin typeface="+mn-lt"/>
                <a:cs typeface="+mn-cs"/>
              </a:defRPr>
            </a:lvl8pPr>
            <a:lvl9pPr marL="3429000" indent="-228600" algn="l" rtl="0" eaLnBrk="1" fontAlgn="base" hangingPunct="1">
              <a:spcBef>
                <a:spcPct val="25000"/>
              </a:spcBef>
              <a:spcAft>
                <a:spcPct val="0"/>
              </a:spcAft>
              <a:buClr>
                <a:schemeClr val="tx1"/>
              </a:buClr>
              <a:buChar char="•"/>
              <a:defRPr sz="1600">
                <a:solidFill>
                  <a:schemeClr val="tx1"/>
                </a:solidFill>
                <a:latin typeface="+mn-lt"/>
                <a:cs typeface="+mn-cs"/>
              </a:defRPr>
            </a:lvl9pPr>
          </a:lstStyle>
          <a:p>
            <a:pPr marL="0" indent="0">
              <a:buNone/>
            </a:pPr>
            <a:r>
              <a:rPr lang="en-US" sz="1000" kern="0" dirty="0"/>
              <a:t>Source: </a:t>
            </a:r>
            <a:r>
              <a:rPr lang="en-US" sz="1000" kern="0" dirty="0">
                <a:hlinkClick r:id="rId3"/>
              </a:rPr>
              <a:t>Reading Between the Lines: What the ACT Reveals About College Readiness in Reading</a:t>
            </a:r>
            <a:r>
              <a:rPr lang="en-US" sz="1000" kern="0" dirty="0"/>
              <a:t> </a:t>
            </a:r>
          </a:p>
        </p:txBody>
      </p:sp>
      <p:pic>
        <p:nvPicPr>
          <p:cNvPr id="9" name="Picture 8" descr="Screen shot 2012-03-26 at 9.21.13 PM.png">
            <a:extLst>
              <a:ext uri="{FF2B5EF4-FFF2-40B4-BE49-F238E27FC236}">
                <a16:creationId xmlns:a16="http://schemas.microsoft.com/office/drawing/2014/main" xmlns="" id="{5A59906C-B140-4E0D-B2E8-4ABDB8452445}"/>
              </a:ext>
            </a:extLst>
          </p:cNvPr>
          <p:cNvPicPr>
            <a:picLocks noChangeAspect="1"/>
          </p:cNvPicPr>
          <p:nvPr/>
        </p:nvPicPr>
        <p:blipFill rotWithShape="1">
          <a:blip r:embed="rId4">
            <a:extLst>
              <a:ext uri="{28A0092B-C50C-407E-A947-70E740481C1C}">
                <a14:useLocalDpi xmlns:a14="http://schemas.microsoft.com/office/drawing/2010/main" val="0"/>
              </a:ext>
            </a:extLst>
          </a:blip>
          <a:srcRect t="16822"/>
          <a:stretch/>
        </p:blipFill>
        <p:spPr>
          <a:xfrm>
            <a:off x="316832" y="1961610"/>
            <a:ext cx="7924800" cy="3393631"/>
          </a:xfrm>
          <a:prstGeom prst="rect">
            <a:avLst/>
          </a:prstGeom>
        </p:spPr>
      </p:pic>
      <p:sp>
        <p:nvSpPr>
          <p:cNvPr id="11" name="TextBox 10">
            <a:extLst>
              <a:ext uri="{FF2B5EF4-FFF2-40B4-BE49-F238E27FC236}">
                <a16:creationId xmlns:a16="http://schemas.microsoft.com/office/drawing/2014/main" xmlns="" id="{7E8AB8C0-4638-4A9D-A1AC-3A410401636F}"/>
              </a:ext>
            </a:extLst>
          </p:cNvPr>
          <p:cNvSpPr txBox="1"/>
          <p:nvPr/>
        </p:nvSpPr>
        <p:spPr>
          <a:xfrm>
            <a:off x="950078" y="1487766"/>
            <a:ext cx="7243843" cy="400110"/>
          </a:xfrm>
          <a:prstGeom prst="rect">
            <a:avLst/>
          </a:prstGeom>
          <a:noFill/>
        </p:spPr>
        <p:txBody>
          <a:bodyPr wrap="none" rtlCol="0">
            <a:spAutoFit/>
          </a:bodyPr>
          <a:lstStyle/>
          <a:p>
            <a:r>
              <a:rPr lang="en-US" sz="2000" dirty="0">
                <a:latin typeface="+mj-lt"/>
              </a:rPr>
              <a:t>Performance on the ACT Reading Test by Comprehension Level</a:t>
            </a:r>
          </a:p>
        </p:txBody>
      </p:sp>
    </p:spTree>
    <p:extLst>
      <p:ext uri="{BB962C8B-B14F-4D97-AF65-F5344CB8AC3E}">
        <p14:creationId xmlns:p14="http://schemas.microsoft.com/office/powerpoint/2010/main" val="39642648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8458200" cy="914400"/>
          </a:xfrm>
        </p:spPr>
        <p:txBody>
          <a:bodyPr>
            <a:noAutofit/>
          </a:bodyPr>
          <a:lstStyle/>
          <a:p>
            <a:r>
              <a:rPr lang="en-US" dirty="0"/>
              <a:t>Identifying College Ready Readers</a:t>
            </a:r>
          </a:p>
        </p:txBody>
      </p:sp>
      <p:sp>
        <p:nvSpPr>
          <p:cNvPr id="8" name="Text Placeholder 1">
            <a:extLst>
              <a:ext uri="{FF2B5EF4-FFF2-40B4-BE49-F238E27FC236}">
                <a16:creationId xmlns:a16="http://schemas.microsoft.com/office/drawing/2014/main" xmlns="" id="{31077ADA-3A49-4C69-B865-CE54D9B67E1F}"/>
              </a:ext>
            </a:extLst>
          </p:cNvPr>
          <p:cNvSpPr txBox="1">
            <a:spLocks/>
          </p:cNvSpPr>
          <p:nvPr/>
        </p:nvSpPr>
        <p:spPr>
          <a:xfrm>
            <a:off x="2667000" y="6273528"/>
            <a:ext cx="6934200" cy="304800"/>
          </a:xfrm>
          <a:prstGeom prst="rect">
            <a:avLst/>
          </a:prstGeom>
        </p:spPr>
        <p:txBody>
          <a:bodyPr anchor="b"/>
          <a:lstStyle>
            <a:lvl1pPr marL="228600" indent="-228600" algn="l" rtl="0" eaLnBrk="1" fontAlgn="base" hangingPunct="1">
              <a:spcBef>
                <a:spcPct val="20000"/>
              </a:spcBef>
              <a:spcAft>
                <a:spcPct val="0"/>
              </a:spcAft>
              <a:buClr>
                <a:schemeClr val="tx1"/>
              </a:buClr>
              <a:buChar char="•"/>
              <a:defRPr sz="1400">
                <a:solidFill>
                  <a:schemeClr val="tx1"/>
                </a:solidFill>
                <a:latin typeface="+mn-lt"/>
                <a:ea typeface="+mn-ea"/>
                <a:cs typeface="+mn-cs"/>
              </a:defRPr>
            </a:lvl1pPr>
            <a:lvl2pPr marL="571500" indent="-228600" algn="l" rtl="0" eaLnBrk="1" fontAlgn="base" hangingPunct="1">
              <a:spcBef>
                <a:spcPct val="20000"/>
              </a:spcBef>
              <a:spcAft>
                <a:spcPct val="0"/>
              </a:spcAft>
              <a:buClr>
                <a:schemeClr val="tx1"/>
              </a:buClr>
              <a:buChar char="o"/>
              <a:defRPr sz="1400">
                <a:solidFill>
                  <a:schemeClr val="tx1"/>
                </a:solidFill>
                <a:latin typeface="+mn-lt"/>
                <a:cs typeface="+mn-cs"/>
              </a:defRPr>
            </a:lvl2pPr>
            <a:lvl3pPr marL="914400" indent="-228600" algn="l" rtl="0" eaLnBrk="1" fontAlgn="base" hangingPunct="1">
              <a:spcBef>
                <a:spcPct val="20000"/>
              </a:spcBef>
              <a:spcAft>
                <a:spcPct val="0"/>
              </a:spcAft>
              <a:buClr>
                <a:schemeClr val="tx1"/>
              </a:buClr>
              <a:buFont typeface="Wingdings" pitchFamily="2" charset="2"/>
              <a:buChar char="§"/>
              <a:defRPr sz="1400">
                <a:solidFill>
                  <a:schemeClr val="tx1"/>
                </a:solidFill>
                <a:latin typeface="+mn-lt"/>
                <a:cs typeface="+mn-cs"/>
              </a:defRPr>
            </a:lvl3pPr>
            <a:lvl4pPr marL="1257300" indent="-228600" algn="l" rtl="0" eaLnBrk="1" fontAlgn="base" hangingPunct="1">
              <a:spcBef>
                <a:spcPct val="20000"/>
              </a:spcBef>
              <a:spcAft>
                <a:spcPct val="0"/>
              </a:spcAft>
              <a:buClr>
                <a:schemeClr val="tx1"/>
              </a:buClr>
              <a:buChar char="•"/>
              <a:defRPr sz="1400">
                <a:solidFill>
                  <a:schemeClr val="tx1"/>
                </a:solidFill>
                <a:latin typeface="+mn-lt"/>
                <a:cs typeface="+mn-cs"/>
              </a:defRPr>
            </a:lvl4pPr>
            <a:lvl5pPr marL="1600200" indent="-228600" algn="l" rtl="0" eaLnBrk="1" fontAlgn="base" hangingPunct="1">
              <a:spcBef>
                <a:spcPct val="25000"/>
              </a:spcBef>
              <a:spcAft>
                <a:spcPct val="0"/>
              </a:spcAft>
              <a:buClr>
                <a:schemeClr val="tx1"/>
              </a:buClr>
              <a:buChar char="•"/>
              <a:defRPr sz="1400">
                <a:solidFill>
                  <a:schemeClr val="tx1"/>
                </a:solidFill>
                <a:latin typeface="+mn-lt"/>
                <a:cs typeface="+mn-cs"/>
              </a:defRPr>
            </a:lvl5pPr>
            <a:lvl6pPr marL="2057400" indent="-228600" algn="l" rtl="0" eaLnBrk="1" fontAlgn="base" hangingPunct="1">
              <a:spcBef>
                <a:spcPct val="25000"/>
              </a:spcBef>
              <a:spcAft>
                <a:spcPct val="0"/>
              </a:spcAft>
              <a:buClr>
                <a:schemeClr val="tx1"/>
              </a:buClr>
              <a:buChar char="•"/>
              <a:defRPr sz="1600">
                <a:solidFill>
                  <a:schemeClr val="tx1"/>
                </a:solidFill>
                <a:latin typeface="+mn-lt"/>
                <a:cs typeface="+mn-cs"/>
              </a:defRPr>
            </a:lvl6pPr>
            <a:lvl7pPr marL="2514600" indent="-228600" algn="l" rtl="0" eaLnBrk="1" fontAlgn="base" hangingPunct="1">
              <a:spcBef>
                <a:spcPct val="25000"/>
              </a:spcBef>
              <a:spcAft>
                <a:spcPct val="0"/>
              </a:spcAft>
              <a:buClr>
                <a:schemeClr val="tx1"/>
              </a:buClr>
              <a:buChar char="•"/>
              <a:defRPr sz="1600">
                <a:solidFill>
                  <a:schemeClr val="tx1"/>
                </a:solidFill>
                <a:latin typeface="+mn-lt"/>
                <a:cs typeface="+mn-cs"/>
              </a:defRPr>
            </a:lvl7pPr>
            <a:lvl8pPr marL="2971800" indent="-228600" algn="l" rtl="0" eaLnBrk="1" fontAlgn="base" hangingPunct="1">
              <a:spcBef>
                <a:spcPct val="25000"/>
              </a:spcBef>
              <a:spcAft>
                <a:spcPct val="0"/>
              </a:spcAft>
              <a:buClr>
                <a:schemeClr val="tx1"/>
              </a:buClr>
              <a:buChar char="•"/>
              <a:defRPr sz="1600">
                <a:solidFill>
                  <a:schemeClr val="tx1"/>
                </a:solidFill>
                <a:latin typeface="+mn-lt"/>
                <a:cs typeface="+mn-cs"/>
              </a:defRPr>
            </a:lvl8pPr>
            <a:lvl9pPr marL="3429000" indent="-228600" algn="l" rtl="0" eaLnBrk="1" fontAlgn="base" hangingPunct="1">
              <a:spcBef>
                <a:spcPct val="25000"/>
              </a:spcBef>
              <a:spcAft>
                <a:spcPct val="0"/>
              </a:spcAft>
              <a:buClr>
                <a:schemeClr val="tx1"/>
              </a:buClr>
              <a:buChar char="•"/>
              <a:defRPr sz="1600">
                <a:solidFill>
                  <a:schemeClr val="tx1"/>
                </a:solidFill>
                <a:latin typeface="+mn-lt"/>
                <a:cs typeface="+mn-cs"/>
              </a:defRPr>
            </a:lvl9pPr>
          </a:lstStyle>
          <a:p>
            <a:pPr marL="0" indent="0">
              <a:buNone/>
            </a:pPr>
            <a:r>
              <a:rPr lang="en-US" sz="1000" kern="0" dirty="0"/>
              <a:t>Source: </a:t>
            </a:r>
            <a:r>
              <a:rPr lang="en-US" sz="1000" kern="0" dirty="0">
                <a:hlinkClick r:id="rId3"/>
              </a:rPr>
              <a:t>Reading Between the Lines: What the ACT Reveals About College Readiness in Reading</a:t>
            </a:r>
            <a:r>
              <a:rPr lang="en-US" sz="1000" kern="0" dirty="0"/>
              <a:t> </a:t>
            </a:r>
          </a:p>
        </p:txBody>
      </p:sp>
      <p:pic>
        <p:nvPicPr>
          <p:cNvPr id="7" name="Content Placeholder 8">
            <a:extLst>
              <a:ext uri="{FF2B5EF4-FFF2-40B4-BE49-F238E27FC236}">
                <a16:creationId xmlns:a16="http://schemas.microsoft.com/office/drawing/2014/main" xmlns="" id="{F6B3F55C-71E1-49D6-80FB-B205B17E6B16}"/>
              </a:ext>
            </a:extLst>
          </p:cNvPr>
          <p:cNvPicPr>
            <a:picLocks noChangeAspect="1"/>
          </p:cNvPicPr>
          <p:nvPr/>
        </p:nvPicPr>
        <p:blipFill>
          <a:blip r:embed="rId4"/>
          <a:stretch>
            <a:fillRect/>
          </a:stretch>
        </p:blipFill>
        <p:spPr>
          <a:xfrm>
            <a:off x="511175" y="1498470"/>
            <a:ext cx="8274050" cy="4502825"/>
          </a:xfrm>
          <a:prstGeom prst="rect">
            <a:avLst/>
          </a:prstGeom>
        </p:spPr>
      </p:pic>
      <p:sp>
        <p:nvSpPr>
          <p:cNvPr id="2" name="Rectangle 1">
            <a:extLst>
              <a:ext uri="{FF2B5EF4-FFF2-40B4-BE49-F238E27FC236}">
                <a16:creationId xmlns:a16="http://schemas.microsoft.com/office/drawing/2014/main" xmlns="" id="{0967A78B-5FF4-4560-84C8-898D0BE37364}"/>
              </a:ext>
            </a:extLst>
          </p:cNvPr>
          <p:cNvSpPr/>
          <p:nvPr/>
        </p:nvSpPr>
        <p:spPr>
          <a:xfrm>
            <a:off x="685800" y="1226237"/>
            <a:ext cx="7924800" cy="400110"/>
          </a:xfrm>
          <a:prstGeom prst="rect">
            <a:avLst/>
          </a:prstGeom>
        </p:spPr>
        <p:txBody>
          <a:bodyPr wrap="square">
            <a:spAutoFit/>
          </a:bodyPr>
          <a:lstStyle/>
          <a:p>
            <a:pPr algn="ctr"/>
            <a:r>
              <a:rPr lang="en-US" sz="2000" dirty="0">
                <a:latin typeface="+mj-lt"/>
              </a:rPr>
              <a:t>Performance on the ACT Reading Test by Textual Element</a:t>
            </a:r>
          </a:p>
        </p:txBody>
      </p:sp>
    </p:spTree>
    <p:extLst>
      <p:ext uri="{BB962C8B-B14F-4D97-AF65-F5344CB8AC3E}">
        <p14:creationId xmlns:p14="http://schemas.microsoft.com/office/powerpoint/2010/main" val="22337847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8458200" cy="914400"/>
          </a:xfrm>
        </p:spPr>
        <p:txBody>
          <a:bodyPr>
            <a:noAutofit/>
          </a:bodyPr>
          <a:lstStyle/>
          <a:p>
            <a:r>
              <a:rPr lang="en-US" dirty="0"/>
              <a:t>Identifying College Ready Readers</a:t>
            </a:r>
          </a:p>
        </p:txBody>
      </p:sp>
      <p:pic>
        <p:nvPicPr>
          <p:cNvPr id="6" name="Content Placeholder 8">
            <a:extLst>
              <a:ext uri="{FF2B5EF4-FFF2-40B4-BE49-F238E27FC236}">
                <a16:creationId xmlns:a16="http://schemas.microsoft.com/office/drawing/2014/main" xmlns="" id="{36846033-7110-4C7E-A8C4-C1F7C1C39C1D}"/>
              </a:ext>
            </a:extLst>
          </p:cNvPr>
          <p:cNvPicPr>
            <a:picLocks noChangeAspect="1"/>
          </p:cNvPicPr>
          <p:nvPr/>
        </p:nvPicPr>
        <p:blipFill>
          <a:blip r:embed="rId3"/>
          <a:stretch>
            <a:fillRect/>
          </a:stretch>
        </p:blipFill>
        <p:spPr>
          <a:xfrm>
            <a:off x="294374" y="1874901"/>
            <a:ext cx="8384405" cy="3738268"/>
          </a:xfrm>
          <a:prstGeom prst="rect">
            <a:avLst/>
          </a:prstGeom>
        </p:spPr>
      </p:pic>
      <p:sp>
        <p:nvSpPr>
          <p:cNvPr id="7" name="TextBox 6">
            <a:extLst>
              <a:ext uri="{FF2B5EF4-FFF2-40B4-BE49-F238E27FC236}">
                <a16:creationId xmlns:a16="http://schemas.microsoft.com/office/drawing/2014/main" xmlns="" id="{F2C55BB9-2508-46B1-9735-C34E6047DE65}"/>
              </a:ext>
            </a:extLst>
          </p:cNvPr>
          <p:cNvSpPr txBox="1"/>
          <p:nvPr/>
        </p:nvSpPr>
        <p:spPr>
          <a:xfrm>
            <a:off x="838200" y="1474791"/>
            <a:ext cx="7848600" cy="400110"/>
          </a:xfrm>
          <a:prstGeom prst="rect">
            <a:avLst/>
          </a:prstGeom>
          <a:noFill/>
        </p:spPr>
        <p:txBody>
          <a:bodyPr wrap="square" rtlCol="0">
            <a:spAutoFit/>
          </a:bodyPr>
          <a:lstStyle/>
          <a:p>
            <a:r>
              <a:rPr lang="en-US" sz="2000" dirty="0">
                <a:latin typeface="+mj-lt"/>
              </a:rPr>
              <a:t>Performance on the ACT Reading Test by Degree of Text Complexity</a:t>
            </a:r>
          </a:p>
        </p:txBody>
      </p:sp>
      <p:sp>
        <p:nvSpPr>
          <p:cNvPr id="8" name="Text Placeholder 1">
            <a:extLst>
              <a:ext uri="{FF2B5EF4-FFF2-40B4-BE49-F238E27FC236}">
                <a16:creationId xmlns:a16="http://schemas.microsoft.com/office/drawing/2014/main" xmlns="" id="{31077ADA-3A49-4C69-B865-CE54D9B67E1F}"/>
              </a:ext>
            </a:extLst>
          </p:cNvPr>
          <p:cNvSpPr txBox="1">
            <a:spLocks/>
          </p:cNvSpPr>
          <p:nvPr/>
        </p:nvSpPr>
        <p:spPr>
          <a:xfrm>
            <a:off x="2819400" y="6308627"/>
            <a:ext cx="6934200" cy="304800"/>
          </a:xfrm>
          <a:prstGeom prst="rect">
            <a:avLst/>
          </a:prstGeom>
        </p:spPr>
        <p:txBody>
          <a:bodyPr anchor="b"/>
          <a:lstStyle>
            <a:lvl1pPr marL="228600" indent="-228600" algn="l" rtl="0" eaLnBrk="1" fontAlgn="base" hangingPunct="1">
              <a:spcBef>
                <a:spcPct val="20000"/>
              </a:spcBef>
              <a:spcAft>
                <a:spcPct val="0"/>
              </a:spcAft>
              <a:buClr>
                <a:schemeClr val="tx1"/>
              </a:buClr>
              <a:buChar char="•"/>
              <a:defRPr sz="1400">
                <a:solidFill>
                  <a:schemeClr val="tx1"/>
                </a:solidFill>
                <a:latin typeface="+mn-lt"/>
                <a:ea typeface="+mn-ea"/>
                <a:cs typeface="+mn-cs"/>
              </a:defRPr>
            </a:lvl1pPr>
            <a:lvl2pPr marL="571500" indent="-228600" algn="l" rtl="0" eaLnBrk="1" fontAlgn="base" hangingPunct="1">
              <a:spcBef>
                <a:spcPct val="20000"/>
              </a:spcBef>
              <a:spcAft>
                <a:spcPct val="0"/>
              </a:spcAft>
              <a:buClr>
                <a:schemeClr val="tx1"/>
              </a:buClr>
              <a:buChar char="o"/>
              <a:defRPr sz="1400">
                <a:solidFill>
                  <a:schemeClr val="tx1"/>
                </a:solidFill>
                <a:latin typeface="+mn-lt"/>
                <a:cs typeface="+mn-cs"/>
              </a:defRPr>
            </a:lvl2pPr>
            <a:lvl3pPr marL="914400" indent="-228600" algn="l" rtl="0" eaLnBrk="1" fontAlgn="base" hangingPunct="1">
              <a:spcBef>
                <a:spcPct val="20000"/>
              </a:spcBef>
              <a:spcAft>
                <a:spcPct val="0"/>
              </a:spcAft>
              <a:buClr>
                <a:schemeClr val="tx1"/>
              </a:buClr>
              <a:buFont typeface="Wingdings" pitchFamily="2" charset="2"/>
              <a:buChar char="§"/>
              <a:defRPr sz="1400">
                <a:solidFill>
                  <a:schemeClr val="tx1"/>
                </a:solidFill>
                <a:latin typeface="+mn-lt"/>
                <a:cs typeface="+mn-cs"/>
              </a:defRPr>
            </a:lvl3pPr>
            <a:lvl4pPr marL="1257300" indent="-228600" algn="l" rtl="0" eaLnBrk="1" fontAlgn="base" hangingPunct="1">
              <a:spcBef>
                <a:spcPct val="20000"/>
              </a:spcBef>
              <a:spcAft>
                <a:spcPct val="0"/>
              </a:spcAft>
              <a:buClr>
                <a:schemeClr val="tx1"/>
              </a:buClr>
              <a:buChar char="•"/>
              <a:defRPr sz="1400">
                <a:solidFill>
                  <a:schemeClr val="tx1"/>
                </a:solidFill>
                <a:latin typeface="+mn-lt"/>
                <a:cs typeface="+mn-cs"/>
              </a:defRPr>
            </a:lvl4pPr>
            <a:lvl5pPr marL="1600200" indent="-228600" algn="l" rtl="0" eaLnBrk="1" fontAlgn="base" hangingPunct="1">
              <a:spcBef>
                <a:spcPct val="25000"/>
              </a:spcBef>
              <a:spcAft>
                <a:spcPct val="0"/>
              </a:spcAft>
              <a:buClr>
                <a:schemeClr val="tx1"/>
              </a:buClr>
              <a:buChar char="•"/>
              <a:defRPr sz="1400">
                <a:solidFill>
                  <a:schemeClr val="tx1"/>
                </a:solidFill>
                <a:latin typeface="+mn-lt"/>
                <a:cs typeface="+mn-cs"/>
              </a:defRPr>
            </a:lvl5pPr>
            <a:lvl6pPr marL="2057400" indent="-228600" algn="l" rtl="0" eaLnBrk="1" fontAlgn="base" hangingPunct="1">
              <a:spcBef>
                <a:spcPct val="25000"/>
              </a:spcBef>
              <a:spcAft>
                <a:spcPct val="0"/>
              </a:spcAft>
              <a:buClr>
                <a:schemeClr val="tx1"/>
              </a:buClr>
              <a:buChar char="•"/>
              <a:defRPr sz="1600">
                <a:solidFill>
                  <a:schemeClr val="tx1"/>
                </a:solidFill>
                <a:latin typeface="+mn-lt"/>
                <a:cs typeface="+mn-cs"/>
              </a:defRPr>
            </a:lvl6pPr>
            <a:lvl7pPr marL="2514600" indent="-228600" algn="l" rtl="0" eaLnBrk="1" fontAlgn="base" hangingPunct="1">
              <a:spcBef>
                <a:spcPct val="25000"/>
              </a:spcBef>
              <a:spcAft>
                <a:spcPct val="0"/>
              </a:spcAft>
              <a:buClr>
                <a:schemeClr val="tx1"/>
              </a:buClr>
              <a:buChar char="•"/>
              <a:defRPr sz="1600">
                <a:solidFill>
                  <a:schemeClr val="tx1"/>
                </a:solidFill>
                <a:latin typeface="+mn-lt"/>
                <a:cs typeface="+mn-cs"/>
              </a:defRPr>
            </a:lvl7pPr>
            <a:lvl8pPr marL="2971800" indent="-228600" algn="l" rtl="0" eaLnBrk="1" fontAlgn="base" hangingPunct="1">
              <a:spcBef>
                <a:spcPct val="25000"/>
              </a:spcBef>
              <a:spcAft>
                <a:spcPct val="0"/>
              </a:spcAft>
              <a:buClr>
                <a:schemeClr val="tx1"/>
              </a:buClr>
              <a:buChar char="•"/>
              <a:defRPr sz="1600">
                <a:solidFill>
                  <a:schemeClr val="tx1"/>
                </a:solidFill>
                <a:latin typeface="+mn-lt"/>
                <a:cs typeface="+mn-cs"/>
              </a:defRPr>
            </a:lvl8pPr>
            <a:lvl9pPr marL="3429000" indent="-228600" algn="l" rtl="0" eaLnBrk="1" fontAlgn="base" hangingPunct="1">
              <a:spcBef>
                <a:spcPct val="25000"/>
              </a:spcBef>
              <a:spcAft>
                <a:spcPct val="0"/>
              </a:spcAft>
              <a:buClr>
                <a:schemeClr val="tx1"/>
              </a:buClr>
              <a:buChar char="•"/>
              <a:defRPr sz="1600">
                <a:solidFill>
                  <a:schemeClr val="tx1"/>
                </a:solidFill>
                <a:latin typeface="+mn-lt"/>
                <a:cs typeface="+mn-cs"/>
              </a:defRPr>
            </a:lvl9pPr>
          </a:lstStyle>
          <a:p>
            <a:pPr marL="0" indent="0">
              <a:buNone/>
            </a:pPr>
            <a:r>
              <a:rPr lang="en-US" sz="1000" kern="0" dirty="0"/>
              <a:t>Source: </a:t>
            </a:r>
            <a:r>
              <a:rPr lang="en-US" sz="1000" kern="0" dirty="0">
                <a:hlinkClick r:id="rId4"/>
              </a:rPr>
              <a:t>Reading Between the Lines: What the ACT Reveals About College Readiness in Reading</a:t>
            </a:r>
            <a:r>
              <a:rPr lang="en-US" sz="1000" kern="0" dirty="0"/>
              <a:t> </a:t>
            </a:r>
          </a:p>
        </p:txBody>
      </p:sp>
    </p:spTree>
    <p:extLst>
      <p:ext uri="{BB962C8B-B14F-4D97-AF65-F5344CB8AC3E}">
        <p14:creationId xmlns:p14="http://schemas.microsoft.com/office/powerpoint/2010/main" val="25800687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900" dirty="0" smtClean="0"/>
              <a:t>What is complex text?</a:t>
            </a:r>
            <a:endParaRPr lang="en-US" sz="2900" dirty="0"/>
          </a:p>
        </p:txBody>
      </p:sp>
      <p:pic>
        <p:nvPicPr>
          <p:cNvPr id="5" name="Picture 4">
            <a:extLst>
              <a:ext uri="{FF2B5EF4-FFF2-40B4-BE49-F238E27FC236}">
                <a16:creationId xmlns:a16="http://schemas.microsoft.com/office/drawing/2014/main" xmlns="" id="{3C044AF5-0C8B-4466-9B20-F2214E01EB54}"/>
              </a:ext>
            </a:extLst>
          </p:cNvPr>
          <p:cNvPicPr>
            <a:picLocks noChangeAspect="1"/>
          </p:cNvPicPr>
          <p:nvPr/>
        </p:nvPicPr>
        <p:blipFill rotWithShape="1">
          <a:blip r:embed="rId3"/>
          <a:srcRect t="1587" r="2494"/>
          <a:stretch/>
        </p:blipFill>
        <p:spPr>
          <a:xfrm>
            <a:off x="1371600" y="1447800"/>
            <a:ext cx="2967728" cy="3914875"/>
          </a:xfrm>
          <a:prstGeom prst="rect">
            <a:avLst/>
          </a:prstGeom>
          <a:ln>
            <a:solidFill>
              <a:schemeClr val="tx1"/>
            </a:solidFill>
          </a:ln>
        </p:spPr>
      </p:pic>
      <p:pic>
        <p:nvPicPr>
          <p:cNvPr id="6" name="Picture 5">
            <a:extLst>
              <a:ext uri="{FF2B5EF4-FFF2-40B4-BE49-F238E27FC236}">
                <a16:creationId xmlns:a16="http://schemas.microsoft.com/office/drawing/2014/main" xmlns="" id="{C409C4DA-260B-4D65-9ADA-3B87D02CB3DC}"/>
              </a:ext>
            </a:extLst>
          </p:cNvPr>
          <p:cNvPicPr>
            <a:picLocks noChangeAspect="1"/>
          </p:cNvPicPr>
          <p:nvPr/>
        </p:nvPicPr>
        <p:blipFill>
          <a:blip r:embed="rId4"/>
          <a:stretch>
            <a:fillRect/>
          </a:stretch>
        </p:blipFill>
        <p:spPr>
          <a:xfrm>
            <a:off x="4876800" y="1447800"/>
            <a:ext cx="3004729" cy="3914875"/>
          </a:xfrm>
          <a:prstGeom prst="rect">
            <a:avLst/>
          </a:prstGeom>
          <a:ln>
            <a:solidFill>
              <a:schemeClr val="tx1"/>
            </a:solidFill>
          </a:ln>
        </p:spPr>
      </p:pic>
      <p:sp>
        <p:nvSpPr>
          <p:cNvPr id="8" name="TextBox 7">
            <a:extLst>
              <a:ext uri="{FF2B5EF4-FFF2-40B4-BE49-F238E27FC236}">
                <a16:creationId xmlns:a16="http://schemas.microsoft.com/office/drawing/2014/main" xmlns="" id="{7BCE02B4-316E-4D75-B915-6E973874F0A6}"/>
              </a:ext>
            </a:extLst>
          </p:cNvPr>
          <p:cNvSpPr txBox="1"/>
          <p:nvPr/>
        </p:nvSpPr>
        <p:spPr>
          <a:xfrm>
            <a:off x="830891" y="5501042"/>
            <a:ext cx="7627309" cy="381000"/>
          </a:xfrm>
          <a:prstGeom prst="rect">
            <a:avLst/>
          </a:prstGeom>
          <a:noFill/>
        </p:spPr>
        <p:txBody>
          <a:bodyPr wrap="square" rtlCol="0">
            <a:spAutoFit/>
          </a:bodyPr>
          <a:lstStyle/>
          <a:p>
            <a:pPr algn="ctr"/>
            <a:r>
              <a:rPr lang="en-US" b="1" dirty="0">
                <a:solidFill>
                  <a:srgbClr val="FF0000"/>
                </a:solidFill>
                <a:cs typeface="Segoe UI Semibold" panose="020B0702040204020203" pitchFamily="34" charset="0"/>
              </a:rPr>
              <a:t>Collaboratively explore the difference between the two articles. </a:t>
            </a:r>
          </a:p>
        </p:txBody>
      </p:sp>
      <p:sp>
        <p:nvSpPr>
          <p:cNvPr id="2" name="Rectangle 1"/>
          <p:cNvSpPr/>
          <p:nvPr/>
        </p:nvSpPr>
        <p:spPr>
          <a:xfrm>
            <a:off x="6019800" y="6248400"/>
            <a:ext cx="4642513" cy="261610"/>
          </a:xfrm>
          <a:prstGeom prst="rect">
            <a:avLst/>
          </a:prstGeom>
        </p:spPr>
        <p:txBody>
          <a:bodyPr wrap="square">
            <a:spAutoFit/>
          </a:bodyPr>
          <a:lstStyle/>
          <a:p>
            <a:r>
              <a:rPr lang="en-US" sz="1100" b="1" dirty="0" smtClean="0"/>
              <a:t>HANDOUTS 3 and 4 NEWSELA articles</a:t>
            </a:r>
            <a:endParaRPr lang="en-US" sz="1100" b="1" dirty="0"/>
          </a:p>
        </p:txBody>
      </p:sp>
    </p:spTree>
    <p:extLst>
      <p:ext uri="{BB962C8B-B14F-4D97-AF65-F5344CB8AC3E}">
        <p14:creationId xmlns:p14="http://schemas.microsoft.com/office/powerpoint/2010/main" val="38483138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04800" y="1295400"/>
            <a:ext cx="4114800" cy="4525963"/>
          </a:xfrm>
        </p:spPr>
        <p:txBody>
          <a:bodyPr>
            <a:normAutofit/>
          </a:bodyPr>
          <a:lstStyle/>
          <a:p>
            <a:pPr>
              <a:lnSpc>
                <a:spcPct val="110000"/>
              </a:lnSpc>
              <a:spcBef>
                <a:spcPts val="0"/>
              </a:spcBef>
              <a:buClr>
                <a:srgbClr val="FF0000"/>
              </a:buClr>
            </a:pPr>
            <a:r>
              <a:rPr lang="en-US" sz="2400" b="1" dirty="0"/>
              <a:t>Dense</a:t>
            </a:r>
            <a:r>
              <a:rPr lang="en-US" sz="2400" dirty="0"/>
              <a:t> information</a:t>
            </a:r>
          </a:p>
          <a:p>
            <a:pPr>
              <a:lnSpc>
                <a:spcPct val="110000"/>
              </a:lnSpc>
              <a:spcBef>
                <a:spcPts val="0"/>
              </a:spcBef>
              <a:buClr>
                <a:srgbClr val="FF0000"/>
              </a:buClr>
            </a:pPr>
            <a:r>
              <a:rPr lang="en-US" sz="2400" b="1" dirty="0"/>
              <a:t>Lack of </a:t>
            </a:r>
            <a:r>
              <a:rPr lang="en-US" sz="2400" dirty="0"/>
              <a:t>words, sentences or paragraphs that </a:t>
            </a:r>
            <a:r>
              <a:rPr lang="en-US" sz="2400" b="1" dirty="0"/>
              <a:t>review </a:t>
            </a:r>
            <a:r>
              <a:rPr lang="en-US" sz="2400" dirty="0"/>
              <a:t>or pull things together for the student. </a:t>
            </a:r>
          </a:p>
          <a:p>
            <a:pPr>
              <a:lnSpc>
                <a:spcPct val="110000"/>
              </a:lnSpc>
              <a:spcBef>
                <a:spcPts val="0"/>
              </a:spcBef>
              <a:buClr>
                <a:srgbClr val="FF0000"/>
              </a:buClr>
            </a:pPr>
            <a:r>
              <a:rPr lang="en-US" sz="2400" b="1" dirty="0"/>
              <a:t>Lengthy</a:t>
            </a:r>
            <a:r>
              <a:rPr lang="en-US" sz="2400" dirty="0"/>
              <a:t> paragraphs</a:t>
            </a:r>
          </a:p>
          <a:p>
            <a:pPr>
              <a:lnSpc>
                <a:spcPct val="110000"/>
              </a:lnSpc>
              <a:spcBef>
                <a:spcPts val="0"/>
              </a:spcBef>
              <a:buClr>
                <a:srgbClr val="FF0000"/>
              </a:buClr>
            </a:pPr>
            <a:r>
              <a:rPr lang="en-US" sz="2400" b="1" dirty="0"/>
              <a:t>Complex</a:t>
            </a:r>
            <a:r>
              <a:rPr lang="en-US" sz="2400" dirty="0"/>
              <a:t> sentences</a:t>
            </a:r>
          </a:p>
          <a:p>
            <a:pPr>
              <a:lnSpc>
                <a:spcPct val="110000"/>
              </a:lnSpc>
              <a:spcBef>
                <a:spcPts val="0"/>
              </a:spcBef>
              <a:buClr>
                <a:srgbClr val="FF0000"/>
              </a:buClr>
            </a:pPr>
            <a:r>
              <a:rPr lang="en-US" sz="2400" dirty="0"/>
              <a:t>Text structure that is </a:t>
            </a:r>
            <a:r>
              <a:rPr lang="en-US" sz="2400" b="1" dirty="0"/>
              <a:t>less narrative </a:t>
            </a:r>
            <a:r>
              <a:rPr lang="en-US" sz="2400" dirty="0" smtClean="0"/>
              <a:t>and </a:t>
            </a:r>
            <a:r>
              <a:rPr lang="en-US" sz="2400" b="1" dirty="0" smtClean="0"/>
              <a:t>mixes </a:t>
            </a:r>
            <a:r>
              <a:rPr lang="en-US" sz="2400" b="1" dirty="0"/>
              <a:t>structures</a:t>
            </a:r>
          </a:p>
          <a:p>
            <a:endParaRPr lang="en-US" dirty="0"/>
          </a:p>
        </p:txBody>
      </p:sp>
      <p:sp>
        <p:nvSpPr>
          <p:cNvPr id="3" name="Title 2"/>
          <p:cNvSpPr>
            <a:spLocks noGrp="1"/>
          </p:cNvSpPr>
          <p:nvPr>
            <p:ph type="title"/>
          </p:nvPr>
        </p:nvSpPr>
        <p:spPr/>
        <p:txBody>
          <a:bodyPr>
            <a:normAutofit/>
          </a:bodyPr>
          <a:lstStyle/>
          <a:p>
            <a:r>
              <a:rPr lang="en-US" sz="2900" dirty="0" smtClean="0"/>
              <a:t>Characteristics of Complex Texts</a:t>
            </a:r>
            <a:endParaRPr lang="en-US" sz="2900" dirty="0"/>
          </a:p>
        </p:txBody>
      </p:sp>
      <p:sp>
        <p:nvSpPr>
          <p:cNvPr id="6" name="Content Placeholder 5"/>
          <p:cNvSpPr>
            <a:spLocks noGrp="1"/>
          </p:cNvSpPr>
          <p:nvPr>
            <p:ph sz="half" idx="13"/>
          </p:nvPr>
        </p:nvSpPr>
        <p:spPr/>
        <p:txBody>
          <a:bodyPr>
            <a:normAutofit/>
          </a:bodyPr>
          <a:lstStyle/>
          <a:p>
            <a:pPr>
              <a:lnSpc>
                <a:spcPct val="110000"/>
              </a:lnSpc>
              <a:spcBef>
                <a:spcPts val="0"/>
              </a:spcBef>
              <a:buClr>
                <a:srgbClr val="FF0000"/>
              </a:buClr>
            </a:pPr>
            <a:r>
              <a:rPr lang="en-US" sz="2400" b="1" dirty="0"/>
              <a:t>Subtle</a:t>
            </a:r>
            <a:r>
              <a:rPr lang="en-US" sz="2400" dirty="0"/>
              <a:t> and/or </a:t>
            </a:r>
            <a:r>
              <a:rPr lang="en-US" sz="2400" b="1" dirty="0" smtClean="0"/>
              <a:t>frequent</a:t>
            </a:r>
            <a:r>
              <a:rPr lang="en-US" sz="2400" dirty="0" smtClean="0"/>
              <a:t> </a:t>
            </a:r>
            <a:r>
              <a:rPr lang="en-US" sz="2400" b="1" dirty="0" smtClean="0"/>
              <a:t>transitions</a:t>
            </a:r>
            <a:endParaRPr lang="en-US" sz="2400" b="1" dirty="0"/>
          </a:p>
          <a:p>
            <a:pPr>
              <a:lnSpc>
                <a:spcPct val="110000"/>
              </a:lnSpc>
              <a:spcBef>
                <a:spcPts val="0"/>
              </a:spcBef>
              <a:buClr>
                <a:srgbClr val="FF0000"/>
              </a:buClr>
            </a:pPr>
            <a:r>
              <a:rPr lang="en-US" sz="2400" b="1" dirty="0"/>
              <a:t>Multiple</a:t>
            </a:r>
            <a:r>
              <a:rPr lang="en-US" sz="2400" dirty="0"/>
              <a:t> </a:t>
            </a:r>
            <a:r>
              <a:rPr lang="en-US" sz="2400" dirty="0" smtClean="0"/>
              <a:t>and/or </a:t>
            </a:r>
            <a:r>
              <a:rPr lang="en-US" sz="2400" b="1" dirty="0"/>
              <a:t>subtle</a:t>
            </a:r>
            <a:r>
              <a:rPr lang="en-US" sz="2400" dirty="0"/>
              <a:t> </a:t>
            </a:r>
            <a:r>
              <a:rPr lang="en-US" sz="2400" b="1" dirty="0"/>
              <a:t>themes</a:t>
            </a:r>
            <a:r>
              <a:rPr lang="en-US" sz="2400" dirty="0"/>
              <a:t> and </a:t>
            </a:r>
            <a:r>
              <a:rPr lang="en-US" sz="2400" b="1" dirty="0"/>
              <a:t>purposes </a:t>
            </a:r>
          </a:p>
          <a:p>
            <a:pPr>
              <a:lnSpc>
                <a:spcPct val="110000"/>
              </a:lnSpc>
              <a:spcBef>
                <a:spcPts val="0"/>
              </a:spcBef>
              <a:buClr>
                <a:srgbClr val="FF0000"/>
              </a:buClr>
            </a:pPr>
            <a:r>
              <a:rPr lang="en-US" sz="2400" b="1" dirty="0"/>
              <a:t>Uncommon</a:t>
            </a:r>
            <a:r>
              <a:rPr lang="en-US" sz="2400" dirty="0"/>
              <a:t> vocabulary </a:t>
            </a:r>
          </a:p>
          <a:p>
            <a:pPr>
              <a:lnSpc>
                <a:spcPct val="110000"/>
              </a:lnSpc>
              <a:spcBef>
                <a:spcPts val="0"/>
              </a:spcBef>
              <a:buClr>
                <a:srgbClr val="FF0000"/>
              </a:buClr>
            </a:pPr>
            <a:r>
              <a:rPr lang="en-US" sz="2400" b="1" dirty="0"/>
              <a:t>Unfamiliar</a:t>
            </a:r>
            <a:r>
              <a:rPr lang="en-US" sz="2400" dirty="0"/>
              <a:t> settings, topics or events</a:t>
            </a:r>
          </a:p>
          <a:p>
            <a:pPr>
              <a:lnSpc>
                <a:spcPct val="110000"/>
              </a:lnSpc>
              <a:spcBef>
                <a:spcPts val="0"/>
              </a:spcBef>
              <a:buClr>
                <a:srgbClr val="FF0000"/>
              </a:buClr>
            </a:pPr>
            <a:r>
              <a:rPr lang="en-US" sz="2400" b="1" dirty="0"/>
              <a:t>Lack of repetition</a:t>
            </a:r>
            <a:r>
              <a:rPr lang="en-US" sz="2400" dirty="0"/>
              <a:t>, overlap, or similarity in words and sentences </a:t>
            </a:r>
          </a:p>
          <a:p>
            <a:endParaRPr lang="en-US" dirty="0"/>
          </a:p>
        </p:txBody>
      </p:sp>
    </p:spTree>
    <p:extLst>
      <p:ext uri="{BB962C8B-B14F-4D97-AF65-F5344CB8AC3E}">
        <p14:creationId xmlns:p14="http://schemas.microsoft.com/office/powerpoint/2010/main" val="20506768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8534400" cy="914400"/>
          </a:xfrm>
        </p:spPr>
        <p:txBody>
          <a:bodyPr>
            <a:noAutofit/>
          </a:bodyPr>
          <a:lstStyle/>
          <a:p>
            <a:r>
              <a:rPr lang="en-US" sz="2800" dirty="0" smtClean="0"/>
              <a:t>Identifying </a:t>
            </a:r>
            <a:r>
              <a:rPr lang="en-US" sz="2800" dirty="0"/>
              <a:t>Worthy Texts</a:t>
            </a:r>
          </a:p>
        </p:txBody>
      </p:sp>
      <p:sp>
        <p:nvSpPr>
          <p:cNvPr id="6" name="Content Placeholder 6">
            <a:extLst>
              <a:ext uri="{FF2B5EF4-FFF2-40B4-BE49-F238E27FC236}">
                <a16:creationId xmlns:a16="http://schemas.microsoft.com/office/drawing/2014/main" xmlns="" id="{70298267-C303-4D84-9025-4608CEAA959F}"/>
              </a:ext>
            </a:extLst>
          </p:cNvPr>
          <p:cNvSpPr>
            <a:spLocks noGrp="1"/>
          </p:cNvSpPr>
          <p:nvPr>
            <p:ph idx="1"/>
          </p:nvPr>
        </p:nvSpPr>
        <p:spPr>
          <a:xfrm>
            <a:off x="4094986" y="1219200"/>
            <a:ext cx="4972813" cy="4525963"/>
          </a:xfrm>
        </p:spPr>
        <p:txBody>
          <a:bodyPr>
            <a:noAutofit/>
          </a:bodyPr>
          <a:lstStyle/>
          <a:p>
            <a:pPr>
              <a:spcBef>
                <a:spcPts val="0"/>
              </a:spcBef>
            </a:pPr>
            <a:r>
              <a:rPr lang="en-US" sz="2000" b="1" dirty="0"/>
              <a:t>Quantitative</a:t>
            </a:r>
            <a:r>
              <a:rPr lang="en-US" sz="2000" dirty="0"/>
              <a:t> measures of </a:t>
            </a:r>
            <a:r>
              <a:rPr lang="en-US" sz="2000" b="1" dirty="0"/>
              <a:t>complexity</a:t>
            </a:r>
            <a:r>
              <a:rPr lang="en-US" sz="2000" dirty="0"/>
              <a:t> —like </a:t>
            </a:r>
            <a:r>
              <a:rPr lang="en-US" sz="2000" dirty="0" smtClean="0"/>
              <a:t>Lexile—are </a:t>
            </a:r>
            <a:r>
              <a:rPr lang="en-US" sz="2000" dirty="0"/>
              <a:t>a pretty rough but generally accurate assessment of complexity. </a:t>
            </a:r>
            <a:r>
              <a:rPr lang="en-US" sz="2000" b="1" dirty="0"/>
              <a:t>They allow us to place the text in the appropriate grade band. </a:t>
            </a:r>
          </a:p>
          <a:p>
            <a:pPr marL="285750" indent="-285750">
              <a:spcBef>
                <a:spcPts val="0"/>
              </a:spcBef>
            </a:pPr>
            <a:r>
              <a:rPr lang="en-US" sz="2000" dirty="0">
                <a:cs typeface="Segoe UI" panose="020B0502040204020203" pitchFamily="34" charset="0"/>
              </a:rPr>
              <a:t>Much more important are the </a:t>
            </a:r>
            <a:r>
              <a:rPr lang="en-US" sz="2000" b="1" dirty="0">
                <a:cs typeface="Segoe UI" panose="020B0502040204020203" pitchFamily="34" charset="0"/>
              </a:rPr>
              <a:t>qualitative complexity </a:t>
            </a:r>
            <a:r>
              <a:rPr lang="en-US" sz="2000" dirty="0">
                <a:cs typeface="Segoe UI" panose="020B0502040204020203" pitchFamily="34" charset="0"/>
              </a:rPr>
              <a:t>measures that help us </a:t>
            </a:r>
            <a:r>
              <a:rPr lang="en-US" sz="2000" b="1" dirty="0"/>
              <a:t>situate the text within the grade band </a:t>
            </a:r>
            <a:r>
              <a:rPr lang="en-US" sz="2000" dirty="0"/>
              <a:t>and plan for instruction. </a:t>
            </a:r>
          </a:p>
          <a:p>
            <a:pPr marL="285750" indent="-285750">
              <a:spcBef>
                <a:spcPts val="0"/>
              </a:spcBef>
            </a:pPr>
            <a:r>
              <a:rPr lang="en-US" sz="2000" dirty="0">
                <a:solidFill>
                  <a:schemeClr val="tx2"/>
                </a:solidFill>
              </a:rPr>
              <a:t>Additional information about the </a:t>
            </a:r>
            <a:r>
              <a:rPr lang="en-US" sz="2000" b="1" dirty="0">
                <a:solidFill>
                  <a:schemeClr val="tx2"/>
                </a:solidFill>
              </a:rPr>
              <a:t>readers</a:t>
            </a:r>
            <a:r>
              <a:rPr lang="en-US" sz="2000" dirty="0">
                <a:solidFill>
                  <a:schemeClr val="tx2"/>
                </a:solidFill>
              </a:rPr>
              <a:t> in the room and the </a:t>
            </a:r>
            <a:r>
              <a:rPr lang="en-US" sz="2000" b="1" dirty="0">
                <a:solidFill>
                  <a:schemeClr val="tx2"/>
                </a:solidFill>
              </a:rPr>
              <a:t>associated tasks </a:t>
            </a:r>
            <a:r>
              <a:rPr lang="en-US" sz="2000" dirty="0">
                <a:solidFill>
                  <a:schemeClr val="tx2"/>
                </a:solidFill>
              </a:rPr>
              <a:t>also help </a:t>
            </a:r>
            <a:r>
              <a:rPr lang="en-US" sz="2000" b="1" dirty="0">
                <a:solidFill>
                  <a:schemeClr val="tx2"/>
                </a:solidFill>
              </a:rPr>
              <a:t>contextualize</a:t>
            </a:r>
            <a:r>
              <a:rPr lang="en-US" sz="2000" dirty="0">
                <a:solidFill>
                  <a:schemeClr val="tx2"/>
                </a:solidFill>
              </a:rPr>
              <a:t> the appropriateness of a text.</a:t>
            </a:r>
          </a:p>
        </p:txBody>
      </p:sp>
      <p:pic>
        <p:nvPicPr>
          <p:cNvPr id="8" name="Picture 7">
            <a:extLst>
              <a:ext uri="{FF2B5EF4-FFF2-40B4-BE49-F238E27FC236}">
                <a16:creationId xmlns:a16="http://schemas.microsoft.com/office/drawing/2014/main" xmlns="" id="{2A17B89D-3D9A-4EF4-A9F7-9B7FF0054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823571"/>
            <a:ext cx="4939452" cy="3406762"/>
          </a:xfrm>
          <a:prstGeom prst="rect">
            <a:avLst/>
          </a:prstGeom>
        </p:spPr>
      </p:pic>
      <p:sp>
        <p:nvSpPr>
          <p:cNvPr id="2" name="TextBox 1">
            <a:extLst>
              <a:ext uri="{FF2B5EF4-FFF2-40B4-BE49-F238E27FC236}">
                <a16:creationId xmlns:a16="http://schemas.microsoft.com/office/drawing/2014/main" xmlns="" id="{E5115C9D-60A1-44D1-9EFB-C13E5D5FBE59}"/>
              </a:ext>
            </a:extLst>
          </p:cNvPr>
          <p:cNvSpPr txBox="1"/>
          <p:nvPr/>
        </p:nvSpPr>
        <p:spPr>
          <a:xfrm>
            <a:off x="6324600" y="6294139"/>
            <a:ext cx="4617719" cy="261610"/>
          </a:xfrm>
          <a:prstGeom prst="rect">
            <a:avLst/>
          </a:prstGeom>
          <a:noFill/>
        </p:spPr>
        <p:txBody>
          <a:bodyPr wrap="square" rtlCol="0">
            <a:spAutoFit/>
          </a:bodyPr>
          <a:lstStyle/>
          <a:p>
            <a:r>
              <a:rPr lang="en-US" sz="1100" b="1" dirty="0"/>
              <a:t>HANDOUT </a:t>
            </a:r>
            <a:r>
              <a:rPr lang="en-US" sz="1100" b="1" dirty="0" smtClean="0"/>
              <a:t>5_QUALITATIVE </a:t>
            </a:r>
            <a:r>
              <a:rPr lang="en-US" sz="1100" b="1" dirty="0"/>
              <a:t>RUBRIC</a:t>
            </a:r>
          </a:p>
        </p:txBody>
      </p:sp>
    </p:spTree>
    <p:extLst>
      <p:ext uri="{BB962C8B-B14F-4D97-AF65-F5344CB8AC3E}">
        <p14:creationId xmlns:p14="http://schemas.microsoft.com/office/powerpoint/2010/main" val="169589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Shape 761"/>
          <p:cNvSpPr txBox="1">
            <a:spLocks noGrp="1"/>
          </p:cNvSpPr>
          <p:nvPr>
            <p:ph type="title"/>
          </p:nvPr>
        </p:nvSpPr>
        <p:spPr>
          <a:xfrm>
            <a:off x="1176686" y="2114539"/>
            <a:ext cx="6229350" cy="685800"/>
          </a:xfrm>
          <a:prstGeom prst="rect">
            <a:avLst/>
          </a:prstGeom>
          <a:noFill/>
          <a:ln>
            <a:noFill/>
          </a:ln>
        </p:spPr>
        <p:txBody>
          <a:bodyPr vert="horz" lIns="68569" tIns="34275" rIns="68569" bIns="34275" rtlCol="0" anchor="t" anchorCtr="0">
            <a:noAutofit/>
          </a:bodyPr>
          <a:lstStyle/>
          <a:p>
            <a:pPr algn="ctr">
              <a:buSzPct val="25000"/>
            </a:pPr>
            <a:r>
              <a:rPr lang="en-US" sz="1800" dirty="0">
                <a:solidFill>
                  <a:schemeClr val="accent1"/>
                </a:solidFill>
                <a:latin typeface="Arial" panose="020B0604020202020204" pitchFamily="34" charset="0"/>
                <a:ea typeface="Open Sans" panose="020B0606030504020204" pitchFamily="34" charset="0"/>
                <a:cs typeface="Arial" panose="020B0604020202020204" pitchFamily="34" charset="0"/>
                <a:sym typeface="Quattrocento Sans"/>
              </a:rPr>
              <a:t>First, we analyze quantitative measures of complexity to place the text in the appropriate grade band.  </a:t>
            </a:r>
          </a:p>
        </p:txBody>
      </p:sp>
      <p:sp>
        <p:nvSpPr>
          <p:cNvPr id="765" name="Shape 765"/>
          <p:cNvSpPr txBox="1"/>
          <p:nvPr/>
        </p:nvSpPr>
        <p:spPr>
          <a:xfrm>
            <a:off x="76200" y="371250"/>
            <a:ext cx="9015938" cy="543150"/>
          </a:xfrm>
          <a:prstGeom prst="rect">
            <a:avLst/>
          </a:prstGeom>
          <a:noFill/>
          <a:ln>
            <a:noFill/>
          </a:ln>
        </p:spPr>
        <p:txBody>
          <a:bodyPr lIns="68569" tIns="68569" rIns="68569" bIns="68569" anchor="t" anchorCtr="0">
            <a:noAutofit/>
          </a:bodyPr>
          <a:lstStyle/>
          <a:p>
            <a:r>
              <a:rPr lang="en-US" sz="3200" b="1" kern="0" dirty="0">
                <a:solidFill>
                  <a:srgbClr val="FFFFFF"/>
                </a:solidFill>
                <a:latin typeface="Georgia" panose="02040502050405020303" pitchFamily="18" charset="0"/>
                <a:cs typeface="Arial"/>
                <a:sym typeface="Arial"/>
              </a:rPr>
              <a:t>Quantitative Measures of Text Complexity</a:t>
            </a:r>
          </a:p>
        </p:txBody>
      </p:sp>
      <p:sp>
        <p:nvSpPr>
          <p:cNvPr id="11" name="TextBox 10"/>
          <p:cNvSpPr txBox="1"/>
          <p:nvPr/>
        </p:nvSpPr>
        <p:spPr>
          <a:xfrm>
            <a:off x="1066800" y="1473242"/>
            <a:ext cx="6449122" cy="584775"/>
          </a:xfrm>
          <a:prstGeom prst="rect">
            <a:avLst/>
          </a:prstGeom>
          <a:noFill/>
        </p:spPr>
        <p:txBody>
          <a:bodyPr wrap="square" rtlCol="0">
            <a:spAutoFit/>
          </a:bodyPr>
          <a:lstStyle/>
          <a:p>
            <a:r>
              <a:rPr lang="en-US" sz="3200" b="1" kern="0" dirty="0">
                <a:solidFill>
                  <a:srgbClr val="000000"/>
                </a:solidFill>
                <a:cs typeface="Arial" panose="020B0604020202020204" pitchFamily="34" charset="0"/>
                <a:sym typeface="Arial"/>
              </a:rPr>
              <a:t>Lexile Measures by Grade Band</a:t>
            </a:r>
          </a:p>
        </p:txBody>
      </p:sp>
      <p:graphicFrame>
        <p:nvGraphicFramePr>
          <p:cNvPr id="7" name="Table 6"/>
          <p:cNvGraphicFramePr>
            <a:graphicFrameLocks noGrp="1"/>
          </p:cNvGraphicFramePr>
          <p:nvPr>
            <p:extLst>
              <p:ext uri="{D42A27DB-BD31-4B8C-83A1-F6EECF244321}">
                <p14:modId xmlns:p14="http://schemas.microsoft.com/office/powerpoint/2010/main" val="3180867579"/>
              </p:ext>
            </p:extLst>
          </p:nvPr>
        </p:nvGraphicFramePr>
        <p:xfrm>
          <a:off x="1371600" y="2971800"/>
          <a:ext cx="6164766" cy="2742515"/>
        </p:xfrm>
        <a:graphic>
          <a:graphicData uri="http://schemas.openxmlformats.org/drawingml/2006/table">
            <a:tbl>
              <a:tblPr firstRow="1" bandRow="1">
                <a:tableStyleId>{5C22544A-7EE6-4342-B048-85BDC9FD1C3A}</a:tableStyleId>
              </a:tblPr>
              <a:tblGrid>
                <a:gridCol w="3095484">
                  <a:extLst>
                    <a:ext uri="{9D8B030D-6E8A-4147-A177-3AD203B41FA5}">
                      <a16:colId xmlns:a16="http://schemas.microsoft.com/office/drawing/2014/main" xmlns="" val="20000"/>
                    </a:ext>
                  </a:extLst>
                </a:gridCol>
                <a:gridCol w="3069282">
                  <a:extLst>
                    <a:ext uri="{9D8B030D-6E8A-4147-A177-3AD203B41FA5}">
                      <a16:colId xmlns:a16="http://schemas.microsoft.com/office/drawing/2014/main" xmlns="" val="20001"/>
                    </a:ext>
                  </a:extLst>
                </a:gridCol>
              </a:tblGrid>
              <a:tr h="339443">
                <a:tc>
                  <a:txBody>
                    <a:bodyPr/>
                    <a:lstStyle/>
                    <a:p>
                      <a:pPr marL="70485" marR="70485" algn="ctr">
                        <a:spcBef>
                          <a:spcPts val="825"/>
                        </a:spcBef>
                        <a:spcAft>
                          <a:spcPts val="0"/>
                        </a:spcAft>
                      </a:pPr>
                      <a:r>
                        <a:rPr lang="en-US" sz="1400" b="1" dirty="0" smtClean="0">
                          <a:solidFill>
                            <a:schemeClr val="bg1"/>
                          </a:solidFill>
                          <a:effectLst/>
                          <a:latin typeface="Arial" panose="020B0604020202020204" pitchFamily="34" charset="0"/>
                          <a:ea typeface="Open Sans" panose="020B0606030504020204" pitchFamily="34" charset="0"/>
                          <a:cs typeface="Arial" panose="020B0604020202020204" pitchFamily="34" charset="0"/>
                        </a:rPr>
                        <a:t>Grade Band</a:t>
                      </a:r>
                      <a:endParaRPr lang="en-US" sz="1400" b="1" dirty="0">
                        <a:solidFill>
                          <a:schemeClr val="bg1"/>
                        </a:solidFill>
                        <a:effectLst/>
                        <a:latin typeface="Arial" panose="020B0604020202020204" pitchFamily="34" charset="0"/>
                        <a:ea typeface="Open Sans" panose="020B0606030504020204" pitchFamily="34" charset="0"/>
                        <a:cs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accent2"/>
                    </a:solidFill>
                  </a:tcPr>
                </a:tc>
                <a:tc>
                  <a:txBody>
                    <a:bodyPr/>
                    <a:lstStyle/>
                    <a:p>
                      <a:pPr marL="164465" marR="177800" indent="28575" algn="ctr">
                        <a:lnSpc>
                          <a:spcPct val="112000"/>
                        </a:lnSpc>
                        <a:spcBef>
                          <a:spcPts val="0"/>
                        </a:spcBef>
                        <a:spcAft>
                          <a:spcPts val="0"/>
                        </a:spcAft>
                      </a:pPr>
                      <a:r>
                        <a:rPr lang="en-US" sz="1400" b="1" dirty="0">
                          <a:solidFill>
                            <a:schemeClr val="tx1"/>
                          </a:solidFill>
                          <a:effectLst/>
                          <a:latin typeface="Arial" panose="020B0604020202020204" pitchFamily="34" charset="0"/>
                          <a:ea typeface="Open Sans" panose="020B0606030504020204" pitchFamily="34" charset="0"/>
                          <a:cs typeface="Arial" panose="020B0604020202020204" pitchFamily="34" charset="0"/>
                        </a:rPr>
                        <a:t>The </a:t>
                      </a:r>
                      <a:r>
                        <a:rPr lang="en-US" sz="1400" b="1" dirty="0">
                          <a:solidFill>
                            <a:schemeClr val="bg1"/>
                          </a:solidFill>
                          <a:effectLst/>
                          <a:latin typeface="Arial" panose="020B0604020202020204" pitchFamily="34" charset="0"/>
                          <a:ea typeface="Open Sans" panose="020B0606030504020204" pitchFamily="34" charset="0"/>
                          <a:cs typeface="Arial" panose="020B0604020202020204" pitchFamily="34" charset="0"/>
                        </a:rPr>
                        <a:t>Lexile Framework</a:t>
                      </a:r>
                    </a:p>
                  </a:txBody>
                  <a:tcPr marL="0" marR="0" marT="0" marB="0"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xmlns="" val="10000"/>
                  </a:ext>
                </a:extLst>
              </a:tr>
              <a:tr h="400512">
                <a:tc>
                  <a:txBody>
                    <a:bodyPr/>
                    <a:lstStyle/>
                    <a:p>
                      <a:pPr marL="1270" marR="0" algn="ctr">
                        <a:spcBef>
                          <a:spcPts val="30"/>
                        </a:spcBef>
                        <a:spcAft>
                          <a:spcPts val="0"/>
                        </a:spcAft>
                      </a:pPr>
                      <a:r>
                        <a:rPr lang="en-US" sz="1400">
                          <a:solidFill>
                            <a:srgbClr val="000000"/>
                          </a:solidFill>
                          <a:effectLst/>
                          <a:latin typeface="Arial" panose="020B0604020202020204" pitchFamily="34" charset="0"/>
                          <a:ea typeface="Open Sans" panose="020B0606030504020204" pitchFamily="34" charset="0"/>
                          <a:cs typeface="Arial" panose="020B0604020202020204" pitchFamily="34" charset="0"/>
                        </a:rPr>
                        <a:t>K-1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000000"/>
                          </a:solidFill>
                          <a:latin typeface="Arial" panose="020B0604020202020204" pitchFamily="34" charset="0"/>
                          <a:cs typeface="Arial" panose="020B0604020202020204" pitchFamily="34" charset="0"/>
                        </a:rPr>
                        <a:t>Up to 530L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400512">
                <a:tc>
                  <a:txBody>
                    <a:bodyPr/>
                    <a:lstStyle/>
                    <a:p>
                      <a:pPr marL="1270" marR="0" algn="ctr">
                        <a:spcBef>
                          <a:spcPts val="25"/>
                        </a:spcBef>
                        <a:spcAft>
                          <a:spcPts val="0"/>
                        </a:spcAft>
                      </a:pPr>
                      <a:r>
                        <a:rPr lang="en-US" sz="1400">
                          <a:solidFill>
                            <a:srgbClr val="000000"/>
                          </a:solidFill>
                          <a:effectLst/>
                          <a:latin typeface="Arial" panose="020B0604020202020204" pitchFamily="34" charset="0"/>
                          <a:ea typeface="Open Sans" panose="020B0606030504020204" pitchFamily="34" charset="0"/>
                          <a:cs typeface="Arial" panose="020B0604020202020204" pitchFamily="34" charset="0"/>
                        </a:rPr>
                        <a:t>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solidFill>
                            <a:srgbClr val="000000"/>
                          </a:solidFill>
                          <a:latin typeface="Arial" panose="020B0604020202020204" pitchFamily="34" charset="0"/>
                          <a:cs typeface="Arial" panose="020B0604020202020204" pitchFamily="34" charset="0"/>
                        </a:rPr>
                        <a:t>420L to 820L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400512">
                <a:tc>
                  <a:txBody>
                    <a:bodyPr/>
                    <a:lstStyle/>
                    <a:p>
                      <a:pPr marL="1270" marR="0" algn="ctr">
                        <a:spcBef>
                          <a:spcPts val="10"/>
                        </a:spcBef>
                        <a:spcAft>
                          <a:spcPts val="0"/>
                        </a:spcAft>
                      </a:pPr>
                      <a:r>
                        <a:rPr lang="en-US" sz="1400" dirty="0">
                          <a:solidFill>
                            <a:srgbClr val="000000"/>
                          </a:solidFill>
                          <a:effectLst/>
                          <a:latin typeface="Arial" panose="020B0604020202020204" pitchFamily="34" charset="0"/>
                          <a:ea typeface="Open Sans" panose="020B0606030504020204" pitchFamily="34" charset="0"/>
                          <a:cs typeface="Arial" panose="020B0604020202020204" pitchFamily="34" charset="0"/>
                        </a:rPr>
                        <a:t>4-5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solidFill>
                            <a:srgbClr val="000000"/>
                          </a:solidFill>
                          <a:latin typeface="Arial" panose="020B0604020202020204" pitchFamily="34" charset="0"/>
                          <a:cs typeface="Arial" panose="020B0604020202020204" pitchFamily="34" charset="0"/>
                        </a:rPr>
                        <a:t>740 to 1010L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400512">
                <a:tc>
                  <a:txBody>
                    <a:bodyPr/>
                    <a:lstStyle/>
                    <a:p>
                      <a:pPr marL="1270" marR="0" algn="ctr">
                        <a:spcBef>
                          <a:spcPts val="25"/>
                        </a:spcBef>
                        <a:spcAft>
                          <a:spcPts val="0"/>
                        </a:spcAft>
                      </a:pPr>
                      <a:r>
                        <a:rPr lang="en-US" sz="1400">
                          <a:solidFill>
                            <a:srgbClr val="000000"/>
                          </a:solidFill>
                          <a:effectLst/>
                          <a:latin typeface="Arial" panose="020B0604020202020204" pitchFamily="34" charset="0"/>
                          <a:ea typeface="Open Sans" panose="020B0606030504020204" pitchFamily="34" charset="0"/>
                          <a:cs typeface="Arial" panose="020B0604020202020204" pitchFamily="34" charset="0"/>
                        </a:rPr>
                        <a:t>6-8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solidFill>
                            <a:srgbClr val="000000"/>
                          </a:solidFill>
                          <a:latin typeface="Arial" panose="020B0604020202020204" pitchFamily="34" charset="0"/>
                          <a:cs typeface="Arial" panose="020B0604020202020204" pitchFamily="34" charset="0"/>
                        </a:rPr>
                        <a:t>925L to 1185L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400512">
                <a:tc>
                  <a:txBody>
                    <a:bodyPr/>
                    <a:lstStyle/>
                    <a:p>
                      <a:pPr marL="1270" marR="0" algn="ctr">
                        <a:spcBef>
                          <a:spcPts val="25"/>
                        </a:spcBef>
                        <a:spcAft>
                          <a:spcPts val="0"/>
                        </a:spcAft>
                      </a:pPr>
                      <a:r>
                        <a:rPr lang="en-US" sz="1400">
                          <a:solidFill>
                            <a:srgbClr val="000000"/>
                          </a:solidFill>
                          <a:effectLst/>
                          <a:latin typeface="Arial" panose="020B0604020202020204" pitchFamily="34" charset="0"/>
                          <a:ea typeface="Open Sans" panose="020B0606030504020204" pitchFamily="34" charset="0"/>
                          <a:cs typeface="Arial" panose="020B0604020202020204" pitchFamily="34" charset="0"/>
                        </a:rPr>
                        <a:t>9-10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solidFill>
                            <a:srgbClr val="000000"/>
                          </a:solidFill>
                          <a:latin typeface="Arial" panose="020B0604020202020204" pitchFamily="34" charset="0"/>
                          <a:cs typeface="Arial" panose="020B0604020202020204" pitchFamily="34" charset="0"/>
                        </a:rPr>
                        <a:t>1050L to 1335L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400512">
                <a:tc>
                  <a:txBody>
                    <a:bodyPr/>
                    <a:lstStyle/>
                    <a:p>
                      <a:pPr marL="1270" marR="0" algn="ctr">
                        <a:spcBef>
                          <a:spcPts val="0"/>
                        </a:spcBef>
                        <a:spcAft>
                          <a:spcPts val="0"/>
                        </a:spcAft>
                      </a:pPr>
                      <a:r>
                        <a:rPr lang="en-US" sz="1400">
                          <a:solidFill>
                            <a:srgbClr val="000000"/>
                          </a:solidFill>
                          <a:effectLst/>
                          <a:latin typeface="Arial" panose="020B0604020202020204" pitchFamily="34" charset="0"/>
                          <a:ea typeface="Open Sans" panose="020B0606030504020204" pitchFamily="34" charset="0"/>
                          <a:cs typeface="Arial" panose="020B0604020202020204" pitchFamily="34" charset="0"/>
                        </a:rPr>
                        <a:t>11-12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000000"/>
                          </a:solidFill>
                          <a:latin typeface="Arial" panose="020B0604020202020204" pitchFamily="34" charset="0"/>
                          <a:cs typeface="Arial" panose="020B0604020202020204" pitchFamily="34" charset="0"/>
                        </a:rPr>
                        <a:t>1185L to 1385L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
        <p:nvSpPr>
          <p:cNvPr id="9" name="Rectangle 8"/>
          <p:cNvSpPr/>
          <p:nvPr/>
        </p:nvSpPr>
        <p:spPr>
          <a:xfrm>
            <a:off x="5486400" y="6324600"/>
            <a:ext cx="3279803" cy="323165"/>
          </a:xfrm>
          <a:prstGeom prst="rect">
            <a:avLst/>
          </a:prstGeom>
        </p:spPr>
        <p:txBody>
          <a:bodyPr wrap="square">
            <a:spAutoFit/>
          </a:bodyPr>
          <a:lstStyle/>
          <a:p>
            <a:r>
              <a:rPr lang="en-US" sz="750" kern="0" dirty="0">
                <a:solidFill>
                  <a:srgbClr val="000000"/>
                </a:solidFill>
                <a:cs typeface="Arial"/>
                <a:sym typeface="Arial"/>
              </a:rPr>
              <a:t>Sources:  Tennessee English Language Arts Standards and </a:t>
            </a:r>
            <a:r>
              <a:rPr lang="en-US" sz="750" u="sng" kern="0" dirty="0">
                <a:solidFill>
                  <a:srgbClr val="000000"/>
                </a:solidFill>
                <a:cs typeface="Arial"/>
                <a:sym typeface="Arial"/>
              </a:rPr>
              <a:t>https://lexile.com/about-lexile/grade-equivalent/grade-equivalent-chart/</a:t>
            </a:r>
            <a:endParaRPr lang="en-US" sz="750" kern="0" dirty="0">
              <a:solidFill>
                <a:srgbClr val="000000"/>
              </a:solidFill>
              <a:cs typeface="Arial"/>
              <a:sym typeface="Arial"/>
            </a:endParaRPr>
          </a:p>
        </p:txBody>
      </p:sp>
    </p:spTree>
    <p:extLst>
      <p:ext uri="{BB962C8B-B14F-4D97-AF65-F5344CB8AC3E}">
        <p14:creationId xmlns:p14="http://schemas.microsoft.com/office/powerpoint/2010/main" val="1062084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dirty="0">
                <a:cs typeface="Cambria"/>
              </a:rPr>
              <a:t>Qualitative Measures of Evaluation</a:t>
            </a:r>
            <a:endParaRPr lang="en-US" dirty="0"/>
          </a:p>
        </p:txBody>
      </p:sp>
      <p:graphicFrame>
        <p:nvGraphicFramePr>
          <p:cNvPr id="4" name="Content Placeholder 8"/>
          <p:cNvGraphicFramePr>
            <a:graphicFrameLocks/>
          </p:cNvGraphicFramePr>
          <p:nvPr>
            <p:extLst>
              <p:ext uri="{D42A27DB-BD31-4B8C-83A1-F6EECF244321}">
                <p14:modId xmlns:p14="http://schemas.microsoft.com/office/powerpoint/2010/main" val="2736049903"/>
              </p:ext>
            </p:extLst>
          </p:nvPr>
        </p:nvGraphicFramePr>
        <p:xfrm>
          <a:off x="381000" y="1295400"/>
          <a:ext cx="8534400" cy="52600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6935320" y="6324600"/>
            <a:ext cx="2208680" cy="230832"/>
          </a:xfrm>
          <a:prstGeom prst="rect">
            <a:avLst/>
          </a:prstGeom>
        </p:spPr>
        <p:txBody>
          <a:bodyPr wrap="square">
            <a:spAutoFit/>
          </a:bodyPr>
          <a:lstStyle/>
          <a:p>
            <a:r>
              <a:rPr lang="en-US" sz="900" kern="0" dirty="0">
                <a:solidFill>
                  <a:srgbClr val="000000"/>
                </a:solidFill>
                <a:cs typeface="Arial"/>
                <a:sym typeface="Arial"/>
              </a:rPr>
              <a:t>Fisher and Frey, 2013 </a:t>
            </a:r>
          </a:p>
        </p:txBody>
      </p:sp>
    </p:spTree>
    <p:extLst>
      <p:ext uri="{BB962C8B-B14F-4D97-AF65-F5344CB8AC3E}">
        <p14:creationId xmlns:p14="http://schemas.microsoft.com/office/powerpoint/2010/main" val="24844960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Shape 804"/>
          <p:cNvSpPr txBox="1">
            <a:spLocks noGrp="1"/>
          </p:cNvSpPr>
          <p:nvPr>
            <p:ph type="title"/>
          </p:nvPr>
        </p:nvSpPr>
        <p:spPr>
          <a:xfrm>
            <a:off x="304800" y="381000"/>
            <a:ext cx="8305800" cy="914400"/>
          </a:xfrm>
          <a:prstGeom prst="rect">
            <a:avLst/>
          </a:prstGeom>
          <a:noFill/>
          <a:ln>
            <a:noFill/>
          </a:ln>
        </p:spPr>
        <p:txBody>
          <a:bodyPr vert="horz" lIns="68569" tIns="34275" rIns="68569" bIns="34275" rtlCol="0" anchor="t" anchorCtr="0">
            <a:noAutofit/>
          </a:bodyPr>
          <a:lstStyle/>
          <a:p>
            <a:pPr>
              <a:buSzPct val="25000"/>
            </a:pPr>
            <a:r>
              <a:rPr lang="en-US" dirty="0">
                <a:solidFill>
                  <a:srgbClr val="FFFFFF"/>
                </a:solidFill>
                <a:latin typeface="Georgia" panose="02040502050405020303" pitchFamily="18" charset="0"/>
                <a:ea typeface="Quattrocento Sans"/>
                <a:cs typeface="Quattrocento Sans"/>
                <a:sym typeface="Quattrocento Sans"/>
              </a:rPr>
              <a:t>Qualitative </a:t>
            </a:r>
            <a:r>
              <a:rPr lang="en-US" dirty="0" smtClean="0">
                <a:solidFill>
                  <a:srgbClr val="FFFFFF"/>
                </a:solidFill>
                <a:latin typeface="Georgia" panose="02040502050405020303" pitchFamily="18" charset="0"/>
                <a:ea typeface="Quattrocento Sans"/>
                <a:cs typeface="Quattrocento Sans"/>
                <a:sym typeface="Quattrocento Sans"/>
              </a:rPr>
              <a:t>Measures: Literature</a:t>
            </a:r>
            <a:endParaRPr lang="en-US" dirty="0">
              <a:solidFill>
                <a:srgbClr val="FFFFFF"/>
              </a:solidFill>
              <a:latin typeface="Georgia" panose="02040502050405020303" pitchFamily="18" charset="0"/>
              <a:ea typeface="Quattrocento Sans"/>
              <a:cs typeface="Quattrocento Sans"/>
              <a:sym typeface="Quattrocento Sans"/>
            </a:endParaRPr>
          </a:p>
        </p:txBody>
      </p:sp>
      <p:pic>
        <p:nvPicPr>
          <p:cNvPr id="805" name="Shape 805"/>
          <p:cNvPicPr preferRelativeResize="0"/>
          <p:nvPr/>
        </p:nvPicPr>
        <p:blipFill rotWithShape="1">
          <a:blip r:embed="rId3">
            <a:alphaModFix/>
          </a:blip>
          <a:srcRect/>
          <a:stretch/>
        </p:blipFill>
        <p:spPr>
          <a:xfrm>
            <a:off x="381000" y="1219200"/>
            <a:ext cx="8458200" cy="4652226"/>
          </a:xfrm>
          <a:prstGeom prst="rect">
            <a:avLst/>
          </a:prstGeom>
          <a:noFill/>
          <a:ln>
            <a:noFill/>
          </a:ln>
        </p:spPr>
      </p:pic>
      <p:sp>
        <p:nvSpPr>
          <p:cNvPr id="5" name="TextBox 4"/>
          <p:cNvSpPr txBox="1"/>
          <p:nvPr/>
        </p:nvSpPr>
        <p:spPr>
          <a:xfrm>
            <a:off x="5973400" y="5617510"/>
            <a:ext cx="221536" cy="253916"/>
          </a:xfrm>
          <a:prstGeom prst="rect">
            <a:avLst/>
          </a:prstGeom>
          <a:noFill/>
        </p:spPr>
        <p:txBody>
          <a:bodyPr wrap="none" rtlCol="0">
            <a:spAutoFit/>
          </a:bodyPr>
          <a:lstStyle/>
          <a:p>
            <a:r>
              <a:rPr lang="en-US" sz="1050" kern="0">
                <a:solidFill>
                  <a:srgbClr val="000000"/>
                </a:solidFill>
                <a:cs typeface="Arial"/>
                <a:sym typeface="Arial"/>
              </a:rPr>
              <a:t> </a:t>
            </a:r>
          </a:p>
        </p:txBody>
      </p:sp>
      <p:sp>
        <p:nvSpPr>
          <p:cNvPr id="3" name="Rectangle 2"/>
          <p:cNvSpPr/>
          <p:nvPr/>
        </p:nvSpPr>
        <p:spPr>
          <a:xfrm>
            <a:off x="5181600" y="6019800"/>
            <a:ext cx="4091132" cy="369332"/>
          </a:xfrm>
          <a:prstGeom prst="rect">
            <a:avLst/>
          </a:prstGeom>
        </p:spPr>
        <p:txBody>
          <a:bodyPr wrap="square">
            <a:spAutoFit/>
          </a:bodyPr>
          <a:lstStyle/>
          <a:p>
            <a:r>
              <a:rPr lang="en-US" sz="900" kern="0" dirty="0">
                <a:solidFill>
                  <a:srgbClr val="000000"/>
                </a:solidFill>
                <a:cs typeface="Arial"/>
                <a:sym typeface="Arial"/>
              </a:rPr>
              <a:t>Council of Chief State School Officers (2013). Navigating Text Complexity. </a:t>
            </a:r>
          </a:p>
          <a:p>
            <a:r>
              <a:rPr lang="en-US" sz="900" kern="0" dirty="0" smtClean="0">
                <a:solidFill>
                  <a:srgbClr val="000000"/>
                </a:solidFill>
                <a:cs typeface="Arial"/>
                <a:sym typeface="Arial"/>
              </a:rPr>
              <a:t>ccso.org/Navigating_Text_Complexity.html</a:t>
            </a:r>
            <a:endParaRPr lang="en-US" sz="900" kern="0" dirty="0">
              <a:solidFill>
                <a:srgbClr val="000000"/>
              </a:solidFill>
              <a:cs typeface="Arial"/>
              <a:sym typeface="Arial"/>
            </a:endParaRPr>
          </a:p>
        </p:txBody>
      </p:sp>
      <p:sp>
        <p:nvSpPr>
          <p:cNvPr id="6" name="TextBox 5">
            <a:extLst>
              <a:ext uri="{FF2B5EF4-FFF2-40B4-BE49-F238E27FC236}">
                <a16:creationId xmlns:a16="http://schemas.microsoft.com/office/drawing/2014/main" xmlns="" id="{E5115C9D-60A1-44D1-9EFB-C13E5D5FBE59}"/>
              </a:ext>
            </a:extLst>
          </p:cNvPr>
          <p:cNvSpPr txBox="1"/>
          <p:nvPr/>
        </p:nvSpPr>
        <p:spPr>
          <a:xfrm>
            <a:off x="6301740" y="6406701"/>
            <a:ext cx="4617719" cy="261610"/>
          </a:xfrm>
          <a:prstGeom prst="rect">
            <a:avLst/>
          </a:prstGeom>
          <a:noFill/>
        </p:spPr>
        <p:txBody>
          <a:bodyPr wrap="square" rtlCol="0">
            <a:spAutoFit/>
          </a:bodyPr>
          <a:lstStyle/>
          <a:p>
            <a:r>
              <a:rPr lang="en-US" sz="1100" b="1" dirty="0"/>
              <a:t>HANDOUT </a:t>
            </a:r>
            <a:r>
              <a:rPr lang="en-US" sz="1100" b="1" dirty="0" smtClean="0"/>
              <a:t>5_QUALITATIVE </a:t>
            </a:r>
            <a:r>
              <a:rPr lang="en-US" sz="1100" b="1" dirty="0"/>
              <a:t>RUBRIC</a:t>
            </a:r>
          </a:p>
        </p:txBody>
      </p:sp>
    </p:spTree>
    <p:extLst>
      <p:ext uri="{BB962C8B-B14F-4D97-AF65-F5344CB8AC3E}">
        <p14:creationId xmlns:p14="http://schemas.microsoft.com/office/powerpoint/2010/main" val="1108327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341437"/>
            <a:ext cx="8382000" cy="4525963"/>
          </a:xfrm>
        </p:spPr>
        <p:txBody>
          <a:bodyPr/>
          <a:lstStyle/>
          <a:p>
            <a:r>
              <a:rPr lang="en-US" dirty="0" smtClean="0"/>
              <a:t>Leaders will be </a:t>
            </a:r>
            <a:r>
              <a:rPr lang="en-US" b="1" dirty="0" smtClean="0"/>
              <a:t>oriented to the content, context, and use </a:t>
            </a:r>
            <a:r>
              <a:rPr lang="en-US" dirty="0" smtClean="0"/>
              <a:t>of the Literacy Learning Walkthrough Tool (LLW).</a:t>
            </a:r>
          </a:p>
          <a:p>
            <a:r>
              <a:rPr lang="en-US" dirty="0" smtClean="0"/>
              <a:t>Leaders will develop a </a:t>
            </a:r>
            <a:r>
              <a:rPr lang="en-US" b="1" dirty="0" smtClean="0"/>
              <a:t>deeper understanding of three key literacy practices</a:t>
            </a:r>
            <a:r>
              <a:rPr lang="en-US" dirty="0" smtClean="0"/>
              <a:t> for pre-K–12 classrooms.</a:t>
            </a:r>
          </a:p>
          <a:p>
            <a:pPr lvl="1"/>
            <a:r>
              <a:rPr lang="en-US" dirty="0" smtClean="0"/>
              <a:t>Selection of </a:t>
            </a:r>
            <a:r>
              <a:rPr lang="en-US" b="1" dirty="0" smtClean="0"/>
              <a:t>complex texts</a:t>
            </a:r>
          </a:p>
          <a:p>
            <a:pPr lvl="1"/>
            <a:r>
              <a:rPr lang="en-US" dirty="0" smtClean="0"/>
              <a:t>Creation of aligned and strategically sequenced </a:t>
            </a:r>
            <a:r>
              <a:rPr lang="en-US" b="1" dirty="0" smtClean="0"/>
              <a:t>tasks and questions</a:t>
            </a:r>
          </a:p>
          <a:p>
            <a:pPr lvl="1"/>
            <a:r>
              <a:rPr lang="en-US" b="1" i="1" dirty="0" smtClean="0">
                <a:solidFill>
                  <a:schemeClr val="bg2">
                    <a:lumMod val="50000"/>
                  </a:schemeClr>
                </a:solidFill>
              </a:rPr>
              <a:t>Development of student ownership of learning</a:t>
            </a:r>
          </a:p>
          <a:p>
            <a:r>
              <a:rPr lang="en-US" dirty="0" smtClean="0"/>
              <a:t>Leaders will i</a:t>
            </a:r>
            <a:r>
              <a:rPr lang="en-US" b="1" dirty="0" smtClean="0"/>
              <a:t>ntegrate new learning about text complexity, questions, and tasks into daily observation practices</a:t>
            </a:r>
            <a:r>
              <a:rPr lang="en-US" dirty="0" smtClean="0"/>
              <a:t>. </a:t>
            </a:r>
          </a:p>
          <a:p>
            <a:endParaRPr lang="en-US" dirty="0"/>
          </a:p>
        </p:txBody>
      </p:sp>
      <p:sp>
        <p:nvSpPr>
          <p:cNvPr id="3" name="Title 2"/>
          <p:cNvSpPr>
            <a:spLocks noGrp="1"/>
          </p:cNvSpPr>
          <p:nvPr>
            <p:ph type="title"/>
          </p:nvPr>
        </p:nvSpPr>
        <p:spPr/>
        <p:txBody>
          <a:bodyPr/>
          <a:lstStyle/>
          <a:p>
            <a:r>
              <a:rPr lang="en-US" dirty="0" smtClean="0"/>
              <a:t>Outcomes</a:t>
            </a:r>
            <a:endParaRPr lang="en-US" dirty="0"/>
          </a:p>
        </p:txBody>
      </p:sp>
    </p:spTree>
    <p:extLst>
      <p:ext uri="{BB962C8B-B14F-4D97-AF65-F5344CB8AC3E}">
        <p14:creationId xmlns:p14="http://schemas.microsoft.com/office/powerpoint/2010/main" val="9899763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Shape 810"/>
          <p:cNvSpPr txBox="1">
            <a:spLocks noGrp="1"/>
          </p:cNvSpPr>
          <p:nvPr>
            <p:ph type="title"/>
          </p:nvPr>
        </p:nvSpPr>
        <p:spPr>
          <a:xfrm>
            <a:off x="152400" y="228600"/>
            <a:ext cx="8839200" cy="914400"/>
          </a:xfrm>
          <a:prstGeom prst="rect">
            <a:avLst/>
          </a:prstGeom>
          <a:noFill/>
          <a:ln>
            <a:noFill/>
          </a:ln>
        </p:spPr>
        <p:txBody>
          <a:bodyPr vert="horz" lIns="68569" tIns="68569" rIns="68569" bIns="68569" rtlCol="0" anchor="ctr" anchorCtr="0">
            <a:noAutofit/>
          </a:bodyPr>
          <a:lstStyle/>
          <a:p>
            <a:pPr>
              <a:buClr>
                <a:schemeClr val="dk1"/>
              </a:buClr>
              <a:buSzPct val="25000"/>
            </a:pPr>
            <a:r>
              <a:rPr lang="en-US" dirty="0">
                <a:latin typeface="Georgia" panose="02040502050405020303" pitchFamily="18" charset="0"/>
                <a:ea typeface="Quattrocento Sans"/>
                <a:cs typeface="Quattrocento Sans"/>
                <a:sym typeface="Quattrocento Sans"/>
              </a:rPr>
              <a:t>Qualitative </a:t>
            </a:r>
            <a:r>
              <a:rPr lang="en-US" dirty="0" smtClean="0">
                <a:latin typeface="Georgia" panose="02040502050405020303" pitchFamily="18" charset="0"/>
                <a:ea typeface="Quattrocento Sans"/>
                <a:cs typeface="Quattrocento Sans"/>
                <a:sym typeface="Quattrocento Sans"/>
              </a:rPr>
              <a:t>Measures: Informational </a:t>
            </a:r>
            <a:r>
              <a:rPr lang="en-US" dirty="0">
                <a:latin typeface="Georgia" panose="02040502050405020303" pitchFamily="18" charset="0"/>
                <a:ea typeface="Quattrocento Sans"/>
                <a:cs typeface="Quattrocento Sans"/>
                <a:sym typeface="Quattrocento Sans"/>
              </a:rPr>
              <a:t>Text</a:t>
            </a:r>
          </a:p>
        </p:txBody>
      </p:sp>
      <p:pic>
        <p:nvPicPr>
          <p:cNvPr id="812" name="Shape 812" descr="Complex text qualitative rubric for informational text.PNG"/>
          <p:cNvPicPr preferRelativeResize="0"/>
          <p:nvPr/>
        </p:nvPicPr>
        <p:blipFill rotWithShape="1">
          <a:blip r:embed="rId3">
            <a:alphaModFix/>
          </a:blip>
          <a:srcRect/>
          <a:stretch/>
        </p:blipFill>
        <p:spPr>
          <a:xfrm>
            <a:off x="304800" y="1143000"/>
            <a:ext cx="8610600" cy="4800600"/>
          </a:xfrm>
          <a:prstGeom prst="rect">
            <a:avLst/>
          </a:prstGeom>
          <a:noFill/>
          <a:ln>
            <a:noFill/>
          </a:ln>
        </p:spPr>
      </p:pic>
      <p:sp>
        <p:nvSpPr>
          <p:cNvPr id="2" name="Rectangle 1"/>
          <p:cNvSpPr/>
          <p:nvPr/>
        </p:nvSpPr>
        <p:spPr>
          <a:xfrm>
            <a:off x="5257800" y="6019800"/>
            <a:ext cx="4286585" cy="369332"/>
          </a:xfrm>
          <a:prstGeom prst="rect">
            <a:avLst/>
          </a:prstGeom>
        </p:spPr>
        <p:txBody>
          <a:bodyPr wrap="square">
            <a:spAutoFit/>
          </a:bodyPr>
          <a:lstStyle/>
          <a:p>
            <a:r>
              <a:rPr lang="en-US" sz="900" dirty="0">
                <a:solidFill>
                  <a:schemeClr val="accent1"/>
                </a:solidFill>
              </a:rPr>
              <a:t>Council of Chief State School Officers (2013). Navigating Text Complexity. </a:t>
            </a:r>
          </a:p>
          <a:p>
            <a:r>
              <a:rPr lang="en-US" sz="900" dirty="0" smtClean="0">
                <a:solidFill>
                  <a:schemeClr val="accent1"/>
                </a:solidFill>
              </a:rPr>
              <a:t>ccso.org/Navigating_Text_Complexity.html</a:t>
            </a:r>
            <a:endParaRPr lang="en-US" sz="900" dirty="0">
              <a:solidFill>
                <a:schemeClr val="accent1"/>
              </a:solidFill>
            </a:endParaRPr>
          </a:p>
        </p:txBody>
      </p:sp>
      <p:sp>
        <p:nvSpPr>
          <p:cNvPr id="5" name="TextBox 4">
            <a:extLst>
              <a:ext uri="{FF2B5EF4-FFF2-40B4-BE49-F238E27FC236}">
                <a16:creationId xmlns:a16="http://schemas.microsoft.com/office/drawing/2014/main" xmlns="" id="{E5115C9D-60A1-44D1-9EFB-C13E5D5FBE59}"/>
              </a:ext>
            </a:extLst>
          </p:cNvPr>
          <p:cNvSpPr txBox="1"/>
          <p:nvPr/>
        </p:nvSpPr>
        <p:spPr>
          <a:xfrm>
            <a:off x="6477000" y="6389132"/>
            <a:ext cx="4617719" cy="261610"/>
          </a:xfrm>
          <a:prstGeom prst="rect">
            <a:avLst/>
          </a:prstGeom>
          <a:noFill/>
        </p:spPr>
        <p:txBody>
          <a:bodyPr wrap="square" rtlCol="0">
            <a:spAutoFit/>
          </a:bodyPr>
          <a:lstStyle/>
          <a:p>
            <a:r>
              <a:rPr lang="en-US" sz="1100" b="1" dirty="0"/>
              <a:t>HANDOUT </a:t>
            </a:r>
            <a:r>
              <a:rPr lang="en-US" sz="1100" b="1" dirty="0" smtClean="0"/>
              <a:t>5_QUALITATIVE </a:t>
            </a:r>
            <a:r>
              <a:rPr lang="en-US" sz="1100" b="1" dirty="0"/>
              <a:t>RUBRIC</a:t>
            </a:r>
          </a:p>
        </p:txBody>
      </p:sp>
    </p:spTree>
    <p:extLst>
      <p:ext uri="{BB962C8B-B14F-4D97-AF65-F5344CB8AC3E}">
        <p14:creationId xmlns:p14="http://schemas.microsoft.com/office/powerpoint/2010/main" val="6799767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Influence of Delivery Mechanism on Text Complexity</a:t>
            </a:r>
            <a:endParaRPr lang="en-US" dirty="0"/>
          </a:p>
        </p:txBody>
      </p:sp>
      <p:sp>
        <p:nvSpPr>
          <p:cNvPr id="4" name="Slide Number Placeholder 3"/>
          <p:cNvSpPr>
            <a:spLocks noGrp="1"/>
          </p:cNvSpPr>
          <p:nvPr>
            <p:ph type="sldNum" sz="quarter" idx="12"/>
          </p:nvPr>
        </p:nvSpPr>
        <p:spPr/>
        <p:txBody>
          <a:bodyPr/>
          <a:lstStyle/>
          <a:p>
            <a:fld id="{86D2451E-3285-438B-B188-C22B2A012BF6}" type="slidenum">
              <a:rPr lang="en-US" smtClean="0"/>
              <a:pPr/>
              <a:t>41</a:t>
            </a:fld>
            <a:endParaRPr lang="en-US" dirty="0"/>
          </a:p>
        </p:txBody>
      </p:sp>
      <p:graphicFrame>
        <p:nvGraphicFramePr>
          <p:cNvPr id="5" name="Google Shape;2544;p457"/>
          <p:cNvGraphicFramePr/>
          <p:nvPr>
            <p:extLst>
              <p:ext uri="{D42A27DB-BD31-4B8C-83A1-F6EECF244321}">
                <p14:modId xmlns:p14="http://schemas.microsoft.com/office/powerpoint/2010/main" val="3771018317"/>
              </p:ext>
            </p:extLst>
          </p:nvPr>
        </p:nvGraphicFramePr>
        <p:xfrm>
          <a:off x="381000" y="1295401"/>
          <a:ext cx="8381999" cy="4520771"/>
        </p:xfrm>
        <a:graphic>
          <a:graphicData uri="http://schemas.openxmlformats.org/drawingml/2006/table">
            <a:tbl>
              <a:tblPr firstRow="1" bandRow="1">
                <a:tableStyleId>{7E9639D4-E3E2-4D34-9284-5A2195B3D0D7}</a:tableStyleId>
              </a:tblPr>
              <a:tblGrid>
                <a:gridCol w="2685496">
                  <a:extLst>
                    <a:ext uri="{9D8B030D-6E8A-4147-A177-3AD203B41FA5}">
                      <a16:colId xmlns:a16="http://schemas.microsoft.com/office/drawing/2014/main" xmlns="" val="20000"/>
                    </a:ext>
                  </a:extLst>
                </a:gridCol>
                <a:gridCol w="1790330">
                  <a:extLst>
                    <a:ext uri="{9D8B030D-6E8A-4147-A177-3AD203B41FA5}">
                      <a16:colId xmlns:a16="http://schemas.microsoft.com/office/drawing/2014/main" xmlns="" val="20001"/>
                    </a:ext>
                  </a:extLst>
                </a:gridCol>
                <a:gridCol w="2359980">
                  <a:extLst>
                    <a:ext uri="{9D8B030D-6E8A-4147-A177-3AD203B41FA5}">
                      <a16:colId xmlns:a16="http://schemas.microsoft.com/office/drawing/2014/main" xmlns="" val="20002"/>
                    </a:ext>
                  </a:extLst>
                </a:gridCol>
                <a:gridCol w="1546193">
                  <a:extLst>
                    <a:ext uri="{9D8B030D-6E8A-4147-A177-3AD203B41FA5}">
                      <a16:colId xmlns:a16="http://schemas.microsoft.com/office/drawing/2014/main" xmlns="" val="20003"/>
                    </a:ext>
                  </a:extLst>
                </a:gridCol>
              </a:tblGrid>
              <a:tr h="638115">
                <a:tc>
                  <a:txBody>
                    <a:bodyPr/>
                    <a:lstStyle/>
                    <a:p>
                      <a:pPr marL="0" marR="0" lvl="0" indent="0" algn="l" rtl="0">
                        <a:lnSpc>
                          <a:spcPct val="100000"/>
                        </a:lnSpc>
                        <a:spcBef>
                          <a:spcPts val="0"/>
                        </a:spcBef>
                        <a:spcAft>
                          <a:spcPts val="0"/>
                        </a:spcAft>
                        <a:buClr>
                          <a:srgbClr val="000000"/>
                        </a:buClr>
                        <a:buSzPts val="450"/>
                        <a:buFont typeface="Arial"/>
                        <a:buNone/>
                      </a:pPr>
                      <a:r>
                        <a:rPr lang="en-US" sz="1500" u="none" strike="noStrike" cap="none" dirty="0">
                          <a:sym typeface="Arial"/>
                        </a:rPr>
                        <a:t>Delivery Mechanism</a:t>
                      </a:r>
                      <a:endParaRPr sz="1500" b="1" dirty="0">
                        <a:solidFill>
                          <a:schemeClr val="bg1"/>
                        </a:solidFill>
                      </a:endParaRPr>
                    </a:p>
                  </a:txBody>
                  <a:tcPr marL="68588" marR="68588" marT="34294" marB="34294"/>
                </a:tc>
                <a:tc>
                  <a:txBody>
                    <a:bodyPr/>
                    <a:lstStyle/>
                    <a:p>
                      <a:pPr marL="0" marR="0" lvl="0" indent="0" algn="l" rtl="0">
                        <a:lnSpc>
                          <a:spcPct val="100000"/>
                        </a:lnSpc>
                        <a:spcBef>
                          <a:spcPts val="0"/>
                        </a:spcBef>
                        <a:spcAft>
                          <a:spcPts val="0"/>
                        </a:spcAft>
                        <a:buClr>
                          <a:srgbClr val="000000"/>
                        </a:buClr>
                        <a:buSzPts val="450"/>
                        <a:buFont typeface="Arial"/>
                        <a:buNone/>
                      </a:pPr>
                      <a:r>
                        <a:rPr lang="en-US" sz="1500" u="none" strike="noStrike" cap="none" dirty="0">
                          <a:sym typeface="Arial"/>
                        </a:rPr>
                        <a:t>Text Complexity</a:t>
                      </a:r>
                      <a:endParaRPr sz="1500" b="1" dirty="0">
                        <a:solidFill>
                          <a:schemeClr val="bg1"/>
                        </a:solidFill>
                      </a:endParaRPr>
                    </a:p>
                  </a:txBody>
                  <a:tcPr marL="68588" marR="68588" marT="34294" marB="34294"/>
                </a:tc>
                <a:tc>
                  <a:txBody>
                    <a:bodyPr/>
                    <a:lstStyle/>
                    <a:p>
                      <a:pPr marL="0" marR="0" lvl="0" indent="0" algn="l" rtl="0">
                        <a:lnSpc>
                          <a:spcPct val="100000"/>
                        </a:lnSpc>
                        <a:spcBef>
                          <a:spcPts val="0"/>
                        </a:spcBef>
                        <a:spcAft>
                          <a:spcPts val="0"/>
                        </a:spcAft>
                        <a:buClr>
                          <a:srgbClr val="000000"/>
                        </a:buClr>
                        <a:buSzPts val="450"/>
                        <a:buFont typeface="Arial"/>
                        <a:buNone/>
                      </a:pPr>
                      <a:r>
                        <a:rPr lang="en-US" sz="1500" u="none" strike="noStrike" cap="none" dirty="0">
                          <a:sym typeface="Arial"/>
                        </a:rPr>
                        <a:t>Who Does the Work</a:t>
                      </a:r>
                      <a:endParaRPr sz="1500" b="1" dirty="0">
                        <a:solidFill>
                          <a:schemeClr val="bg1"/>
                        </a:solidFill>
                      </a:endParaRPr>
                    </a:p>
                  </a:txBody>
                  <a:tcPr marL="68588" marR="68588" marT="34294" marB="34294"/>
                </a:tc>
                <a:tc>
                  <a:txBody>
                    <a:bodyPr/>
                    <a:lstStyle/>
                    <a:p>
                      <a:pPr marL="0" marR="0" lvl="0" indent="0" algn="l" rtl="0">
                        <a:lnSpc>
                          <a:spcPct val="100000"/>
                        </a:lnSpc>
                        <a:spcBef>
                          <a:spcPts val="0"/>
                        </a:spcBef>
                        <a:spcAft>
                          <a:spcPts val="0"/>
                        </a:spcAft>
                        <a:buClr>
                          <a:srgbClr val="000000"/>
                        </a:buClr>
                        <a:buSzPts val="450"/>
                        <a:buFont typeface="Arial"/>
                        <a:buNone/>
                      </a:pPr>
                      <a:r>
                        <a:rPr lang="en-US" sz="1500" u="none" strike="noStrike" cap="none" dirty="0">
                          <a:sym typeface="Arial"/>
                        </a:rPr>
                        <a:t>Load of</a:t>
                      </a:r>
                      <a:endParaRPr sz="1500" dirty="0"/>
                    </a:p>
                    <a:p>
                      <a:pPr marL="0" marR="0" lvl="0" indent="0" algn="l" rtl="0">
                        <a:lnSpc>
                          <a:spcPct val="100000"/>
                        </a:lnSpc>
                        <a:spcBef>
                          <a:spcPts val="0"/>
                        </a:spcBef>
                        <a:spcAft>
                          <a:spcPts val="0"/>
                        </a:spcAft>
                        <a:buClr>
                          <a:srgbClr val="000000"/>
                        </a:buClr>
                        <a:buSzPts val="450"/>
                        <a:buFont typeface="Arial"/>
                        <a:buNone/>
                      </a:pPr>
                      <a:r>
                        <a:rPr lang="en-US" sz="1500" u="none" strike="noStrike" cap="none" dirty="0">
                          <a:sym typeface="Arial"/>
                        </a:rPr>
                        <a:t>Work</a:t>
                      </a:r>
                      <a:endParaRPr sz="1500" b="1" dirty="0">
                        <a:solidFill>
                          <a:schemeClr val="bg1"/>
                        </a:solidFill>
                      </a:endParaRPr>
                    </a:p>
                  </a:txBody>
                  <a:tcPr marL="68588" marR="68588" marT="34294" marB="34294"/>
                </a:tc>
                <a:extLst>
                  <a:ext uri="{0D108BD9-81ED-4DB2-BD59-A6C34878D82A}">
                    <a16:rowId xmlns:a16="http://schemas.microsoft.com/office/drawing/2014/main" xmlns="" val="10000"/>
                  </a:ext>
                </a:extLst>
              </a:tr>
              <a:tr h="930059">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solidFill>
                            <a:schemeClr val="accent1"/>
                          </a:solidFill>
                          <a:sym typeface="Arial"/>
                        </a:rPr>
                        <a:t>Read Aloud </a:t>
                      </a:r>
                      <a:endParaRPr sz="1800" dirty="0">
                        <a:solidFill>
                          <a:schemeClr val="accent1"/>
                        </a:solidFill>
                      </a:endParaRPr>
                    </a:p>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solidFill>
                            <a:schemeClr val="accent1"/>
                          </a:solidFill>
                          <a:sym typeface="Arial"/>
                        </a:rPr>
                        <a:t>(teacher reading aloud full text to students)</a:t>
                      </a:r>
                      <a:endParaRPr sz="1800" dirty="0">
                        <a:solidFill>
                          <a:schemeClr val="accent1"/>
                        </a:solidFill>
                      </a:endParaRPr>
                    </a:p>
                  </a:txBody>
                  <a:tcPr marL="68588" marR="68588" marT="34294" marB="34294"/>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smtClean="0">
                          <a:solidFill>
                            <a:schemeClr val="accent1"/>
                          </a:solidFill>
                          <a:sym typeface="Arial"/>
                        </a:rPr>
                        <a:t>1-3 </a:t>
                      </a:r>
                      <a:r>
                        <a:rPr lang="en-US" sz="1400" u="none" strike="noStrike" cap="none" dirty="0">
                          <a:solidFill>
                            <a:schemeClr val="accent1"/>
                          </a:solidFill>
                          <a:sym typeface="Arial"/>
                        </a:rPr>
                        <a:t>grade levels above current grade level </a:t>
                      </a:r>
                      <a:endParaRPr sz="1800" dirty="0">
                        <a:solidFill>
                          <a:schemeClr val="accent1"/>
                        </a:solidFill>
                      </a:endParaRPr>
                    </a:p>
                  </a:txBody>
                  <a:tcPr marL="68588" marR="68588" marT="34294" marB="34294"/>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solidFill>
                            <a:schemeClr val="accent1"/>
                          </a:solidFill>
                          <a:sym typeface="Arial"/>
                        </a:rPr>
                        <a:t>The teacher does all of the print work; the teacher and students work together to make meaning. </a:t>
                      </a:r>
                      <a:endParaRPr sz="1800">
                        <a:solidFill>
                          <a:schemeClr val="accent1"/>
                        </a:solidFill>
                      </a:endParaRPr>
                    </a:p>
                  </a:txBody>
                  <a:tcPr marL="68588" marR="68588" marT="34294" marB="34294"/>
                </a:tc>
                <a:tc>
                  <a:txBody>
                    <a:bodyPr/>
                    <a:lstStyle/>
                    <a:p>
                      <a:pPr marL="0" marR="0" lvl="0" indent="0" algn="l" rtl="0">
                        <a:lnSpc>
                          <a:spcPct val="100000"/>
                        </a:lnSpc>
                        <a:spcBef>
                          <a:spcPts val="0"/>
                        </a:spcBef>
                        <a:spcAft>
                          <a:spcPts val="0"/>
                        </a:spcAft>
                        <a:buClr>
                          <a:schemeClr val="dk1"/>
                        </a:buClr>
                        <a:buSzPts val="350"/>
                        <a:buFont typeface="Arial"/>
                        <a:buNone/>
                      </a:pPr>
                      <a:r>
                        <a:rPr lang="en-US" sz="1400" u="none" strike="noStrike" cap="none" dirty="0">
                          <a:solidFill>
                            <a:schemeClr val="accent1"/>
                          </a:solidFill>
                          <a:sym typeface="Arial"/>
                        </a:rPr>
                        <a:t>Teacher 90%   Students 10%</a:t>
                      </a:r>
                      <a:endParaRPr sz="1800" dirty="0">
                        <a:solidFill>
                          <a:schemeClr val="accent1"/>
                        </a:solidFill>
                      </a:endParaRPr>
                    </a:p>
                  </a:txBody>
                  <a:tcPr marL="68588" marR="68588" marT="34294" marB="34294"/>
                </a:tc>
                <a:extLst>
                  <a:ext uri="{0D108BD9-81ED-4DB2-BD59-A6C34878D82A}">
                    <a16:rowId xmlns:a16="http://schemas.microsoft.com/office/drawing/2014/main" xmlns="" val="10001"/>
                  </a:ext>
                </a:extLst>
              </a:tr>
              <a:tr h="930059">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solidFill>
                            <a:schemeClr val="accent1"/>
                          </a:solidFill>
                          <a:sym typeface="Arial"/>
                        </a:rPr>
                        <a:t>Shared Reading </a:t>
                      </a:r>
                      <a:endParaRPr sz="1800" dirty="0">
                        <a:solidFill>
                          <a:schemeClr val="accent1"/>
                        </a:solidFill>
                      </a:endParaRPr>
                    </a:p>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solidFill>
                            <a:schemeClr val="accent1"/>
                          </a:solidFill>
                          <a:sym typeface="Arial"/>
                        </a:rPr>
                        <a:t>(teacher and students reading a text together)</a:t>
                      </a:r>
                      <a:endParaRPr sz="1800" dirty="0">
                        <a:solidFill>
                          <a:schemeClr val="accent1"/>
                        </a:solidFill>
                      </a:endParaRPr>
                    </a:p>
                  </a:txBody>
                  <a:tcPr marL="68588" marR="68588" marT="34294" marB="34294"/>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solidFill>
                            <a:schemeClr val="accent1"/>
                          </a:solidFill>
                          <a:sym typeface="Arial"/>
                        </a:rPr>
                        <a:t>On or slightly above grade level</a:t>
                      </a:r>
                      <a:endParaRPr sz="1800" dirty="0">
                        <a:solidFill>
                          <a:schemeClr val="accent1"/>
                        </a:solidFill>
                      </a:endParaRPr>
                    </a:p>
                  </a:txBody>
                  <a:tcPr marL="68588" marR="68588" marT="34294" marB="34294"/>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solidFill>
                            <a:schemeClr val="accent1"/>
                          </a:solidFill>
                          <a:sym typeface="Arial"/>
                        </a:rPr>
                        <a:t>The teacher and the students do the print and meaning work together. </a:t>
                      </a:r>
                      <a:endParaRPr sz="1800">
                        <a:solidFill>
                          <a:schemeClr val="accent1"/>
                        </a:solidFill>
                      </a:endParaRPr>
                    </a:p>
                  </a:txBody>
                  <a:tcPr marL="68588" marR="68588" marT="34294" marB="34294"/>
                </a:tc>
                <a:tc>
                  <a:txBody>
                    <a:bodyPr/>
                    <a:lstStyle/>
                    <a:p>
                      <a:pPr marL="0" marR="0" lvl="0" indent="0" algn="l" rtl="0">
                        <a:lnSpc>
                          <a:spcPct val="100000"/>
                        </a:lnSpc>
                        <a:spcBef>
                          <a:spcPts val="0"/>
                        </a:spcBef>
                        <a:spcAft>
                          <a:spcPts val="0"/>
                        </a:spcAft>
                        <a:buClr>
                          <a:schemeClr val="dk1"/>
                        </a:buClr>
                        <a:buSzPts val="350"/>
                        <a:buFont typeface="Arial"/>
                        <a:buNone/>
                      </a:pPr>
                      <a:r>
                        <a:rPr lang="en-US" sz="1400" u="none" strike="noStrike" cap="none">
                          <a:solidFill>
                            <a:schemeClr val="accent1"/>
                          </a:solidFill>
                          <a:sym typeface="Arial"/>
                        </a:rPr>
                        <a:t>Teacher 50%   Students 50%</a:t>
                      </a:r>
                      <a:endParaRPr sz="1800">
                        <a:solidFill>
                          <a:schemeClr val="accent1"/>
                        </a:solidFill>
                      </a:endParaRPr>
                    </a:p>
                  </a:txBody>
                  <a:tcPr marL="68588" marR="68588" marT="34294" marB="34294"/>
                </a:tc>
                <a:extLst>
                  <a:ext uri="{0D108BD9-81ED-4DB2-BD59-A6C34878D82A}">
                    <a16:rowId xmlns:a16="http://schemas.microsoft.com/office/drawing/2014/main" xmlns="" val="10002"/>
                  </a:ext>
                </a:extLst>
              </a:tr>
              <a:tr h="1100510">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solidFill>
                            <a:schemeClr val="accent1"/>
                          </a:solidFill>
                          <a:sym typeface="Arial"/>
                        </a:rPr>
                        <a:t>Small Group </a:t>
                      </a:r>
                      <a:endParaRPr sz="1400" u="none" strike="noStrike" cap="none" dirty="0">
                        <a:solidFill>
                          <a:schemeClr val="accent1"/>
                        </a:solidFill>
                        <a:sym typeface="Arial"/>
                      </a:endParaRPr>
                    </a:p>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solidFill>
                            <a:schemeClr val="accent1"/>
                          </a:solidFill>
                          <a:sym typeface="Arial"/>
                        </a:rPr>
                        <a:t>(students reading from a common text with support from the teacher)</a:t>
                      </a:r>
                      <a:endParaRPr sz="1800" dirty="0">
                        <a:solidFill>
                          <a:schemeClr val="accent1"/>
                        </a:solidFill>
                      </a:endParaRPr>
                    </a:p>
                  </a:txBody>
                  <a:tcPr marL="68588" marR="68588" marT="34294" marB="34294"/>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solidFill>
                            <a:schemeClr val="accent1"/>
                          </a:solidFill>
                          <a:sym typeface="Arial"/>
                        </a:rPr>
                        <a:t>On readers’ instructional level or appropriate level of complexity </a:t>
                      </a:r>
                      <a:endParaRPr sz="1400" u="none" strike="noStrike" cap="none" dirty="0">
                        <a:solidFill>
                          <a:schemeClr val="accent1"/>
                        </a:solidFill>
                        <a:latin typeface="Arial"/>
                        <a:ea typeface="Arial"/>
                        <a:cs typeface="Arial"/>
                        <a:sym typeface="Arial"/>
                      </a:endParaRPr>
                    </a:p>
                  </a:txBody>
                  <a:tcPr marL="68588" marR="68588" marT="34294" marB="34294"/>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solidFill>
                            <a:schemeClr val="accent1"/>
                          </a:solidFill>
                          <a:sym typeface="Arial"/>
                        </a:rPr>
                        <a:t>The student does most of the print and meaning work. </a:t>
                      </a:r>
                      <a:endParaRPr sz="1800" dirty="0">
                        <a:solidFill>
                          <a:schemeClr val="accent1"/>
                        </a:solidFill>
                      </a:endParaRPr>
                    </a:p>
                    <a:p>
                      <a:pPr marL="0" marR="0" lvl="0" indent="0" algn="l" rtl="0">
                        <a:lnSpc>
                          <a:spcPct val="100000"/>
                        </a:lnSpc>
                        <a:spcBef>
                          <a:spcPts val="0"/>
                        </a:spcBef>
                        <a:spcAft>
                          <a:spcPts val="0"/>
                        </a:spcAft>
                        <a:buClr>
                          <a:srgbClr val="000000"/>
                        </a:buClr>
                        <a:buSzPts val="350"/>
                        <a:buFont typeface="Arial"/>
                        <a:buNone/>
                      </a:pPr>
                      <a:endParaRPr sz="1400" u="none" strike="noStrike" cap="none" dirty="0">
                        <a:solidFill>
                          <a:schemeClr val="accent1"/>
                        </a:solidFill>
                        <a:sym typeface="Arial"/>
                      </a:endParaRPr>
                    </a:p>
                    <a:p>
                      <a:pPr marL="0" marR="0" lvl="0" indent="0" algn="l" rtl="0">
                        <a:lnSpc>
                          <a:spcPct val="100000"/>
                        </a:lnSpc>
                        <a:spcBef>
                          <a:spcPts val="0"/>
                        </a:spcBef>
                        <a:spcAft>
                          <a:spcPts val="0"/>
                        </a:spcAft>
                        <a:buClr>
                          <a:srgbClr val="000000"/>
                        </a:buClr>
                        <a:buSzPts val="350"/>
                        <a:buFont typeface="Arial"/>
                        <a:buNone/>
                      </a:pPr>
                      <a:endParaRPr sz="1400" u="none" strike="noStrike" cap="none" dirty="0">
                        <a:solidFill>
                          <a:schemeClr val="accent1"/>
                        </a:solidFill>
                        <a:latin typeface="Arial"/>
                        <a:ea typeface="Arial"/>
                        <a:cs typeface="Arial"/>
                        <a:sym typeface="Arial"/>
                      </a:endParaRPr>
                    </a:p>
                  </a:txBody>
                  <a:tcPr marL="68588" marR="68588" marT="34294" marB="34294"/>
                </a:tc>
                <a:tc>
                  <a:txBody>
                    <a:bodyPr/>
                    <a:lstStyle/>
                    <a:p>
                      <a:pPr marL="0" marR="0" lvl="0" indent="0" algn="l" rtl="0">
                        <a:lnSpc>
                          <a:spcPct val="100000"/>
                        </a:lnSpc>
                        <a:spcBef>
                          <a:spcPts val="0"/>
                        </a:spcBef>
                        <a:spcAft>
                          <a:spcPts val="0"/>
                        </a:spcAft>
                        <a:buClr>
                          <a:schemeClr val="dk1"/>
                        </a:buClr>
                        <a:buSzPts val="350"/>
                        <a:buFont typeface="Arial"/>
                        <a:buNone/>
                      </a:pPr>
                      <a:r>
                        <a:rPr lang="en-US" sz="1400" u="none" strike="noStrike" cap="none">
                          <a:solidFill>
                            <a:schemeClr val="accent1"/>
                          </a:solidFill>
                          <a:sym typeface="Arial"/>
                        </a:rPr>
                        <a:t>Teacher 30%   Students 70%</a:t>
                      </a:r>
                      <a:endParaRPr sz="1800">
                        <a:solidFill>
                          <a:schemeClr val="accent1"/>
                        </a:solidFill>
                      </a:endParaRPr>
                    </a:p>
                    <a:p>
                      <a:pPr marL="0" marR="0" lvl="0" indent="0" algn="l" rtl="0">
                        <a:lnSpc>
                          <a:spcPct val="100000"/>
                        </a:lnSpc>
                        <a:spcBef>
                          <a:spcPts val="0"/>
                        </a:spcBef>
                        <a:spcAft>
                          <a:spcPts val="0"/>
                        </a:spcAft>
                        <a:buClr>
                          <a:schemeClr val="dk1"/>
                        </a:buClr>
                        <a:buSzPts val="350"/>
                        <a:buFont typeface="Arial"/>
                        <a:buNone/>
                      </a:pPr>
                      <a:r>
                        <a:rPr lang="en-US" sz="1400" u="none" strike="noStrike" cap="none">
                          <a:solidFill>
                            <a:schemeClr val="accent1"/>
                          </a:solidFill>
                          <a:sym typeface="Arial"/>
                        </a:rPr>
                        <a:t>(will vary by support needed)</a:t>
                      </a:r>
                      <a:endParaRPr sz="1400" u="none" strike="noStrike" cap="none">
                        <a:solidFill>
                          <a:schemeClr val="accent1"/>
                        </a:solidFill>
                        <a:latin typeface="Arial"/>
                        <a:ea typeface="Arial"/>
                        <a:cs typeface="Arial"/>
                        <a:sym typeface="Arial"/>
                      </a:endParaRPr>
                    </a:p>
                  </a:txBody>
                  <a:tcPr marL="68588" marR="68588" marT="34294" marB="34294"/>
                </a:tc>
                <a:extLst>
                  <a:ext uri="{0D108BD9-81ED-4DB2-BD59-A6C34878D82A}">
                    <a16:rowId xmlns:a16="http://schemas.microsoft.com/office/drawing/2014/main" xmlns="" val="10003"/>
                  </a:ext>
                </a:extLst>
              </a:tr>
              <a:tr h="897057">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solidFill>
                            <a:schemeClr val="accent1"/>
                          </a:solidFill>
                          <a:sym typeface="Arial"/>
                        </a:rPr>
                        <a:t>Independent Reading </a:t>
                      </a:r>
                      <a:endParaRPr sz="1800">
                        <a:solidFill>
                          <a:schemeClr val="accent1"/>
                        </a:solidFill>
                      </a:endParaRPr>
                    </a:p>
                    <a:p>
                      <a:pPr marL="0" marR="0" lvl="0" indent="0" algn="l" rtl="0">
                        <a:lnSpc>
                          <a:spcPct val="100000"/>
                        </a:lnSpc>
                        <a:spcBef>
                          <a:spcPts val="0"/>
                        </a:spcBef>
                        <a:spcAft>
                          <a:spcPts val="0"/>
                        </a:spcAft>
                        <a:buClr>
                          <a:srgbClr val="000000"/>
                        </a:buClr>
                        <a:buSzPts val="350"/>
                        <a:buFont typeface="Arial"/>
                        <a:buNone/>
                      </a:pPr>
                      <a:r>
                        <a:rPr lang="en-US" sz="1400" u="none" strike="noStrike" cap="none">
                          <a:solidFill>
                            <a:schemeClr val="accent1"/>
                          </a:solidFill>
                          <a:sym typeface="Arial"/>
                        </a:rPr>
                        <a:t>(students reading independently from different texts)</a:t>
                      </a:r>
                      <a:endParaRPr sz="1800">
                        <a:solidFill>
                          <a:schemeClr val="accent1"/>
                        </a:solidFill>
                      </a:endParaRPr>
                    </a:p>
                  </a:txBody>
                  <a:tcPr marL="68588" marR="68588" marT="34294" marB="34294"/>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solidFill>
                            <a:schemeClr val="accent1"/>
                          </a:solidFill>
                          <a:sym typeface="Arial"/>
                        </a:rPr>
                        <a:t>Based on students’ independent reading levels, interests, unit concepts </a:t>
                      </a:r>
                      <a:endParaRPr sz="1800">
                        <a:solidFill>
                          <a:schemeClr val="accent1"/>
                        </a:solidFill>
                      </a:endParaRPr>
                    </a:p>
                  </a:txBody>
                  <a:tcPr marL="68588" marR="68588" marT="34294" marB="34294"/>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solidFill>
                            <a:schemeClr val="accent1"/>
                          </a:solidFill>
                          <a:sym typeface="Arial"/>
                        </a:rPr>
                        <a:t>The student does all of the print and meaning work.</a:t>
                      </a:r>
                      <a:endParaRPr sz="1800" dirty="0">
                        <a:solidFill>
                          <a:schemeClr val="accent1"/>
                        </a:solidFill>
                      </a:endParaRPr>
                    </a:p>
                    <a:p>
                      <a:pPr marL="0" marR="0" lvl="0" indent="0" algn="l" rtl="0">
                        <a:lnSpc>
                          <a:spcPct val="100000"/>
                        </a:lnSpc>
                        <a:spcBef>
                          <a:spcPts val="0"/>
                        </a:spcBef>
                        <a:spcAft>
                          <a:spcPts val="0"/>
                        </a:spcAft>
                        <a:buClr>
                          <a:srgbClr val="000000"/>
                        </a:buClr>
                        <a:buSzPts val="350"/>
                        <a:buFont typeface="Arial"/>
                        <a:buNone/>
                      </a:pPr>
                      <a:endParaRPr sz="1400" u="none" strike="noStrike" cap="none" dirty="0">
                        <a:solidFill>
                          <a:schemeClr val="accent1"/>
                        </a:solidFill>
                        <a:latin typeface="Arial"/>
                        <a:ea typeface="Arial"/>
                        <a:cs typeface="Arial"/>
                        <a:sym typeface="Arial"/>
                      </a:endParaRPr>
                    </a:p>
                  </a:txBody>
                  <a:tcPr marL="68588" marR="68588" marT="34294" marB="34294"/>
                </a:tc>
                <a:tc>
                  <a:txBody>
                    <a:bodyPr/>
                    <a:lstStyle/>
                    <a:p>
                      <a:pPr marL="0" marR="0" lvl="0" indent="0" algn="l" rtl="0">
                        <a:lnSpc>
                          <a:spcPct val="100000"/>
                        </a:lnSpc>
                        <a:spcBef>
                          <a:spcPts val="0"/>
                        </a:spcBef>
                        <a:spcAft>
                          <a:spcPts val="0"/>
                        </a:spcAft>
                        <a:buClr>
                          <a:schemeClr val="dk1"/>
                        </a:buClr>
                        <a:buSzPts val="350"/>
                        <a:buFont typeface="Arial"/>
                        <a:buNone/>
                      </a:pPr>
                      <a:r>
                        <a:rPr lang="en-US" sz="1400" u="none" strike="noStrike" cap="none" dirty="0">
                          <a:solidFill>
                            <a:schemeClr val="accent1"/>
                          </a:solidFill>
                          <a:sym typeface="Arial"/>
                        </a:rPr>
                        <a:t>Students 100%</a:t>
                      </a:r>
                      <a:endParaRPr sz="1800" dirty="0">
                        <a:solidFill>
                          <a:schemeClr val="accent1"/>
                        </a:solidFill>
                      </a:endParaRPr>
                    </a:p>
                  </a:txBody>
                  <a:tcPr marL="68588" marR="68588" marT="34294" marB="34294"/>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7609648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46BE3815-72A7-4117-9D11-7D5E0EE7D8E3}"/>
              </a:ext>
            </a:extLst>
          </p:cNvPr>
          <p:cNvSpPr>
            <a:spLocks noGrp="1"/>
          </p:cNvSpPr>
          <p:nvPr>
            <p:ph idx="1"/>
          </p:nvPr>
        </p:nvSpPr>
        <p:spPr>
          <a:xfrm>
            <a:off x="4267200" y="1447799"/>
            <a:ext cx="4419600" cy="4343399"/>
          </a:xfrm>
          <a:noFill/>
        </p:spPr>
        <p:txBody>
          <a:bodyPr>
            <a:normAutofit lnSpcReduction="10000"/>
          </a:bodyPr>
          <a:lstStyle/>
          <a:p>
            <a:pPr>
              <a:spcAft>
                <a:spcPts val="1200"/>
              </a:spcAft>
            </a:pPr>
            <a:r>
              <a:rPr lang="en-US" dirty="0" smtClean="0"/>
              <a:t>Access your </a:t>
            </a:r>
            <a:r>
              <a:rPr lang="en-US" b="1" dirty="0" smtClean="0"/>
              <a:t>pre-work reading and notes</a:t>
            </a:r>
            <a:r>
              <a:rPr lang="en-US" dirty="0" smtClean="0"/>
              <a:t>.</a:t>
            </a:r>
            <a:endParaRPr lang="en-US" dirty="0"/>
          </a:p>
          <a:p>
            <a:pPr lvl="1"/>
            <a:r>
              <a:rPr lang="en-US" sz="1800" dirty="0" smtClean="0"/>
              <a:t>HANDOUT </a:t>
            </a:r>
            <a:r>
              <a:rPr lang="en-US" sz="1800" dirty="0" err="1" smtClean="0"/>
              <a:t>A_pre</a:t>
            </a:r>
            <a:r>
              <a:rPr lang="en-US" sz="1800" dirty="0" smtClean="0"/>
              <a:t>-read article 1 </a:t>
            </a:r>
            <a:endParaRPr lang="en-US" sz="1800" dirty="0"/>
          </a:p>
          <a:p>
            <a:pPr lvl="1"/>
            <a:r>
              <a:rPr lang="en-US" sz="1800" dirty="0" smtClean="0"/>
              <a:t>HANDOUT </a:t>
            </a:r>
            <a:r>
              <a:rPr lang="en-US" sz="1800" dirty="0" err="1"/>
              <a:t>B_pre</a:t>
            </a:r>
            <a:r>
              <a:rPr lang="en-US" sz="1800" dirty="0"/>
              <a:t>-read article 2</a:t>
            </a:r>
          </a:p>
          <a:p>
            <a:pPr lvl="1"/>
            <a:r>
              <a:rPr lang="en-US" sz="1800" dirty="0" smtClean="0"/>
              <a:t>HANDOUT </a:t>
            </a:r>
            <a:r>
              <a:rPr lang="en-US" sz="1800" dirty="0" err="1" smtClean="0"/>
              <a:t>C_pre</a:t>
            </a:r>
            <a:r>
              <a:rPr lang="en-US" sz="1800" dirty="0" smtClean="0"/>
              <a:t>-read </a:t>
            </a:r>
            <a:r>
              <a:rPr lang="en-US" sz="1800" dirty="0"/>
              <a:t>article </a:t>
            </a:r>
            <a:r>
              <a:rPr lang="en-US" sz="1800" dirty="0" smtClean="0"/>
              <a:t>3 </a:t>
            </a:r>
            <a:endParaRPr lang="en-US" sz="1800" dirty="0"/>
          </a:p>
          <a:p>
            <a:pPr>
              <a:lnSpc>
                <a:spcPct val="110000"/>
              </a:lnSpc>
              <a:spcBef>
                <a:spcPts val="0"/>
              </a:spcBef>
            </a:pPr>
            <a:r>
              <a:rPr lang="en-US" dirty="0" smtClean="0"/>
              <a:t>Use </a:t>
            </a:r>
            <a:r>
              <a:rPr lang="en-US" dirty="0"/>
              <a:t>the knowledge gained from your pre-reading to </a:t>
            </a:r>
            <a:r>
              <a:rPr lang="en-US" b="1" dirty="0"/>
              <a:t>debrief </a:t>
            </a:r>
            <a:r>
              <a:rPr lang="en-US" b="1" dirty="0" smtClean="0"/>
              <a:t>the Core </a:t>
            </a:r>
            <a:r>
              <a:rPr lang="en-US" b="1" dirty="0"/>
              <a:t>Action </a:t>
            </a:r>
            <a:r>
              <a:rPr lang="en-US" b="1" dirty="0" smtClean="0"/>
              <a:t>4 indicators.  </a:t>
            </a:r>
          </a:p>
          <a:p>
            <a:pPr>
              <a:lnSpc>
                <a:spcPct val="110000"/>
              </a:lnSpc>
              <a:spcBef>
                <a:spcPts val="0"/>
              </a:spcBef>
            </a:pPr>
            <a:r>
              <a:rPr lang="en-US" dirty="0" smtClean="0"/>
              <a:t>Table groups will </a:t>
            </a:r>
            <a:r>
              <a:rPr lang="en-US" b="1" dirty="0" smtClean="0"/>
              <a:t>chart  and display responses</a:t>
            </a:r>
            <a:r>
              <a:rPr lang="en-US" dirty="0" smtClean="0"/>
              <a:t>.</a:t>
            </a:r>
            <a:endParaRPr lang="en-US" dirty="0"/>
          </a:p>
        </p:txBody>
      </p:sp>
      <p:sp>
        <p:nvSpPr>
          <p:cNvPr id="3" name="Title 2"/>
          <p:cNvSpPr>
            <a:spLocks noGrp="1"/>
          </p:cNvSpPr>
          <p:nvPr>
            <p:ph type="title"/>
          </p:nvPr>
        </p:nvSpPr>
        <p:spPr>
          <a:xfrm>
            <a:off x="304800" y="228600"/>
            <a:ext cx="8839200" cy="914400"/>
          </a:xfrm>
        </p:spPr>
        <p:txBody>
          <a:bodyPr>
            <a:noAutofit/>
          </a:bodyPr>
          <a:lstStyle/>
          <a:p>
            <a:r>
              <a:rPr lang="en-US" sz="2800" dirty="0" smtClean="0"/>
              <a:t>How </a:t>
            </a:r>
            <a:r>
              <a:rPr lang="en-US" sz="2800" dirty="0"/>
              <a:t>do I know if the texts my teachers are using are worthy, </a:t>
            </a:r>
            <a:r>
              <a:rPr lang="en-US" sz="2800" dirty="0" smtClean="0"/>
              <a:t>compelling, </a:t>
            </a:r>
            <a:r>
              <a:rPr lang="en-US" sz="2800" dirty="0"/>
              <a:t>and complex? </a:t>
            </a:r>
          </a:p>
        </p:txBody>
      </p:sp>
      <p:pic>
        <p:nvPicPr>
          <p:cNvPr id="5" name="Picture 4">
            <a:extLst>
              <a:ext uri="{FF2B5EF4-FFF2-40B4-BE49-F238E27FC236}">
                <a16:creationId xmlns:a16="http://schemas.microsoft.com/office/drawing/2014/main" xmlns="" id="{BC85FA9B-1774-48B7-870F-7E37D551216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2543" y="1447799"/>
            <a:ext cx="3733801" cy="3733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0170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46BE3815-72A7-4117-9D11-7D5E0EE7D8E3}"/>
              </a:ext>
            </a:extLst>
          </p:cNvPr>
          <p:cNvSpPr>
            <a:spLocks noGrp="1"/>
          </p:cNvSpPr>
          <p:nvPr>
            <p:ph idx="1"/>
          </p:nvPr>
        </p:nvSpPr>
        <p:spPr>
          <a:xfrm>
            <a:off x="197352" y="1692872"/>
            <a:ext cx="4191000" cy="4133385"/>
          </a:xfrm>
          <a:noFill/>
        </p:spPr>
        <p:txBody>
          <a:bodyPr>
            <a:normAutofit fontScale="85000" lnSpcReduction="20000"/>
          </a:bodyPr>
          <a:lstStyle/>
          <a:p>
            <a:pPr marL="0" indent="0" algn="ctr">
              <a:buNone/>
            </a:pPr>
            <a:r>
              <a:rPr lang="en-US" sz="2600" b="1" dirty="0" smtClean="0"/>
              <a:t>Is </a:t>
            </a:r>
            <a:r>
              <a:rPr lang="en-US" sz="2600" b="1" dirty="0"/>
              <a:t>the lesson centered on a high-quality text(s)?</a:t>
            </a:r>
          </a:p>
          <a:p>
            <a:pPr marL="0" indent="0">
              <a:buNone/>
            </a:pPr>
            <a:endParaRPr lang="en-US" dirty="0"/>
          </a:p>
          <a:p>
            <a:pPr>
              <a:spcAft>
                <a:spcPts val="500"/>
              </a:spcAft>
            </a:pPr>
            <a:r>
              <a:rPr lang="en-US" sz="2200" dirty="0"/>
              <a:t>A majority of the lesson is spent listening to, reading, </a:t>
            </a:r>
            <a:r>
              <a:rPr lang="en-US" sz="2200" dirty="0" smtClean="0"/>
              <a:t>writing, </a:t>
            </a:r>
            <a:r>
              <a:rPr lang="en-US" sz="2200" dirty="0"/>
              <a:t>or speaking about text(s). </a:t>
            </a:r>
          </a:p>
          <a:p>
            <a:pPr>
              <a:spcAft>
                <a:spcPts val="500"/>
              </a:spcAft>
            </a:pPr>
            <a:r>
              <a:rPr lang="en-US" sz="2200" dirty="0"/>
              <a:t>The text(s) are at or above the complexity level expected for the grade and time in the school year. </a:t>
            </a:r>
          </a:p>
          <a:p>
            <a:r>
              <a:rPr lang="en-US" sz="2200" dirty="0"/>
              <a:t>The text(s) are worthy of student time and attention. They exhibit exceptional craft and thought and/or provide useful information; where appropriate, the texts are richly illustrated. </a:t>
            </a:r>
          </a:p>
        </p:txBody>
      </p:sp>
      <p:sp>
        <p:nvSpPr>
          <p:cNvPr id="3" name="Title 2"/>
          <p:cNvSpPr>
            <a:spLocks noGrp="1"/>
          </p:cNvSpPr>
          <p:nvPr>
            <p:ph type="title"/>
          </p:nvPr>
        </p:nvSpPr>
        <p:spPr/>
        <p:txBody>
          <a:bodyPr>
            <a:normAutofit/>
          </a:bodyPr>
          <a:lstStyle/>
          <a:p>
            <a:r>
              <a:rPr lang="en-US" dirty="0" smtClean="0"/>
              <a:t>Pre-Reading Alignment</a:t>
            </a:r>
            <a:endParaRPr lang="en-US" dirty="0"/>
          </a:p>
        </p:txBody>
      </p:sp>
      <p:sp>
        <p:nvSpPr>
          <p:cNvPr id="5" name="Content Placeholder 6">
            <a:extLst>
              <a:ext uri="{FF2B5EF4-FFF2-40B4-BE49-F238E27FC236}">
                <a16:creationId xmlns:a16="http://schemas.microsoft.com/office/drawing/2014/main" xmlns="" id="{88ADA6BA-67F5-487F-B2B5-47B9BD71F949}"/>
              </a:ext>
            </a:extLst>
          </p:cNvPr>
          <p:cNvSpPr txBox="1">
            <a:spLocks/>
          </p:cNvSpPr>
          <p:nvPr/>
        </p:nvSpPr>
        <p:spPr>
          <a:xfrm>
            <a:off x="4724400" y="1664111"/>
            <a:ext cx="4419600" cy="82163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Clr>
                <a:srgbClr val="EE3524"/>
              </a:buClr>
              <a:buFont typeface="Wingdings" panose="05000000000000000000" pitchFamily="2" charset="2"/>
              <a:buChar char="§"/>
              <a:defRPr sz="2400"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1pPr>
            <a:lvl2pPr marL="742950" indent="-285750" algn="l" defTabSz="914400" rtl="0" eaLnBrk="1" latinLnBrk="0" hangingPunct="1">
              <a:spcBef>
                <a:spcPct val="20000"/>
              </a:spcBef>
              <a:buClr>
                <a:srgbClr val="EE3524"/>
              </a:buClr>
              <a:buFont typeface="Arial" panose="020B0604020202020204" pitchFamily="34" charset="0"/>
              <a:buChar char="–"/>
              <a:defRPr sz="2200"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spcBef>
                <a:spcPct val="20000"/>
              </a:spcBef>
              <a:buClr>
                <a:srgbClr val="EE3524"/>
              </a:buClr>
              <a:buFont typeface="Arial" panose="020B0604020202020204" pitchFamily="34" charset="0"/>
              <a:buChar char="•"/>
              <a:defRPr sz="2000"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spcBef>
                <a:spcPct val="20000"/>
              </a:spcBef>
              <a:buClr>
                <a:srgbClr val="EE3524"/>
              </a:buClr>
              <a:buFont typeface="Courier New" panose="02070309020205020404" pitchFamily="49" charset="0"/>
              <a:buChar char="o"/>
              <a:defRPr sz="1800"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spcBef>
                <a:spcPct val="20000"/>
              </a:spcBef>
              <a:buClr>
                <a:srgbClr val="EE3524"/>
              </a:buClr>
              <a:buFont typeface="Arial" panose="020B0604020202020204" pitchFamily="34" charset="0"/>
              <a:buChar char="»"/>
              <a:defRPr sz="1600"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200" b="1" dirty="0" smtClean="0"/>
              <a:t>Alignment </a:t>
            </a:r>
            <a:r>
              <a:rPr lang="en-US" sz="2200" b="1" dirty="0"/>
              <a:t>to </a:t>
            </a:r>
          </a:p>
          <a:p>
            <a:pPr marL="0" indent="0" algn="ctr">
              <a:buNone/>
            </a:pPr>
            <a:r>
              <a:rPr lang="en-US" sz="2200" b="1" dirty="0"/>
              <a:t>Core Action 4 indicators</a:t>
            </a:r>
          </a:p>
          <a:p>
            <a:pPr marL="0" indent="0">
              <a:spcAft>
                <a:spcPts val="1200"/>
              </a:spcAft>
              <a:buFont typeface="Wingdings" panose="05000000000000000000" pitchFamily="2" charset="2"/>
              <a:buNone/>
            </a:pPr>
            <a:endParaRPr lang="en-US" sz="2000" b="1" dirty="0">
              <a:solidFill>
                <a:schemeClr val="accent2"/>
              </a:solidFill>
            </a:endParaRPr>
          </a:p>
          <a:p>
            <a:pPr>
              <a:spcAft>
                <a:spcPts val="1200"/>
              </a:spcAft>
            </a:pPr>
            <a:endParaRPr lang="en-US" sz="2000" dirty="0"/>
          </a:p>
          <a:p>
            <a:pPr>
              <a:spcAft>
                <a:spcPts val="1200"/>
              </a:spcAft>
            </a:pPr>
            <a:endParaRPr lang="en-US" sz="2000" dirty="0"/>
          </a:p>
        </p:txBody>
      </p:sp>
      <p:sp>
        <p:nvSpPr>
          <p:cNvPr id="2" name="Arrow: Right 1">
            <a:extLst>
              <a:ext uri="{FF2B5EF4-FFF2-40B4-BE49-F238E27FC236}">
                <a16:creationId xmlns:a16="http://schemas.microsoft.com/office/drawing/2014/main" xmlns="" id="{93DAB5EA-9787-48F3-9B4C-1F3DF9E1977A}"/>
              </a:ext>
            </a:extLst>
          </p:cNvPr>
          <p:cNvSpPr/>
          <p:nvPr/>
        </p:nvSpPr>
        <p:spPr>
          <a:xfrm>
            <a:off x="4331888" y="2755535"/>
            <a:ext cx="11430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xmlns="" id="{18F00835-2A66-47FA-BBA3-C232A5655902}"/>
              </a:ext>
            </a:extLst>
          </p:cNvPr>
          <p:cNvSpPr/>
          <p:nvPr/>
        </p:nvSpPr>
        <p:spPr>
          <a:xfrm>
            <a:off x="4343400" y="3569065"/>
            <a:ext cx="11430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xmlns="" id="{EFA31356-F775-43CD-AECB-3084720B4663}"/>
              </a:ext>
            </a:extLst>
          </p:cNvPr>
          <p:cNvSpPr/>
          <p:nvPr/>
        </p:nvSpPr>
        <p:spPr>
          <a:xfrm>
            <a:off x="4343400" y="4419600"/>
            <a:ext cx="11430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6">
            <a:extLst>
              <a:ext uri="{FF2B5EF4-FFF2-40B4-BE49-F238E27FC236}">
                <a16:creationId xmlns:a16="http://schemas.microsoft.com/office/drawing/2014/main" xmlns="" id="{C9FE7F63-11F3-4A04-8081-51048648764D}"/>
              </a:ext>
            </a:extLst>
          </p:cNvPr>
          <p:cNvSpPr txBox="1">
            <a:spLocks/>
          </p:cNvSpPr>
          <p:nvPr/>
        </p:nvSpPr>
        <p:spPr>
          <a:xfrm>
            <a:off x="5474888" y="3523702"/>
            <a:ext cx="3505200" cy="74966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EE3524"/>
              </a:buClr>
              <a:buFont typeface="Wingdings" panose="05000000000000000000" pitchFamily="2" charset="2"/>
              <a:buChar char="§"/>
              <a:defRPr sz="2400"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1pPr>
            <a:lvl2pPr marL="742950" indent="-285750" algn="l" defTabSz="914400" rtl="0" eaLnBrk="1" latinLnBrk="0" hangingPunct="1">
              <a:spcBef>
                <a:spcPct val="20000"/>
              </a:spcBef>
              <a:buClr>
                <a:srgbClr val="EE3524"/>
              </a:buClr>
              <a:buFont typeface="Arial" panose="020B0604020202020204" pitchFamily="34" charset="0"/>
              <a:buChar char="–"/>
              <a:defRPr sz="2200"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spcBef>
                <a:spcPct val="20000"/>
              </a:spcBef>
              <a:buClr>
                <a:srgbClr val="EE3524"/>
              </a:buClr>
              <a:buFont typeface="Arial" panose="020B0604020202020204" pitchFamily="34" charset="0"/>
              <a:buChar char="•"/>
              <a:defRPr sz="2000"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spcBef>
                <a:spcPct val="20000"/>
              </a:spcBef>
              <a:buClr>
                <a:srgbClr val="EE3524"/>
              </a:buClr>
              <a:buFont typeface="Courier New" panose="02070309020205020404" pitchFamily="49" charset="0"/>
              <a:buChar char="o"/>
              <a:defRPr sz="1800"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spcBef>
                <a:spcPct val="20000"/>
              </a:spcBef>
              <a:buClr>
                <a:srgbClr val="EE3524"/>
              </a:buClr>
              <a:buFont typeface="Arial" panose="020B0604020202020204" pitchFamily="34" charset="0"/>
              <a:buChar char="»"/>
              <a:defRPr sz="1600"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1200"/>
              </a:spcAft>
              <a:buFont typeface="Wingdings" panose="05000000000000000000" pitchFamily="2" charset="2"/>
              <a:buNone/>
            </a:pPr>
            <a:r>
              <a:rPr lang="en-US" sz="1600" b="1" dirty="0"/>
              <a:t>Education Leadership: How Knowledge Powers Reading</a:t>
            </a:r>
          </a:p>
          <a:p>
            <a:pPr>
              <a:spcAft>
                <a:spcPts val="1200"/>
              </a:spcAft>
            </a:pPr>
            <a:endParaRPr lang="en-US" sz="2000" dirty="0"/>
          </a:p>
          <a:p>
            <a:pPr>
              <a:spcAft>
                <a:spcPts val="1200"/>
              </a:spcAft>
            </a:pPr>
            <a:endParaRPr lang="en-US" sz="2000" dirty="0"/>
          </a:p>
        </p:txBody>
      </p:sp>
      <p:sp>
        <p:nvSpPr>
          <p:cNvPr id="11" name="Content Placeholder 6">
            <a:extLst>
              <a:ext uri="{FF2B5EF4-FFF2-40B4-BE49-F238E27FC236}">
                <a16:creationId xmlns:a16="http://schemas.microsoft.com/office/drawing/2014/main" xmlns="" id="{988AC04A-9CDD-473E-B1C7-D131DB16AABC}"/>
              </a:ext>
            </a:extLst>
          </p:cNvPr>
          <p:cNvSpPr txBox="1">
            <a:spLocks/>
          </p:cNvSpPr>
          <p:nvPr/>
        </p:nvSpPr>
        <p:spPr>
          <a:xfrm>
            <a:off x="5748440" y="4273367"/>
            <a:ext cx="2895600" cy="74966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EE3524"/>
              </a:buClr>
              <a:buFont typeface="Wingdings" panose="05000000000000000000" pitchFamily="2" charset="2"/>
              <a:buChar char="§"/>
              <a:defRPr sz="2400"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1pPr>
            <a:lvl2pPr marL="742950" indent="-285750" algn="l" defTabSz="914400" rtl="0" eaLnBrk="1" latinLnBrk="0" hangingPunct="1">
              <a:spcBef>
                <a:spcPct val="20000"/>
              </a:spcBef>
              <a:buClr>
                <a:srgbClr val="EE3524"/>
              </a:buClr>
              <a:buFont typeface="Arial" panose="020B0604020202020204" pitchFamily="34" charset="0"/>
              <a:buChar char="–"/>
              <a:defRPr sz="2200"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spcBef>
                <a:spcPct val="20000"/>
              </a:spcBef>
              <a:buClr>
                <a:srgbClr val="EE3524"/>
              </a:buClr>
              <a:buFont typeface="Arial" panose="020B0604020202020204" pitchFamily="34" charset="0"/>
              <a:buChar char="•"/>
              <a:defRPr sz="2000"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spcBef>
                <a:spcPct val="20000"/>
              </a:spcBef>
              <a:buClr>
                <a:srgbClr val="EE3524"/>
              </a:buClr>
              <a:buFont typeface="Courier New" panose="02070309020205020404" pitchFamily="49" charset="0"/>
              <a:buChar char="o"/>
              <a:defRPr sz="1800"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spcBef>
                <a:spcPct val="20000"/>
              </a:spcBef>
              <a:buClr>
                <a:srgbClr val="EE3524"/>
              </a:buClr>
              <a:buFont typeface="Arial" panose="020B0604020202020204" pitchFamily="34" charset="0"/>
              <a:buChar char="»"/>
              <a:defRPr sz="1600"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1200"/>
              </a:spcAft>
              <a:buFont typeface="Wingdings" panose="05000000000000000000" pitchFamily="2" charset="2"/>
              <a:buNone/>
            </a:pPr>
            <a:r>
              <a:rPr lang="en-US" sz="1500" b="1" dirty="0"/>
              <a:t>Knowledge Matters: Restoring Wonder and Excitement to the Classroom</a:t>
            </a:r>
          </a:p>
          <a:p>
            <a:pPr>
              <a:spcAft>
                <a:spcPts val="1200"/>
              </a:spcAft>
            </a:pPr>
            <a:endParaRPr lang="en-US" sz="1500" dirty="0"/>
          </a:p>
          <a:p>
            <a:pPr>
              <a:spcAft>
                <a:spcPts val="1200"/>
              </a:spcAft>
            </a:pPr>
            <a:endParaRPr lang="en-US" sz="1500" dirty="0"/>
          </a:p>
        </p:txBody>
      </p:sp>
      <p:sp>
        <p:nvSpPr>
          <p:cNvPr id="12" name="Content Placeholder 6">
            <a:extLst>
              <a:ext uri="{FF2B5EF4-FFF2-40B4-BE49-F238E27FC236}">
                <a16:creationId xmlns:a16="http://schemas.microsoft.com/office/drawing/2014/main" xmlns="" id="{21E3FF0B-8C43-43FC-8C2E-05A29A9E88EB}"/>
              </a:ext>
            </a:extLst>
          </p:cNvPr>
          <p:cNvSpPr txBox="1">
            <a:spLocks/>
          </p:cNvSpPr>
          <p:nvPr/>
        </p:nvSpPr>
        <p:spPr>
          <a:xfrm>
            <a:off x="5448300" y="2720518"/>
            <a:ext cx="3581400" cy="749665"/>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Clr>
                <a:srgbClr val="EE3524"/>
              </a:buClr>
              <a:buFont typeface="Wingdings" panose="05000000000000000000" pitchFamily="2" charset="2"/>
              <a:buChar char="§"/>
              <a:defRPr sz="2400"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1pPr>
            <a:lvl2pPr marL="742950" indent="-285750" algn="l" defTabSz="914400" rtl="0" eaLnBrk="1" latinLnBrk="0" hangingPunct="1">
              <a:spcBef>
                <a:spcPct val="20000"/>
              </a:spcBef>
              <a:buClr>
                <a:srgbClr val="EE3524"/>
              </a:buClr>
              <a:buFont typeface="Arial" panose="020B0604020202020204" pitchFamily="34" charset="0"/>
              <a:buChar char="–"/>
              <a:defRPr sz="2200"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spcBef>
                <a:spcPct val="20000"/>
              </a:spcBef>
              <a:buClr>
                <a:srgbClr val="EE3524"/>
              </a:buClr>
              <a:buFont typeface="Arial" panose="020B0604020202020204" pitchFamily="34" charset="0"/>
              <a:buChar char="•"/>
              <a:defRPr sz="2000"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spcBef>
                <a:spcPct val="20000"/>
              </a:spcBef>
              <a:buClr>
                <a:srgbClr val="EE3524"/>
              </a:buClr>
              <a:buFont typeface="Courier New" panose="02070309020205020404" pitchFamily="49" charset="0"/>
              <a:buChar char="o"/>
              <a:defRPr sz="1800"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spcBef>
                <a:spcPct val="20000"/>
              </a:spcBef>
              <a:buClr>
                <a:srgbClr val="EE3524"/>
              </a:buClr>
              <a:buFont typeface="Arial" panose="020B0604020202020204" pitchFamily="34" charset="0"/>
              <a:buChar char="»"/>
              <a:defRPr sz="1600"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1200"/>
              </a:spcAft>
              <a:buFont typeface="Wingdings" panose="05000000000000000000" pitchFamily="2" charset="2"/>
              <a:buNone/>
            </a:pPr>
            <a:r>
              <a:rPr lang="en-US" sz="1600" b="1" dirty="0"/>
              <a:t>Reading Comprehension Instruction: Focus on Content or Strategies?</a:t>
            </a:r>
            <a:endParaRPr lang="en-US" sz="1600" dirty="0"/>
          </a:p>
          <a:p>
            <a:pPr>
              <a:spcAft>
                <a:spcPts val="1200"/>
              </a:spcAft>
            </a:pPr>
            <a:endParaRPr lang="en-US" sz="1500" dirty="0"/>
          </a:p>
        </p:txBody>
      </p:sp>
    </p:spTree>
    <p:extLst>
      <p:ext uri="{BB962C8B-B14F-4D97-AF65-F5344CB8AC3E}">
        <p14:creationId xmlns:p14="http://schemas.microsoft.com/office/powerpoint/2010/main" val="3479659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5817E4C7-1EE5-4C80-9733-A52E38E0CAA5}"/>
              </a:ext>
            </a:extLst>
          </p:cNvPr>
          <p:cNvSpPr>
            <a:spLocks noGrp="1"/>
          </p:cNvSpPr>
          <p:nvPr>
            <p:ph type="title"/>
          </p:nvPr>
        </p:nvSpPr>
        <p:spPr/>
        <p:txBody>
          <a:bodyPr/>
          <a:lstStyle/>
          <a:p>
            <a:r>
              <a:rPr lang="en-US" dirty="0" smtClean="0"/>
              <a:t>Model</a:t>
            </a:r>
            <a:endParaRPr lang="en-US" dirty="0"/>
          </a:p>
        </p:txBody>
      </p:sp>
      <p:sp>
        <p:nvSpPr>
          <p:cNvPr id="5" name="Content Placeholder 1">
            <a:extLst>
              <a:ext uri="{FF2B5EF4-FFF2-40B4-BE49-F238E27FC236}">
                <a16:creationId xmlns:a16="http://schemas.microsoft.com/office/drawing/2014/main" xmlns="" id="{DE95300E-A672-4511-AEE7-F5F7809207C9}"/>
              </a:ext>
            </a:extLst>
          </p:cNvPr>
          <p:cNvSpPr txBox="1">
            <a:spLocks noGrp="1"/>
          </p:cNvSpPr>
          <p:nvPr>
            <p:ph idx="1"/>
          </p:nvPr>
        </p:nvSpPr>
        <p:spPr>
          <a:prstGeom prst="rect">
            <a:avLst/>
          </a:prstGeom>
        </p:spPr>
        <p:txBody>
          <a:bodyPr/>
          <a:lstStyle>
            <a:lvl1pPr marL="342900" indent="-342900" algn="l" defTabSz="914400" rtl="0" eaLnBrk="1" latinLnBrk="0" hangingPunct="1">
              <a:spcBef>
                <a:spcPct val="20000"/>
              </a:spcBef>
              <a:buClr>
                <a:srgbClr val="EE3524"/>
              </a:buClr>
              <a:buFont typeface="Wingdings" panose="05000000000000000000" pitchFamily="2" charset="2"/>
              <a:buChar char="§"/>
              <a:defRPr sz="2400" kern="1200">
                <a:solidFill>
                  <a:schemeClr val="accent1"/>
                </a:solidFill>
                <a:latin typeface="Arial" panose="020B0604020202020204" pitchFamily="34" charset="0"/>
                <a:ea typeface="Open Sans" panose="020B0606030504020204" pitchFamily="34" charset="0"/>
                <a:cs typeface="Arial" panose="020B0604020202020204" pitchFamily="34" charset="0"/>
              </a:defRPr>
            </a:lvl1pPr>
            <a:lvl2pPr marL="742950" indent="-285750" algn="l" defTabSz="914400" rtl="0" eaLnBrk="1" latinLnBrk="0" hangingPunct="1">
              <a:spcBef>
                <a:spcPct val="20000"/>
              </a:spcBef>
              <a:buClr>
                <a:srgbClr val="EE3524"/>
              </a:buClr>
              <a:buFont typeface="Arial" panose="020B0604020202020204" pitchFamily="34" charset="0"/>
              <a:buChar char="–"/>
              <a:defRPr sz="2200" kern="1200">
                <a:solidFill>
                  <a:schemeClr val="accent1"/>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spcBef>
                <a:spcPct val="20000"/>
              </a:spcBef>
              <a:buClr>
                <a:srgbClr val="EE3524"/>
              </a:buClr>
              <a:buFont typeface="Arial" panose="020B0604020202020204" pitchFamily="34" charset="0"/>
              <a:buChar char="•"/>
              <a:defRPr sz="2000" kern="1200">
                <a:solidFill>
                  <a:schemeClr val="accent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spcBef>
                <a:spcPct val="20000"/>
              </a:spcBef>
              <a:buClr>
                <a:srgbClr val="EE3524"/>
              </a:buClr>
              <a:buFont typeface="Courier New" panose="02070309020205020404" pitchFamily="49" charset="0"/>
              <a:buChar char="o"/>
              <a:defRPr sz="1800" kern="1200">
                <a:solidFill>
                  <a:schemeClr val="accent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spcBef>
                <a:spcPct val="20000"/>
              </a:spcBef>
              <a:buClr>
                <a:srgbClr val="EE3524"/>
              </a:buClr>
              <a:buFont typeface="Arial" panose="020B0604020202020204" pitchFamily="34" charset="0"/>
              <a:buChar char="»"/>
              <a:defRPr sz="1600" kern="1200">
                <a:solidFill>
                  <a:schemeClr val="accent1"/>
                </a:solidFill>
                <a:latin typeface="Arial" panose="020B06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dirty="0">
                <a:latin typeface="+mn-lt"/>
              </a:rPr>
              <a:t>Read the poem “New Colossus.” Listen and annotate the text and qualitative rubric as I analyze this text.</a:t>
            </a:r>
          </a:p>
          <a:p>
            <a:pPr marL="342892" lvl="1" indent="0">
              <a:buFont typeface="Arial" panose="020B0604020202020204" pitchFamily="34" charset="0"/>
              <a:buNone/>
            </a:pPr>
            <a:endParaRPr lang="en-US" sz="2000" dirty="0">
              <a:latin typeface="+mn-lt"/>
            </a:endParaRPr>
          </a:p>
          <a:p>
            <a:pPr marL="342892" lvl="1" indent="0">
              <a:buNone/>
            </a:pPr>
            <a:r>
              <a:rPr lang="en-US" sz="2400" b="1" dirty="0">
                <a:latin typeface="+mn-lt"/>
              </a:rPr>
              <a:t>Quantitative Analysis</a:t>
            </a:r>
            <a:r>
              <a:rPr lang="en-US" sz="2400" b="1" dirty="0" smtClean="0">
                <a:latin typeface="+mn-lt"/>
              </a:rPr>
              <a:t>:</a:t>
            </a:r>
            <a:r>
              <a:rPr lang="en-US" sz="2400" dirty="0" smtClean="0">
                <a:latin typeface="+mn-lt"/>
              </a:rPr>
              <a:t> </a:t>
            </a:r>
            <a:r>
              <a:rPr lang="en-US" sz="2400" dirty="0">
                <a:latin typeface="+mn-lt"/>
              </a:rPr>
              <a:t>Navigate to </a:t>
            </a:r>
            <a:r>
              <a:rPr lang="en-US" sz="2400" dirty="0">
                <a:latin typeface="+mn-lt"/>
                <a:hlinkClick r:id="rId3"/>
              </a:rPr>
              <a:t>www.lexile.com</a:t>
            </a:r>
            <a:r>
              <a:rPr lang="en-US" sz="2400" dirty="0">
                <a:latin typeface="+mn-lt"/>
              </a:rPr>
              <a:t> and search for the title of the text to get a quantitative measure. Determine the quantitative complexity of the text and place it in the appropriate grade band using the Tennessee Text Complexity Framework. </a:t>
            </a:r>
          </a:p>
          <a:p>
            <a:pPr marL="342892" lvl="1" indent="0">
              <a:buFont typeface="Arial" panose="020B0604020202020204" pitchFamily="34" charset="0"/>
              <a:buNone/>
            </a:pPr>
            <a:r>
              <a:rPr lang="en-US" sz="2400" b="1" dirty="0">
                <a:latin typeface="+mn-lt"/>
              </a:rPr>
              <a:t>Qualitative Analysis</a:t>
            </a:r>
            <a:r>
              <a:rPr lang="en-US" sz="2400" dirty="0">
                <a:latin typeface="+mn-lt"/>
              </a:rPr>
              <a:t>: Using the rubric, evaluate the qualitative features of the text</a:t>
            </a:r>
            <a:r>
              <a:rPr lang="en-US" sz="2400" dirty="0" smtClean="0">
                <a:latin typeface="+mn-lt"/>
              </a:rPr>
              <a:t>. </a:t>
            </a:r>
            <a:r>
              <a:rPr lang="en-US" sz="2400" dirty="0">
                <a:latin typeface="+mn-lt"/>
              </a:rPr>
              <a:t>Provide evidence for each feature</a:t>
            </a:r>
            <a:r>
              <a:rPr lang="en-US" sz="2400" dirty="0" smtClean="0">
                <a:latin typeface="+mn-lt"/>
              </a:rPr>
              <a:t>. </a:t>
            </a:r>
            <a:r>
              <a:rPr lang="en-US" sz="2400" dirty="0">
                <a:latin typeface="+mn-lt"/>
              </a:rPr>
              <a:t>Place the passage in the appropriate grade.</a:t>
            </a:r>
          </a:p>
          <a:p>
            <a:pPr marL="342892" lvl="1" indent="0">
              <a:buFont typeface="Arial" panose="020B0604020202020204" pitchFamily="34" charset="0"/>
              <a:buNone/>
            </a:pPr>
            <a:endParaRPr lang="en-US" sz="1800" dirty="0">
              <a:latin typeface="+mn-lt"/>
            </a:endParaRPr>
          </a:p>
          <a:p>
            <a:pPr marL="342892" lvl="1" indent="0">
              <a:buFont typeface="Arial" panose="020B0604020202020204" pitchFamily="34" charset="0"/>
              <a:buNone/>
            </a:pPr>
            <a:endParaRPr lang="en-US" sz="1800" dirty="0"/>
          </a:p>
          <a:p>
            <a:pPr marL="0" indent="0">
              <a:buFont typeface="Wingdings" panose="05000000000000000000" pitchFamily="2" charset="2"/>
              <a:buNone/>
            </a:pPr>
            <a:endParaRPr lang="en-US" sz="1800" dirty="0"/>
          </a:p>
          <a:p>
            <a:pPr marL="0" indent="0">
              <a:buFont typeface="Wingdings" panose="05000000000000000000" pitchFamily="2" charset="2"/>
              <a:buNone/>
            </a:pPr>
            <a:endParaRPr lang="en-US" sz="1800" dirty="0"/>
          </a:p>
        </p:txBody>
      </p:sp>
      <p:sp>
        <p:nvSpPr>
          <p:cNvPr id="7" name="TextBox 6">
            <a:extLst>
              <a:ext uri="{FF2B5EF4-FFF2-40B4-BE49-F238E27FC236}">
                <a16:creationId xmlns:a16="http://schemas.microsoft.com/office/drawing/2014/main" xmlns="" id="{E5115C9D-60A1-44D1-9EFB-C13E5D5FBE59}"/>
              </a:ext>
            </a:extLst>
          </p:cNvPr>
          <p:cNvSpPr txBox="1"/>
          <p:nvPr/>
        </p:nvSpPr>
        <p:spPr>
          <a:xfrm>
            <a:off x="6477000" y="6389132"/>
            <a:ext cx="4617719" cy="261610"/>
          </a:xfrm>
          <a:prstGeom prst="rect">
            <a:avLst/>
          </a:prstGeom>
          <a:noFill/>
        </p:spPr>
        <p:txBody>
          <a:bodyPr wrap="square" rtlCol="0">
            <a:spAutoFit/>
          </a:bodyPr>
          <a:lstStyle/>
          <a:p>
            <a:r>
              <a:rPr lang="en-US" sz="1100" b="1" dirty="0"/>
              <a:t>HANDOUT </a:t>
            </a:r>
            <a:r>
              <a:rPr lang="en-US" sz="1100" b="1" dirty="0" smtClean="0"/>
              <a:t>5_QUALITATIVE </a:t>
            </a:r>
            <a:r>
              <a:rPr lang="en-US" sz="1100" b="1" dirty="0"/>
              <a:t>RUBRIC</a:t>
            </a:r>
          </a:p>
        </p:txBody>
      </p:sp>
    </p:spTree>
    <p:extLst>
      <p:ext uri="{BB962C8B-B14F-4D97-AF65-F5344CB8AC3E}">
        <p14:creationId xmlns:p14="http://schemas.microsoft.com/office/powerpoint/2010/main" val="7650015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900" dirty="0"/>
              <a:t>Practice: Elementary Leaders</a:t>
            </a:r>
          </a:p>
        </p:txBody>
      </p:sp>
      <p:sp>
        <p:nvSpPr>
          <p:cNvPr id="9" name="Content Placeholder 1">
            <a:extLst>
              <a:ext uri="{FF2B5EF4-FFF2-40B4-BE49-F238E27FC236}">
                <a16:creationId xmlns:a16="http://schemas.microsoft.com/office/drawing/2014/main" xmlns="" id="{64C7E777-BF62-49F3-BEFB-6811C0B22FC5}"/>
              </a:ext>
            </a:extLst>
          </p:cNvPr>
          <p:cNvSpPr txBox="1">
            <a:spLocks/>
          </p:cNvSpPr>
          <p:nvPr/>
        </p:nvSpPr>
        <p:spPr>
          <a:xfrm>
            <a:off x="664388" y="1295400"/>
            <a:ext cx="8142512" cy="4370408"/>
          </a:xfrm>
          <a:prstGeom prst="rect">
            <a:avLst/>
          </a:prstGeom>
        </p:spPr>
        <p:txBody>
          <a:bodyPr/>
          <a:lstStyle>
            <a:lvl1pPr marL="342900" indent="-342900" algn="l" defTabSz="914400" rtl="0" eaLnBrk="1" latinLnBrk="0" hangingPunct="1">
              <a:spcBef>
                <a:spcPct val="20000"/>
              </a:spcBef>
              <a:buClr>
                <a:srgbClr val="EE3524"/>
              </a:buClr>
              <a:buFont typeface="Wingdings" panose="05000000000000000000" pitchFamily="2" charset="2"/>
              <a:buChar char="§"/>
              <a:defRPr sz="2400" kern="1200">
                <a:solidFill>
                  <a:schemeClr val="accent1"/>
                </a:solidFill>
                <a:latin typeface="Arial" panose="020B0604020202020204" pitchFamily="34" charset="0"/>
                <a:ea typeface="Open Sans" panose="020B0606030504020204" pitchFamily="34" charset="0"/>
                <a:cs typeface="Arial" panose="020B0604020202020204" pitchFamily="34" charset="0"/>
              </a:defRPr>
            </a:lvl1pPr>
            <a:lvl2pPr marL="742950" indent="-285750" algn="l" defTabSz="914400" rtl="0" eaLnBrk="1" latinLnBrk="0" hangingPunct="1">
              <a:spcBef>
                <a:spcPct val="20000"/>
              </a:spcBef>
              <a:buClr>
                <a:srgbClr val="EE3524"/>
              </a:buClr>
              <a:buFont typeface="Arial" panose="020B0604020202020204" pitchFamily="34" charset="0"/>
              <a:buChar char="–"/>
              <a:defRPr sz="2200" kern="1200">
                <a:solidFill>
                  <a:schemeClr val="accent1"/>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spcBef>
                <a:spcPct val="20000"/>
              </a:spcBef>
              <a:buClr>
                <a:srgbClr val="EE3524"/>
              </a:buClr>
              <a:buFont typeface="Arial" panose="020B0604020202020204" pitchFamily="34" charset="0"/>
              <a:buChar char="•"/>
              <a:defRPr sz="2000" kern="1200">
                <a:solidFill>
                  <a:schemeClr val="accent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spcBef>
                <a:spcPct val="20000"/>
              </a:spcBef>
              <a:buClr>
                <a:srgbClr val="EE3524"/>
              </a:buClr>
              <a:buFont typeface="Courier New" panose="02070309020205020404" pitchFamily="49" charset="0"/>
              <a:buChar char="o"/>
              <a:defRPr sz="1800" kern="1200">
                <a:solidFill>
                  <a:schemeClr val="accent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spcBef>
                <a:spcPct val="20000"/>
              </a:spcBef>
              <a:buClr>
                <a:srgbClr val="EE3524"/>
              </a:buClr>
              <a:buFont typeface="Arial" panose="020B0604020202020204" pitchFamily="34" charset="0"/>
              <a:buChar char="»"/>
              <a:defRPr sz="1600" kern="1200">
                <a:solidFill>
                  <a:schemeClr val="accent1"/>
                </a:solidFill>
                <a:latin typeface="Arial" panose="020B06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dirty="0">
                <a:latin typeface="+mn-lt"/>
              </a:rPr>
              <a:t>Read the text “The Story of Ruby Bridges.” With a partner analyze the complexity of the text:</a:t>
            </a:r>
          </a:p>
          <a:p>
            <a:pPr marL="342892" lvl="1" indent="0">
              <a:buFont typeface="Arial" panose="020B0604020202020204" pitchFamily="34" charset="0"/>
              <a:buNone/>
            </a:pPr>
            <a:endParaRPr lang="en-US" sz="2000" dirty="0">
              <a:latin typeface="+mn-lt"/>
            </a:endParaRPr>
          </a:p>
          <a:p>
            <a:pPr marL="342892" lvl="1" indent="0">
              <a:buNone/>
            </a:pPr>
            <a:r>
              <a:rPr lang="en-US" sz="2400" b="1" dirty="0">
                <a:latin typeface="+mn-lt"/>
              </a:rPr>
              <a:t>Quantitative Analysis</a:t>
            </a:r>
            <a:r>
              <a:rPr lang="en-US" sz="2400" b="1" dirty="0" smtClean="0">
                <a:latin typeface="+mn-lt"/>
              </a:rPr>
              <a:t>:</a:t>
            </a:r>
            <a:r>
              <a:rPr lang="en-US" sz="2400" dirty="0" smtClean="0">
                <a:latin typeface="+mn-lt"/>
              </a:rPr>
              <a:t> </a:t>
            </a:r>
            <a:r>
              <a:rPr lang="en-US" sz="2400" dirty="0">
                <a:latin typeface="+mn-lt"/>
              </a:rPr>
              <a:t>Navigate to </a:t>
            </a:r>
            <a:r>
              <a:rPr lang="en-US" sz="2400" dirty="0">
                <a:latin typeface="+mn-lt"/>
                <a:hlinkClick r:id="rId3"/>
              </a:rPr>
              <a:t>www.lexile.com</a:t>
            </a:r>
            <a:r>
              <a:rPr lang="en-US" sz="2400" dirty="0">
                <a:latin typeface="+mn-lt"/>
              </a:rPr>
              <a:t> and search for the title of the text to get a quantitative measure. Determine the quantitative complexity of the text and place it in the appropriate grade band using the Tennessee Text Complexity Framework. </a:t>
            </a:r>
          </a:p>
          <a:p>
            <a:pPr marL="342892" lvl="1" indent="0">
              <a:buFont typeface="Arial" panose="020B0604020202020204" pitchFamily="34" charset="0"/>
              <a:buNone/>
            </a:pPr>
            <a:r>
              <a:rPr lang="en-US" sz="2400" b="1" dirty="0">
                <a:latin typeface="+mn-lt"/>
              </a:rPr>
              <a:t>Qualitative Analysis</a:t>
            </a:r>
            <a:r>
              <a:rPr lang="en-US" sz="2400" dirty="0">
                <a:latin typeface="+mn-lt"/>
              </a:rPr>
              <a:t>: Using the rubric, evaluate the qualitative features of the text</a:t>
            </a:r>
            <a:r>
              <a:rPr lang="en-US" sz="2400" dirty="0" smtClean="0">
                <a:latin typeface="+mn-lt"/>
              </a:rPr>
              <a:t>. </a:t>
            </a:r>
            <a:r>
              <a:rPr lang="en-US" sz="2400" dirty="0">
                <a:latin typeface="+mn-lt"/>
              </a:rPr>
              <a:t>Provide evidence for each feature</a:t>
            </a:r>
            <a:r>
              <a:rPr lang="en-US" sz="2400" dirty="0" smtClean="0">
                <a:latin typeface="+mn-lt"/>
              </a:rPr>
              <a:t>. </a:t>
            </a:r>
            <a:r>
              <a:rPr lang="en-US" sz="2400" dirty="0">
                <a:latin typeface="+mn-lt"/>
              </a:rPr>
              <a:t>Place the passage in the appropriate grade.</a:t>
            </a:r>
          </a:p>
          <a:p>
            <a:pPr marL="342892" lvl="1" indent="0">
              <a:buFont typeface="Arial" panose="020B0604020202020204" pitchFamily="34" charset="0"/>
              <a:buNone/>
            </a:pPr>
            <a:endParaRPr lang="en-US" sz="1800" dirty="0">
              <a:latin typeface="+mn-lt"/>
            </a:endParaRPr>
          </a:p>
          <a:p>
            <a:pPr marL="342892" lvl="1" indent="0">
              <a:buFont typeface="Arial" panose="020B0604020202020204" pitchFamily="34" charset="0"/>
              <a:buNone/>
            </a:pPr>
            <a:endParaRPr lang="en-US" sz="1800" dirty="0"/>
          </a:p>
          <a:p>
            <a:pPr marL="0" indent="0">
              <a:buFont typeface="Wingdings" panose="05000000000000000000" pitchFamily="2" charset="2"/>
              <a:buNone/>
            </a:pPr>
            <a:endParaRPr lang="en-US" sz="1800" dirty="0"/>
          </a:p>
          <a:p>
            <a:pPr marL="0" indent="0">
              <a:buFont typeface="Wingdings" panose="05000000000000000000" pitchFamily="2" charset="2"/>
              <a:buNone/>
            </a:pPr>
            <a:endParaRPr lang="en-US" sz="1800" dirty="0"/>
          </a:p>
        </p:txBody>
      </p:sp>
      <p:sp>
        <p:nvSpPr>
          <p:cNvPr id="10" name="Oval 9">
            <a:extLst>
              <a:ext uri="{FF2B5EF4-FFF2-40B4-BE49-F238E27FC236}">
                <a16:creationId xmlns:a16="http://schemas.microsoft.com/office/drawing/2014/main" xmlns="" id="{BFF6188C-18E5-4764-9554-810DE1BCE300}"/>
              </a:ext>
            </a:extLst>
          </p:cNvPr>
          <p:cNvSpPr>
            <a:spLocks noChangeArrowheads="1"/>
          </p:cNvSpPr>
          <p:nvPr/>
        </p:nvSpPr>
        <p:spPr bwMode="auto">
          <a:xfrm>
            <a:off x="600895" y="2514600"/>
            <a:ext cx="365125" cy="366713"/>
          </a:xfrm>
          <a:prstGeom prst="ellipse">
            <a:avLst/>
          </a:prstGeom>
          <a:solidFill>
            <a:schemeClr val="tx1"/>
          </a:solidFill>
          <a:ln w="9525" algn="ctr">
            <a:noFill/>
            <a:round/>
            <a:headEnd/>
            <a:tailEnd/>
          </a:ln>
        </p:spPr>
        <p:txBody>
          <a:bodyPr wrap="none" lIns="0" tIns="0" rIns="0" bIns="0" anchor="ctr"/>
          <a:ls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a:spcBef>
                <a:spcPct val="50000"/>
              </a:spcBef>
            </a:pPr>
            <a:r>
              <a:rPr lang="en-US" sz="2400" dirty="0">
                <a:solidFill>
                  <a:schemeClr val="bg1"/>
                </a:solidFill>
                <a:latin typeface="Tw Cen MT Condensed" pitchFamily="34" charset="0"/>
                <a:sym typeface="Webdings" pitchFamily="18" charset="2"/>
              </a:rPr>
              <a:t>1</a:t>
            </a:r>
          </a:p>
        </p:txBody>
      </p:sp>
      <p:sp>
        <p:nvSpPr>
          <p:cNvPr id="13" name="Oval 12">
            <a:extLst>
              <a:ext uri="{FF2B5EF4-FFF2-40B4-BE49-F238E27FC236}">
                <a16:creationId xmlns:a16="http://schemas.microsoft.com/office/drawing/2014/main" xmlns="" id="{5A91C6EF-C7EC-47F7-BD05-112A98509A4C}"/>
              </a:ext>
            </a:extLst>
          </p:cNvPr>
          <p:cNvSpPr>
            <a:spLocks noChangeArrowheads="1"/>
          </p:cNvSpPr>
          <p:nvPr/>
        </p:nvSpPr>
        <p:spPr bwMode="auto">
          <a:xfrm>
            <a:off x="600895" y="4419600"/>
            <a:ext cx="365125" cy="366713"/>
          </a:xfrm>
          <a:prstGeom prst="ellipse">
            <a:avLst/>
          </a:prstGeom>
          <a:solidFill>
            <a:schemeClr val="tx1"/>
          </a:solidFill>
          <a:ln w="9525" algn="ctr">
            <a:noFill/>
            <a:round/>
            <a:headEnd/>
            <a:tailEnd/>
          </a:ln>
        </p:spPr>
        <p:txBody>
          <a:bodyPr wrap="none" lIns="0" tIns="0" rIns="0" bIns="0" anchor="ctr"/>
          <a:ls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a:spcBef>
                <a:spcPct val="50000"/>
              </a:spcBef>
            </a:pPr>
            <a:r>
              <a:rPr lang="en-US" sz="2400" dirty="0">
                <a:solidFill>
                  <a:schemeClr val="bg1"/>
                </a:solidFill>
                <a:latin typeface="Tw Cen MT Condensed" pitchFamily="34" charset="0"/>
                <a:sym typeface="Webdings" pitchFamily="18" charset="2"/>
              </a:rPr>
              <a:t>2</a:t>
            </a:r>
          </a:p>
        </p:txBody>
      </p:sp>
    </p:spTree>
    <p:extLst>
      <p:ext uri="{BB962C8B-B14F-4D97-AF65-F5344CB8AC3E}">
        <p14:creationId xmlns:p14="http://schemas.microsoft.com/office/powerpoint/2010/main" val="27902775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46BE3815-72A7-4117-9D11-7D5E0EE7D8E3}"/>
              </a:ext>
            </a:extLst>
          </p:cNvPr>
          <p:cNvSpPr>
            <a:spLocks noGrp="1"/>
          </p:cNvSpPr>
          <p:nvPr>
            <p:ph idx="1"/>
          </p:nvPr>
        </p:nvSpPr>
        <p:spPr>
          <a:xfrm>
            <a:off x="4267200" y="1600200"/>
            <a:ext cx="4419600" cy="4221163"/>
          </a:xfrm>
        </p:spPr>
        <p:txBody>
          <a:bodyPr>
            <a:normAutofit/>
          </a:bodyPr>
          <a:lstStyle/>
          <a:p>
            <a:r>
              <a:rPr lang="en-US" dirty="0"/>
              <a:t>Is this text at or above the complexity level expected for </a:t>
            </a:r>
            <a:r>
              <a:rPr lang="en-US" b="1" u="sng" dirty="0"/>
              <a:t>g</a:t>
            </a:r>
            <a:r>
              <a:rPr lang="en-US" b="1" u="sng" dirty="0" smtClean="0"/>
              <a:t>rade </a:t>
            </a:r>
            <a:r>
              <a:rPr lang="en-US" b="1" u="sng" dirty="0"/>
              <a:t>3</a:t>
            </a:r>
            <a:r>
              <a:rPr lang="en-US" dirty="0"/>
              <a:t>? Why or why not? </a:t>
            </a:r>
          </a:p>
          <a:p>
            <a:r>
              <a:rPr lang="en-US" dirty="0"/>
              <a:t>Is this text </a:t>
            </a:r>
            <a:r>
              <a:rPr lang="en-US" b="1" dirty="0"/>
              <a:t>worthy</a:t>
            </a:r>
            <a:r>
              <a:rPr lang="en-US" dirty="0"/>
              <a:t> of student time and attention? Why or why not? </a:t>
            </a:r>
          </a:p>
          <a:p>
            <a:endParaRPr lang="en-US" dirty="0"/>
          </a:p>
          <a:p>
            <a:endParaRPr lang="en-US" dirty="0"/>
          </a:p>
        </p:txBody>
      </p:sp>
      <p:sp>
        <p:nvSpPr>
          <p:cNvPr id="3" name="Title 2"/>
          <p:cNvSpPr>
            <a:spLocks noGrp="1"/>
          </p:cNvSpPr>
          <p:nvPr>
            <p:ph type="title"/>
          </p:nvPr>
        </p:nvSpPr>
        <p:spPr/>
        <p:txBody>
          <a:bodyPr>
            <a:normAutofit/>
          </a:bodyPr>
          <a:lstStyle/>
          <a:p>
            <a:r>
              <a:rPr lang="en-US" sz="2900" dirty="0"/>
              <a:t>Practice: Elementary Leaders</a:t>
            </a:r>
          </a:p>
        </p:txBody>
      </p:sp>
      <p:pic>
        <p:nvPicPr>
          <p:cNvPr id="5" name="Picture 4">
            <a:extLst>
              <a:ext uri="{FF2B5EF4-FFF2-40B4-BE49-F238E27FC236}">
                <a16:creationId xmlns:a16="http://schemas.microsoft.com/office/drawing/2014/main" xmlns="" id="{2123B62C-62C4-4497-BCBD-61D91C23DA6D}"/>
              </a:ext>
            </a:extLst>
          </p:cNvPr>
          <p:cNvPicPr>
            <a:picLocks noChangeAspect="1"/>
          </p:cNvPicPr>
          <p:nvPr/>
        </p:nvPicPr>
        <p:blipFill rotWithShape="1">
          <a:blip r:embed="rId3"/>
          <a:srcRect l="36666" t="20371" r="33333" b="15926"/>
          <a:stretch/>
        </p:blipFill>
        <p:spPr>
          <a:xfrm>
            <a:off x="457200" y="1311424"/>
            <a:ext cx="3775763" cy="4509939"/>
          </a:xfrm>
          <a:prstGeom prst="rect">
            <a:avLst/>
          </a:prstGeom>
        </p:spPr>
      </p:pic>
      <p:sp>
        <p:nvSpPr>
          <p:cNvPr id="6" name="TextBox 5">
            <a:extLst>
              <a:ext uri="{FF2B5EF4-FFF2-40B4-BE49-F238E27FC236}">
                <a16:creationId xmlns:a16="http://schemas.microsoft.com/office/drawing/2014/main" xmlns="" id="{E5115C9D-60A1-44D1-9EFB-C13E5D5FBE59}"/>
              </a:ext>
            </a:extLst>
          </p:cNvPr>
          <p:cNvSpPr txBox="1"/>
          <p:nvPr/>
        </p:nvSpPr>
        <p:spPr>
          <a:xfrm>
            <a:off x="4537763" y="6269060"/>
            <a:ext cx="4617719" cy="430887"/>
          </a:xfrm>
          <a:prstGeom prst="rect">
            <a:avLst/>
          </a:prstGeom>
          <a:noFill/>
        </p:spPr>
        <p:txBody>
          <a:bodyPr wrap="square" rtlCol="0">
            <a:spAutoFit/>
          </a:bodyPr>
          <a:lstStyle/>
          <a:p>
            <a:r>
              <a:rPr lang="en-US" sz="1100" b="1" dirty="0"/>
              <a:t>HANDOUT 5_QUALITATIVE RUBRIC, HANDOUT </a:t>
            </a:r>
            <a:r>
              <a:rPr lang="en-US" sz="1100" b="1" dirty="0" smtClean="0"/>
              <a:t>7_Ruby Bridges </a:t>
            </a:r>
            <a:endParaRPr lang="en-US" sz="1100" b="1" dirty="0"/>
          </a:p>
          <a:p>
            <a:endParaRPr lang="en-US" sz="1100" b="1" dirty="0"/>
          </a:p>
        </p:txBody>
      </p:sp>
    </p:spTree>
    <p:extLst>
      <p:ext uri="{BB962C8B-B14F-4D97-AF65-F5344CB8AC3E}">
        <p14:creationId xmlns:p14="http://schemas.microsoft.com/office/powerpoint/2010/main" val="25620965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900" dirty="0"/>
              <a:t>Practice: </a:t>
            </a:r>
            <a:r>
              <a:rPr lang="en-US" sz="2900" dirty="0" smtClean="0"/>
              <a:t>Middle School Leaders</a:t>
            </a:r>
            <a:endParaRPr lang="en-US" sz="2900" dirty="0"/>
          </a:p>
        </p:txBody>
      </p:sp>
      <p:sp>
        <p:nvSpPr>
          <p:cNvPr id="9" name="Content Placeholder 1">
            <a:extLst>
              <a:ext uri="{FF2B5EF4-FFF2-40B4-BE49-F238E27FC236}">
                <a16:creationId xmlns:a16="http://schemas.microsoft.com/office/drawing/2014/main" xmlns="" id="{64C7E777-BF62-49F3-BEFB-6811C0B22FC5}"/>
              </a:ext>
            </a:extLst>
          </p:cNvPr>
          <p:cNvSpPr txBox="1">
            <a:spLocks/>
          </p:cNvSpPr>
          <p:nvPr/>
        </p:nvSpPr>
        <p:spPr>
          <a:xfrm>
            <a:off x="664388" y="1295400"/>
            <a:ext cx="8142512" cy="4370408"/>
          </a:xfrm>
          <a:prstGeom prst="rect">
            <a:avLst/>
          </a:prstGeom>
        </p:spPr>
        <p:txBody>
          <a:bodyPr/>
          <a:lstStyle>
            <a:lvl1pPr marL="342900" indent="-342900" algn="l" defTabSz="914400" rtl="0" eaLnBrk="1" latinLnBrk="0" hangingPunct="1">
              <a:spcBef>
                <a:spcPct val="20000"/>
              </a:spcBef>
              <a:buClr>
                <a:srgbClr val="EE3524"/>
              </a:buClr>
              <a:buFont typeface="Wingdings" panose="05000000000000000000" pitchFamily="2" charset="2"/>
              <a:buChar char="§"/>
              <a:defRPr sz="2400" kern="1200">
                <a:solidFill>
                  <a:schemeClr val="accent1"/>
                </a:solidFill>
                <a:latin typeface="Arial" panose="020B0604020202020204" pitchFamily="34" charset="0"/>
                <a:ea typeface="Open Sans" panose="020B0606030504020204" pitchFamily="34" charset="0"/>
                <a:cs typeface="Arial" panose="020B0604020202020204" pitchFamily="34" charset="0"/>
              </a:defRPr>
            </a:lvl1pPr>
            <a:lvl2pPr marL="742950" indent="-285750" algn="l" defTabSz="914400" rtl="0" eaLnBrk="1" latinLnBrk="0" hangingPunct="1">
              <a:spcBef>
                <a:spcPct val="20000"/>
              </a:spcBef>
              <a:buClr>
                <a:srgbClr val="EE3524"/>
              </a:buClr>
              <a:buFont typeface="Arial" panose="020B0604020202020204" pitchFamily="34" charset="0"/>
              <a:buChar char="–"/>
              <a:defRPr sz="2200" kern="1200">
                <a:solidFill>
                  <a:schemeClr val="accent1"/>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spcBef>
                <a:spcPct val="20000"/>
              </a:spcBef>
              <a:buClr>
                <a:srgbClr val="EE3524"/>
              </a:buClr>
              <a:buFont typeface="Arial" panose="020B0604020202020204" pitchFamily="34" charset="0"/>
              <a:buChar char="•"/>
              <a:defRPr sz="2000" kern="1200">
                <a:solidFill>
                  <a:schemeClr val="accent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spcBef>
                <a:spcPct val="20000"/>
              </a:spcBef>
              <a:buClr>
                <a:srgbClr val="EE3524"/>
              </a:buClr>
              <a:buFont typeface="Courier New" panose="02070309020205020404" pitchFamily="49" charset="0"/>
              <a:buChar char="o"/>
              <a:defRPr sz="1800" kern="1200">
                <a:solidFill>
                  <a:schemeClr val="accent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spcBef>
                <a:spcPct val="20000"/>
              </a:spcBef>
              <a:buClr>
                <a:srgbClr val="EE3524"/>
              </a:buClr>
              <a:buFont typeface="Arial" panose="020B0604020202020204" pitchFamily="34" charset="0"/>
              <a:buChar char="»"/>
              <a:defRPr sz="1600" kern="1200">
                <a:solidFill>
                  <a:schemeClr val="accent1"/>
                </a:solidFill>
                <a:latin typeface="Arial" panose="020B06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dirty="0">
                <a:latin typeface="+mn-lt"/>
              </a:rPr>
              <a:t>Read the text “The Great Fire.” With a partner analyze the complexity of the text:</a:t>
            </a:r>
          </a:p>
          <a:p>
            <a:pPr marL="342892" lvl="1" indent="0">
              <a:buFont typeface="Arial" panose="020B0604020202020204" pitchFamily="34" charset="0"/>
              <a:buNone/>
            </a:pPr>
            <a:endParaRPr lang="en-US" sz="2000" dirty="0">
              <a:latin typeface="+mn-lt"/>
            </a:endParaRPr>
          </a:p>
          <a:p>
            <a:pPr marL="342892" lvl="1" indent="0">
              <a:buNone/>
            </a:pPr>
            <a:r>
              <a:rPr lang="en-US" sz="2400" b="1" dirty="0">
                <a:latin typeface="+mn-lt"/>
              </a:rPr>
              <a:t>Quantitative Analysis</a:t>
            </a:r>
            <a:r>
              <a:rPr lang="en-US" sz="2400" b="1" dirty="0" smtClean="0">
                <a:latin typeface="+mn-lt"/>
              </a:rPr>
              <a:t>:</a:t>
            </a:r>
            <a:r>
              <a:rPr lang="en-US" sz="2400" dirty="0" smtClean="0">
                <a:latin typeface="+mn-lt"/>
              </a:rPr>
              <a:t> </a:t>
            </a:r>
            <a:r>
              <a:rPr lang="en-US" sz="2400" dirty="0">
                <a:latin typeface="+mn-lt"/>
              </a:rPr>
              <a:t>Navigate to </a:t>
            </a:r>
            <a:r>
              <a:rPr lang="en-US" sz="2400" dirty="0">
                <a:latin typeface="+mn-lt"/>
                <a:hlinkClick r:id="rId3"/>
              </a:rPr>
              <a:t>www.lexile.com</a:t>
            </a:r>
            <a:r>
              <a:rPr lang="en-US" sz="2400" dirty="0">
                <a:latin typeface="+mn-lt"/>
              </a:rPr>
              <a:t> and search for the title of the text to get a quantitative measure. Determine the quantitative complexity of the text and place it in the appropriate grade band using the Tennessee Text Complexity Framework</a:t>
            </a:r>
            <a:r>
              <a:rPr lang="en-US" sz="2400" dirty="0" smtClean="0">
                <a:latin typeface="+mn-lt"/>
              </a:rPr>
              <a:t>.</a:t>
            </a:r>
            <a:endParaRPr lang="en-US" sz="2400" dirty="0">
              <a:latin typeface="+mn-lt"/>
            </a:endParaRPr>
          </a:p>
          <a:p>
            <a:pPr marL="342892" lvl="1" indent="0">
              <a:buFont typeface="Arial" panose="020B0604020202020204" pitchFamily="34" charset="0"/>
              <a:buNone/>
            </a:pPr>
            <a:r>
              <a:rPr lang="en-US" sz="2400" b="1" dirty="0">
                <a:latin typeface="+mn-lt"/>
              </a:rPr>
              <a:t>Qualitative Analysis</a:t>
            </a:r>
            <a:r>
              <a:rPr lang="en-US" sz="2400" dirty="0">
                <a:latin typeface="+mn-lt"/>
              </a:rPr>
              <a:t>: Using the rubric, evaluate the qualitative features of the text</a:t>
            </a:r>
            <a:r>
              <a:rPr lang="en-US" sz="2400" dirty="0" smtClean="0">
                <a:latin typeface="+mn-lt"/>
              </a:rPr>
              <a:t>. </a:t>
            </a:r>
            <a:r>
              <a:rPr lang="en-US" sz="2400" dirty="0">
                <a:latin typeface="+mn-lt"/>
              </a:rPr>
              <a:t>Provide evidence for each feature. </a:t>
            </a:r>
            <a:r>
              <a:rPr lang="en-US" sz="2400" dirty="0" smtClean="0">
                <a:latin typeface="+mn-lt"/>
              </a:rPr>
              <a:t>Place </a:t>
            </a:r>
            <a:r>
              <a:rPr lang="en-US" sz="2400" dirty="0">
                <a:latin typeface="+mn-lt"/>
              </a:rPr>
              <a:t>the passage in the appropriate grade.</a:t>
            </a:r>
          </a:p>
          <a:p>
            <a:pPr marL="342892" lvl="1" indent="0">
              <a:buFont typeface="Arial" panose="020B0604020202020204" pitchFamily="34" charset="0"/>
              <a:buNone/>
            </a:pPr>
            <a:endParaRPr lang="en-US" sz="1800" dirty="0">
              <a:latin typeface="+mn-lt"/>
            </a:endParaRPr>
          </a:p>
          <a:p>
            <a:pPr marL="342892" lvl="1" indent="0">
              <a:buFont typeface="Arial" panose="020B0604020202020204" pitchFamily="34" charset="0"/>
              <a:buNone/>
            </a:pPr>
            <a:endParaRPr lang="en-US" sz="1800" dirty="0"/>
          </a:p>
          <a:p>
            <a:pPr marL="0" indent="0">
              <a:buFont typeface="Wingdings" panose="05000000000000000000" pitchFamily="2" charset="2"/>
              <a:buNone/>
            </a:pPr>
            <a:endParaRPr lang="en-US" sz="1800" dirty="0"/>
          </a:p>
          <a:p>
            <a:pPr marL="0" indent="0">
              <a:buFont typeface="Wingdings" panose="05000000000000000000" pitchFamily="2" charset="2"/>
              <a:buNone/>
            </a:pPr>
            <a:endParaRPr lang="en-US" sz="1800" dirty="0"/>
          </a:p>
        </p:txBody>
      </p:sp>
      <p:sp>
        <p:nvSpPr>
          <p:cNvPr id="10" name="Oval 9">
            <a:extLst>
              <a:ext uri="{FF2B5EF4-FFF2-40B4-BE49-F238E27FC236}">
                <a16:creationId xmlns:a16="http://schemas.microsoft.com/office/drawing/2014/main" xmlns="" id="{BFF6188C-18E5-4764-9554-810DE1BCE300}"/>
              </a:ext>
            </a:extLst>
          </p:cNvPr>
          <p:cNvSpPr>
            <a:spLocks noChangeArrowheads="1"/>
          </p:cNvSpPr>
          <p:nvPr/>
        </p:nvSpPr>
        <p:spPr bwMode="auto">
          <a:xfrm>
            <a:off x="600896" y="2528887"/>
            <a:ext cx="365125" cy="366713"/>
          </a:xfrm>
          <a:prstGeom prst="ellipse">
            <a:avLst/>
          </a:prstGeom>
          <a:solidFill>
            <a:schemeClr val="tx1"/>
          </a:solidFill>
          <a:ln w="9525" algn="ctr">
            <a:noFill/>
            <a:round/>
            <a:headEnd/>
            <a:tailEnd/>
          </a:ln>
        </p:spPr>
        <p:txBody>
          <a:bodyPr wrap="none" lIns="0" tIns="0" rIns="0" bIns="0" anchor="ctr"/>
          <a:ls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a:spcBef>
                <a:spcPct val="50000"/>
              </a:spcBef>
            </a:pPr>
            <a:r>
              <a:rPr lang="en-US" sz="2400" dirty="0">
                <a:solidFill>
                  <a:schemeClr val="bg1"/>
                </a:solidFill>
                <a:latin typeface="Tw Cen MT Condensed" pitchFamily="34" charset="0"/>
                <a:sym typeface="Webdings" pitchFamily="18" charset="2"/>
              </a:rPr>
              <a:t>1</a:t>
            </a:r>
          </a:p>
        </p:txBody>
      </p:sp>
      <p:sp>
        <p:nvSpPr>
          <p:cNvPr id="13" name="Oval 12">
            <a:extLst>
              <a:ext uri="{FF2B5EF4-FFF2-40B4-BE49-F238E27FC236}">
                <a16:creationId xmlns:a16="http://schemas.microsoft.com/office/drawing/2014/main" xmlns="" id="{5A91C6EF-C7EC-47F7-BD05-112A98509A4C}"/>
              </a:ext>
            </a:extLst>
          </p:cNvPr>
          <p:cNvSpPr>
            <a:spLocks noChangeArrowheads="1"/>
          </p:cNvSpPr>
          <p:nvPr/>
        </p:nvSpPr>
        <p:spPr bwMode="auto">
          <a:xfrm>
            <a:off x="600896" y="4433887"/>
            <a:ext cx="365125" cy="366713"/>
          </a:xfrm>
          <a:prstGeom prst="ellipse">
            <a:avLst/>
          </a:prstGeom>
          <a:solidFill>
            <a:schemeClr val="tx1"/>
          </a:solidFill>
          <a:ln w="9525" algn="ctr">
            <a:noFill/>
            <a:round/>
            <a:headEnd/>
            <a:tailEnd/>
          </a:ln>
        </p:spPr>
        <p:txBody>
          <a:bodyPr wrap="none" lIns="0" tIns="0" rIns="0" bIns="0" anchor="ctr"/>
          <a:ls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a:spcBef>
                <a:spcPct val="50000"/>
              </a:spcBef>
            </a:pPr>
            <a:r>
              <a:rPr lang="en-US" sz="2400" dirty="0">
                <a:solidFill>
                  <a:schemeClr val="bg1"/>
                </a:solidFill>
                <a:latin typeface="Tw Cen MT Condensed" pitchFamily="34" charset="0"/>
                <a:sym typeface="Webdings" pitchFamily="18" charset="2"/>
              </a:rPr>
              <a:t>2</a:t>
            </a:r>
          </a:p>
        </p:txBody>
      </p:sp>
      <p:sp>
        <p:nvSpPr>
          <p:cNvPr id="2" name="Rectangle 1"/>
          <p:cNvSpPr/>
          <p:nvPr/>
        </p:nvSpPr>
        <p:spPr>
          <a:xfrm>
            <a:off x="4492147" y="6248400"/>
            <a:ext cx="4517583" cy="261610"/>
          </a:xfrm>
          <a:prstGeom prst="rect">
            <a:avLst/>
          </a:prstGeom>
        </p:spPr>
        <p:txBody>
          <a:bodyPr wrap="none">
            <a:spAutoFit/>
          </a:bodyPr>
          <a:lstStyle/>
          <a:p>
            <a:r>
              <a:rPr lang="en-US" sz="1100" b="1" dirty="0"/>
              <a:t>HANDOUT 5_QUALITATIVE RUBRIC, </a:t>
            </a:r>
            <a:r>
              <a:rPr lang="en-US" sz="1100" b="1" dirty="0" smtClean="0"/>
              <a:t>HANDOUT 8_The </a:t>
            </a:r>
            <a:r>
              <a:rPr lang="en-US" sz="1100" b="1" dirty="0"/>
              <a:t>Great </a:t>
            </a:r>
            <a:r>
              <a:rPr lang="en-US" sz="1100" b="1" dirty="0" smtClean="0"/>
              <a:t>Fire</a:t>
            </a:r>
            <a:endParaRPr lang="en-US" sz="1100" dirty="0"/>
          </a:p>
        </p:txBody>
      </p:sp>
    </p:spTree>
    <p:extLst>
      <p:ext uri="{BB962C8B-B14F-4D97-AF65-F5344CB8AC3E}">
        <p14:creationId xmlns:p14="http://schemas.microsoft.com/office/powerpoint/2010/main" val="8959099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900" dirty="0"/>
              <a:t>Practice: Middle School Leaders</a:t>
            </a:r>
          </a:p>
        </p:txBody>
      </p:sp>
      <p:sp>
        <p:nvSpPr>
          <p:cNvPr id="5" name="Content Placeholder 6">
            <a:extLst>
              <a:ext uri="{FF2B5EF4-FFF2-40B4-BE49-F238E27FC236}">
                <a16:creationId xmlns:a16="http://schemas.microsoft.com/office/drawing/2014/main" xmlns="" id="{41576DE5-D761-48ED-8067-2B5E157426CE}"/>
              </a:ext>
            </a:extLst>
          </p:cNvPr>
          <p:cNvSpPr>
            <a:spLocks noGrp="1"/>
          </p:cNvSpPr>
          <p:nvPr>
            <p:ph idx="1"/>
          </p:nvPr>
        </p:nvSpPr>
        <p:spPr>
          <a:xfrm>
            <a:off x="4267200" y="1600200"/>
            <a:ext cx="4419600" cy="4221163"/>
          </a:xfrm>
        </p:spPr>
        <p:txBody>
          <a:bodyPr>
            <a:normAutofit/>
          </a:bodyPr>
          <a:lstStyle/>
          <a:p>
            <a:r>
              <a:rPr lang="en-US" dirty="0"/>
              <a:t>Is this text at or above the complexity level expected for </a:t>
            </a:r>
            <a:r>
              <a:rPr lang="en-US" b="1" u="sng" dirty="0"/>
              <a:t>g</a:t>
            </a:r>
            <a:r>
              <a:rPr lang="en-US" b="1" u="sng" dirty="0" smtClean="0"/>
              <a:t>rade </a:t>
            </a:r>
            <a:r>
              <a:rPr lang="en-US" b="1" u="sng" dirty="0"/>
              <a:t>6</a:t>
            </a:r>
            <a:r>
              <a:rPr lang="en-US" dirty="0"/>
              <a:t>? Why or why not</a:t>
            </a:r>
            <a:r>
              <a:rPr lang="en-US" dirty="0" smtClean="0"/>
              <a:t>?</a:t>
            </a:r>
            <a:endParaRPr lang="en-US" dirty="0"/>
          </a:p>
          <a:p>
            <a:r>
              <a:rPr lang="en-US" dirty="0"/>
              <a:t>Is this text </a:t>
            </a:r>
            <a:r>
              <a:rPr lang="en-US" b="1" dirty="0"/>
              <a:t>worthy</a:t>
            </a:r>
            <a:r>
              <a:rPr lang="en-US" dirty="0"/>
              <a:t> of student time and attention? Why or why not? </a:t>
            </a:r>
          </a:p>
          <a:p>
            <a:endParaRPr lang="en-US" dirty="0"/>
          </a:p>
          <a:p>
            <a:endParaRPr lang="en-US" dirty="0"/>
          </a:p>
        </p:txBody>
      </p:sp>
      <p:pic>
        <p:nvPicPr>
          <p:cNvPr id="2" name="Picture 1">
            <a:extLst>
              <a:ext uri="{FF2B5EF4-FFF2-40B4-BE49-F238E27FC236}">
                <a16:creationId xmlns:a16="http://schemas.microsoft.com/office/drawing/2014/main" xmlns="" id="{339D7ACE-457F-4A5C-ACD6-B92EE408DCFE}"/>
              </a:ext>
            </a:extLst>
          </p:cNvPr>
          <p:cNvPicPr>
            <a:picLocks noChangeAspect="1"/>
          </p:cNvPicPr>
          <p:nvPr/>
        </p:nvPicPr>
        <p:blipFill>
          <a:blip r:embed="rId3"/>
          <a:stretch>
            <a:fillRect/>
          </a:stretch>
        </p:blipFill>
        <p:spPr>
          <a:xfrm>
            <a:off x="762000" y="1524000"/>
            <a:ext cx="3018971" cy="3962400"/>
          </a:xfrm>
          <a:prstGeom prst="rect">
            <a:avLst/>
          </a:prstGeom>
          <a:ln>
            <a:solidFill>
              <a:schemeClr val="accent1"/>
            </a:solidFill>
          </a:ln>
        </p:spPr>
      </p:pic>
    </p:spTree>
    <p:extLst>
      <p:ext uri="{BB962C8B-B14F-4D97-AF65-F5344CB8AC3E}">
        <p14:creationId xmlns:p14="http://schemas.microsoft.com/office/powerpoint/2010/main" val="17159652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900" dirty="0" smtClean="0"/>
              <a:t>Practice: High </a:t>
            </a:r>
            <a:r>
              <a:rPr lang="en-US" sz="2900" dirty="0"/>
              <a:t>School </a:t>
            </a:r>
            <a:r>
              <a:rPr lang="en-US" sz="2900" dirty="0" smtClean="0"/>
              <a:t>Leaders</a:t>
            </a:r>
            <a:endParaRPr lang="en-US" sz="2900" dirty="0"/>
          </a:p>
        </p:txBody>
      </p:sp>
      <p:sp>
        <p:nvSpPr>
          <p:cNvPr id="9" name="Content Placeholder 1">
            <a:extLst>
              <a:ext uri="{FF2B5EF4-FFF2-40B4-BE49-F238E27FC236}">
                <a16:creationId xmlns:a16="http://schemas.microsoft.com/office/drawing/2014/main" xmlns="" id="{64C7E777-BF62-49F3-BEFB-6811C0B22FC5}"/>
              </a:ext>
            </a:extLst>
          </p:cNvPr>
          <p:cNvSpPr txBox="1">
            <a:spLocks/>
          </p:cNvSpPr>
          <p:nvPr/>
        </p:nvSpPr>
        <p:spPr>
          <a:xfrm>
            <a:off x="664388" y="1295400"/>
            <a:ext cx="8142512" cy="4370408"/>
          </a:xfrm>
          <a:prstGeom prst="rect">
            <a:avLst/>
          </a:prstGeom>
        </p:spPr>
        <p:txBody>
          <a:bodyPr/>
          <a:lstStyle>
            <a:lvl1pPr marL="342900" indent="-342900" algn="l" defTabSz="914400" rtl="0" eaLnBrk="1" latinLnBrk="0" hangingPunct="1">
              <a:spcBef>
                <a:spcPct val="20000"/>
              </a:spcBef>
              <a:buClr>
                <a:srgbClr val="EE3524"/>
              </a:buClr>
              <a:buFont typeface="Wingdings" panose="05000000000000000000" pitchFamily="2" charset="2"/>
              <a:buChar char="§"/>
              <a:defRPr sz="2400" kern="1200">
                <a:solidFill>
                  <a:schemeClr val="accent1"/>
                </a:solidFill>
                <a:latin typeface="Arial" panose="020B0604020202020204" pitchFamily="34" charset="0"/>
                <a:ea typeface="Open Sans" panose="020B0606030504020204" pitchFamily="34" charset="0"/>
                <a:cs typeface="Arial" panose="020B0604020202020204" pitchFamily="34" charset="0"/>
              </a:defRPr>
            </a:lvl1pPr>
            <a:lvl2pPr marL="742950" indent="-285750" algn="l" defTabSz="914400" rtl="0" eaLnBrk="1" latinLnBrk="0" hangingPunct="1">
              <a:spcBef>
                <a:spcPct val="20000"/>
              </a:spcBef>
              <a:buClr>
                <a:srgbClr val="EE3524"/>
              </a:buClr>
              <a:buFont typeface="Arial" panose="020B0604020202020204" pitchFamily="34" charset="0"/>
              <a:buChar char="–"/>
              <a:defRPr sz="2200" kern="1200">
                <a:solidFill>
                  <a:schemeClr val="accent1"/>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spcBef>
                <a:spcPct val="20000"/>
              </a:spcBef>
              <a:buClr>
                <a:srgbClr val="EE3524"/>
              </a:buClr>
              <a:buFont typeface="Arial" panose="020B0604020202020204" pitchFamily="34" charset="0"/>
              <a:buChar char="•"/>
              <a:defRPr sz="2000" kern="1200">
                <a:solidFill>
                  <a:schemeClr val="accent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spcBef>
                <a:spcPct val="20000"/>
              </a:spcBef>
              <a:buClr>
                <a:srgbClr val="EE3524"/>
              </a:buClr>
              <a:buFont typeface="Courier New" panose="02070309020205020404" pitchFamily="49" charset="0"/>
              <a:buChar char="o"/>
              <a:defRPr sz="1800" kern="1200">
                <a:solidFill>
                  <a:schemeClr val="accent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spcBef>
                <a:spcPct val="20000"/>
              </a:spcBef>
              <a:buClr>
                <a:srgbClr val="EE3524"/>
              </a:buClr>
              <a:buFont typeface="Arial" panose="020B0604020202020204" pitchFamily="34" charset="0"/>
              <a:buChar char="»"/>
              <a:defRPr sz="1600" kern="1200">
                <a:solidFill>
                  <a:schemeClr val="accent1"/>
                </a:solidFill>
                <a:latin typeface="Arial" panose="020B06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latin typeface="+mn-lt"/>
              </a:rPr>
              <a:t>Read the text “Because I Could Not Stop for Death.” With a partner analyze the complexity of the text:</a:t>
            </a:r>
          </a:p>
          <a:p>
            <a:pPr marL="342892" lvl="1" indent="0">
              <a:buFont typeface="Arial" panose="020B0604020202020204" pitchFamily="34" charset="0"/>
              <a:buNone/>
            </a:pPr>
            <a:endParaRPr lang="en-US" sz="2000" dirty="0">
              <a:latin typeface="+mn-lt"/>
            </a:endParaRPr>
          </a:p>
          <a:p>
            <a:pPr marL="342892" lvl="1" indent="0">
              <a:buNone/>
            </a:pPr>
            <a:r>
              <a:rPr lang="en-US" sz="2400" b="1" dirty="0">
                <a:latin typeface="+mn-lt"/>
              </a:rPr>
              <a:t>Quantitative Analysis:</a:t>
            </a:r>
            <a:r>
              <a:rPr lang="en-US" sz="2400" dirty="0">
                <a:latin typeface="+mn-lt"/>
              </a:rPr>
              <a:t>  Navigate to </a:t>
            </a:r>
            <a:r>
              <a:rPr lang="en-US" sz="2400" dirty="0">
                <a:latin typeface="+mn-lt"/>
                <a:hlinkClick r:id="rId3"/>
              </a:rPr>
              <a:t>www.lexile.com</a:t>
            </a:r>
            <a:r>
              <a:rPr lang="en-US" sz="2400" dirty="0">
                <a:latin typeface="+mn-lt"/>
              </a:rPr>
              <a:t> and search for the title of the text to get a quantitative measure. Determine the quantitative complexity of the text and place it in the appropriate grade band using the Tennessee Text Complexity Framework</a:t>
            </a:r>
            <a:r>
              <a:rPr lang="en-US" sz="2400" dirty="0" smtClean="0">
                <a:latin typeface="+mn-lt"/>
              </a:rPr>
              <a:t>.</a:t>
            </a:r>
            <a:endParaRPr lang="en-US" sz="2400" dirty="0">
              <a:latin typeface="+mn-lt"/>
            </a:endParaRPr>
          </a:p>
          <a:p>
            <a:pPr marL="342892" lvl="1" indent="0">
              <a:buFont typeface="Arial" panose="020B0604020202020204" pitchFamily="34" charset="0"/>
              <a:buNone/>
            </a:pPr>
            <a:r>
              <a:rPr lang="en-US" sz="2400" b="1" dirty="0">
                <a:latin typeface="+mn-lt"/>
              </a:rPr>
              <a:t>Qualitative Analysis</a:t>
            </a:r>
            <a:r>
              <a:rPr lang="en-US" sz="2400" dirty="0">
                <a:latin typeface="+mn-lt"/>
              </a:rPr>
              <a:t>: Using the rubric, evaluate the qualitative features of the text.  Provide evidence for each feature.  Place the passage in the appropriate grade.</a:t>
            </a:r>
          </a:p>
          <a:p>
            <a:pPr marL="342892" lvl="1" indent="0">
              <a:buFont typeface="Arial" panose="020B0604020202020204" pitchFamily="34" charset="0"/>
              <a:buNone/>
            </a:pPr>
            <a:endParaRPr lang="en-US" sz="1800" dirty="0">
              <a:latin typeface="+mn-lt"/>
            </a:endParaRPr>
          </a:p>
          <a:p>
            <a:pPr marL="342892" lvl="1" indent="0">
              <a:buFont typeface="Arial" panose="020B0604020202020204" pitchFamily="34" charset="0"/>
              <a:buNone/>
            </a:pPr>
            <a:endParaRPr lang="en-US" sz="1800" dirty="0"/>
          </a:p>
          <a:p>
            <a:pPr marL="0" indent="0">
              <a:buFont typeface="Wingdings" panose="05000000000000000000" pitchFamily="2" charset="2"/>
              <a:buNone/>
            </a:pPr>
            <a:endParaRPr lang="en-US" sz="1800" dirty="0"/>
          </a:p>
          <a:p>
            <a:pPr marL="0" indent="0">
              <a:buFont typeface="Wingdings" panose="05000000000000000000" pitchFamily="2" charset="2"/>
              <a:buNone/>
            </a:pPr>
            <a:endParaRPr lang="en-US" sz="1800" dirty="0"/>
          </a:p>
        </p:txBody>
      </p:sp>
      <p:sp>
        <p:nvSpPr>
          <p:cNvPr id="10" name="Oval 9">
            <a:extLst>
              <a:ext uri="{FF2B5EF4-FFF2-40B4-BE49-F238E27FC236}">
                <a16:creationId xmlns:a16="http://schemas.microsoft.com/office/drawing/2014/main" xmlns="" id="{BFF6188C-18E5-4764-9554-810DE1BCE300}"/>
              </a:ext>
            </a:extLst>
          </p:cNvPr>
          <p:cNvSpPr>
            <a:spLocks noChangeArrowheads="1"/>
          </p:cNvSpPr>
          <p:nvPr/>
        </p:nvSpPr>
        <p:spPr bwMode="auto">
          <a:xfrm>
            <a:off x="600896" y="2514600"/>
            <a:ext cx="365125" cy="366713"/>
          </a:xfrm>
          <a:prstGeom prst="ellipse">
            <a:avLst/>
          </a:prstGeom>
          <a:solidFill>
            <a:schemeClr val="tx1"/>
          </a:solidFill>
          <a:ln w="9525" algn="ctr">
            <a:noFill/>
            <a:round/>
            <a:headEnd/>
            <a:tailEnd/>
          </a:ln>
        </p:spPr>
        <p:txBody>
          <a:bodyPr wrap="none" lIns="0" tIns="0" rIns="0" bIns="0" anchor="ctr"/>
          <a:ls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a:spcBef>
                <a:spcPct val="50000"/>
              </a:spcBef>
            </a:pPr>
            <a:r>
              <a:rPr lang="en-US" sz="2400" dirty="0">
                <a:solidFill>
                  <a:schemeClr val="bg1"/>
                </a:solidFill>
                <a:latin typeface="Tw Cen MT Condensed" pitchFamily="34" charset="0"/>
                <a:sym typeface="Webdings" pitchFamily="18" charset="2"/>
              </a:rPr>
              <a:t>1</a:t>
            </a:r>
          </a:p>
        </p:txBody>
      </p:sp>
      <p:sp>
        <p:nvSpPr>
          <p:cNvPr id="13" name="Oval 12">
            <a:extLst>
              <a:ext uri="{FF2B5EF4-FFF2-40B4-BE49-F238E27FC236}">
                <a16:creationId xmlns:a16="http://schemas.microsoft.com/office/drawing/2014/main" xmlns="" id="{5A91C6EF-C7EC-47F7-BD05-112A98509A4C}"/>
              </a:ext>
            </a:extLst>
          </p:cNvPr>
          <p:cNvSpPr>
            <a:spLocks noChangeArrowheads="1"/>
          </p:cNvSpPr>
          <p:nvPr/>
        </p:nvSpPr>
        <p:spPr bwMode="auto">
          <a:xfrm>
            <a:off x="606400" y="4433887"/>
            <a:ext cx="365125" cy="366713"/>
          </a:xfrm>
          <a:prstGeom prst="ellipse">
            <a:avLst/>
          </a:prstGeom>
          <a:solidFill>
            <a:schemeClr val="tx1"/>
          </a:solidFill>
          <a:ln w="9525" algn="ctr">
            <a:noFill/>
            <a:round/>
            <a:headEnd/>
            <a:tailEnd/>
          </a:ln>
        </p:spPr>
        <p:txBody>
          <a:bodyPr wrap="none" lIns="0" tIns="0" rIns="0" bIns="0" anchor="ctr"/>
          <a:ls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a:spcBef>
                <a:spcPct val="50000"/>
              </a:spcBef>
            </a:pPr>
            <a:r>
              <a:rPr lang="en-US" sz="2400" dirty="0">
                <a:solidFill>
                  <a:schemeClr val="bg1"/>
                </a:solidFill>
                <a:latin typeface="Tw Cen MT Condensed" pitchFamily="34" charset="0"/>
                <a:sym typeface="Webdings" pitchFamily="18" charset="2"/>
              </a:rPr>
              <a:t>2</a:t>
            </a:r>
          </a:p>
        </p:txBody>
      </p:sp>
      <p:sp>
        <p:nvSpPr>
          <p:cNvPr id="6" name="Rectangle 5"/>
          <p:cNvSpPr/>
          <p:nvPr/>
        </p:nvSpPr>
        <p:spPr>
          <a:xfrm>
            <a:off x="3733800" y="6278563"/>
            <a:ext cx="5315879" cy="261610"/>
          </a:xfrm>
          <a:prstGeom prst="rect">
            <a:avLst/>
          </a:prstGeom>
        </p:spPr>
        <p:txBody>
          <a:bodyPr wrap="none">
            <a:spAutoFit/>
          </a:bodyPr>
          <a:lstStyle/>
          <a:p>
            <a:r>
              <a:rPr lang="en-US" sz="1100" b="1" dirty="0"/>
              <a:t>HANDOUT 5_QUALITATIVE RUBRIC, </a:t>
            </a:r>
            <a:r>
              <a:rPr lang="en-US" sz="1100" b="1" dirty="0" smtClean="0"/>
              <a:t>9_Because I Could Not Stop For Death</a:t>
            </a:r>
            <a:endParaRPr lang="en-US" sz="1100" dirty="0"/>
          </a:p>
        </p:txBody>
      </p:sp>
    </p:spTree>
    <p:extLst>
      <p:ext uri="{BB962C8B-B14F-4D97-AF65-F5344CB8AC3E}">
        <p14:creationId xmlns:p14="http://schemas.microsoft.com/office/powerpoint/2010/main" val="29428720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Overview</a:t>
            </a:r>
          </a:p>
        </p:txBody>
      </p:sp>
    </p:spTree>
    <p:extLst>
      <p:ext uri="{BB962C8B-B14F-4D97-AF65-F5344CB8AC3E}">
        <p14:creationId xmlns:p14="http://schemas.microsoft.com/office/powerpoint/2010/main" val="13943319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900" dirty="0"/>
              <a:t>Practice: High School Leaders</a:t>
            </a:r>
          </a:p>
        </p:txBody>
      </p:sp>
      <p:sp>
        <p:nvSpPr>
          <p:cNvPr id="5" name="Content Placeholder 6">
            <a:extLst>
              <a:ext uri="{FF2B5EF4-FFF2-40B4-BE49-F238E27FC236}">
                <a16:creationId xmlns:a16="http://schemas.microsoft.com/office/drawing/2014/main" xmlns="" id="{2C5446EB-630B-424A-82FB-D35CB4953C92}"/>
              </a:ext>
            </a:extLst>
          </p:cNvPr>
          <p:cNvSpPr txBox="1">
            <a:spLocks/>
          </p:cNvSpPr>
          <p:nvPr/>
        </p:nvSpPr>
        <p:spPr>
          <a:xfrm>
            <a:off x="4267200" y="1600200"/>
            <a:ext cx="4419600" cy="4221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EE3524"/>
              </a:buClr>
              <a:buFont typeface="Wingdings" panose="05000000000000000000" pitchFamily="2" charset="2"/>
              <a:buChar char="§"/>
              <a:defRPr sz="2400"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1pPr>
            <a:lvl2pPr marL="742950" indent="-285750" algn="l" defTabSz="914400" rtl="0" eaLnBrk="1" latinLnBrk="0" hangingPunct="1">
              <a:spcBef>
                <a:spcPct val="20000"/>
              </a:spcBef>
              <a:buClr>
                <a:srgbClr val="EE3524"/>
              </a:buClr>
              <a:buFont typeface="Arial" panose="020B0604020202020204" pitchFamily="34" charset="0"/>
              <a:buChar char="–"/>
              <a:defRPr sz="2200"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spcBef>
                <a:spcPct val="20000"/>
              </a:spcBef>
              <a:buClr>
                <a:srgbClr val="EE3524"/>
              </a:buClr>
              <a:buFont typeface="Arial" panose="020B0604020202020204" pitchFamily="34" charset="0"/>
              <a:buChar char="•"/>
              <a:defRPr sz="2000"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spcBef>
                <a:spcPct val="20000"/>
              </a:spcBef>
              <a:buClr>
                <a:srgbClr val="EE3524"/>
              </a:buClr>
              <a:buFont typeface="Courier New" panose="02070309020205020404" pitchFamily="49" charset="0"/>
              <a:buChar char="o"/>
              <a:defRPr sz="1800"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spcBef>
                <a:spcPct val="20000"/>
              </a:spcBef>
              <a:buClr>
                <a:srgbClr val="EE3524"/>
              </a:buClr>
              <a:buFont typeface="Arial" panose="020B0604020202020204" pitchFamily="34" charset="0"/>
              <a:buChar char="»"/>
              <a:defRPr sz="1600"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Is this text at or above the complexity level expected for </a:t>
            </a:r>
            <a:r>
              <a:rPr lang="en-US" b="1" u="sng" dirty="0"/>
              <a:t>g</a:t>
            </a:r>
            <a:r>
              <a:rPr lang="en-US" b="1" u="sng" dirty="0" smtClean="0"/>
              <a:t>rade </a:t>
            </a:r>
            <a:r>
              <a:rPr lang="en-US" b="1" u="sng" dirty="0"/>
              <a:t>11</a:t>
            </a:r>
            <a:r>
              <a:rPr lang="en-US" dirty="0"/>
              <a:t>? Why or why not? </a:t>
            </a:r>
          </a:p>
          <a:p>
            <a:r>
              <a:rPr lang="en-US" dirty="0"/>
              <a:t>Is this text </a:t>
            </a:r>
            <a:r>
              <a:rPr lang="en-US" b="1" dirty="0"/>
              <a:t>worthy</a:t>
            </a:r>
            <a:r>
              <a:rPr lang="en-US" dirty="0"/>
              <a:t> of student time and attention? Why or why not? </a:t>
            </a:r>
          </a:p>
          <a:p>
            <a:endParaRPr lang="en-US" dirty="0"/>
          </a:p>
          <a:p>
            <a:endParaRPr lang="en-US" dirty="0"/>
          </a:p>
        </p:txBody>
      </p:sp>
      <p:pic>
        <p:nvPicPr>
          <p:cNvPr id="2" name="Picture 1">
            <a:extLst>
              <a:ext uri="{FF2B5EF4-FFF2-40B4-BE49-F238E27FC236}">
                <a16:creationId xmlns:a16="http://schemas.microsoft.com/office/drawing/2014/main" xmlns="" id="{4E7CA925-E46C-4D28-A5E4-362C558FD26A}"/>
              </a:ext>
            </a:extLst>
          </p:cNvPr>
          <p:cNvPicPr>
            <a:picLocks noChangeAspect="1"/>
          </p:cNvPicPr>
          <p:nvPr/>
        </p:nvPicPr>
        <p:blipFill>
          <a:blip r:embed="rId3"/>
          <a:stretch>
            <a:fillRect/>
          </a:stretch>
        </p:blipFill>
        <p:spPr>
          <a:xfrm>
            <a:off x="762000" y="1447800"/>
            <a:ext cx="3170195" cy="4138019"/>
          </a:xfrm>
          <a:prstGeom prst="rect">
            <a:avLst/>
          </a:prstGeom>
          <a:ln>
            <a:solidFill>
              <a:schemeClr val="accent1"/>
            </a:solidFill>
          </a:ln>
        </p:spPr>
      </p:pic>
    </p:spTree>
    <p:extLst>
      <p:ext uri="{BB962C8B-B14F-4D97-AF65-F5344CB8AC3E}">
        <p14:creationId xmlns:p14="http://schemas.microsoft.com/office/powerpoint/2010/main" val="8570490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Next Steps</a:t>
            </a:r>
            <a:endParaRPr lang="en-US" dirty="0"/>
          </a:p>
        </p:txBody>
      </p:sp>
    </p:spTree>
    <p:extLst>
      <p:ext uri="{BB962C8B-B14F-4D97-AF65-F5344CB8AC3E}">
        <p14:creationId xmlns:p14="http://schemas.microsoft.com/office/powerpoint/2010/main" val="15045539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46BE3815-72A7-4117-9D11-7D5E0EE7D8E3}"/>
              </a:ext>
            </a:extLst>
          </p:cNvPr>
          <p:cNvSpPr>
            <a:spLocks noGrp="1"/>
          </p:cNvSpPr>
          <p:nvPr>
            <p:ph idx="1"/>
          </p:nvPr>
        </p:nvSpPr>
        <p:spPr>
          <a:xfrm>
            <a:off x="304800" y="1307087"/>
            <a:ext cx="8382000" cy="3728258"/>
          </a:xfrm>
        </p:spPr>
        <p:txBody>
          <a:bodyPr>
            <a:noAutofit/>
          </a:bodyPr>
          <a:lstStyle/>
          <a:p>
            <a:pPr>
              <a:spcBef>
                <a:spcPts val="0"/>
              </a:spcBef>
            </a:pPr>
            <a:r>
              <a:rPr lang="en-US" dirty="0"/>
              <a:t>Have you </a:t>
            </a:r>
            <a:r>
              <a:rPr lang="en-US" b="1" dirty="0"/>
              <a:t>prioritized time </a:t>
            </a:r>
            <a:r>
              <a:rPr lang="en-US" dirty="0"/>
              <a:t>and support for teachers to read, </a:t>
            </a:r>
            <a:r>
              <a:rPr lang="en-US" dirty="0" smtClean="0"/>
              <a:t>discuss, </a:t>
            </a:r>
            <a:r>
              <a:rPr lang="en-US" dirty="0"/>
              <a:t>and analyze the texts they use with students? </a:t>
            </a:r>
            <a:r>
              <a:rPr lang="en-US" dirty="0" smtClean="0"/>
              <a:t>What evidence would support your answer?</a:t>
            </a:r>
            <a:endParaRPr lang="en-US" dirty="0"/>
          </a:p>
          <a:p>
            <a:pPr>
              <a:spcBef>
                <a:spcPts val="0"/>
              </a:spcBef>
            </a:pPr>
            <a:r>
              <a:rPr lang="en-US" dirty="0"/>
              <a:t>What </a:t>
            </a:r>
            <a:r>
              <a:rPr lang="en-US" b="1" dirty="0" smtClean="0"/>
              <a:t>support</a:t>
            </a:r>
            <a:r>
              <a:rPr lang="en-US" dirty="0" smtClean="0"/>
              <a:t> </a:t>
            </a:r>
            <a:r>
              <a:rPr lang="en-US" dirty="0"/>
              <a:t>can you provide them to help with this important work? </a:t>
            </a:r>
            <a:endParaRPr lang="en-US" dirty="0" smtClean="0"/>
          </a:p>
          <a:p>
            <a:pPr>
              <a:spcBef>
                <a:spcPts val="0"/>
              </a:spcBef>
            </a:pPr>
            <a:r>
              <a:rPr lang="en-US" dirty="0" smtClean="0"/>
              <a:t>What </a:t>
            </a:r>
            <a:r>
              <a:rPr lang="en-US" b="1" dirty="0" smtClean="0"/>
              <a:t>challenges</a:t>
            </a:r>
            <a:r>
              <a:rPr lang="en-US" dirty="0" smtClean="0"/>
              <a:t> might you face as a rural school leader in planning </a:t>
            </a:r>
            <a:r>
              <a:rPr lang="en-US" dirty="0"/>
              <a:t>prioritized </a:t>
            </a:r>
            <a:r>
              <a:rPr lang="en-US" b="1" dirty="0"/>
              <a:t>time and support for teachers </a:t>
            </a:r>
            <a:r>
              <a:rPr lang="en-US" dirty="0" smtClean="0"/>
              <a:t>do this critical work?</a:t>
            </a:r>
            <a:endParaRPr lang="en-US" dirty="0"/>
          </a:p>
        </p:txBody>
      </p:sp>
      <p:sp>
        <p:nvSpPr>
          <p:cNvPr id="3" name="Title 2"/>
          <p:cNvSpPr>
            <a:spLocks noGrp="1"/>
          </p:cNvSpPr>
          <p:nvPr>
            <p:ph type="title"/>
          </p:nvPr>
        </p:nvSpPr>
        <p:spPr/>
        <p:txBody>
          <a:bodyPr>
            <a:noAutofit/>
          </a:bodyPr>
          <a:lstStyle/>
          <a:p>
            <a:r>
              <a:rPr lang="en-US" sz="2800" dirty="0" smtClean="0"/>
              <a:t>Reflect on and Consider Improvements to Your Literacy Strategy</a:t>
            </a:r>
            <a:endParaRPr lang="en-US" sz="2800" dirty="0"/>
          </a:p>
        </p:txBody>
      </p:sp>
    </p:spTree>
    <p:extLst>
      <p:ext uri="{BB962C8B-B14F-4D97-AF65-F5344CB8AC3E}">
        <p14:creationId xmlns:p14="http://schemas.microsoft.com/office/powerpoint/2010/main" val="23824591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Academic </a:t>
            </a:r>
            <a:r>
              <a:rPr lang="en-US" dirty="0" smtClean="0"/>
              <a:t>Strategy: Identifying High-Quality Questions and Tasks</a:t>
            </a:r>
            <a:endParaRPr lang="en-US" dirty="0"/>
          </a:p>
        </p:txBody>
      </p:sp>
    </p:spTree>
    <p:extLst>
      <p:ext uri="{BB962C8B-B14F-4D97-AF65-F5344CB8AC3E}">
        <p14:creationId xmlns:p14="http://schemas.microsoft.com/office/powerpoint/2010/main" val="25787224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4BF6A64-51F3-420C-9B00-0467F95EC7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7999"/>
          </a:xfrm>
          <a:prstGeom prst="rect">
            <a:avLst/>
          </a:prstGeom>
        </p:spPr>
      </p:pic>
      <p:sp>
        <p:nvSpPr>
          <p:cNvPr id="2" name="TextBox 1">
            <a:extLst>
              <a:ext uri="{FF2B5EF4-FFF2-40B4-BE49-F238E27FC236}">
                <a16:creationId xmlns:a16="http://schemas.microsoft.com/office/drawing/2014/main" xmlns="" id="{7EB73651-74E3-4826-959B-E812F118A441}"/>
              </a:ext>
            </a:extLst>
          </p:cNvPr>
          <p:cNvSpPr txBox="1"/>
          <p:nvPr/>
        </p:nvSpPr>
        <p:spPr>
          <a:xfrm>
            <a:off x="381000" y="1371600"/>
            <a:ext cx="8382000" cy="2708434"/>
          </a:xfrm>
          <a:prstGeom prst="rect">
            <a:avLst/>
          </a:prstGeom>
          <a:noFill/>
        </p:spPr>
        <p:txBody>
          <a:bodyPr wrap="square" rtlCol="0">
            <a:spAutoFit/>
          </a:bodyPr>
          <a:lstStyle/>
          <a:p>
            <a:pPr algn="ctr">
              <a:spcAft>
                <a:spcPts val="1200"/>
              </a:spcAft>
            </a:pPr>
            <a:r>
              <a:rPr lang="en-US" sz="3200" b="1" dirty="0"/>
              <a:t>Our shared problem of practice: </a:t>
            </a:r>
          </a:p>
          <a:p>
            <a:pPr algn="ctr">
              <a:spcAft>
                <a:spcPts val="1200"/>
              </a:spcAft>
            </a:pPr>
            <a:r>
              <a:rPr lang="en-US" sz="3200" dirty="0"/>
              <a:t>Students across Tennessee are not yet engaging in literacy instruction that reflects the demands of Tennessee’s rigorous ELA standards. </a:t>
            </a:r>
          </a:p>
        </p:txBody>
      </p:sp>
    </p:spTree>
    <p:extLst>
      <p:ext uri="{BB962C8B-B14F-4D97-AF65-F5344CB8AC3E}">
        <p14:creationId xmlns:p14="http://schemas.microsoft.com/office/powerpoint/2010/main" val="324618006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46BE3815-72A7-4117-9D11-7D5E0EE7D8E3}"/>
              </a:ext>
            </a:extLst>
          </p:cNvPr>
          <p:cNvSpPr>
            <a:spLocks noGrp="1"/>
          </p:cNvSpPr>
          <p:nvPr>
            <p:ph idx="1"/>
          </p:nvPr>
        </p:nvSpPr>
        <p:spPr/>
        <p:txBody>
          <a:bodyPr/>
          <a:lstStyle/>
          <a:p>
            <a:pPr lvl="0">
              <a:spcBef>
                <a:spcPts val="0"/>
              </a:spcBef>
            </a:pPr>
            <a:r>
              <a:rPr lang="en-US" dirty="0" smtClean="0"/>
              <a:t>Clear </a:t>
            </a:r>
            <a:r>
              <a:rPr lang="en-US" b="1" dirty="0"/>
              <a:t>v</a:t>
            </a:r>
            <a:r>
              <a:rPr lang="en-US" b="1" dirty="0" smtClean="0"/>
              <a:t>ision</a:t>
            </a:r>
            <a:r>
              <a:rPr lang="en-US" dirty="0" smtClean="0"/>
              <a:t> and </a:t>
            </a:r>
            <a:r>
              <a:rPr lang="en-US" b="1" dirty="0"/>
              <a:t>h</a:t>
            </a:r>
            <a:r>
              <a:rPr lang="en-US" b="1" dirty="0" smtClean="0"/>
              <a:t>igh </a:t>
            </a:r>
            <a:r>
              <a:rPr lang="en-US" b="1" dirty="0"/>
              <a:t>e</a:t>
            </a:r>
            <a:r>
              <a:rPr lang="en-US" b="1" dirty="0" smtClean="0"/>
              <a:t>xpectations </a:t>
            </a:r>
            <a:r>
              <a:rPr lang="en-US" dirty="0" smtClean="0"/>
              <a:t>for educators</a:t>
            </a:r>
          </a:p>
          <a:p>
            <a:pPr lvl="1">
              <a:spcBef>
                <a:spcPts val="0"/>
              </a:spcBef>
            </a:pPr>
            <a:r>
              <a:rPr lang="en-US" dirty="0" smtClean="0"/>
              <a:t>It </a:t>
            </a:r>
            <a:r>
              <a:rPr lang="en-US" dirty="0"/>
              <a:t>is critical that everyone </a:t>
            </a:r>
            <a:r>
              <a:rPr lang="en-US" b="1" dirty="0"/>
              <a:t>understands </a:t>
            </a:r>
            <a:r>
              <a:rPr lang="en-US" dirty="0"/>
              <a:t>and </a:t>
            </a:r>
            <a:r>
              <a:rPr lang="en-US" b="1" dirty="0" smtClean="0"/>
              <a:t>invests</a:t>
            </a:r>
            <a:r>
              <a:rPr lang="en-US" dirty="0" smtClean="0"/>
              <a:t> </a:t>
            </a:r>
            <a:r>
              <a:rPr lang="en-US" dirty="0"/>
              <a:t>in the plan to accelerate literacy learning. </a:t>
            </a:r>
          </a:p>
          <a:p>
            <a:pPr lvl="0">
              <a:spcBef>
                <a:spcPts val="0"/>
              </a:spcBef>
            </a:pPr>
            <a:r>
              <a:rPr lang="en-US" b="1" dirty="0" smtClean="0"/>
              <a:t>Focused</a:t>
            </a:r>
            <a:r>
              <a:rPr lang="en-US" dirty="0" smtClean="0"/>
              <a:t>, </a:t>
            </a:r>
            <a:r>
              <a:rPr lang="en-US" b="1" dirty="0" smtClean="0"/>
              <a:t>shared</a:t>
            </a:r>
            <a:r>
              <a:rPr lang="en-US" dirty="0" smtClean="0"/>
              <a:t> leadership </a:t>
            </a:r>
            <a:r>
              <a:rPr lang="en-US" dirty="0"/>
              <a:t>will be key to the success of this work. </a:t>
            </a:r>
          </a:p>
        </p:txBody>
      </p:sp>
      <p:sp>
        <p:nvSpPr>
          <p:cNvPr id="3" name="Title 2"/>
          <p:cNvSpPr>
            <a:spLocks noGrp="1"/>
          </p:cNvSpPr>
          <p:nvPr>
            <p:ph type="title"/>
          </p:nvPr>
        </p:nvSpPr>
        <p:spPr/>
        <p:txBody>
          <a:bodyPr>
            <a:normAutofit/>
          </a:bodyPr>
          <a:lstStyle/>
          <a:p>
            <a:r>
              <a:rPr lang="en-US" sz="2900" dirty="0" smtClean="0"/>
              <a:t>The Action: Lead the Change</a:t>
            </a:r>
            <a:endParaRPr lang="en-US" sz="2900" dirty="0"/>
          </a:p>
        </p:txBody>
      </p:sp>
    </p:spTree>
    <p:extLst>
      <p:ext uri="{BB962C8B-B14F-4D97-AF65-F5344CB8AC3E}">
        <p14:creationId xmlns:p14="http://schemas.microsoft.com/office/powerpoint/2010/main" val="213566958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8534400" cy="914400"/>
          </a:xfrm>
        </p:spPr>
        <p:txBody>
          <a:bodyPr>
            <a:noAutofit/>
          </a:bodyPr>
          <a:lstStyle/>
          <a:p>
            <a:r>
              <a:rPr lang="en-US" sz="2800" dirty="0" smtClean="0"/>
              <a:t>This Morning: Text Complexity and Identifying </a:t>
            </a:r>
            <a:r>
              <a:rPr lang="en-US" sz="2800" dirty="0"/>
              <a:t>Worthy Texts</a:t>
            </a:r>
          </a:p>
        </p:txBody>
      </p:sp>
      <p:sp>
        <p:nvSpPr>
          <p:cNvPr id="6" name="Content Placeholder 6">
            <a:extLst>
              <a:ext uri="{FF2B5EF4-FFF2-40B4-BE49-F238E27FC236}">
                <a16:creationId xmlns:a16="http://schemas.microsoft.com/office/drawing/2014/main" xmlns="" id="{70298267-C303-4D84-9025-4608CEAA959F}"/>
              </a:ext>
            </a:extLst>
          </p:cNvPr>
          <p:cNvSpPr>
            <a:spLocks noGrp="1"/>
          </p:cNvSpPr>
          <p:nvPr>
            <p:ph idx="1"/>
          </p:nvPr>
        </p:nvSpPr>
        <p:spPr>
          <a:xfrm>
            <a:off x="4271962" y="1265237"/>
            <a:ext cx="4572000" cy="4525963"/>
          </a:xfrm>
        </p:spPr>
        <p:txBody>
          <a:bodyPr>
            <a:noAutofit/>
          </a:bodyPr>
          <a:lstStyle/>
          <a:p>
            <a:pPr>
              <a:spcBef>
                <a:spcPts val="0"/>
              </a:spcBef>
            </a:pPr>
            <a:r>
              <a:rPr lang="en-US" b="1" dirty="0"/>
              <a:t>Quantitative</a:t>
            </a:r>
            <a:r>
              <a:rPr lang="en-US" dirty="0"/>
              <a:t> </a:t>
            </a:r>
            <a:r>
              <a:rPr lang="en-US" b="1" dirty="0"/>
              <a:t>measures</a:t>
            </a:r>
            <a:r>
              <a:rPr lang="en-US" dirty="0"/>
              <a:t> of </a:t>
            </a:r>
            <a:r>
              <a:rPr lang="en-US" dirty="0" smtClean="0"/>
              <a:t>complexity</a:t>
            </a:r>
            <a:r>
              <a:rPr lang="en-US" b="1" dirty="0" smtClean="0"/>
              <a:t> </a:t>
            </a:r>
            <a:r>
              <a:rPr lang="en-US" dirty="0" smtClean="0"/>
              <a:t>(Lexile</a:t>
            </a:r>
            <a:r>
              <a:rPr lang="en-US" b="1" dirty="0" smtClean="0"/>
              <a:t>) </a:t>
            </a:r>
            <a:r>
              <a:rPr lang="en-US" dirty="0" smtClean="0"/>
              <a:t>allow </a:t>
            </a:r>
            <a:r>
              <a:rPr lang="en-US" dirty="0"/>
              <a:t>us to place the text in the</a:t>
            </a:r>
            <a:r>
              <a:rPr lang="en-US" b="1" dirty="0"/>
              <a:t> appropriate grade band. </a:t>
            </a:r>
          </a:p>
          <a:p>
            <a:pPr marL="285750" indent="-285750">
              <a:spcBef>
                <a:spcPts val="0"/>
              </a:spcBef>
            </a:pPr>
            <a:r>
              <a:rPr lang="en-US" b="1" dirty="0" smtClean="0">
                <a:cs typeface="Segoe UI" panose="020B0502040204020203" pitchFamily="34" charset="0"/>
              </a:rPr>
              <a:t>Qualitative measures</a:t>
            </a:r>
            <a:r>
              <a:rPr lang="en-US" dirty="0" smtClean="0">
                <a:cs typeface="Segoe UI" panose="020B0502040204020203" pitchFamily="34" charset="0"/>
              </a:rPr>
              <a:t> </a:t>
            </a:r>
            <a:r>
              <a:rPr lang="en-US" dirty="0">
                <a:cs typeface="Segoe UI" panose="020B0502040204020203" pitchFamily="34" charset="0"/>
              </a:rPr>
              <a:t>that help us </a:t>
            </a:r>
            <a:r>
              <a:rPr lang="en-US" dirty="0"/>
              <a:t>situate the text within the </a:t>
            </a:r>
            <a:r>
              <a:rPr lang="en-US" b="1" dirty="0"/>
              <a:t>grade </a:t>
            </a:r>
            <a:r>
              <a:rPr lang="en-US" b="1" dirty="0" smtClean="0"/>
              <a:t>band</a:t>
            </a:r>
            <a:r>
              <a:rPr lang="en-US" dirty="0"/>
              <a:t>.</a:t>
            </a:r>
          </a:p>
          <a:p>
            <a:pPr marL="285750" indent="-285750">
              <a:spcBef>
                <a:spcPts val="0"/>
              </a:spcBef>
            </a:pPr>
            <a:r>
              <a:rPr lang="en-US" dirty="0">
                <a:solidFill>
                  <a:schemeClr val="accent1">
                    <a:lumMod val="50000"/>
                    <a:lumOff val="50000"/>
                  </a:schemeClr>
                </a:solidFill>
              </a:rPr>
              <a:t>Additional information about the </a:t>
            </a:r>
            <a:r>
              <a:rPr lang="en-US" b="1" dirty="0">
                <a:solidFill>
                  <a:schemeClr val="accent1">
                    <a:lumMod val="50000"/>
                    <a:lumOff val="50000"/>
                  </a:schemeClr>
                </a:solidFill>
              </a:rPr>
              <a:t>readers</a:t>
            </a:r>
            <a:r>
              <a:rPr lang="en-US" dirty="0">
                <a:solidFill>
                  <a:schemeClr val="accent1">
                    <a:lumMod val="50000"/>
                    <a:lumOff val="50000"/>
                  </a:schemeClr>
                </a:solidFill>
              </a:rPr>
              <a:t> in the room </a:t>
            </a:r>
            <a:r>
              <a:rPr lang="en-US" b="1" dirty="0" smtClean="0">
                <a:solidFill>
                  <a:schemeClr val="accent1">
                    <a:lumMod val="50000"/>
                    <a:lumOff val="50000"/>
                  </a:schemeClr>
                </a:solidFill>
              </a:rPr>
              <a:t>contextualize</a:t>
            </a:r>
            <a:r>
              <a:rPr lang="en-US" dirty="0" smtClean="0">
                <a:solidFill>
                  <a:schemeClr val="accent1">
                    <a:lumMod val="50000"/>
                    <a:lumOff val="50000"/>
                  </a:schemeClr>
                </a:solidFill>
              </a:rPr>
              <a:t> </a:t>
            </a:r>
            <a:r>
              <a:rPr lang="en-US" dirty="0">
                <a:solidFill>
                  <a:schemeClr val="accent1">
                    <a:lumMod val="50000"/>
                    <a:lumOff val="50000"/>
                  </a:schemeClr>
                </a:solidFill>
              </a:rPr>
              <a:t>the appropriateness of a text.</a:t>
            </a:r>
          </a:p>
        </p:txBody>
      </p:sp>
      <p:pic>
        <p:nvPicPr>
          <p:cNvPr id="8" name="Picture 7">
            <a:extLst>
              <a:ext uri="{FF2B5EF4-FFF2-40B4-BE49-F238E27FC236}">
                <a16:creationId xmlns:a16="http://schemas.microsoft.com/office/drawing/2014/main" xmlns="" id="{2A17B89D-3D9A-4EF4-A9F7-9B7FF0054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823571"/>
            <a:ext cx="4939452" cy="3406762"/>
          </a:xfrm>
          <a:prstGeom prst="rect">
            <a:avLst/>
          </a:prstGeom>
        </p:spPr>
      </p:pic>
      <p:sp>
        <p:nvSpPr>
          <p:cNvPr id="7" name="Rectangle 6"/>
          <p:cNvSpPr/>
          <p:nvPr/>
        </p:nvSpPr>
        <p:spPr>
          <a:xfrm>
            <a:off x="6324600" y="6248400"/>
            <a:ext cx="2698175" cy="261610"/>
          </a:xfrm>
          <a:prstGeom prst="rect">
            <a:avLst/>
          </a:prstGeom>
        </p:spPr>
        <p:txBody>
          <a:bodyPr wrap="none">
            <a:spAutoFit/>
          </a:bodyPr>
          <a:lstStyle/>
          <a:p>
            <a:r>
              <a:rPr lang="en-US" sz="1100" b="1" dirty="0"/>
              <a:t>HANDOUT 5_QUALITATIVE </a:t>
            </a:r>
            <a:r>
              <a:rPr lang="en-US" sz="1100" b="1" dirty="0" smtClean="0"/>
              <a:t>RUBRIC</a:t>
            </a:r>
            <a:endParaRPr lang="en-US" sz="1100" dirty="0"/>
          </a:p>
        </p:txBody>
      </p:sp>
    </p:spTree>
    <p:extLst>
      <p:ext uri="{BB962C8B-B14F-4D97-AF65-F5344CB8AC3E}">
        <p14:creationId xmlns:p14="http://schemas.microsoft.com/office/powerpoint/2010/main" val="30016578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57393"/>
            <a:ext cx="8839200" cy="914400"/>
          </a:xfrm>
        </p:spPr>
        <p:txBody>
          <a:bodyPr>
            <a:normAutofit/>
          </a:bodyPr>
          <a:lstStyle/>
          <a:p>
            <a:r>
              <a:rPr lang="en-US" dirty="0" smtClean="0"/>
              <a:t>Stand and Talk</a:t>
            </a:r>
            <a:endParaRPr lang="en-US" dirty="0"/>
          </a:p>
        </p:txBody>
      </p:sp>
      <p:sp>
        <p:nvSpPr>
          <p:cNvPr id="5" name="Rectangle 4">
            <a:extLst>
              <a:ext uri="{FF2B5EF4-FFF2-40B4-BE49-F238E27FC236}">
                <a16:creationId xmlns:a16="http://schemas.microsoft.com/office/drawing/2014/main" xmlns="" id="{8FF524A9-E157-4C7B-B513-76C0D0EC15BA}"/>
              </a:ext>
            </a:extLst>
          </p:cNvPr>
          <p:cNvSpPr/>
          <p:nvPr/>
        </p:nvSpPr>
        <p:spPr>
          <a:xfrm>
            <a:off x="4419600" y="1295400"/>
            <a:ext cx="4233862" cy="3862596"/>
          </a:xfrm>
          <a:prstGeom prst="rect">
            <a:avLst/>
          </a:prstGeom>
          <a:noFill/>
        </p:spPr>
        <p:txBody>
          <a:bodyPr wrap="square">
            <a:spAutoFit/>
          </a:bodyPr>
          <a:lstStyle/>
          <a:p>
            <a:pPr marL="457200" indent="-457200">
              <a:spcAft>
                <a:spcPts val="600"/>
              </a:spcAft>
              <a:buClr>
                <a:srgbClr val="FF0000"/>
              </a:buClr>
              <a:buFont typeface="Wingdings" panose="05000000000000000000" pitchFamily="2" charset="2"/>
              <a:buChar char="§"/>
            </a:pPr>
            <a:r>
              <a:rPr lang="en-US" sz="2400" dirty="0">
                <a:solidFill>
                  <a:schemeClr val="accent1"/>
                </a:solidFill>
              </a:rPr>
              <a:t>What </a:t>
            </a:r>
            <a:r>
              <a:rPr lang="en-US" sz="2400" b="1" dirty="0">
                <a:solidFill>
                  <a:schemeClr val="accent1"/>
                </a:solidFill>
              </a:rPr>
              <a:t>leader inputs </a:t>
            </a:r>
            <a:r>
              <a:rPr lang="en-US" sz="2400" dirty="0">
                <a:solidFill>
                  <a:schemeClr val="accent1"/>
                </a:solidFill>
              </a:rPr>
              <a:t>(systems, resources, support, time) are you considering to </a:t>
            </a:r>
            <a:r>
              <a:rPr lang="en-US" sz="2400" b="1" dirty="0">
                <a:solidFill>
                  <a:schemeClr val="accent1"/>
                </a:solidFill>
              </a:rPr>
              <a:t>influence</a:t>
            </a:r>
            <a:r>
              <a:rPr lang="en-US" sz="2400" dirty="0">
                <a:solidFill>
                  <a:schemeClr val="accent1"/>
                </a:solidFill>
              </a:rPr>
              <a:t> the </a:t>
            </a:r>
            <a:r>
              <a:rPr lang="en-US" sz="2400" b="1" dirty="0" smtClean="0">
                <a:solidFill>
                  <a:schemeClr val="accent1"/>
                </a:solidFill>
              </a:rPr>
              <a:t>quality</a:t>
            </a:r>
            <a:r>
              <a:rPr lang="en-US" sz="2400" dirty="0">
                <a:solidFill>
                  <a:schemeClr val="accent1"/>
                </a:solidFill>
              </a:rPr>
              <a:t> </a:t>
            </a:r>
            <a:r>
              <a:rPr lang="en-US" sz="2400" dirty="0" smtClean="0">
                <a:solidFill>
                  <a:schemeClr val="accent1"/>
                </a:solidFill>
              </a:rPr>
              <a:t>and </a:t>
            </a:r>
            <a:r>
              <a:rPr lang="en-US" sz="2400" b="1" dirty="0">
                <a:solidFill>
                  <a:schemeClr val="accent1"/>
                </a:solidFill>
              </a:rPr>
              <a:t>complexity</a:t>
            </a:r>
            <a:r>
              <a:rPr lang="en-US" sz="2400" dirty="0">
                <a:solidFill>
                  <a:schemeClr val="accent1"/>
                </a:solidFill>
              </a:rPr>
              <a:t> of </a:t>
            </a:r>
            <a:r>
              <a:rPr lang="en-US" sz="2400" b="1" dirty="0">
                <a:solidFill>
                  <a:schemeClr val="accent1"/>
                </a:solidFill>
              </a:rPr>
              <a:t>texts</a:t>
            </a:r>
            <a:r>
              <a:rPr lang="en-US" sz="2400" dirty="0">
                <a:solidFill>
                  <a:schemeClr val="accent1"/>
                </a:solidFill>
              </a:rPr>
              <a:t> in your building? </a:t>
            </a:r>
          </a:p>
          <a:p>
            <a:pPr marL="457200" indent="-457200">
              <a:spcAft>
                <a:spcPts val="600"/>
              </a:spcAft>
              <a:buClr>
                <a:srgbClr val="FF0000"/>
              </a:buClr>
              <a:buFont typeface="Wingdings" panose="05000000000000000000" pitchFamily="2" charset="2"/>
              <a:buChar char="§"/>
            </a:pPr>
            <a:r>
              <a:rPr lang="en-US" sz="2400" dirty="0" smtClean="0">
                <a:solidFill>
                  <a:schemeClr val="accent1"/>
                </a:solidFill>
              </a:rPr>
              <a:t>What </a:t>
            </a:r>
            <a:r>
              <a:rPr lang="en-US" sz="2400" b="1" dirty="0" smtClean="0">
                <a:solidFill>
                  <a:schemeClr val="accent1"/>
                </a:solidFill>
              </a:rPr>
              <a:t>challenges</a:t>
            </a:r>
            <a:r>
              <a:rPr lang="en-US" sz="2400" dirty="0" smtClean="0">
                <a:solidFill>
                  <a:schemeClr val="accent1"/>
                </a:solidFill>
              </a:rPr>
              <a:t> do you face in this endeavor as a rural leader?</a:t>
            </a:r>
            <a:endParaRPr lang="en-US" sz="2400" dirty="0">
              <a:solidFill>
                <a:schemeClr val="accent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587169"/>
            <a:ext cx="3550916" cy="3550916"/>
          </a:xfrm>
          <a:prstGeom prst="rect">
            <a:avLst/>
          </a:prstGeom>
        </p:spPr>
      </p:pic>
    </p:spTree>
    <p:extLst>
      <p:ext uri="{BB962C8B-B14F-4D97-AF65-F5344CB8AC3E}">
        <p14:creationId xmlns:p14="http://schemas.microsoft.com/office/powerpoint/2010/main" val="19427420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Introducing Core Action 5</a:t>
            </a:r>
          </a:p>
        </p:txBody>
      </p:sp>
    </p:spTree>
    <p:extLst>
      <p:ext uri="{BB962C8B-B14F-4D97-AF65-F5344CB8AC3E}">
        <p14:creationId xmlns:p14="http://schemas.microsoft.com/office/powerpoint/2010/main" val="39010565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29BCDC9-8FA4-40C2-B60A-6E37BDFDB207}"/>
              </a:ext>
            </a:extLst>
          </p:cNvPr>
          <p:cNvPicPr>
            <a:picLocks noChangeAspect="1"/>
          </p:cNvPicPr>
          <p:nvPr/>
        </p:nvPicPr>
        <p:blipFill rotWithShape="1">
          <a:blip r:embed="rId3"/>
          <a:srcRect b="3138"/>
          <a:stretch/>
        </p:blipFill>
        <p:spPr>
          <a:xfrm>
            <a:off x="990600" y="1524000"/>
            <a:ext cx="3133343" cy="3962400"/>
          </a:xfrm>
          <a:prstGeom prst="rect">
            <a:avLst/>
          </a:prstGeom>
          <a:ln>
            <a:solidFill>
              <a:schemeClr val="accent1"/>
            </a:solidFill>
          </a:ln>
        </p:spPr>
      </p:pic>
      <p:sp>
        <p:nvSpPr>
          <p:cNvPr id="3" name="Title 2"/>
          <p:cNvSpPr>
            <a:spLocks noGrp="1"/>
          </p:cNvSpPr>
          <p:nvPr>
            <p:ph type="title"/>
          </p:nvPr>
        </p:nvSpPr>
        <p:spPr/>
        <p:txBody>
          <a:bodyPr>
            <a:normAutofit/>
          </a:bodyPr>
          <a:lstStyle/>
          <a:p>
            <a:r>
              <a:rPr lang="en-US" sz="2800" dirty="0"/>
              <a:t>Core Action 5: Questions &amp; Tasks</a:t>
            </a:r>
          </a:p>
        </p:txBody>
      </p:sp>
      <p:sp>
        <p:nvSpPr>
          <p:cNvPr id="7" name="Speech Bubble: Rectangle with Corners Rounded 6">
            <a:extLst>
              <a:ext uri="{FF2B5EF4-FFF2-40B4-BE49-F238E27FC236}">
                <a16:creationId xmlns:a16="http://schemas.microsoft.com/office/drawing/2014/main" xmlns="" id="{D10AC1DE-1962-43C0-B2E4-064F01B03093}"/>
              </a:ext>
            </a:extLst>
          </p:cNvPr>
          <p:cNvSpPr/>
          <p:nvPr/>
        </p:nvSpPr>
        <p:spPr>
          <a:xfrm>
            <a:off x="4648200" y="1524000"/>
            <a:ext cx="3886200" cy="3962400"/>
          </a:xfrm>
          <a:prstGeom prst="wedgeRoundRectCallout">
            <a:avLst>
              <a:gd name="adj1" fmla="val -85276"/>
              <a:gd name="adj2" fmla="val 7664"/>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1"/>
                </a:solidFill>
              </a:rPr>
              <a:t>Do questions and tasks, both oral and written, </a:t>
            </a:r>
            <a:r>
              <a:rPr lang="en-US" sz="2400" b="1" dirty="0">
                <a:solidFill>
                  <a:schemeClr val="accent1"/>
                </a:solidFill>
              </a:rPr>
              <a:t>integrate the standards </a:t>
            </a:r>
            <a:r>
              <a:rPr lang="en-US" sz="2400" dirty="0">
                <a:solidFill>
                  <a:schemeClr val="accent1"/>
                </a:solidFill>
              </a:rPr>
              <a:t>and </a:t>
            </a:r>
            <a:r>
              <a:rPr lang="en-US" sz="2400" b="1" dirty="0">
                <a:solidFill>
                  <a:schemeClr val="accent1"/>
                </a:solidFill>
              </a:rPr>
              <a:t>build students’ comprehension </a:t>
            </a:r>
            <a:r>
              <a:rPr lang="en-US" sz="2400" dirty="0">
                <a:solidFill>
                  <a:schemeClr val="accent1"/>
                </a:solidFill>
              </a:rPr>
              <a:t>of the text(s) and its meaning? </a:t>
            </a:r>
          </a:p>
        </p:txBody>
      </p:sp>
      <p:sp>
        <p:nvSpPr>
          <p:cNvPr id="8" name="TextBox 7">
            <a:extLst>
              <a:ext uri="{FF2B5EF4-FFF2-40B4-BE49-F238E27FC236}">
                <a16:creationId xmlns:a16="http://schemas.microsoft.com/office/drawing/2014/main" xmlns="" id="{8D404FC7-B45B-44D4-880F-D51BD6E25589}"/>
              </a:ext>
            </a:extLst>
          </p:cNvPr>
          <p:cNvSpPr txBox="1"/>
          <p:nvPr/>
        </p:nvSpPr>
        <p:spPr>
          <a:xfrm>
            <a:off x="5539740" y="6248400"/>
            <a:ext cx="6141719" cy="261610"/>
          </a:xfrm>
          <a:prstGeom prst="rect">
            <a:avLst/>
          </a:prstGeom>
          <a:noFill/>
        </p:spPr>
        <p:txBody>
          <a:bodyPr wrap="square" rtlCol="0">
            <a:spAutoFit/>
          </a:bodyPr>
          <a:lstStyle/>
          <a:p>
            <a:r>
              <a:rPr lang="en-US" sz="1100" b="1" dirty="0"/>
              <a:t>HANDOUT </a:t>
            </a:r>
            <a:r>
              <a:rPr lang="en-US" sz="1100" b="1" dirty="0" smtClean="0"/>
              <a:t>2_LITERACY </a:t>
            </a:r>
            <a:r>
              <a:rPr lang="en-US" sz="1100" b="1" dirty="0"/>
              <a:t>LEARNING WALK TOOL</a:t>
            </a:r>
          </a:p>
        </p:txBody>
      </p:sp>
    </p:spTree>
    <p:extLst>
      <p:ext uri="{BB962C8B-B14F-4D97-AF65-F5344CB8AC3E}">
        <p14:creationId xmlns:p14="http://schemas.microsoft.com/office/powerpoint/2010/main" val="31549113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Tennessee Succeeds: Our </a:t>
            </a:r>
            <a:r>
              <a:rPr lang="en-US" dirty="0"/>
              <a:t>Vision</a:t>
            </a:r>
          </a:p>
        </p:txBody>
      </p:sp>
      <p:pic>
        <p:nvPicPr>
          <p:cNvPr id="5" name="Picture 2" descr="C:\Users\CA19029\Desktop\Strat Plan\Arrows\All arrows plain - 50 percen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07755" y="1142832"/>
            <a:ext cx="4699890" cy="5791367"/>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457200" y="1752600"/>
            <a:ext cx="8382000" cy="4401205"/>
          </a:xfrm>
          <a:prstGeom prst="rect">
            <a:avLst/>
          </a:prstGeom>
          <a:noFill/>
        </p:spPr>
        <p:txBody>
          <a:bodyPr wrap="square" rtlCol="0">
            <a:spAutoFit/>
          </a:bodyPr>
          <a:lstStyle/>
          <a:p>
            <a:r>
              <a:rPr lang="en-US" sz="4000" i="1" dirty="0">
                <a:solidFill>
                  <a:prstClr val="black">
                    <a:lumMod val="65000"/>
                    <a:lumOff val="35000"/>
                  </a:prstClr>
                </a:solidFill>
                <a:latin typeface="Arial" panose="020B0604020202020204" pitchFamily="34" charset="0"/>
                <a:ea typeface="Open Sans" panose="020B0606030504020204" pitchFamily="34" charset="0"/>
                <a:cs typeface="Arial" panose="020B0604020202020204" pitchFamily="34" charset="0"/>
              </a:rPr>
              <a:t>Districts and schools in Tennessee will exemplify excellence and equity such that </a:t>
            </a:r>
            <a:r>
              <a:rPr lang="en-US" sz="4000" b="1" i="1" dirty="0">
                <a:solidFill>
                  <a:prstClr val="black">
                    <a:lumMod val="65000"/>
                    <a:lumOff val="35000"/>
                  </a:prstClr>
                </a:solidFill>
                <a:latin typeface="Arial" panose="020B0604020202020204" pitchFamily="34" charset="0"/>
                <a:ea typeface="Open Sans" panose="020B0606030504020204" pitchFamily="34" charset="0"/>
                <a:cs typeface="Arial" panose="020B0604020202020204" pitchFamily="34" charset="0"/>
              </a:rPr>
              <a:t>all students </a:t>
            </a:r>
            <a:r>
              <a:rPr lang="en-US" sz="4000" i="1" dirty="0">
                <a:solidFill>
                  <a:prstClr val="black">
                    <a:lumMod val="65000"/>
                    <a:lumOff val="35000"/>
                  </a:prstClr>
                </a:solidFill>
                <a:latin typeface="Arial" panose="020B0604020202020204" pitchFamily="34" charset="0"/>
                <a:ea typeface="Open Sans" panose="020B0606030504020204" pitchFamily="34" charset="0"/>
                <a:cs typeface="Arial" panose="020B0604020202020204" pitchFamily="34" charset="0"/>
              </a:rPr>
              <a:t>are equipped with the knowledge and skills to successfully embark upon their chosen path in life.</a:t>
            </a:r>
            <a:r>
              <a:rPr lang="en-US" sz="4000" dirty="0">
                <a:solidFill>
                  <a:prstClr val="black">
                    <a:lumMod val="65000"/>
                    <a:lumOff val="35000"/>
                  </a:prstClr>
                </a:solidFill>
                <a:latin typeface="Arial" panose="020B0604020202020204" pitchFamily="34" charset="0"/>
                <a:cs typeface="Arial" panose="020B0604020202020204" pitchFamily="34" charset="0"/>
              </a:rPr>
              <a:t/>
            </a:r>
            <a:br>
              <a:rPr lang="en-US" sz="4000" dirty="0">
                <a:solidFill>
                  <a:prstClr val="black">
                    <a:lumMod val="65000"/>
                    <a:lumOff val="35000"/>
                  </a:prstClr>
                </a:solidFill>
                <a:latin typeface="Arial" panose="020B0604020202020204" pitchFamily="34" charset="0"/>
                <a:cs typeface="Arial" panose="020B0604020202020204" pitchFamily="34" charset="0"/>
              </a:rPr>
            </a:br>
            <a:endParaRPr lang="en-US" sz="4000" dirty="0">
              <a:solidFill>
                <a:prstClr val="black"/>
              </a:solidFill>
              <a:latin typeface="Arial" panose="020B0604020202020204" pitchFamily="34" charset="0"/>
            </a:endParaRPr>
          </a:p>
        </p:txBody>
      </p:sp>
    </p:spTree>
    <p:extLst>
      <p:ext uri="{BB962C8B-B14F-4D97-AF65-F5344CB8AC3E}">
        <p14:creationId xmlns:p14="http://schemas.microsoft.com/office/powerpoint/2010/main" val="15917665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8839200" cy="914400"/>
          </a:xfrm>
        </p:spPr>
        <p:txBody>
          <a:bodyPr>
            <a:noAutofit/>
          </a:bodyPr>
          <a:lstStyle/>
          <a:p>
            <a:r>
              <a:rPr lang="en-US" sz="2800" dirty="0" smtClean="0"/>
              <a:t>Students </a:t>
            </a:r>
            <a:r>
              <a:rPr lang="en-US" sz="2800" dirty="0"/>
              <a:t>need opportunities to think deeply about and respond to text. </a:t>
            </a:r>
          </a:p>
        </p:txBody>
      </p:sp>
      <p:pic>
        <p:nvPicPr>
          <p:cNvPr id="6" name="Picture 5">
            <a:extLst>
              <a:ext uri="{FF2B5EF4-FFF2-40B4-BE49-F238E27FC236}">
                <a16:creationId xmlns:a16="http://schemas.microsoft.com/office/drawing/2014/main" xmlns="" id="{509415E4-C916-4360-8E2E-14207169BB26}"/>
              </a:ext>
            </a:extLst>
          </p:cNvPr>
          <p:cNvPicPr>
            <a:picLocks noChangeAspect="1"/>
          </p:cNvPicPr>
          <p:nvPr/>
        </p:nvPicPr>
        <p:blipFill rotWithShape="1">
          <a:blip r:embed="rId3"/>
          <a:srcRect l="6463" t="21316" r="34999" b="24985"/>
          <a:stretch/>
        </p:blipFill>
        <p:spPr>
          <a:xfrm>
            <a:off x="1143000" y="1971255"/>
            <a:ext cx="6839490" cy="3505200"/>
          </a:xfrm>
          <a:prstGeom prst="rect">
            <a:avLst/>
          </a:prstGeom>
        </p:spPr>
      </p:pic>
      <p:sp>
        <p:nvSpPr>
          <p:cNvPr id="7" name="TextBox 6">
            <a:extLst>
              <a:ext uri="{FF2B5EF4-FFF2-40B4-BE49-F238E27FC236}">
                <a16:creationId xmlns:a16="http://schemas.microsoft.com/office/drawing/2014/main" xmlns="" id="{01436DB7-25CE-45FB-85DE-8458E97F86F4}"/>
              </a:ext>
            </a:extLst>
          </p:cNvPr>
          <p:cNvSpPr txBox="1"/>
          <p:nvPr/>
        </p:nvSpPr>
        <p:spPr>
          <a:xfrm>
            <a:off x="279400" y="1326295"/>
            <a:ext cx="8763000" cy="461665"/>
          </a:xfrm>
          <a:prstGeom prst="rect">
            <a:avLst/>
          </a:prstGeom>
          <a:noFill/>
        </p:spPr>
        <p:txBody>
          <a:bodyPr wrap="square" rtlCol="0">
            <a:spAutoFit/>
          </a:bodyPr>
          <a:lstStyle/>
          <a:p>
            <a:pPr>
              <a:spcAft>
                <a:spcPts val="1200"/>
              </a:spcAft>
            </a:pPr>
            <a:r>
              <a:rPr lang="en-US" sz="2400" b="1" dirty="0" smtClean="0">
                <a:solidFill>
                  <a:srgbClr val="FF0000"/>
                </a:solidFill>
              </a:rPr>
              <a:t>Core </a:t>
            </a:r>
            <a:r>
              <a:rPr lang="en-US" sz="2400" b="1" dirty="0">
                <a:solidFill>
                  <a:srgbClr val="FF0000"/>
                </a:solidFill>
              </a:rPr>
              <a:t>Action 5 </a:t>
            </a:r>
            <a:r>
              <a:rPr lang="en-US" sz="2400" b="1" dirty="0">
                <a:solidFill>
                  <a:schemeClr val="accent1"/>
                </a:solidFill>
              </a:rPr>
              <a:t>– Questions &amp; Tasks</a:t>
            </a:r>
          </a:p>
        </p:txBody>
      </p:sp>
      <p:sp>
        <p:nvSpPr>
          <p:cNvPr id="8" name="TextBox 7">
            <a:extLst>
              <a:ext uri="{FF2B5EF4-FFF2-40B4-BE49-F238E27FC236}">
                <a16:creationId xmlns:a16="http://schemas.microsoft.com/office/drawing/2014/main" xmlns="" id="{8D404FC7-B45B-44D4-880F-D51BD6E25589}"/>
              </a:ext>
            </a:extLst>
          </p:cNvPr>
          <p:cNvSpPr txBox="1"/>
          <p:nvPr/>
        </p:nvSpPr>
        <p:spPr>
          <a:xfrm>
            <a:off x="5539740" y="6248400"/>
            <a:ext cx="6141719" cy="261610"/>
          </a:xfrm>
          <a:prstGeom prst="rect">
            <a:avLst/>
          </a:prstGeom>
          <a:noFill/>
        </p:spPr>
        <p:txBody>
          <a:bodyPr wrap="square" rtlCol="0">
            <a:spAutoFit/>
          </a:bodyPr>
          <a:lstStyle/>
          <a:p>
            <a:r>
              <a:rPr lang="en-US" sz="1100" b="1" dirty="0"/>
              <a:t>HANDOUT </a:t>
            </a:r>
            <a:r>
              <a:rPr lang="en-US" sz="1100" b="1" dirty="0" smtClean="0"/>
              <a:t>2_LITERACY </a:t>
            </a:r>
            <a:r>
              <a:rPr lang="en-US" sz="1100" b="1" dirty="0"/>
              <a:t>LEARNING WALK TOOL</a:t>
            </a:r>
          </a:p>
        </p:txBody>
      </p:sp>
    </p:spTree>
    <p:extLst>
      <p:ext uri="{BB962C8B-B14F-4D97-AF65-F5344CB8AC3E}">
        <p14:creationId xmlns:p14="http://schemas.microsoft.com/office/powerpoint/2010/main" val="2844947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t>So, </a:t>
            </a:r>
            <a:r>
              <a:rPr lang="en-US" sz="2400" dirty="0"/>
              <a:t>what does this mean in terms of changes to instruction? </a:t>
            </a:r>
          </a:p>
        </p:txBody>
      </p:sp>
      <p:pic>
        <p:nvPicPr>
          <p:cNvPr id="29" name="Picture 28">
            <a:extLst>
              <a:ext uri="{FF2B5EF4-FFF2-40B4-BE49-F238E27FC236}">
                <a16:creationId xmlns:a16="http://schemas.microsoft.com/office/drawing/2014/main" xmlns="" id="{3BB0EE5B-6485-4566-B1D8-B2AB749DC6EE}"/>
              </a:ext>
            </a:extLst>
          </p:cNvPr>
          <p:cNvPicPr>
            <a:picLocks noChangeAspect="1"/>
          </p:cNvPicPr>
          <p:nvPr/>
        </p:nvPicPr>
        <p:blipFill>
          <a:blip r:embed="rId3"/>
          <a:stretch>
            <a:fillRect/>
          </a:stretch>
        </p:blipFill>
        <p:spPr>
          <a:xfrm>
            <a:off x="1066800" y="1371600"/>
            <a:ext cx="6781800" cy="4431199"/>
          </a:xfrm>
          <a:prstGeom prst="rect">
            <a:avLst/>
          </a:prstGeom>
        </p:spPr>
      </p:pic>
    </p:spTree>
    <p:extLst>
      <p:ext uri="{BB962C8B-B14F-4D97-AF65-F5344CB8AC3E}">
        <p14:creationId xmlns:p14="http://schemas.microsoft.com/office/powerpoint/2010/main" val="34246087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Looking for Evidence of Core Action 5</a:t>
            </a:r>
          </a:p>
        </p:txBody>
      </p:sp>
    </p:spTree>
    <p:extLst>
      <p:ext uri="{BB962C8B-B14F-4D97-AF65-F5344CB8AC3E}">
        <p14:creationId xmlns:p14="http://schemas.microsoft.com/office/powerpoint/2010/main" val="24491352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smtClean="0"/>
              <a:t>Core Action 5: Indicator A</a:t>
            </a:r>
            <a:endParaRPr lang="en-US" sz="2800" dirty="0"/>
          </a:p>
        </p:txBody>
      </p:sp>
      <p:sp>
        <p:nvSpPr>
          <p:cNvPr id="5" name="Rectangle 4">
            <a:extLst>
              <a:ext uri="{FF2B5EF4-FFF2-40B4-BE49-F238E27FC236}">
                <a16:creationId xmlns:a16="http://schemas.microsoft.com/office/drawing/2014/main" xmlns="" id="{06314F7D-879A-4367-92FE-59D1CE45AD59}"/>
              </a:ext>
            </a:extLst>
          </p:cNvPr>
          <p:cNvSpPr/>
          <p:nvPr/>
        </p:nvSpPr>
        <p:spPr>
          <a:xfrm>
            <a:off x="723900" y="1277978"/>
            <a:ext cx="7467600" cy="984885"/>
          </a:xfrm>
          <a:prstGeom prst="rect">
            <a:avLst/>
          </a:prstGeom>
        </p:spPr>
        <p:txBody>
          <a:bodyPr wrap="square">
            <a:spAutoFit/>
          </a:bodyPr>
          <a:lstStyle/>
          <a:p>
            <a:pPr algn="ctr"/>
            <a:r>
              <a:rPr lang="en-US" b="1" i="1" dirty="0">
                <a:solidFill>
                  <a:srgbClr val="C00000"/>
                </a:solidFill>
                <a:latin typeface="Segoe UI Semibold" panose="020B0702040204020203" pitchFamily="34" charset="0"/>
                <a:cs typeface="Segoe UI Semibold" panose="020B0702040204020203" pitchFamily="34" charset="0"/>
              </a:rPr>
              <a:t> </a:t>
            </a:r>
            <a:r>
              <a:rPr lang="en-US" b="1" i="1" dirty="0">
                <a:solidFill>
                  <a:srgbClr val="FF0000"/>
                </a:solidFill>
                <a:cs typeface="Segoe UI Semibold" panose="020B0702040204020203" pitchFamily="34" charset="0"/>
              </a:rPr>
              <a:t>Questions and tasks reflect the depth of textual analysis required by grade-level standards and integrate these standards in service of </a:t>
            </a:r>
            <a:r>
              <a:rPr lang="en-US" sz="2200" b="1" i="1" dirty="0">
                <a:solidFill>
                  <a:schemeClr val="accent2"/>
                </a:solidFill>
                <a:cs typeface="Segoe UI Semibold" panose="020B0702040204020203" pitchFamily="34" charset="0"/>
              </a:rPr>
              <a:t>deep understanding</a:t>
            </a:r>
            <a:r>
              <a:rPr lang="en-US" b="1" i="1" dirty="0">
                <a:solidFill>
                  <a:srgbClr val="C00000"/>
                </a:solidFill>
                <a:cs typeface="Segoe UI Semibold" panose="020B0702040204020203" pitchFamily="34" charset="0"/>
              </a:rPr>
              <a:t> </a:t>
            </a:r>
            <a:r>
              <a:rPr lang="en-US" b="1" i="1" dirty="0">
                <a:solidFill>
                  <a:srgbClr val="FF0000"/>
                </a:solidFill>
                <a:cs typeface="Segoe UI Semibold" panose="020B0702040204020203" pitchFamily="34" charset="0"/>
              </a:rPr>
              <a:t>of text(s) and topics.</a:t>
            </a:r>
          </a:p>
        </p:txBody>
      </p:sp>
      <p:sp>
        <p:nvSpPr>
          <p:cNvPr id="8" name="Rectangle 7">
            <a:extLst>
              <a:ext uri="{FF2B5EF4-FFF2-40B4-BE49-F238E27FC236}">
                <a16:creationId xmlns:a16="http://schemas.microsoft.com/office/drawing/2014/main" xmlns="" id="{0CFBF0B1-1CE2-4093-8DB3-1C26759985CD}"/>
              </a:ext>
            </a:extLst>
          </p:cNvPr>
          <p:cNvSpPr/>
          <p:nvPr/>
        </p:nvSpPr>
        <p:spPr>
          <a:xfrm>
            <a:off x="761999" y="5297269"/>
            <a:ext cx="7467600" cy="646331"/>
          </a:xfrm>
          <a:prstGeom prst="rect">
            <a:avLst/>
          </a:prstGeom>
        </p:spPr>
        <p:txBody>
          <a:bodyPr wrap="square">
            <a:spAutoFit/>
          </a:bodyPr>
          <a:lstStyle/>
          <a:p>
            <a:pPr algn="ctr"/>
            <a:r>
              <a:rPr lang="en-US" b="1" i="1" dirty="0">
                <a:solidFill>
                  <a:srgbClr val="C00000"/>
                </a:solidFill>
                <a:latin typeface="Segoe UI Semibold" panose="020B0702040204020203" pitchFamily="34" charset="0"/>
                <a:cs typeface="Segoe UI Semibold" panose="020B0702040204020203" pitchFamily="34" charset="0"/>
              </a:rPr>
              <a:t> </a:t>
            </a:r>
            <a:r>
              <a:rPr lang="en-US" b="1" i="1" dirty="0">
                <a:solidFill>
                  <a:srgbClr val="FF0000"/>
                </a:solidFill>
                <a:cs typeface="Segoe UI Semibold" panose="020B0702040204020203" pitchFamily="34" charset="0"/>
              </a:rPr>
              <a:t>How does the language and evidence for this indicator deepen your  interpretation of the TEAM rubric?</a:t>
            </a:r>
          </a:p>
        </p:txBody>
      </p:sp>
      <p:sp>
        <p:nvSpPr>
          <p:cNvPr id="9" name="TextBox 8">
            <a:extLst>
              <a:ext uri="{FF2B5EF4-FFF2-40B4-BE49-F238E27FC236}">
                <a16:creationId xmlns:a16="http://schemas.microsoft.com/office/drawing/2014/main" xmlns="" id="{5EAD230D-819B-47A3-AB66-CAA852557760}"/>
              </a:ext>
            </a:extLst>
          </p:cNvPr>
          <p:cNvSpPr txBox="1"/>
          <p:nvPr/>
        </p:nvSpPr>
        <p:spPr>
          <a:xfrm>
            <a:off x="5791200" y="6291671"/>
            <a:ext cx="6141719" cy="261610"/>
          </a:xfrm>
          <a:prstGeom prst="rect">
            <a:avLst/>
          </a:prstGeom>
          <a:noFill/>
        </p:spPr>
        <p:txBody>
          <a:bodyPr wrap="square" rtlCol="0">
            <a:spAutoFit/>
          </a:bodyPr>
          <a:lstStyle/>
          <a:p>
            <a:r>
              <a:rPr lang="en-US" sz="1100" b="1" dirty="0"/>
              <a:t>HANDOUT </a:t>
            </a:r>
            <a:r>
              <a:rPr lang="en-US" sz="1100" b="1" dirty="0" smtClean="0"/>
              <a:t>10_NON-EXAMPLE </a:t>
            </a:r>
            <a:r>
              <a:rPr lang="en-US" sz="1100" b="1" dirty="0"/>
              <a:t>VS EXAMPLE</a:t>
            </a:r>
          </a:p>
        </p:txBody>
      </p:sp>
      <p:sp>
        <p:nvSpPr>
          <p:cNvPr id="10" name="Content Placeholder 1"/>
          <p:cNvSpPr>
            <a:spLocks noGrp="1"/>
          </p:cNvSpPr>
          <p:nvPr>
            <p:ph idx="1"/>
          </p:nvPr>
        </p:nvSpPr>
        <p:spPr>
          <a:xfrm>
            <a:off x="4207933" y="2412757"/>
            <a:ext cx="4419600" cy="3048000"/>
          </a:xfrm>
        </p:spPr>
        <p:txBody>
          <a:bodyPr>
            <a:normAutofit/>
          </a:bodyPr>
          <a:lstStyle/>
          <a:p>
            <a:pPr marL="0" indent="0">
              <a:spcAft>
                <a:spcPts val="600"/>
              </a:spcAft>
              <a:buNone/>
            </a:pPr>
            <a:r>
              <a:rPr lang="en-US" sz="1800" dirty="0" smtClean="0">
                <a:cs typeface="Segoe UI Semibold" panose="020B0702040204020203" pitchFamily="34" charset="0"/>
              </a:rPr>
              <a:t>Evidence:</a:t>
            </a:r>
          </a:p>
          <a:p>
            <a:pPr marL="285750" indent="-285750">
              <a:spcAft>
                <a:spcPts val="600"/>
              </a:spcAft>
              <a:buClr>
                <a:srgbClr val="FF0000"/>
              </a:buClr>
            </a:pPr>
            <a:r>
              <a:rPr lang="en-US" sz="1800" dirty="0" smtClean="0">
                <a:cs typeface="Segoe UI Semibold" panose="020B0702040204020203" pitchFamily="34" charset="0"/>
              </a:rPr>
              <a:t>Questions </a:t>
            </a:r>
            <a:r>
              <a:rPr lang="en-US" sz="1800" dirty="0">
                <a:cs typeface="Segoe UI Semibold" panose="020B0702040204020203" pitchFamily="34" charset="0"/>
              </a:rPr>
              <a:t>and tasks reflect </a:t>
            </a:r>
            <a:r>
              <a:rPr lang="en-US" sz="1800" b="1" dirty="0"/>
              <a:t>deep integration </a:t>
            </a:r>
            <a:r>
              <a:rPr lang="en-US" sz="1800" dirty="0"/>
              <a:t>of the strands; reading, writing, and speaking </a:t>
            </a:r>
            <a:r>
              <a:rPr lang="en-US" sz="1800" dirty="0" smtClean="0"/>
              <a:t>and </a:t>
            </a:r>
            <a:r>
              <a:rPr lang="en-US" sz="1800" dirty="0"/>
              <a:t>listening are not taught in isolation. </a:t>
            </a:r>
          </a:p>
          <a:p>
            <a:pPr marL="285750" indent="-285750">
              <a:spcAft>
                <a:spcPts val="600"/>
              </a:spcAft>
              <a:buClr>
                <a:srgbClr val="FF0000"/>
              </a:buClr>
            </a:pPr>
            <a:r>
              <a:rPr lang="en-US" sz="1800" dirty="0" smtClean="0"/>
              <a:t>Questions </a:t>
            </a:r>
            <a:r>
              <a:rPr lang="en-US" sz="1800" dirty="0"/>
              <a:t>and tasks focus on </a:t>
            </a:r>
            <a:r>
              <a:rPr lang="en-US" sz="1800" b="1" dirty="0"/>
              <a:t>making meaning</a:t>
            </a:r>
            <a:r>
              <a:rPr lang="en-US" sz="1800" dirty="0"/>
              <a:t> of the texts and concepts at hand instead of “teaching” the standards in isolation. </a:t>
            </a:r>
          </a:p>
          <a:p>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2730509"/>
            <a:ext cx="2084836" cy="2087884"/>
          </a:xfrm>
          <a:prstGeom prst="rect">
            <a:avLst/>
          </a:prstGeom>
        </p:spPr>
      </p:pic>
    </p:spTree>
    <p:extLst>
      <p:ext uri="{BB962C8B-B14F-4D97-AF65-F5344CB8AC3E}">
        <p14:creationId xmlns:p14="http://schemas.microsoft.com/office/powerpoint/2010/main" val="356846788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800" dirty="0" smtClean="0"/>
              <a:t>Non-Example (Grade 3)</a:t>
            </a:r>
            <a:endParaRPr lang="en-US" sz="2800" dirty="0"/>
          </a:p>
        </p:txBody>
      </p:sp>
      <p:pic>
        <p:nvPicPr>
          <p:cNvPr id="5" name="Picture 4">
            <a:extLst>
              <a:ext uri="{FF2B5EF4-FFF2-40B4-BE49-F238E27FC236}">
                <a16:creationId xmlns:a16="http://schemas.microsoft.com/office/drawing/2014/main" xmlns="" id="{13D23734-A345-4A8C-BD82-BDAFF57A5A7C}"/>
              </a:ext>
            </a:extLst>
          </p:cNvPr>
          <p:cNvPicPr>
            <a:picLocks noChangeAspect="1"/>
          </p:cNvPicPr>
          <p:nvPr/>
        </p:nvPicPr>
        <p:blipFill rotWithShape="1">
          <a:blip r:embed="rId3">
            <a:extLst>
              <a:ext uri="{28A0092B-C50C-407E-A947-70E740481C1C}">
                <a14:useLocalDpi xmlns:a14="http://schemas.microsoft.com/office/drawing/2010/main" val="0"/>
              </a:ext>
            </a:extLst>
          </a:blip>
          <a:srcRect l="5403" r="1936"/>
          <a:stretch/>
        </p:blipFill>
        <p:spPr>
          <a:xfrm>
            <a:off x="700878" y="1524000"/>
            <a:ext cx="3522134" cy="3784159"/>
          </a:xfrm>
          <a:prstGeom prst="rect">
            <a:avLst/>
          </a:prstGeom>
        </p:spPr>
      </p:pic>
      <p:sp>
        <p:nvSpPr>
          <p:cNvPr id="7" name="Content Placeholder 1"/>
          <p:cNvSpPr>
            <a:spLocks noGrp="1"/>
          </p:cNvSpPr>
          <p:nvPr>
            <p:ph idx="1"/>
          </p:nvPr>
        </p:nvSpPr>
        <p:spPr>
          <a:xfrm>
            <a:off x="4648200" y="1371600"/>
            <a:ext cx="4114800" cy="4525963"/>
          </a:xfrm>
        </p:spPr>
        <p:txBody>
          <a:bodyPr>
            <a:normAutofit/>
          </a:bodyPr>
          <a:lstStyle/>
          <a:p>
            <a:pPr marL="0" indent="0" algn="ctr">
              <a:spcBef>
                <a:spcPts val="0"/>
              </a:spcBef>
              <a:buNone/>
            </a:pPr>
            <a:r>
              <a:rPr lang="en-US" b="1" dirty="0" smtClean="0"/>
              <a:t>QUESTION SEQUENCE</a:t>
            </a:r>
          </a:p>
          <a:p>
            <a:pPr marL="285750" indent="-285750">
              <a:spcBef>
                <a:spcPts val="0"/>
              </a:spcBef>
            </a:pPr>
            <a:r>
              <a:rPr lang="en-US" dirty="0"/>
              <a:t>What is our book about?</a:t>
            </a:r>
          </a:p>
          <a:p>
            <a:pPr marL="285750" indent="-285750">
              <a:spcBef>
                <a:spcPts val="0"/>
              </a:spcBef>
            </a:pPr>
            <a:r>
              <a:rPr lang="en-US" dirty="0"/>
              <a:t>What else did it say it [an egg] could be used as?</a:t>
            </a:r>
          </a:p>
          <a:p>
            <a:pPr marL="285750" indent="-285750">
              <a:spcBef>
                <a:spcPts val="0"/>
              </a:spcBef>
            </a:pPr>
            <a:r>
              <a:rPr lang="en-US" dirty="0"/>
              <a:t>Can you find the main idea?</a:t>
            </a:r>
          </a:p>
          <a:p>
            <a:pPr marL="285750" indent="-285750">
              <a:spcBef>
                <a:spcPts val="0"/>
              </a:spcBef>
            </a:pPr>
            <a:r>
              <a:rPr lang="en-US" dirty="0"/>
              <a:t>Where do we look for the main idea?</a:t>
            </a:r>
          </a:p>
          <a:p>
            <a:pPr marL="285750" indent="-285750">
              <a:spcBef>
                <a:spcPts val="0"/>
              </a:spcBef>
            </a:pPr>
            <a:r>
              <a:rPr lang="en-US" dirty="0"/>
              <a:t>Which one is the main idea in this paragraph?</a:t>
            </a:r>
          </a:p>
          <a:p>
            <a:endParaRPr lang="en-US" dirty="0"/>
          </a:p>
        </p:txBody>
      </p:sp>
      <p:sp>
        <p:nvSpPr>
          <p:cNvPr id="6" name="TextBox 5">
            <a:extLst>
              <a:ext uri="{FF2B5EF4-FFF2-40B4-BE49-F238E27FC236}">
                <a16:creationId xmlns:a16="http://schemas.microsoft.com/office/drawing/2014/main" xmlns="" id="{5EAD230D-819B-47A3-AB66-CAA852557760}"/>
              </a:ext>
            </a:extLst>
          </p:cNvPr>
          <p:cNvSpPr txBox="1"/>
          <p:nvPr/>
        </p:nvSpPr>
        <p:spPr>
          <a:xfrm>
            <a:off x="5692140" y="6248400"/>
            <a:ext cx="6141719" cy="261610"/>
          </a:xfrm>
          <a:prstGeom prst="rect">
            <a:avLst/>
          </a:prstGeom>
          <a:noFill/>
        </p:spPr>
        <p:txBody>
          <a:bodyPr wrap="square" rtlCol="0">
            <a:spAutoFit/>
          </a:bodyPr>
          <a:lstStyle/>
          <a:p>
            <a:r>
              <a:rPr lang="en-US" sz="1100" b="1" dirty="0" smtClean="0"/>
              <a:t>HANDOUT 10_NON-EXAMPLE VS EXAMPLE</a:t>
            </a:r>
            <a:endParaRPr lang="en-US" sz="1100" b="1" dirty="0"/>
          </a:p>
        </p:txBody>
      </p:sp>
    </p:spTree>
    <p:extLst>
      <p:ext uri="{BB962C8B-B14F-4D97-AF65-F5344CB8AC3E}">
        <p14:creationId xmlns:p14="http://schemas.microsoft.com/office/powerpoint/2010/main" val="309440007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Example (Grade 5)</a:t>
            </a:r>
          </a:p>
        </p:txBody>
      </p:sp>
      <p:pic>
        <p:nvPicPr>
          <p:cNvPr id="3074" name="Picture 2" descr="Image result for the new colossus">
            <a:extLst>
              <a:ext uri="{FF2B5EF4-FFF2-40B4-BE49-F238E27FC236}">
                <a16:creationId xmlns:a16="http://schemas.microsoft.com/office/drawing/2014/main" xmlns="" id="{547302EA-8729-41F8-85ED-2D96ABB79B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00" r="8800"/>
          <a:stretch/>
        </p:blipFill>
        <p:spPr bwMode="auto">
          <a:xfrm>
            <a:off x="600075" y="1676400"/>
            <a:ext cx="3886200" cy="35814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1"/>
          <p:cNvSpPr>
            <a:spLocks noGrp="1"/>
          </p:cNvSpPr>
          <p:nvPr>
            <p:ph idx="1"/>
          </p:nvPr>
        </p:nvSpPr>
        <p:spPr>
          <a:xfrm>
            <a:off x="4572000" y="1341437"/>
            <a:ext cx="4114800" cy="4525963"/>
          </a:xfrm>
        </p:spPr>
        <p:txBody>
          <a:bodyPr>
            <a:normAutofit fontScale="85000" lnSpcReduction="20000"/>
          </a:bodyPr>
          <a:lstStyle/>
          <a:p>
            <a:pPr marL="0" indent="0" algn="ctr">
              <a:spcAft>
                <a:spcPts val="600"/>
              </a:spcAft>
              <a:buNone/>
            </a:pPr>
            <a:r>
              <a:rPr lang="en-US" b="1" dirty="0" smtClean="0"/>
              <a:t>QUESTION SEQUENCE</a:t>
            </a:r>
          </a:p>
          <a:p>
            <a:pPr marL="285750" indent="-285750">
              <a:spcAft>
                <a:spcPts val="600"/>
              </a:spcAft>
            </a:pPr>
            <a:r>
              <a:rPr lang="en-US" dirty="0" smtClean="0"/>
              <a:t>What </a:t>
            </a:r>
            <a:r>
              <a:rPr lang="en-US" dirty="0"/>
              <a:t>is the rhyme scheme of the poem? </a:t>
            </a:r>
            <a:r>
              <a:rPr lang="en-US" dirty="0" smtClean="0"/>
              <a:t>What </a:t>
            </a:r>
            <a:r>
              <a:rPr lang="en-US" dirty="0"/>
              <a:t>does that reveal about the structure of the poem?</a:t>
            </a:r>
          </a:p>
          <a:p>
            <a:pPr marL="285750" indent="-285750">
              <a:spcAft>
                <a:spcPts val="600"/>
              </a:spcAft>
            </a:pPr>
            <a:r>
              <a:rPr lang="en-US" dirty="0"/>
              <a:t>Which lines are about the first statue and which the second?  What comparisons are made?</a:t>
            </a:r>
          </a:p>
          <a:p>
            <a:pPr marL="285750" indent="-285750">
              <a:spcAft>
                <a:spcPts val="600"/>
              </a:spcAft>
            </a:pPr>
            <a:r>
              <a:rPr lang="en-US" dirty="0"/>
              <a:t>What can we infer about the location of the second statue? </a:t>
            </a:r>
          </a:p>
          <a:p>
            <a:pPr marL="285750" indent="-285750">
              <a:spcAft>
                <a:spcPts val="600"/>
              </a:spcAft>
            </a:pPr>
            <a:r>
              <a:rPr lang="en-US" dirty="0"/>
              <a:t>Who does the second statue welcome to the shores of America? </a:t>
            </a:r>
            <a:r>
              <a:rPr lang="en-US" dirty="0" smtClean="0"/>
              <a:t>How </a:t>
            </a:r>
            <a:r>
              <a:rPr lang="en-US" dirty="0"/>
              <a:t>is the land of the second statue characterized? </a:t>
            </a:r>
          </a:p>
          <a:p>
            <a:endParaRPr lang="en-US" dirty="0"/>
          </a:p>
        </p:txBody>
      </p:sp>
      <p:sp>
        <p:nvSpPr>
          <p:cNvPr id="8" name="TextBox 7">
            <a:extLst>
              <a:ext uri="{FF2B5EF4-FFF2-40B4-BE49-F238E27FC236}">
                <a16:creationId xmlns:a16="http://schemas.microsoft.com/office/drawing/2014/main" xmlns="" id="{5EAD230D-819B-47A3-AB66-CAA852557760}"/>
              </a:ext>
            </a:extLst>
          </p:cNvPr>
          <p:cNvSpPr txBox="1"/>
          <p:nvPr/>
        </p:nvSpPr>
        <p:spPr>
          <a:xfrm>
            <a:off x="5692140" y="6248400"/>
            <a:ext cx="6141719" cy="261610"/>
          </a:xfrm>
          <a:prstGeom prst="rect">
            <a:avLst/>
          </a:prstGeom>
          <a:noFill/>
        </p:spPr>
        <p:txBody>
          <a:bodyPr wrap="square" rtlCol="0">
            <a:spAutoFit/>
          </a:bodyPr>
          <a:lstStyle/>
          <a:p>
            <a:r>
              <a:rPr lang="en-US" sz="1100" b="1" dirty="0" smtClean="0"/>
              <a:t>HANDOUT 10_NON-EXAMPLE VS EXAMPLE</a:t>
            </a:r>
            <a:endParaRPr lang="en-US" sz="1100" b="1" dirty="0"/>
          </a:p>
        </p:txBody>
      </p:sp>
    </p:spTree>
    <p:extLst>
      <p:ext uri="{BB962C8B-B14F-4D97-AF65-F5344CB8AC3E}">
        <p14:creationId xmlns:p14="http://schemas.microsoft.com/office/powerpoint/2010/main" val="23089221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Core Action 5: Indicator C</a:t>
            </a:r>
          </a:p>
        </p:txBody>
      </p:sp>
      <p:sp>
        <p:nvSpPr>
          <p:cNvPr id="5" name="Rectangle 4">
            <a:extLst>
              <a:ext uri="{FF2B5EF4-FFF2-40B4-BE49-F238E27FC236}">
                <a16:creationId xmlns:a16="http://schemas.microsoft.com/office/drawing/2014/main" xmlns="" id="{E8E1E76D-5299-4B65-BFBE-FC52D848EFDD}"/>
              </a:ext>
            </a:extLst>
          </p:cNvPr>
          <p:cNvSpPr/>
          <p:nvPr/>
        </p:nvSpPr>
        <p:spPr>
          <a:xfrm>
            <a:off x="588335" y="1301951"/>
            <a:ext cx="8001000" cy="707886"/>
          </a:xfrm>
          <a:prstGeom prst="rect">
            <a:avLst/>
          </a:prstGeom>
        </p:spPr>
        <p:txBody>
          <a:bodyPr wrap="square">
            <a:spAutoFit/>
          </a:bodyPr>
          <a:lstStyle/>
          <a:p>
            <a:pPr algn="ctr"/>
            <a:r>
              <a:rPr lang="en-US" b="1" i="1" dirty="0">
                <a:solidFill>
                  <a:srgbClr val="FF0000"/>
                </a:solidFill>
                <a:latin typeface="Segoe UI Semibold" panose="020B0702040204020203" pitchFamily="34" charset="0"/>
                <a:cs typeface="Segoe UI Semibold" panose="020B0702040204020203" pitchFamily="34" charset="0"/>
              </a:rPr>
              <a:t>Questions and tasks require students to use details from the text to </a:t>
            </a:r>
            <a:r>
              <a:rPr lang="en-US" sz="2200" b="1" i="1" dirty="0">
                <a:solidFill>
                  <a:schemeClr val="accent2"/>
                </a:solidFill>
                <a:latin typeface="Segoe UI Semibold" panose="020B0702040204020203" pitchFamily="34" charset="0"/>
                <a:cs typeface="Segoe UI Semibold" panose="020B0702040204020203" pitchFamily="34" charset="0"/>
              </a:rPr>
              <a:t>demonstrate understanding </a:t>
            </a:r>
            <a:r>
              <a:rPr lang="en-US" b="1" i="1" dirty="0">
                <a:solidFill>
                  <a:srgbClr val="FF0000"/>
                </a:solidFill>
                <a:latin typeface="Segoe UI Semibold" panose="020B0702040204020203" pitchFamily="34" charset="0"/>
                <a:cs typeface="Segoe UI Semibold" panose="020B0702040204020203" pitchFamily="34" charset="0"/>
              </a:rPr>
              <a:t>and/or support their ideas about the text.</a:t>
            </a:r>
          </a:p>
        </p:txBody>
      </p:sp>
      <p:sp>
        <p:nvSpPr>
          <p:cNvPr id="8" name="Rectangle 7">
            <a:extLst>
              <a:ext uri="{FF2B5EF4-FFF2-40B4-BE49-F238E27FC236}">
                <a16:creationId xmlns:a16="http://schemas.microsoft.com/office/drawing/2014/main" xmlns="" id="{701318FB-FDF0-4423-8328-07B839DE1FF7}"/>
              </a:ext>
            </a:extLst>
          </p:cNvPr>
          <p:cNvSpPr/>
          <p:nvPr/>
        </p:nvSpPr>
        <p:spPr>
          <a:xfrm>
            <a:off x="781492" y="5297269"/>
            <a:ext cx="7467600" cy="646331"/>
          </a:xfrm>
          <a:prstGeom prst="rect">
            <a:avLst/>
          </a:prstGeom>
        </p:spPr>
        <p:txBody>
          <a:bodyPr wrap="square">
            <a:spAutoFit/>
          </a:bodyPr>
          <a:lstStyle/>
          <a:p>
            <a:pPr algn="ctr"/>
            <a:r>
              <a:rPr lang="en-US" b="1" i="1" dirty="0">
                <a:solidFill>
                  <a:srgbClr val="FF0000"/>
                </a:solidFill>
                <a:latin typeface="Segoe UI Semibold" panose="020B0702040204020203" pitchFamily="34" charset="0"/>
                <a:cs typeface="Segoe UI Semibold" panose="020B0702040204020203" pitchFamily="34" charset="0"/>
              </a:rPr>
              <a:t> How does the language and evidence for this indicator deepen your  interpretation of the TEAM rubric?</a:t>
            </a:r>
          </a:p>
        </p:txBody>
      </p:sp>
      <p:sp>
        <p:nvSpPr>
          <p:cNvPr id="9" name="TextBox 8">
            <a:extLst>
              <a:ext uri="{FF2B5EF4-FFF2-40B4-BE49-F238E27FC236}">
                <a16:creationId xmlns:a16="http://schemas.microsoft.com/office/drawing/2014/main" xmlns="" id="{0B18BF3F-57DA-4D85-9576-8F04BAB5C9EB}"/>
              </a:ext>
            </a:extLst>
          </p:cNvPr>
          <p:cNvSpPr txBox="1"/>
          <p:nvPr/>
        </p:nvSpPr>
        <p:spPr>
          <a:xfrm>
            <a:off x="5943600" y="6248400"/>
            <a:ext cx="6141719" cy="261610"/>
          </a:xfrm>
          <a:prstGeom prst="rect">
            <a:avLst/>
          </a:prstGeom>
          <a:noFill/>
        </p:spPr>
        <p:txBody>
          <a:bodyPr wrap="square" rtlCol="0">
            <a:spAutoFit/>
          </a:bodyPr>
          <a:lstStyle/>
          <a:p>
            <a:r>
              <a:rPr lang="en-US" sz="1100" b="1" dirty="0"/>
              <a:t>HANDOUT </a:t>
            </a:r>
            <a:r>
              <a:rPr lang="en-US" sz="1100" b="1" dirty="0" smtClean="0"/>
              <a:t>11_NON-EXAMPLE </a:t>
            </a:r>
            <a:r>
              <a:rPr lang="en-US" sz="1100" b="1" dirty="0"/>
              <a:t>VS EXAMPLE</a:t>
            </a:r>
          </a:p>
        </p:txBody>
      </p:sp>
      <p:sp>
        <p:nvSpPr>
          <p:cNvPr id="10" name="Content Placeholder 1"/>
          <p:cNvSpPr>
            <a:spLocks noGrp="1"/>
          </p:cNvSpPr>
          <p:nvPr>
            <p:ph idx="1"/>
          </p:nvPr>
        </p:nvSpPr>
        <p:spPr>
          <a:xfrm>
            <a:off x="3962400" y="2196783"/>
            <a:ext cx="4419600" cy="3048000"/>
          </a:xfrm>
        </p:spPr>
        <p:txBody>
          <a:bodyPr>
            <a:normAutofit lnSpcReduction="10000"/>
          </a:bodyPr>
          <a:lstStyle/>
          <a:p>
            <a:pPr marL="0" indent="0">
              <a:lnSpc>
                <a:spcPct val="110000"/>
              </a:lnSpc>
              <a:spcBef>
                <a:spcPts val="0"/>
              </a:spcBef>
              <a:buNone/>
            </a:pPr>
            <a:r>
              <a:rPr lang="en-US" sz="1800" dirty="0" smtClean="0">
                <a:cs typeface="Segoe UI Semibold" panose="020B0702040204020203" pitchFamily="34" charset="0"/>
              </a:rPr>
              <a:t>Evidence:</a:t>
            </a:r>
          </a:p>
          <a:p>
            <a:pPr>
              <a:lnSpc>
                <a:spcPct val="110000"/>
              </a:lnSpc>
              <a:spcBef>
                <a:spcPts val="0"/>
              </a:spcBef>
              <a:buClr>
                <a:srgbClr val="FF0000"/>
              </a:buClr>
            </a:pPr>
            <a:r>
              <a:rPr lang="en-US" sz="1800" dirty="0">
                <a:cs typeface="Segoe UI Semibold" panose="020B0702040204020203" pitchFamily="34" charset="0"/>
              </a:rPr>
              <a:t>The </a:t>
            </a:r>
            <a:r>
              <a:rPr lang="en-US" sz="1800" b="1" dirty="0">
                <a:cs typeface="Segoe UI Semibold" panose="020B0702040204020203" pitchFamily="34" charset="0"/>
              </a:rPr>
              <a:t>questions</a:t>
            </a:r>
            <a:r>
              <a:rPr lang="en-US" sz="1800" dirty="0">
                <a:cs typeface="Segoe UI Semibold" panose="020B0702040204020203" pitchFamily="34" charset="0"/>
              </a:rPr>
              <a:t> can only be </a:t>
            </a:r>
            <a:r>
              <a:rPr lang="en-US" sz="1800" b="1" dirty="0">
                <a:cs typeface="Segoe UI Semibold" panose="020B0702040204020203" pitchFamily="34" charset="0"/>
              </a:rPr>
              <a:t>answered</a:t>
            </a:r>
            <a:r>
              <a:rPr lang="en-US" sz="1800" dirty="0">
                <a:cs typeface="Segoe UI Semibold" panose="020B0702040204020203" pitchFamily="34" charset="0"/>
              </a:rPr>
              <a:t> </a:t>
            </a:r>
            <a:r>
              <a:rPr lang="en-US" sz="1800" b="1" dirty="0">
                <a:cs typeface="Segoe UI Semibold" panose="020B0702040204020203" pitchFamily="34" charset="0"/>
              </a:rPr>
              <a:t>after reading </a:t>
            </a:r>
            <a:r>
              <a:rPr lang="en-US" sz="1800" dirty="0">
                <a:cs typeface="Segoe UI Semibold" panose="020B0702040204020203" pitchFamily="34" charset="0"/>
              </a:rPr>
              <a:t>the texts (TDQs &amp; TSQs). </a:t>
            </a:r>
            <a:endParaRPr lang="en-US" sz="1800" dirty="0" smtClean="0">
              <a:cs typeface="Segoe UI Semibold" panose="020B0702040204020203" pitchFamily="34" charset="0"/>
            </a:endParaRPr>
          </a:p>
          <a:p>
            <a:pPr>
              <a:lnSpc>
                <a:spcPct val="110000"/>
              </a:lnSpc>
              <a:spcBef>
                <a:spcPts val="0"/>
              </a:spcBef>
              <a:buClr>
                <a:srgbClr val="FF0000"/>
              </a:buClr>
            </a:pPr>
            <a:r>
              <a:rPr lang="en-US" sz="1800" dirty="0" smtClean="0">
                <a:cs typeface="Segoe UI Semibold" panose="020B0702040204020203" pitchFamily="34" charset="0"/>
              </a:rPr>
              <a:t>Questions </a:t>
            </a:r>
            <a:r>
              <a:rPr lang="en-US" sz="1800" dirty="0">
                <a:cs typeface="Segoe UI Semibold" panose="020B0702040204020203" pitchFamily="34" charset="0"/>
              </a:rPr>
              <a:t>require students to </a:t>
            </a:r>
            <a:r>
              <a:rPr lang="en-US" sz="1800" b="1" dirty="0">
                <a:cs typeface="Segoe UI Semibold" panose="020B0702040204020203" pitchFamily="34" charset="0"/>
              </a:rPr>
              <a:t>use knowledge</a:t>
            </a:r>
            <a:r>
              <a:rPr lang="en-US" sz="1800" dirty="0">
                <a:cs typeface="Segoe UI Semibold" panose="020B0702040204020203" pitchFamily="34" charset="0"/>
              </a:rPr>
              <a:t> they gained </a:t>
            </a:r>
            <a:r>
              <a:rPr lang="en-US" sz="1800" b="1" dirty="0">
                <a:cs typeface="Segoe UI Semibold" panose="020B0702040204020203" pitchFamily="34" charset="0"/>
              </a:rPr>
              <a:t>from the texts </a:t>
            </a:r>
            <a:r>
              <a:rPr lang="en-US" sz="1800" dirty="0">
                <a:cs typeface="Segoe UI Semibold" panose="020B0702040204020203" pitchFamily="34" charset="0"/>
              </a:rPr>
              <a:t>to determine the correct answer. </a:t>
            </a:r>
            <a:endParaRPr lang="en-US" sz="1800" dirty="0" smtClean="0">
              <a:cs typeface="Segoe UI Semibold" panose="020B0702040204020203" pitchFamily="34" charset="0"/>
            </a:endParaRPr>
          </a:p>
          <a:p>
            <a:pPr>
              <a:lnSpc>
                <a:spcPct val="110000"/>
              </a:lnSpc>
              <a:spcBef>
                <a:spcPts val="0"/>
              </a:spcBef>
              <a:buClr>
                <a:srgbClr val="FF0000"/>
              </a:buClr>
            </a:pPr>
            <a:r>
              <a:rPr lang="en-US" sz="1800" dirty="0" smtClean="0">
                <a:cs typeface="Segoe UI Semibold" panose="020B0702040204020203" pitchFamily="34" charset="0"/>
              </a:rPr>
              <a:t>Where </a:t>
            </a:r>
            <a:r>
              <a:rPr lang="en-US" sz="1800" dirty="0">
                <a:cs typeface="Segoe UI Semibold" panose="020B0702040204020203" pitchFamily="34" charset="0"/>
              </a:rPr>
              <a:t>applicable, students </a:t>
            </a:r>
            <a:r>
              <a:rPr lang="en-US" sz="1800" b="1" dirty="0">
                <a:cs typeface="Segoe UI Semibold" panose="020B0702040204020203" pitchFamily="34" charset="0"/>
              </a:rPr>
              <a:t>support</a:t>
            </a:r>
            <a:r>
              <a:rPr lang="en-US" sz="1800" dirty="0">
                <a:cs typeface="Segoe UI Semibold" panose="020B0702040204020203" pitchFamily="34" charset="0"/>
              </a:rPr>
              <a:t> their </a:t>
            </a:r>
            <a:r>
              <a:rPr lang="en-US" sz="1800" b="1" dirty="0">
                <a:cs typeface="Segoe UI Semibold" panose="020B0702040204020203" pitchFamily="34" charset="0"/>
              </a:rPr>
              <a:t>ideas</a:t>
            </a:r>
            <a:r>
              <a:rPr lang="en-US" sz="1800" dirty="0">
                <a:cs typeface="Segoe UI Semibold" panose="020B0702040204020203" pitchFamily="34" charset="0"/>
              </a:rPr>
              <a:t> with </a:t>
            </a:r>
            <a:r>
              <a:rPr lang="en-US" sz="1800" b="1" dirty="0">
                <a:cs typeface="Segoe UI Semibold" panose="020B0702040204020203" pitchFamily="34" charset="0"/>
              </a:rPr>
              <a:t>evidence</a:t>
            </a:r>
            <a:r>
              <a:rPr lang="en-US" sz="1800" dirty="0">
                <a:cs typeface="Segoe UI Semibold" panose="020B0702040204020203" pitchFamily="34" charset="0"/>
              </a:rPr>
              <a:t> and/or knowledge gained from the texts.</a:t>
            </a:r>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2438400"/>
            <a:ext cx="2084836" cy="2087884"/>
          </a:xfrm>
          <a:prstGeom prst="rect">
            <a:avLst/>
          </a:prstGeom>
        </p:spPr>
      </p:pic>
    </p:spTree>
    <p:extLst>
      <p:ext uri="{BB962C8B-B14F-4D97-AF65-F5344CB8AC3E}">
        <p14:creationId xmlns:p14="http://schemas.microsoft.com/office/powerpoint/2010/main" val="34245857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Non-Example (Grade 3)</a:t>
            </a:r>
          </a:p>
        </p:txBody>
      </p:sp>
      <p:pic>
        <p:nvPicPr>
          <p:cNvPr id="6" name="Picture 5">
            <a:extLst>
              <a:ext uri="{FF2B5EF4-FFF2-40B4-BE49-F238E27FC236}">
                <a16:creationId xmlns:a16="http://schemas.microsoft.com/office/drawing/2014/main" xmlns="" id="{D5C794D9-8B8F-4254-B2A5-5568AEE1DE92}"/>
              </a:ext>
            </a:extLst>
          </p:cNvPr>
          <p:cNvPicPr>
            <a:picLocks noChangeAspect="1"/>
          </p:cNvPicPr>
          <p:nvPr/>
        </p:nvPicPr>
        <p:blipFill>
          <a:blip r:embed="rId3">
            <a:duotone>
              <a:prstClr val="black"/>
              <a:schemeClr val="bg1">
                <a:lumMod val="95000"/>
                <a:tint val="45000"/>
                <a:satMod val="400000"/>
              </a:schemeClr>
            </a:duotone>
          </a:blip>
          <a:stretch>
            <a:fillRect/>
          </a:stretch>
        </p:blipFill>
        <p:spPr>
          <a:xfrm rot="5400000">
            <a:off x="4826577" y="1757377"/>
            <a:ext cx="2131451" cy="5474695"/>
          </a:xfrm>
          <a:prstGeom prst="rect">
            <a:avLst/>
          </a:prstGeom>
        </p:spPr>
      </p:pic>
      <p:pic>
        <p:nvPicPr>
          <p:cNvPr id="1026" name="Picture 2" descr="Image result for animal superpower reader">
            <a:extLst>
              <a:ext uri="{FF2B5EF4-FFF2-40B4-BE49-F238E27FC236}">
                <a16:creationId xmlns:a16="http://schemas.microsoft.com/office/drawing/2014/main" xmlns="" id="{70651D07-541F-4763-B4C5-6EC639BA73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433" y="1676399"/>
            <a:ext cx="2589367" cy="38840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50B6B6EE-84CA-4A6D-A4AB-B98F12372906}"/>
              </a:ext>
            </a:extLst>
          </p:cNvPr>
          <p:cNvSpPr txBox="1"/>
          <p:nvPr/>
        </p:nvSpPr>
        <p:spPr>
          <a:xfrm>
            <a:off x="3119235" y="1511802"/>
            <a:ext cx="5546133" cy="1569660"/>
          </a:xfrm>
          <a:prstGeom prst="rect">
            <a:avLst/>
          </a:prstGeom>
          <a:noFill/>
        </p:spPr>
        <p:txBody>
          <a:bodyPr wrap="square" rtlCol="0">
            <a:spAutoFit/>
          </a:bodyPr>
          <a:lstStyle/>
          <a:p>
            <a:pPr algn="ctr"/>
            <a:r>
              <a:rPr lang="en-US" sz="2400" b="1" dirty="0">
                <a:solidFill>
                  <a:schemeClr val="accent1"/>
                </a:solidFill>
              </a:rPr>
              <a:t>TASK</a:t>
            </a:r>
          </a:p>
          <a:p>
            <a:pPr algn="ctr"/>
            <a:endParaRPr lang="en-US" sz="2400" b="1" dirty="0">
              <a:solidFill>
                <a:schemeClr val="accent1"/>
              </a:solidFill>
            </a:endParaRPr>
          </a:p>
          <a:p>
            <a:pPr algn="ctr"/>
            <a:r>
              <a:rPr lang="en-US" sz="2400" b="1" dirty="0">
                <a:solidFill>
                  <a:schemeClr val="accent1"/>
                </a:solidFill>
              </a:rPr>
              <a:t>Writing Prompt: </a:t>
            </a:r>
            <a:r>
              <a:rPr lang="en-US" sz="2400" dirty="0">
                <a:solidFill>
                  <a:schemeClr val="accent1"/>
                </a:solidFill>
              </a:rPr>
              <a:t>If you had a superpower, what would it be? Why? </a:t>
            </a:r>
          </a:p>
        </p:txBody>
      </p:sp>
      <p:sp>
        <p:nvSpPr>
          <p:cNvPr id="8" name="TextBox 7">
            <a:extLst>
              <a:ext uri="{FF2B5EF4-FFF2-40B4-BE49-F238E27FC236}">
                <a16:creationId xmlns:a16="http://schemas.microsoft.com/office/drawing/2014/main" xmlns="" id="{5EAD230D-819B-47A3-AB66-CAA852557760}"/>
              </a:ext>
            </a:extLst>
          </p:cNvPr>
          <p:cNvSpPr txBox="1"/>
          <p:nvPr/>
        </p:nvSpPr>
        <p:spPr>
          <a:xfrm>
            <a:off x="5692140" y="6248400"/>
            <a:ext cx="6141719" cy="261610"/>
          </a:xfrm>
          <a:prstGeom prst="rect">
            <a:avLst/>
          </a:prstGeom>
          <a:noFill/>
        </p:spPr>
        <p:txBody>
          <a:bodyPr wrap="square" rtlCol="0">
            <a:spAutoFit/>
          </a:bodyPr>
          <a:lstStyle/>
          <a:p>
            <a:r>
              <a:rPr lang="en-US" sz="1100" b="1" dirty="0" smtClean="0"/>
              <a:t>HANDOUT 11_NON-EXAMPLE VS EXAMPLE</a:t>
            </a:r>
            <a:endParaRPr lang="en-US" sz="1100" b="1" dirty="0"/>
          </a:p>
        </p:txBody>
      </p:sp>
    </p:spTree>
    <p:extLst>
      <p:ext uri="{BB962C8B-B14F-4D97-AF65-F5344CB8AC3E}">
        <p14:creationId xmlns:p14="http://schemas.microsoft.com/office/powerpoint/2010/main" val="32767590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Example (Grade 3)</a:t>
            </a:r>
          </a:p>
        </p:txBody>
      </p:sp>
      <p:sp>
        <p:nvSpPr>
          <p:cNvPr id="5" name="Rectangle 4">
            <a:extLst>
              <a:ext uri="{FF2B5EF4-FFF2-40B4-BE49-F238E27FC236}">
                <a16:creationId xmlns:a16="http://schemas.microsoft.com/office/drawing/2014/main" xmlns="" id="{8A22F1A2-EE65-46BF-966A-DE6D25710F85}"/>
              </a:ext>
            </a:extLst>
          </p:cNvPr>
          <p:cNvSpPr/>
          <p:nvPr/>
        </p:nvSpPr>
        <p:spPr>
          <a:xfrm>
            <a:off x="457200" y="1295400"/>
            <a:ext cx="8382000" cy="4549194"/>
          </a:xfrm>
          <a:prstGeom prst="rect">
            <a:avLst/>
          </a:prstGeom>
        </p:spPr>
        <p:txBody>
          <a:bodyPr wrap="square">
            <a:spAutoFit/>
          </a:bodyPr>
          <a:lstStyle/>
          <a:p>
            <a:pPr algn="ctr">
              <a:lnSpc>
                <a:spcPct val="107000"/>
              </a:lnSpc>
              <a:spcAft>
                <a:spcPts val="800"/>
              </a:spcAft>
            </a:pPr>
            <a:r>
              <a:rPr lang="en-US" b="1" dirty="0">
                <a:solidFill>
                  <a:schemeClr val="accent1"/>
                </a:solidFill>
                <a:ea typeface="Calibri" panose="020F0502020204030204" pitchFamily="34" charset="0"/>
                <a:cs typeface="Times New Roman" panose="02020603050405020304" pitchFamily="18" charset="0"/>
              </a:rPr>
              <a:t>TASK</a:t>
            </a:r>
          </a:p>
          <a:p>
            <a:pPr>
              <a:lnSpc>
                <a:spcPct val="107000"/>
              </a:lnSpc>
              <a:spcAft>
                <a:spcPts val="800"/>
              </a:spcAft>
            </a:pPr>
            <a:r>
              <a:rPr lang="en-US" b="1" dirty="0">
                <a:solidFill>
                  <a:schemeClr val="accent1"/>
                </a:solidFill>
                <a:ea typeface="Calibri" panose="020F0502020204030204" pitchFamily="34" charset="0"/>
                <a:cs typeface="Times New Roman" panose="02020603050405020304" pitchFamily="18" charset="0"/>
              </a:rPr>
              <a:t>Writing Prompt: </a:t>
            </a:r>
            <a:r>
              <a:rPr lang="en-US" dirty="0">
                <a:solidFill>
                  <a:schemeClr val="accent1"/>
                </a:solidFill>
                <a:ea typeface="Calibri" panose="020F0502020204030204" pitchFamily="34" charset="0"/>
                <a:cs typeface="Times New Roman" panose="02020603050405020304" pitchFamily="18" charset="0"/>
              </a:rPr>
              <a:t>Imagine you are a NASA scientist and the president has asked you</a:t>
            </a:r>
            <a:r>
              <a:rPr lang="en-US" dirty="0">
                <a:solidFill>
                  <a:schemeClr val="accent1"/>
                </a:solidFill>
                <a:ea typeface="Calibri" panose="020F0502020204030204" pitchFamily="34" charset="0"/>
                <a:cs typeface="Calibri" panose="020F0502020204030204" pitchFamily="34" charset="0"/>
              </a:rPr>
              <a:t> if we can relocate people to other planets. You have to prepare a brief for the president on why Earth is ideally suited for life but the other planets are not.</a:t>
            </a:r>
            <a:endParaRPr lang="en-US" dirty="0">
              <a:solidFill>
                <a:schemeClr val="accent1"/>
              </a:solidFill>
              <a:ea typeface="Calibri" panose="020F0502020204030204" pitchFamily="34" charset="0"/>
              <a:cs typeface="Times New Roman" panose="02020603050405020304" pitchFamily="18" charset="0"/>
            </a:endParaRPr>
          </a:p>
          <a:p>
            <a:pPr>
              <a:lnSpc>
                <a:spcPct val="107000"/>
              </a:lnSpc>
              <a:spcAft>
                <a:spcPts val="800"/>
              </a:spcAft>
            </a:pPr>
            <a:r>
              <a:rPr lang="en-US" dirty="0">
                <a:solidFill>
                  <a:schemeClr val="accent1"/>
                </a:solidFill>
                <a:ea typeface="Calibri" panose="020F0502020204030204" pitchFamily="34" charset="0"/>
                <a:cs typeface="Times New Roman" panose="02020603050405020304" pitchFamily="18" charset="0"/>
              </a:rPr>
              <a:t>Be sure to do the following when you write your brief: </a:t>
            </a:r>
          </a:p>
          <a:p>
            <a:pPr marL="342900" marR="0" lvl="0" indent="-342900">
              <a:lnSpc>
                <a:spcPct val="107000"/>
              </a:lnSpc>
              <a:spcBef>
                <a:spcPts val="0"/>
              </a:spcBef>
              <a:spcAft>
                <a:spcPts val="0"/>
              </a:spcAft>
              <a:buClr>
                <a:srgbClr val="FF0000"/>
              </a:buClr>
              <a:buFont typeface="Wingdings" panose="05000000000000000000" pitchFamily="2" charset="2"/>
              <a:buChar char="§"/>
            </a:pPr>
            <a:r>
              <a:rPr lang="en-US" dirty="0">
                <a:solidFill>
                  <a:schemeClr val="accent1"/>
                </a:solidFill>
                <a:ea typeface="Calibri" panose="020F0502020204030204" pitchFamily="34" charset="0"/>
                <a:cs typeface="Times New Roman" panose="02020603050405020304" pitchFamily="18" charset="0"/>
              </a:rPr>
              <a:t>Write an introduction. </a:t>
            </a:r>
          </a:p>
          <a:p>
            <a:pPr marL="342900" marR="0" lvl="0" indent="-342900">
              <a:lnSpc>
                <a:spcPct val="107000"/>
              </a:lnSpc>
              <a:spcBef>
                <a:spcPts val="0"/>
              </a:spcBef>
              <a:spcAft>
                <a:spcPts val="0"/>
              </a:spcAft>
              <a:buClr>
                <a:srgbClr val="FF0000"/>
              </a:buClr>
              <a:buFont typeface="Wingdings" panose="05000000000000000000" pitchFamily="2" charset="2"/>
              <a:buChar char="§"/>
            </a:pPr>
            <a:r>
              <a:rPr lang="en-US" dirty="0">
                <a:solidFill>
                  <a:schemeClr val="accent1"/>
                </a:solidFill>
                <a:ea typeface="Calibri" panose="020F0502020204030204" pitchFamily="34" charset="0"/>
                <a:cs typeface="Times New Roman" panose="02020603050405020304" pitchFamily="18" charset="0"/>
              </a:rPr>
              <a:t>Use information from unit texts to explain why earth is ideally suited for life.</a:t>
            </a:r>
          </a:p>
          <a:p>
            <a:pPr marL="342900" marR="0" lvl="0" indent="-342900">
              <a:lnSpc>
                <a:spcPct val="107000"/>
              </a:lnSpc>
              <a:spcBef>
                <a:spcPts val="0"/>
              </a:spcBef>
              <a:spcAft>
                <a:spcPts val="0"/>
              </a:spcAft>
              <a:buClr>
                <a:srgbClr val="FF0000"/>
              </a:buClr>
              <a:buFont typeface="Wingdings" panose="05000000000000000000" pitchFamily="2" charset="2"/>
              <a:buChar char="§"/>
            </a:pPr>
            <a:r>
              <a:rPr lang="en-US" dirty="0">
                <a:solidFill>
                  <a:schemeClr val="accent1"/>
                </a:solidFill>
                <a:ea typeface="Calibri" panose="020F0502020204030204" pitchFamily="34" charset="0"/>
                <a:cs typeface="Times New Roman" panose="02020603050405020304" pitchFamily="18" charset="0"/>
              </a:rPr>
              <a:t>Use information from unit texts to explain why each of the other planets in our solar system is not suitable for life. </a:t>
            </a:r>
            <a:r>
              <a:rPr lang="en-US" dirty="0">
                <a:solidFill>
                  <a:schemeClr val="accent1"/>
                </a:solidFill>
                <a:ea typeface="Segoe UI" panose="020B0502040204020203" pitchFamily="34" charset="0"/>
                <a:cs typeface="Segoe UI" panose="020B0502040204020203" pitchFamily="34" charset="0"/>
              </a:rPr>
              <a:t>In your explanations, be sure to talk about the specific characteristics of each planet. </a:t>
            </a:r>
            <a:endParaRPr lang="en-US" dirty="0">
              <a:solidFill>
                <a:schemeClr val="accent1"/>
              </a:solidFill>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FF0000"/>
              </a:buClr>
              <a:buFont typeface="Wingdings" panose="05000000000000000000" pitchFamily="2" charset="2"/>
              <a:buChar char="§"/>
            </a:pPr>
            <a:r>
              <a:rPr lang="en-US" dirty="0">
                <a:solidFill>
                  <a:schemeClr val="accent1"/>
                </a:solidFill>
                <a:ea typeface="Calibri" panose="020F0502020204030204" pitchFamily="34" charset="0"/>
                <a:cs typeface="Times New Roman" panose="02020603050405020304" pitchFamily="18" charset="0"/>
              </a:rPr>
              <a:t>Use linking words and phrases to connect your ideas.</a:t>
            </a:r>
          </a:p>
          <a:p>
            <a:pPr marL="342900" marR="0" lvl="0" indent="-342900">
              <a:lnSpc>
                <a:spcPct val="107000"/>
              </a:lnSpc>
              <a:spcBef>
                <a:spcPts val="0"/>
              </a:spcBef>
              <a:spcAft>
                <a:spcPts val="0"/>
              </a:spcAft>
              <a:buClr>
                <a:srgbClr val="FF0000"/>
              </a:buClr>
              <a:buFont typeface="Wingdings" panose="05000000000000000000" pitchFamily="2" charset="2"/>
              <a:buChar char="§"/>
            </a:pPr>
            <a:r>
              <a:rPr lang="en-US" dirty="0">
                <a:solidFill>
                  <a:schemeClr val="accent1"/>
                </a:solidFill>
                <a:ea typeface="Calibri" panose="020F0502020204030204" pitchFamily="34" charset="0"/>
                <a:cs typeface="Times New Roman" panose="02020603050405020304" pitchFamily="18" charset="0"/>
              </a:rPr>
              <a:t>Use vocabulary words from our words of study: </a:t>
            </a:r>
            <a:r>
              <a:rPr lang="en-US" dirty="0">
                <a:solidFill>
                  <a:schemeClr val="accent1"/>
                </a:solidFill>
                <a:ea typeface="Segoe UI" panose="020B0502040204020203" pitchFamily="34" charset="0"/>
                <a:cs typeface="Times New Roman" panose="02020603050405020304" pitchFamily="18" charset="0"/>
              </a:rPr>
              <a:t>climate, patterns, distance, atmosphere, surface.</a:t>
            </a:r>
            <a:endParaRPr lang="en-US" dirty="0">
              <a:solidFill>
                <a:schemeClr val="accent1"/>
              </a:solidFill>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FF0000"/>
              </a:buClr>
              <a:buFont typeface="Wingdings" panose="05000000000000000000" pitchFamily="2" charset="2"/>
              <a:buChar char="§"/>
            </a:pPr>
            <a:r>
              <a:rPr lang="en-US" dirty="0">
                <a:solidFill>
                  <a:schemeClr val="accent1"/>
                </a:solidFill>
                <a:ea typeface="Calibri" panose="020F0502020204030204" pitchFamily="34" charset="0"/>
                <a:cs typeface="Times New Roman" panose="02020603050405020304" pitchFamily="18" charset="0"/>
              </a:rPr>
              <a:t>Write a concluding statement.</a:t>
            </a:r>
          </a:p>
        </p:txBody>
      </p:sp>
      <p:sp>
        <p:nvSpPr>
          <p:cNvPr id="7" name="TextBox 6">
            <a:extLst>
              <a:ext uri="{FF2B5EF4-FFF2-40B4-BE49-F238E27FC236}">
                <a16:creationId xmlns:a16="http://schemas.microsoft.com/office/drawing/2014/main" xmlns="" id="{5EAD230D-819B-47A3-AB66-CAA852557760}"/>
              </a:ext>
            </a:extLst>
          </p:cNvPr>
          <p:cNvSpPr txBox="1"/>
          <p:nvPr/>
        </p:nvSpPr>
        <p:spPr>
          <a:xfrm>
            <a:off x="5692140" y="6248400"/>
            <a:ext cx="6141719" cy="261610"/>
          </a:xfrm>
          <a:prstGeom prst="rect">
            <a:avLst/>
          </a:prstGeom>
          <a:noFill/>
        </p:spPr>
        <p:txBody>
          <a:bodyPr wrap="square" rtlCol="0">
            <a:spAutoFit/>
          </a:bodyPr>
          <a:lstStyle/>
          <a:p>
            <a:r>
              <a:rPr lang="en-US" sz="1100" b="1" dirty="0" smtClean="0"/>
              <a:t>HANDOUT 11_NON-EXAMPLE VS EXAMPLE</a:t>
            </a:r>
            <a:endParaRPr lang="en-US" sz="1100" b="1" dirty="0"/>
          </a:p>
        </p:txBody>
      </p:sp>
    </p:spTree>
    <p:extLst>
      <p:ext uri="{BB962C8B-B14F-4D97-AF65-F5344CB8AC3E}">
        <p14:creationId xmlns:p14="http://schemas.microsoft.com/office/powerpoint/2010/main" val="209347121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Core Action 5: Indicator D</a:t>
            </a:r>
          </a:p>
        </p:txBody>
      </p:sp>
      <p:sp>
        <p:nvSpPr>
          <p:cNvPr id="5" name="Rectangle 4">
            <a:extLst>
              <a:ext uri="{FF2B5EF4-FFF2-40B4-BE49-F238E27FC236}">
                <a16:creationId xmlns:a16="http://schemas.microsoft.com/office/drawing/2014/main" xmlns="" id="{F7F1EBF6-A41A-46AF-942B-1CEA72B060BB}"/>
              </a:ext>
            </a:extLst>
          </p:cNvPr>
          <p:cNvSpPr/>
          <p:nvPr/>
        </p:nvSpPr>
        <p:spPr>
          <a:xfrm>
            <a:off x="609600" y="1229192"/>
            <a:ext cx="7467600" cy="923330"/>
          </a:xfrm>
          <a:prstGeom prst="rect">
            <a:avLst/>
          </a:prstGeom>
        </p:spPr>
        <p:txBody>
          <a:bodyPr wrap="square">
            <a:spAutoFit/>
          </a:bodyPr>
          <a:lstStyle/>
          <a:p>
            <a:pPr algn="ctr"/>
            <a:r>
              <a:rPr lang="en-US" sz="1600" b="1" i="1" dirty="0">
                <a:solidFill>
                  <a:srgbClr val="FF0000"/>
                </a:solidFill>
                <a:cs typeface="Segoe UI Semibold" panose="020B0702040204020203" pitchFamily="34" charset="0"/>
              </a:rPr>
              <a:t>Questions and tasks that attend to words (academic vocabulary), phrases and sentences within the text focus that matter most to build students’ vocabulary and</a:t>
            </a:r>
            <a:r>
              <a:rPr lang="en-US" sz="1600" b="1" i="1" dirty="0">
                <a:solidFill>
                  <a:srgbClr val="C00000"/>
                </a:solidFill>
                <a:cs typeface="Segoe UI Semibold" panose="020B0702040204020203" pitchFamily="34" charset="0"/>
              </a:rPr>
              <a:t> </a:t>
            </a:r>
            <a:r>
              <a:rPr lang="en-US" sz="2000" b="1" i="1" dirty="0">
                <a:solidFill>
                  <a:schemeClr val="accent2"/>
                </a:solidFill>
                <a:cs typeface="Segoe UI Semibold" panose="020B0702040204020203" pitchFamily="34" charset="0"/>
              </a:rPr>
              <a:t>deepen understanding </a:t>
            </a:r>
            <a:r>
              <a:rPr lang="en-US" sz="1600" b="1" i="1" dirty="0">
                <a:solidFill>
                  <a:srgbClr val="FF0000"/>
                </a:solidFill>
                <a:cs typeface="Segoe UI Semibold" panose="020B0702040204020203" pitchFamily="34" charset="0"/>
              </a:rPr>
              <a:t>of the text.</a:t>
            </a:r>
          </a:p>
        </p:txBody>
      </p:sp>
      <p:sp>
        <p:nvSpPr>
          <p:cNvPr id="8" name="Rectangle 7">
            <a:extLst>
              <a:ext uri="{FF2B5EF4-FFF2-40B4-BE49-F238E27FC236}">
                <a16:creationId xmlns:a16="http://schemas.microsoft.com/office/drawing/2014/main" xmlns="" id="{CA0C3E09-A3FF-47B1-AA8B-A4A28AD3D856}"/>
              </a:ext>
            </a:extLst>
          </p:cNvPr>
          <p:cNvSpPr/>
          <p:nvPr/>
        </p:nvSpPr>
        <p:spPr>
          <a:xfrm>
            <a:off x="762000" y="5226322"/>
            <a:ext cx="7467600" cy="615553"/>
          </a:xfrm>
          <a:prstGeom prst="rect">
            <a:avLst/>
          </a:prstGeom>
        </p:spPr>
        <p:txBody>
          <a:bodyPr wrap="square">
            <a:spAutoFit/>
          </a:bodyPr>
          <a:lstStyle/>
          <a:p>
            <a:pPr algn="ctr"/>
            <a:r>
              <a:rPr lang="en-US" b="1" i="1" dirty="0">
                <a:solidFill>
                  <a:srgbClr val="FF0000"/>
                </a:solidFill>
                <a:cs typeface="Segoe UI Semibold" panose="020B0702040204020203" pitchFamily="34" charset="0"/>
              </a:rPr>
              <a:t> </a:t>
            </a:r>
            <a:r>
              <a:rPr lang="en-US" sz="1600" b="1" i="1" dirty="0">
                <a:solidFill>
                  <a:srgbClr val="FF0000"/>
                </a:solidFill>
                <a:cs typeface="Segoe UI Semibold" panose="020B0702040204020203" pitchFamily="34" charset="0"/>
              </a:rPr>
              <a:t>How does the language and evidence for this indicator deepen your  interpretation of the TEAM rubric?</a:t>
            </a:r>
          </a:p>
        </p:txBody>
      </p:sp>
      <p:sp>
        <p:nvSpPr>
          <p:cNvPr id="9" name="TextBox 8">
            <a:extLst>
              <a:ext uri="{FF2B5EF4-FFF2-40B4-BE49-F238E27FC236}">
                <a16:creationId xmlns:a16="http://schemas.microsoft.com/office/drawing/2014/main" xmlns="" id="{E4E4A45C-5C70-4A68-9E3E-B90C95264A21}"/>
              </a:ext>
            </a:extLst>
          </p:cNvPr>
          <p:cNvSpPr txBox="1"/>
          <p:nvPr/>
        </p:nvSpPr>
        <p:spPr>
          <a:xfrm>
            <a:off x="5638800" y="6298326"/>
            <a:ext cx="6141719" cy="261610"/>
          </a:xfrm>
          <a:prstGeom prst="rect">
            <a:avLst/>
          </a:prstGeom>
          <a:noFill/>
        </p:spPr>
        <p:txBody>
          <a:bodyPr wrap="square" rtlCol="0">
            <a:spAutoFit/>
          </a:bodyPr>
          <a:lstStyle/>
          <a:p>
            <a:r>
              <a:rPr lang="en-US" sz="1100" b="1" dirty="0"/>
              <a:t>HANDOUT </a:t>
            </a:r>
            <a:r>
              <a:rPr lang="en-US" sz="1100" b="1" dirty="0" smtClean="0"/>
              <a:t>12_NON-EXAMPLE </a:t>
            </a:r>
            <a:r>
              <a:rPr lang="en-US" sz="1100" b="1" dirty="0"/>
              <a:t>VS EXAMPLE</a:t>
            </a:r>
          </a:p>
        </p:txBody>
      </p:sp>
      <p:sp>
        <p:nvSpPr>
          <p:cNvPr id="10" name="Content Placeholder 1"/>
          <p:cNvSpPr>
            <a:spLocks noGrp="1"/>
          </p:cNvSpPr>
          <p:nvPr>
            <p:ph idx="1"/>
          </p:nvPr>
        </p:nvSpPr>
        <p:spPr>
          <a:xfrm>
            <a:off x="4016943" y="2300269"/>
            <a:ext cx="4419600" cy="3048000"/>
          </a:xfrm>
        </p:spPr>
        <p:txBody>
          <a:bodyPr>
            <a:normAutofit fontScale="92500"/>
          </a:bodyPr>
          <a:lstStyle/>
          <a:p>
            <a:pPr marL="0" indent="0">
              <a:lnSpc>
                <a:spcPct val="110000"/>
              </a:lnSpc>
              <a:spcBef>
                <a:spcPts val="0"/>
              </a:spcBef>
              <a:buNone/>
            </a:pPr>
            <a:r>
              <a:rPr lang="en-US" sz="1800" dirty="0" smtClean="0">
                <a:cs typeface="Segoe UI Semibold" panose="020B0702040204020203" pitchFamily="34" charset="0"/>
              </a:rPr>
              <a:t>Evidence:</a:t>
            </a:r>
          </a:p>
          <a:p>
            <a:pPr>
              <a:lnSpc>
                <a:spcPct val="110000"/>
              </a:lnSpc>
              <a:spcBef>
                <a:spcPts val="0"/>
              </a:spcBef>
              <a:buClr>
                <a:srgbClr val="FF0000"/>
              </a:buClr>
            </a:pPr>
            <a:r>
              <a:rPr lang="en-US" sz="1800" dirty="0">
                <a:cs typeface="Segoe UI Semibold" panose="020B0702040204020203" pitchFamily="34" charset="0"/>
              </a:rPr>
              <a:t>Questions and tasks </a:t>
            </a:r>
            <a:r>
              <a:rPr lang="en-US" sz="1800" b="1" dirty="0">
                <a:cs typeface="Segoe UI Semibold" panose="020B0702040204020203" pitchFamily="34" charset="0"/>
              </a:rPr>
              <a:t>address the specific language features</a:t>
            </a:r>
            <a:r>
              <a:rPr lang="en-US" sz="1800" dirty="0">
                <a:cs typeface="Segoe UI Semibold" panose="020B0702040204020203" pitchFamily="34" charset="0"/>
              </a:rPr>
              <a:t> that make this text challenging for students (e.g</a:t>
            </a:r>
            <a:r>
              <a:rPr lang="en-US" sz="1800" dirty="0" smtClean="0">
                <a:cs typeface="Segoe UI Semibold" panose="020B0702040204020203" pitchFamily="34" charset="0"/>
              </a:rPr>
              <a:t>., </a:t>
            </a:r>
            <a:r>
              <a:rPr lang="en-US" sz="1800" dirty="0">
                <a:cs typeface="Segoe UI Semibold" panose="020B0702040204020203" pitchFamily="34" charset="0"/>
              </a:rPr>
              <a:t>complex vocabulary, unconventional language or sentence structure) to help them make sense of the </a:t>
            </a:r>
            <a:r>
              <a:rPr lang="en-US" sz="1800" dirty="0" smtClean="0">
                <a:cs typeface="Segoe UI Semibold" panose="020B0702040204020203" pitchFamily="34" charset="0"/>
              </a:rPr>
              <a:t>text.</a:t>
            </a:r>
          </a:p>
          <a:p>
            <a:pPr>
              <a:lnSpc>
                <a:spcPct val="110000"/>
              </a:lnSpc>
              <a:spcBef>
                <a:spcPts val="0"/>
              </a:spcBef>
              <a:buClr>
                <a:srgbClr val="FF0000"/>
              </a:buClr>
            </a:pPr>
            <a:r>
              <a:rPr lang="en-US" sz="1800" dirty="0" smtClean="0">
                <a:cs typeface="Segoe UI Semibold" panose="020B0702040204020203" pitchFamily="34" charset="0"/>
              </a:rPr>
              <a:t>Questions </a:t>
            </a:r>
            <a:r>
              <a:rPr lang="en-US" sz="1800" dirty="0">
                <a:cs typeface="Segoe UI Semibold" panose="020B0702040204020203" pitchFamily="34" charset="0"/>
              </a:rPr>
              <a:t>and tasks employ </a:t>
            </a:r>
            <a:r>
              <a:rPr lang="en-US" sz="1800" b="1" dirty="0">
                <a:cs typeface="Segoe UI Semibold" panose="020B0702040204020203" pitchFamily="34" charset="0"/>
              </a:rPr>
              <a:t>appropriate vocabulary instructional strategies</a:t>
            </a:r>
            <a:r>
              <a:rPr lang="en-US" sz="1800" dirty="0">
                <a:cs typeface="Segoe UI Semibold" panose="020B0702040204020203" pitchFamily="34" charset="0"/>
              </a:rPr>
              <a:t>. </a:t>
            </a:r>
          </a:p>
          <a:p>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2551182"/>
            <a:ext cx="2084836" cy="2087884"/>
          </a:xfrm>
          <a:prstGeom prst="rect">
            <a:avLst/>
          </a:prstGeom>
        </p:spPr>
      </p:pic>
    </p:spTree>
    <p:extLst>
      <p:ext uri="{BB962C8B-B14F-4D97-AF65-F5344CB8AC3E}">
        <p14:creationId xmlns:p14="http://schemas.microsoft.com/office/powerpoint/2010/main" val="30883469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8305800" cy="914400"/>
          </a:xfrm>
        </p:spPr>
        <p:txBody>
          <a:bodyPr/>
          <a:lstStyle/>
          <a:p>
            <a:r>
              <a:rPr lang="en-US" dirty="0"/>
              <a:t>Our </a:t>
            </a:r>
            <a:r>
              <a:rPr lang="en-US" dirty="0" smtClean="0"/>
              <a:t>Goals</a:t>
            </a:r>
            <a:endParaRPr lang="en-US" dirty="0"/>
          </a:p>
        </p:txBody>
      </p:sp>
      <p:pic>
        <p:nvPicPr>
          <p:cNvPr id="5" name="Content Placeholder 4"/>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152400" y="1271140"/>
            <a:ext cx="6433334" cy="1167260"/>
          </a:xfrm>
        </p:spPr>
      </p:pic>
      <p:pic>
        <p:nvPicPr>
          <p:cNvPr id="4" name="Content Placeholder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00" y="2667000"/>
            <a:ext cx="6367776" cy="1150541"/>
          </a:xfrm>
          <a:prstGeom prst="rect">
            <a:avLst/>
          </a:prstGeom>
        </p:spPr>
      </p:pic>
      <p:pic>
        <p:nvPicPr>
          <p:cNvPr id="6" name="Content Placeholder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81200" y="4008747"/>
            <a:ext cx="6443976" cy="1172853"/>
          </a:xfrm>
          <a:prstGeom prst="rect">
            <a:avLst/>
          </a:prstGeom>
        </p:spPr>
      </p:pic>
      <p:pic>
        <p:nvPicPr>
          <p:cNvPr id="7" name="Content Placeholder 4"/>
          <p:cNvPicPr>
            <a:picLocks noChangeAspect="1"/>
          </p:cNvPicPr>
          <p:nvPr/>
        </p:nvPicPr>
        <p:blipFill rotWithShape="1">
          <a:blip r:embed="rId6" cstate="screen">
            <a:extLst>
              <a:ext uri="{28A0092B-C50C-407E-A947-70E740481C1C}">
                <a14:useLocalDpi xmlns:a14="http://schemas.microsoft.com/office/drawing/2010/main"/>
              </a:ext>
            </a:extLst>
          </a:blip>
          <a:srcRect t="3586" b="-3003"/>
          <a:stretch/>
        </p:blipFill>
        <p:spPr>
          <a:xfrm>
            <a:off x="2895600" y="5374790"/>
            <a:ext cx="6096000" cy="1102210"/>
          </a:xfrm>
          <a:prstGeom prst="rect">
            <a:avLst/>
          </a:prstGeom>
        </p:spPr>
      </p:pic>
    </p:spTree>
    <p:extLst>
      <p:ext uri="{BB962C8B-B14F-4D97-AF65-F5344CB8AC3E}">
        <p14:creationId xmlns:p14="http://schemas.microsoft.com/office/powerpoint/2010/main" val="363402417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smtClean="0"/>
              <a:t>Non-Example (Grade 9)</a:t>
            </a:r>
            <a:endParaRPr lang="en-US" sz="2800" dirty="0"/>
          </a:p>
        </p:txBody>
      </p:sp>
      <p:pic>
        <p:nvPicPr>
          <p:cNvPr id="6" name="Picture 3" descr="image001">
            <a:extLst>
              <a:ext uri="{FF2B5EF4-FFF2-40B4-BE49-F238E27FC236}">
                <a16:creationId xmlns:a16="http://schemas.microsoft.com/office/drawing/2014/main" xmlns="" id="{C5CCE4A4-6228-4071-B91A-CCF20ECAC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1828800"/>
            <a:ext cx="5334000" cy="397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2BDBD526-0C93-45DA-ADE0-10E6E706B3F6}"/>
              </a:ext>
            </a:extLst>
          </p:cNvPr>
          <p:cNvSpPr txBox="1"/>
          <p:nvPr/>
        </p:nvSpPr>
        <p:spPr>
          <a:xfrm>
            <a:off x="2971800" y="1219200"/>
            <a:ext cx="2209800" cy="461665"/>
          </a:xfrm>
          <a:prstGeom prst="rect">
            <a:avLst/>
          </a:prstGeom>
          <a:noFill/>
        </p:spPr>
        <p:txBody>
          <a:bodyPr wrap="square" rtlCol="0">
            <a:spAutoFit/>
          </a:bodyPr>
          <a:lstStyle/>
          <a:p>
            <a:pPr algn="ctr"/>
            <a:r>
              <a:rPr lang="en-US" sz="2400" b="1" dirty="0">
                <a:solidFill>
                  <a:schemeClr val="accent1"/>
                </a:solidFill>
              </a:rPr>
              <a:t>TASK</a:t>
            </a:r>
          </a:p>
        </p:txBody>
      </p:sp>
      <p:sp>
        <p:nvSpPr>
          <p:cNvPr id="8" name="TextBox 7">
            <a:extLst>
              <a:ext uri="{FF2B5EF4-FFF2-40B4-BE49-F238E27FC236}">
                <a16:creationId xmlns:a16="http://schemas.microsoft.com/office/drawing/2014/main" xmlns="" id="{E4E4A45C-5C70-4A68-9E3E-B90C95264A21}"/>
              </a:ext>
            </a:extLst>
          </p:cNvPr>
          <p:cNvSpPr txBox="1"/>
          <p:nvPr/>
        </p:nvSpPr>
        <p:spPr>
          <a:xfrm>
            <a:off x="5638800" y="6298326"/>
            <a:ext cx="6141719" cy="261610"/>
          </a:xfrm>
          <a:prstGeom prst="rect">
            <a:avLst/>
          </a:prstGeom>
          <a:noFill/>
        </p:spPr>
        <p:txBody>
          <a:bodyPr wrap="square" rtlCol="0">
            <a:spAutoFit/>
          </a:bodyPr>
          <a:lstStyle/>
          <a:p>
            <a:r>
              <a:rPr lang="en-US" sz="1100" b="1" dirty="0"/>
              <a:t>HANDOUT </a:t>
            </a:r>
            <a:r>
              <a:rPr lang="en-US" sz="1100" b="1" dirty="0" smtClean="0"/>
              <a:t>12_NON-EXAMPLE </a:t>
            </a:r>
            <a:r>
              <a:rPr lang="en-US" sz="1100" b="1" dirty="0"/>
              <a:t>VS EXAMPLE</a:t>
            </a:r>
          </a:p>
        </p:txBody>
      </p:sp>
    </p:spTree>
    <p:extLst>
      <p:ext uri="{BB962C8B-B14F-4D97-AF65-F5344CB8AC3E}">
        <p14:creationId xmlns:p14="http://schemas.microsoft.com/office/powerpoint/2010/main" val="29343673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Example (Grade 6)</a:t>
            </a:r>
          </a:p>
        </p:txBody>
      </p:sp>
      <p:sp>
        <p:nvSpPr>
          <p:cNvPr id="6" name="TextBox 5">
            <a:extLst>
              <a:ext uri="{FF2B5EF4-FFF2-40B4-BE49-F238E27FC236}">
                <a16:creationId xmlns:a16="http://schemas.microsoft.com/office/drawing/2014/main" xmlns="" id="{C7B460F8-C6E8-40BF-A1FF-C758E181A620}"/>
              </a:ext>
            </a:extLst>
          </p:cNvPr>
          <p:cNvSpPr txBox="1"/>
          <p:nvPr/>
        </p:nvSpPr>
        <p:spPr>
          <a:xfrm>
            <a:off x="533400" y="1447800"/>
            <a:ext cx="7924800" cy="2954655"/>
          </a:xfrm>
          <a:prstGeom prst="rect">
            <a:avLst/>
          </a:prstGeom>
          <a:noFill/>
        </p:spPr>
        <p:txBody>
          <a:bodyPr wrap="square" rtlCol="0">
            <a:spAutoFit/>
          </a:bodyPr>
          <a:lstStyle/>
          <a:p>
            <a:pPr algn="ctr">
              <a:buClr>
                <a:srgbClr val="C00000"/>
              </a:buClr>
            </a:pPr>
            <a:r>
              <a:rPr lang="en-US" sz="2400" b="1" dirty="0">
                <a:solidFill>
                  <a:schemeClr val="accent1"/>
                </a:solidFill>
                <a:cs typeface="Segoe UI Semibold" panose="020B0702040204020203" pitchFamily="34" charset="0"/>
              </a:rPr>
              <a:t>QUESTION SEQUENCE</a:t>
            </a:r>
          </a:p>
          <a:p>
            <a:pPr marL="342900" indent="-342900">
              <a:buClr>
                <a:srgbClr val="FF0000"/>
              </a:buClr>
              <a:buFont typeface="Wingdings" panose="05000000000000000000" pitchFamily="2" charset="2"/>
              <a:buChar char="§"/>
            </a:pPr>
            <a:r>
              <a:rPr lang="en-US" sz="2400" dirty="0">
                <a:solidFill>
                  <a:schemeClr val="accent1"/>
                </a:solidFill>
                <a:cs typeface="Segoe UI Semibold" panose="020B0702040204020203" pitchFamily="34" charset="0"/>
              </a:rPr>
              <a:t>The author used the word </a:t>
            </a:r>
            <a:r>
              <a:rPr lang="en-US" sz="2400" i="1" dirty="0">
                <a:solidFill>
                  <a:schemeClr val="accent1"/>
                </a:solidFill>
                <a:cs typeface="Segoe UI Semibold" panose="020B0702040204020203" pitchFamily="34" charset="0"/>
              </a:rPr>
              <a:t>crept </a:t>
            </a:r>
            <a:r>
              <a:rPr lang="en-US" sz="2400" dirty="0">
                <a:solidFill>
                  <a:schemeClr val="accent1"/>
                </a:solidFill>
                <a:cs typeface="Segoe UI Semibold" panose="020B0702040204020203" pitchFamily="34" charset="0"/>
              </a:rPr>
              <a:t>in paragraph 8 instead of a word like “walked” or “marched.” As used in the story, what does the use of the word </a:t>
            </a:r>
            <a:r>
              <a:rPr lang="en-US" sz="2400" i="1" dirty="0">
                <a:solidFill>
                  <a:schemeClr val="accent1"/>
                </a:solidFill>
                <a:cs typeface="Segoe UI Semibold" panose="020B0702040204020203" pitchFamily="34" charset="0"/>
              </a:rPr>
              <a:t>crept </a:t>
            </a:r>
            <a:r>
              <a:rPr lang="en-US" sz="2400" dirty="0">
                <a:solidFill>
                  <a:schemeClr val="accent1"/>
                </a:solidFill>
                <a:cs typeface="Segoe UI Semibold" panose="020B0702040204020203" pitchFamily="34" charset="0"/>
              </a:rPr>
              <a:t>suggest about Skidmore? </a:t>
            </a:r>
            <a:endParaRPr lang="en-US" sz="2400" dirty="0" smtClean="0">
              <a:solidFill>
                <a:schemeClr val="accent1"/>
              </a:solidFill>
              <a:cs typeface="Segoe UI Semibold" panose="020B0702040204020203" pitchFamily="34" charset="0"/>
            </a:endParaRPr>
          </a:p>
          <a:p>
            <a:pPr marL="342900" indent="-342900">
              <a:buClr>
                <a:srgbClr val="FF0000"/>
              </a:buClr>
              <a:buFont typeface="Wingdings" panose="05000000000000000000" pitchFamily="2" charset="2"/>
              <a:buChar char="§"/>
            </a:pPr>
            <a:r>
              <a:rPr lang="en-US" sz="2400" dirty="0" smtClean="0">
                <a:solidFill>
                  <a:schemeClr val="accent1"/>
                </a:solidFill>
                <a:cs typeface="Segoe UI Semibold" panose="020B0702040204020203" pitchFamily="34" charset="0"/>
              </a:rPr>
              <a:t>Which </a:t>
            </a:r>
            <a:r>
              <a:rPr lang="en-US" sz="2400" dirty="0">
                <a:solidFill>
                  <a:schemeClr val="accent1"/>
                </a:solidFill>
                <a:cs typeface="Segoe UI Semibold" panose="020B0702040204020203" pitchFamily="34" charset="0"/>
              </a:rPr>
              <a:t>detail from the story best supports the same conclusion about Skidmore? </a:t>
            </a:r>
          </a:p>
          <a:p>
            <a:pPr>
              <a:spcAft>
                <a:spcPts val="1200"/>
              </a:spcAft>
            </a:pPr>
            <a:endParaRPr lang="en-US" dirty="0">
              <a:solidFill>
                <a:schemeClr val="accent1"/>
              </a:solidFill>
              <a:cs typeface="Segoe UI Semibold" panose="020B0702040204020203" pitchFamily="34" charset="0"/>
            </a:endParaRPr>
          </a:p>
        </p:txBody>
      </p:sp>
      <p:sp>
        <p:nvSpPr>
          <p:cNvPr id="7" name="TextBox 6">
            <a:extLst>
              <a:ext uri="{FF2B5EF4-FFF2-40B4-BE49-F238E27FC236}">
                <a16:creationId xmlns:a16="http://schemas.microsoft.com/office/drawing/2014/main" xmlns="" id="{E4E4A45C-5C70-4A68-9E3E-B90C95264A21}"/>
              </a:ext>
            </a:extLst>
          </p:cNvPr>
          <p:cNvSpPr txBox="1"/>
          <p:nvPr/>
        </p:nvSpPr>
        <p:spPr>
          <a:xfrm>
            <a:off x="5638800" y="6298326"/>
            <a:ext cx="6141719" cy="261610"/>
          </a:xfrm>
          <a:prstGeom prst="rect">
            <a:avLst/>
          </a:prstGeom>
          <a:noFill/>
        </p:spPr>
        <p:txBody>
          <a:bodyPr wrap="square" rtlCol="0">
            <a:spAutoFit/>
          </a:bodyPr>
          <a:lstStyle/>
          <a:p>
            <a:r>
              <a:rPr lang="en-US" sz="1100" b="1" dirty="0"/>
              <a:t>HANDOUT </a:t>
            </a:r>
            <a:r>
              <a:rPr lang="en-US" sz="1100" b="1" dirty="0" smtClean="0"/>
              <a:t>12_NON-EXAMPLE </a:t>
            </a:r>
            <a:r>
              <a:rPr lang="en-US" sz="1100" b="1" dirty="0"/>
              <a:t>VS EXAMPLE</a:t>
            </a:r>
          </a:p>
        </p:txBody>
      </p:sp>
    </p:spTree>
    <p:extLst>
      <p:ext uri="{BB962C8B-B14F-4D97-AF65-F5344CB8AC3E}">
        <p14:creationId xmlns:p14="http://schemas.microsoft.com/office/powerpoint/2010/main" val="413816719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Core Action 5: Indicator E</a:t>
            </a:r>
          </a:p>
        </p:txBody>
      </p:sp>
      <p:sp>
        <p:nvSpPr>
          <p:cNvPr id="5" name="Rectangle 4">
            <a:extLst>
              <a:ext uri="{FF2B5EF4-FFF2-40B4-BE49-F238E27FC236}">
                <a16:creationId xmlns:a16="http://schemas.microsoft.com/office/drawing/2014/main" xmlns="" id="{73362409-79AB-4D89-A895-F92E633B236F}"/>
              </a:ext>
            </a:extLst>
          </p:cNvPr>
          <p:cNvSpPr/>
          <p:nvPr/>
        </p:nvSpPr>
        <p:spPr>
          <a:xfrm>
            <a:off x="723900" y="1309568"/>
            <a:ext cx="7467600" cy="984885"/>
          </a:xfrm>
          <a:prstGeom prst="rect">
            <a:avLst/>
          </a:prstGeom>
        </p:spPr>
        <p:txBody>
          <a:bodyPr wrap="square">
            <a:spAutoFit/>
          </a:bodyPr>
          <a:lstStyle/>
          <a:p>
            <a:pPr algn="ctr"/>
            <a:r>
              <a:rPr lang="en-US" b="1" i="1" dirty="0">
                <a:solidFill>
                  <a:srgbClr val="FF0000"/>
                </a:solidFill>
                <a:cs typeface="Segoe UI Semibold" panose="020B0702040204020203" pitchFamily="34" charset="0"/>
              </a:rPr>
              <a:t>Questions and tasks are skillfully crafted and sequenced to </a:t>
            </a:r>
            <a:r>
              <a:rPr lang="en-US" sz="2200" b="1" i="1" dirty="0">
                <a:solidFill>
                  <a:schemeClr val="accent2"/>
                </a:solidFill>
                <a:cs typeface="Segoe UI Semibold" panose="020B0702040204020203" pitchFamily="34" charset="0"/>
              </a:rPr>
              <a:t>deepen students’ understanding </a:t>
            </a:r>
            <a:r>
              <a:rPr lang="en-US" b="1" i="1" dirty="0">
                <a:solidFill>
                  <a:srgbClr val="C00000"/>
                </a:solidFill>
                <a:cs typeface="Segoe UI Semibold" panose="020B0702040204020203" pitchFamily="34" charset="0"/>
              </a:rPr>
              <a:t>o</a:t>
            </a:r>
            <a:r>
              <a:rPr lang="en-US" b="1" i="1" dirty="0">
                <a:solidFill>
                  <a:srgbClr val="FF0000"/>
                </a:solidFill>
                <a:cs typeface="Segoe UI Semibold" panose="020B0702040204020203" pitchFamily="34" charset="0"/>
              </a:rPr>
              <a:t>f the text, the author’s craft, and/or the topic under consideration.</a:t>
            </a:r>
          </a:p>
        </p:txBody>
      </p:sp>
      <p:sp>
        <p:nvSpPr>
          <p:cNvPr id="8" name="Rectangle 7">
            <a:extLst>
              <a:ext uri="{FF2B5EF4-FFF2-40B4-BE49-F238E27FC236}">
                <a16:creationId xmlns:a16="http://schemas.microsoft.com/office/drawing/2014/main" xmlns="" id="{350304B0-C65F-485E-A11A-81FB8CEA0CAC}"/>
              </a:ext>
            </a:extLst>
          </p:cNvPr>
          <p:cNvSpPr/>
          <p:nvPr/>
        </p:nvSpPr>
        <p:spPr>
          <a:xfrm>
            <a:off x="838200" y="5112853"/>
            <a:ext cx="7467600" cy="646331"/>
          </a:xfrm>
          <a:prstGeom prst="rect">
            <a:avLst/>
          </a:prstGeom>
        </p:spPr>
        <p:txBody>
          <a:bodyPr wrap="square">
            <a:spAutoFit/>
          </a:bodyPr>
          <a:lstStyle/>
          <a:p>
            <a:pPr algn="ctr"/>
            <a:r>
              <a:rPr lang="en-US" b="1" i="1" dirty="0">
                <a:solidFill>
                  <a:srgbClr val="FF0000"/>
                </a:solidFill>
                <a:cs typeface="Segoe UI Semibold" panose="020B0702040204020203" pitchFamily="34" charset="0"/>
              </a:rPr>
              <a:t> How does the language and evidence for this indicator deepen your  interpretation of the TEAM rubric?</a:t>
            </a:r>
          </a:p>
        </p:txBody>
      </p:sp>
      <p:sp>
        <p:nvSpPr>
          <p:cNvPr id="10" name="Content Placeholder 1"/>
          <p:cNvSpPr>
            <a:spLocks noGrp="1"/>
          </p:cNvSpPr>
          <p:nvPr>
            <p:ph idx="1"/>
          </p:nvPr>
        </p:nvSpPr>
        <p:spPr>
          <a:xfrm>
            <a:off x="4038600" y="2522576"/>
            <a:ext cx="4419600" cy="3048000"/>
          </a:xfrm>
        </p:spPr>
        <p:txBody>
          <a:bodyPr>
            <a:normAutofit/>
          </a:bodyPr>
          <a:lstStyle/>
          <a:p>
            <a:pPr marL="0" indent="0">
              <a:spcBef>
                <a:spcPts val="0"/>
              </a:spcBef>
              <a:buNone/>
            </a:pPr>
            <a:r>
              <a:rPr lang="en-US" sz="1800" dirty="0" smtClean="0">
                <a:cs typeface="Segoe UI Semibold" panose="020B0702040204020203" pitchFamily="34" charset="0"/>
              </a:rPr>
              <a:t>Evidence:</a:t>
            </a:r>
          </a:p>
          <a:p>
            <a:pPr>
              <a:spcBef>
                <a:spcPts val="0"/>
              </a:spcBef>
              <a:buClr>
                <a:srgbClr val="FF0000"/>
              </a:buClr>
            </a:pPr>
            <a:r>
              <a:rPr lang="en-US" sz="1800" dirty="0">
                <a:cs typeface="Segoe UI Semibold" panose="020B0702040204020203" pitchFamily="34" charset="0"/>
              </a:rPr>
              <a:t>Questions and tasks lead students to the </a:t>
            </a:r>
            <a:r>
              <a:rPr lang="en-US" sz="1800" b="1" dirty="0">
                <a:cs typeface="Segoe UI Semibold" panose="020B0702040204020203" pitchFamily="34" charset="0"/>
              </a:rPr>
              <a:t>enduring understandings </a:t>
            </a:r>
            <a:r>
              <a:rPr lang="en-US" sz="1800" dirty="0">
                <a:cs typeface="Segoe UI Semibold" panose="020B0702040204020203" pitchFamily="34" charset="0"/>
              </a:rPr>
              <a:t>for the </a:t>
            </a:r>
            <a:r>
              <a:rPr lang="en-US" sz="1800" dirty="0" smtClean="0">
                <a:cs typeface="Segoe UI Semibold" panose="020B0702040204020203" pitchFamily="34" charset="0"/>
              </a:rPr>
              <a:t>unit.</a:t>
            </a:r>
          </a:p>
          <a:p>
            <a:pPr>
              <a:spcBef>
                <a:spcPts val="0"/>
              </a:spcBef>
              <a:buClr>
                <a:srgbClr val="FF0000"/>
              </a:buClr>
            </a:pPr>
            <a:r>
              <a:rPr lang="en-US" sz="1800" dirty="0" smtClean="0">
                <a:cs typeface="Segoe UI Semibold" panose="020B0702040204020203" pitchFamily="34" charset="0"/>
              </a:rPr>
              <a:t>Questions </a:t>
            </a:r>
            <a:r>
              <a:rPr lang="en-US" sz="1800" dirty="0">
                <a:cs typeface="Segoe UI Semibold" panose="020B0702040204020203" pitchFamily="34" charset="0"/>
              </a:rPr>
              <a:t>and tasks are </a:t>
            </a:r>
            <a:r>
              <a:rPr lang="en-US" sz="1800" b="1" dirty="0">
                <a:cs typeface="Segoe UI Semibold" panose="020B0702040204020203" pitchFamily="34" charset="0"/>
              </a:rPr>
              <a:t>intentionally sequenced</a:t>
            </a:r>
            <a:r>
              <a:rPr lang="en-US" sz="1800" dirty="0">
                <a:cs typeface="Segoe UI Semibold" panose="020B0702040204020203" pitchFamily="34" charset="0"/>
              </a:rPr>
              <a:t> to lead students toward success on the end-of-unit task. </a:t>
            </a:r>
          </a:p>
          <a:p>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2689335"/>
            <a:ext cx="2084836" cy="2087884"/>
          </a:xfrm>
          <a:prstGeom prst="rect">
            <a:avLst/>
          </a:prstGeom>
        </p:spPr>
      </p:pic>
      <p:sp>
        <p:nvSpPr>
          <p:cNvPr id="12" name="TextBox 11">
            <a:extLst>
              <a:ext uri="{FF2B5EF4-FFF2-40B4-BE49-F238E27FC236}">
                <a16:creationId xmlns:a16="http://schemas.microsoft.com/office/drawing/2014/main" xmlns="" id="{E4E4A45C-5C70-4A68-9E3E-B90C95264A21}"/>
              </a:ext>
            </a:extLst>
          </p:cNvPr>
          <p:cNvSpPr txBox="1"/>
          <p:nvPr/>
        </p:nvSpPr>
        <p:spPr>
          <a:xfrm>
            <a:off x="5638800" y="6298326"/>
            <a:ext cx="6141719" cy="261610"/>
          </a:xfrm>
          <a:prstGeom prst="rect">
            <a:avLst/>
          </a:prstGeom>
          <a:noFill/>
        </p:spPr>
        <p:txBody>
          <a:bodyPr wrap="square" rtlCol="0">
            <a:spAutoFit/>
          </a:bodyPr>
          <a:lstStyle/>
          <a:p>
            <a:r>
              <a:rPr lang="en-US" sz="1100" b="1" dirty="0"/>
              <a:t>HANDOUT </a:t>
            </a:r>
            <a:r>
              <a:rPr lang="en-US" sz="1100" b="1" dirty="0" smtClean="0"/>
              <a:t>13_NON-EXAMPLE </a:t>
            </a:r>
            <a:r>
              <a:rPr lang="en-US" sz="1100" b="1" dirty="0"/>
              <a:t>VS EXAMPLE</a:t>
            </a:r>
          </a:p>
        </p:txBody>
      </p:sp>
    </p:spTree>
    <p:extLst>
      <p:ext uri="{BB962C8B-B14F-4D97-AF65-F5344CB8AC3E}">
        <p14:creationId xmlns:p14="http://schemas.microsoft.com/office/powerpoint/2010/main" val="268177614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Non-Example (Grade 9)</a:t>
            </a:r>
          </a:p>
        </p:txBody>
      </p:sp>
      <p:pic>
        <p:nvPicPr>
          <p:cNvPr id="5" name="Picture 2" descr="http://d.gr-assets.com/books/1388193857l/147243.jpg">
            <a:extLst>
              <a:ext uri="{FF2B5EF4-FFF2-40B4-BE49-F238E27FC236}">
                <a16:creationId xmlns:a16="http://schemas.microsoft.com/office/drawing/2014/main" xmlns="" id="{3167D349-2388-43A7-8CED-9FA6E05DF4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586" y="1254745"/>
            <a:ext cx="2800350" cy="4524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177DFED4-53D0-4B1D-AE9F-B3340004DE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214" t="25611" r="25522" b="19736"/>
          <a:stretch/>
        </p:blipFill>
        <p:spPr>
          <a:xfrm rot="5400000">
            <a:off x="3120068" y="2390774"/>
            <a:ext cx="2846715" cy="222885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xmlns="" id="{CA48BBA4-B9E4-455B-9D89-453A9C382E8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240" r="20409"/>
          <a:stretch/>
        </p:blipFill>
        <p:spPr>
          <a:xfrm rot="5400000">
            <a:off x="5171535" y="3936615"/>
            <a:ext cx="2129467" cy="195243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xmlns="" id="{9D040720-B013-4972-B0F6-98A19C2EE7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533" t="12856" r="32822" b="12978"/>
          <a:stretch/>
        </p:blipFill>
        <p:spPr>
          <a:xfrm rot="5400000">
            <a:off x="6860506" y="2487044"/>
            <a:ext cx="2253637" cy="2059776"/>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xmlns="" id="{CC6B3C0F-CC94-4ABB-9192-F14FC5DD9825}"/>
              </a:ext>
            </a:extLst>
          </p:cNvPr>
          <p:cNvSpPr txBox="1"/>
          <p:nvPr/>
        </p:nvSpPr>
        <p:spPr>
          <a:xfrm>
            <a:off x="5486400" y="1447800"/>
            <a:ext cx="1726087" cy="461665"/>
          </a:xfrm>
          <a:prstGeom prst="rect">
            <a:avLst/>
          </a:prstGeom>
          <a:noFill/>
        </p:spPr>
        <p:txBody>
          <a:bodyPr wrap="square" rtlCol="0">
            <a:spAutoFit/>
          </a:bodyPr>
          <a:lstStyle/>
          <a:p>
            <a:pPr algn="ctr"/>
            <a:r>
              <a:rPr lang="en-US" sz="2400" b="1" dirty="0">
                <a:solidFill>
                  <a:schemeClr val="accent1"/>
                </a:solidFill>
              </a:rPr>
              <a:t>TASK</a:t>
            </a:r>
          </a:p>
        </p:txBody>
      </p:sp>
      <p:sp>
        <p:nvSpPr>
          <p:cNvPr id="10" name="TextBox 9">
            <a:extLst>
              <a:ext uri="{FF2B5EF4-FFF2-40B4-BE49-F238E27FC236}">
                <a16:creationId xmlns:a16="http://schemas.microsoft.com/office/drawing/2014/main" xmlns="" id="{E4E4A45C-5C70-4A68-9E3E-B90C95264A21}"/>
              </a:ext>
            </a:extLst>
          </p:cNvPr>
          <p:cNvSpPr txBox="1"/>
          <p:nvPr/>
        </p:nvSpPr>
        <p:spPr>
          <a:xfrm>
            <a:off x="5638800" y="6298326"/>
            <a:ext cx="6141719" cy="261610"/>
          </a:xfrm>
          <a:prstGeom prst="rect">
            <a:avLst/>
          </a:prstGeom>
          <a:noFill/>
        </p:spPr>
        <p:txBody>
          <a:bodyPr wrap="square" rtlCol="0">
            <a:spAutoFit/>
          </a:bodyPr>
          <a:lstStyle/>
          <a:p>
            <a:r>
              <a:rPr lang="en-US" sz="1100" b="1" dirty="0"/>
              <a:t>HANDOUT </a:t>
            </a:r>
            <a:r>
              <a:rPr lang="en-US" sz="1100" b="1" dirty="0" smtClean="0"/>
              <a:t>13_NON-EXAMPLE </a:t>
            </a:r>
            <a:r>
              <a:rPr lang="en-US" sz="1100" b="1" dirty="0"/>
              <a:t>VS EXAMPLE</a:t>
            </a:r>
          </a:p>
        </p:txBody>
      </p:sp>
    </p:spTree>
    <p:extLst>
      <p:ext uri="{BB962C8B-B14F-4D97-AF65-F5344CB8AC3E}">
        <p14:creationId xmlns:p14="http://schemas.microsoft.com/office/powerpoint/2010/main" val="68742366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Non-Example (Grade 3)</a:t>
            </a:r>
          </a:p>
        </p:txBody>
      </p:sp>
      <p:pic>
        <p:nvPicPr>
          <p:cNvPr id="10" name="Picture 2" descr="Machine generated alternative text:&#10;BOY, WERE we WRONG &#10;ABOUT THE &#10;SOLAR SYSTEM &#10;Kathleen V. Kudlinski &#10;iLLUSTRATED éY John Rocco ">
            <a:extLst>
              <a:ext uri="{FF2B5EF4-FFF2-40B4-BE49-F238E27FC236}">
                <a16:creationId xmlns:a16="http://schemas.microsoft.com/office/drawing/2014/main" xmlns="" id="{BD49201B-9C4F-40E2-A135-1573AC7BAD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745009"/>
            <a:ext cx="4196557"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1"/>
          <p:cNvSpPr>
            <a:spLocks noGrp="1"/>
          </p:cNvSpPr>
          <p:nvPr>
            <p:ph idx="1"/>
          </p:nvPr>
        </p:nvSpPr>
        <p:spPr>
          <a:xfrm>
            <a:off x="4800600" y="1371600"/>
            <a:ext cx="4114800" cy="4525963"/>
          </a:xfrm>
        </p:spPr>
        <p:txBody>
          <a:bodyPr>
            <a:normAutofit/>
          </a:bodyPr>
          <a:lstStyle/>
          <a:p>
            <a:pPr marL="0" indent="0" algn="ctr">
              <a:lnSpc>
                <a:spcPct val="110000"/>
              </a:lnSpc>
              <a:spcBef>
                <a:spcPts val="0"/>
              </a:spcBef>
              <a:buNone/>
            </a:pPr>
            <a:r>
              <a:rPr lang="en-US" b="1" dirty="0" smtClean="0"/>
              <a:t>QUESTION SEQUENCE</a:t>
            </a:r>
          </a:p>
          <a:p>
            <a:pPr marL="285750" indent="-285750">
              <a:lnSpc>
                <a:spcPct val="110000"/>
              </a:lnSpc>
              <a:spcBef>
                <a:spcPts val="0"/>
              </a:spcBef>
              <a:buClr>
                <a:srgbClr val="FF0000"/>
              </a:buClr>
            </a:pPr>
            <a:r>
              <a:rPr lang="en-US" dirty="0"/>
              <a:t>What does the word “heavens” mean in this </a:t>
            </a:r>
            <a:r>
              <a:rPr lang="en-US" dirty="0" smtClean="0"/>
              <a:t>context?</a:t>
            </a:r>
          </a:p>
          <a:p>
            <a:pPr marL="285750" indent="-285750">
              <a:lnSpc>
                <a:spcPct val="110000"/>
              </a:lnSpc>
              <a:spcBef>
                <a:spcPts val="0"/>
              </a:spcBef>
              <a:buClr>
                <a:srgbClr val="FF0000"/>
              </a:buClr>
            </a:pPr>
            <a:r>
              <a:rPr lang="en-US" dirty="0" smtClean="0"/>
              <a:t>What </a:t>
            </a:r>
            <a:r>
              <a:rPr lang="en-US" dirty="0"/>
              <a:t>else can “heavens” </a:t>
            </a:r>
            <a:r>
              <a:rPr lang="en-US" dirty="0" smtClean="0"/>
              <a:t>mean?</a:t>
            </a:r>
          </a:p>
          <a:p>
            <a:pPr marL="285750" indent="-285750">
              <a:lnSpc>
                <a:spcPct val="110000"/>
              </a:lnSpc>
              <a:spcBef>
                <a:spcPts val="0"/>
              </a:spcBef>
              <a:buClr>
                <a:srgbClr val="FF0000"/>
              </a:buClr>
            </a:pPr>
            <a:r>
              <a:rPr lang="en-US" dirty="0" smtClean="0"/>
              <a:t>Who </a:t>
            </a:r>
            <a:r>
              <a:rPr lang="en-US" dirty="0"/>
              <a:t>helped people realize they were wrong about the </a:t>
            </a:r>
            <a:r>
              <a:rPr lang="en-US" dirty="0" smtClean="0"/>
              <a:t>Earth </a:t>
            </a:r>
            <a:r>
              <a:rPr lang="en-US" dirty="0"/>
              <a:t>being </a:t>
            </a:r>
            <a:r>
              <a:rPr lang="en-US" dirty="0" smtClean="0"/>
              <a:t>flat?</a:t>
            </a:r>
          </a:p>
          <a:p>
            <a:pPr marL="285750" indent="-285750">
              <a:lnSpc>
                <a:spcPct val="110000"/>
              </a:lnSpc>
              <a:spcBef>
                <a:spcPts val="0"/>
              </a:spcBef>
              <a:buClr>
                <a:srgbClr val="FF0000"/>
              </a:buClr>
            </a:pPr>
            <a:r>
              <a:rPr lang="en-US" dirty="0" smtClean="0"/>
              <a:t>What </a:t>
            </a:r>
            <a:r>
              <a:rPr lang="en-US" dirty="0"/>
              <a:t>is something you’ve been wrong about before?   </a:t>
            </a:r>
          </a:p>
          <a:p>
            <a:endParaRPr lang="en-US" dirty="0"/>
          </a:p>
        </p:txBody>
      </p:sp>
      <p:sp>
        <p:nvSpPr>
          <p:cNvPr id="8" name="TextBox 7">
            <a:extLst>
              <a:ext uri="{FF2B5EF4-FFF2-40B4-BE49-F238E27FC236}">
                <a16:creationId xmlns:a16="http://schemas.microsoft.com/office/drawing/2014/main" xmlns="" id="{E4E4A45C-5C70-4A68-9E3E-B90C95264A21}"/>
              </a:ext>
            </a:extLst>
          </p:cNvPr>
          <p:cNvSpPr txBox="1"/>
          <p:nvPr/>
        </p:nvSpPr>
        <p:spPr>
          <a:xfrm>
            <a:off x="5638800" y="6298326"/>
            <a:ext cx="6141719" cy="261610"/>
          </a:xfrm>
          <a:prstGeom prst="rect">
            <a:avLst/>
          </a:prstGeom>
          <a:noFill/>
        </p:spPr>
        <p:txBody>
          <a:bodyPr wrap="square" rtlCol="0">
            <a:spAutoFit/>
          </a:bodyPr>
          <a:lstStyle/>
          <a:p>
            <a:r>
              <a:rPr lang="en-US" sz="1100" b="1" dirty="0"/>
              <a:t>HANDOUT </a:t>
            </a:r>
            <a:r>
              <a:rPr lang="en-US" sz="1100" b="1" dirty="0" smtClean="0"/>
              <a:t>13_NON-EXAMPLE </a:t>
            </a:r>
            <a:r>
              <a:rPr lang="en-US" sz="1100" b="1" dirty="0"/>
              <a:t>VS EXAMPLE</a:t>
            </a:r>
          </a:p>
        </p:txBody>
      </p:sp>
    </p:spTree>
    <p:extLst>
      <p:ext uri="{BB962C8B-B14F-4D97-AF65-F5344CB8AC3E}">
        <p14:creationId xmlns:p14="http://schemas.microsoft.com/office/powerpoint/2010/main" val="141010639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Example (Grade 3)</a:t>
            </a:r>
          </a:p>
        </p:txBody>
      </p:sp>
      <p:pic>
        <p:nvPicPr>
          <p:cNvPr id="10" name="Picture 2" descr="Machine generated alternative text:&#10;BOY, WERE we WRONG &#10;ABOUT THE &#10;SOLAR SYSTEM &#10;Kathleen V. Kudlinski &#10;iLLUSTRATED éY John Rocco ">
            <a:extLst>
              <a:ext uri="{FF2B5EF4-FFF2-40B4-BE49-F238E27FC236}">
                <a16:creationId xmlns:a16="http://schemas.microsoft.com/office/drawing/2014/main" xmlns="" id="{BD49201B-9C4F-40E2-A135-1573AC7BAD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828800"/>
            <a:ext cx="3626473" cy="296318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1"/>
          <p:cNvSpPr>
            <a:spLocks noGrp="1"/>
          </p:cNvSpPr>
          <p:nvPr>
            <p:ph idx="1"/>
          </p:nvPr>
        </p:nvSpPr>
        <p:spPr>
          <a:xfrm>
            <a:off x="4800600" y="1219200"/>
            <a:ext cx="4114800" cy="4525963"/>
          </a:xfrm>
        </p:spPr>
        <p:txBody>
          <a:bodyPr>
            <a:normAutofit/>
          </a:bodyPr>
          <a:lstStyle/>
          <a:p>
            <a:pPr marL="0" indent="0" algn="ctr">
              <a:spcBef>
                <a:spcPts val="0"/>
              </a:spcBef>
              <a:buNone/>
            </a:pPr>
            <a:r>
              <a:rPr lang="en-US" sz="2000" b="1" dirty="0" smtClean="0"/>
              <a:t>QUESTION SEQUENCE</a:t>
            </a:r>
          </a:p>
          <a:p>
            <a:pPr marL="285750" indent="-285750">
              <a:spcBef>
                <a:spcPts val="0"/>
              </a:spcBef>
              <a:buClr>
                <a:srgbClr val="FF0000"/>
              </a:buClr>
            </a:pPr>
            <a:r>
              <a:rPr lang="en-US" sz="2000" dirty="0"/>
              <a:t>What does the word “heavens” mean in this </a:t>
            </a:r>
            <a:r>
              <a:rPr lang="en-US" sz="2000" dirty="0" smtClean="0"/>
              <a:t>context?</a:t>
            </a:r>
          </a:p>
          <a:p>
            <a:pPr marL="285750" indent="-285750">
              <a:spcBef>
                <a:spcPts val="0"/>
              </a:spcBef>
              <a:buClr>
                <a:srgbClr val="FF0000"/>
              </a:buClr>
            </a:pPr>
            <a:r>
              <a:rPr lang="en-US" sz="2000" dirty="0" smtClean="0"/>
              <a:t>What </a:t>
            </a:r>
            <a:r>
              <a:rPr lang="en-US" sz="2000" dirty="0"/>
              <a:t>did people think was true about the </a:t>
            </a:r>
            <a:r>
              <a:rPr lang="en-US" sz="2000" dirty="0" smtClean="0"/>
              <a:t>Earth </a:t>
            </a:r>
            <a:r>
              <a:rPr lang="en-US" sz="2000" dirty="0"/>
              <a:t>long </a:t>
            </a:r>
            <a:r>
              <a:rPr lang="en-US" sz="2000" dirty="0" smtClean="0"/>
              <a:t>ago?</a:t>
            </a:r>
          </a:p>
          <a:p>
            <a:pPr marL="285750" indent="-285750">
              <a:spcBef>
                <a:spcPts val="0"/>
              </a:spcBef>
              <a:buClr>
                <a:srgbClr val="FF0000"/>
              </a:buClr>
            </a:pPr>
            <a:r>
              <a:rPr lang="en-US" sz="2000" dirty="0" smtClean="0"/>
              <a:t>What </a:t>
            </a:r>
            <a:r>
              <a:rPr lang="en-US" sz="2000" dirty="0"/>
              <a:t>did people realize about the Earth? What evidence did they have that this was </a:t>
            </a:r>
            <a:r>
              <a:rPr lang="en-US" sz="2000" dirty="0" smtClean="0"/>
              <a:t>true?</a:t>
            </a:r>
          </a:p>
          <a:p>
            <a:pPr marL="285750" indent="-285750">
              <a:spcBef>
                <a:spcPts val="0"/>
              </a:spcBef>
              <a:buClr>
                <a:srgbClr val="FF0000"/>
              </a:buClr>
            </a:pPr>
            <a:r>
              <a:rPr lang="en-US" sz="2000" dirty="0" smtClean="0"/>
              <a:t>Do </a:t>
            </a:r>
            <a:r>
              <a:rPr lang="en-US" sz="2000" dirty="0"/>
              <a:t>you think we will keep changing our minds about the solar system? Why do you think this?   </a:t>
            </a:r>
          </a:p>
          <a:p>
            <a:endParaRPr lang="en-US" dirty="0"/>
          </a:p>
        </p:txBody>
      </p:sp>
      <p:sp>
        <p:nvSpPr>
          <p:cNvPr id="7" name="Content Placeholder 1">
            <a:extLst>
              <a:ext uri="{FF2B5EF4-FFF2-40B4-BE49-F238E27FC236}">
                <a16:creationId xmlns:a16="http://schemas.microsoft.com/office/drawing/2014/main" xmlns="" id="{B95EED64-8BB0-4387-967D-5BA16FE17F8C}"/>
              </a:ext>
            </a:extLst>
          </p:cNvPr>
          <p:cNvSpPr txBox="1">
            <a:spLocks/>
          </p:cNvSpPr>
          <p:nvPr/>
        </p:nvSpPr>
        <p:spPr>
          <a:xfrm>
            <a:off x="433800" y="5029200"/>
            <a:ext cx="8253000" cy="808037"/>
          </a:xfrm>
          <a:prstGeom prst="rect">
            <a:avLst/>
          </a:prstGeom>
          <a:ln w="19050">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Clr>
                <a:srgbClr val="EE3524"/>
              </a:buClr>
              <a:buFont typeface="Wingdings" panose="05000000000000000000" pitchFamily="2" charset="2"/>
              <a:buChar char="§"/>
              <a:defRPr sz="2400"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1pPr>
            <a:lvl2pPr marL="742950" indent="-285750" algn="l" defTabSz="914400" rtl="0" eaLnBrk="1" latinLnBrk="0" hangingPunct="1">
              <a:spcBef>
                <a:spcPct val="20000"/>
              </a:spcBef>
              <a:buClr>
                <a:srgbClr val="EE3524"/>
              </a:buClr>
              <a:buFont typeface="Arial" panose="020B0604020202020204" pitchFamily="34" charset="0"/>
              <a:buChar char="–"/>
              <a:defRPr sz="2200"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spcBef>
                <a:spcPct val="20000"/>
              </a:spcBef>
              <a:buClr>
                <a:srgbClr val="EE3524"/>
              </a:buClr>
              <a:buFont typeface="Arial" panose="020B0604020202020204" pitchFamily="34" charset="0"/>
              <a:buChar char="•"/>
              <a:defRPr sz="2000"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spcBef>
                <a:spcPct val="20000"/>
              </a:spcBef>
              <a:buClr>
                <a:srgbClr val="EE3524"/>
              </a:buClr>
              <a:buFont typeface="Courier New" panose="02070309020205020404" pitchFamily="49" charset="0"/>
              <a:buChar char="o"/>
              <a:defRPr sz="1800"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spcBef>
                <a:spcPct val="20000"/>
              </a:spcBef>
              <a:buClr>
                <a:srgbClr val="EE3524"/>
              </a:buClr>
              <a:buFont typeface="Arial" panose="020B0604020202020204" pitchFamily="34" charset="0"/>
              <a:buChar char="»"/>
              <a:defRPr sz="1600"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600"/>
              </a:spcAft>
              <a:buFont typeface="Wingdings" panose="05000000000000000000" pitchFamily="2" charset="2"/>
              <a:buNone/>
            </a:pPr>
            <a:r>
              <a:rPr lang="en-US" sz="1400" b="1" dirty="0"/>
              <a:t>TASK: </a:t>
            </a:r>
            <a:r>
              <a:rPr lang="en-US" sz="1400" dirty="0"/>
              <a:t>Write an opinion piece on why you believe we will keep changing our minds about the solar system based on the history we learned about in our text. Provide examples of the kinds of discoveries that were given in the text to the sorts of scientific work going on in our text from yesterday.  </a:t>
            </a:r>
          </a:p>
        </p:txBody>
      </p:sp>
      <p:sp>
        <p:nvSpPr>
          <p:cNvPr id="9" name="TextBox 8">
            <a:extLst>
              <a:ext uri="{FF2B5EF4-FFF2-40B4-BE49-F238E27FC236}">
                <a16:creationId xmlns:a16="http://schemas.microsoft.com/office/drawing/2014/main" xmlns="" id="{E4E4A45C-5C70-4A68-9E3E-B90C95264A21}"/>
              </a:ext>
            </a:extLst>
          </p:cNvPr>
          <p:cNvSpPr txBox="1"/>
          <p:nvPr/>
        </p:nvSpPr>
        <p:spPr>
          <a:xfrm>
            <a:off x="5638800" y="6298326"/>
            <a:ext cx="6141719" cy="261610"/>
          </a:xfrm>
          <a:prstGeom prst="rect">
            <a:avLst/>
          </a:prstGeom>
          <a:noFill/>
        </p:spPr>
        <p:txBody>
          <a:bodyPr wrap="square" rtlCol="0">
            <a:spAutoFit/>
          </a:bodyPr>
          <a:lstStyle/>
          <a:p>
            <a:r>
              <a:rPr lang="en-US" sz="1100" b="1" dirty="0"/>
              <a:t>HANDOUT </a:t>
            </a:r>
            <a:r>
              <a:rPr lang="en-US" sz="1100" b="1" dirty="0" smtClean="0"/>
              <a:t>13_NON-EXAMPLE </a:t>
            </a:r>
            <a:r>
              <a:rPr lang="en-US" sz="1100" b="1" dirty="0"/>
              <a:t>VS EXAMPLE</a:t>
            </a:r>
          </a:p>
        </p:txBody>
      </p:sp>
    </p:spTree>
    <p:extLst>
      <p:ext uri="{BB962C8B-B14F-4D97-AF65-F5344CB8AC3E}">
        <p14:creationId xmlns:p14="http://schemas.microsoft.com/office/powerpoint/2010/main" val="376300148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8839200" cy="914400"/>
          </a:xfrm>
        </p:spPr>
        <p:txBody>
          <a:bodyPr>
            <a:normAutofit/>
          </a:bodyPr>
          <a:lstStyle/>
          <a:p>
            <a:r>
              <a:rPr lang="en-US" sz="2800" dirty="0" smtClean="0"/>
              <a:t>Connecting to Best Instructional Practices</a:t>
            </a:r>
            <a:endParaRPr lang="en-US" sz="2800" dirty="0"/>
          </a:p>
        </p:txBody>
      </p:sp>
      <p:pic>
        <p:nvPicPr>
          <p:cNvPr id="8" name="Picture 7">
            <a:extLst>
              <a:ext uri="{FF2B5EF4-FFF2-40B4-BE49-F238E27FC236}">
                <a16:creationId xmlns:a16="http://schemas.microsoft.com/office/drawing/2014/main" xmlns="" id="{A0150256-B5DC-4438-B283-DEC866342540}"/>
              </a:ext>
            </a:extLst>
          </p:cNvPr>
          <p:cNvPicPr>
            <a:picLocks noChangeAspect="1"/>
          </p:cNvPicPr>
          <p:nvPr/>
        </p:nvPicPr>
        <p:blipFill rotWithShape="1">
          <a:blip r:embed="rId3"/>
          <a:srcRect r="1316"/>
          <a:stretch/>
        </p:blipFill>
        <p:spPr>
          <a:xfrm>
            <a:off x="2286000" y="1219200"/>
            <a:ext cx="4572000" cy="4640438"/>
          </a:xfrm>
          <a:prstGeom prst="rect">
            <a:avLst/>
          </a:prstGeom>
        </p:spPr>
      </p:pic>
      <p:sp>
        <p:nvSpPr>
          <p:cNvPr id="9" name="TextBox 8">
            <a:extLst>
              <a:ext uri="{FF2B5EF4-FFF2-40B4-BE49-F238E27FC236}">
                <a16:creationId xmlns:a16="http://schemas.microsoft.com/office/drawing/2014/main" xmlns="" id="{5731614F-4CC1-43DE-B636-DA2844B19E2C}"/>
              </a:ext>
            </a:extLst>
          </p:cNvPr>
          <p:cNvSpPr txBox="1"/>
          <p:nvPr/>
        </p:nvSpPr>
        <p:spPr>
          <a:xfrm>
            <a:off x="5562600" y="6248400"/>
            <a:ext cx="6141719" cy="261610"/>
          </a:xfrm>
          <a:prstGeom prst="rect">
            <a:avLst/>
          </a:prstGeom>
          <a:noFill/>
        </p:spPr>
        <p:txBody>
          <a:bodyPr wrap="square" rtlCol="0">
            <a:spAutoFit/>
          </a:bodyPr>
          <a:lstStyle/>
          <a:p>
            <a:r>
              <a:rPr lang="en-US" sz="1100" b="1" dirty="0"/>
              <a:t>HANDOUT </a:t>
            </a:r>
            <a:r>
              <a:rPr lang="en-US" sz="1100" b="1" dirty="0" smtClean="0"/>
              <a:t>14_TEAM </a:t>
            </a:r>
            <a:r>
              <a:rPr lang="en-US" sz="1100" b="1" dirty="0"/>
              <a:t>RUBRIC QUESTIONING</a:t>
            </a:r>
          </a:p>
        </p:txBody>
      </p:sp>
    </p:spTree>
    <p:extLst>
      <p:ext uri="{BB962C8B-B14F-4D97-AF65-F5344CB8AC3E}">
        <p14:creationId xmlns:p14="http://schemas.microsoft.com/office/powerpoint/2010/main" val="345343838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Core Action 5 </a:t>
            </a:r>
            <a:br>
              <a:rPr lang="en-US" dirty="0"/>
            </a:br>
            <a:r>
              <a:rPr lang="en-US" dirty="0"/>
              <a:t>In Action</a:t>
            </a:r>
          </a:p>
        </p:txBody>
      </p:sp>
    </p:spTree>
    <p:extLst>
      <p:ext uri="{BB962C8B-B14F-4D97-AF65-F5344CB8AC3E}">
        <p14:creationId xmlns:p14="http://schemas.microsoft.com/office/powerpoint/2010/main" val="338899456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4BF6A64-51F3-420C-9B00-0467F95EC7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7999"/>
          </a:xfrm>
          <a:prstGeom prst="rect">
            <a:avLst/>
          </a:prstGeom>
        </p:spPr>
      </p:pic>
      <p:sp>
        <p:nvSpPr>
          <p:cNvPr id="2" name="TextBox 1">
            <a:extLst>
              <a:ext uri="{FF2B5EF4-FFF2-40B4-BE49-F238E27FC236}">
                <a16:creationId xmlns:a16="http://schemas.microsoft.com/office/drawing/2014/main" xmlns="" id="{7EB73651-74E3-4826-959B-E812F118A441}"/>
              </a:ext>
            </a:extLst>
          </p:cNvPr>
          <p:cNvSpPr txBox="1"/>
          <p:nvPr/>
        </p:nvSpPr>
        <p:spPr>
          <a:xfrm>
            <a:off x="381000" y="1371600"/>
            <a:ext cx="8382000" cy="2708434"/>
          </a:xfrm>
          <a:prstGeom prst="rect">
            <a:avLst/>
          </a:prstGeom>
          <a:noFill/>
        </p:spPr>
        <p:txBody>
          <a:bodyPr wrap="square" rtlCol="0">
            <a:spAutoFit/>
          </a:bodyPr>
          <a:lstStyle/>
          <a:p>
            <a:pPr algn="ctr">
              <a:spcAft>
                <a:spcPts val="1200"/>
              </a:spcAft>
            </a:pPr>
            <a:r>
              <a:rPr lang="en-US" sz="3200" b="1" dirty="0"/>
              <a:t>Our shared problem of practice: </a:t>
            </a:r>
          </a:p>
          <a:p>
            <a:pPr algn="ctr">
              <a:spcAft>
                <a:spcPts val="1200"/>
              </a:spcAft>
            </a:pPr>
            <a:r>
              <a:rPr lang="en-US" sz="3200" dirty="0"/>
              <a:t>Students across Tennessee are not yet engaging in literacy instruction that reflects the demands of Tennessee’s rigorous ELA standards. </a:t>
            </a:r>
          </a:p>
        </p:txBody>
      </p:sp>
    </p:spTree>
    <p:extLst>
      <p:ext uri="{BB962C8B-B14F-4D97-AF65-F5344CB8AC3E}">
        <p14:creationId xmlns:p14="http://schemas.microsoft.com/office/powerpoint/2010/main" val="228814038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8382000" cy="914400"/>
          </a:xfrm>
        </p:spPr>
        <p:txBody>
          <a:bodyPr>
            <a:normAutofit fontScale="90000"/>
          </a:bodyPr>
          <a:lstStyle/>
          <a:p>
            <a:r>
              <a:rPr lang="en-US" sz="2800" dirty="0" smtClean="0"/>
              <a:t>Live the Lesson: Universal </a:t>
            </a:r>
            <a:r>
              <a:rPr lang="en-US" sz="2800" dirty="0"/>
              <a:t>Declaration of Human Rights</a:t>
            </a:r>
          </a:p>
        </p:txBody>
      </p:sp>
      <p:sp>
        <p:nvSpPr>
          <p:cNvPr id="5" name="Rectangle 4">
            <a:extLst>
              <a:ext uri="{FF2B5EF4-FFF2-40B4-BE49-F238E27FC236}">
                <a16:creationId xmlns:a16="http://schemas.microsoft.com/office/drawing/2014/main" xmlns="" id="{49D1D586-F487-4150-9EF9-C22A6CABE4D7}"/>
              </a:ext>
            </a:extLst>
          </p:cNvPr>
          <p:cNvSpPr/>
          <p:nvPr/>
        </p:nvSpPr>
        <p:spPr>
          <a:xfrm>
            <a:off x="0" y="5978139"/>
            <a:ext cx="9144000" cy="507831"/>
          </a:xfrm>
          <a:prstGeom prst="rect">
            <a:avLst/>
          </a:prstGeom>
        </p:spPr>
        <p:txBody>
          <a:bodyPr wrap="square">
            <a:spAutoFit/>
          </a:bodyPr>
          <a:lstStyle/>
          <a:p>
            <a:pPr marL="457200" marR="0" algn="r">
              <a:spcBef>
                <a:spcPts val="0"/>
              </a:spcBef>
            </a:pPr>
            <a:r>
              <a:rPr lang="en-US" sz="900" dirty="0">
                <a:solidFill>
                  <a:srgbClr val="000000"/>
                </a:solidFill>
                <a:latin typeface="Arial" panose="020B0604020202020204" pitchFamily="34" charset="0"/>
                <a:ea typeface="Times New Roman" panose="02020603050405020304" pitchFamily="18" charset="0"/>
                <a:cs typeface="Arial" panose="020B0604020202020204" pitchFamily="34" charset="0"/>
              </a:rPr>
              <a:t>Source: Universal Declaration of Human Rights, United Nations Office of the High Commissioner for Human Rights, </a:t>
            </a:r>
          </a:p>
          <a:p>
            <a:pPr marL="457200" marR="0" algn="r">
              <a:spcBef>
                <a:spcPts val="0"/>
              </a:spcBef>
            </a:pPr>
            <a:r>
              <a:rPr lang="en-US" sz="900" dirty="0">
                <a:solidFill>
                  <a:srgbClr val="000000"/>
                </a:solidFill>
                <a:latin typeface="Arial" panose="020B0604020202020204" pitchFamily="34" charset="0"/>
                <a:ea typeface="Times New Roman" panose="02020603050405020304" pitchFamily="18" charset="0"/>
                <a:cs typeface="Arial" panose="020B0604020202020204" pitchFamily="34" charset="0"/>
              </a:rPr>
              <a:t>adopted and proclaimed by General Assembly resolution 217 A (III) of 10 Dec. 1948. Web. 18 May 2016. </a:t>
            </a:r>
          </a:p>
          <a:p>
            <a:pPr marL="457200" marR="0" algn="r">
              <a:spcBef>
                <a:spcPts val="0"/>
              </a:spcBef>
              <a:spcAft>
                <a:spcPts val="1000"/>
              </a:spcAft>
            </a:pPr>
            <a:r>
              <a:rPr lang="en-US" sz="900" u="sng" dirty="0">
                <a:solidFill>
                  <a:srgbClr val="00A4C7"/>
                </a:solidFill>
                <a:latin typeface="Arial" panose="020B0604020202020204" pitchFamily="34" charset="0"/>
                <a:ea typeface="Times New Roman" panose="02020603050405020304" pitchFamily="18" charset="0"/>
                <a:cs typeface="Arial" panose="020B0604020202020204" pitchFamily="34" charset="0"/>
              </a:rPr>
              <a:t>http://www. ohchr.org/EN/UDHR/Documents/</a:t>
            </a:r>
            <a:r>
              <a:rPr lang="en-US" sz="900" u="sng" dirty="0" err="1">
                <a:solidFill>
                  <a:srgbClr val="00A4C7"/>
                </a:solidFill>
                <a:latin typeface="Arial" panose="020B0604020202020204" pitchFamily="34" charset="0"/>
                <a:ea typeface="Times New Roman" panose="02020603050405020304" pitchFamily="18" charset="0"/>
                <a:cs typeface="Arial" panose="020B0604020202020204" pitchFamily="34" charset="0"/>
              </a:rPr>
              <a:t>UDHR_Translations</a:t>
            </a:r>
            <a:r>
              <a:rPr lang="en-US" sz="900" u="sng" dirty="0">
                <a:solidFill>
                  <a:srgbClr val="00A4C7"/>
                </a:solidFill>
                <a:latin typeface="Arial" panose="020B0604020202020204" pitchFamily="34" charset="0"/>
                <a:ea typeface="Times New Roman" panose="02020603050405020304" pitchFamily="18" charset="0"/>
                <a:cs typeface="Arial" panose="020B0604020202020204" pitchFamily="34" charset="0"/>
              </a:rPr>
              <a:t>/eng.pdf</a:t>
            </a:r>
            <a:endParaRPr lang="en-US" sz="9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xmlns="" id="{E482D528-880E-4355-B77E-198E1EDF6B9E}"/>
              </a:ext>
            </a:extLst>
          </p:cNvPr>
          <p:cNvSpPr txBox="1"/>
          <p:nvPr/>
        </p:nvSpPr>
        <p:spPr>
          <a:xfrm>
            <a:off x="4708125" y="6547584"/>
            <a:ext cx="7829550" cy="261610"/>
          </a:xfrm>
          <a:prstGeom prst="rect">
            <a:avLst/>
          </a:prstGeom>
          <a:noFill/>
        </p:spPr>
        <p:txBody>
          <a:bodyPr wrap="square" rtlCol="0">
            <a:spAutoFit/>
          </a:bodyPr>
          <a:lstStyle/>
          <a:p>
            <a:r>
              <a:rPr lang="en-US" sz="1100" b="1" dirty="0" smtClean="0"/>
              <a:t>HANDOUT 5_QUALITATIVE </a:t>
            </a:r>
            <a:r>
              <a:rPr lang="en-US" sz="1100" b="1" dirty="0"/>
              <a:t>RUBRIC; </a:t>
            </a:r>
            <a:r>
              <a:rPr lang="en-US" sz="1100" b="1" dirty="0" smtClean="0"/>
              <a:t>HANDOUT 15_Article </a:t>
            </a:r>
            <a:r>
              <a:rPr lang="en-US" sz="1100" b="1" dirty="0"/>
              <a:t>23</a:t>
            </a:r>
          </a:p>
        </p:txBody>
      </p:sp>
      <p:sp>
        <p:nvSpPr>
          <p:cNvPr id="4" name="Rectangle 3">
            <a:extLst>
              <a:ext uri="{FF2B5EF4-FFF2-40B4-BE49-F238E27FC236}">
                <a16:creationId xmlns:a16="http://schemas.microsoft.com/office/drawing/2014/main" xmlns="" id="{8C71C63F-4AC1-427B-9924-3030C1AD01D2}"/>
              </a:ext>
            </a:extLst>
          </p:cNvPr>
          <p:cNvSpPr/>
          <p:nvPr/>
        </p:nvSpPr>
        <p:spPr>
          <a:xfrm>
            <a:off x="4944592" y="1295400"/>
            <a:ext cx="3513608" cy="2585323"/>
          </a:xfrm>
          <a:prstGeom prst="rect">
            <a:avLst/>
          </a:prstGeom>
        </p:spPr>
        <p:txBody>
          <a:bodyPr wrap="square">
            <a:spAutoFit/>
          </a:bodyPr>
          <a:lstStyle/>
          <a:p>
            <a:pPr lvl="0" algn="ctr">
              <a:defRPr/>
            </a:pPr>
            <a:r>
              <a:rPr lang="en-US" b="1" dirty="0">
                <a:solidFill>
                  <a:schemeClr val="accent1"/>
                </a:solidFill>
              </a:rPr>
              <a:t>Living the Lesson </a:t>
            </a:r>
            <a:r>
              <a:rPr lang="en-US" b="1" dirty="0" smtClean="0">
                <a:solidFill>
                  <a:schemeClr val="accent1"/>
                </a:solidFill>
              </a:rPr>
              <a:t>Context</a:t>
            </a:r>
            <a:endParaRPr lang="en-US" b="1" dirty="0">
              <a:solidFill>
                <a:schemeClr val="accent1"/>
              </a:solidFill>
            </a:endParaRPr>
          </a:p>
          <a:p>
            <a:pPr marL="285750" lvl="0" indent="-285750">
              <a:buClr>
                <a:srgbClr val="FF0000"/>
              </a:buClr>
              <a:buFont typeface="Wingdings" panose="05000000000000000000" pitchFamily="2" charset="2"/>
              <a:buChar char="§"/>
              <a:defRPr/>
            </a:pPr>
            <a:r>
              <a:rPr lang="en-US" sz="1600" dirty="0">
                <a:solidFill>
                  <a:schemeClr val="accent1"/>
                </a:solidFill>
              </a:rPr>
              <a:t>Grade 5 lesson series </a:t>
            </a:r>
          </a:p>
          <a:p>
            <a:pPr marL="285750" lvl="0" indent="-285750">
              <a:buClr>
                <a:srgbClr val="FF0000"/>
              </a:buClr>
              <a:buFont typeface="Wingdings" panose="05000000000000000000" pitchFamily="2" charset="2"/>
              <a:buChar char="§"/>
              <a:defRPr/>
            </a:pPr>
            <a:r>
              <a:rPr lang="en-US" sz="1600" dirty="0">
                <a:solidFill>
                  <a:schemeClr val="accent1"/>
                </a:solidFill>
              </a:rPr>
              <a:t>Texts</a:t>
            </a:r>
          </a:p>
          <a:p>
            <a:pPr marL="742950" lvl="1" indent="-285750">
              <a:buClr>
                <a:srgbClr val="FF0000"/>
              </a:buClr>
              <a:buFont typeface="Arial" panose="020B0604020202020204" pitchFamily="34" charset="0"/>
              <a:buChar char="‒"/>
              <a:defRPr/>
            </a:pPr>
            <a:r>
              <a:rPr lang="en-US" sz="1600" dirty="0">
                <a:solidFill>
                  <a:schemeClr val="accent1"/>
                </a:solidFill>
              </a:rPr>
              <a:t>“Esperanza Rising”</a:t>
            </a:r>
          </a:p>
          <a:p>
            <a:pPr marL="742950" lvl="1" indent="-285750">
              <a:buClr>
                <a:srgbClr val="FF0000"/>
              </a:buClr>
              <a:buFont typeface="Arial" panose="020B0604020202020204" pitchFamily="34" charset="0"/>
              <a:buChar char="‒"/>
              <a:defRPr/>
            </a:pPr>
            <a:r>
              <a:rPr lang="en-US" sz="1600" dirty="0">
                <a:solidFill>
                  <a:schemeClr val="accent1"/>
                </a:solidFill>
              </a:rPr>
              <a:t>UDHR </a:t>
            </a:r>
          </a:p>
          <a:p>
            <a:pPr marL="285750" indent="-285750">
              <a:buClr>
                <a:srgbClr val="FF0000"/>
              </a:buClr>
              <a:buFont typeface="Wingdings" panose="05000000000000000000" pitchFamily="2" charset="2"/>
              <a:buChar char="§"/>
              <a:defRPr/>
            </a:pPr>
            <a:r>
              <a:rPr lang="en-US" sz="1600" dirty="0">
                <a:solidFill>
                  <a:schemeClr val="accent1"/>
                </a:solidFill>
              </a:rPr>
              <a:t>Students closely read selected articles from the UDHR as one lens through which to interpret the characters and themes in the novel </a:t>
            </a:r>
          </a:p>
        </p:txBody>
      </p:sp>
      <p:pic>
        <p:nvPicPr>
          <p:cNvPr id="9" name="Picture 8">
            <a:extLst>
              <a:ext uri="{FF2B5EF4-FFF2-40B4-BE49-F238E27FC236}">
                <a16:creationId xmlns:a16="http://schemas.microsoft.com/office/drawing/2014/main" xmlns="" id="{E2D3C26F-623B-491B-A51E-7323A51536BA}"/>
              </a:ext>
            </a:extLst>
          </p:cNvPr>
          <p:cNvPicPr>
            <a:picLocks noChangeAspect="1"/>
          </p:cNvPicPr>
          <p:nvPr/>
        </p:nvPicPr>
        <p:blipFill rotWithShape="1">
          <a:blip r:embed="rId3"/>
          <a:srcRect l="38608" t="38445" r="30380" b="34889"/>
          <a:stretch/>
        </p:blipFill>
        <p:spPr>
          <a:xfrm>
            <a:off x="132000" y="1676400"/>
            <a:ext cx="4812592" cy="2137907"/>
          </a:xfrm>
          <a:prstGeom prst="rect">
            <a:avLst/>
          </a:prstGeom>
        </p:spPr>
      </p:pic>
      <p:sp>
        <p:nvSpPr>
          <p:cNvPr id="10" name="Rectangle 9">
            <a:extLst>
              <a:ext uri="{FF2B5EF4-FFF2-40B4-BE49-F238E27FC236}">
                <a16:creationId xmlns:a16="http://schemas.microsoft.com/office/drawing/2014/main" xmlns="" id="{78341A87-9CEA-4942-B551-93AE45B04C61}"/>
              </a:ext>
            </a:extLst>
          </p:cNvPr>
          <p:cNvSpPr/>
          <p:nvPr/>
        </p:nvSpPr>
        <p:spPr>
          <a:xfrm>
            <a:off x="431400" y="1295400"/>
            <a:ext cx="4114800" cy="369332"/>
          </a:xfrm>
          <a:prstGeom prst="rect">
            <a:avLst/>
          </a:prstGeom>
        </p:spPr>
        <p:txBody>
          <a:bodyPr wrap="square">
            <a:spAutoFit/>
          </a:bodyPr>
          <a:lstStyle/>
          <a:p>
            <a:pPr lvl="0" algn="ctr">
              <a:defRPr/>
            </a:pPr>
            <a:r>
              <a:rPr lang="en-US" b="1" dirty="0">
                <a:solidFill>
                  <a:schemeClr val="accent1"/>
                </a:solidFill>
              </a:rPr>
              <a:t>Article 23</a:t>
            </a:r>
          </a:p>
        </p:txBody>
      </p:sp>
      <p:sp>
        <p:nvSpPr>
          <p:cNvPr id="13" name="Rectangle 12">
            <a:extLst>
              <a:ext uri="{FF2B5EF4-FFF2-40B4-BE49-F238E27FC236}">
                <a16:creationId xmlns:a16="http://schemas.microsoft.com/office/drawing/2014/main" xmlns="" id="{02D373A6-22F5-4213-8554-072E8FEF500F}"/>
              </a:ext>
            </a:extLst>
          </p:cNvPr>
          <p:cNvSpPr/>
          <p:nvPr/>
        </p:nvSpPr>
        <p:spPr>
          <a:xfrm>
            <a:off x="609600" y="4114800"/>
            <a:ext cx="7924800" cy="1631216"/>
          </a:xfrm>
          <a:prstGeom prst="rect">
            <a:avLst/>
          </a:prstGeom>
        </p:spPr>
        <p:txBody>
          <a:bodyPr wrap="square">
            <a:spAutoFit/>
          </a:bodyPr>
          <a:lstStyle/>
          <a:p>
            <a:pPr lvl="0" algn="ctr">
              <a:defRPr/>
            </a:pPr>
            <a:r>
              <a:rPr lang="en-US" b="1" dirty="0">
                <a:solidFill>
                  <a:schemeClr val="accent1"/>
                </a:solidFill>
              </a:rPr>
              <a:t>Living the Lesson </a:t>
            </a:r>
            <a:r>
              <a:rPr lang="en-US" b="1" dirty="0" smtClean="0">
                <a:solidFill>
                  <a:schemeClr val="accent1"/>
                </a:solidFill>
              </a:rPr>
              <a:t>Experience</a:t>
            </a:r>
          </a:p>
          <a:p>
            <a:pPr lvl="0" algn="ctr">
              <a:defRPr/>
            </a:pPr>
            <a:endParaRPr lang="en-US" b="1" dirty="0">
              <a:solidFill>
                <a:schemeClr val="accent1"/>
              </a:solidFill>
            </a:endParaRPr>
          </a:p>
          <a:p>
            <a:pPr marL="285750" lvl="0" indent="-285750">
              <a:buClr>
                <a:srgbClr val="FF0000"/>
              </a:buClr>
              <a:buFont typeface="Wingdings" panose="05000000000000000000" pitchFamily="2" charset="2"/>
              <a:buChar char="§"/>
              <a:defRPr/>
            </a:pPr>
            <a:r>
              <a:rPr lang="en-US" sz="1600" dirty="0">
                <a:solidFill>
                  <a:schemeClr val="accent1"/>
                </a:solidFill>
              </a:rPr>
              <a:t>Analyze the qualitative complexity of Article </a:t>
            </a:r>
            <a:r>
              <a:rPr lang="en-US" sz="1600" dirty="0" smtClean="0">
                <a:solidFill>
                  <a:schemeClr val="accent1"/>
                </a:solidFill>
              </a:rPr>
              <a:t>23</a:t>
            </a:r>
          </a:p>
          <a:p>
            <a:pPr marL="285750" lvl="0" indent="-285750">
              <a:buClr>
                <a:srgbClr val="FF0000"/>
              </a:buClr>
              <a:buFont typeface="Wingdings" panose="05000000000000000000" pitchFamily="2" charset="2"/>
              <a:buChar char="§"/>
              <a:defRPr/>
            </a:pPr>
            <a:r>
              <a:rPr lang="en-US" sz="1600" dirty="0" smtClean="0">
                <a:solidFill>
                  <a:schemeClr val="accent1"/>
                </a:solidFill>
              </a:rPr>
              <a:t>Engage </a:t>
            </a:r>
            <a:r>
              <a:rPr lang="en-US" sz="1600" dirty="0">
                <a:solidFill>
                  <a:schemeClr val="accent1"/>
                </a:solidFill>
              </a:rPr>
              <a:t>as students and leaders in the lesson </a:t>
            </a:r>
            <a:r>
              <a:rPr lang="en-US" sz="1600" dirty="0" smtClean="0">
                <a:solidFill>
                  <a:schemeClr val="accent1"/>
                </a:solidFill>
              </a:rPr>
              <a:t>experience</a:t>
            </a:r>
          </a:p>
          <a:p>
            <a:pPr marL="285750" lvl="0" indent="-285750">
              <a:buClr>
                <a:srgbClr val="FF0000"/>
              </a:buClr>
              <a:buFont typeface="Wingdings" panose="05000000000000000000" pitchFamily="2" charset="2"/>
              <a:buChar char="§"/>
              <a:defRPr/>
            </a:pPr>
            <a:r>
              <a:rPr lang="en-US" sz="1600" dirty="0" smtClean="0">
                <a:solidFill>
                  <a:schemeClr val="accent1"/>
                </a:solidFill>
              </a:rPr>
              <a:t>Reflect </a:t>
            </a:r>
            <a:r>
              <a:rPr lang="en-US" sz="1600" dirty="0">
                <a:solidFill>
                  <a:schemeClr val="accent1"/>
                </a:solidFill>
              </a:rPr>
              <a:t>on the lesson’s alignment to Core Action 5 and the extent to which it integrates the standards for literacy</a:t>
            </a:r>
          </a:p>
        </p:txBody>
      </p:sp>
      <p:sp>
        <p:nvSpPr>
          <p:cNvPr id="14" name="Rectangle 13">
            <a:extLst>
              <a:ext uri="{FF2B5EF4-FFF2-40B4-BE49-F238E27FC236}">
                <a16:creationId xmlns:a16="http://schemas.microsoft.com/office/drawing/2014/main" xmlns="" id="{3444C9F4-2C3B-4562-999E-22EEE799B5D5}"/>
              </a:ext>
            </a:extLst>
          </p:cNvPr>
          <p:cNvSpPr/>
          <p:nvPr/>
        </p:nvSpPr>
        <p:spPr>
          <a:xfrm>
            <a:off x="469500" y="4114800"/>
            <a:ext cx="8153400" cy="17578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17716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Story of Rural Districts in Tennessee</a:t>
            </a:r>
            <a:endParaRPr lang="en-US" dirty="0"/>
          </a:p>
        </p:txBody>
      </p:sp>
    </p:spTree>
    <p:extLst>
      <p:ext uri="{BB962C8B-B14F-4D97-AF65-F5344CB8AC3E}">
        <p14:creationId xmlns:p14="http://schemas.microsoft.com/office/powerpoint/2010/main" val="239393699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smtClean="0"/>
              <a:t>Model: Grade </a:t>
            </a:r>
            <a:r>
              <a:rPr lang="en-US" sz="2800" dirty="0"/>
              <a:t>5 Lesson</a:t>
            </a:r>
          </a:p>
        </p:txBody>
      </p:sp>
      <p:pic>
        <p:nvPicPr>
          <p:cNvPr id="5" name="Picture 4">
            <a:extLst>
              <a:ext uri="{FF2B5EF4-FFF2-40B4-BE49-F238E27FC236}">
                <a16:creationId xmlns:a16="http://schemas.microsoft.com/office/drawing/2014/main" xmlns="" id="{10939498-2CE2-460A-B327-E07FB21B7CE1}"/>
              </a:ext>
            </a:extLst>
          </p:cNvPr>
          <p:cNvPicPr>
            <a:picLocks noChangeAspect="1"/>
          </p:cNvPicPr>
          <p:nvPr/>
        </p:nvPicPr>
        <p:blipFill>
          <a:blip r:embed="rId3"/>
          <a:stretch>
            <a:fillRect/>
          </a:stretch>
        </p:blipFill>
        <p:spPr>
          <a:xfrm>
            <a:off x="4876800" y="1587500"/>
            <a:ext cx="2971800" cy="3870457"/>
          </a:xfrm>
          <a:prstGeom prst="rect">
            <a:avLst/>
          </a:prstGeom>
          <a:ln>
            <a:solidFill>
              <a:schemeClr val="accent1"/>
            </a:solidFill>
          </a:ln>
        </p:spPr>
      </p:pic>
      <p:pic>
        <p:nvPicPr>
          <p:cNvPr id="2050" name="Picture 2" descr="Image result for esperanza rising">
            <a:extLst>
              <a:ext uri="{FF2B5EF4-FFF2-40B4-BE49-F238E27FC236}">
                <a16:creationId xmlns:a16="http://schemas.microsoft.com/office/drawing/2014/main" xmlns="" id="{A56A20E1-FF41-4A58-815C-4A62BE925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587500"/>
            <a:ext cx="2668211" cy="387045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47F70DDD-3D40-4EF9-8A7A-ACCC59E7694B}"/>
              </a:ext>
            </a:extLst>
          </p:cNvPr>
          <p:cNvSpPr/>
          <p:nvPr/>
        </p:nvSpPr>
        <p:spPr>
          <a:xfrm>
            <a:off x="2718405" y="6415801"/>
            <a:ext cx="5334000" cy="246221"/>
          </a:xfrm>
          <a:prstGeom prst="rect">
            <a:avLst/>
          </a:prstGeom>
        </p:spPr>
        <p:txBody>
          <a:bodyPr wrap="square">
            <a:spAutoFit/>
          </a:bodyPr>
          <a:lstStyle/>
          <a:p>
            <a:pPr marL="457200" marR="0" algn="r">
              <a:spcBef>
                <a:spcPts val="0"/>
              </a:spcBef>
            </a:pPr>
            <a:r>
              <a:rPr lang="en-US" sz="1000" dirty="0">
                <a:solidFill>
                  <a:srgbClr val="000000"/>
                </a:solidFill>
                <a:latin typeface="Arial" panose="020B0604020202020204" pitchFamily="34" charset="0"/>
                <a:ea typeface="Times New Roman" panose="02020603050405020304" pitchFamily="18" charset="0"/>
                <a:cs typeface="Arial" panose="020B0604020202020204" pitchFamily="34" charset="0"/>
              </a:rPr>
              <a:t>Source: Lesson adapted from EL Curriculum, Grade , Module 1, Lesson 5</a:t>
            </a:r>
          </a:p>
        </p:txBody>
      </p:sp>
    </p:spTree>
    <p:extLst>
      <p:ext uri="{BB962C8B-B14F-4D97-AF65-F5344CB8AC3E}">
        <p14:creationId xmlns:p14="http://schemas.microsoft.com/office/powerpoint/2010/main" val="371260131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Table Discussion</a:t>
            </a:r>
          </a:p>
        </p:txBody>
      </p:sp>
      <p:sp>
        <p:nvSpPr>
          <p:cNvPr id="7" name="TextBox 6">
            <a:extLst>
              <a:ext uri="{FF2B5EF4-FFF2-40B4-BE49-F238E27FC236}">
                <a16:creationId xmlns:a16="http://schemas.microsoft.com/office/drawing/2014/main" xmlns="" id="{E55B7941-093F-403B-B826-D3F2F6EEA413}"/>
              </a:ext>
            </a:extLst>
          </p:cNvPr>
          <p:cNvSpPr txBox="1"/>
          <p:nvPr/>
        </p:nvSpPr>
        <p:spPr>
          <a:xfrm>
            <a:off x="304801" y="1450777"/>
            <a:ext cx="8458200" cy="2308324"/>
          </a:xfrm>
          <a:prstGeom prst="rect">
            <a:avLst/>
          </a:prstGeom>
          <a:noFill/>
        </p:spPr>
        <p:txBody>
          <a:bodyPr wrap="square" rtlCol="0">
            <a:spAutoFit/>
          </a:bodyPr>
          <a:lstStyle/>
          <a:p>
            <a:pPr marL="342900" indent="-342900">
              <a:buClr>
                <a:srgbClr val="FF0000"/>
              </a:buClr>
              <a:buFont typeface="Wingdings" panose="05000000000000000000" pitchFamily="2" charset="2"/>
              <a:buChar char="§"/>
            </a:pPr>
            <a:r>
              <a:rPr lang="en-US" sz="2400" dirty="0" smtClean="0">
                <a:solidFill>
                  <a:schemeClr val="accent1"/>
                </a:solidFill>
              </a:rPr>
              <a:t>What </a:t>
            </a:r>
            <a:r>
              <a:rPr lang="en-US" sz="2400" dirty="0">
                <a:solidFill>
                  <a:schemeClr val="accent1"/>
                </a:solidFill>
              </a:rPr>
              <a:t>role </a:t>
            </a:r>
            <a:r>
              <a:rPr lang="en-US" sz="2400" dirty="0" smtClean="0">
                <a:solidFill>
                  <a:schemeClr val="accent1"/>
                </a:solidFill>
              </a:rPr>
              <a:t>do </a:t>
            </a:r>
            <a:r>
              <a:rPr lang="en-US" sz="2400" dirty="0">
                <a:solidFill>
                  <a:schemeClr val="accent1"/>
                </a:solidFill>
              </a:rPr>
              <a:t>the </a:t>
            </a:r>
            <a:r>
              <a:rPr lang="en-US" sz="2400" b="1" dirty="0">
                <a:solidFill>
                  <a:schemeClr val="accent1"/>
                </a:solidFill>
              </a:rPr>
              <a:t>texts</a:t>
            </a:r>
            <a:r>
              <a:rPr lang="en-US" sz="2400" dirty="0">
                <a:solidFill>
                  <a:schemeClr val="accent1"/>
                </a:solidFill>
              </a:rPr>
              <a:t> play in this lesson? </a:t>
            </a:r>
          </a:p>
          <a:p>
            <a:pPr marL="342900" indent="-342900">
              <a:buClr>
                <a:srgbClr val="FF0000"/>
              </a:buClr>
              <a:buFont typeface="Wingdings" panose="05000000000000000000" pitchFamily="2" charset="2"/>
              <a:buChar char="§"/>
            </a:pPr>
            <a:r>
              <a:rPr lang="en-US" sz="2400" dirty="0">
                <a:solidFill>
                  <a:schemeClr val="accent1"/>
                </a:solidFill>
              </a:rPr>
              <a:t>How did the </a:t>
            </a:r>
            <a:r>
              <a:rPr lang="en-US" sz="2400" b="1" dirty="0">
                <a:solidFill>
                  <a:schemeClr val="accent1"/>
                </a:solidFill>
              </a:rPr>
              <a:t>question sequence </a:t>
            </a:r>
            <a:r>
              <a:rPr lang="en-US" sz="2400" dirty="0">
                <a:solidFill>
                  <a:schemeClr val="accent1"/>
                </a:solidFill>
              </a:rPr>
              <a:t>help </a:t>
            </a:r>
            <a:r>
              <a:rPr lang="en-US" sz="2400" b="1" dirty="0">
                <a:solidFill>
                  <a:schemeClr val="accent1"/>
                </a:solidFill>
              </a:rPr>
              <a:t>build meaning</a:t>
            </a:r>
            <a:r>
              <a:rPr lang="en-US" sz="2400" dirty="0" smtClean="0">
                <a:solidFill>
                  <a:schemeClr val="accent1"/>
                </a:solidFill>
              </a:rPr>
              <a:t>?</a:t>
            </a:r>
            <a:endParaRPr lang="en-US" sz="2400" dirty="0">
              <a:solidFill>
                <a:schemeClr val="accent1"/>
              </a:solidFill>
            </a:endParaRPr>
          </a:p>
          <a:p>
            <a:pPr marL="342900" indent="-342900">
              <a:buClr>
                <a:srgbClr val="FF0000"/>
              </a:buClr>
              <a:buFont typeface="Wingdings" panose="05000000000000000000" pitchFamily="2" charset="2"/>
              <a:buChar char="§"/>
            </a:pPr>
            <a:r>
              <a:rPr lang="en-US" sz="2400" dirty="0">
                <a:solidFill>
                  <a:schemeClr val="accent1"/>
                </a:solidFill>
              </a:rPr>
              <a:t>How does this </a:t>
            </a:r>
            <a:r>
              <a:rPr lang="en-US" sz="2400" b="1" dirty="0">
                <a:solidFill>
                  <a:schemeClr val="accent1"/>
                </a:solidFill>
              </a:rPr>
              <a:t>connect</a:t>
            </a:r>
            <a:r>
              <a:rPr lang="en-US" sz="2400" dirty="0">
                <a:solidFill>
                  <a:schemeClr val="accent1"/>
                </a:solidFill>
              </a:rPr>
              <a:t> to our qualitative </a:t>
            </a:r>
            <a:r>
              <a:rPr lang="en-US" sz="2400" b="1" dirty="0">
                <a:solidFill>
                  <a:schemeClr val="accent1"/>
                </a:solidFill>
              </a:rPr>
              <a:t>text analysis</a:t>
            </a:r>
            <a:r>
              <a:rPr lang="en-US" sz="2400" dirty="0" smtClean="0">
                <a:solidFill>
                  <a:schemeClr val="accent1"/>
                </a:solidFill>
              </a:rPr>
              <a:t>?</a:t>
            </a:r>
            <a:endParaRPr lang="en-US" sz="2400" dirty="0">
              <a:solidFill>
                <a:schemeClr val="accent1"/>
              </a:solidFill>
            </a:endParaRPr>
          </a:p>
          <a:p>
            <a:pPr marL="342900" indent="-342900">
              <a:buClr>
                <a:srgbClr val="FF0000"/>
              </a:buClr>
              <a:buFont typeface="Wingdings" panose="05000000000000000000" pitchFamily="2" charset="2"/>
              <a:buChar char="§"/>
            </a:pPr>
            <a:r>
              <a:rPr lang="en-US" sz="2400" dirty="0">
                <a:solidFill>
                  <a:schemeClr val="accent1"/>
                </a:solidFill>
              </a:rPr>
              <a:t>Can you find </a:t>
            </a:r>
            <a:r>
              <a:rPr lang="en-US" sz="2400" b="1" dirty="0">
                <a:solidFill>
                  <a:schemeClr val="accent1"/>
                </a:solidFill>
              </a:rPr>
              <a:t>evidence</a:t>
            </a:r>
            <a:r>
              <a:rPr lang="en-US" sz="2400" dirty="0">
                <a:solidFill>
                  <a:schemeClr val="accent1"/>
                </a:solidFill>
              </a:rPr>
              <a:t> of </a:t>
            </a:r>
            <a:r>
              <a:rPr lang="en-US" sz="2400" b="1" dirty="0">
                <a:solidFill>
                  <a:schemeClr val="accent1"/>
                </a:solidFill>
              </a:rPr>
              <a:t>Core Action 5 </a:t>
            </a:r>
            <a:r>
              <a:rPr lang="en-US" sz="2400" dirty="0">
                <a:solidFill>
                  <a:schemeClr val="accent1"/>
                </a:solidFill>
              </a:rPr>
              <a:t>indicators? </a:t>
            </a:r>
            <a:endParaRPr lang="en-US" sz="2400" dirty="0" smtClean="0">
              <a:solidFill>
                <a:schemeClr val="accent1"/>
              </a:solidFill>
            </a:endParaRPr>
          </a:p>
          <a:p>
            <a:pPr marL="342900" indent="-342900">
              <a:buClr>
                <a:srgbClr val="FF0000"/>
              </a:buClr>
              <a:buFont typeface="Wingdings" panose="05000000000000000000" pitchFamily="2" charset="2"/>
              <a:buChar char="§"/>
            </a:pPr>
            <a:r>
              <a:rPr lang="en-US" sz="2400" dirty="0" smtClean="0">
                <a:solidFill>
                  <a:schemeClr val="accent1"/>
                </a:solidFill>
              </a:rPr>
              <a:t>Can </a:t>
            </a:r>
            <a:r>
              <a:rPr lang="en-US" sz="2400" dirty="0">
                <a:solidFill>
                  <a:schemeClr val="accent1"/>
                </a:solidFill>
              </a:rPr>
              <a:t>you find </a:t>
            </a:r>
            <a:r>
              <a:rPr lang="en-US" sz="2400" b="1" dirty="0">
                <a:solidFill>
                  <a:schemeClr val="accent1"/>
                </a:solidFill>
              </a:rPr>
              <a:t>evidence</a:t>
            </a:r>
            <a:r>
              <a:rPr lang="en-US" sz="2400" dirty="0">
                <a:solidFill>
                  <a:schemeClr val="accent1"/>
                </a:solidFill>
              </a:rPr>
              <a:t> there is </a:t>
            </a:r>
            <a:r>
              <a:rPr lang="en-US" sz="2400" b="1" dirty="0">
                <a:solidFill>
                  <a:schemeClr val="accent1"/>
                </a:solidFill>
              </a:rPr>
              <a:t>integration of the standards</a:t>
            </a:r>
            <a:r>
              <a:rPr lang="en-US" sz="2400" dirty="0">
                <a:solidFill>
                  <a:schemeClr val="accent1"/>
                </a:solidFill>
              </a:rPr>
              <a:t> in this question sequence? </a:t>
            </a:r>
          </a:p>
        </p:txBody>
      </p:sp>
      <p:sp>
        <p:nvSpPr>
          <p:cNvPr id="8" name="TextBox 7">
            <a:extLst>
              <a:ext uri="{FF2B5EF4-FFF2-40B4-BE49-F238E27FC236}">
                <a16:creationId xmlns:a16="http://schemas.microsoft.com/office/drawing/2014/main" xmlns="" id="{7ED4888B-3B4C-43C4-8B9C-46216BEB3800}"/>
              </a:ext>
            </a:extLst>
          </p:cNvPr>
          <p:cNvSpPr txBox="1"/>
          <p:nvPr/>
        </p:nvSpPr>
        <p:spPr>
          <a:xfrm>
            <a:off x="5867400" y="6172200"/>
            <a:ext cx="3962400" cy="430887"/>
          </a:xfrm>
          <a:prstGeom prst="rect">
            <a:avLst/>
          </a:prstGeom>
          <a:noFill/>
        </p:spPr>
        <p:txBody>
          <a:bodyPr wrap="square" rtlCol="0">
            <a:spAutoFit/>
          </a:bodyPr>
          <a:lstStyle/>
          <a:p>
            <a:r>
              <a:rPr lang="en-US" sz="1100" b="1" dirty="0"/>
              <a:t>HANDOUT 16_Question </a:t>
            </a:r>
            <a:r>
              <a:rPr lang="en-US" sz="1100" b="1" dirty="0" smtClean="0"/>
              <a:t>Sequence</a:t>
            </a:r>
          </a:p>
          <a:p>
            <a:r>
              <a:rPr lang="en-US" sz="1100" b="1" dirty="0" smtClean="0"/>
              <a:t>HANDOUT 2_LITERACY </a:t>
            </a:r>
            <a:r>
              <a:rPr lang="en-US" sz="1100" b="1" dirty="0"/>
              <a:t>LEARNING WALK</a:t>
            </a:r>
          </a:p>
        </p:txBody>
      </p:sp>
    </p:spTree>
    <p:extLst>
      <p:ext uri="{BB962C8B-B14F-4D97-AF65-F5344CB8AC3E}">
        <p14:creationId xmlns:p14="http://schemas.microsoft.com/office/powerpoint/2010/main" val="233514676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Planning for </a:t>
            </a:r>
            <a:br>
              <a:rPr lang="en-US" dirty="0"/>
            </a:br>
            <a:r>
              <a:rPr lang="en-US" dirty="0"/>
              <a:t>Change</a:t>
            </a:r>
          </a:p>
        </p:txBody>
      </p:sp>
    </p:spTree>
    <p:extLst>
      <p:ext uri="{BB962C8B-B14F-4D97-AF65-F5344CB8AC3E}">
        <p14:creationId xmlns:p14="http://schemas.microsoft.com/office/powerpoint/2010/main" val="194779159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8610600" cy="914400"/>
          </a:xfrm>
        </p:spPr>
        <p:txBody>
          <a:bodyPr>
            <a:noAutofit/>
          </a:bodyPr>
          <a:lstStyle/>
          <a:p>
            <a:r>
              <a:rPr lang="en-US" sz="2800" dirty="0"/>
              <a:t>Putting it Together: Your Vision for Excellent Literacy Instruction</a:t>
            </a:r>
          </a:p>
        </p:txBody>
      </p:sp>
      <p:sp>
        <p:nvSpPr>
          <p:cNvPr id="5" name="Content Placeholder 6">
            <a:extLst>
              <a:ext uri="{FF2B5EF4-FFF2-40B4-BE49-F238E27FC236}">
                <a16:creationId xmlns:a16="http://schemas.microsoft.com/office/drawing/2014/main" xmlns="" id="{4C26598A-5CA6-467A-902B-9C28D6EC7707}"/>
              </a:ext>
            </a:extLst>
          </p:cNvPr>
          <p:cNvSpPr>
            <a:spLocks noGrp="1"/>
          </p:cNvSpPr>
          <p:nvPr>
            <p:ph idx="1"/>
          </p:nvPr>
        </p:nvSpPr>
        <p:spPr>
          <a:xfrm>
            <a:off x="3788790" y="1295400"/>
            <a:ext cx="5105400" cy="3916363"/>
          </a:xfrm>
        </p:spPr>
        <p:txBody>
          <a:bodyPr>
            <a:noAutofit/>
          </a:bodyPr>
          <a:lstStyle/>
          <a:p>
            <a:pPr marL="0" indent="0" algn="ctr">
              <a:spcBef>
                <a:spcPts val="0"/>
              </a:spcBef>
              <a:buClrTx/>
              <a:buNone/>
            </a:pPr>
            <a:r>
              <a:rPr lang="en-US" sz="2200" b="1" dirty="0"/>
              <a:t>Discuss and Reflect with Your Table: </a:t>
            </a:r>
          </a:p>
          <a:p>
            <a:pPr>
              <a:spcBef>
                <a:spcPts val="0"/>
              </a:spcBef>
              <a:buClr>
                <a:srgbClr val="FF0000"/>
              </a:buClr>
            </a:pPr>
            <a:r>
              <a:rPr lang="en-US" sz="2000" dirty="0"/>
              <a:t>What should you see on a </a:t>
            </a:r>
            <a:r>
              <a:rPr lang="en-US" sz="2000" b="1" dirty="0"/>
              <a:t>daily basis </a:t>
            </a:r>
            <a:r>
              <a:rPr lang="en-US" sz="2000" dirty="0"/>
              <a:t>when you observe literacy? </a:t>
            </a:r>
          </a:p>
          <a:p>
            <a:pPr>
              <a:spcBef>
                <a:spcPts val="0"/>
              </a:spcBef>
              <a:buClr>
                <a:srgbClr val="FF0000"/>
              </a:buClr>
            </a:pPr>
            <a:r>
              <a:rPr lang="en-US" sz="2000" dirty="0"/>
              <a:t>Where are your teachers in this process? </a:t>
            </a:r>
            <a:r>
              <a:rPr lang="en-US" sz="2000" b="1" dirty="0"/>
              <a:t>Do </a:t>
            </a:r>
            <a:r>
              <a:rPr lang="en-US" sz="2000" b="1" dirty="0" smtClean="0"/>
              <a:t>they </a:t>
            </a:r>
            <a:r>
              <a:rPr lang="en-US" sz="2000" b="1" dirty="0"/>
              <a:t>share your vision for literacy </a:t>
            </a:r>
            <a:r>
              <a:rPr lang="en-US" sz="2000" dirty="0"/>
              <a:t>– complex texts and intentionally sequenced questions and tasks?</a:t>
            </a:r>
          </a:p>
          <a:p>
            <a:pPr>
              <a:spcBef>
                <a:spcPts val="0"/>
              </a:spcBef>
              <a:buClr>
                <a:srgbClr val="FF0000"/>
              </a:buClr>
            </a:pPr>
            <a:r>
              <a:rPr lang="en-US" sz="2000" dirty="0"/>
              <a:t>What can you do to </a:t>
            </a:r>
            <a:r>
              <a:rPr lang="en-US" sz="2000" b="1" dirty="0"/>
              <a:t>align expectations</a:t>
            </a:r>
            <a:r>
              <a:rPr lang="en-US" sz="2000" dirty="0"/>
              <a:t> in your building</a:t>
            </a:r>
            <a:r>
              <a:rPr lang="en-US" sz="2000" dirty="0" smtClean="0"/>
              <a:t>?</a:t>
            </a:r>
          </a:p>
          <a:p>
            <a:pPr>
              <a:spcBef>
                <a:spcPts val="0"/>
              </a:spcBef>
              <a:buClr>
                <a:srgbClr val="FF0000"/>
              </a:buClr>
            </a:pPr>
            <a:r>
              <a:rPr lang="en-US" sz="2000" dirty="0" smtClean="0"/>
              <a:t>What resources do you have to </a:t>
            </a:r>
            <a:r>
              <a:rPr lang="en-US" sz="2000" b="1" dirty="0" smtClean="0"/>
              <a:t>address the challenges </a:t>
            </a:r>
            <a:r>
              <a:rPr lang="en-US" sz="2000" dirty="0" smtClean="0"/>
              <a:t>unique to your school setting?</a:t>
            </a:r>
            <a:endParaRPr lang="en-US" sz="20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057400"/>
            <a:ext cx="3048000" cy="3048000"/>
          </a:xfrm>
          <a:prstGeom prst="rect">
            <a:avLst/>
          </a:prstGeom>
        </p:spPr>
      </p:pic>
    </p:spTree>
    <p:extLst>
      <p:ext uri="{BB962C8B-B14F-4D97-AF65-F5344CB8AC3E}">
        <p14:creationId xmlns:p14="http://schemas.microsoft.com/office/powerpoint/2010/main" val="19494519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8610600" cy="914400"/>
          </a:xfrm>
        </p:spPr>
        <p:txBody>
          <a:bodyPr>
            <a:noAutofit/>
          </a:bodyPr>
          <a:lstStyle/>
          <a:p>
            <a:r>
              <a:rPr lang="en-US" sz="2800" dirty="0" smtClean="0"/>
              <a:t>Next Steps: Your </a:t>
            </a:r>
            <a:r>
              <a:rPr lang="en-US" sz="2800" dirty="0"/>
              <a:t>Vision for Excellent Literacy Instruction</a:t>
            </a:r>
          </a:p>
        </p:txBody>
      </p:sp>
      <p:sp>
        <p:nvSpPr>
          <p:cNvPr id="5" name="Content Placeholder 6">
            <a:extLst>
              <a:ext uri="{FF2B5EF4-FFF2-40B4-BE49-F238E27FC236}">
                <a16:creationId xmlns:a16="http://schemas.microsoft.com/office/drawing/2014/main" xmlns="" id="{4C26598A-5CA6-467A-902B-9C28D6EC7707}"/>
              </a:ext>
            </a:extLst>
          </p:cNvPr>
          <p:cNvSpPr>
            <a:spLocks noGrp="1"/>
          </p:cNvSpPr>
          <p:nvPr>
            <p:ph idx="1"/>
          </p:nvPr>
        </p:nvSpPr>
        <p:spPr>
          <a:xfrm>
            <a:off x="533400" y="1447800"/>
            <a:ext cx="4288077" cy="3916363"/>
          </a:xfrm>
        </p:spPr>
        <p:txBody>
          <a:bodyPr>
            <a:noAutofit/>
          </a:bodyPr>
          <a:lstStyle/>
          <a:p>
            <a:pPr marL="0" indent="0">
              <a:spcBef>
                <a:spcPts val="0"/>
              </a:spcBef>
              <a:buClrTx/>
              <a:buNone/>
            </a:pPr>
            <a:r>
              <a:rPr lang="en-US" sz="2200" b="1" dirty="0" smtClean="0"/>
              <a:t>Reflect and Write:</a:t>
            </a:r>
            <a:endParaRPr lang="en-US" sz="2200" b="1" dirty="0"/>
          </a:p>
          <a:p>
            <a:pPr>
              <a:spcBef>
                <a:spcPts val="0"/>
              </a:spcBef>
              <a:buClr>
                <a:srgbClr val="FF0000"/>
              </a:buClr>
            </a:pPr>
            <a:r>
              <a:rPr lang="en-US" sz="2000" dirty="0" smtClean="0"/>
              <a:t>How might you gather evidence on how your </a:t>
            </a:r>
            <a:r>
              <a:rPr lang="en-US" sz="2000" b="1" dirty="0" smtClean="0"/>
              <a:t>vision for high quality literacy instruction</a:t>
            </a:r>
            <a:r>
              <a:rPr lang="en-US" sz="2000" dirty="0" smtClean="0"/>
              <a:t> is being </a:t>
            </a:r>
            <a:r>
              <a:rPr lang="en-US" sz="2000" b="1" dirty="0" smtClean="0"/>
              <a:t>incorporated int</a:t>
            </a:r>
            <a:r>
              <a:rPr lang="en-US" sz="2000" b="1" dirty="0" smtClean="0"/>
              <a:t>o classrooms </a:t>
            </a:r>
            <a:r>
              <a:rPr lang="en-US" sz="2000" dirty="0" smtClean="0"/>
              <a:t>at your school?</a:t>
            </a:r>
            <a:endParaRPr lang="en-US" sz="2000" dirty="0"/>
          </a:p>
          <a:p>
            <a:pPr>
              <a:spcBef>
                <a:spcPts val="0"/>
              </a:spcBef>
              <a:buClr>
                <a:srgbClr val="FF0000"/>
              </a:buClr>
            </a:pPr>
            <a:r>
              <a:rPr lang="en-US" sz="2000" dirty="0"/>
              <a:t>What </a:t>
            </a:r>
            <a:r>
              <a:rPr lang="en-US" sz="2000" dirty="0" smtClean="0"/>
              <a:t>might </a:t>
            </a:r>
            <a:r>
              <a:rPr lang="en-US" sz="2000" dirty="0"/>
              <a:t>you do to </a:t>
            </a:r>
            <a:r>
              <a:rPr lang="en-US" sz="2000" b="1" dirty="0"/>
              <a:t>align expectations</a:t>
            </a:r>
            <a:r>
              <a:rPr lang="en-US" sz="2000" dirty="0"/>
              <a:t> in your building</a:t>
            </a:r>
            <a:r>
              <a:rPr lang="en-US" sz="2000" dirty="0" smtClean="0"/>
              <a:t>?</a:t>
            </a:r>
          </a:p>
          <a:p>
            <a:pPr>
              <a:spcBef>
                <a:spcPts val="0"/>
              </a:spcBef>
              <a:buClr>
                <a:srgbClr val="FF0000"/>
              </a:buClr>
            </a:pPr>
            <a:r>
              <a:rPr lang="en-US" sz="2000" dirty="0" smtClean="0"/>
              <a:t>Who might you </a:t>
            </a:r>
            <a:r>
              <a:rPr lang="en-US" sz="2000" b="1" dirty="0" smtClean="0"/>
              <a:t>leverage</a:t>
            </a:r>
            <a:r>
              <a:rPr lang="en-US" sz="2000" dirty="0" smtClean="0"/>
              <a:t> to </a:t>
            </a:r>
            <a:r>
              <a:rPr lang="en-US" sz="2000" b="1" dirty="0" smtClean="0"/>
              <a:t>assist</a:t>
            </a:r>
            <a:r>
              <a:rPr lang="en-US" sz="2000" dirty="0" smtClean="0"/>
              <a:t> in supporting </a:t>
            </a:r>
            <a:r>
              <a:rPr lang="en-US" sz="2000" b="1" dirty="0" smtClean="0"/>
              <a:t>strong literacy instruction </a:t>
            </a:r>
            <a:r>
              <a:rPr lang="en-US" sz="2000" dirty="0" smtClean="0"/>
              <a:t>for your students?</a:t>
            </a:r>
            <a:endParaRPr lang="en-US" sz="20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1752600"/>
            <a:ext cx="3048000" cy="3048000"/>
          </a:xfrm>
          <a:prstGeom prst="rect">
            <a:avLst/>
          </a:prstGeom>
        </p:spPr>
      </p:pic>
    </p:spTree>
    <p:extLst>
      <p:ext uri="{BB962C8B-B14F-4D97-AF65-F5344CB8AC3E}">
        <p14:creationId xmlns:p14="http://schemas.microsoft.com/office/powerpoint/2010/main" val="329366782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46BE3815-72A7-4117-9D11-7D5E0EE7D8E3}"/>
              </a:ext>
            </a:extLst>
          </p:cNvPr>
          <p:cNvSpPr>
            <a:spLocks noGrp="1"/>
          </p:cNvSpPr>
          <p:nvPr>
            <p:ph idx="1"/>
          </p:nvPr>
        </p:nvSpPr>
        <p:spPr/>
        <p:txBody>
          <a:bodyPr>
            <a:normAutofit/>
          </a:bodyPr>
          <a:lstStyle/>
          <a:p>
            <a:pPr lvl="0">
              <a:spcBef>
                <a:spcPts val="0"/>
              </a:spcBef>
            </a:pPr>
            <a:r>
              <a:rPr lang="en-US" dirty="0"/>
              <a:t>Observe instruction </a:t>
            </a:r>
            <a:r>
              <a:rPr lang="en-US" b="1" dirty="0" smtClean="0"/>
              <a:t>in a minimum of five classrooms </a:t>
            </a:r>
            <a:r>
              <a:rPr lang="en-US" dirty="0" smtClean="0"/>
              <a:t>using </a:t>
            </a:r>
            <a:r>
              <a:rPr lang="en-US" dirty="0"/>
              <a:t>Core Action </a:t>
            </a:r>
            <a:r>
              <a:rPr lang="en-US" dirty="0" smtClean="0"/>
              <a:t>4 and 5 </a:t>
            </a:r>
            <a:r>
              <a:rPr lang="en-US" dirty="0"/>
              <a:t>of the Literacy Learning Walk Tool. </a:t>
            </a:r>
          </a:p>
          <a:p>
            <a:pPr lvl="0">
              <a:spcBef>
                <a:spcPts val="0"/>
              </a:spcBef>
            </a:pPr>
            <a:r>
              <a:rPr lang="en-US" b="1" dirty="0" smtClean="0"/>
              <a:t>Script </a:t>
            </a:r>
            <a:r>
              <a:rPr lang="en-US" dirty="0"/>
              <a:t>the sequence of </a:t>
            </a:r>
            <a:r>
              <a:rPr lang="en-US" b="1" dirty="0"/>
              <a:t>questions and </a:t>
            </a:r>
            <a:r>
              <a:rPr lang="en-US" b="1" dirty="0" smtClean="0"/>
              <a:t>record associated tasks</a:t>
            </a:r>
            <a:r>
              <a:rPr lang="en-US" dirty="0"/>
              <a:t>. </a:t>
            </a:r>
            <a:endParaRPr lang="en-US" dirty="0" smtClean="0"/>
          </a:p>
          <a:p>
            <a:pPr lvl="0">
              <a:spcBef>
                <a:spcPts val="0"/>
              </a:spcBef>
            </a:pPr>
            <a:r>
              <a:rPr lang="en-US" dirty="0" smtClean="0"/>
              <a:t>Complete a text complexity analysis (</a:t>
            </a:r>
            <a:r>
              <a:rPr lang="en-US" b="1" dirty="0" smtClean="0"/>
              <a:t>quantitative and qualitative complexity) of at least two of the texts</a:t>
            </a:r>
            <a:r>
              <a:rPr lang="en-US" dirty="0" smtClean="0"/>
              <a:t>.</a:t>
            </a:r>
            <a:endParaRPr lang="en-US" dirty="0"/>
          </a:p>
          <a:p>
            <a:pPr lvl="0">
              <a:spcBef>
                <a:spcPts val="0"/>
              </a:spcBef>
            </a:pPr>
            <a:r>
              <a:rPr lang="en-US" dirty="0"/>
              <a:t>Bring the </a:t>
            </a:r>
            <a:r>
              <a:rPr lang="en-US" b="1" dirty="0"/>
              <a:t>question </a:t>
            </a:r>
            <a:r>
              <a:rPr lang="en-US" b="1" dirty="0" smtClean="0"/>
              <a:t>and </a:t>
            </a:r>
            <a:r>
              <a:rPr lang="en-US" b="1" dirty="0"/>
              <a:t>task </a:t>
            </a:r>
            <a:r>
              <a:rPr lang="en-US" b="1" dirty="0" smtClean="0"/>
              <a:t>sequences</a:t>
            </a:r>
            <a:r>
              <a:rPr lang="en-US" dirty="0" smtClean="0"/>
              <a:t>, </a:t>
            </a:r>
            <a:r>
              <a:rPr lang="en-US" dirty="0"/>
              <a:t>your </a:t>
            </a:r>
            <a:r>
              <a:rPr lang="en-US" b="1" dirty="0" smtClean="0"/>
              <a:t>notes</a:t>
            </a:r>
            <a:r>
              <a:rPr lang="en-US" dirty="0" smtClean="0"/>
              <a:t> </a:t>
            </a:r>
            <a:r>
              <a:rPr lang="en-US" dirty="0"/>
              <a:t>and </a:t>
            </a:r>
            <a:r>
              <a:rPr lang="en-US" b="1" dirty="0" smtClean="0"/>
              <a:t>ratings </a:t>
            </a:r>
            <a:r>
              <a:rPr lang="en-US" dirty="0" smtClean="0"/>
              <a:t>on Core Actions 4 and 5, and</a:t>
            </a:r>
            <a:r>
              <a:rPr lang="en-US" b="1" dirty="0" smtClean="0"/>
              <a:t> </a:t>
            </a:r>
            <a:r>
              <a:rPr lang="en-US" dirty="0" smtClean="0"/>
              <a:t>your</a:t>
            </a:r>
            <a:r>
              <a:rPr lang="en-US" b="1" dirty="0" smtClean="0"/>
              <a:t> assessment of the texts’ complexities </a:t>
            </a:r>
            <a:r>
              <a:rPr lang="en-US" dirty="0" smtClean="0"/>
              <a:t>to session 2. </a:t>
            </a:r>
            <a:endParaRPr lang="en-US" dirty="0"/>
          </a:p>
          <a:p>
            <a:pPr lvl="0">
              <a:spcBef>
                <a:spcPts val="0"/>
              </a:spcBef>
            </a:pPr>
            <a:r>
              <a:rPr lang="en-US" dirty="0"/>
              <a:t>Come prepared to </a:t>
            </a:r>
            <a:r>
              <a:rPr lang="en-US" b="1" dirty="0" smtClean="0"/>
              <a:t>discuss</a:t>
            </a:r>
            <a:r>
              <a:rPr lang="en-US" b="1" dirty="0"/>
              <a:t>.</a:t>
            </a:r>
          </a:p>
        </p:txBody>
      </p:sp>
      <p:sp>
        <p:nvSpPr>
          <p:cNvPr id="3" name="Title 2"/>
          <p:cNvSpPr>
            <a:spLocks noGrp="1"/>
          </p:cNvSpPr>
          <p:nvPr>
            <p:ph type="title"/>
          </p:nvPr>
        </p:nvSpPr>
        <p:spPr/>
        <p:txBody>
          <a:bodyPr>
            <a:normAutofit/>
          </a:bodyPr>
          <a:lstStyle/>
          <a:p>
            <a:r>
              <a:rPr lang="en-US" sz="2800" dirty="0"/>
              <a:t>To </a:t>
            </a:r>
            <a:r>
              <a:rPr lang="en-US" sz="2800" dirty="0" smtClean="0"/>
              <a:t>Do </a:t>
            </a:r>
            <a:r>
              <a:rPr lang="en-US" sz="2800" dirty="0"/>
              <a:t>B</a:t>
            </a:r>
            <a:r>
              <a:rPr lang="en-US" sz="2800" dirty="0" smtClean="0"/>
              <a:t>efore </a:t>
            </a:r>
            <a:r>
              <a:rPr lang="en-US" sz="2800" dirty="0"/>
              <a:t>S</a:t>
            </a:r>
            <a:r>
              <a:rPr lang="en-US" sz="2800" dirty="0" smtClean="0"/>
              <a:t>ession 2: </a:t>
            </a:r>
            <a:endParaRPr lang="en-US" sz="2800" dirty="0"/>
          </a:p>
        </p:txBody>
      </p:sp>
    </p:spTree>
    <p:extLst>
      <p:ext uri="{BB962C8B-B14F-4D97-AF65-F5344CB8AC3E}">
        <p14:creationId xmlns:p14="http://schemas.microsoft.com/office/powerpoint/2010/main" val="61446032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4BF6A64-51F3-420C-9B00-0467F95EC7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7999"/>
          </a:xfrm>
          <a:prstGeom prst="rect">
            <a:avLst/>
          </a:prstGeom>
        </p:spPr>
      </p:pic>
      <p:sp>
        <p:nvSpPr>
          <p:cNvPr id="2" name="TextBox 1">
            <a:extLst>
              <a:ext uri="{FF2B5EF4-FFF2-40B4-BE49-F238E27FC236}">
                <a16:creationId xmlns:a16="http://schemas.microsoft.com/office/drawing/2014/main" xmlns="" id="{7EB73651-74E3-4826-959B-E812F118A441}"/>
              </a:ext>
            </a:extLst>
          </p:cNvPr>
          <p:cNvSpPr txBox="1"/>
          <p:nvPr/>
        </p:nvSpPr>
        <p:spPr>
          <a:xfrm>
            <a:off x="381000" y="1371600"/>
            <a:ext cx="8382000" cy="2708434"/>
          </a:xfrm>
          <a:prstGeom prst="rect">
            <a:avLst/>
          </a:prstGeom>
          <a:noFill/>
        </p:spPr>
        <p:txBody>
          <a:bodyPr wrap="square" rtlCol="0">
            <a:spAutoFit/>
          </a:bodyPr>
          <a:lstStyle/>
          <a:p>
            <a:pPr algn="ctr">
              <a:spcAft>
                <a:spcPts val="1200"/>
              </a:spcAft>
            </a:pPr>
            <a:r>
              <a:rPr lang="en-US" sz="3200" b="1" dirty="0"/>
              <a:t>Our shared problem of practice: </a:t>
            </a:r>
          </a:p>
          <a:p>
            <a:pPr algn="ctr">
              <a:spcAft>
                <a:spcPts val="1200"/>
              </a:spcAft>
            </a:pPr>
            <a:r>
              <a:rPr lang="en-US" sz="3200" dirty="0"/>
              <a:t>Students across Tennessee are not yet engaging in literacy instruction that reflects the demands of Tennessee’s rigorous ELA standards. </a:t>
            </a:r>
          </a:p>
        </p:txBody>
      </p:sp>
    </p:spTree>
    <p:extLst>
      <p:ext uri="{BB962C8B-B14F-4D97-AF65-F5344CB8AC3E}">
        <p14:creationId xmlns:p14="http://schemas.microsoft.com/office/powerpoint/2010/main" val="202248528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46BE3815-72A7-4117-9D11-7D5E0EE7D8E3}"/>
              </a:ext>
            </a:extLst>
          </p:cNvPr>
          <p:cNvSpPr>
            <a:spLocks noGrp="1"/>
          </p:cNvSpPr>
          <p:nvPr>
            <p:ph idx="1"/>
          </p:nvPr>
        </p:nvSpPr>
        <p:spPr/>
        <p:txBody>
          <a:bodyPr/>
          <a:lstStyle/>
          <a:p>
            <a:pPr lvl="0"/>
            <a:r>
              <a:rPr lang="en-US" dirty="0"/>
              <a:t>How has </a:t>
            </a:r>
            <a:r>
              <a:rPr lang="en-US" b="1" dirty="0"/>
              <a:t>your learning </a:t>
            </a:r>
            <a:r>
              <a:rPr lang="en-US" dirty="0"/>
              <a:t>about texts and text-based questions </a:t>
            </a:r>
            <a:r>
              <a:rPr lang="en-US" b="1" dirty="0"/>
              <a:t>been enhanced </a:t>
            </a:r>
            <a:r>
              <a:rPr lang="en-US" dirty="0"/>
              <a:t>from today’s session?  </a:t>
            </a:r>
            <a:endParaRPr lang="en-US" dirty="0" smtClean="0"/>
          </a:p>
          <a:p>
            <a:pPr lvl="0"/>
            <a:r>
              <a:rPr lang="en-US" dirty="0" smtClean="0"/>
              <a:t>What </a:t>
            </a:r>
            <a:r>
              <a:rPr lang="en-US" b="1" dirty="0" smtClean="0"/>
              <a:t>approaches</a:t>
            </a:r>
            <a:r>
              <a:rPr lang="en-US" dirty="0" smtClean="0"/>
              <a:t> might you be </a:t>
            </a:r>
            <a:r>
              <a:rPr lang="en-US" b="1" dirty="0" smtClean="0"/>
              <a:t>considering</a:t>
            </a:r>
            <a:r>
              <a:rPr lang="en-US" dirty="0" smtClean="0"/>
              <a:t> to support your teachers in your setting?</a:t>
            </a:r>
            <a:endParaRPr lang="en-US" dirty="0"/>
          </a:p>
          <a:p>
            <a:pPr lvl="0"/>
            <a:r>
              <a:rPr lang="en-US" b="1" dirty="0"/>
              <a:t>Summarize</a:t>
            </a:r>
            <a:r>
              <a:rPr lang="en-US" dirty="0"/>
              <a:t> your partner’s </a:t>
            </a:r>
            <a:r>
              <a:rPr lang="en-US" dirty="0" smtClean="0"/>
              <a:t>“ah-has” on a sticky note </a:t>
            </a:r>
            <a:r>
              <a:rPr lang="en-US" dirty="0"/>
              <a:t>and </a:t>
            </a:r>
            <a:r>
              <a:rPr lang="en-US" dirty="0" smtClean="0"/>
              <a:t>leave </a:t>
            </a:r>
            <a:r>
              <a:rPr lang="en-US" dirty="0">
                <a:solidFill>
                  <a:srgbClr val="FF0000"/>
                </a:solidFill>
              </a:rPr>
              <a:t>[insert location] </a:t>
            </a:r>
            <a:r>
              <a:rPr lang="en-US" dirty="0"/>
              <a:t>on your way out.</a:t>
            </a:r>
          </a:p>
        </p:txBody>
      </p:sp>
      <p:sp>
        <p:nvSpPr>
          <p:cNvPr id="3" name="Title 2"/>
          <p:cNvSpPr>
            <a:spLocks noGrp="1"/>
          </p:cNvSpPr>
          <p:nvPr>
            <p:ph type="title"/>
          </p:nvPr>
        </p:nvSpPr>
        <p:spPr/>
        <p:txBody>
          <a:bodyPr>
            <a:normAutofit/>
          </a:bodyPr>
          <a:lstStyle/>
          <a:p>
            <a:r>
              <a:rPr lang="en-US" sz="2800" dirty="0"/>
              <a:t>Shoulder Partners: Closing Reflection</a:t>
            </a:r>
          </a:p>
        </p:txBody>
      </p:sp>
    </p:spTree>
    <p:extLst>
      <p:ext uri="{BB962C8B-B14F-4D97-AF65-F5344CB8AC3E}">
        <p14:creationId xmlns:p14="http://schemas.microsoft.com/office/powerpoint/2010/main" val="48070782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0" indent="0" algn="ctr">
              <a:buNone/>
            </a:pPr>
            <a:endParaRPr lang="en-US" dirty="0" smtClean="0"/>
          </a:p>
          <a:p>
            <a:pPr marL="0" indent="0" algn="ctr">
              <a:buNone/>
            </a:pPr>
            <a:r>
              <a:rPr lang="en-US" b="1" dirty="0"/>
              <a:t>Name</a:t>
            </a:r>
          </a:p>
          <a:p>
            <a:pPr marL="0" indent="0" algn="ctr">
              <a:buNone/>
            </a:pPr>
            <a:r>
              <a:rPr lang="en-US" dirty="0"/>
              <a:t>Title/School and District</a:t>
            </a:r>
          </a:p>
          <a:p>
            <a:pPr marL="0" indent="0" algn="ctr">
              <a:buNone/>
            </a:pPr>
            <a:r>
              <a:rPr lang="en-US" dirty="0"/>
              <a:t>Email</a:t>
            </a:r>
          </a:p>
          <a:p>
            <a:pPr marL="0" indent="0" algn="ctr">
              <a:buNone/>
            </a:pPr>
            <a:endParaRPr lang="en-US" dirty="0"/>
          </a:p>
          <a:p>
            <a:pPr marL="0" indent="0" algn="ctr">
              <a:buNone/>
            </a:pPr>
            <a:r>
              <a:rPr lang="en-US" b="1" dirty="0"/>
              <a:t>Name</a:t>
            </a:r>
          </a:p>
          <a:p>
            <a:pPr marL="0" indent="0" algn="ctr">
              <a:buNone/>
            </a:pPr>
            <a:r>
              <a:rPr lang="en-US" dirty="0"/>
              <a:t>Title/School and District</a:t>
            </a:r>
          </a:p>
          <a:p>
            <a:pPr marL="0" indent="0" algn="ctr">
              <a:buNone/>
            </a:pPr>
            <a:r>
              <a:rPr lang="en-US" dirty="0" smtClean="0"/>
              <a:t>Email</a:t>
            </a:r>
          </a:p>
          <a:p>
            <a:pPr marL="0" indent="0" algn="ctr">
              <a:buNone/>
            </a:pPr>
            <a:endParaRPr lang="en-US" dirty="0"/>
          </a:p>
          <a:p>
            <a:pPr marL="0" indent="0" algn="ctr">
              <a:buNone/>
            </a:pPr>
            <a:r>
              <a:rPr lang="en-US" dirty="0" smtClean="0"/>
              <a:t>*All materials can be accessed at the Integrated Leadership Course series </a:t>
            </a:r>
            <a:r>
              <a:rPr lang="en-US" dirty="0" smtClean="0">
                <a:hlinkClick r:id="rId3"/>
              </a:rPr>
              <a:t>webpage</a:t>
            </a:r>
            <a:r>
              <a:rPr lang="en-US" dirty="0" smtClean="0"/>
              <a:t>.</a:t>
            </a:r>
            <a:endParaRPr lang="en-US" dirty="0"/>
          </a:p>
          <a:p>
            <a:pPr marL="0" indent="0" algn="ctr">
              <a:buNone/>
            </a:pPr>
            <a:endParaRPr lang="en-US" dirty="0"/>
          </a:p>
          <a:p>
            <a:pPr marL="0" indent="0" algn="ctr">
              <a:buNone/>
            </a:pPr>
            <a:endParaRPr lang="en-US" dirty="0" smtClean="0"/>
          </a:p>
          <a:p>
            <a:pPr marL="0" indent="0" algn="ctr">
              <a:buNone/>
            </a:pPr>
            <a:endParaRPr lang="en-US" dirty="0" smtClean="0"/>
          </a:p>
        </p:txBody>
      </p:sp>
      <p:sp>
        <p:nvSpPr>
          <p:cNvPr id="2" name="Title 1"/>
          <p:cNvSpPr>
            <a:spLocks noGrp="1"/>
          </p:cNvSpPr>
          <p:nvPr>
            <p:ph type="title"/>
          </p:nvPr>
        </p:nvSpPr>
        <p:spPr/>
        <p:txBody>
          <a:bodyPr/>
          <a:lstStyle/>
          <a:p>
            <a:r>
              <a:rPr lang="en-US" dirty="0" smtClean="0"/>
              <a:t>Thank you for your participation!</a:t>
            </a:r>
            <a:endParaRPr lang="en-US" dirty="0"/>
          </a:p>
        </p:txBody>
      </p:sp>
    </p:spTree>
    <p:extLst>
      <p:ext uri="{BB962C8B-B14F-4D97-AF65-F5344CB8AC3E}">
        <p14:creationId xmlns:p14="http://schemas.microsoft.com/office/powerpoint/2010/main" val="375376625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77291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p:cNvGraphicFramePr>
            <a:graphicFrameLocks noGrp="1"/>
          </p:cNvGraphicFramePr>
          <p:nvPr>
            <p:ph sz="half" idx="1"/>
            <p:extLst>
              <p:ext uri="{D42A27DB-BD31-4B8C-83A1-F6EECF244321}">
                <p14:modId xmlns:p14="http://schemas.microsoft.com/office/powerpoint/2010/main" val="3296977045"/>
              </p:ext>
            </p:extLst>
          </p:nvPr>
        </p:nvGraphicFramePr>
        <p:xfrm>
          <a:off x="304800" y="1752601"/>
          <a:ext cx="4800600" cy="373380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p:cNvSpPr>
            <a:spLocks noGrp="1"/>
          </p:cNvSpPr>
          <p:nvPr>
            <p:ph type="title"/>
          </p:nvPr>
        </p:nvSpPr>
        <p:spPr>
          <a:xfrm>
            <a:off x="304800" y="228600"/>
            <a:ext cx="8839200" cy="914400"/>
          </a:xfrm>
        </p:spPr>
        <p:txBody>
          <a:bodyPr>
            <a:noAutofit/>
          </a:bodyPr>
          <a:lstStyle/>
          <a:p>
            <a:r>
              <a:rPr lang="en-US" sz="2400" dirty="0"/>
              <a:t>Fewer than half of </a:t>
            </a:r>
            <a:r>
              <a:rPr lang="en-US" sz="2400" dirty="0" smtClean="0"/>
              <a:t>Tennessee’s rural </a:t>
            </a:r>
            <a:r>
              <a:rPr lang="en-US" sz="2400" dirty="0"/>
              <a:t>students are meeting grade-level benchmarks in math and reading. </a:t>
            </a:r>
            <a:endParaRPr lang="en-US" sz="2400" dirty="0"/>
          </a:p>
        </p:txBody>
      </p:sp>
      <p:graphicFrame>
        <p:nvGraphicFramePr>
          <p:cNvPr id="12" name="Content Placeholder 10"/>
          <p:cNvGraphicFramePr>
            <a:graphicFrameLocks noGrp="1"/>
          </p:cNvGraphicFramePr>
          <p:nvPr>
            <p:ph sz="half" idx="13"/>
            <p:extLst>
              <p:ext uri="{D42A27DB-BD31-4B8C-83A1-F6EECF244321}">
                <p14:modId xmlns:p14="http://schemas.microsoft.com/office/powerpoint/2010/main" val="336202773"/>
              </p:ext>
            </p:extLst>
          </p:nvPr>
        </p:nvGraphicFramePr>
        <p:xfrm>
          <a:off x="4648200" y="1638302"/>
          <a:ext cx="4419600" cy="3810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3652419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TDOE Template - Editing">
  <a:themeElements>
    <a:clrScheme name="TDOE Colors">
      <a:dk1>
        <a:srgbClr val="1B365D"/>
      </a:dk1>
      <a:lt1>
        <a:srgbClr val="FFFFFF"/>
      </a:lt1>
      <a:dk2>
        <a:srgbClr val="6E7073"/>
      </a:dk2>
      <a:lt2>
        <a:srgbClr val="EEEEEE"/>
      </a:lt2>
      <a:accent1>
        <a:srgbClr val="000000"/>
      </a:accent1>
      <a:accent2>
        <a:srgbClr val="1B365D"/>
      </a:accent2>
      <a:accent3>
        <a:srgbClr val="2DCCD3"/>
      </a:accent3>
      <a:accent4>
        <a:srgbClr val="D2D755"/>
      </a:accent4>
      <a:accent5>
        <a:srgbClr val="E87722"/>
      </a:accent5>
      <a:accent6>
        <a:srgbClr val="5D7975"/>
      </a:accent6>
      <a:hlink>
        <a:srgbClr val="0000FF"/>
      </a:hlink>
      <a:folHlink>
        <a:srgbClr val="800080"/>
      </a:folHlink>
    </a:clrScheme>
    <a:fontScheme name="TDOE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A061CFA7-5784-4816-8865-3D363482387D}" vid="{3FE5B953-5DEC-4335-BBB5-E60459355A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5DB846DCB5784C9575B1C67C072632" ma:contentTypeVersion="4" ma:contentTypeDescription="Create a new document." ma:contentTypeScope="" ma:versionID="0e6a2e1d6182d42a216b375166d1b63f">
  <xsd:schema xmlns:xsd="http://www.w3.org/2001/XMLSchema" xmlns:xs="http://www.w3.org/2001/XMLSchema" xmlns:p="http://schemas.microsoft.com/office/2006/metadata/properties" xmlns:ns2="866f49c6-8e4f-4e19-bff2-a2181123c037" xmlns:ns3="c0a9b90f-dacc-436e-beb6-72a9f33344bf" targetNamespace="http://schemas.microsoft.com/office/2006/metadata/properties" ma:root="true" ma:fieldsID="818f041956b39094609d1d907980c64c" ns2:_="" ns3:_="">
    <xsd:import namespace="866f49c6-8e4f-4e19-bff2-a2181123c037"/>
    <xsd:import namespace="c0a9b90f-dacc-436e-beb6-72a9f33344b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6f49c6-8e4f-4e19-bff2-a2181123c03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a9b90f-dacc-436e-beb6-72a9f33344bf"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98A6B94-E148-43CA-A849-B7D7312FEC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6f49c6-8e4f-4e19-bff2-a2181123c037"/>
    <ds:schemaRef ds:uri="c0a9b90f-dacc-436e-beb6-72a9f33344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ADDB1BF-1FA4-41E3-ADAA-2FC1005D4088}">
  <ds:schemaRefs>
    <ds:schemaRef ds:uri="http://schemas.microsoft.com/sharepoint/v3/contenttype/forms"/>
  </ds:schemaRefs>
</ds:datastoreItem>
</file>

<file path=customXml/itemProps3.xml><?xml version="1.0" encoding="utf-8"?>
<ds:datastoreItem xmlns:ds="http://schemas.openxmlformats.org/officeDocument/2006/customXml" ds:itemID="{239DA97E-9028-4017-828F-5FC73EE01880}">
  <ds:schemaRefs>
    <ds:schemaRef ds:uri="http://purl.org/dc/terms/"/>
    <ds:schemaRef ds:uri="http://schemas.microsoft.com/office/infopath/2007/PartnerControls"/>
    <ds:schemaRef ds:uri="http://purl.org/dc/dcmitype/"/>
    <ds:schemaRef ds:uri="c0a9b90f-dacc-436e-beb6-72a9f33344bf"/>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866f49c6-8e4f-4e19-bff2-a2181123c03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TDOE PowerPoint 2017</Template>
  <TotalTime>10902</TotalTime>
  <Words>16936</Words>
  <Application>Microsoft Office PowerPoint</Application>
  <PresentationFormat>On-screen Show (4:3)</PresentationFormat>
  <Paragraphs>1248</Paragraphs>
  <Slides>89</Slides>
  <Notes>87</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89</vt:i4>
      </vt:variant>
    </vt:vector>
  </HeadingPairs>
  <TitlesOfParts>
    <vt:vector size="105" baseType="lpstr">
      <vt:lpstr>Arial</vt:lpstr>
      <vt:lpstr>Book Antiqua</vt:lpstr>
      <vt:lpstr>Calibri</vt:lpstr>
      <vt:lpstr>Cambria</vt:lpstr>
      <vt:lpstr>Courier New</vt:lpstr>
      <vt:lpstr>Georgia</vt:lpstr>
      <vt:lpstr>Open Sans</vt:lpstr>
      <vt:lpstr>PermianSlabSerifTypeface</vt:lpstr>
      <vt:lpstr>Quattrocento Sans</vt:lpstr>
      <vt:lpstr>Segoe UI</vt:lpstr>
      <vt:lpstr>Segoe UI Semibold</vt:lpstr>
      <vt:lpstr>Times New Roman</vt:lpstr>
      <vt:lpstr>Tw Cen MT Condensed</vt:lpstr>
      <vt:lpstr>Webdings</vt:lpstr>
      <vt:lpstr>Wingdings</vt:lpstr>
      <vt:lpstr>TDOE Template - Editing</vt:lpstr>
      <vt:lpstr> Rural Schools  Integrated Leadership Course: Session 1</vt:lpstr>
      <vt:lpstr>Agenda</vt:lpstr>
      <vt:lpstr>Welcome</vt:lpstr>
      <vt:lpstr>Outcomes</vt:lpstr>
      <vt:lpstr>Overview</vt:lpstr>
      <vt:lpstr>Tennessee Succeeds: Our Vision</vt:lpstr>
      <vt:lpstr>Our Goals</vt:lpstr>
      <vt:lpstr>The Story of Rural Districts in Tennessee</vt:lpstr>
      <vt:lpstr>Fewer than half of Tennessee’s rural students are meeting grade-level benchmarks in math and reading. </vt:lpstr>
      <vt:lpstr>Fewer than half of Tennessee’s rural students are meeting grade-level benchmarks in math and reading. </vt:lpstr>
      <vt:lpstr>Students rarely engage in tasks that reflect the demands of the standards. </vt:lpstr>
      <vt:lpstr>Less than 10 percent of observed lessons reflected the vision for Teaching Literacy in Tennessee. </vt:lpstr>
      <vt:lpstr>The Vision for Success</vt:lpstr>
      <vt:lpstr>Vision for Proficient Readers</vt:lpstr>
      <vt:lpstr>PowerPoint Presentation</vt:lpstr>
      <vt:lpstr>Think-Pair-Share</vt:lpstr>
      <vt:lpstr>The Solution: Key Instructional Shifts in Literacy</vt:lpstr>
      <vt:lpstr>PowerPoint Presentation</vt:lpstr>
      <vt:lpstr>The Commitment: High Expectations for Student Engagement</vt:lpstr>
      <vt:lpstr>The Commitment: Achieving Dramatically Different Results</vt:lpstr>
      <vt:lpstr>The Action: Lead the Change</vt:lpstr>
      <vt:lpstr>Academic Strategy: Identifying Complex Texts</vt:lpstr>
      <vt:lpstr>The Commitment: Producing Dramatically Different Results for Students</vt:lpstr>
      <vt:lpstr>Literacy Learning Walk (LLW) Tool</vt:lpstr>
      <vt:lpstr>The LLW Tool Has 6 Core Actions Our Focus: Core Actions 4, 5, 6</vt:lpstr>
      <vt:lpstr>Introducing Core Action 4</vt:lpstr>
      <vt:lpstr>Core Action 4: High Quality Texts</vt:lpstr>
      <vt:lpstr>Core Action 4: High-Quality Text(s)</vt:lpstr>
      <vt:lpstr>The standards are based on steadily increasing complexity.</vt:lpstr>
      <vt:lpstr>Our literacy standards combat the significant gap between school and college/workplace expectations.</vt:lpstr>
      <vt:lpstr>Identifying College Ready Readers</vt:lpstr>
      <vt:lpstr>Identifying College Ready Readers</vt:lpstr>
      <vt:lpstr>Identifying College Ready Readers</vt:lpstr>
      <vt:lpstr>What is complex text?</vt:lpstr>
      <vt:lpstr>Characteristics of Complex Texts</vt:lpstr>
      <vt:lpstr>Identifying Worthy Texts</vt:lpstr>
      <vt:lpstr>First, we analyze quantitative measures of complexity to place the text in the appropriate grade band.  </vt:lpstr>
      <vt:lpstr>Qualitative Measures of Evaluation</vt:lpstr>
      <vt:lpstr>Qualitative Measures: Literature</vt:lpstr>
      <vt:lpstr>Qualitative Measures: Informational Text</vt:lpstr>
      <vt:lpstr>Influence of Delivery Mechanism on Text Complexity</vt:lpstr>
      <vt:lpstr>How do I know if the texts my teachers are using are worthy, compelling, and complex? </vt:lpstr>
      <vt:lpstr>Pre-Reading Alignment</vt:lpstr>
      <vt:lpstr>Model</vt:lpstr>
      <vt:lpstr>Practice: Elementary Leaders</vt:lpstr>
      <vt:lpstr>Practice: Elementary Leaders</vt:lpstr>
      <vt:lpstr>Practice: Middle School Leaders</vt:lpstr>
      <vt:lpstr>Practice: Middle School Leaders</vt:lpstr>
      <vt:lpstr>Practice: High School Leaders</vt:lpstr>
      <vt:lpstr>Practice: High School Leaders</vt:lpstr>
      <vt:lpstr>Next Steps</vt:lpstr>
      <vt:lpstr>Reflect on and Consider Improvements to Your Literacy Strategy</vt:lpstr>
      <vt:lpstr>Academic Strategy: Identifying High-Quality Questions and Tasks</vt:lpstr>
      <vt:lpstr>PowerPoint Presentation</vt:lpstr>
      <vt:lpstr>The Action: Lead the Change</vt:lpstr>
      <vt:lpstr>This Morning: Text Complexity and Identifying Worthy Texts</vt:lpstr>
      <vt:lpstr>Stand and Talk</vt:lpstr>
      <vt:lpstr>Introducing Core Action 5</vt:lpstr>
      <vt:lpstr>Core Action 5: Questions &amp; Tasks</vt:lpstr>
      <vt:lpstr>Students need opportunities to think deeply about and respond to text. </vt:lpstr>
      <vt:lpstr>So, what does this mean in terms of changes to instruction? </vt:lpstr>
      <vt:lpstr>Looking for Evidence of Core Action 5</vt:lpstr>
      <vt:lpstr>Core Action 5: Indicator A</vt:lpstr>
      <vt:lpstr>Non-Example (Grade 3)</vt:lpstr>
      <vt:lpstr>Example (Grade 5)</vt:lpstr>
      <vt:lpstr>Core Action 5: Indicator C</vt:lpstr>
      <vt:lpstr>Non-Example (Grade 3)</vt:lpstr>
      <vt:lpstr>Example (Grade 3)</vt:lpstr>
      <vt:lpstr>Core Action 5: Indicator D</vt:lpstr>
      <vt:lpstr>Non-Example (Grade 9)</vt:lpstr>
      <vt:lpstr>Example (Grade 6)</vt:lpstr>
      <vt:lpstr>Core Action 5: Indicator E</vt:lpstr>
      <vt:lpstr>Non-Example (Grade 9)</vt:lpstr>
      <vt:lpstr>Non-Example (Grade 3)</vt:lpstr>
      <vt:lpstr>Example (Grade 3)</vt:lpstr>
      <vt:lpstr>Connecting to Best Instructional Practices</vt:lpstr>
      <vt:lpstr>Core Action 5  In Action</vt:lpstr>
      <vt:lpstr>PowerPoint Presentation</vt:lpstr>
      <vt:lpstr>Live the Lesson: Universal Declaration of Human Rights</vt:lpstr>
      <vt:lpstr>Model: Grade 5 Lesson</vt:lpstr>
      <vt:lpstr>Table Discussion</vt:lpstr>
      <vt:lpstr>Planning for  Change</vt:lpstr>
      <vt:lpstr>Putting it Together: Your Vision for Excellent Literacy Instruction</vt:lpstr>
      <vt:lpstr>Next Steps: Your Vision for Excellent Literacy Instruction</vt:lpstr>
      <vt:lpstr>To Do Before Session 2: </vt:lpstr>
      <vt:lpstr>PowerPoint Presentation</vt:lpstr>
      <vt:lpstr>Shoulder Partners: Closing Reflection</vt:lpstr>
      <vt:lpstr>Thank you for your participation!</vt:lpstr>
      <vt:lpstr>PowerPoint Presentation</vt:lpstr>
    </vt:vector>
  </TitlesOfParts>
  <Company>Department of Education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Norton</dc:creator>
  <cp:lastModifiedBy>Martha Moore</cp:lastModifiedBy>
  <cp:revision>734</cp:revision>
  <cp:lastPrinted>2018-11-16T17:02:56Z</cp:lastPrinted>
  <dcterms:created xsi:type="dcterms:W3CDTF">2017-05-03T14:08:08Z</dcterms:created>
  <dcterms:modified xsi:type="dcterms:W3CDTF">2018-11-16T20:28:37Z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0x010100895DB846DCB5784C9575B1C67C072632</vt:lpwstr>
  </property>
</Properties>
</file>