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74" r:id="rId2"/>
    <p:sldId id="261" r:id="rId3"/>
    <p:sldId id="262" r:id="rId4"/>
    <p:sldId id="263" r:id="rId5"/>
    <p:sldId id="264" r:id="rId6"/>
    <p:sldId id="265" r:id="rId7"/>
    <p:sldId id="270" r:id="rId8"/>
    <p:sldId id="260" r:id="rId9"/>
    <p:sldId id="266" r:id="rId10"/>
    <p:sldId id="271" r:id="rId11"/>
    <p:sldId id="272" r:id="rId12"/>
    <p:sldId id="273" r:id="rId13"/>
    <p:sldId id="268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1" autoAdjust="0"/>
    <p:restoredTop sz="94660"/>
  </p:normalViewPr>
  <p:slideViewPr>
    <p:cSldViewPr>
      <p:cViewPr varScale="1">
        <p:scale>
          <a:sx n="100" d="100"/>
          <a:sy n="100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186" y="-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6A82E-742D-436F-9B29-C9F9072FEB60}" type="doc">
      <dgm:prSet loTypeId="urn:microsoft.com/office/officeart/2005/8/layout/hierarchy4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3B148321-FABA-4125-8684-7B8BAE98C444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dirty="0" smtClean="0">
              <a:latin typeface="Open Sans"/>
              <a:cs typeface="Open Sans"/>
            </a:rPr>
            <a:t>Review caseload in </a:t>
          </a:r>
          <a:r>
            <a:rPr lang="en-US" sz="1500" dirty="0" err="1" smtClean="0">
              <a:latin typeface="Open Sans"/>
              <a:cs typeface="Open Sans"/>
            </a:rPr>
            <a:t>EasyIEP</a:t>
          </a:r>
          <a:r>
            <a:rPr lang="en-US" sz="1500" dirty="0" smtClean="0">
              <a:latin typeface="Open Sans"/>
              <a:cs typeface="Open Sans"/>
            </a:rPr>
            <a:t>;</a:t>
          </a:r>
          <a:br>
            <a:rPr lang="en-US" sz="1500" dirty="0" smtClean="0">
              <a:latin typeface="Open Sans"/>
              <a:cs typeface="Open Sans"/>
            </a:rPr>
          </a:br>
          <a:r>
            <a:rPr lang="en-US" sz="1500" dirty="0" smtClean="0">
              <a:latin typeface="Open Sans"/>
              <a:cs typeface="Open Sans"/>
            </a:rPr>
            <a:t> </a:t>
          </a:r>
          <a:r>
            <a:rPr lang="en-US" sz="1500" dirty="0" smtClean="0">
              <a:latin typeface="Open Sans"/>
              <a:cs typeface="Open Sans"/>
            </a:rPr>
            <a:t>sort by reevaluation due </a:t>
          </a:r>
          <a:r>
            <a:rPr lang="en-US" sz="1500" dirty="0" smtClean="0">
              <a:latin typeface="Open Sans"/>
              <a:cs typeface="Open Sans"/>
            </a:rPr>
            <a:t>date.</a:t>
          </a:r>
          <a:endParaRPr lang="en-US" sz="1500" dirty="0">
            <a:latin typeface="Open Sans"/>
            <a:cs typeface="Open Sans"/>
          </a:endParaRPr>
        </a:p>
      </dgm:t>
    </dgm:pt>
    <dgm:pt modelId="{553192D0-0C8F-421E-BB75-B5BCFEB2F9C4}" type="parTrans" cxnId="{8B95D9BD-1070-4D30-B0E4-4758968EBDC2}">
      <dgm:prSet/>
      <dgm:spPr/>
      <dgm:t>
        <a:bodyPr/>
        <a:lstStyle/>
        <a:p>
          <a:endParaRPr lang="en-US"/>
        </a:p>
      </dgm:t>
    </dgm:pt>
    <dgm:pt modelId="{45E4F3BF-3F21-4A93-BE13-767A2D83082A}" type="sibTrans" cxnId="{8B95D9BD-1070-4D30-B0E4-4758968EBDC2}">
      <dgm:prSet/>
      <dgm:spPr/>
      <dgm:t>
        <a:bodyPr/>
        <a:lstStyle/>
        <a:p>
          <a:endParaRPr lang="en-US"/>
        </a:p>
      </dgm:t>
    </dgm:pt>
    <dgm:pt modelId="{FC64CDBD-32BC-4596-AF93-A8FDB2A1664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dirty="0" smtClean="0">
              <a:latin typeface="Open Sans"/>
              <a:cs typeface="Open Sans"/>
            </a:rPr>
            <a:t>Send reevaluation forms to relevant team </a:t>
          </a:r>
          <a:r>
            <a:rPr lang="en-US" sz="1500" dirty="0" smtClean="0">
              <a:latin typeface="Open Sans"/>
              <a:cs typeface="Open Sans"/>
            </a:rPr>
            <a:t>members. </a:t>
          </a:r>
          <a:endParaRPr lang="en-US" sz="1500" dirty="0">
            <a:latin typeface="Open Sans"/>
            <a:cs typeface="Open Sans"/>
          </a:endParaRPr>
        </a:p>
      </dgm:t>
    </dgm:pt>
    <dgm:pt modelId="{EAD40D07-33C5-4F98-B705-5553889FFF60}" type="parTrans" cxnId="{F8E4861A-54EF-4164-A6BB-D437AC92F51F}">
      <dgm:prSet/>
      <dgm:spPr/>
      <dgm:t>
        <a:bodyPr/>
        <a:lstStyle/>
        <a:p>
          <a:endParaRPr lang="en-US"/>
        </a:p>
      </dgm:t>
    </dgm:pt>
    <dgm:pt modelId="{836B6D0F-1216-4D01-A985-7044244CA4E3}" type="sibTrans" cxnId="{F8E4861A-54EF-4164-A6BB-D437AC92F51F}">
      <dgm:prSet/>
      <dgm:spPr/>
      <dgm:t>
        <a:bodyPr/>
        <a:lstStyle/>
        <a:p>
          <a:endParaRPr lang="en-US"/>
        </a:p>
      </dgm:t>
    </dgm:pt>
    <dgm:pt modelId="{120CD4CD-7DE8-4479-BF8B-2F61979D048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>
              <a:latin typeface="Open Sans"/>
              <a:cs typeface="Open Sans"/>
            </a:rPr>
            <a:t>Gather information and hold reevaluation meeting 60 calendar days prior to due </a:t>
          </a:r>
          <a:r>
            <a:rPr lang="en-US" dirty="0" smtClean="0">
              <a:latin typeface="Open Sans"/>
              <a:cs typeface="Open Sans"/>
            </a:rPr>
            <a:t>date.</a:t>
          </a:r>
          <a:endParaRPr lang="en-US" dirty="0">
            <a:latin typeface="Open Sans"/>
            <a:cs typeface="Open Sans"/>
          </a:endParaRPr>
        </a:p>
      </dgm:t>
    </dgm:pt>
    <dgm:pt modelId="{6B4BE2DE-2B06-471E-9B3B-473EF52D03BF}" type="parTrans" cxnId="{85865827-D222-4C7F-8649-AB79CEE36345}">
      <dgm:prSet/>
      <dgm:spPr/>
      <dgm:t>
        <a:bodyPr/>
        <a:lstStyle/>
        <a:p>
          <a:endParaRPr lang="en-US"/>
        </a:p>
      </dgm:t>
    </dgm:pt>
    <dgm:pt modelId="{1552DABF-90BD-4681-AC90-1D73A90E7AE3}" type="sibTrans" cxnId="{85865827-D222-4C7F-8649-AB79CEE36345}">
      <dgm:prSet/>
      <dgm:spPr/>
      <dgm:t>
        <a:bodyPr/>
        <a:lstStyle/>
        <a:p>
          <a:endParaRPr lang="en-US"/>
        </a:p>
      </dgm:t>
    </dgm:pt>
    <dgm:pt modelId="{AF1246DA-BBB3-4F87-99CF-8FCB1416D41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dirty="0" smtClean="0">
              <a:latin typeface="Open Sans"/>
              <a:cs typeface="Open Sans"/>
            </a:rPr>
            <a:t>Eligibility is determined through file </a:t>
          </a:r>
          <a:r>
            <a:rPr lang="en-US" sz="1500" dirty="0" smtClean="0">
              <a:latin typeface="Open Sans"/>
              <a:cs typeface="Open Sans"/>
            </a:rPr>
            <a:t>review.</a:t>
          </a:r>
          <a:endParaRPr lang="en-US" sz="1500" dirty="0">
            <a:latin typeface="Open Sans"/>
            <a:cs typeface="Open Sans"/>
          </a:endParaRPr>
        </a:p>
      </dgm:t>
    </dgm:pt>
    <dgm:pt modelId="{106E1088-3F93-4A49-9E81-C74E28B6BE75}" type="parTrans" cxnId="{7C8A1B7D-B25D-4804-8287-648A598EB505}">
      <dgm:prSet/>
      <dgm:spPr/>
      <dgm:t>
        <a:bodyPr/>
        <a:lstStyle/>
        <a:p>
          <a:endParaRPr lang="en-US"/>
        </a:p>
      </dgm:t>
    </dgm:pt>
    <dgm:pt modelId="{B31AF804-473E-4EBE-895F-D8E0B57A13E4}" type="sibTrans" cxnId="{7C8A1B7D-B25D-4804-8287-648A598EB505}">
      <dgm:prSet/>
      <dgm:spPr/>
      <dgm:t>
        <a:bodyPr/>
        <a:lstStyle/>
        <a:p>
          <a:endParaRPr lang="en-US"/>
        </a:p>
      </dgm:t>
    </dgm:pt>
    <dgm:pt modelId="{8DAB1D72-4720-479B-B751-A7101CCCDF2C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300" dirty="0" smtClean="0">
              <a:latin typeface="Open Sans"/>
              <a:cs typeface="Open Sans"/>
            </a:rPr>
            <a:t>Team determines comprehensive evaluation is needed for continued </a:t>
          </a:r>
          <a:r>
            <a:rPr lang="en-US" sz="1300" dirty="0" smtClean="0">
              <a:latin typeface="Open Sans"/>
              <a:cs typeface="Open Sans"/>
            </a:rPr>
            <a:t>eligibility.</a:t>
          </a:r>
          <a:endParaRPr lang="en-US" sz="1300" dirty="0">
            <a:latin typeface="Open Sans"/>
            <a:cs typeface="Open Sans"/>
          </a:endParaRPr>
        </a:p>
      </dgm:t>
    </dgm:pt>
    <dgm:pt modelId="{FA5D00E2-1B80-4C28-9E70-020C81141A40}" type="parTrans" cxnId="{525F29BE-A649-4B9B-929C-E169A13A1291}">
      <dgm:prSet/>
      <dgm:spPr/>
      <dgm:t>
        <a:bodyPr/>
        <a:lstStyle/>
        <a:p>
          <a:endParaRPr lang="en-US"/>
        </a:p>
      </dgm:t>
    </dgm:pt>
    <dgm:pt modelId="{8B03A094-E6F2-4BAC-BCCF-2757367D01F4}" type="sibTrans" cxnId="{525F29BE-A649-4B9B-929C-E169A13A1291}">
      <dgm:prSet/>
      <dgm:spPr/>
      <dgm:t>
        <a:bodyPr/>
        <a:lstStyle/>
        <a:p>
          <a:endParaRPr lang="en-US"/>
        </a:p>
      </dgm:t>
    </dgm:pt>
    <dgm:pt modelId="{130FB894-4D2F-40C5-984D-F197555BC98E}">
      <dgm:prSet custT="1"/>
      <dgm:spPr>
        <a:solidFill>
          <a:schemeClr val="tx2"/>
        </a:solidFill>
      </dgm:spPr>
      <dgm:t>
        <a:bodyPr/>
        <a:lstStyle/>
        <a:p>
          <a:r>
            <a:rPr lang="en-US" sz="1500" dirty="0" smtClean="0">
              <a:latin typeface="Open Sans"/>
              <a:cs typeface="Open Sans"/>
            </a:rPr>
            <a:t>Hold meeting, review </a:t>
          </a:r>
          <a:r>
            <a:rPr lang="en-US" sz="1500" i="1" dirty="0" smtClean="0">
              <a:latin typeface="Open Sans"/>
              <a:cs typeface="Open Sans"/>
            </a:rPr>
            <a:t>Reevaluation Summary Report,</a:t>
          </a:r>
          <a:r>
            <a:rPr lang="en-US" sz="1500" dirty="0" smtClean="0">
              <a:latin typeface="Open Sans"/>
              <a:cs typeface="Open Sans"/>
            </a:rPr>
            <a:t> </a:t>
          </a:r>
          <a:r>
            <a:rPr lang="en-US" sz="1500" dirty="0" smtClean="0">
              <a:latin typeface="Open Sans"/>
              <a:cs typeface="Open Sans"/>
            </a:rPr>
            <a:t/>
          </a:r>
          <a:br>
            <a:rPr lang="en-US" sz="1500" dirty="0" smtClean="0">
              <a:latin typeface="Open Sans"/>
              <a:cs typeface="Open Sans"/>
            </a:rPr>
          </a:br>
          <a:r>
            <a:rPr lang="en-US" sz="1500" dirty="0" smtClean="0">
              <a:latin typeface="Open Sans"/>
              <a:cs typeface="Open Sans"/>
            </a:rPr>
            <a:t>and </a:t>
          </a:r>
          <a:r>
            <a:rPr lang="en-US" sz="1500" dirty="0" smtClean="0">
              <a:latin typeface="Open Sans"/>
              <a:cs typeface="Open Sans"/>
            </a:rPr>
            <a:t>reach a decision </a:t>
          </a:r>
          <a:endParaRPr lang="en-US" sz="1500" dirty="0">
            <a:latin typeface="Open Sans"/>
            <a:cs typeface="Open Sans"/>
          </a:endParaRPr>
        </a:p>
      </dgm:t>
    </dgm:pt>
    <dgm:pt modelId="{9BE4B3F5-7807-4B30-8E6A-4B6B44108B0C}" type="parTrans" cxnId="{DE59BB17-ACFB-4370-A553-803BC66B7E59}">
      <dgm:prSet/>
      <dgm:spPr/>
      <dgm:t>
        <a:bodyPr/>
        <a:lstStyle/>
        <a:p>
          <a:endParaRPr lang="en-US"/>
        </a:p>
      </dgm:t>
    </dgm:pt>
    <dgm:pt modelId="{3D260C69-8D84-49FA-A190-0680BAF428FF}" type="sibTrans" cxnId="{DE59BB17-ACFB-4370-A553-803BC66B7E59}">
      <dgm:prSet/>
      <dgm:spPr/>
      <dgm:t>
        <a:bodyPr/>
        <a:lstStyle/>
        <a:p>
          <a:endParaRPr lang="en-US"/>
        </a:p>
      </dgm:t>
    </dgm:pt>
    <dgm:pt modelId="{11015CF9-7722-4862-9678-64C6A7A510B5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dirty="0" smtClean="0">
              <a:latin typeface="Open Sans"/>
              <a:cs typeface="Open Sans"/>
            </a:rPr>
            <a:t>Team signs eligibility </a:t>
          </a:r>
          <a:r>
            <a:rPr lang="en-US" sz="1500" dirty="0" smtClean="0">
              <a:latin typeface="Open Sans"/>
              <a:cs typeface="Open Sans"/>
            </a:rPr>
            <a:t>report.</a:t>
          </a:r>
          <a:endParaRPr lang="en-US" sz="1500" dirty="0">
            <a:latin typeface="Open Sans"/>
            <a:cs typeface="Open Sans"/>
          </a:endParaRPr>
        </a:p>
      </dgm:t>
    </dgm:pt>
    <dgm:pt modelId="{5EB00F03-04D6-4904-A1B5-5D77E0391F76}" type="parTrans" cxnId="{ACEC2264-18ED-4DDF-AA45-B94B7B2015DD}">
      <dgm:prSet/>
      <dgm:spPr/>
      <dgm:t>
        <a:bodyPr/>
        <a:lstStyle/>
        <a:p>
          <a:endParaRPr lang="en-US"/>
        </a:p>
      </dgm:t>
    </dgm:pt>
    <dgm:pt modelId="{746A5828-CCCF-4B25-BA8F-03F35B91EB31}" type="sibTrans" cxnId="{ACEC2264-18ED-4DDF-AA45-B94B7B2015DD}">
      <dgm:prSet/>
      <dgm:spPr/>
      <dgm:t>
        <a:bodyPr/>
        <a:lstStyle/>
        <a:p>
          <a:endParaRPr lang="en-US"/>
        </a:p>
      </dgm:t>
    </dgm:pt>
    <dgm:pt modelId="{F3B61146-4B90-45B6-9286-8C12D3D3C94D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250" dirty="0" smtClean="0">
              <a:latin typeface="Open Sans"/>
              <a:cs typeface="Open Sans"/>
            </a:rPr>
            <a:t>Evaluation procedures commence and team reconvenes by reevaluation due date to determine continued </a:t>
          </a:r>
          <a:r>
            <a:rPr lang="en-US" sz="1250" dirty="0" smtClean="0">
              <a:latin typeface="Open Sans"/>
              <a:cs typeface="Open Sans"/>
            </a:rPr>
            <a:t>eligibility. </a:t>
          </a:r>
          <a:endParaRPr lang="en-US" sz="1250" dirty="0">
            <a:latin typeface="Open Sans"/>
            <a:cs typeface="Open Sans"/>
          </a:endParaRPr>
        </a:p>
      </dgm:t>
    </dgm:pt>
    <dgm:pt modelId="{CC0CA49E-E368-4EE7-8BE8-C94F32801F80}" type="parTrans" cxnId="{AC8F0F03-CB88-44B1-99F7-6F2C044FA4B4}">
      <dgm:prSet/>
      <dgm:spPr/>
      <dgm:t>
        <a:bodyPr/>
        <a:lstStyle/>
        <a:p>
          <a:endParaRPr lang="en-US"/>
        </a:p>
      </dgm:t>
    </dgm:pt>
    <dgm:pt modelId="{87EDC44C-28D1-4F01-ABB9-BEF74D7F257D}" type="sibTrans" cxnId="{AC8F0F03-CB88-44B1-99F7-6F2C044FA4B4}">
      <dgm:prSet/>
      <dgm:spPr/>
      <dgm:t>
        <a:bodyPr/>
        <a:lstStyle/>
        <a:p>
          <a:endParaRPr lang="en-US"/>
        </a:p>
      </dgm:t>
    </dgm:pt>
    <dgm:pt modelId="{0C9AB28D-F0E2-48C9-95F7-C74380A63856}" type="pres">
      <dgm:prSet presAssocID="{D836A82E-742D-436F-9B29-C9F9072FEB6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CAB05EC-6CA5-4F25-BD19-81994D4B5071}" type="pres">
      <dgm:prSet presAssocID="{3B148321-FABA-4125-8684-7B8BAE98C444}" presName="vertOne" presStyleCnt="0"/>
      <dgm:spPr/>
      <dgm:t>
        <a:bodyPr/>
        <a:lstStyle/>
        <a:p>
          <a:endParaRPr lang="en-US"/>
        </a:p>
      </dgm:t>
    </dgm:pt>
    <dgm:pt modelId="{3BB09EC4-B7FF-4D0A-9624-3BD5C7C35A82}" type="pres">
      <dgm:prSet presAssocID="{3B148321-FABA-4125-8684-7B8BAE98C44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0DF7D3-9CC1-4464-9737-324982660E57}" type="pres">
      <dgm:prSet presAssocID="{3B148321-FABA-4125-8684-7B8BAE98C444}" presName="horzOne" presStyleCnt="0"/>
      <dgm:spPr/>
      <dgm:t>
        <a:bodyPr/>
        <a:lstStyle/>
        <a:p>
          <a:endParaRPr lang="en-US"/>
        </a:p>
      </dgm:t>
    </dgm:pt>
    <dgm:pt modelId="{AA6C92E4-86D3-44B4-921E-221E456A7D9E}" type="pres">
      <dgm:prSet presAssocID="{45E4F3BF-3F21-4A93-BE13-767A2D83082A}" presName="sibSpaceOne" presStyleCnt="0"/>
      <dgm:spPr/>
      <dgm:t>
        <a:bodyPr/>
        <a:lstStyle/>
        <a:p>
          <a:endParaRPr lang="en-US"/>
        </a:p>
      </dgm:t>
    </dgm:pt>
    <dgm:pt modelId="{74DB362A-F5EB-4729-9E48-99AA838A0560}" type="pres">
      <dgm:prSet presAssocID="{FC64CDBD-32BC-4596-AF93-A8FDB2A16646}" presName="vertOne" presStyleCnt="0"/>
      <dgm:spPr/>
      <dgm:t>
        <a:bodyPr/>
        <a:lstStyle/>
        <a:p>
          <a:endParaRPr lang="en-US"/>
        </a:p>
      </dgm:t>
    </dgm:pt>
    <dgm:pt modelId="{25DCB134-6517-425F-9E28-453E618894CB}" type="pres">
      <dgm:prSet presAssocID="{FC64CDBD-32BC-4596-AF93-A8FDB2A16646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C2C15D-E3FE-406C-AFC4-22B480D5AB16}" type="pres">
      <dgm:prSet presAssocID="{FC64CDBD-32BC-4596-AF93-A8FDB2A16646}" presName="horzOne" presStyleCnt="0"/>
      <dgm:spPr/>
      <dgm:t>
        <a:bodyPr/>
        <a:lstStyle/>
        <a:p>
          <a:endParaRPr lang="en-US"/>
        </a:p>
      </dgm:t>
    </dgm:pt>
    <dgm:pt modelId="{257376C0-8537-4C87-8371-939D96FC9A5A}" type="pres">
      <dgm:prSet presAssocID="{836B6D0F-1216-4D01-A985-7044244CA4E3}" presName="sibSpaceOne" presStyleCnt="0"/>
      <dgm:spPr/>
      <dgm:t>
        <a:bodyPr/>
        <a:lstStyle/>
        <a:p>
          <a:endParaRPr lang="en-US"/>
        </a:p>
      </dgm:t>
    </dgm:pt>
    <dgm:pt modelId="{43A69E86-43CB-4733-9554-972BF98B5067}" type="pres">
      <dgm:prSet presAssocID="{120CD4CD-7DE8-4479-BF8B-2F61979D0486}" presName="vertOne" presStyleCnt="0"/>
      <dgm:spPr/>
      <dgm:t>
        <a:bodyPr/>
        <a:lstStyle/>
        <a:p>
          <a:endParaRPr lang="en-US"/>
        </a:p>
      </dgm:t>
    </dgm:pt>
    <dgm:pt modelId="{0ABB7E5D-E4F0-4485-A656-171538E3C140}" type="pres">
      <dgm:prSet presAssocID="{120CD4CD-7DE8-4479-BF8B-2F61979D0486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660E19-05DF-4566-AC8A-A2B991B182EB}" type="pres">
      <dgm:prSet presAssocID="{120CD4CD-7DE8-4479-BF8B-2F61979D0486}" presName="horzOne" presStyleCnt="0"/>
      <dgm:spPr/>
      <dgm:t>
        <a:bodyPr/>
        <a:lstStyle/>
        <a:p>
          <a:endParaRPr lang="en-US"/>
        </a:p>
      </dgm:t>
    </dgm:pt>
    <dgm:pt modelId="{5C04F36C-A3E6-4BC7-A429-4433D29D5F26}" type="pres">
      <dgm:prSet presAssocID="{1552DABF-90BD-4681-AC90-1D73A90E7AE3}" presName="sibSpaceOne" presStyleCnt="0"/>
      <dgm:spPr/>
      <dgm:t>
        <a:bodyPr/>
        <a:lstStyle/>
        <a:p>
          <a:endParaRPr lang="en-US"/>
        </a:p>
      </dgm:t>
    </dgm:pt>
    <dgm:pt modelId="{F264ACE3-D244-4D91-973B-3AFF2B70F9A4}" type="pres">
      <dgm:prSet presAssocID="{130FB894-4D2F-40C5-984D-F197555BC98E}" presName="vertOne" presStyleCnt="0"/>
      <dgm:spPr/>
      <dgm:t>
        <a:bodyPr/>
        <a:lstStyle/>
        <a:p>
          <a:endParaRPr lang="en-US"/>
        </a:p>
      </dgm:t>
    </dgm:pt>
    <dgm:pt modelId="{64518145-75BA-4FE4-A2E3-C967A0C16140}" type="pres">
      <dgm:prSet presAssocID="{130FB894-4D2F-40C5-984D-F197555BC98E}" presName="txOne" presStyleLbl="node0" presStyleIdx="3" presStyleCnt="4" custLinFactNeighborX="2518" custLinFactNeighborY="17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AF657C-AE21-46B1-9C43-D58DB657016B}" type="pres">
      <dgm:prSet presAssocID="{130FB894-4D2F-40C5-984D-F197555BC98E}" presName="parTransOne" presStyleCnt="0"/>
      <dgm:spPr/>
      <dgm:t>
        <a:bodyPr/>
        <a:lstStyle/>
        <a:p>
          <a:endParaRPr lang="en-US"/>
        </a:p>
      </dgm:t>
    </dgm:pt>
    <dgm:pt modelId="{4B2835CC-1597-4114-8AF6-4E13BBA18D85}" type="pres">
      <dgm:prSet presAssocID="{130FB894-4D2F-40C5-984D-F197555BC98E}" presName="horzOne" presStyleCnt="0"/>
      <dgm:spPr/>
      <dgm:t>
        <a:bodyPr/>
        <a:lstStyle/>
        <a:p>
          <a:endParaRPr lang="en-US"/>
        </a:p>
      </dgm:t>
    </dgm:pt>
    <dgm:pt modelId="{AAFC7605-80E8-4E73-960A-025A1CC538A4}" type="pres">
      <dgm:prSet presAssocID="{AF1246DA-BBB3-4F87-99CF-8FCB1416D410}" presName="vertTwo" presStyleCnt="0"/>
      <dgm:spPr/>
      <dgm:t>
        <a:bodyPr/>
        <a:lstStyle/>
        <a:p>
          <a:endParaRPr lang="en-US"/>
        </a:p>
      </dgm:t>
    </dgm:pt>
    <dgm:pt modelId="{A92B5E5F-6F06-4E0B-A964-9ECEA7F80AED}" type="pres">
      <dgm:prSet presAssocID="{AF1246DA-BBB3-4F87-99CF-8FCB1416D41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20F653-67F4-4FCD-B1F9-E70791F5F538}" type="pres">
      <dgm:prSet presAssocID="{AF1246DA-BBB3-4F87-99CF-8FCB1416D410}" presName="parTransTwo" presStyleCnt="0"/>
      <dgm:spPr/>
      <dgm:t>
        <a:bodyPr/>
        <a:lstStyle/>
        <a:p>
          <a:endParaRPr lang="en-US"/>
        </a:p>
      </dgm:t>
    </dgm:pt>
    <dgm:pt modelId="{969F1A63-889F-4DE3-BEAD-F7E40E5A5CC5}" type="pres">
      <dgm:prSet presAssocID="{AF1246DA-BBB3-4F87-99CF-8FCB1416D410}" presName="horzTwo" presStyleCnt="0"/>
      <dgm:spPr/>
      <dgm:t>
        <a:bodyPr/>
        <a:lstStyle/>
        <a:p>
          <a:endParaRPr lang="en-US"/>
        </a:p>
      </dgm:t>
    </dgm:pt>
    <dgm:pt modelId="{8B393789-574E-44D0-A2B1-FA8990B25F3F}" type="pres">
      <dgm:prSet presAssocID="{11015CF9-7722-4862-9678-64C6A7A510B5}" presName="vertThree" presStyleCnt="0"/>
      <dgm:spPr/>
      <dgm:t>
        <a:bodyPr/>
        <a:lstStyle/>
        <a:p>
          <a:endParaRPr lang="en-US"/>
        </a:p>
      </dgm:t>
    </dgm:pt>
    <dgm:pt modelId="{8056051A-EAF1-47BD-8A44-E05EB02595AE}" type="pres">
      <dgm:prSet presAssocID="{11015CF9-7722-4862-9678-64C6A7A510B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80FD4-5F9D-4B7A-B01E-D6D800F7A958}" type="pres">
      <dgm:prSet presAssocID="{11015CF9-7722-4862-9678-64C6A7A510B5}" presName="horzThree" presStyleCnt="0"/>
      <dgm:spPr/>
      <dgm:t>
        <a:bodyPr/>
        <a:lstStyle/>
        <a:p>
          <a:endParaRPr lang="en-US"/>
        </a:p>
      </dgm:t>
    </dgm:pt>
    <dgm:pt modelId="{60F74FA6-FFDC-48B0-9397-43DA09F80093}" type="pres">
      <dgm:prSet presAssocID="{B31AF804-473E-4EBE-895F-D8E0B57A13E4}" presName="sibSpaceTwo" presStyleCnt="0"/>
      <dgm:spPr/>
      <dgm:t>
        <a:bodyPr/>
        <a:lstStyle/>
        <a:p>
          <a:endParaRPr lang="en-US"/>
        </a:p>
      </dgm:t>
    </dgm:pt>
    <dgm:pt modelId="{AEE3181B-C2BF-434F-9B25-114A6191150C}" type="pres">
      <dgm:prSet presAssocID="{8DAB1D72-4720-479B-B751-A7101CCCDF2C}" presName="vertTwo" presStyleCnt="0"/>
      <dgm:spPr/>
      <dgm:t>
        <a:bodyPr/>
        <a:lstStyle/>
        <a:p>
          <a:endParaRPr lang="en-US"/>
        </a:p>
      </dgm:t>
    </dgm:pt>
    <dgm:pt modelId="{7A4BF7C2-22B7-4AE0-BC50-2D3F63062C3B}" type="pres">
      <dgm:prSet presAssocID="{8DAB1D72-4720-479B-B751-A7101CCCDF2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8E79AC-578C-4129-9F97-A96EA674E3C6}" type="pres">
      <dgm:prSet presAssocID="{8DAB1D72-4720-479B-B751-A7101CCCDF2C}" presName="parTransTwo" presStyleCnt="0"/>
      <dgm:spPr/>
      <dgm:t>
        <a:bodyPr/>
        <a:lstStyle/>
        <a:p>
          <a:endParaRPr lang="en-US"/>
        </a:p>
      </dgm:t>
    </dgm:pt>
    <dgm:pt modelId="{0E653125-C7CC-48F2-8EBE-71BBA775641F}" type="pres">
      <dgm:prSet presAssocID="{8DAB1D72-4720-479B-B751-A7101CCCDF2C}" presName="horzTwo" presStyleCnt="0"/>
      <dgm:spPr/>
      <dgm:t>
        <a:bodyPr/>
        <a:lstStyle/>
        <a:p>
          <a:endParaRPr lang="en-US"/>
        </a:p>
      </dgm:t>
    </dgm:pt>
    <dgm:pt modelId="{E9D4AC8F-CC9A-491E-BD15-CADE27FE72CC}" type="pres">
      <dgm:prSet presAssocID="{F3B61146-4B90-45B6-9286-8C12D3D3C94D}" presName="vertThree" presStyleCnt="0"/>
      <dgm:spPr/>
      <dgm:t>
        <a:bodyPr/>
        <a:lstStyle/>
        <a:p>
          <a:endParaRPr lang="en-US"/>
        </a:p>
      </dgm:t>
    </dgm:pt>
    <dgm:pt modelId="{253D7AF8-9E8F-4ABD-AFD7-04CC32598121}" type="pres">
      <dgm:prSet presAssocID="{F3B61146-4B90-45B6-9286-8C12D3D3C94D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8EB80A-F918-41AF-993B-B455CA9E1AE6}" type="pres">
      <dgm:prSet presAssocID="{F3B61146-4B90-45B6-9286-8C12D3D3C94D}" presName="horzThree" presStyleCnt="0"/>
      <dgm:spPr/>
      <dgm:t>
        <a:bodyPr/>
        <a:lstStyle/>
        <a:p>
          <a:endParaRPr lang="en-US"/>
        </a:p>
      </dgm:t>
    </dgm:pt>
  </dgm:ptLst>
  <dgm:cxnLst>
    <dgm:cxn modelId="{214D828F-5EB5-49D7-999D-CFFEA080F74F}" type="presOf" srcId="{130FB894-4D2F-40C5-984D-F197555BC98E}" destId="{64518145-75BA-4FE4-A2E3-C967A0C16140}" srcOrd="0" destOrd="0" presId="urn:microsoft.com/office/officeart/2005/8/layout/hierarchy4"/>
    <dgm:cxn modelId="{7E202657-EE33-4DC5-B888-9D95BA10134E}" type="presOf" srcId="{3B148321-FABA-4125-8684-7B8BAE98C444}" destId="{3BB09EC4-B7FF-4D0A-9624-3BD5C7C35A82}" srcOrd="0" destOrd="0" presId="urn:microsoft.com/office/officeart/2005/8/layout/hierarchy4"/>
    <dgm:cxn modelId="{7BD02538-8F76-496D-AA76-D3D967D74CB9}" type="presOf" srcId="{D836A82E-742D-436F-9B29-C9F9072FEB60}" destId="{0C9AB28D-F0E2-48C9-95F7-C74380A63856}" srcOrd="0" destOrd="0" presId="urn:microsoft.com/office/officeart/2005/8/layout/hierarchy4"/>
    <dgm:cxn modelId="{CBDEA338-7839-4C27-A979-424547F2F016}" type="presOf" srcId="{120CD4CD-7DE8-4479-BF8B-2F61979D0486}" destId="{0ABB7E5D-E4F0-4485-A656-171538E3C140}" srcOrd="0" destOrd="0" presId="urn:microsoft.com/office/officeart/2005/8/layout/hierarchy4"/>
    <dgm:cxn modelId="{ACEC2264-18ED-4DDF-AA45-B94B7B2015DD}" srcId="{AF1246DA-BBB3-4F87-99CF-8FCB1416D410}" destId="{11015CF9-7722-4862-9678-64C6A7A510B5}" srcOrd="0" destOrd="0" parTransId="{5EB00F03-04D6-4904-A1B5-5D77E0391F76}" sibTransId="{746A5828-CCCF-4B25-BA8F-03F35B91EB31}"/>
    <dgm:cxn modelId="{85865827-D222-4C7F-8649-AB79CEE36345}" srcId="{D836A82E-742D-436F-9B29-C9F9072FEB60}" destId="{120CD4CD-7DE8-4479-BF8B-2F61979D0486}" srcOrd="2" destOrd="0" parTransId="{6B4BE2DE-2B06-471E-9B3B-473EF52D03BF}" sibTransId="{1552DABF-90BD-4681-AC90-1D73A90E7AE3}"/>
    <dgm:cxn modelId="{F8E4861A-54EF-4164-A6BB-D437AC92F51F}" srcId="{D836A82E-742D-436F-9B29-C9F9072FEB60}" destId="{FC64CDBD-32BC-4596-AF93-A8FDB2A16646}" srcOrd="1" destOrd="0" parTransId="{EAD40D07-33C5-4F98-B705-5553889FFF60}" sibTransId="{836B6D0F-1216-4D01-A985-7044244CA4E3}"/>
    <dgm:cxn modelId="{AB2E5BD6-F6B9-41C1-935A-59E777932025}" type="presOf" srcId="{AF1246DA-BBB3-4F87-99CF-8FCB1416D410}" destId="{A92B5E5F-6F06-4E0B-A964-9ECEA7F80AED}" srcOrd="0" destOrd="0" presId="urn:microsoft.com/office/officeart/2005/8/layout/hierarchy4"/>
    <dgm:cxn modelId="{9C780D87-E39B-485F-8441-14119657B4FA}" type="presOf" srcId="{8DAB1D72-4720-479B-B751-A7101CCCDF2C}" destId="{7A4BF7C2-22B7-4AE0-BC50-2D3F63062C3B}" srcOrd="0" destOrd="0" presId="urn:microsoft.com/office/officeart/2005/8/layout/hierarchy4"/>
    <dgm:cxn modelId="{16A674EF-269C-414C-8DC5-F51D8C0D694F}" type="presOf" srcId="{11015CF9-7722-4862-9678-64C6A7A510B5}" destId="{8056051A-EAF1-47BD-8A44-E05EB02595AE}" srcOrd="0" destOrd="0" presId="urn:microsoft.com/office/officeart/2005/8/layout/hierarchy4"/>
    <dgm:cxn modelId="{DE59BB17-ACFB-4370-A553-803BC66B7E59}" srcId="{D836A82E-742D-436F-9B29-C9F9072FEB60}" destId="{130FB894-4D2F-40C5-984D-F197555BC98E}" srcOrd="3" destOrd="0" parTransId="{9BE4B3F5-7807-4B30-8E6A-4B6B44108B0C}" sibTransId="{3D260C69-8D84-49FA-A190-0680BAF428FF}"/>
    <dgm:cxn modelId="{AC8F0F03-CB88-44B1-99F7-6F2C044FA4B4}" srcId="{8DAB1D72-4720-479B-B751-A7101CCCDF2C}" destId="{F3B61146-4B90-45B6-9286-8C12D3D3C94D}" srcOrd="0" destOrd="0" parTransId="{CC0CA49E-E368-4EE7-8BE8-C94F32801F80}" sibTransId="{87EDC44C-28D1-4F01-ABB9-BEF74D7F257D}"/>
    <dgm:cxn modelId="{673D3AB0-988C-4DA9-9CD5-A8B31A672926}" type="presOf" srcId="{F3B61146-4B90-45B6-9286-8C12D3D3C94D}" destId="{253D7AF8-9E8F-4ABD-AFD7-04CC32598121}" srcOrd="0" destOrd="0" presId="urn:microsoft.com/office/officeart/2005/8/layout/hierarchy4"/>
    <dgm:cxn modelId="{7C8A1B7D-B25D-4804-8287-648A598EB505}" srcId="{130FB894-4D2F-40C5-984D-F197555BC98E}" destId="{AF1246DA-BBB3-4F87-99CF-8FCB1416D410}" srcOrd="0" destOrd="0" parTransId="{106E1088-3F93-4A49-9E81-C74E28B6BE75}" sibTransId="{B31AF804-473E-4EBE-895F-D8E0B57A13E4}"/>
    <dgm:cxn modelId="{8B95D9BD-1070-4D30-B0E4-4758968EBDC2}" srcId="{D836A82E-742D-436F-9B29-C9F9072FEB60}" destId="{3B148321-FABA-4125-8684-7B8BAE98C444}" srcOrd="0" destOrd="0" parTransId="{553192D0-0C8F-421E-BB75-B5BCFEB2F9C4}" sibTransId="{45E4F3BF-3F21-4A93-BE13-767A2D83082A}"/>
    <dgm:cxn modelId="{525F29BE-A649-4B9B-929C-E169A13A1291}" srcId="{130FB894-4D2F-40C5-984D-F197555BC98E}" destId="{8DAB1D72-4720-479B-B751-A7101CCCDF2C}" srcOrd="1" destOrd="0" parTransId="{FA5D00E2-1B80-4C28-9E70-020C81141A40}" sibTransId="{8B03A094-E6F2-4BAC-BCCF-2757367D01F4}"/>
    <dgm:cxn modelId="{D9696967-7D03-42BC-BB0D-18BF5903F725}" type="presOf" srcId="{FC64CDBD-32BC-4596-AF93-A8FDB2A16646}" destId="{25DCB134-6517-425F-9E28-453E618894CB}" srcOrd="0" destOrd="0" presId="urn:microsoft.com/office/officeart/2005/8/layout/hierarchy4"/>
    <dgm:cxn modelId="{A2C7462D-90A3-4BE2-8D75-CE036BF8FF01}" type="presParOf" srcId="{0C9AB28D-F0E2-48C9-95F7-C74380A63856}" destId="{1CAB05EC-6CA5-4F25-BD19-81994D4B5071}" srcOrd="0" destOrd="0" presId="urn:microsoft.com/office/officeart/2005/8/layout/hierarchy4"/>
    <dgm:cxn modelId="{246EF776-D1B1-4FE8-8C8A-5AB4A65E45E0}" type="presParOf" srcId="{1CAB05EC-6CA5-4F25-BD19-81994D4B5071}" destId="{3BB09EC4-B7FF-4D0A-9624-3BD5C7C35A82}" srcOrd="0" destOrd="0" presId="urn:microsoft.com/office/officeart/2005/8/layout/hierarchy4"/>
    <dgm:cxn modelId="{34BA054F-C210-42A9-9A1A-F2CFB4C5C981}" type="presParOf" srcId="{1CAB05EC-6CA5-4F25-BD19-81994D4B5071}" destId="{D20DF7D3-9CC1-4464-9737-324982660E57}" srcOrd="1" destOrd="0" presId="urn:microsoft.com/office/officeart/2005/8/layout/hierarchy4"/>
    <dgm:cxn modelId="{B8050F3E-C1DE-4194-9BDE-F0CAD8F05DF5}" type="presParOf" srcId="{0C9AB28D-F0E2-48C9-95F7-C74380A63856}" destId="{AA6C92E4-86D3-44B4-921E-221E456A7D9E}" srcOrd="1" destOrd="0" presId="urn:microsoft.com/office/officeart/2005/8/layout/hierarchy4"/>
    <dgm:cxn modelId="{64CA1F16-4D0A-4B86-BB3C-9278F8CF369E}" type="presParOf" srcId="{0C9AB28D-F0E2-48C9-95F7-C74380A63856}" destId="{74DB362A-F5EB-4729-9E48-99AA838A0560}" srcOrd="2" destOrd="0" presId="urn:microsoft.com/office/officeart/2005/8/layout/hierarchy4"/>
    <dgm:cxn modelId="{74DC4448-8D85-42B1-8270-F879AE6DA317}" type="presParOf" srcId="{74DB362A-F5EB-4729-9E48-99AA838A0560}" destId="{25DCB134-6517-425F-9E28-453E618894CB}" srcOrd="0" destOrd="0" presId="urn:microsoft.com/office/officeart/2005/8/layout/hierarchy4"/>
    <dgm:cxn modelId="{FEA2F56E-273C-49A5-9E51-17E948C73F33}" type="presParOf" srcId="{74DB362A-F5EB-4729-9E48-99AA838A0560}" destId="{70C2C15D-E3FE-406C-AFC4-22B480D5AB16}" srcOrd="1" destOrd="0" presId="urn:microsoft.com/office/officeart/2005/8/layout/hierarchy4"/>
    <dgm:cxn modelId="{90E16241-178A-4716-B9D7-3FC83F1E4034}" type="presParOf" srcId="{0C9AB28D-F0E2-48C9-95F7-C74380A63856}" destId="{257376C0-8537-4C87-8371-939D96FC9A5A}" srcOrd="3" destOrd="0" presId="urn:microsoft.com/office/officeart/2005/8/layout/hierarchy4"/>
    <dgm:cxn modelId="{310DE4BF-2C3E-4DD7-AF33-558B6E5B0956}" type="presParOf" srcId="{0C9AB28D-F0E2-48C9-95F7-C74380A63856}" destId="{43A69E86-43CB-4733-9554-972BF98B5067}" srcOrd="4" destOrd="0" presId="urn:microsoft.com/office/officeart/2005/8/layout/hierarchy4"/>
    <dgm:cxn modelId="{98A2B032-28BF-42A3-BD91-3AEAEF96CC67}" type="presParOf" srcId="{43A69E86-43CB-4733-9554-972BF98B5067}" destId="{0ABB7E5D-E4F0-4485-A656-171538E3C140}" srcOrd="0" destOrd="0" presId="urn:microsoft.com/office/officeart/2005/8/layout/hierarchy4"/>
    <dgm:cxn modelId="{99583FF6-94B6-49EA-A991-F99D4C8A8FEC}" type="presParOf" srcId="{43A69E86-43CB-4733-9554-972BF98B5067}" destId="{01660E19-05DF-4566-AC8A-A2B991B182EB}" srcOrd="1" destOrd="0" presId="urn:microsoft.com/office/officeart/2005/8/layout/hierarchy4"/>
    <dgm:cxn modelId="{0FC7258D-22DC-484D-85E6-1B6DC150A612}" type="presParOf" srcId="{0C9AB28D-F0E2-48C9-95F7-C74380A63856}" destId="{5C04F36C-A3E6-4BC7-A429-4433D29D5F26}" srcOrd="5" destOrd="0" presId="urn:microsoft.com/office/officeart/2005/8/layout/hierarchy4"/>
    <dgm:cxn modelId="{EAC36BE2-BA74-4C51-87D8-8AD5E4D2057C}" type="presParOf" srcId="{0C9AB28D-F0E2-48C9-95F7-C74380A63856}" destId="{F264ACE3-D244-4D91-973B-3AFF2B70F9A4}" srcOrd="6" destOrd="0" presId="urn:microsoft.com/office/officeart/2005/8/layout/hierarchy4"/>
    <dgm:cxn modelId="{F8BDA939-E7D4-4C89-812E-0690376BC496}" type="presParOf" srcId="{F264ACE3-D244-4D91-973B-3AFF2B70F9A4}" destId="{64518145-75BA-4FE4-A2E3-C967A0C16140}" srcOrd="0" destOrd="0" presId="urn:microsoft.com/office/officeart/2005/8/layout/hierarchy4"/>
    <dgm:cxn modelId="{19530F44-8872-4796-B18C-D2426DD5FD4A}" type="presParOf" srcId="{F264ACE3-D244-4D91-973B-3AFF2B70F9A4}" destId="{17AF657C-AE21-46B1-9C43-D58DB657016B}" srcOrd="1" destOrd="0" presId="urn:microsoft.com/office/officeart/2005/8/layout/hierarchy4"/>
    <dgm:cxn modelId="{E2394A30-2905-43F3-BE7C-45DBFC7D4754}" type="presParOf" srcId="{F264ACE3-D244-4D91-973B-3AFF2B70F9A4}" destId="{4B2835CC-1597-4114-8AF6-4E13BBA18D85}" srcOrd="2" destOrd="0" presId="urn:microsoft.com/office/officeart/2005/8/layout/hierarchy4"/>
    <dgm:cxn modelId="{DAC28D2C-F51A-46D0-B429-321F939DE26C}" type="presParOf" srcId="{4B2835CC-1597-4114-8AF6-4E13BBA18D85}" destId="{AAFC7605-80E8-4E73-960A-025A1CC538A4}" srcOrd="0" destOrd="0" presId="urn:microsoft.com/office/officeart/2005/8/layout/hierarchy4"/>
    <dgm:cxn modelId="{FF210FBD-2C7C-46F4-9793-710D49053FFE}" type="presParOf" srcId="{AAFC7605-80E8-4E73-960A-025A1CC538A4}" destId="{A92B5E5F-6F06-4E0B-A964-9ECEA7F80AED}" srcOrd="0" destOrd="0" presId="urn:microsoft.com/office/officeart/2005/8/layout/hierarchy4"/>
    <dgm:cxn modelId="{D27FD8D0-4566-4BD0-9D85-C679F7F31267}" type="presParOf" srcId="{AAFC7605-80E8-4E73-960A-025A1CC538A4}" destId="{F720F653-67F4-4FCD-B1F9-E70791F5F538}" srcOrd="1" destOrd="0" presId="urn:microsoft.com/office/officeart/2005/8/layout/hierarchy4"/>
    <dgm:cxn modelId="{694F12CC-EC6E-46F1-88FF-7B82372DC000}" type="presParOf" srcId="{AAFC7605-80E8-4E73-960A-025A1CC538A4}" destId="{969F1A63-889F-4DE3-BEAD-F7E40E5A5CC5}" srcOrd="2" destOrd="0" presId="urn:microsoft.com/office/officeart/2005/8/layout/hierarchy4"/>
    <dgm:cxn modelId="{7BDC0DA4-88FF-4A38-8AAE-09563930995C}" type="presParOf" srcId="{969F1A63-889F-4DE3-BEAD-F7E40E5A5CC5}" destId="{8B393789-574E-44D0-A2B1-FA8990B25F3F}" srcOrd="0" destOrd="0" presId="urn:microsoft.com/office/officeart/2005/8/layout/hierarchy4"/>
    <dgm:cxn modelId="{D8007725-E4DD-4BD3-B0C0-9C44D73F6C3A}" type="presParOf" srcId="{8B393789-574E-44D0-A2B1-FA8990B25F3F}" destId="{8056051A-EAF1-47BD-8A44-E05EB02595AE}" srcOrd="0" destOrd="0" presId="urn:microsoft.com/office/officeart/2005/8/layout/hierarchy4"/>
    <dgm:cxn modelId="{8B38D0C5-03F7-461A-9234-204CE3CECE2F}" type="presParOf" srcId="{8B393789-574E-44D0-A2B1-FA8990B25F3F}" destId="{09D80FD4-5F9D-4B7A-B01E-D6D800F7A958}" srcOrd="1" destOrd="0" presId="urn:microsoft.com/office/officeart/2005/8/layout/hierarchy4"/>
    <dgm:cxn modelId="{AE5AC15D-F21F-4D02-9BA0-2F735E3A6493}" type="presParOf" srcId="{4B2835CC-1597-4114-8AF6-4E13BBA18D85}" destId="{60F74FA6-FFDC-48B0-9397-43DA09F80093}" srcOrd="1" destOrd="0" presId="urn:microsoft.com/office/officeart/2005/8/layout/hierarchy4"/>
    <dgm:cxn modelId="{081B7A8A-0E17-4B82-A59A-2DADA398A7B1}" type="presParOf" srcId="{4B2835CC-1597-4114-8AF6-4E13BBA18D85}" destId="{AEE3181B-C2BF-434F-9B25-114A6191150C}" srcOrd="2" destOrd="0" presId="urn:microsoft.com/office/officeart/2005/8/layout/hierarchy4"/>
    <dgm:cxn modelId="{2EC07117-8EB0-49AA-8852-F44CE436A726}" type="presParOf" srcId="{AEE3181B-C2BF-434F-9B25-114A6191150C}" destId="{7A4BF7C2-22B7-4AE0-BC50-2D3F63062C3B}" srcOrd="0" destOrd="0" presId="urn:microsoft.com/office/officeart/2005/8/layout/hierarchy4"/>
    <dgm:cxn modelId="{CDD29782-CFEE-4BE8-B6CD-AFBAB2FE8F57}" type="presParOf" srcId="{AEE3181B-C2BF-434F-9B25-114A6191150C}" destId="{058E79AC-578C-4129-9F97-A96EA674E3C6}" srcOrd="1" destOrd="0" presId="urn:microsoft.com/office/officeart/2005/8/layout/hierarchy4"/>
    <dgm:cxn modelId="{C880A344-9FB5-46AA-97DE-ABBF2E058DCE}" type="presParOf" srcId="{AEE3181B-C2BF-434F-9B25-114A6191150C}" destId="{0E653125-C7CC-48F2-8EBE-71BBA775641F}" srcOrd="2" destOrd="0" presId="urn:microsoft.com/office/officeart/2005/8/layout/hierarchy4"/>
    <dgm:cxn modelId="{2459BE07-F78B-4A63-8C93-F847F98B388A}" type="presParOf" srcId="{0E653125-C7CC-48F2-8EBE-71BBA775641F}" destId="{E9D4AC8F-CC9A-491E-BD15-CADE27FE72CC}" srcOrd="0" destOrd="0" presId="urn:microsoft.com/office/officeart/2005/8/layout/hierarchy4"/>
    <dgm:cxn modelId="{E9B96C90-698C-43BD-AC74-4FEF3881CAFF}" type="presParOf" srcId="{E9D4AC8F-CC9A-491E-BD15-CADE27FE72CC}" destId="{253D7AF8-9E8F-4ABD-AFD7-04CC32598121}" srcOrd="0" destOrd="0" presId="urn:microsoft.com/office/officeart/2005/8/layout/hierarchy4"/>
    <dgm:cxn modelId="{03701E05-3824-4946-AA50-B87C23882210}" type="presParOf" srcId="{E9D4AC8F-CC9A-491E-BD15-CADE27FE72CC}" destId="{6F8EB80A-F918-41AF-993B-B455CA9E1A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F4269-5DCE-4EBD-A580-AD551A3C7A4A}" type="doc">
      <dgm:prSet loTypeId="urn:microsoft.com/office/officeart/2005/8/layout/vList6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BFADB3C-3925-4358-9AA7-5C4344ACEB9C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Student is currently identified SLD and a file review indicates he/she continues to need the most intense intervention</a:t>
          </a:r>
          <a:endParaRPr lang="en-US" dirty="0"/>
        </a:p>
      </dgm:t>
    </dgm:pt>
    <dgm:pt modelId="{CD6560AC-7E73-4090-A0C5-4858B04C886F}" type="parTrans" cxnId="{8BC1E557-42F2-4C82-99AD-5D9AC8505C0F}">
      <dgm:prSet/>
      <dgm:spPr/>
      <dgm:t>
        <a:bodyPr/>
        <a:lstStyle/>
        <a:p>
          <a:endParaRPr lang="en-US"/>
        </a:p>
      </dgm:t>
    </dgm:pt>
    <dgm:pt modelId="{7D1E9376-CF48-4EDA-A273-13310C92AFC0}" type="sibTrans" cxnId="{8BC1E557-42F2-4C82-99AD-5D9AC8505C0F}">
      <dgm:prSet/>
      <dgm:spPr/>
      <dgm:t>
        <a:bodyPr/>
        <a:lstStyle/>
        <a:p>
          <a:endParaRPr lang="en-US"/>
        </a:p>
      </dgm:t>
    </dgm:pt>
    <dgm:pt modelId="{453A37EA-EEDC-4992-8FB2-C8C323890555}">
      <dgm:prSet phldrT="[Text]"/>
      <dgm:spPr/>
      <dgm:t>
        <a:bodyPr/>
        <a:lstStyle/>
        <a:p>
          <a:r>
            <a:rPr lang="en-US" dirty="0" smtClean="0"/>
            <a:t>IEP team completes Eligibility Report- </a:t>
          </a:r>
          <a:r>
            <a:rPr lang="en-US" dirty="0" smtClean="0"/>
            <a:t>Eligible</a:t>
          </a:r>
          <a:endParaRPr lang="en-US" dirty="0"/>
        </a:p>
      </dgm:t>
    </dgm:pt>
    <dgm:pt modelId="{B2EE5122-60B0-4BBE-96F8-291838365341}" type="parTrans" cxnId="{EA7733E0-9C4F-4549-B110-A16DB410F07E}">
      <dgm:prSet/>
      <dgm:spPr/>
      <dgm:t>
        <a:bodyPr/>
        <a:lstStyle/>
        <a:p>
          <a:endParaRPr lang="en-US"/>
        </a:p>
      </dgm:t>
    </dgm:pt>
    <dgm:pt modelId="{FA7BA05F-9370-424B-AE88-B876C46A59D5}" type="sibTrans" cxnId="{EA7733E0-9C4F-4549-B110-A16DB410F07E}">
      <dgm:prSet/>
      <dgm:spPr/>
      <dgm:t>
        <a:bodyPr/>
        <a:lstStyle/>
        <a:p>
          <a:endParaRPr lang="en-US"/>
        </a:p>
      </dgm:t>
    </dgm:pt>
    <dgm:pt modelId="{BDEFA500-C0DA-4312-97C7-2FE3F43D6384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Student is currently identified SLD and a file review indicates he/she no longer needs the most intense intervention</a:t>
          </a:r>
          <a:endParaRPr lang="en-US" dirty="0"/>
        </a:p>
      </dgm:t>
    </dgm:pt>
    <dgm:pt modelId="{431761B1-7F57-42C1-9671-AD6B71D7B7A8}" type="parTrans" cxnId="{D3F2CE3C-8E86-47E1-8810-9378449D6F64}">
      <dgm:prSet/>
      <dgm:spPr/>
      <dgm:t>
        <a:bodyPr/>
        <a:lstStyle/>
        <a:p>
          <a:endParaRPr lang="en-US"/>
        </a:p>
      </dgm:t>
    </dgm:pt>
    <dgm:pt modelId="{6F283492-1442-4E18-BF1A-A3A9F6C97199}" type="sibTrans" cxnId="{D3F2CE3C-8E86-47E1-8810-9378449D6F64}">
      <dgm:prSet/>
      <dgm:spPr/>
      <dgm:t>
        <a:bodyPr/>
        <a:lstStyle/>
        <a:p>
          <a:endParaRPr lang="en-US"/>
        </a:p>
      </dgm:t>
    </dgm:pt>
    <dgm:pt modelId="{C22FA9E0-F9D1-4CD4-B982-93ADAE316D04}">
      <dgm:prSet phldrT="[Text]"/>
      <dgm:spPr/>
      <dgm:t>
        <a:bodyPr/>
        <a:lstStyle/>
        <a:p>
          <a:r>
            <a:rPr lang="en-US" dirty="0" smtClean="0"/>
            <a:t>IEP team completes Eligibility Report-Not </a:t>
          </a:r>
          <a:r>
            <a:rPr lang="en-US" dirty="0" smtClean="0"/>
            <a:t>Eligible</a:t>
          </a:r>
          <a:endParaRPr lang="en-US" dirty="0"/>
        </a:p>
      </dgm:t>
    </dgm:pt>
    <dgm:pt modelId="{BE4D50C3-0756-44DF-841C-241BC6F9C04A}" type="parTrans" cxnId="{17A8ED5B-C70E-4A3A-B14D-0273A1FA757B}">
      <dgm:prSet/>
      <dgm:spPr/>
      <dgm:t>
        <a:bodyPr/>
        <a:lstStyle/>
        <a:p>
          <a:endParaRPr lang="en-US"/>
        </a:p>
      </dgm:t>
    </dgm:pt>
    <dgm:pt modelId="{C8D02401-CA49-49C1-A3DC-51B4260327F9}" type="sibTrans" cxnId="{17A8ED5B-C70E-4A3A-B14D-0273A1FA757B}">
      <dgm:prSet/>
      <dgm:spPr/>
      <dgm:t>
        <a:bodyPr/>
        <a:lstStyle/>
        <a:p>
          <a:endParaRPr lang="en-US"/>
        </a:p>
      </dgm:t>
    </dgm:pt>
    <dgm:pt modelId="{93EB2CBD-FD8F-49D6-AA73-205A3A28FD0B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Student is currently identified with a disability and the team either suspects SLD or questions existing SLD eligibility</a:t>
          </a:r>
          <a:endParaRPr lang="en-US" dirty="0"/>
        </a:p>
      </dgm:t>
    </dgm:pt>
    <dgm:pt modelId="{6932D3D8-40C3-4871-9419-42B6BCEE7B1E}" type="parTrans" cxnId="{89C45A53-9147-4AF9-8116-71B8D54DE307}">
      <dgm:prSet/>
      <dgm:spPr/>
      <dgm:t>
        <a:bodyPr/>
        <a:lstStyle/>
        <a:p>
          <a:endParaRPr lang="en-US"/>
        </a:p>
      </dgm:t>
    </dgm:pt>
    <dgm:pt modelId="{59537ACB-354A-436D-99AC-B07F0B6C1A96}" type="sibTrans" cxnId="{89C45A53-9147-4AF9-8116-71B8D54DE307}">
      <dgm:prSet/>
      <dgm:spPr/>
      <dgm:t>
        <a:bodyPr/>
        <a:lstStyle/>
        <a:p>
          <a:endParaRPr lang="en-US"/>
        </a:p>
      </dgm:t>
    </dgm:pt>
    <dgm:pt modelId="{5517FBB3-2AA7-4715-94FB-299917B3736A}">
      <dgm:prSet phldrT="[Text]"/>
      <dgm:spPr/>
      <dgm:t>
        <a:bodyPr/>
        <a:lstStyle/>
        <a:p>
          <a:r>
            <a:rPr lang="en-US" dirty="0" smtClean="0"/>
            <a:t>IEP team initiates a comprehensive 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re</a:t>
          </a:r>
          <a:r>
            <a:rPr lang="en-US" dirty="0" smtClean="0"/>
            <a:t>-</a:t>
          </a:r>
          <a:r>
            <a:rPr lang="en-US" dirty="0" smtClean="0"/>
            <a:t>evaluation</a:t>
          </a:r>
          <a:endParaRPr lang="en-US" dirty="0"/>
        </a:p>
      </dgm:t>
    </dgm:pt>
    <dgm:pt modelId="{43A2D980-58ED-4B92-91E4-FFA2937DEAAC}" type="parTrans" cxnId="{B5FB947F-17B4-4916-ACAC-B9D913BA8AC5}">
      <dgm:prSet/>
      <dgm:spPr/>
      <dgm:t>
        <a:bodyPr/>
        <a:lstStyle/>
        <a:p>
          <a:endParaRPr lang="en-US"/>
        </a:p>
      </dgm:t>
    </dgm:pt>
    <dgm:pt modelId="{A1328DDA-2BFB-4D59-8B83-40F41A7F8C68}" type="sibTrans" cxnId="{B5FB947F-17B4-4916-ACAC-B9D913BA8AC5}">
      <dgm:prSet/>
      <dgm:spPr/>
      <dgm:t>
        <a:bodyPr/>
        <a:lstStyle/>
        <a:p>
          <a:endParaRPr lang="en-US"/>
        </a:p>
      </dgm:t>
    </dgm:pt>
    <dgm:pt modelId="{9E4C6533-ACC3-415B-B3C9-FC0E0C7E161B}">
      <dgm:prSet phldrT="[Text]"/>
      <dgm:spPr/>
      <dgm:t>
        <a:bodyPr/>
        <a:lstStyle/>
        <a:p>
          <a:r>
            <a:rPr lang="en-US" dirty="0" smtClean="0"/>
            <a:t>Evaluation includes components of ADF for Comprehensive Re-</a:t>
          </a:r>
          <a:r>
            <a:rPr lang="en-US" dirty="0" err="1" smtClean="0"/>
            <a:t>evals</a:t>
          </a:r>
          <a:endParaRPr lang="en-US" dirty="0"/>
        </a:p>
      </dgm:t>
    </dgm:pt>
    <dgm:pt modelId="{95EE72E2-E8BB-43B6-BF95-112F215641FF}" type="parTrans" cxnId="{4C608C65-CAD7-4307-8EA5-4B4E9A3213BB}">
      <dgm:prSet/>
      <dgm:spPr/>
      <dgm:t>
        <a:bodyPr/>
        <a:lstStyle/>
        <a:p>
          <a:endParaRPr lang="en-US"/>
        </a:p>
      </dgm:t>
    </dgm:pt>
    <dgm:pt modelId="{A299EFA4-29B9-4592-BCFC-2701C56C104A}" type="sibTrans" cxnId="{4C608C65-CAD7-4307-8EA5-4B4E9A3213BB}">
      <dgm:prSet/>
      <dgm:spPr/>
      <dgm:t>
        <a:bodyPr/>
        <a:lstStyle/>
        <a:p>
          <a:endParaRPr lang="en-US"/>
        </a:p>
      </dgm:t>
    </dgm:pt>
    <dgm:pt modelId="{81EE4D49-55F7-4A90-8747-F6D21A7DB335}" type="pres">
      <dgm:prSet presAssocID="{2DBF4269-5DCE-4EBD-A580-AD551A3C7A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AED093-702D-474D-9159-44E833085CEA}" type="pres">
      <dgm:prSet presAssocID="{BBFADB3C-3925-4358-9AA7-5C4344ACEB9C}" presName="linNode" presStyleCnt="0"/>
      <dgm:spPr/>
      <dgm:t>
        <a:bodyPr/>
        <a:lstStyle/>
        <a:p>
          <a:endParaRPr lang="en-US"/>
        </a:p>
      </dgm:t>
    </dgm:pt>
    <dgm:pt modelId="{DB3270ED-5C16-40C5-9D7E-35B69F80B4AA}" type="pres">
      <dgm:prSet presAssocID="{BBFADB3C-3925-4358-9AA7-5C4344ACEB9C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90BD-C9D5-4251-B4ED-0E7A8B8CB0E7}" type="pres">
      <dgm:prSet presAssocID="{BBFADB3C-3925-4358-9AA7-5C4344ACEB9C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1ECDD-8887-42C7-85A7-75C2144F02C1}" type="pres">
      <dgm:prSet presAssocID="{7D1E9376-CF48-4EDA-A273-13310C92AFC0}" presName="spacing" presStyleCnt="0"/>
      <dgm:spPr/>
      <dgm:t>
        <a:bodyPr/>
        <a:lstStyle/>
        <a:p>
          <a:endParaRPr lang="en-US"/>
        </a:p>
      </dgm:t>
    </dgm:pt>
    <dgm:pt modelId="{907B4350-FC89-458E-B9FE-C895ACD55D16}" type="pres">
      <dgm:prSet presAssocID="{BDEFA500-C0DA-4312-97C7-2FE3F43D6384}" presName="linNode" presStyleCnt="0"/>
      <dgm:spPr/>
      <dgm:t>
        <a:bodyPr/>
        <a:lstStyle/>
        <a:p>
          <a:endParaRPr lang="en-US"/>
        </a:p>
      </dgm:t>
    </dgm:pt>
    <dgm:pt modelId="{AAAF0202-6555-4830-B128-885F297A0C2A}" type="pres">
      <dgm:prSet presAssocID="{BDEFA500-C0DA-4312-97C7-2FE3F43D638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7376C-EFD1-4340-B5FC-0AED96B4D647}" type="pres">
      <dgm:prSet presAssocID="{BDEFA500-C0DA-4312-97C7-2FE3F43D6384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20505-E74C-4FF8-81D1-F3763F9ECA73}" type="pres">
      <dgm:prSet presAssocID="{6F283492-1442-4E18-BF1A-A3A9F6C97199}" presName="spacing" presStyleCnt="0"/>
      <dgm:spPr/>
      <dgm:t>
        <a:bodyPr/>
        <a:lstStyle/>
        <a:p>
          <a:endParaRPr lang="en-US"/>
        </a:p>
      </dgm:t>
    </dgm:pt>
    <dgm:pt modelId="{D3E226B5-64F0-4E67-B29E-51EF72A43DAD}" type="pres">
      <dgm:prSet presAssocID="{93EB2CBD-FD8F-49D6-AA73-205A3A28FD0B}" presName="linNode" presStyleCnt="0"/>
      <dgm:spPr/>
      <dgm:t>
        <a:bodyPr/>
        <a:lstStyle/>
        <a:p>
          <a:endParaRPr lang="en-US"/>
        </a:p>
      </dgm:t>
    </dgm:pt>
    <dgm:pt modelId="{13B16C78-7769-491D-8B19-903173A8A06C}" type="pres">
      <dgm:prSet presAssocID="{93EB2CBD-FD8F-49D6-AA73-205A3A28FD0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5A99-7D38-4D8B-8E58-A08C5691F714}" type="pres">
      <dgm:prSet presAssocID="{93EB2CBD-FD8F-49D6-AA73-205A3A28FD0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F2CE3C-8E86-47E1-8810-9378449D6F64}" srcId="{2DBF4269-5DCE-4EBD-A580-AD551A3C7A4A}" destId="{BDEFA500-C0DA-4312-97C7-2FE3F43D6384}" srcOrd="1" destOrd="0" parTransId="{431761B1-7F57-42C1-9671-AD6B71D7B7A8}" sibTransId="{6F283492-1442-4E18-BF1A-A3A9F6C97199}"/>
    <dgm:cxn modelId="{C25B867F-1D9F-473E-B2C5-ED2453935BDD}" type="presOf" srcId="{9E4C6533-ACC3-415B-B3C9-FC0E0C7E161B}" destId="{6B095A99-7D38-4D8B-8E58-A08C5691F714}" srcOrd="0" destOrd="1" presId="urn:microsoft.com/office/officeart/2005/8/layout/vList6"/>
    <dgm:cxn modelId="{CE8856CE-09C1-4C35-B6F8-02AE045A4763}" type="presOf" srcId="{2DBF4269-5DCE-4EBD-A580-AD551A3C7A4A}" destId="{81EE4D49-55F7-4A90-8747-F6D21A7DB335}" srcOrd="0" destOrd="0" presId="urn:microsoft.com/office/officeart/2005/8/layout/vList6"/>
    <dgm:cxn modelId="{DE0D7924-933C-4DA0-98D6-B04488148256}" type="presOf" srcId="{5517FBB3-2AA7-4715-94FB-299917B3736A}" destId="{6B095A99-7D38-4D8B-8E58-A08C5691F714}" srcOrd="0" destOrd="0" presId="urn:microsoft.com/office/officeart/2005/8/layout/vList6"/>
    <dgm:cxn modelId="{67E1BC86-AE6E-4414-AC0A-C865149EA113}" type="presOf" srcId="{BBFADB3C-3925-4358-9AA7-5C4344ACEB9C}" destId="{DB3270ED-5C16-40C5-9D7E-35B69F80B4AA}" srcOrd="0" destOrd="0" presId="urn:microsoft.com/office/officeart/2005/8/layout/vList6"/>
    <dgm:cxn modelId="{2D96B100-5A47-42A9-B7CC-0D484C1AF5A4}" type="presOf" srcId="{C22FA9E0-F9D1-4CD4-B982-93ADAE316D04}" destId="{1D07376C-EFD1-4340-B5FC-0AED96B4D647}" srcOrd="0" destOrd="0" presId="urn:microsoft.com/office/officeart/2005/8/layout/vList6"/>
    <dgm:cxn modelId="{EA7733E0-9C4F-4549-B110-A16DB410F07E}" srcId="{BBFADB3C-3925-4358-9AA7-5C4344ACEB9C}" destId="{453A37EA-EEDC-4992-8FB2-C8C323890555}" srcOrd="0" destOrd="0" parTransId="{B2EE5122-60B0-4BBE-96F8-291838365341}" sibTransId="{FA7BA05F-9370-424B-AE88-B876C46A59D5}"/>
    <dgm:cxn modelId="{17A8ED5B-C70E-4A3A-B14D-0273A1FA757B}" srcId="{BDEFA500-C0DA-4312-97C7-2FE3F43D6384}" destId="{C22FA9E0-F9D1-4CD4-B982-93ADAE316D04}" srcOrd="0" destOrd="0" parTransId="{BE4D50C3-0756-44DF-841C-241BC6F9C04A}" sibTransId="{C8D02401-CA49-49C1-A3DC-51B4260327F9}"/>
    <dgm:cxn modelId="{8BC1E557-42F2-4C82-99AD-5D9AC8505C0F}" srcId="{2DBF4269-5DCE-4EBD-A580-AD551A3C7A4A}" destId="{BBFADB3C-3925-4358-9AA7-5C4344ACEB9C}" srcOrd="0" destOrd="0" parTransId="{CD6560AC-7E73-4090-A0C5-4858B04C886F}" sibTransId="{7D1E9376-CF48-4EDA-A273-13310C92AFC0}"/>
    <dgm:cxn modelId="{5FA85CCF-B8D5-4258-AEC7-E194D31D3FDB}" type="presOf" srcId="{453A37EA-EEDC-4992-8FB2-C8C323890555}" destId="{46D890BD-C9D5-4251-B4ED-0E7A8B8CB0E7}" srcOrd="0" destOrd="0" presId="urn:microsoft.com/office/officeart/2005/8/layout/vList6"/>
    <dgm:cxn modelId="{74F4617C-C8DC-4014-8B57-2A121601B228}" type="presOf" srcId="{93EB2CBD-FD8F-49D6-AA73-205A3A28FD0B}" destId="{13B16C78-7769-491D-8B19-903173A8A06C}" srcOrd="0" destOrd="0" presId="urn:microsoft.com/office/officeart/2005/8/layout/vList6"/>
    <dgm:cxn modelId="{89C45A53-9147-4AF9-8116-71B8D54DE307}" srcId="{2DBF4269-5DCE-4EBD-A580-AD551A3C7A4A}" destId="{93EB2CBD-FD8F-49D6-AA73-205A3A28FD0B}" srcOrd="2" destOrd="0" parTransId="{6932D3D8-40C3-4871-9419-42B6BCEE7B1E}" sibTransId="{59537ACB-354A-436D-99AC-B07F0B6C1A96}"/>
    <dgm:cxn modelId="{4C608C65-CAD7-4307-8EA5-4B4E9A3213BB}" srcId="{93EB2CBD-FD8F-49D6-AA73-205A3A28FD0B}" destId="{9E4C6533-ACC3-415B-B3C9-FC0E0C7E161B}" srcOrd="1" destOrd="0" parTransId="{95EE72E2-E8BB-43B6-BF95-112F215641FF}" sibTransId="{A299EFA4-29B9-4592-BCFC-2701C56C104A}"/>
    <dgm:cxn modelId="{B5FB947F-17B4-4916-ACAC-B9D913BA8AC5}" srcId="{93EB2CBD-FD8F-49D6-AA73-205A3A28FD0B}" destId="{5517FBB3-2AA7-4715-94FB-299917B3736A}" srcOrd="0" destOrd="0" parTransId="{43A2D980-58ED-4B92-91E4-FFA2937DEAAC}" sibTransId="{A1328DDA-2BFB-4D59-8B83-40F41A7F8C68}"/>
    <dgm:cxn modelId="{115A33DC-C4E6-4738-B296-4847FCB2F8CC}" type="presOf" srcId="{BDEFA500-C0DA-4312-97C7-2FE3F43D6384}" destId="{AAAF0202-6555-4830-B128-885F297A0C2A}" srcOrd="0" destOrd="0" presId="urn:microsoft.com/office/officeart/2005/8/layout/vList6"/>
    <dgm:cxn modelId="{3D2CE75C-246A-4126-8B11-22FA6E944CC1}" type="presParOf" srcId="{81EE4D49-55F7-4A90-8747-F6D21A7DB335}" destId="{A0AED093-702D-474D-9159-44E833085CEA}" srcOrd="0" destOrd="0" presId="urn:microsoft.com/office/officeart/2005/8/layout/vList6"/>
    <dgm:cxn modelId="{28BD259B-E081-458C-AA7D-B13EE968D9D5}" type="presParOf" srcId="{A0AED093-702D-474D-9159-44E833085CEA}" destId="{DB3270ED-5C16-40C5-9D7E-35B69F80B4AA}" srcOrd="0" destOrd="0" presId="urn:microsoft.com/office/officeart/2005/8/layout/vList6"/>
    <dgm:cxn modelId="{2906478F-694B-4A83-B6F1-2B85A2F35CDE}" type="presParOf" srcId="{A0AED093-702D-474D-9159-44E833085CEA}" destId="{46D890BD-C9D5-4251-B4ED-0E7A8B8CB0E7}" srcOrd="1" destOrd="0" presId="urn:microsoft.com/office/officeart/2005/8/layout/vList6"/>
    <dgm:cxn modelId="{A3B04000-2885-4C5C-BB94-8C23065D879F}" type="presParOf" srcId="{81EE4D49-55F7-4A90-8747-F6D21A7DB335}" destId="{5AC1ECDD-8887-42C7-85A7-75C2144F02C1}" srcOrd="1" destOrd="0" presId="urn:microsoft.com/office/officeart/2005/8/layout/vList6"/>
    <dgm:cxn modelId="{F19CC449-7F9F-47F4-997E-6142DC5D3B7A}" type="presParOf" srcId="{81EE4D49-55F7-4A90-8747-F6D21A7DB335}" destId="{907B4350-FC89-458E-B9FE-C895ACD55D16}" srcOrd="2" destOrd="0" presId="urn:microsoft.com/office/officeart/2005/8/layout/vList6"/>
    <dgm:cxn modelId="{8AA7353E-C48F-44C9-A318-DCD0E4620F85}" type="presParOf" srcId="{907B4350-FC89-458E-B9FE-C895ACD55D16}" destId="{AAAF0202-6555-4830-B128-885F297A0C2A}" srcOrd="0" destOrd="0" presId="urn:microsoft.com/office/officeart/2005/8/layout/vList6"/>
    <dgm:cxn modelId="{DED8D3FC-8FAF-4DC0-B46B-CFFEED3836D8}" type="presParOf" srcId="{907B4350-FC89-458E-B9FE-C895ACD55D16}" destId="{1D07376C-EFD1-4340-B5FC-0AED96B4D647}" srcOrd="1" destOrd="0" presId="urn:microsoft.com/office/officeart/2005/8/layout/vList6"/>
    <dgm:cxn modelId="{BFF7219A-F0D3-4CAF-A047-FFB6AE50B872}" type="presParOf" srcId="{81EE4D49-55F7-4A90-8747-F6D21A7DB335}" destId="{AE520505-E74C-4FF8-81D1-F3763F9ECA73}" srcOrd="3" destOrd="0" presId="urn:microsoft.com/office/officeart/2005/8/layout/vList6"/>
    <dgm:cxn modelId="{54AEB2CD-9203-4165-B888-EB2C8A2B8A73}" type="presParOf" srcId="{81EE4D49-55F7-4A90-8747-F6D21A7DB335}" destId="{D3E226B5-64F0-4E67-B29E-51EF72A43DAD}" srcOrd="4" destOrd="0" presId="urn:microsoft.com/office/officeart/2005/8/layout/vList6"/>
    <dgm:cxn modelId="{0C2425AE-8782-47A6-B679-206FBE3D50CC}" type="presParOf" srcId="{D3E226B5-64F0-4E67-B29E-51EF72A43DAD}" destId="{13B16C78-7769-491D-8B19-903173A8A06C}" srcOrd="0" destOrd="0" presId="urn:microsoft.com/office/officeart/2005/8/layout/vList6"/>
    <dgm:cxn modelId="{FAE409F8-14F2-44F3-92F3-402065A8189A}" type="presParOf" srcId="{D3E226B5-64F0-4E67-B29E-51EF72A43DAD}" destId="{6B095A99-7D38-4D8B-8E58-A08C5691F7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09EC4-B7FF-4D0A-9624-3BD5C7C35A82}">
      <dsp:nvSpPr>
        <dsp:cNvPr id="0" name=""/>
        <dsp:cNvSpPr/>
      </dsp:nvSpPr>
      <dsp:spPr>
        <a:xfrm>
          <a:off x="5973" y="1065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/>
              <a:cs typeface="Open Sans"/>
            </a:rPr>
            <a:t>Review caseload in </a:t>
          </a:r>
          <a:r>
            <a:rPr lang="en-US" sz="1500" kern="1200" dirty="0" err="1" smtClean="0">
              <a:latin typeface="Open Sans"/>
              <a:cs typeface="Open Sans"/>
            </a:rPr>
            <a:t>EasyIEP</a:t>
          </a:r>
          <a:r>
            <a:rPr lang="en-US" sz="1500" kern="1200" dirty="0" smtClean="0">
              <a:latin typeface="Open Sans"/>
              <a:cs typeface="Open Sans"/>
            </a:rPr>
            <a:t>;</a:t>
          </a:r>
          <a:br>
            <a:rPr lang="en-US" sz="1500" kern="1200" dirty="0" smtClean="0">
              <a:latin typeface="Open Sans"/>
              <a:cs typeface="Open Sans"/>
            </a:rPr>
          </a:br>
          <a:r>
            <a:rPr lang="en-US" sz="1500" kern="1200" dirty="0" smtClean="0">
              <a:latin typeface="Open Sans"/>
              <a:cs typeface="Open Sans"/>
            </a:rPr>
            <a:t> </a:t>
          </a:r>
          <a:r>
            <a:rPr lang="en-US" sz="1500" kern="1200" dirty="0" smtClean="0">
              <a:latin typeface="Open Sans"/>
              <a:cs typeface="Open Sans"/>
            </a:rPr>
            <a:t>sort by reevaluation due </a:t>
          </a:r>
          <a:r>
            <a:rPr lang="en-US" sz="1500" kern="1200" dirty="0" smtClean="0">
              <a:latin typeface="Open Sans"/>
              <a:cs typeface="Open Sans"/>
            </a:rPr>
            <a:t>date.</a:t>
          </a:r>
          <a:endParaRPr lang="en-US" sz="1500" kern="1200" dirty="0">
            <a:latin typeface="Open Sans"/>
            <a:cs typeface="Open Sans"/>
          </a:endParaRPr>
        </a:p>
      </dsp:txBody>
      <dsp:txXfrm>
        <a:off x="51841" y="46933"/>
        <a:ext cx="1474307" cy="1633479"/>
      </dsp:txXfrm>
    </dsp:sp>
    <dsp:sp modelId="{25DCB134-6517-425F-9E28-453E618894CB}">
      <dsp:nvSpPr>
        <dsp:cNvPr id="0" name=""/>
        <dsp:cNvSpPr/>
      </dsp:nvSpPr>
      <dsp:spPr>
        <a:xfrm>
          <a:off x="1835112" y="1065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/>
              <a:cs typeface="Open Sans"/>
            </a:rPr>
            <a:t>Send reevaluation forms to relevant team </a:t>
          </a:r>
          <a:r>
            <a:rPr lang="en-US" sz="1500" kern="1200" dirty="0" smtClean="0">
              <a:latin typeface="Open Sans"/>
              <a:cs typeface="Open Sans"/>
            </a:rPr>
            <a:t>members. </a:t>
          </a:r>
          <a:endParaRPr lang="en-US" sz="1500" kern="1200" dirty="0">
            <a:latin typeface="Open Sans"/>
            <a:cs typeface="Open Sans"/>
          </a:endParaRPr>
        </a:p>
      </dsp:txBody>
      <dsp:txXfrm>
        <a:off x="1880980" y="46933"/>
        <a:ext cx="1474307" cy="1633479"/>
      </dsp:txXfrm>
    </dsp:sp>
    <dsp:sp modelId="{0ABB7E5D-E4F0-4485-A656-171538E3C140}">
      <dsp:nvSpPr>
        <dsp:cNvPr id="0" name=""/>
        <dsp:cNvSpPr/>
      </dsp:nvSpPr>
      <dsp:spPr>
        <a:xfrm>
          <a:off x="3664251" y="1065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Open Sans"/>
              <a:cs typeface="Open Sans"/>
            </a:rPr>
            <a:t>Gather information and hold reevaluation meeting 60 calendar days prior to due </a:t>
          </a:r>
          <a:r>
            <a:rPr lang="en-US" sz="1300" kern="1200" dirty="0" smtClean="0">
              <a:latin typeface="Open Sans"/>
              <a:cs typeface="Open Sans"/>
            </a:rPr>
            <a:t>date.</a:t>
          </a:r>
          <a:endParaRPr lang="en-US" sz="1300" kern="1200" dirty="0">
            <a:latin typeface="Open Sans"/>
            <a:cs typeface="Open Sans"/>
          </a:endParaRPr>
        </a:p>
      </dsp:txBody>
      <dsp:txXfrm>
        <a:off x="3710119" y="46933"/>
        <a:ext cx="1474307" cy="1633479"/>
      </dsp:txXfrm>
    </dsp:sp>
    <dsp:sp modelId="{64518145-75BA-4FE4-A2E3-C967A0C16140}">
      <dsp:nvSpPr>
        <dsp:cNvPr id="0" name=""/>
        <dsp:cNvSpPr/>
      </dsp:nvSpPr>
      <dsp:spPr>
        <a:xfrm>
          <a:off x="5499364" y="27384"/>
          <a:ext cx="3263635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/>
              <a:cs typeface="Open Sans"/>
            </a:rPr>
            <a:t>Hold meeting, review </a:t>
          </a:r>
          <a:r>
            <a:rPr lang="en-US" sz="1500" i="1" kern="1200" dirty="0" smtClean="0">
              <a:latin typeface="Open Sans"/>
              <a:cs typeface="Open Sans"/>
            </a:rPr>
            <a:t>Reevaluation Summary Report,</a:t>
          </a:r>
          <a:r>
            <a:rPr lang="en-US" sz="1500" kern="1200" dirty="0" smtClean="0">
              <a:latin typeface="Open Sans"/>
              <a:cs typeface="Open Sans"/>
            </a:rPr>
            <a:t> </a:t>
          </a:r>
          <a:r>
            <a:rPr lang="en-US" sz="1500" kern="1200" dirty="0" smtClean="0">
              <a:latin typeface="Open Sans"/>
              <a:cs typeface="Open Sans"/>
            </a:rPr>
            <a:t/>
          </a:r>
          <a:br>
            <a:rPr lang="en-US" sz="1500" kern="1200" dirty="0" smtClean="0">
              <a:latin typeface="Open Sans"/>
              <a:cs typeface="Open Sans"/>
            </a:rPr>
          </a:br>
          <a:r>
            <a:rPr lang="en-US" sz="1500" kern="1200" dirty="0" smtClean="0">
              <a:latin typeface="Open Sans"/>
              <a:cs typeface="Open Sans"/>
            </a:rPr>
            <a:t>and </a:t>
          </a:r>
          <a:r>
            <a:rPr lang="en-US" sz="1500" kern="1200" dirty="0" smtClean="0">
              <a:latin typeface="Open Sans"/>
              <a:cs typeface="Open Sans"/>
            </a:rPr>
            <a:t>reach a decision </a:t>
          </a:r>
          <a:endParaRPr lang="en-US" sz="1500" kern="1200" dirty="0">
            <a:latin typeface="Open Sans"/>
            <a:cs typeface="Open Sans"/>
          </a:endParaRPr>
        </a:p>
      </dsp:txBody>
      <dsp:txXfrm>
        <a:off x="5549894" y="77914"/>
        <a:ext cx="3162575" cy="1624155"/>
      </dsp:txXfrm>
    </dsp:sp>
    <dsp:sp modelId="{A92B5E5F-6F06-4E0B-A964-9ECEA7F80AED}">
      <dsp:nvSpPr>
        <dsp:cNvPr id="0" name=""/>
        <dsp:cNvSpPr/>
      </dsp:nvSpPr>
      <dsp:spPr>
        <a:xfrm>
          <a:off x="5493391" y="1880592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/>
              <a:cs typeface="Open Sans"/>
            </a:rPr>
            <a:t>Eligibility is determined through file </a:t>
          </a:r>
          <a:r>
            <a:rPr lang="en-US" sz="1500" kern="1200" dirty="0" smtClean="0">
              <a:latin typeface="Open Sans"/>
              <a:cs typeface="Open Sans"/>
            </a:rPr>
            <a:t>review.</a:t>
          </a:r>
          <a:endParaRPr lang="en-US" sz="1500" kern="1200" dirty="0">
            <a:latin typeface="Open Sans"/>
            <a:cs typeface="Open Sans"/>
          </a:endParaRPr>
        </a:p>
      </dsp:txBody>
      <dsp:txXfrm>
        <a:off x="5539259" y="1926460"/>
        <a:ext cx="1474307" cy="1633479"/>
      </dsp:txXfrm>
    </dsp:sp>
    <dsp:sp modelId="{8056051A-EAF1-47BD-8A44-E05EB02595AE}">
      <dsp:nvSpPr>
        <dsp:cNvPr id="0" name=""/>
        <dsp:cNvSpPr/>
      </dsp:nvSpPr>
      <dsp:spPr>
        <a:xfrm>
          <a:off x="5493391" y="3760118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/>
              <a:cs typeface="Open Sans"/>
            </a:rPr>
            <a:t>Team signs eligibility </a:t>
          </a:r>
          <a:r>
            <a:rPr lang="en-US" sz="1500" kern="1200" dirty="0" smtClean="0">
              <a:latin typeface="Open Sans"/>
              <a:cs typeface="Open Sans"/>
            </a:rPr>
            <a:t>report.</a:t>
          </a:r>
          <a:endParaRPr lang="en-US" sz="1500" kern="1200" dirty="0">
            <a:latin typeface="Open Sans"/>
            <a:cs typeface="Open Sans"/>
          </a:endParaRPr>
        </a:p>
      </dsp:txBody>
      <dsp:txXfrm>
        <a:off x="5539259" y="3805986"/>
        <a:ext cx="1474307" cy="1633479"/>
      </dsp:txXfrm>
    </dsp:sp>
    <dsp:sp modelId="{7A4BF7C2-22B7-4AE0-BC50-2D3F63062C3B}">
      <dsp:nvSpPr>
        <dsp:cNvPr id="0" name=""/>
        <dsp:cNvSpPr/>
      </dsp:nvSpPr>
      <dsp:spPr>
        <a:xfrm>
          <a:off x="7190982" y="1880592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Open Sans"/>
              <a:cs typeface="Open Sans"/>
            </a:rPr>
            <a:t>Team determines comprehensive evaluation is needed for continued </a:t>
          </a:r>
          <a:r>
            <a:rPr lang="en-US" sz="1300" kern="1200" dirty="0" smtClean="0">
              <a:latin typeface="Open Sans"/>
              <a:cs typeface="Open Sans"/>
            </a:rPr>
            <a:t>eligibility.</a:t>
          </a:r>
          <a:endParaRPr lang="en-US" sz="1300" kern="1200" dirty="0">
            <a:latin typeface="Open Sans"/>
            <a:cs typeface="Open Sans"/>
          </a:endParaRPr>
        </a:p>
      </dsp:txBody>
      <dsp:txXfrm>
        <a:off x="7236850" y="1926460"/>
        <a:ext cx="1474307" cy="1633479"/>
      </dsp:txXfrm>
    </dsp:sp>
    <dsp:sp modelId="{253D7AF8-9E8F-4ABD-AFD7-04CC32598121}">
      <dsp:nvSpPr>
        <dsp:cNvPr id="0" name=""/>
        <dsp:cNvSpPr/>
      </dsp:nvSpPr>
      <dsp:spPr>
        <a:xfrm>
          <a:off x="7190982" y="3760118"/>
          <a:ext cx="1566043" cy="172521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50" kern="1200" dirty="0" smtClean="0">
              <a:latin typeface="Open Sans"/>
              <a:cs typeface="Open Sans"/>
            </a:rPr>
            <a:t>Evaluation procedures commence and team reconvenes by reevaluation due date to determine continued </a:t>
          </a:r>
          <a:r>
            <a:rPr lang="en-US" sz="1250" kern="1200" dirty="0" smtClean="0">
              <a:latin typeface="Open Sans"/>
              <a:cs typeface="Open Sans"/>
            </a:rPr>
            <a:t>eligibility. </a:t>
          </a:r>
          <a:endParaRPr lang="en-US" sz="1250" kern="1200" dirty="0">
            <a:latin typeface="Open Sans"/>
            <a:cs typeface="Open Sans"/>
          </a:endParaRPr>
        </a:p>
      </dsp:txBody>
      <dsp:txXfrm>
        <a:off x="7236850" y="3805986"/>
        <a:ext cx="1474307" cy="1633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890BD-C9D5-4251-B4ED-0E7A8B8CB0E7}">
      <dsp:nvSpPr>
        <dsp:cNvPr id="0" name=""/>
        <dsp:cNvSpPr/>
      </dsp:nvSpPr>
      <dsp:spPr>
        <a:xfrm>
          <a:off x="3383279" y="0"/>
          <a:ext cx="5074920" cy="166687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IEP team completes Eligibility Report- </a:t>
          </a:r>
          <a:r>
            <a:rPr lang="en-US" sz="2100" kern="1200" dirty="0" smtClean="0"/>
            <a:t>Eligible</a:t>
          </a:r>
          <a:endParaRPr lang="en-US" sz="2100" kern="1200" dirty="0"/>
        </a:p>
      </dsp:txBody>
      <dsp:txXfrm>
        <a:off x="3383279" y="208359"/>
        <a:ext cx="4449842" cy="1250156"/>
      </dsp:txXfrm>
    </dsp:sp>
    <dsp:sp modelId="{DB3270ED-5C16-40C5-9D7E-35B69F80B4AA}">
      <dsp:nvSpPr>
        <dsp:cNvPr id="0" name=""/>
        <dsp:cNvSpPr/>
      </dsp:nvSpPr>
      <dsp:spPr>
        <a:xfrm>
          <a:off x="0" y="0"/>
          <a:ext cx="3383280" cy="16668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 is currently identified SLD and a file review indicates he/she continues to need the most intense intervention</a:t>
          </a:r>
          <a:endParaRPr lang="en-US" sz="2000" kern="1200" dirty="0"/>
        </a:p>
      </dsp:txBody>
      <dsp:txXfrm>
        <a:off x="81370" y="81370"/>
        <a:ext cx="3220540" cy="1504134"/>
      </dsp:txXfrm>
    </dsp:sp>
    <dsp:sp modelId="{1D07376C-EFD1-4340-B5FC-0AED96B4D647}">
      <dsp:nvSpPr>
        <dsp:cNvPr id="0" name=""/>
        <dsp:cNvSpPr/>
      </dsp:nvSpPr>
      <dsp:spPr>
        <a:xfrm>
          <a:off x="3383279" y="1833562"/>
          <a:ext cx="5074920" cy="166687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IEP team completes Eligibility Report-Not </a:t>
          </a:r>
          <a:r>
            <a:rPr lang="en-US" sz="2100" kern="1200" dirty="0" smtClean="0"/>
            <a:t>Eligible</a:t>
          </a:r>
          <a:endParaRPr lang="en-US" sz="2100" kern="1200" dirty="0"/>
        </a:p>
      </dsp:txBody>
      <dsp:txXfrm>
        <a:off x="3383279" y="2041921"/>
        <a:ext cx="4449842" cy="1250156"/>
      </dsp:txXfrm>
    </dsp:sp>
    <dsp:sp modelId="{AAAF0202-6555-4830-B128-885F297A0C2A}">
      <dsp:nvSpPr>
        <dsp:cNvPr id="0" name=""/>
        <dsp:cNvSpPr/>
      </dsp:nvSpPr>
      <dsp:spPr>
        <a:xfrm>
          <a:off x="0" y="1833562"/>
          <a:ext cx="3383280" cy="16668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 is currently identified SLD and a file review indicates he/she no longer needs the most intense intervention</a:t>
          </a:r>
          <a:endParaRPr lang="en-US" sz="2000" kern="1200" dirty="0"/>
        </a:p>
      </dsp:txBody>
      <dsp:txXfrm>
        <a:off x="81370" y="1914932"/>
        <a:ext cx="3220540" cy="1504134"/>
      </dsp:txXfrm>
    </dsp:sp>
    <dsp:sp modelId="{6B095A99-7D38-4D8B-8E58-A08C5691F714}">
      <dsp:nvSpPr>
        <dsp:cNvPr id="0" name=""/>
        <dsp:cNvSpPr/>
      </dsp:nvSpPr>
      <dsp:spPr>
        <a:xfrm>
          <a:off x="3383279" y="3667125"/>
          <a:ext cx="5074920" cy="1666874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IEP team initiates a comprehensive </a:t>
          </a:r>
          <a:r>
            <a:rPr lang="en-US" sz="2100" kern="1200" dirty="0" smtClean="0"/>
            <a:t/>
          </a:r>
          <a:br>
            <a:rPr lang="en-US" sz="2100" kern="1200" dirty="0" smtClean="0"/>
          </a:br>
          <a:r>
            <a:rPr lang="en-US" sz="2100" kern="1200" dirty="0" smtClean="0"/>
            <a:t>re</a:t>
          </a:r>
          <a:r>
            <a:rPr lang="en-US" sz="2100" kern="1200" dirty="0" smtClean="0"/>
            <a:t>-</a:t>
          </a:r>
          <a:r>
            <a:rPr lang="en-US" sz="2100" kern="1200" dirty="0" smtClean="0"/>
            <a:t>evaluation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Evaluation includes components of ADF for Comprehensive Re-</a:t>
          </a:r>
          <a:r>
            <a:rPr lang="en-US" sz="2100" kern="1200" dirty="0" err="1" smtClean="0"/>
            <a:t>evals</a:t>
          </a:r>
          <a:endParaRPr lang="en-US" sz="2100" kern="1200" dirty="0"/>
        </a:p>
      </dsp:txBody>
      <dsp:txXfrm>
        <a:off x="3383279" y="3875484"/>
        <a:ext cx="4449842" cy="1250156"/>
      </dsp:txXfrm>
    </dsp:sp>
    <dsp:sp modelId="{13B16C78-7769-491D-8B19-903173A8A06C}">
      <dsp:nvSpPr>
        <dsp:cNvPr id="0" name=""/>
        <dsp:cNvSpPr/>
      </dsp:nvSpPr>
      <dsp:spPr>
        <a:xfrm>
          <a:off x="0" y="3667125"/>
          <a:ext cx="3383280" cy="16668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 is currently identified with a disability and the team either suspects SLD or questions existing SLD eligibility</a:t>
          </a:r>
          <a:endParaRPr lang="en-US" sz="2000" kern="1200" dirty="0"/>
        </a:p>
      </dsp:txBody>
      <dsp:txXfrm>
        <a:off x="81370" y="3748495"/>
        <a:ext cx="3220540" cy="1504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C543666-92E1-4151-B173-3CEBAEB2419F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A continuum of services for ALL children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A8E1D61-3D89-4CA6-923F-25AF7F62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2577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F98BFC5-EBD7-4810-9A4E-E89EA6B710A8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A continuum of services for ALL children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F3ACE73-E80A-4612-98BC-C0807CA4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66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flowchart</a:t>
            </a:r>
            <a:r>
              <a:rPr lang="en-US" baseline="0" dirty="0" smtClean="0"/>
              <a:t> handout, ADF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 continuum of services for ALL children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ACE73-E80A-4612-98BC-C0807CA4C3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7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0590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461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0028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0064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6553200" y="4267200"/>
            <a:ext cx="3200400" cy="3200400"/>
          </a:xfrm>
          <a:prstGeom prst="ellipse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C:\Users\ca18555\Desktop\partners_in_education_logo copy 2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5"/>
          <a:stretch/>
        </p:blipFill>
        <p:spPr bwMode="auto">
          <a:xfrm>
            <a:off x="152400" y="6172200"/>
            <a:ext cx="2590800" cy="63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6172200"/>
            <a:ext cx="2743200" cy="6858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61988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364445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569718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2689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533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337877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2730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4252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4319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890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96989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6592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2E85551-1F07-42CD-AA7B-98C8A9C5DD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Relationship Id="rId3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4368801"/>
            <a:ext cx="8839200" cy="1422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mianSlabSerifTypeface"/>
                <a:cs typeface="PermianSlabSerifTypeface"/>
              </a:rPr>
              <a:t>Conducting Re-evaluations </a:t>
            </a:r>
            <a:r>
              <a:rPr lang="en-US" dirty="0" smtClean="0">
                <a:latin typeface="PermianSlabSerifTypeface"/>
                <a:cs typeface="PermianSlabSerifTypeface"/>
              </a:rPr>
              <a:t>Within </a:t>
            </a:r>
            <a:r>
              <a:rPr lang="en-US" dirty="0" smtClean="0">
                <a:latin typeface="PermianSlabSerifTypeface"/>
                <a:cs typeface="PermianSlabSerifTypeface"/>
              </a:rPr>
              <a:t>Tennessee’s RTI² Framework</a:t>
            </a:r>
            <a:endParaRPr lang="en-US" dirty="0">
              <a:latin typeface="PermianSlabSerifTypeface"/>
              <a:cs typeface="PermianSlabSerifTypeface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Director of Special Education </a:t>
            </a:r>
            <a:r>
              <a:rPr lang="en-US" dirty="0" smtClean="0"/>
              <a:t>Eligibility, </a:t>
            </a:r>
            <a:r>
              <a:rPr lang="en-US" dirty="0" smtClean="0"/>
              <a:t>Theresa Nicholls</a:t>
            </a:r>
            <a:r>
              <a:rPr lang="en-US" dirty="0"/>
              <a:t> </a:t>
            </a:r>
            <a:r>
              <a:rPr lang="en-US" dirty="0" smtClean="0"/>
              <a:t>|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3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Progress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NOT making progress</a:t>
            </a:r>
          </a:p>
          <a:p>
            <a:pPr lvl="1"/>
            <a:r>
              <a:rPr lang="en-US" dirty="0" smtClean="0"/>
              <a:t>Continues to need the most intense intervention</a:t>
            </a:r>
          </a:p>
          <a:p>
            <a:pPr lvl="1"/>
            <a:r>
              <a:rPr lang="en-US" dirty="0" smtClean="0"/>
              <a:t>IEP team may need to consider changes to intervention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3"/>
          <a:stretch/>
        </p:blipFill>
        <p:spPr bwMode="auto">
          <a:xfrm>
            <a:off x="533399" y="2667000"/>
            <a:ext cx="8153401" cy="326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19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255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for Referral</a:t>
            </a:r>
          </a:p>
          <a:p>
            <a:pPr lvl="1"/>
            <a:r>
              <a:rPr lang="en-US" dirty="0" smtClean="0"/>
              <a:t>Rationale for initiating a comprehensive re-evaluation</a:t>
            </a:r>
          </a:p>
          <a:p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Previous eligibility determination(s)</a:t>
            </a:r>
          </a:p>
          <a:p>
            <a:pPr lvl="1"/>
            <a:r>
              <a:rPr lang="en-US" dirty="0" smtClean="0"/>
              <a:t>Previous assessment results</a:t>
            </a:r>
          </a:p>
          <a:p>
            <a:r>
              <a:rPr lang="en-US" dirty="0" smtClean="0"/>
              <a:t>Parent/teacher input</a:t>
            </a:r>
          </a:p>
          <a:p>
            <a:pPr lvl="1"/>
            <a:r>
              <a:rPr lang="en-US" dirty="0" smtClean="0"/>
              <a:t>Summary of input forms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6261100"/>
            <a:ext cx="5105400" cy="457200"/>
          </a:xfrm>
        </p:spPr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261100"/>
            <a:ext cx="609600" cy="457200"/>
          </a:xfrm>
        </p:spPr>
        <p:txBody>
          <a:bodyPr/>
          <a:lstStyle/>
          <a:p>
            <a:fld id="{32E85551-1F07-42CD-AA7B-98C8A9C5DDB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4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Guidelines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Education Interventions</a:t>
            </a:r>
          </a:p>
          <a:p>
            <a:pPr lvl="1"/>
            <a:r>
              <a:rPr lang="en-US" dirty="0" smtClean="0"/>
              <a:t>Description of access to core instruction</a:t>
            </a:r>
          </a:p>
          <a:p>
            <a:pPr lvl="1"/>
            <a:r>
              <a:rPr lang="en-US" dirty="0" smtClean="0"/>
              <a:t>Description of current interventions</a:t>
            </a:r>
          </a:p>
          <a:p>
            <a:pPr lvl="2"/>
            <a:r>
              <a:rPr lang="en-US" dirty="0" smtClean="0"/>
              <a:t>Must be in area of suspected disability</a:t>
            </a:r>
          </a:p>
          <a:p>
            <a:pPr lvl="1"/>
            <a:r>
              <a:rPr lang="en-US" dirty="0" smtClean="0"/>
              <a:t>Interpretation of progress monitoring data</a:t>
            </a:r>
          </a:p>
          <a:p>
            <a:pPr lvl="2"/>
            <a:r>
              <a:rPr lang="en-US" dirty="0" smtClean="0"/>
              <a:t>Must be in area of suspected disability</a:t>
            </a:r>
          </a:p>
          <a:p>
            <a:pPr lvl="1"/>
            <a:r>
              <a:rPr lang="en-US" dirty="0" smtClean="0"/>
              <a:t>Review of fidelity monitoring results</a:t>
            </a:r>
          </a:p>
          <a:p>
            <a:r>
              <a:rPr lang="en-US" dirty="0" smtClean="0"/>
              <a:t>Special Education Evaluation Procedures</a:t>
            </a:r>
          </a:p>
          <a:p>
            <a:pPr lvl="1"/>
            <a:r>
              <a:rPr lang="en-US" dirty="0" smtClean="0"/>
              <a:t>Systematic observations</a:t>
            </a:r>
          </a:p>
          <a:p>
            <a:pPr lvl="1"/>
            <a:r>
              <a:rPr lang="en-US" dirty="0" smtClean="0"/>
              <a:t>Standardized achievement test</a:t>
            </a:r>
          </a:p>
          <a:p>
            <a:pPr lvl="1"/>
            <a:r>
              <a:rPr lang="en-US" dirty="0" smtClean="0"/>
              <a:t>Interpretation of Gap Analysis</a:t>
            </a:r>
          </a:p>
          <a:p>
            <a:pPr lvl="1"/>
            <a:r>
              <a:rPr lang="en-US" dirty="0" smtClean="0"/>
              <a:t>Rule out factors</a:t>
            </a:r>
          </a:p>
          <a:p>
            <a:pPr lvl="1"/>
            <a:r>
              <a:rPr lang="en-US" dirty="0" smtClean="0"/>
              <a:t>Other assessment considerations</a:t>
            </a:r>
          </a:p>
          <a:p>
            <a:r>
              <a:rPr lang="en-US" dirty="0" smtClean="0"/>
              <a:t>Eligibility Determination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6261100"/>
            <a:ext cx="5105400" cy="457200"/>
          </a:xfrm>
        </p:spPr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261100"/>
            <a:ext cx="609600" cy="457200"/>
          </a:xfrm>
        </p:spPr>
        <p:txBody>
          <a:bodyPr/>
          <a:lstStyle/>
          <a:p>
            <a:fld id="{32E85551-1F07-42CD-AA7B-98C8A9C5DDB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Out-of-State </a:t>
            </a:r>
            <a:r>
              <a:rPr lang="en-US" dirty="0" smtClean="0"/>
              <a:t>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who transfer from another state are treated as re-evaluations</a:t>
            </a:r>
          </a:p>
          <a:p>
            <a:pPr lvl="1"/>
            <a:r>
              <a:rPr lang="en-US" dirty="0" smtClean="0"/>
              <a:t>If a decision is made to conduct a comprehensive re-evaluation, follow the assessment guidelines outlined in the ADF for comprehensive </a:t>
            </a:r>
            <a:r>
              <a:rPr lang="en-US" dirty="0" smtClean="0"/>
              <a:t>re-evaluations.</a:t>
            </a:r>
            <a:endParaRPr lang="en-US" dirty="0" smtClean="0"/>
          </a:p>
          <a:p>
            <a:pPr lvl="1"/>
            <a:r>
              <a:rPr lang="en-US" dirty="0" smtClean="0"/>
              <a:t>Generate an out of state eligibility </a:t>
            </a:r>
            <a:r>
              <a:rPr lang="en-US" dirty="0" smtClean="0"/>
              <a:t>report.</a:t>
            </a:r>
            <a:endParaRPr lang="en-US" dirty="0" smtClean="0"/>
          </a:p>
          <a:p>
            <a:pPr lvl="2"/>
            <a:r>
              <a:rPr lang="en-US" dirty="0" smtClean="0"/>
              <a:t>This establishes eligibility for a “reasonable amount of time” (60 calendar days) in order to collect needed data for the determination of continued eligibility and to provide </a:t>
            </a:r>
            <a:r>
              <a:rPr lang="en-US" dirty="0" smtClean="0"/>
              <a:t>FAPE.</a:t>
            </a:r>
            <a:endParaRPr lang="en-US" dirty="0" smtClean="0"/>
          </a:p>
          <a:p>
            <a:pPr lvl="1"/>
            <a:r>
              <a:rPr lang="en-US" dirty="0" smtClean="0"/>
              <a:t>The student’s progress is monitored with the special education interventions outlined in the student’s </a:t>
            </a:r>
            <a:r>
              <a:rPr lang="en-US" dirty="0" smtClean="0"/>
              <a:t>IEP.</a:t>
            </a:r>
            <a:endParaRPr lang="en-US" dirty="0" smtClean="0"/>
          </a:p>
          <a:p>
            <a:pPr lvl="2"/>
            <a:r>
              <a:rPr lang="en-US" dirty="0" smtClean="0"/>
              <a:t>A minimum of 8-10 data points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2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reevaluation must be conducted at least every three years or earlier if conditions warrant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dirty="0"/>
              <a:t>Reevaluations </a:t>
            </a:r>
            <a:r>
              <a:rPr lang="en-US" dirty="0" smtClean="0"/>
              <a:t>may be </a:t>
            </a:r>
            <a:r>
              <a:rPr lang="en-US" dirty="0"/>
              <a:t>requested by any member of the IEP team prior to the triennial due date. </a:t>
            </a:r>
            <a:endParaRPr lang="en-US" dirty="0" smtClean="0"/>
          </a:p>
          <a:p>
            <a:r>
              <a:rPr lang="en-US" dirty="0" smtClean="0"/>
              <a:t>A reevaluation </a:t>
            </a:r>
            <a:r>
              <a:rPr lang="en-US" dirty="0"/>
              <a:t>involves a review of previous assessment </a:t>
            </a:r>
            <a:r>
              <a:rPr lang="en-US" dirty="0" smtClean="0"/>
              <a:t>data, as </a:t>
            </a:r>
            <a:r>
              <a:rPr lang="en-US" dirty="0"/>
              <a:t>well as current input from a </a:t>
            </a:r>
            <a:r>
              <a:rPr lang="en-US" dirty="0" smtClean="0"/>
              <a:t>student’s parents </a:t>
            </a:r>
            <a:r>
              <a:rPr lang="en-US" dirty="0"/>
              <a:t>and </a:t>
            </a:r>
            <a:r>
              <a:rPr lang="en-US" dirty="0" smtClean="0"/>
              <a:t>teachers so </a:t>
            </a:r>
            <a:r>
              <a:rPr lang="en-US" dirty="0"/>
              <a:t>that a decision can be made regarding continued </a:t>
            </a:r>
            <a:r>
              <a:rPr lang="en-US" dirty="0" smtClean="0"/>
              <a:t>eligibility </a:t>
            </a:r>
            <a:r>
              <a:rPr lang="en-US" dirty="0"/>
              <a:t>or need for </a:t>
            </a:r>
            <a:r>
              <a:rPr lang="en-US" dirty="0" smtClean="0"/>
              <a:t>further information</a:t>
            </a:r>
            <a:r>
              <a:rPr lang="en-US" dirty="0"/>
              <a:t>, </a:t>
            </a:r>
            <a:r>
              <a:rPr lang="en-US" dirty="0" smtClean="0"/>
              <a:t>which is usually </a:t>
            </a:r>
            <a:r>
              <a:rPr lang="en-US" dirty="0"/>
              <a:t>in the form of standardized assessment and/or updated medical or </a:t>
            </a:r>
            <a:r>
              <a:rPr lang="en-US" dirty="0" smtClean="0"/>
              <a:t>behavioral information</a:t>
            </a:r>
            <a:r>
              <a:rPr lang="en-US" dirty="0"/>
              <a:t>.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reevaluation may or may not lead to additional testing/assessment procedures.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2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of the reasons for requesting </a:t>
            </a:r>
            <a:r>
              <a:rPr lang="en-US" sz="2400" dirty="0" smtClean="0"/>
              <a:t>early </a:t>
            </a:r>
            <a:r>
              <a:rPr lang="en-US" sz="2400" dirty="0"/>
              <a:t>reevaluations may include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000" dirty="0" smtClean="0"/>
              <a:t>concerns</a:t>
            </a:r>
            <a:r>
              <a:rPr lang="en-US" sz="2000" dirty="0"/>
              <a:t>, such as lack of progress in the special </a:t>
            </a:r>
            <a:r>
              <a:rPr lang="en-US" sz="2000" dirty="0" smtClean="0"/>
              <a:t>education</a:t>
            </a:r>
            <a:r>
              <a:rPr lang="en-US" sz="2000" dirty="0"/>
              <a:t> </a:t>
            </a:r>
            <a:r>
              <a:rPr lang="en-US" sz="2000" dirty="0" smtClean="0"/>
              <a:t>program</a:t>
            </a:r>
            <a:r>
              <a:rPr lang="en-US" dirty="0"/>
              <a:t>;</a:t>
            </a:r>
            <a:endParaRPr lang="en-US" sz="2000" dirty="0"/>
          </a:p>
          <a:p>
            <a:pPr lvl="1"/>
            <a:r>
              <a:rPr lang="en-US" sz="2000" dirty="0" smtClean="0"/>
              <a:t>acquisition </a:t>
            </a:r>
            <a:r>
              <a:rPr lang="en-US" sz="2000" dirty="0"/>
              <a:t>by an IEP team member of new information or </a:t>
            </a:r>
            <a:r>
              <a:rPr lang="en-US" sz="2000" dirty="0" smtClean="0"/>
              <a:t>data</a:t>
            </a:r>
            <a:r>
              <a:rPr lang="en-US" dirty="0"/>
              <a:t>;</a:t>
            </a:r>
            <a:r>
              <a:rPr lang="en-US" sz="2000" dirty="0" smtClean="0"/>
              <a:t> </a:t>
            </a:r>
            <a:r>
              <a:rPr lang="en-US" sz="2000" dirty="0"/>
              <a:t>or</a:t>
            </a:r>
          </a:p>
          <a:p>
            <a:pPr lvl="1"/>
            <a:r>
              <a:rPr lang="en-US" sz="2000" dirty="0" smtClean="0"/>
              <a:t>review </a:t>
            </a:r>
            <a:r>
              <a:rPr lang="en-US" sz="2000" dirty="0"/>
              <a:t>and discussion of the student’s continuing need for </a:t>
            </a:r>
            <a:r>
              <a:rPr lang="en-US" sz="2000" dirty="0" smtClean="0"/>
              <a:t>special </a:t>
            </a:r>
            <a:r>
              <a:rPr lang="en-US" sz="2000" dirty="0"/>
              <a:t>education (i.e</a:t>
            </a:r>
            <a:r>
              <a:rPr lang="en-US" sz="2000" dirty="0" smtClean="0"/>
              <a:t>., </a:t>
            </a:r>
            <a:r>
              <a:rPr lang="en-US" sz="2000" dirty="0"/>
              <a:t>goals </a:t>
            </a:r>
            <a:r>
              <a:rPr lang="en-US" sz="2000" dirty="0" smtClean="0"/>
              <a:t>and objectives </a:t>
            </a:r>
            <a:r>
              <a:rPr lang="en-US" sz="2000" dirty="0"/>
              <a:t>have been </a:t>
            </a:r>
            <a:r>
              <a:rPr lang="en-US" sz="2000" dirty="0" smtClean="0"/>
              <a:t>met, </a:t>
            </a:r>
            <a:r>
              <a:rPr lang="en-US" sz="2000" dirty="0"/>
              <a:t>and </a:t>
            </a:r>
            <a:r>
              <a:rPr lang="en-US" sz="2000" dirty="0" smtClean="0"/>
              <a:t>the </a:t>
            </a:r>
            <a:r>
              <a:rPr lang="en-US" sz="2000" dirty="0"/>
              <a:t>IEP team is considering the student’s exit from his/her </a:t>
            </a:r>
            <a:r>
              <a:rPr lang="en-US" sz="2000" dirty="0" smtClean="0"/>
              <a:t>special education </a:t>
            </a:r>
            <a:r>
              <a:rPr lang="en-US" sz="2000" dirty="0"/>
              <a:t>program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050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Reevaluations should be completed by the triennial due date. Thus, the reevaluation process should commence approximately </a:t>
            </a:r>
            <a:r>
              <a:rPr lang="en-US" dirty="0" smtClean="0"/>
              <a:t>60 </a:t>
            </a:r>
            <a:r>
              <a:rPr lang="en-US" dirty="0" smtClean="0"/>
              <a:t>calendar days prior to the eligibility determination date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Parents should be sent an invitation at least </a:t>
            </a:r>
            <a:r>
              <a:rPr lang="en-US" dirty="0" smtClean="0"/>
              <a:t>10 days </a:t>
            </a:r>
            <a:r>
              <a:rPr lang="en-US" dirty="0" smtClean="0"/>
              <a:t>prior to the reevaluation meeting. </a:t>
            </a:r>
          </a:p>
          <a:p>
            <a:r>
              <a:rPr lang="en-US" dirty="0" smtClean="0"/>
              <a:t>A reevaluation meeting should be held to review the </a:t>
            </a:r>
            <a:r>
              <a:rPr lang="en-US" i="1" dirty="0" smtClean="0"/>
              <a:t>Reevaluation Summary Report</a:t>
            </a:r>
            <a:r>
              <a:rPr lang="en-US" dirty="0" smtClean="0"/>
              <a:t>. This information is used to determine what if any evaluations are needed to support or negate the existence of a disability. </a:t>
            </a:r>
          </a:p>
          <a:p>
            <a:pPr lvl="1"/>
            <a:r>
              <a:rPr lang="en-US" dirty="0" smtClean="0"/>
              <a:t>For SLD re-evaluations, this review MUST include progress monitoring data (section IV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9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Possible Re-evaluation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information collected by the </a:t>
            </a:r>
            <a:r>
              <a:rPr lang="en-US" i="1" dirty="0" smtClean="0"/>
              <a:t>Reevaluation Summary Report</a:t>
            </a:r>
            <a:r>
              <a:rPr lang="en-US" dirty="0" smtClean="0"/>
              <a:t>, the IEP team must choose one of four options: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 comprehensive evaluation is needed to determine continued eligibility. The IEP will determine the assessment plan.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student is no longer eligible for special education, and no further assessment is needed.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student continues to be eligible, and no further assessment is needed.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student continues to be eligible, but additional information is needed for program planning purposes. 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400050"/>
            <a:r>
              <a:rPr lang="en-US" dirty="0" smtClean="0"/>
              <a:t>Parents must be given </a:t>
            </a:r>
            <a:r>
              <a:rPr lang="en-US" i="1" dirty="0" smtClean="0"/>
              <a:t>Prior Written Notice </a:t>
            </a:r>
            <a:r>
              <a:rPr lang="en-US" dirty="0" smtClean="0"/>
              <a:t>of the team’s decision.</a:t>
            </a:r>
          </a:p>
        </p:txBody>
      </p:sp>
    </p:spTree>
    <p:extLst>
      <p:ext uri="{BB962C8B-B14F-4D97-AF65-F5344CB8AC3E}">
        <p14:creationId xmlns:p14="http://schemas.microsoft.com/office/powerpoint/2010/main" val="303801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184363"/>
              </p:ext>
            </p:extLst>
          </p:nvPr>
        </p:nvGraphicFramePr>
        <p:xfrm>
          <a:off x="228600" y="12192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ight Arrow 10"/>
          <p:cNvSpPr/>
          <p:nvPr/>
        </p:nvSpPr>
        <p:spPr>
          <a:xfrm>
            <a:off x="1905000" y="1981200"/>
            <a:ext cx="304800" cy="3048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733800" y="1981200"/>
            <a:ext cx="304800" cy="3048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555673" y="1981200"/>
            <a:ext cx="304800" cy="304800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360226" y="2590800"/>
            <a:ext cx="381000" cy="3810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360226" y="4419600"/>
            <a:ext cx="381000" cy="3810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077200" y="2615045"/>
            <a:ext cx="381000" cy="3810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8061366" y="4443845"/>
            <a:ext cx="381000" cy="3810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 Decisions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834451"/>
              </p:ext>
            </p:extLst>
          </p:nvPr>
        </p:nvGraphicFramePr>
        <p:xfrm>
          <a:off x="457200" y="1600200"/>
          <a:ext cx="8305800" cy="365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/>
                <a:gridCol w="4152900"/>
              </a:tblGrid>
              <a:tr h="5907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Old</a:t>
                      </a:r>
                      <a:r>
                        <a:rPr lang="en-US" sz="2400" baseline="0" dirty="0" smtClean="0"/>
                        <a:t> Way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New Way</a:t>
                      </a:r>
                      <a:endParaRPr lang="en-US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456566">
                <a:tc>
                  <a:txBody>
                    <a:bodyPr/>
                    <a:lstStyle/>
                    <a:p>
                      <a:r>
                        <a:rPr lang="en-US" dirty="0" smtClean="0"/>
                        <a:t>“Does the student continue to have a disability?”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“Does the student continue to need the</a:t>
                      </a:r>
                      <a:r>
                        <a:rPr lang="en-US" baseline="0" dirty="0" smtClean="0"/>
                        <a:t> most intense interventions (special education)?”</a:t>
                      </a:r>
                      <a:endParaRPr lang="en-US" dirty="0"/>
                    </a:p>
                  </a:txBody>
                  <a:tcPr/>
                </a:tc>
              </a:tr>
              <a:tr h="590719"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cut scores</a:t>
                      </a:r>
                      <a:r>
                        <a:rPr lang="en-US" baseline="0" dirty="0" smtClean="0"/>
                        <a:t> / disability 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</a:t>
                      </a:r>
                      <a:r>
                        <a:rPr lang="en-US" baseline="0" dirty="0" smtClean="0"/>
                        <a:t> on student need</a:t>
                      </a:r>
                      <a:endParaRPr lang="en-US" dirty="0"/>
                    </a:p>
                  </a:txBody>
                  <a:tcPr/>
                </a:tc>
              </a:tr>
              <a:tr h="1019596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Decisions</a:t>
                      </a:r>
                      <a:r>
                        <a:rPr lang="en-US" baseline="0" dirty="0" smtClean="0"/>
                        <a:t> often  based </a:t>
                      </a:r>
                      <a:r>
                        <a:rPr lang="en-US" dirty="0" smtClean="0"/>
                        <a:t>on fear of “losing services”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based decision making considers a continuum of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13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SLD Re-evaluations: Three Scenarios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87625"/>
              </p:ext>
            </p:extLst>
          </p:nvPr>
        </p:nvGraphicFramePr>
        <p:xfrm>
          <a:off x="304800" y="12192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003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making progress and reducing the gap </a:t>
            </a:r>
          </a:p>
          <a:p>
            <a:r>
              <a:rPr lang="en-US" dirty="0" smtClean="0"/>
              <a:t>No longer needs the most intense intervention</a:t>
            </a:r>
            <a:endParaRPr lang="en-US" dirty="0"/>
          </a:p>
        </p:txBody>
      </p:sp>
      <p:pic>
        <p:nvPicPr>
          <p:cNvPr id="7" name="Annual Review PM.gif"/>
          <p:cNvPicPr/>
          <p:nvPr/>
        </p:nvPicPr>
        <p:blipFill>
          <a:blip r:embed="rId2">
            <a:extLst/>
          </a:blip>
          <a:srcRect r="35053" b="2758"/>
          <a:stretch>
            <a:fillRect/>
          </a:stretch>
        </p:blipFill>
        <p:spPr>
          <a:xfrm>
            <a:off x="304800" y="2209800"/>
            <a:ext cx="4492256" cy="3505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9" name="Annual Review BM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7801" y="2057400"/>
            <a:ext cx="3657600" cy="3733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15767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776</TotalTime>
  <Words>908</Words>
  <Application>Microsoft Macintosh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 B</vt:lpstr>
      <vt:lpstr>Conducting Re-evaluations Within Tennessee’s RTI² Framework</vt:lpstr>
      <vt:lpstr>Re-evaluations</vt:lpstr>
      <vt:lpstr>Re-evaluations</vt:lpstr>
      <vt:lpstr>Re-evaluations</vt:lpstr>
      <vt:lpstr>Four Possible Re-evaluation Options</vt:lpstr>
      <vt:lpstr>Re-evaluations</vt:lpstr>
      <vt:lpstr>Re-evaluation Decisions</vt:lpstr>
      <vt:lpstr>SLD Re-evaluations: Three Scenarios</vt:lpstr>
      <vt:lpstr>Review of Progress </vt:lpstr>
      <vt:lpstr>Review of Progress</vt:lpstr>
      <vt:lpstr>Assessment Guidelines</vt:lpstr>
      <vt:lpstr>Assessment Guidelines (cont’d)</vt:lpstr>
      <vt:lpstr>Out-of-State Transfers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Suzanne Keefe</dc:creator>
  <cp:lastModifiedBy>Ben Schmitt</cp:lastModifiedBy>
  <cp:revision>16</cp:revision>
  <cp:lastPrinted>2015-07-02T14:22:14Z</cp:lastPrinted>
  <dcterms:created xsi:type="dcterms:W3CDTF">2014-11-07T11:44:43Z</dcterms:created>
  <dcterms:modified xsi:type="dcterms:W3CDTF">2015-09-24T13:31:28Z</dcterms:modified>
</cp:coreProperties>
</file>