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66" r:id="rId3"/>
    <p:sldId id="260" r:id="rId4"/>
    <p:sldId id="263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5" autoAdjust="0"/>
  </p:normalViewPr>
  <p:slideViewPr>
    <p:cSldViewPr>
      <p:cViewPr>
        <p:scale>
          <a:sx n="100" d="100"/>
          <a:sy n="100" d="100"/>
        </p:scale>
        <p:origin x="-65" y="12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84683-4AA5-4966-8C09-CB4F654F63FA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9C79-74F8-49AA-81C3-BC00035C3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87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 | 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5943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03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304800"/>
            <a:ext cx="277368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200400" y="3874770"/>
            <a:ext cx="59436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76600" y="3962400"/>
            <a:ext cx="57150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90" y="3322320"/>
            <a:ext cx="3345180" cy="3345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4" r:id="rId10"/>
    <p:sldLayoutId id="2147483679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Division of Solid Waste Enforcement </a:t>
            </a:r>
            <a:r>
              <a:rPr lang="en-US" dirty="0">
                <a:effectLst/>
              </a:rPr>
              <a:t>Update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altLang="en-US" b="1" dirty="0">
                <a:cs typeface="Times New Roman" pitchFamily="18" charset="0"/>
              </a:rPr>
              <a:t>Underground Storage Tanks  and </a:t>
            </a:r>
          </a:p>
          <a:p>
            <a:pPr>
              <a:defRPr/>
            </a:pPr>
            <a:r>
              <a:rPr lang="en-US" altLang="en-US" b="1" dirty="0">
                <a:cs typeface="Times New Roman" pitchFamily="18" charset="0"/>
              </a:rPr>
              <a:t>Solid Waste Disposal Control Board</a:t>
            </a:r>
          </a:p>
          <a:p>
            <a:pPr>
              <a:defRPr/>
            </a:pPr>
            <a:r>
              <a:rPr lang="en-US" altLang="en-US" b="1" dirty="0" smtClean="0">
                <a:cs typeface="Times New Roman" pitchFamily="18" charset="0"/>
              </a:rPr>
              <a:t>December 4, </a:t>
            </a:r>
            <a:r>
              <a:rPr lang="en-US" altLang="en-US" b="1" dirty="0">
                <a:cs typeface="Times New Roman" pitchFamily="18" charset="0"/>
              </a:rPr>
              <a:t>2019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Mark Jordan, Environmental Consultant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ENFORCEMENT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The </a:t>
            </a:r>
            <a:r>
              <a:rPr lang="en-US" sz="2200" dirty="0" smtClean="0"/>
              <a:t>Division of Solid Waste Management (DSWM) issued one </a:t>
            </a:r>
            <a:r>
              <a:rPr lang="en-US" sz="2200" dirty="0"/>
              <a:t>Hazardous Waste </a:t>
            </a:r>
            <a:r>
              <a:rPr lang="en-US" sz="2200" dirty="0" smtClean="0"/>
              <a:t>Order, </a:t>
            </a:r>
            <a:r>
              <a:rPr lang="en-US" sz="2200" dirty="0"/>
              <a:t>and </a:t>
            </a:r>
            <a:r>
              <a:rPr lang="en-US" sz="2200" dirty="0" smtClean="0"/>
              <a:t>no </a:t>
            </a:r>
            <a:r>
              <a:rPr lang="en-US" sz="2200" dirty="0"/>
              <a:t>Solid Waste </a:t>
            </a:r>
            <a:r>
              <a:rPr lang="en-US" sz="2200" dirty="0" smtClean="0"/>
              <a:t>Orders, </a:t>
            </a:r>
            <a:r>
              <a:rPr lang="en-US" sz="2200" dirty="0"/>
              <a:t>between  </a:t>
            </a:r>
            <a:r>
              <a:rPr lang="en-US" sz="2200" dirty="0" smtClean="0"/>
              <a:t>October 2, </a:t>
            </a:r>
            <a:r>
              <a:rPr lang="en-US" sz="2200" dirty="0"/>
              <a:t>2019 and </a:t>
            </a:r>
            <a:r>
              <a:rPr lang="en-US" sz="2200" dirty="0" smtClean="0"/>
              <a:t>December 4, 2019.</a:t>
            </a:r>
          </a:p>
          <a:p>
            <a:endParaRPr lang="en-US" sz="2200" dirty="0" smtClean="0"/>
          </a:p>
          <a:p>
            <a:r>
              <a:rPr lang="en-US" sz="2200" dirty="0" smtClean="0"/>
              <a:t>From the previous Board meeting, one Hazardous Waste Order, and four Solid Waste Orders require updates.</a:t>
            </a:r>
            <a:endParaRPr lang="en-US" sz="2200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334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Signed HW Order </a:t>
            </a:r>
            <a:r>
              <a:rPr lang="en-US" dirty="0"/>
              <a:t>– </a:t>
            </a:r>
            <a:r>
              <a:rPr lang="en-US" dirty="0" smtClean="0"/>
              <a:t>In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Summary of Hazardous Waste Order</a:t>
            </a:r>
            <a:r>
              <a:rPr lang="en-US" dirty="0"/>
              <a:t> </a:t>
            </a:r>
            <a:r>
              <a:rPr lang="en-US" b="1" dirty="0" smtClean="0"/>
              <a:t>HWM19-0017</a:t>
            </a:r>
            <a:endParaRPr lang="en-US" b="1" dirty="0"/>
          </a:p>
          <a:p>
            <a:r>
              <a:rPr lang="en-US" dirty="0"/>
              <a:t>EPA Fac. ID No. </a:t>
            </a:r>
            <a:r>
              <a:rPr lang="en-US" dirty="0" smtClean="0"/>
              <a:t>TND987783073/Southern Plating, Inc.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Director's Order </a:t>
            </a:r>
            <a:r>
              <a:rPr lang="en-US" sz="2400" dirty="0" smtClean="0"/>
              <a:t>served November </a:t>
            </a:r>
            <a:r>
              <a:rPr lang="en-US" sz="2400" dirty="0"/>
              <a:t>7</a:t>
            </a:r>
            <a:r>
              <a:rPr lang="en-US" sz="2400" dirty="0" smtClean="0"/>
              <a:t>, 2019</a:t>
            </a:r>
            <a:endParaRPr lang="en-US" sz="2400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Order for:</a:t>
            </a:r>
          </a:p>
          <a:p>
            <a:pPr lvl="2"/>
            <a:r>
              <a:rPr lang="en-US" sz="2200" dirty="0" smtClean="0"/>
              <a:t>Container labeling and dating</a:t>
            </a:r>
            <a:endParaRPr lang="en-US" sz="2200" dirty="0"/>
          </a:p>
          <a:p>
            <a:pPr lvl="2"/>
            <a:r>
              <a:rPr lang="en-US" sz="2200" dirty="0"/>
              <a:t>Record </a:t>
            </a:r>
            <a:r>
              <a:rPr lang="en-US" sz="2200" dirty="0" smtClean="0"/>
              <a:t>keeping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Civil </a:t>
            </a:r>
            <a:r>
              <a:rPr lang="en-US" sz="2200" dirty="0"/>
              <a:t>Penalty – </a:t>
            </a:r>
            <a:r>
              <a:rPr lang="en-US" sz="2200" dirty="0" smtClean="0"/>
              <a:t>$3,500.00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Resolution: Respondent </a:t>
            </a:r>
            <a:r>
              <a:rPr lang="en-US" sz="2200" dirty="0" smtClean="0"/>
              <a:t>implemented required corrective measures. The thirty-day </a:t>
            </a:r>
            <a:r>
              <a:rPr lang="en-US" sz="2200" dirty="0"/>
              <a:t>period for appeal or payment of penalties is December </a:t>
            </a:r>
            <a:r>
              <a:rPr lang="en-US" sz="2200" dirty="0" smtClean="0"/>
              <a:t>7.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Appealed </a:t>
            </a:r>
            <a:r>
              <a:rPr lang="en-US" dirty="0" smtClean="0"/>
              <a:t>HW </a:t>
            </a:r>
            <a:r>
              <a:rPr lang="en-US" dirty="0"/>
              <a:t>Order – Litigation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Summary of Hazardous Waste Order HWM18-0038</a:t>
            </a:r>
          </a:p>
          <a:p>
            <a:pPr marL="0" indent="0">
              <a:buNone/>
            </a:pPr>
            <a:r>
              <a:rPr lang="en-US" dirty="0"/>
              <a:t>EPA Fac. ID No. </a:t>
            </a:r>
            <a:r>
              <a:rPr lang="en-US" dirty="0" smtClean="0"/>
              <a:t>TND982123317/Kasai </a:t>
            </a:r>
            <a:r>
              <a:rPr lang="en-US" dirty="0"/>
              <a:t>North America, Inc.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Director's Order signed August 7, 2019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Appealed on September 13, 2019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Order for:</a:t>
            </a:r>
          </a:p>
          <a:p>
            <a:pPr lvl="2">
              <a:buClrTx/>
            </a:pPr>
            <a:r>
              <a:rPr lang="en-US" sz="2400" dirty="0"/>
              <a:t>Container management and labeling</a:t>
            </a:r>
          </a:p>
          <a:p>
            <a:pPr lvl="2">
              <a:buClrTx/>
            </a:pPr>
            <a:r>
              <a:rPr lang="en-US" sz="2400" dirty="0"/>
              <a:t>Waste handling</a:t>
            </a:r>
          </a:p>
          <a:p>
            <a:pPr lvl="2">
              <a:buClrTx/>
            </a:pPr>
            <a:r>
              <a:rPr lang="en-US" sz="2400" dirty="0"/>
              <a:t>Inspections and record keeping</a:t>
            </a:r>
          </a:p>
          <a:p>
            <a:pPr lvl="2">
              <a:buClrTx/>
            </a:pPr>
            <a:r>
              <a:rPr lang="en-US" sz="2400" dirty="0"/>
              <a:t>Personnel training</a:t>
            </a:r>
          </a:p>
          <a:p>
            <a:pPr lvl="2">
              <a:buClrTx/>
            </a:pPr>
            <a:r>
              <a:rPr lang="en-US" sz="2400" dirty="0"/>
              <a:t>Unlawful </a:t>
            </a:r>
            <a:r>
              <a:rPr lang="en-US" sz="2400" dirty="0" smtClean="0"/>
              <a:t>disposal, long-term release of hydraulic oil</a:t>
            </a:r>
            <a:endParaRPr lang="en-US" sz="24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Civil </a:t>
            </a:r>
            <a:r>
              <a:rPr lang="en-US" sz="2400" dirty="0"/>
              <a:t>Penalty – </a:t>
            </a:r>
            <a:r>
              <a:rPr lang="en-US" sz="2400" dirty="0" smtClean="0"/>
              <a:t>$78,700.00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Resolution: This case is under litigation.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Update: Approved Remediation Work Plan is being implemented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56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</a:t>
            </a:r>
            <a:r>
              <a:rPr lang="en-US" dirty="0" smtClean="0"/>
              <a:t>SW </a:t>
            </a:r>
            <a:r>
              <a:rPr lang="en-US" dirty="0"/>
              <a:t>Order – In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Tx/>
            </a:pPr>
            <a:r>
              <a:rPr lang="en-US" sz="2200" b="1" dirty="0"/>
              <a:t>Summary of Solid Waste Order SWM19-0003</a:t>
            </a:r>
          </a:p>
          <a:p>
            <a:pPr>
              <a:buClrTx/>
            </a:pPr>
            <a:r>
              <a:rPr lang="en-US" sz="2200" dirty="0"/>
              <a:t>Fac. ID </a:t>
            </a:r>
            <a:r>
              <a:rPr lang="en-US" sz="2200" dirty="0" smtClean="0"/>
              <a:t>NRS690000019/198 </a:t>
            </a:r>
            <a:r>
              <a:rPr lang="en-US" sz="2200" dirty="0"/>
              <a:t>Perdue Road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 dirty="0"/>
              <a:t>Directors Order signed May 3, 2019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 dirty="0"/>
              <a:t>Final on July 14, 2019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 dirty="0"/>
              <a:t>Order for:</a:t>
            </a:r>
          </a:p>
          <a:p>
            <a:pPr lvl="2">
              <a:buClrTx/>
            </a:pPr>
            <a:r>
              <a:rPr lang="en-US" sz="2200" dirty="0"/>
              <a:t>Illegal tire disposal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 dirty="0"/>
              <a:t>Contingent Civil Penalty – $12,000.00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 dirty="0"/>
              <a:t>Resolution: This case has been referred to Fiscal Services for collection of civil </a:t>
            </a:r>
            <a:r>
              <a:rPr lang="en-US" sz="2200" dirty="0" smtClean="0"/>
              <a:t>penalty.</a:t>
            </a:r>
            <a:endParaRPr lang="en-US" sz="2200" dirty="0" smtClean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 dirty="0" smtClean="0"/>
              <a:t>Update: The tires have not been removed. </a:t>
            </a:r>
            <a:r>
              <a:rPr lang="en-US" sz="2200" dirty="0"/>
              <a:t>O</a:t>
            </a:r>
            <a:r>
              <a:rPr lang="en-US" sz="2200" dirty="0" smtClean="0"/>
              <a:t>f the five original Respondents, one is deceased, one is currently in </a:t>
            </a:r>
            <a:r>
              <a:rPr lang="en-US" sz="2200" dirty="0" smtClean="0"/>
              <a:t>prison, </a:t>
            </a:r>
            <a:r>
              <a:rPr lang="en-US" sz="2200" dirty="0" smtClean="0"/>
              <a:t>and one could not be served. The Division of Fiscal Services is attempting to collect the contingent penalty from the remaining two </a:t>
            </a:r>
            <a:r>
              <a:rPr lang="en-US" sz="2200" dirty="0" smtClean="0"/>
              <a:t>Respondents.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0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</a:t>
            </a:r>
            <a:r>
              <a:rPr lang="en-US" dirty="0" smtClean="0"/>
              <a:t>SW </a:t>
            </a:r>
            <a:r>
              <a:rPr lang="en-US" dirty="0"/>
              <a:t>Order – In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Tx/>
            </a:pPr>
            <a:r>
              <a:rPr lang="en-US" sz="2200" b="1" dirty="0"/>
              <a:t>Summary of Solid Waste Order </a:t>
            </a:r>
            <a:r>
              <a:rPr lang="en-US" sz="2200" b="1" dirty="0" smtClean="0"/>
              <a:t>SWM18-0019</a:t>
            </a:r>
            <a:endParaRPr lang="en-US" sz="2200" b="1" dirty="0"/>
          </a:p>
          <a:p>
            <a:pPr>
              <a:buClrTx/>
            </a:pPr>
            <a:r>
              <a:rPr lang="en-US" sz="2200" dirty="0" smtClean="0"/>
              <a:t>Facility </a:t>
            </a:r>
            <a:r>
              <a:rPr lang="en-US" sz="2200" dirty="0"/>
              <a:t>ID NRS </a:t>
            </a:r>
            <a:r>
              <a:rPr lang="en-US" sz="2200" dirty="0" smtClean="0"/>
              <a:t>330000011/616 </a:t>
            </a:r>
            <a:r>
              <a:rPr lang="en-US" sz="2200" dirty="0"/>
              <a:t>Cash Canyon Road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 dirty="0"/>
              <a:t>Directors Order signed June14, 2019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 dirty="0"/>
              <a:t>Final on July 14, 2019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 dirty="0"/>
              <a:t>Order for:</a:t>
            </a:r>
          </a:p>
          <a:p>
            <a:pPr lvl="2">
              <a:buClrTx/>
            </a:pPr>
            <a:r>
              <a:rPr lang="en-US" sz="2200" dirty="0"/>
              <a:t>Illegal disposal of household and demolition waste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 dirty="0"/>
              <a:t>Contingent Civil Penalty – $4,600.00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 dirty="0"/>
              <a:t>Resolution: </a:t>
            </a:r>
            <a:r>
              <a:rPr lang="en-US" sz="2200" dirty="0" smtClean="0"/>
              <a:t>Environmental Field Office (EFO) </a:t>
            </a:r>
            <a:r>
              <a:rPr lang="en-US" sz="2200" dirty="0"/>
              <a:t>personnel are coordinating removal and proper disposal </a:t>
            </a:r>
            <a:r>
              <a:rPr lang="en-US" sz="2200" dirty="0" smtClean="0"/>
              <a:t>with local </a:t>
            </a:r>
            <a:r>
              <a:rPr lang="en-US" sz="2200" dirty="0"/>
              <a:t>hauling and disposal services free of </a:t>
            </a:r>
            <a:r>
              <a:rPr lang="en-US" sz="2200" dirty="0" smtClean="0"/>
              <a:t>cost for the </a:t>
            </a:r>
            <a:r>
              <a:rPr lang="en-US" sz="2200" dirty="0"/>
              <a:t>elderly property </a:t>
            </a:r>
            <a:r>
              <a:rPr lang="en-US" sz="2200" dirty="0" smtClean="0"/>
              <a:t>owners. </a:t>
            </a:r>
            <a:r>
              <a:rPr lang="en-US" sz="2200" dirty="0"/>
              <a:t>Compliance anticipated prior to November 30, 2019 </a:t>
            </a:r>
            <a:r>
              <a:rPr lang="en-US" sz="2200" dirty="0" smtClean="0"/>
              <a:t>deadline</a:t>
            </a:r>
            <a:endParaRPr lang="en-US" sz="2200" dirty="0" smtClean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 dirty="0" smtClean="0"/>
              <a:t>Update: Third-Party funding has run out. </a:t>
            </a:r>
            <a:r>
              <a:rPr lang="en-US" sz="2200" dirty="0"/>
              <a:t>C</a:t>
            </a:r>
            <a:r>
              <a:rPr lang="en-US" sz="2200" dirty="0" smtClean="0"/>
              <a:t>lean-up is 40% complete. New sources of funding are being sought.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 </a:t>
            </a:r>
            <a:r>
              <a:rPr lang="en-US" dirty="0"/>
              <a:t>Consent Order – In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en-US" b="1" dirty="0"/>
              <a:t>Summary of Solid Waste Order SWM18-0013</a:t>
            </a:r>
          </a:p>
          <a:p>
            <a:pPr>
              <a:buClrTx/>
            </a:pPr>
            <a:r>
              <a:rPr lang="en-US" dirty="0"/>
              <a:t>Fac. ID DML </a:t>
            </a:r>
            <a:r>
              <a:rPr lang="en-US" dirty="0" smtClean="0"/>
              <a:t>630000103/Bi-County </a:t>
            </a:r>
            <a:r>
              <a:rPr lang="en-US" dirty="0"/>
              <a:t>Class III Landfill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Directors Consent Order Entered on May 22, </a:t>
            </a:r>
            <a:r>
              <a:rPr lang="en-US" sz="2400" dirty="0" smtClean="0"/>
              <a:t>2019</a:t>
            </a:r>
            <a:endParaRPr lang="en-US" sz="24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Order for:</a:t>
            </a:r>
          </a:p>
          <a:p>
            <a:pPr lvl="2">
              <a:buClrTx/>
            </a:pPr>
            <a:r>
              <a:rPr lang="en-US" sz="2400" dirty="0"/>
              <a:t>Leachate collection and </a:t>
            </a:r>
            <a:r>
              <a:rPr lang="en-US" sz="2400" dirty="0" smtClean="0"/>
              <a:t>management</a:t>
            </a:r>
            <a:endParaRPr lang="en-US" sz="2400" dirty="0"/>
          </a:p>
          <a:p>
            <a:pPr lvl="2">
              <a:buClrTx/>
            </a:pPr>
            <a:r>
              <a:rPr lang="en-US" sz="2400" dirty="0"/>
              <a:t>Erosion control </a:t>
            </a:r>
            <a:r>
              <a:rPr lang="en-US" sz="2400" dirty="0" smtClean="0"/>
              <a:t>measures</a:t>
            </a:r>
            <a:endParaRPr lang="en-US" sz="2400" dirty="0"/>
          </a:p>
          <a:p>
            <a:pPr lvl="2">
              <a:buClrTx/>
            </a:pPr>
            <a:r>
              <a:rPr lang="en-US" sz="2400" dirty="0"/>
              <a:t>Storm water </a:t>
            </a:r>
            <a:r>
              <a:rPr lang="en-US" sz="2400" dirty="0" smtClean="0"/>
              <a:t>management</a:t>
            </a:r>
            <a:endParaRPr lang="en-US" sz="24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Contingent Civil Penalty – $</a:t>
            </a:r>
            <a:r>
              <a:rPr lang="en-US" sz="2400" dirty="0" smtClean="0"/>
              <a:t>25,300.00</a:t>
            </a:r>
            <a:endParaRPr lang="en-US" sz="24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Resolution: Five of  eight corrective measures have been </a:t>
            </a:r>
            <a:r>
              <a:rPr lang="en-US" sz="2400" dirty="0"/>
              <a:t>completed. </a:t>
            </a:r>
            <a:r>
              <a:rPr lang="en-US" sz="2400" dirty="0" smtClean="0"/>
              <a:t>Completion of the three remaining is </a:t>
            </a:r>
            <a:r>
              <a:rPr lang="en-US" sz="2400" dirty="0"/>
              <a:t>anticipated prior to October 31, 2019 </a:t>
            </a:r>
            <a:r>
              <a:rPr lang="en-US" sz="2400" dirty="0" smtClean="0"/>
              <a:t>deadline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Update: </a:t>
            </a:r>
            <a:r>
              <a:rPr lang="en-US" sz="2400" dirty="0" smtClean="0"/>
              <a:t>Work is continuing on the three remaining corrective </a:t>
            </a:r>
            <a:r>
              <a:rPr lang="en-US" sz="2400" dirty="0" smtClean="0"/>
              <a:t>measures.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 </a:t>
            </a:r>
            <a:r>
              <a:rPr lang="en-US" dirty="0"/>
              <a:t>Consent Order – In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Summary of Solid Waste Order SWM18-0011</a:t>
            </a:r>
          </a:p>
          <a:p>
            <a:pPr marL="0" indent="0">
              <a:buClrTx/>
              <a:buNone/>
            </a:pPr>
            <a:r>
              <a:rPr lang="en-US" dirty="0"/>
              <a:t>Fac. ID SNL 630000108 and DML 630000070 / Bi-County 	    	                          Old </a:t>
            </a:r>
            <a:r>
              <a:rPr lang="en-US" dirty="0" err="1"/>
              <a:t>Balefill</a:t>
            </a:r>
            <a:r>
              <a:rPr lang="en-US" dirty="0"/>
              <a:t> and Demolition Landfill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Directors Consent Order Entered on May 22, </a:t>
            </a:r>
            <a:r>
              <a:rPr lang="en-US" sz="2400" dirty="0" smtClean="0"/>
              <a:t>2019</a:t>
            </a:r>
            <a:endParaRPr lang="en-US" sz="24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Order for:</a:t>
            </a:r>
          </a:p>
          <a:p>
            <a:pPr lvl="2">
              <a:buClrTx/>
            </a:pPr>
            <a:r>
              <a:rPr lang="en-US" sz="2400" dirty="0"/>
              <a:t>Leachate collection and </a:t>
            </a:r>
            <a:r>
              <a:rPr lang="en-US" sz="2400" dirty="0" smtClean="0"/>
              <a:t>management</a:t>
            </a:r>
            <a:endParaRPr lang="en-US" sz="2400" dirty="0"/>
          </a:p>
          <a:p>
            <a:pPr lvl="2">
              <a:buClrTx/>
            </a:pPr>
            <a:r>
              <a:rPr lang="en-US" sz="2400" dirty="0"/>
              <a:t>Erosion control </a:t>
            </a:r>
            <a:r>
              <a:rPr lang="en-US" sz="2400" dirty="0" smtClean="0"/>
              <a:t>measures</a:t>
            </a:r>
            <a:endParaRPr lang="en-US" sz="2400" dirty="0"/>
          </a:p>
          <a:p>
            <a:pPr lvl="2">
              <a:buClrTx/>
            </a:pPr>
            <a:r>
              <a:rPr lang="en-US" sz="2400" dirty="0"/>
              <a:t>Storm water </a:t>
            </a:r>
            <a:r>
              <a:rPr lang="en-US" sz="2400" dirty="0" smtClean="0"/>
              <a:t>management</a:t>
            </a:r>
            <a:endParaRPr lang="en-US" sz="24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Contingent Civil Penalty – $</a:t>
            </a:r>
            <a:r>
              <a:rPr lang="en-US" sz="2400" dirty="0" smtClean="0"/>
              <a:t>38,800.00</a:t>
            </a:r>
            <a:endParaRPr lang="en-US" sz="24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Resolution: Three of three corrective measures are being </a:t>
            </a:r>
            <a:r>
              <a:rPr lang="en-US" sz="2400" dirty="0" smtClean="0"/>
              <a:t>implemented, </a:t>
            </a:r>
            <a:r>
              <a:rPr lang="en-US" sz="2400" dirty="0"/>
              <a:t>and completion is anticipated prior to October 31, 2019 </a:t>
            </a:r>
            <a:r>
              <a:rPr lang="en-US" sz="2400" dirty="0" smtClean="0"/>
              <a:t>deadline.</a:t>
            </a:r>
            <a:endParaRPr lang="en-US" sz="2400" dirty="0" smtClean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Update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/>
              <a:t>Work is continuing on the three </a:t>
            </a:r>
            <a:r>
              <a:rPr lang="en-US" sz="2400" dirty="0" smtClean="0"/>
              <a:t>corrective </a:t>
            </a:r>
            <a:r>
              <a:rPr lang="en-US" sz="2400" dirty="0" smtClean="0"/>
              <a:t>measures.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5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Questions? </a:t>
            </a:r>
          </a:p>
        </p:txBody>
      </p:sp>
      <p:pic>
        <p:nvPicPr>
          <p:cNvPr id="6" name="Picture 2" descr="C:\Users\bg41017\AppData\Local\Microsoft\Windows\INetCache\IE\CBTPA551\question_mark_serious_thinker_500_clr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28800"/>
            <a:ext cx="304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5330367"/>
            <a:ext cx="5913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Mark Jordan – (615)532-0675  Email: mark.a.jordan@tn.gov</a:t>
            </a:r>
          </a:p>
        </p:txBody>
      </p:sp>
    </p:spTree>
    <p:extLst>
      <p:ext uri="{BB962C8B-B14F-4D97-AF65-F5344CB8AC3E}">
        <p14:creationId xmlns:p14="http://schemas.microsoft.com/office/powerpoint/2010/main" val="22074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</TotalTime>
  <Words>557</Words>
  <Application>Microsoft Office PowerPoint</Application>
  <PresentationFormat>On-screen Show (4:3)</PresentationFormat>
  <Paragraphs>77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PowerPoint B</vt:lpstr>
      <vt:lpstr>Division of Solid Waste Enforcement Update</vt:lpstr>
      <vt:lpstr>ENFORCEMENT OVERVIEW</vt:lpstr>
      <vt:lpstr>Signed HW Order – In Process</vt:lpstr>
      <vt:lpstr>Appealed HW Order – Litigation </vt:lpstr>
      <vt:lpstr>Final SW Order – In Process</vt:lpstr>
      <vt:lpstr>Final SW Order – In Process</vt:lpstr>
      <vt:lpstr>SW Consent Order – In Process</vt:lpstr>
      <vt:lpstr>SW Consent Order – In Process</vt:lpstr>
      <vt:lpstr>Questions? </vt:lpstr>
    </vt:vector>
  </TitlesOfParts>
  <Company>State of Tennessee: Finance &amp;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Loretta J. Buchanan</cp:lastModifiedBy>
  <cp:revision>48</cp:revision>
  <cp:lastPrinted>2019-09-27T17:36:53Z</cp:lastPrinted>
  <dcterms:created xsi:type="dcterms:W3CDTF">2015-04-23T14:18:47Z</dcterms:created>
  <dcterms:modified xsi:type="dcterms:W3CDTF">2019-11-21T18:54:03Z</dcterms:modified>
</cp:coreProperties>
</file>