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34" r:id="rId2"/>
    <p:sldId id="335" r:id="rId3"/>
    <p:sldId id="344" r:id="rId4"/>
    <p:sldId id="333" r:id="rId5"/>
    <p:sldId id="347" r:id="rId6"/>
    <p:sldId id="348" r:id="rId7"/>
    <p:sldId id="349" r:id="rId8"/>
    <p:sldId id="362" r:id="rId9"/>
    <p:sldId id="363" r:id="rId10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F00"/>
    <a:srgbClr val="487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7" autoAdjust="0"/>
    <p:restoredTop sz="90286" autoAdjust="0"/>
  </p:normalViewPr>
  <p:slideViewPr>
    <p:cSldViewPr>
      <p:cViewPr>
        <p:scale>
          <a:sx n="80" d="100"/>
          <a:sy n="80" d="100"/>
        </p:scale>
        <p:origin x="-990" y="-4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2" tIns="46241" rIns="92482" bIns="4624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82" tIns="46241" rIns="92482" bIns="46241" rtlCol="0"/>
          <a:lstStyle>
            <a:lvl1pPr algn="r">
              <a:defRPr sz="1200"/>
            </a:lvl1pPr>
          </a:lstStyle>
          <a:p>
            <a:fld id="{2D8C9C6E-78D6-49CC-BFB3-390C4F77A643}" type="datetimeFigureOut">
              <a:rPr lang="en-US" smtClean="0"/>
              <a:t>1/24/2019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2" tIns="46241" rIns="92482" bIns="4624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82" tIns="46241" rIns="92482" bIns="4624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82" tIns="46241" rIns="92482" bIns="4624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82" tIns="46241" rIns="92482" bIns="46241" rtlCol="0" anchor="b"/>
          <a:lstStyle>
            <a:lvl1pPr algn="r">
              <a:defRPr sz="1200"/>
            </a:lvl1pPr>
          </a:lstStyle>
          <a:p>
            <a:fld id="{A2181A43-A686-4196-BF82-154FB40E5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56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1800">
              <a:latin typeface="Tw Cen MT" pitchFamily="34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lIns="91604" tIns="45802" rIns="91604" bIns="45802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6F6AB6-DD5E-4FA6-8709-0DE989D81BB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8B79F1-B7B6-4FD2-9263-BB9B47A67CD8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10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181A43-A686-4196-BF82-154FB40E5B6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41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886200"/>
            <a:ext cx="9144000" cy="2514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4038603"/>
            <a:ext cx="8839200" cy="1422399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" y="5461001"/>
            <a:ext cx="8839200" cy="812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pPr lvl="0"/>
            <a:r>
              <a:rPr lang="en-US" dirty="0" smtClean="0"/>
              <a:t>Sub-Title</a:t>
            </a:r>
            <a:endParaRPr lang="en-US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400800"/>
            <a:ext cx="9144000" cy="4572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100" baseline="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smtClean="0"/>
              <a:t>Name, Position | Date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143000"/>
            <a:ext cx="5943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2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6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6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6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66"/>
            <a:ext cx="15849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85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8763000" cy="4958462"/>
          </a:xfrm>
        </p:spPr>
        <p:txBody>
          <a:bodyPr>
            <a:normAutofit/>
          </a:bodyPr>
          <a:lstStyle>
            <a:lvl1pPr>
              <a:buClr>
                <a:schemeClr val="accent5">
                  <a:lumMod val="60000"/>
                  <a:lumOff val="40000"/>
                </a:schemeClr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5">
                  <a:lumMod val="60000"/>
                  <a:lumOff val="40000"/>
                </a:schemeClr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5">
                  <a:lumMod val="60000"/>
                  <a:lumOff val="40000"/>
                </a:schemeClr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5">
                  <a:lumMod val="60000"/>
                  <a:lumOff val="40000"/>
                </a:schemeClr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66"/>
            <a:ext cx="15849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035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-Column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4191000" cy="4958462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724400" y="1193804"/>
            <a:ext cx="4191000" cy="4958462"/>
          </a:xfrm>
        </p:spPr>
        <p:txBody>
          <a:bodyPr>
            <a:normAutofit/>
          </a:bodyPr>
          <a:lstStyle>
            <a:lvl1pPr>
              <a:buClr>
                <a:srgbClr val="FF00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0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0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0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66"/>
            <a:ext cx="15849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69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455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Yellow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678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Gra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993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1AD93096-5B34-4342-9326-69289CEAE4C2}" type="slidenum">
              <a:rPr lang="en-US" smtClean="0"/>
              <a:pPr algn="ctr"/>
              <a:t>‹#›</a:t>
            </a:fld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31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6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1000" y="2209801"/>
            <a:ext cx="3962400" cy="2235200"/>
          </a:xfrm>
        </p:spPr>
        <p:txBody>
          <a:bodyPr>
            <a:noAutofit/>
          </a:bodyPr>
          <a:lstStyle>
            <a:lvl1pPr marL="0" indent="0" algn="l">
              <a:defRPr sz="3600">
                <a:effectLst/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5562600"/>
            <a:ext cx="4038600" cy="1117600"/>
          </a:xfrm>
        </p:spPr>
        <p:txBody>
          <a:bodyPr anchor="b">
            <a:normAutofit/>
          </a:bodyPr>
          <a:lstStyle>
            <a:lvl1pPr marL="0" indent="0">
              <a:buNone/>
              <a:defRPr sz="1100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 smtClean="0"/>
              <a:t>Name, Position</a:t>
            </a:r>
          </a:p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381000" y="4445001"/>
            <a:ext cx="3962400" cy="812800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accent5"/>
                </a:solidFill>
                <a:latin typeface="PermianSlabSerifTypeface" pitchFamily="50" charset="0"/>
              </a:defRPr>
            </a:lvl1pPr>
          </a:lstStyle>
          <a:p>
            <a:pPr lvl="0"/>
            <a:r>
              <a:rPr lang="en-US" dirty="0" smtClean="0"/>
              <a:t>Sub-Title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304800"/>
            <a:ext cx="277368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9767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ADCA4EA-056E-42C9-9375-63B33DB642BC}" type="datetimeFigureOut">
              <a:rPr lang="en-US"/>
              <a:pPr>
                <a:defRPr/>
              </a:pPr>
              <a:t>1/24/2019</a:t>
            </a:fld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E0FC23E-8B08-4AD0-8499-057A4CD44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8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200400" y="3874770"/>
            <a:ext cx="5943600" cy="22402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3276600" y="3962400"/>
            <a:ext cx="5715000" cy="2057400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90" y="3322320"/>
            <a:ext cx="3345180" cy="3345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4890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TN 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562600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019800"/>
            <a:ext cx="866774" cy="8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78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4"/>
            <a:ext cx="8763000" cy="495846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bg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bg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bg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66"/>
            <a:ext cx="15849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8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rgbClr val="FF0F00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rgbClr val="FF0F00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rgbClr val="FF0F00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rgbClr val="FF0F00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rgbClr val="FF0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66"/>
            <a:ext cx="15849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56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3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3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3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66"/>
            <a:ext cx="15849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95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1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1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1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66"/>
            <a:ext cx="15849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00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- Yellow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77801"/>
            <a:ext cx="9144000" cy="812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839200" cy="825500"/>
          </a:xfrm>
        </p:spPr>
        <p:txBody>
          <a:bodyPr>
            <a:noAutofit/>
          </a:bodyPr>
          <a:lstStyle>
            <a:lvl1pPr algn="l">
              <a:defRPr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93800"/>
            <a:ext cx="8763000" cy="4958465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buClr>
                <a:schemeClr val="accent2"/>
              </a:buClr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buClr>
                <a:schemeClr val="accent2"/>
              </a:buClr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buClr>
                <a:schemeClr val="accent2"/>
              </a:buClr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990602"/>
            <a:ext cx="9144000" cy="8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152266"/>
            <a:ext cx="9144000" cy="7057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75400"/>
            <a:ext cx="2895600" cy="365125"/>
          </a:xfr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75400"/>
            <a:ext cx="2133600" cy="365125"/>
          </a:xfrm>
          <a:prstGeom prst="rect">
            <a:avLst/>
          </a:prstGeom>
        </p:spPr>
        <p:txBody>
          <a:bodyPr anchor="b"/>
          <a:lstStyle>
            <a:lvl1pPr>
              <a:defRPr sz="10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2266"/>
            <a:ext cx="158496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6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410326"/>
            <a:ext cx="2133600" cy="365125"/>
          </a:xfrm>
          <a:prstGeom prst="rect">
            <a:avLst/>
          </a:prstGeom>
        </p:spPr>
        <p:txBody>
          <a:bodyPr anchor="b"/>
          <a:lstStyle>
            <a:lvl1pPr algn="r">
              <a:defRPr sz="1000" i="1">
                <a:solidFill>
                  <a:schemeClr val="accent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C76A076-0EB6-4ACF-BC93-AE169B35EC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005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0" r:id="rId2"/>
    <p:sldLayoutId id="2147483649" r:id="rId3"/>
    <p:sldLayoutId id="2147483680" r:id="rId4"/>
    <p:sldLayoutId id="2147483671" r:id="rId5"/>
    <p:sldLayoutId id="2147483668" r:id="rId6"/>
    <p:sldLayoutId id="2147483665" r:id="rId7"/>
    <p:sldLayoutId id="2147483672" r:id="rId8"/>
    <p:sldLayoutId id="2147483673" r:id="rId9"/>
    <p:sldLayoutId id="2147483674" r:id="rId10"/>
    <p:sldLayoutId id="2147483679" r:id="rId11"/>
    <p:sldLayoutId id="2147483662" r:id="rId12"/>
    <p:sldLayoutId id="2147483663" r:id="rId13"/>
    <p:sldLayoutId id="2147483676" r:id="rId14"/>
    <p:sldLayoutId id="2147483677" r:id="rId15"/>
    <p:sldLayoutId id="2147483675" r:id="rId16"/>
    <p:sldLayoutId id="2147483678" r:id="rId17"/>
    <p:sldLayoutId id="2147483681" r:id="rId18"/>
    <p:sldLayoutId id="2147483682" r:id="rId19"/>
    <p:sldLayoutId id="2147483683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bg38027\Desktop\Gulch-5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8"/>
          <a:stretch/>
        </p:blipFill>
        <p:spPr bwMode="auto">
          <a:xfrm>
            <a:off x="3657600" y="1524000"/>
            <a:ext cx="5486400" cy="533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6616" y="1492260"/>
            <a:ext cx="3620984" cy="5365739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b="1" dirty="0">
                <a:effectLst/>
              </a:rPr>
              <a:t>TENNESSEE UNDERGROUND STORAGE TANKS </a:t>
            </a:r>
            <a:r>
              <a:rPr lang="en-US" sz="3200" b="1" dirty="0" smtClean="0">
                <a:effectLst/>
              </a:rPr>
              <a:t>AND </a:t>
            </a:r>
            <a:r>
              <a:rPr lang="en-US" sz="3200" b="1" dirty="0">
                <a:effectLst/>
              </a:rPr>
              <a:t>SOLID WASTE DISPOSAL </a:t>
            </a:r>
            <a:r>
              <a:rPr lang="en-US" sz="3200" b="1" dirty="0" smtClean="0">
                <a:effectLst/>
              </a:rPr>
              <a:t>CONTROL BOARD</a:t>
            </a:r>
            <a:br>
              <a:rPr lang="en-US" sz="3200" b="1" dirty="0" smtClean="0">
                <a:effectLst/>
              </a:rPr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>Voluntary Program Update</a:t>
            </a:r>
            <a:br>
              <a:rPr lang="en-US" sz="3200" b="1" dirty="0" smtClean="0"/>
            </a:br>
            <a:r>
              <a:rPr lang="en-US" sz="3200" b="1" dirty="0" smtClean="0"/>
              <a:t>February 6, 2019</a:t>
            </a:r>
            <a:endParaRPr lang="en-US" sz="32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689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idx="1"/>
          </p:nvPr>
        </p:nvSpPr>
        <p:spPr>
          <a:xfrm>
            <a:off x="4343400" y="1066800"/>
            <a:ext cx="4648200" cy="5562600"/>
          </a:xfrm>
        </p:spPr>
        <p:txBody>
          <a:bodyPr>
            <a:noAutofit/>
          </a:bodyPr>
          <a:lstStyle/>
          <a:p>
            <a:r>
              <a:rPr lang="en-US" sz="2200" dirty="0" smtClean="0"/>
              <a:t>Underused </a:t>
            </a:r>
            <a:r>
              <a:rPr lang="en-US" sz="2200" dirty="0"/>
              <a:t>commercial or industrial </a:t>
            </a:r>
            <a:r>
              <a:rPr lang="en-US" sz="2200" dirty="0" smtClean="0"/>
              <a:t>site, </a:t>
            </a:r>
            <a:endParaRPr lang="en-US" sz="2200" dirty="0"/>
          </a:p>
          <a:p>
            <a:r>
              <a:rPr lang="en-US" sz="2200" dirty="0" smtClean="0"/>
              <a:t>Redevelopment potential, </a:t>
            </a:r>
            <a:endParaRPr lang="en-US" sz="2200" dirty="0"/>
          </a:p>
          <a:p>
            <a:r>
              <a:rPr lang="en-US" sz="2200" dirty="0" smtClean="0">
                <a:solidFill>
                  <a:schemeClr val="tx1"/>
                </a:solidFill>
              </a:rPr>
              <a:t>Redevelopment </a:t>
            </a:r>
            <a:r>
              <a:rPr lang="en-US" sz="2200" dirty="0">
                <a:solidFill>
                  <a:schemeClr val="tx1"/>
                </a:solidFill>
              </a:rPr>
              <a:t>may be complicated by real or perceived environmental contamination</a:t>
            </a:r>
            <a:r>
              <a:rPr lang="en-US" sz="2200" dirty="0" smtClean="0">
                <a:solidFill>
                  <a:schemeClr val="tx1"/>
                </a:solidFill>
              </a:rPr>
              <a:t>.</a:t>
            </a:r>
            <a:endParaRPr lang="en-US" sz="2200" dirty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147451" y="1066800"/>
            <a:ext cx="4038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991600" cy="825500"/>
          </a:xfrm>
        </p:spPr>
        <p:txBody>
          <a:bodyPr/>
          <a:lstStyle/>
          <a:p>
            <a:r>
              <a:rPr lang="en-US" dirty="0" smtClean="0"/>
              <a:t>Brownfields</a:t>
            </a:r>
            <a:endParaRPr lang="en-US" dirty="0"/>
          </a:p>
        </p:txBody>
      </p:sp>
      <p:pic>
        <p:nvPicPr>
          <p:cNvPr id="1026" name="Picture 2" descr="C:\Users\bg38027\Desktop\636287968135092389-Baptist-before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36"/>
          <a:stretch/>
        </p:blipFill>
        <p:spPr bwMode="auto">
          <a:xfrm>
            <a:off x="152398" y="3948050"/>
            <a:ext cx="4038601" cy="275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57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52400" y="177803"/>
            <a:ext cx="8991600" cy="825500"/>
          </a:xfrm>
        </p:spPr>
        <p:txBody>
          <a:bodyPr/>
          <a:lstStyle/>
          <a:p>
            <a:pPr eaLnBrk="1" hangingPunct="1"/>
            <a:r>
              <a:rPr lang="en-US" dirty="0" smtClean="0"/>
              <a:t>Voluntary Oversight and Assistance Program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257550" y="1066799"/>
            <a:ext cx="5886450" cy="5638799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ClrTx/>
              <a:buNone/>
            </a:pPr>
            <a:r>
              <a:rPr lang="en-US" sz="8000" dirty="0"/>
              <a:t>Brownfield Projects Voluntary Cleanup Oversight and Assistance Program (VOAP) (TCA 68-212-224</a:t>
            </a:r>
            <a:r>
              <a:rPr lang="en-US" sz="8000" dirty="0" smtClean="0"/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  <a:buClrTx/>
            </a:pPr>
            <a:r>
              <a:rPr lang="en-US" sz="8000" dirty="0" smtClean="0"/>
              <a:t>Resolve potential liability for an innocent landowner or prospective owner at a contaminated site, </a:t>
            </a:r>
          </a:p>
          <a:p>
            <a:pPr>
              <a:lnSpc>
                <a:spcPct val="120000"/>
              </a:lnSpc>
              <a:spcBef>
                <a:spcPts val="0"/>
              </a:spcBef>
              <a:buClrTx/>
            </a:pPr>
            <a:r>
              <a:rPr lang="en-US" sz="8000" dirty="0" smtClean="0"/>
              <a:t>Establish a legal basis for enforcement of institutional controls to limit future liability at a site resulting from it progressing to uses with increased risk, </a:t>
            </a:r>
          </a:p>
          <a:p>
            <a:pPr>
              <a:lnSpc>
                <a:spcPct val="120000"/>
              </a:lnSpc>
              <a:spcBef>
                <a:spcPts val="0"/>
              </a:spcBef>
              <a:buClrTx/>
            </a:pPr>
            <a:r>
              <a:rPr lang="en-US" sz="8000" dirty="0" smtClean="0"/>
              <a:t>As an alternative to receiving a unilateral order from the Commissioner to investigate and clean up an inactive hazardous substance site. </a:t>
            </a:r>
            <a:r>
              <a:rPr lang="en-US" sz="8000" dirty="0" smtClean="0">
                <a:solidFill>
                  <a:srgbClr val="FF0000"/>
                </a:solidFill>
              </a:rPr>
              <a:t>Voluntary Agreement vs Consent Order.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318135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3917632"/>
            <a:ext cx="3181350" cy="2787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98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 txBox="1">
            <a:spLocks/>
          </p:cNvSpPr>
          <p:nvPr/>
        </p:nvSpPr>
        <p:spPr>
          <a:xfrm>
            <a:off x="87747" y="297934"/>
            <a:ext cx="8903853" cy="66639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ermianSlabSerifTypeface" pitchFamily="50" charset="0"/>
                <a:ea typeface="Open Sans" panose="020B0606030504020204" pitchFamily="34" charset="0"/>
                <a:cs typeface="Open Sans" panose="020B0606030504020204" pitchFamily="34" charset="0"/>
              </a:rPr>
              <a:t>Voluntary Oversight and Assistance Program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ermianSlabSerifTypeface" pitchFamily="50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70" y="1143000"/>
            <a:ext cx="4484254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45" y="3972011"/>
            <a:ext cx="4484255" cy="27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48200" y="971190"/>
            <a:ext cx="4343400" cy="461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EEECE1"/>
              </a:buClr>
            </a:pP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Brownfield properties </a:t>
            </a:r>
            <a:r>
              <a:rPr lang="en-US" sz="200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 </a:t>
            </a: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significant </a:t>
            </a:r>
            <a:r>
              <a:rPr lang="en-US" sz="200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risk/reward opportunity: </a:t>
            </a:r>
            <a:endParaRPr lang="en-US" sz="2000" dirty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Regulatory Risk</a:t>
            </a:r>
            <a:r>
              <a:rPr lang="en-US" sz="200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</a:t>
            </a: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environmental contamination is an important consideration in real property transactions. </a:t>
            </a:r>
            <a:endParaRPr lang="en-US" sz="2000" dirty="0" smtClean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Financial Risk </a:t>
            </a:r>
            <a:r>
              <a:rPr lang="en-US" sz="200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 </a:t>
            </a:r>
            <a:r>
              <a:rPr lang="en-US" sz="2000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DoR</a:t>
            </a: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provides technical </a:t>
            </a:r>
            <a:r>
              <a:rPr lang="en-US" sz="200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assistance focused on </a:t>
            </a:r>
            <a:r>
              <a:rPr lang="en-US" sz="2000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 </a:t>
            </a:r>
            <a:r>
              <a:rPr lang="en-US" sz="200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effective integration of investigation and remediation.</a:t>
            </a:r>
          </a:p>
          <a:p>
            <a:pPr marL="342900" indent="-342900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 Exposure</a:t>
            </a:r>
            <a:r>
              <a:rPr lang="en-US" sz="2000" dirty="0" smtClean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– institutional controls to manage long-term risks.</a:t>
            </a:r>
          </a:p>
          <a:p>
            <a:pPr>
              <a:spcBef>
                <a:spcPct val="20000"/>
              </a:spcBef>
              <a:buClr>
                <a:srgbClr val="EEECE1"/>
              </a:buClr>
            </a:pPr>
            <a:endParaRPr lang="en-US" b="1" dirty="0" smtClean="0">
              <a:solidFill>
                <a:prstClr val="black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99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Benefits of Brownfield Redevelopment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Community</a:t>
            </a:r>
            <a:r>
              <a:rPr lang="en-US" sz="1800" dirty="0"/>
              <a:t> – blight removal, </a:t>
            </a:r>
            <a:r>
              <a:rPr lang="en-US" sz="1800" dirty="0" smtClean="0"/>
              <a:t>infill </a:t>
            </a:r>
            <a:r>
              <a:rPr lang="en-US" sz="1800" dirty="0"/>
              <a:t>development, reuse </a:t>
            </a:r>
            <a:r>
              <a:rPr lang="en-US" sz="1800" dirty="0" smtClean="0"/>
              <a:t>of </a:t>
            </a:r>
            <a:r>
              <a:rPr lang="en-US" sz="1800" dirty="0"/>
              <a:t>idled/abandoned </a:t>
            </a:r>
            <a:r>
              <a:rPr lang="en-US" sz="1800" dirty="0" smtClean="0"/>
              <a:t>property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lvl="1" indent="0">
              <a:spcBef>
                <a:spcPts val="0"/>
              </a:spcBef>
              <a:buNone/>
            </a:pPr>
            <a:r>
              <a:rPr lang="en-US" sz="1800" dirty="0"/>
              <a:t>For more than 30 years a thermal energy plant </a:t>
            </a:r>
            <a:r>
              <a:rPr lang="en-US" sz="1800" dirty="0" smtClean="0"/>
              <a:t>was located in the heart </a:t>
            </a:r>
            <a:r>
              <a:rPr lang="en-US" sz="1800" dirty="0"/>
              <a:t>of downtown </a:t>
            </a:r>
            <a:r>
              <a:rPr lang="en-US" sz="1800" dirty="0" smtClean="0"/>
              <a:t>Nashville. In 2007, Nashville began the process to redevelop </a:t>
            </a:r>
            <a:r>
              <a:rPr lang="en-US" sz="1800" dirty="0"/>
              <a:t>it into a public park and </a:t>
            </a:r>
            <a:r>
              <a:rPr lang="en-US" sz="1800" dirty="0" smtClean="0"/>
              <a:t>world class entertainment venue. </a:t>
            </a:r>
            <a:r>
              <a:rPr lang="en-US" sz="1800" dirty="0"/>
              <a:t>The West Riverfront Park and Ascend </a:t>
            </a:r>
            <a:r>
              <a:rPr lang="en-US" sz="1800" dirty="0" smtClean="0"/>
              <a:t>Amphitheater </a:t>
            </a:r>
            <a:r>
              <a:rPr lang="en-US" sz="1800" dirty="0"/>
              <a:t>officially opened in August 2015</a:t>
            </a:r>
            <a:r>
              <a:rPr lang="en-US" sz="1800" dirty="0" smtClean="0"/>
              <a:t>. </a:t>
            </a:r>
            <a:endParaRPr lang="en-US" sz="1800" dirty="0"/>
          </a:p>
          <a:p>
            <a:pPr marL="633413" lvl="1" indent="-233363"/>
            <a:endParaRPr lang="en-US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5486399" cy="254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bg38027\Desktop\thermal_demo_may12_2004_thumb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3581400"/>
            <a:ext cx="3276600" cy="254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33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Benefits of Brownfield Redevelopment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Environmental</a:t>
            </a:r>
            <a:r>
              <a:rPr lang="en-US" sz="1800" dirty="0"/>
              <a:t> – removal of contamination, reduction of health risks, ecological </a:t>
            </a:r>
            <a:r>
              <a:rPr lang="en-US" sz="1800" dirty="0" smtClean="0"/>
              <a:t>mitigation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smtClean="0"/>
              <a:t>Johnson </a:t>
            </a:r>
            <a:r>
              <a:rPr lang="en-US" sz="1800" dirty="0"/>
              <a:t>City </a:t>
            </a:r>
            <a:r>
              <a:rPr lang="en-US" sz="1800" dirty="0" smtClean="0"/>
              <a:t>had a </a:t>
            </a:r>
            <a:r>
              <a:rPr lang="en-US" sz="1800" dirty="0"/>
              <a:t>flooding problem that had plagued the downtown for </a:t>
            </a:r>
            <a:r>
              <a:rPr lang="en-US" sz="1800" dirty="0" smtClean="0"/>
              <a:t>decades. </a:t>
            </a:r>
            <a:r>
              <a:rPr lang="en-US" sz="1800" dirty="0"/>
              <a:t>Historic uses of the property </a:t>
            </a:r>
            <a:r>
              <a:rPr lang="en-US" sz="1800" dirty="0" smtClean="0"/>
              <a:t>however, had left a legacy of environmental impacts</a:t>
            </a:r>
            <a:r>
              <a:rPr lang="en-US" sz="1800" dirty="0"/>
              <a:t>. </a:t>
            </a:r>
            <a:r>
              <a:rPr lang="en-US" sz="1800" dirty="0" smtClean="0"/>
              <a:t>As part of the </a:t>
            </a:r>
            <a:r>
              <a:rPr lang="en-US" sz="1800" dirty="0"/>
              <a:t>storm water </a:t>
            </a:r>
            <a:r>
              <a:rPr lang="en-US" sz="1800" dirty="0" smtClean="0"/>
              <a:t>project, a greenway </a:t>
            </a:r>
            <a:r>
              <a:rPr lang="en-US" sz="1800" dirty="0"/>
              <a:t>and park </a:t>
            </a:r>
            <a:r>
              <a:rPr lang="en-US" sz="1800" dirty="0" smtClean="0"/>
              <a:t>with </a:t>
            </a:r>
            <a:r>
              <a:rPr lang="en-US" sz="1800" dirty="0"/>
              <a:t>a 200-seat amphitheater </a:t>
            </a:r>
            <a:r>
              <a:rPr lang="en-US" sz="1800" dirty="0" smtClean="0"/>
              <a:t>was developed and is now a </a:t>
            </a:r>
            <a:r>
              <a:rPr lang="en-US" sz="1800" dirty="0"/>
              <a:t>catalyst for </a:t>
            </a:r>
            <a:r>
              <a:rPr lang="en-US" sz="1800" dirty="0" smtClean="0"/>
              <a:t>the revitalization of downtown Johnson City. </a:t>
            </a:r>
            <a:endParaRPr lang="en-US" sz="1800" dirty="0"/>
          </a:p>
          <a:p>
            <a:pPr marL="400050" lvl="1" indent="0">
              <a:spcBef>
                <a:spcPts val="0"/>
              </a:spcBef>
              <a:buNone/>
            </a:pPr>
            <a:endParaRPr lang="en-US" sz="1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t="4161" r="2123" b="680"/>
          <a:stretch/>
        </p:blipFill>
        <p:spPr bwMode="auto">
          <a:xfrm>
            <a:off x="233916" y="3540642"/>
            <a:ext cx="3576084" cy="255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" t="3529" r="1590" b="2857"/>
          <a:stretch/>
        </p:blipFill>
        <p:spPr bwMode="auto">
          <a:xfrm>
            <a:off x="3965944" y="3540643"/>
            <a:ext cx="5061098" cy="255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98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Open Sans" panose="020B0606030504020204" pitchFamily="34" charset="0"/>
                <a:cs typeface="Open Sans" panose="020B0606030504020204" pitchFamily="34" charset="0"/>
              </a:rPr>
              <a:t>Benefits of Brownfield Redevelopment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319217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/>
              <a:t>Economic Development </a:t>
            </a:r>
            <a:r>
              <a:rPr lang="en-US" sz="1800" dirty="0"/>
              <a:t>– new jobs, attract new business, support business </a:t>
            </a:r>
            <a:r>
              <a:rPr lang="en-US" sz="1800" dirty="0" smtClean="0"/>
              <a:t>expansion, increase municipal tax revenue.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smtClean="0"/>
              <a:t>Multiple </a:t>
            </a:r>
            <a:r>
              <a:rPr lang="en-US" sz="1800" dirty="0"/>
              <a:t>studies show brownfield redevelopment raises property values, catalyzes investment and returns orders of magnitude on public investment.” – Brownfield </a:t>
            </a:r>
            <a:r>
              <a:rPr lang="en-US" sz="1800" dirty="0" smtClean="0"/>
              <a:t>Listings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During Governor Haslam’s administration (</a:t>
            </a:r>
            <a:r>
              <a:rPr lang="en-US" sz="1800" dirty="0" smtClean="0"/>
              <a:t>2011-October 2017), </a:t>
            </a:r>
            <a:r>
              <a:rPr lang="en-US" sz="1800" dirty="0"/>
              <a:t>there have been </a:t>
            </a:r>
            <a:r>
              <a:rPr lang="en-US" sz="1800" b="1" dirty="0"/>
              <a:t>104</a:t>
            </a:r>
            <a:r>
              <a:rPr lang="en-US" sz="1800" dirty="0"/>
              <a:t> </a:t>
            </a:r>
            <a:r>
              <a:rPr lang="en-US" sz="1800" dirty="0" smtClean="0"/>
              <a:t>ECD projects </a:t>
            </a:r>
            <a:r>
              <a:rPr lang="en-US" sz="1800" dirty="0"/>
              <a:t>that have located on brownfield  sites, creating over </a:t>
            </a:r>
            <a:r>
              <a:rPr lang="en-US" sz="1800" b="1" dirty="0" smtClean="0"/>
              <a:t>18,500</a:t>
            </a:r>
            <a:r>
              <a:rPr lang="en-US" sz="1800" dirty="0" smtClean="0"/>
              <a:t> </a:t>
            </a:r>
            <a:r>
              <a:rPr lang="en-US" sz="1800" dirty="0"/>
              <a:t>new jobs and </a:t>
            </a:r>
            <a:r>
              <a:rPr lang="en-US" sz="1800" b="1" dirty="0"/>
              <a:t>$4.3 billion</a:t>
            </a:r>
            <a:r>
              <a:rPr lang="en-US" sz="1800" dirty="0"/>
              <a:t> in capital investment. 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9" y="4038600"/>
            <a:ext cx="3285461" cy="27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bg38027\Desktop\388877322_TennStateMuseumOct42018exterior12.jpg.62931c24839235d6e1c22fea663ebb69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038600"/>
            <a:ext cx="4953000" cy="27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45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Voluntary Program FY 17-18 by the numbers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43400" y="1143000"/>
            <a:ext cx="4648200" cy="556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Current inventory of Brownfield Voluntary projects (TCA 68-212-224)  - </a:t>
            </a:r>
            <a:r>
              <a:rPr lang="en-US" sz="2200" dirty="0">
                <a:solidFill>
                  <a:srgbClr val="FF0000"/>
                </a:solidFill>
              </a:rPr>
              <a:t>388</a:t>
            </a:r>
            <a:r>
              <a:rPr lang="en-US" sz="2200" dirty="0"/>
              <a:t> </a:t>
            </a:r>
            <a:r>
              <a:rPr lang="en-US" sz="2200" dirty="0" smtClean="0"/>
              <a:t>sites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 smtClean="0"/>
              <a:t>In FY 17-18:</a:t>
            </a:r>
          </a:p>
          <a:p>
            <a:pPr lvl="0"/>
            <a:r>
              <a:rPr lang="en-US" sz="2200" dirty="0">
                <a:solidFill>
                  <a:srgbClr val="FF0000"/>
                </a:solidFill>
              </a:rPr>
              <a:t>78</a:t>
            </a:r>
            <a:r>
              <a:rPr lang="en-US" sz="2200" dirty="0"/>
              <a:t>	</a:t>
            </a:r>
            <a:r>
              <a:rPr lang="en-US" sz="2200" dirty="0" smtClean="0"/>
              <a:t>sites entered </a:t>
            </a:r>
            <a:r>
              <a:rPr lang="en-US" sz="2200" dirty="0"/>
              <a:t>the </a:t>
            </a:r>
            <a:r>
              <a:rPr lang="en-US" sz="2200" dirty="0" smtClean="0"/>
              <a:t>Program</a:t>
            </a:r>
            <a:endParaRPr lang="en-US" sz="2200" dirty="0"/>
          </a:p>
          <a:p>
            <a:pPr lvl="0"/>
            <a:r>
              <a:rPr lang="en-US" sz="2200" dirty="0">
                <a:solidFill>
                  <a:srgbClr val="FF0000"/>
                </a:solidFill>
              </a:rPr>
              <a:t>69</a:t>
            </a:r>
            <a:r>
              <a:rPr lang="en-US" sz="2200" dirty="0"/>
              <a:t>	</a:t>
            </a:r>
            <a:r>
              <a:rPr lang="en-US" sz="2200" dirty="0" smtClean="0"/>
              <a:t>sites </a:t>
            </a:r>
            <a:r>
              <a:rPr lang="en-US" sz="2200" dirty="0"/>
              <a:t>completed </a:t>
            </a:r>
            <a:r>
              <a:rPr lang="en-US" sz="2200" dirty="0" smtClean="0"/>
              <a:t>under the Program</a:t>
            </a:r>
            <a:endParaRPr lang="en-US" sz="2200" dirty="0"/>
          </a:p>
          <a:p>
            <a:pPr lvl="0"/>
            <a:r>
              <a:rPr lang="en-US" sz="2200" dirty="0">
                <a:solidFill>
                  <a:srgbClr val="FF0000"/>
                </a:solidFill>
              </a:rPr>
              <a:t>918</a:t>
            </a:r>
            <a:r>
              <a:rPr lang="en-US" sz="2200" dirty="0"/>
              <a:t>	</a:t>
            </a:r>
            <a:r>
              <a:rPr lang="en-US" sz="2200" dirty="0" smtClean="0"/>
              <a:t> acres </a:t>
            </a:r>
            <a:r>
              <a:rPr lang="en-US" sz="2200" dirty="0"/>
              <a:t>determined to be ready for reuse or redevelopment through </a:t>
            </a:r>
            <a:r>
              <a:rPr lang="en-US" sz="2200" dirty="0" smtClean="0"/>
              <a:t>Program</a:t>
            </a:r>
            <a:endParaRPr lang="en-US" sz="2200" dirty="0"/>
          </a:p>
          <a:p>
            <a:endParaRPr lang="en-US" dirty="0"/>
          </a:p>
        </p:txBody>
      </p:sp>
      <p:pic>
        <p:nvPicPr>
          <p:cNvPr id="1026" name="Picture 2" descr="C:\Users\bg38027\OneDrive - Tennessee\Brownfields\388877322_TennStateMuseumOct42018exterior12.jpg.62931c24839235d6e1c22fea663ebb6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24200"/>
            <a:ext cx="3962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g38027\OneDrive - Tennessee\Brownfields\1189269708_TennStateMuseumOct42018exterior10.jpg.31fd7968aa6d6e47557ab2834fc70715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39624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974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Initiatives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Convened a roundtable in Nov 2018 with attorneys from across the state to discuss updates to the format of the Brownfield Agreement</a:t>
            </a:r>
          </a:p>
          <a:p>
            <a:pPr lvl="1"/>
            <a:r>
              <a:rPr lang="en-US" sz="2400" dirty="0" smtClean="0"/>
              <a:t>Rebecca Shoffeitt (NEFO) deserves credit for leading this effort</a:t>
            </a:r>
          </a:p>
          <a:p>
            <a:r>
              <a:rPr lang="en-US" dirty="0" smtClean="0"/>
              <a:t>Currently evaluating the cost recovery schedule for VOAP participation</a:t>
            </a:r>
          </a:p>
          <a:p>
            <a:pPr lvl="1"/>
            <a:r>
              <a:rPr lang="en-US" sz="2400" dirty="0" smtClean="0"/>
              <a:t>the cost recovery schedule was developed in 2006 and has not been update since</a:t>
            </a:r>
          </a:p>
          <a:p>
            <a:r>
              <a:rPr lang="en-US" dirty="0" smtClean="0"/>
              <a:t>Worked with DSWM on beneficial reuse of contaminated soils (more on this later)</a:t>
            </a:r>
          </a:p>
          <a:p>
            <a:r>
              <a:rPr lang="en-US" dirty="0" smtClean="0"/>
              <a:t>Continue providing regular updates to the Department of Economic and Community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43384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B">
  <a:themeElements>
    <a:clrScheme name="Brand Colors">
      <a:dk1>
        <a:sysClr val="windowText" lastClr="000000"/>
      </a:dk1>
      <a:lt1>
        <a:sysClr val="window" lastClr="FFFFFF"/>
      </a:lt1>
      <a:dk2>
        <a:srgbClr val="1B365D"/>
      </a:dk2>
      <a:lt2>
        <a:srgbClr val="FF0F00"/>
      </a:lt2>
      <a:accent1>
        <a:srgbClr val="2DCCD3"/>
      </a:accent1>
      <a:accent2>
        <a:srgbClr val="D2D755"/>
      </a:accent2>
      <a:accent3>
        <a:srgbClr val="E87722"/>
      </a:accent3>
      <a:accent4>
        <a:srgbClr val="7C2529"/>
      </a:accent4>
      <a:accent5>
        <a:srgbClr val="666666"/>
      </a:accent5>
      <a:accent6>
        <a:srgbClr val="E6D395"/>
      </a:accent6>
      <a:hlink>
        <a:srgbClr val="131E29"/>
      </a:hlink>
      <a:folHlink>
        <a:srgbClr val="CBC4B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5864</TotalTime>
  <Words>511</Words>
  <Application>Microsoft Office PowerPoint</Application>
  <PresentationFormat>On-screen Show (4:3)</PresentationFormat>
  <Paragraphs>46</Paragraphs>
  <Slides>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PowerPoint B</vt:lpstr>
      <vt:lpstr>TENNESSEE UNDERGROUND STORAGE TANKS AND SOLID WASTE DISPOSAL CONTROL BOARD  Voluntary Program Update February 6, 2019</vt:lpstr>
      <vt:lpstr>Brownfields</vt:lpstr>
      <vt:lpstr>Voluntary Oversight and Assistance Program</vt:lpstr>
      <vt:lpstr>PowerPoint Presentation</vt:lpstr>
      <vt:lpstr>Benefits of Brownfield Redevelopment</vt:lpstr>
      <vt:lpstr>Benefits of Brownfield Redevelopment</vt:lpstr>
      <vt:lpstr>Benefits of Brownfield Redevelopment</vt:lpstr>
      <vt:lpstr>Voluntary Program FY 17-18 by the numbers</vt:lpstr>
      <vt:lpstr>Program Initiatives</vt:lpstr>
    </vt:vector>
  </TitlesOfParts>
  <Company>State of Tennessee: Finance &amp; Administration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Molly Wehlage</dc:creator>
  <cp:lastModifiedBy>Evan W. Spann</cp:lastModifiedBy>
  <cp:revision>233</cp:revision>
  <cp:lastPrinted>2018-10-22T16:31:39Z</cp:lastPrinted>
  <dcterms:created xsi:type="dcterms:W3CDTF">2015-04-23T14:18:47Z</dcterms:created>
  <dcterms:modified xsi:type="dcterms:W3CDTF">2019-01-24T14:11:33Z</dcterms:modified>
</cp:coreProperties>
</file>