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375" r:id="rId6"/>
    <p:sldId id="377" r:id="rId7"/>
    <p:sldId id="338" r:id="rId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8D611-3793-43F5-847A-20878A1D70C5}" v="25" dt="2020-07-27T15:33:10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5382" autoAdjust="0"/>
  </p:normalViewPr>
  <p:slideViewPr>
    <p:cSldViewPr>
      <p:cViewPr varScale="1">
        <p:scale>
          <a:sx n="55" d="100"/>
          <a:sy n="55" d="100"/>
        </p:scale>
        <p:origin x="1478" y="40"/>
      </p:cViewPr>
      <p:guideLst>
        <p:guide orient="horz" pos="3216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Voluntary</a:t>
            </a:r>
            <a:r>
              <a:rPr lang="en-US" baseline="0"/>
              <a:t> Fund Finances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8258193993631"/>
          <c:y val="0.11239393939393939"/>
          <c:w val="0.82183003457467685"/>
          <c:h val="0.85427272727272729"/>
        </c:manualLayout>
      </c:layout>
      <c:lineChart>
        <c:grouping val="standard"/>
        <c:varyColors val="0"/>
        <c:ser>
          <c:idx val="0"/>
          <c:order val="0"/>
          <c:tx>
            <c:strRef>
              <c:f>'[VOAP trend Jun 2020.xlsx]Sheet1'!$A$2</c:f>
              <c:strCache>
                <c:ptCount val="1"/>
                <c:pt idx="0">
                  <c:v>Total Revenue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'[VOAP trend Jun 2020.xlsx]Sheet1'!$B$1:$K$1</c:f>
              <c:strCache>
                <c:ptCount val="10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</c:strCache>
            </c:strRef>
          </c:cat>
          <c:val>
            <c:numRef>
              <c:f>'[VOAP trend Jun 2020.xlsx]Sheet1'!$B$2:$K$2</c:f>
              <c:numCache>
                <c:formatCode>"$"#,##0.00_);[Red]\("$"#,##0.00\)</c:formatCode>
                <c:ptCount val="10"/>
                <c:pt idx="0">
                  <c:v>170316.12</c:v>
                </c:pt>
                <c:pt idx="1">
                  <c:v>281685.01999999996</c:v>
                </c:pt>
                <c:pt idx="2">
                  <c:v>351485.6</c:v>
                </c:pt>
                <c:pt idx="3">
                  <c:v>418344.33999999997</c:v>
                </c:pt>
                <c:pt idx="4">
                  <c:v>527969.27</c:v>
                </c:pt>
                <c:pt idx="5">
                  <c:v>652006.77</c:v>
                </c:pt>
                <c:pt idx="6" formatCode="#,##0.00">
                  <c:v>761524.76</c:v>
                </c:pt>
                <c:pt idx="7" formatCode="#,##0.00">
                  <c:v>832125.59</c:v>
                </c:pt>
                <c:pt idx="8">
                  <c:v>926500.59</c:v>
                </c:pt>
                <c:pt idx="9">
                  <c:v>1024033.69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2-4D7B-AF8A-C91ACC3A2CEE}"/>
            </c:ext>
          </c:extLst>
        </c:ser>
        <c:ser>
          <c:idx val="1"/>
          <c:order val="1"/>
          <c:tx>
            <c:strRef>
              <c:f>'[VOAP trend Jun 2020.xlsx]Sheet1'!$A$3</c:f>
              <c:strCache>
                <c:ptCount val="1"/>
                <c:pt idx="0">
                  <c:v>Total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'[VOAP trend Jun 2020.xlsx]Sheet1'!$B$1:$K$1</c:f>
              <c:strCache>
                <c:ptCount val="10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</c:strCache>
            </c:strRef>
          </c:cat>
          <c:val>
            <c:numRef>
              <c:f>'[VOAP trend Jun 2020.xlsx]Sheet1'!$B$3:$K$3</c:f>
              <c:numCache>
                <c:formatCode>"$"#,##0.00_);[Red]\("$"#,##0.00\)</c:formatCode>
                <c:ptCount val="10"/>
                <c:pt idx="0">
                  <c:v>260368.84</c:v>
                </c:pt>
                <c:pt idx="1">
                  <c:v>403116.05</c:v>
                </c:pt>
                <c:pt idx="2">
                  <c:v>529255.36</c:v>
                </c:pt>
                <c:pt idx="3">
                  <c:v>662006.43000000005</c:v>
                </c:pt>
                <c:pt idx="4">
                  <c:v>799514</c:v>
                </c:pt>
                <c:pt idx="5">
                  <c:v>929263.43</c:v>
                </c:pt>
                <c:pt idx="6">
                  <c:v>1045393.7</c:v>
                </c:pt>
                <c:pt idx="7">
                  <c:v>1157894.8799999999</c:v>
                </c:pt>
                <c:pt idx="8">
                  <c:v>1276708.9099999999</c:v>
                </c:pt>
                <c:pt idx="9">
                  <c:v>1376229.52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C2-4D7B-AF8A-C91ACC3A2CEE}"/>
            </c:ext>
          </c:extLst>
        </c:ser>
        <c:ser>
          <c:idx val="2"/>
          <c:order val="2"/>
          <c:tx>
            <c:strRef>
              <c:f>'[VOAP trend Jun 2020.xlsx]Sheet1'!$A$4</c:f>
              <c:strCache>
                <c:ptCount val="1"/>
                <c:pt idx="0">
                  <c:v>Fund Balance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'[VOAP trend Jun 2020.xlsx]Sheet1'!$B$1:$K$1</c:f>
              <c:strCache>
                <c:ptCount val="10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  <c:pt idx="5">
                  <c:v>January</c:v>
                </c:pt>
                <c:pt idx="6">
                  <c:v>Febuary</c:v>
                </c:pt>
                <c:pt idx="7">
                  <c:v>March</c:v>
                </c:pt>
                <c:pt idx="8">
                  <c:v>April</c:v>
                </c:pt>
                <c:pt idx="9">
                  <c:v>May</c:v>
                </c:pt>
              </c:strCache>
            </c:strRef>
          </c:cat>
          <c:val>
            <c:numRef>
              <c:f>'[VOAP trend Jun 2020.xlsx]Sheet1'!$B$4:$K$4</c:f>
              <c:numCache>
                <c:formatCode>"$"#,##0.00_);[Red]\("$"#,##0.00\)</c:formatCode>
                <c:ptCount val="10"/>
                <c:pt idx="0">
                  <c:v>-141192.16999999998</c:v>
                </c:pt>
                <c:pt idx="1">
                  <c:v>-172570.48000000004</c:v>
                </c:pt>
                <c:pt idx="2">
                  <c:v>-228909.21000000002</c:v>
                </c:pt>
                <c:pt idx="3">
                  <c:v>-294801.5400000001</c:v>
                </c:pt>
                <c:pt idx="4">
                  <c:v>-322684.18</c:v>
                </c:pt>
                <c:pt idx="5">
                  <c:v>-328396.11</c:v>
                </c:pt>
                <c:pt idx="6">
                  <c:v>-335008.3899999999</c:v>
                </c:pt>
                <c:pt idx="7">
                  <c:v>-376908.73999999987</c:v>
                </c:pt>
                <c:pt idx="8">
                  <c:v>-400814.67</c:v>
                </c:pt>
                <c:pt idx="9">
                  <c:v>-403335.28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C2-4D7B-AF8A-C91ACC3A2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260544"/>
        <c:axId val="454260872"/>
      </c:lineChart>
      <c:catAx>
        <c:axId val="4542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60872"/>
        <c:crosses val="autoZero"/>
        <c:auto val="1"/>
        <c:lblAlgn val="ctr"/>
        <c:lblOffset val="100"/>
        <c:noMultiLvlLbl val="0"/>
      </c:catAx>
      <c:valAx>
        <c:axId val="45426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6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28845380813887"/>
          <c:y val="1.2359744335732399E-2"/>
          <c:w val="0.14618159726133062"/>
          <c:h val="0.15341016463851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F4D29CF-481D-49EF-A99F-279FE133521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E40EAEF-D939-4813-B3EE-D7C99C4DD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2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7975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6116" y="4002299"/>
            <a:ext cx="6177844" cy="46950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0EAEF-D939-4813-B3EE-D7C99C4DD6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3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4" r:id="rId10"/>
    <p:sldLayoutId id="2147483679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368801"/>
            <a:ext cx="8839200" cy="1422399"/>
          </a:xfrm>
        </p:spPr>
        <p:txBody>
          <a:bodyPr>
            <a:normAutofit/>
          </a:bodyPr>
          <a:lstStyle/>
          <a:p>
            <a:r>
              <a:rPr lang="en-US" dirty="0"/>
              <a:t>Division of Remediation</a:t>
            </a:r>
            <a:br>
              <a:rPr lang="en-US" dirty="0"/>
            </a:br>
            <a:r>
              <a:rPr lang="en-US" dirty="0"/>
              <a:t>Financial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Steve Sanders, Director </a:t>
            </a:r>
            <a:r>
              <a:rPr lang="en-US" dirty="0" err="1"/>
              <a:t>DoR</a:t>
            </a:r>
            <a:r>
              <a:rPr lang="en-US" dirty="0"/>
              <a:t>  - August 5, 2020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25500"/>
          </a:xfrm>
        </p:spPr>
        <p:txBody>
          <a:bodyPr/>
          <a:lstStyle/>
          <a:p>
            <a:r>
              <a:rPr lang="en-US" dirty="0" err="1"/>
              <a:t>DoR</a:t>
            </a:r>
            <a:r>
              <a:rPr lang="en-US" dirty="0"/>
              <a:t> Financial Report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143000"/>
            <a:ext cx="5334000" cy="5562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Operating expenses through 05/31/20 - $2,271,317.98 (77% of prior year)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Revenues through 05/31/20 - $6,884,249.78 (97% of prior year)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Fund Balances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HWRAF balance - $4,111,054.15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dirty="0"/>
              <a:t>Voluntary Fund balance - </a:t>
            </a:r>
            <a:r>
              <a:rPr lang="en-US" sz="2000" dirty="0">
                <a:solidFill>
                  <a:srgbClr val="FF0000"/>
                </a:solidFill>
              </a:rPr>
              <a:t>$403,335.28</a:t>
            </a:r>
          </a:p>
          <a:p>
            <a:pPr lvl="0">
              <a:buClr>
                <a:srgbClr val="FF0F00"/>
              </a:buClr>
            </a:pPr>
            <a:r>
              <a:rPr lang="en-US" sz="2000" dirty="0">
                <a:solidFill>
                  <a:prstClr val="black"/>
                </a:solidFill>
              </a:rPr>
              <a:t>Field Office VOAP cost recovery has increased, averaging $641,741.74 over the last nine months.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F1DE09-660B-4807-81A2-E0D02980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3429000"/>
            <a:ext cx="3505200" cy="2591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81BB5D-8582-42F2-8A88-9966D10F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143000"/>
            <a:ext cx="3514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DoR</a:t>
            </a:r>
            <a:r>
              <a:rPr lang="en-US" dirty="0"/>
              <a:t> Voluntary Fund Revenue &amp; Expenses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72600" y="1295400"/>
            <a:ext cx="2209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FY19 Total Revenue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$7,322,745</a:t>
            </a:r>
          </a:p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(includes 1.7M appropriation, $5,622,745 without appropriation)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FY19 Total Expenses </a:t>
            </a: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$6,703,140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957C0C0-AF98-4078-98E9-CC83AD2DB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764278"/>
              </p:ext>
            </p:extLst>
          </p:nvPr>
        </p:nvGraphicFramePr>
        <p:xfrm>
          <a:off x="0" y="1092726"/>
          <a:ext cx="8458200" cy="507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39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Remediation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Hazardous Waste Remedial Action Fund (HWRAF)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Division revenues are not keeping pace with expenses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Federal grants decreasing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Voluntary Program Fund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Revenues increasing, continue to be outpaced by expenses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Drycleaner Environmental Response Program (DCERP) 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Program is underfunded for obligated workload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Clandestine Methamphetamine Lab Cleanup (CML)</a:t>
            </a:r>
          </a:p>
          <a:p>
            <a:pPr lvl="1">
              <a:lnSpc>
                <a:spcPct val="200000"/>
              </a:lnSpc>
              <a:spcBef>
                <a:spcPts val="0"/>
              </a:spcBef>
            </a:pPr>
            <a:r>
              <a:rPr lang="en-US" sz="2200" dirty="0"/>
              <a:t>No funding provided for program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670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6A48794CC744C9FD764726EE0E848" ma:contentTypeVersion="8" ma:contentTypeDescription="Create a new document." ma:contentTypeScope="" ma:versionID="f157cf3e5cf1b3be8510029a77f4aa6b">
  <xsd:schema xmlns:xsd="http://www.w3.org/2001/XMLSchema" xmlns:xs="http://www.w3.org/2001/XMLSchema" xmlns:p="http://schemas.microsoft.com/office/2006/metadata/properties" xmlns:ns3="a3862e55-c7f3-4678-8537-b884479800f3" targetNamespace="http://schemas.microsoft.com/office/2006/metadata/properties" ma:root="true" ma:fieldsID="72f08bc5503b6ec3fe1bfef8c28e0696" ns3:_="">
    <xsd:import namespace="a3862e55-c7f3-4678-8537-b884479800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62e55-c7f3-4678-8537-b88447980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C0CE55-D2A8-400E-B940-9EA6ADE18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D228B3-3CA9-449F-BF22-404C0FD8819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3862e55-c7f3-4678-8537-b884479800f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F02E39-AA3D-4FBE-80F6-335A0E427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62e55-c7f3-4678-8537-b88447980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8679</TotalTime>
  <Words>165</Words>
  <Application>Microsoft Office PowerPoint</Application>
  <PresentationFormat>On-screen Show (4:3)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PermianSlabSerifTypeface</vt:lpstr>
      <vt:lpstr>PowerPoint B</vt:lpstr>
      <vt:lpstr>Division of Remediation Financial Update</vt:lpstr>
      <vt:lpstr>DoR Financial Report</vt:lpstr>
      <vt:lpstr>DoR Voluntary Fund Revenue &amp; Expenses</vt:lpstr>
      <vt:lpstr>Division of Remediation Finances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Kendra Abkowitz</dc:creator>
  <cp:lastModifiedBy>Loretta J. Buchanan</cp:lastModifiedBy>
  <cp:revision>489</cp:revision>
  <cp:lastPrinted>2020-07-28T12:26:19Z</cp:lastPrinted>
  <dcterms:created xsi:type="dcterms:W3CDTF">2015-04-23T14:18:47Z</dcterms:created>
  <dcterms:modified xsi:type="dcterms:W3CDTF">2020-07-28T12:26:40Z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0x010100BA26A48794CC744C9FD764726EE0E848</vt:lpwstr>
  </property>
</Properties>
</file>