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57" r:id="rId3"/>
    <p:sldMasterId id="2147483769" r:id="rId4"/>
  </p:sldMasterIdLst>
  <p:notesMasterIdLst>
    <p:notesMasterId r:id="rId18"/>
  </p:notesMasterIdLst>
  <p:handoutMasterIdLst>
    <p:handoutMasterId r:id="rId19"/>
  </p:handoutMasterIdLst>
  <p:sldIdLst>
    <p:sldId id="291" r:id="rId5"/>
    <p:sldId id="257" r:id="rId6"/>
    <p:sldId id="289" r:id="rId7"/>
    <p:sldId id="259" r:id="rId8"/>
    <p:sldId id="290" r:id="rId9"/>
    <p:sldId id="281" r:id="rId10"/>
    <p:sldId id="277" r:id="rId11"/>
    <p:sldId id="278" r:id="rId12"/>
    <p:sldId id="283" r:id="rId13"/>
    <p:sldId id="292" r:id="rId14"/>
    <p:sldId id="260" r:id="rId15"/>
    <p:sldId id="267" r:id="rId16"/>
    <p:sldId id="279"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p:cViewPr varScale="1">
        <p:scale>
          <a:sx n="87" d="100"/>
          <a:sy n="87" d="100"/>
        </p:scale>
        <p:origin x="-1382" y="-86"/>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070" y="-84"/>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789" tIns="45895" rIns="91789" bIns="45895"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1789" tIns="45895" rIns="91789" bIns="45895" rtlCol="0"/>
          <a:lstStyle>
            <a:lvl1pPr algn="r">
              <a:defRPr sz="1200"/>
            </a:lvl1pPr>
          </a:lstStyle>
          <a:p>
            <a:fld id="{0E4FF8FC-8473-4DFD-87CC-D576DA80B410}" type="datetimeFigureOut">
              <a:rPr lang="en-US" smtClean="0"/>
              <a:pPr/>
              <a:t>4/6/2016</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1789" tIns="45895" rIns="91789" bIns="458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1789" tIns="45895" rIns="91789" bIns="45895" rtlCol="0" anchor="b"/>
          <a:lstStyle>
            <a:lvl1pPr algn="r">
              <a:defRPr sz="1200"/>
            </a:lvl1pPr>
          </a:lstStyle>
          <a:p>
            <a:fld id="{AD422161-F0FA-48FB-AB7F-FA9B9B1E1F93}" type="slidenum">
              <a:rPr lang="en-US" smtClean="0"/>
              <a:pPr/>
              <a:t>‹#›</a:t>
            </a:fld>
            <a:endParaRPr lang="en-US" dirty="0"/>
          </a:p>
        </p:txBody>
      </p:sp>
    </p:spTree>
    <p:extLst>
      <p:ext uri="{BB962C8B-B14F-4D97-AF65-F5344CB8AC3E}">
        <p14:creationId xmlns:p14="http://schemas.microsoft.com/office/powerpoint/2010/main" val="2400467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120" cy="461804"/>
          </a:xfrm>
          <a:prstGeom prst="rect">
            <a:avLst/>
          </a:prstGeom>
        </p:spPr>
        <p:txBody>
          <a:bodyPr vert="horz" lIns="91789" tIns="45895" rIns="91789" bIns="45895" rtlCol="0"/>
          <a:lstStyle>
            <a:lvl1pPr algn="l">
              <a:defRPr sz="1200"/>
            </a:lvl1pPr>
          </a:lstStyle>
          <a:p>
            <a:endParaRPr lang="en-US" dirty="0"/>
          </a:p>
        </p:txBody>
      </p:sp>
      <p:sp>
        <p:nvSpPr>
          <p:cNvPr id="3" name="Date Placeholder 2"/>
          <p:cNvSpPr>
            <a:spLocks noGrp="1"/>
          </p:cNvSpPr>
          <p:nvPr>
            <p:ph type="dt" idx="1"/>
          </p:nvPr>
        </p:nvSpPr>
        <p:spPr>
          <a:xfrm>
            <a:off x="3937376" y="0"/>
            <a:ext cx="3011119" cy="461804"/>
          </a:xfrm>
          <a:prstGeom prst="rect">
            <a:avLst/>
          </a:prstGeom>
        </p:spPr>
        <p:txBody>
          <a:bodyPr vert="horz" lIns="91789" tIns="45895" rIns="91789" bIns="45895" rtlCol="0"/>
          <a:lstStyle>
            <a:lvl1pPr algn="r">
              <a:defRPr sz="1200"/>
            </a:lvl1pPr>
          </a:lstStyle>
          <a:p>
            <a:fld id="{D5AEF321-B7F9-41C3-86C9-A53D8B81A04D}" type="datetimeFigureOut">
              <a:rPr lang="en-US" smtClean="0"/>
              <a:t>4/6/2016</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789" tIns="45895" rIns="91789" bIns="45895" rtlCol="0" anchor="ctr"/>
          <a:lstStyle/>
          <a:p>
            <a:endParaRPr lang="en-US" dirty="0"/>
          </a:p>
        </p:txBody>
      </p:sp>
      <p:sp>
        <p:nvSpPr>
          <p:cNvPr id="5" name="Notes Placeholder 4"/>
          <p:cNvSpPr>
            <a:spLocks noGrp="1"/>
          </p:cNvSpPr>
          <p:nvPr>
            <p:ph type="body" sz="quarter" idx="3"/>
          </p:nvPr>
        </p:nvSpPr>
        <p:spPr>
          <a:xfrm>
            <a:off x="695483" y="4387136"/>
            <a:ext cx="5559111" cy="4156234"/>
          </a:xfrm>
          <a:prstGeom prst="rect">
            <a:avLst/>
          </a:prstGeom>
        </p:spPr>
        <p:txBody>
          <a:bodyPr vert="horz" lIns="91789" tIns="45895" rIns="91789" bIns="458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120" cy="461804"/>
          </a:xfrm>
          <a:prstGeom prst="rect">
            <a:avLst/>
          </a:prstGeom>
        </p:spPr>
        <p:txBody>
          <a:bodyPr vert="horz" lIns="91789" tIns="45895" rIns="91789" bIns="458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376" y="8772669"/>
            <a:ext cx="3011119" cy="461804"/>
          </a:xfrm>
          <a:prstGeom prst="rect">
            <a:avLst/>
          </a:prstGeom>
        </p:spPr>
        <p:txBody>
          <a:bodyPr vert="horz" lIns="91789" tIns="45895" rIns="91789" bIns="45895" rtlCol="0" anchor="b"/>
          <a:lstStyle>
            <a:lvl1pPr algn="r">
              <a:defRPr sz="1200"/>
            </a:lvl1pPr>
          </a:lstStyle>
          <a:p>
            <a:fld id="{1945481C-E509-4E3C-AFA5-C9E5CAA43952}" type="slidenum">
              <a:rPr lang="en-US" smtClean="0"/>
              <a:t>‹#›</a:t>
            </a:fld>
            <a:endParaRPr lang="en-US" dirty="0"/>
          </a:p>
        </p:txBody>
      </p:sp>
    </p:spTree>
    <p:extLst>
      <p:ext uri="{BB962C8B-B14F-4D97-AF65-F5344CB8AC3E}">
        <p14:creationId xmlns:p14="http://schemas.microsoft.com/office/powerpoint/2010/main" val="101200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a:t>
            </a:r>
            <a:r>
              <a:rPr lang="en-US" baseline="0" dirty="0" smtClean="0"/>
              <a:t> ways to search:Using Grant.Gov website and ICR tool.  ICR Tool is easier since you can go to grant. Gov from the tool and also search Federal agency website as well.  If you are curious about Funding opportunity, then go to subpart C from this tool, look for 200.203.</a:t>
            </a:r>
            <a:endParaRPr lang="en-US" dirty="0"/>
          </a:p>
        </p:txBody>
      </p:sp>
      <p:sp>
        <p:nvSpPr>
          <p:cNvPr id="4" name="Slide Number Placeholder 3"/>
          <p:cNvSpPr>
            <a:spLocks noGrp="1"/>
          </p:cNvSpPr>
          <p:nvPr>
            <p:ph type="sldNum" sz="quarter" idx="10"/>
          </p:nvPr>
        </p:nvSpPr>
        <p:spPr/>
        <p:txBody>
          <a:bodyPr/>
          <a:lstStyle/>
          <a:p>
            <a:fld id="{1945481C-E509-4E3C-AFA5-C9E5CAA43952}" type="slidenum">
              <a:rPr lang="en-US" smtClean="0"/>
              <a:t>7</a:t>
            </a:fld>
            <a:endParaRPr lang="en-US" dirty="0"/>
          </a:p>
        </p:txBody>
      </p:sp>
    </p:spTree>
    <p:extLst>
      <p:ext uri="{BB962C8B-B14F-4D97-AF65-F5344CB8AC3E}">
        <p14:creationId xmlns:p14="http://schemas.microsoft.com/office/powerpoint/2010/main" val="121870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to get to this</a:t>
            </a:r>
            <a:r>
              <a:rPr lang="en-US" baseline="0" dirty="0" smtClean="0"/>
              <a:t> from ICR Tool.</a:t>
            </a:r>
            <a:endParaRPr lang="en-US" dirty="0"/>
          </a:p>
        </p:txBody>
      </p:sp>
      <p:sp>
        <p:nvSpPr>
          <p:cNvPr id="4" name="Slide Number Placeholder 3"/>
          <p:cNvSpPr>
            <a:spLocks noGrp="1"/>
          </p:cNvSpPr>
          <p:nvPr>
            <p:ph type="sldNum" sz="quarter" idx="10"/>
          </p:nvPr>
        </p:nvSpPr>
        <p:spPr/>
        <p:txBody>
          <a:bodyPr/>
          <a:lstStyle/>
          <a:p>
            <a:fld id="{1945481C-E509-4E3C-AFA5-C9E5CAA43952}" type="slidenum">
              <a:rPr lang="en-US" smtClean="0"/>
              <a:t>8</a:t>
            </a:fld>
            <a:endParaRPr lang="en-US" dirty="0"/>
          </a:p>
        </p:txBody>
      </p:sp>
    </p:spTree>
    <p:extLst>
      <p:ext uri="{BB962C8B-B14F-4D97-AF65-F5344CB8AC3E}">
        <p14:creationId xmlns:p14="http://schemas.microsoft.com/office/powerpoint/2010/main" val="84342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have definitions – subpart A, however we created Index tab to cover subpart A or you can find definition through Subpart B through Subpart F. E.G. you will find definition of program income</a:t>
            </a:r>
            <a:r>
              <a:rPr lang="en-US" baseline="0" dirty="0" smtClean="0"/>
              <a:t> </a:t>
            </a:r>
            <a:r>
              <a:rPr lang="en-US" dirty="0" smtClean="0"/>
              <a:t>in index tab. And</a:t>
            </a:r>
            <a:r>
              <a:rPr lang="en-US" baseline="0" dirty="0" smtClean="0"/>
              <a:t> then keep checking for program income – will redirect you to subpart D 200.307. you will find federal requirement as well as TN policy 3 requirement. If you look into further, then click 200.307 and read more about Federal requirement.  ICR is designed to find Federal requirements from one place.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945481C-E509-4E3C-AFA5-C9E5CAA43952}" type="slidenum">
              <a:rPr lang="en-US" smtClean="0"/>
              <a:t>9</a:t>
            </a:fld>
            <a:endParaRPr lang="en-US" dirty="0"/>
          </a:p>
        </p:txBody>
      </p:sp>
    </p:spTree>
    <p:extLst>
      <p:ext uri="{BB962C8B-B14F-4D97-AF65-F5344CB8AC3E}">
        <p14:creationId xmlns:p14="http://schemas.microsoft.com/office/powerpoint/2010/main" val="308252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have definitions – subpart A, however we created Index tab to cover subpart A or you can find definition through Subpart B through Subpart F. E.G. you will find definition of program income</a:t>
            </a:r>
            <a:r>
              <a:rPr lang="en-US" baseline="0" dirty="0" smtClean="0"/>
              <a:t> </a:t>
            </a:r>
            <a:r>
              <a:rPr lang="en-US" dirty="0" smtClean="0"/>
              <a:t>in index tab. And</a:t>
            </a:r>
            <a:r>
              <a:rPr lang="en-US" baseline="0" dirty="0" smtClean="0"/>
              <a:t> then keep checking for program income – will redirect you to subpart D 200.307. you will find federal requirement as well as TN policy 3 requirement. If you look into further, then click 200.307 and read more about Federal requirement.  ICR is designed to find Federal requirements from one place.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945481C-E509-4E3C-AFA5-C9E5CAA43952}" type="slidenum">
              <a:rPr lang="en-US" smtClean="0"/>
              <a:t>10</a:t>
            </a:fld>
            <a:endParaRPr lang="en-US" dirty="0"/>
          </a:p>
        </p:txBody>
      </p:sp>
    </p:spTree>
    <p:extLst>
      <p:ext uri="{BB962C8B-B14F-4D97-AF65-F5344CB8AC3E}">
        <p14:creationId xmlns:p14="http://schemas.microsoft.com/office/powerpoint/2010/main" val="308252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r>
              <a:rPr lang="en-US" dirty="0" smtClean="0"/>
              <a:t>April 7, 2016</a:t>
            </a:r>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ECF81E8-6DE5-4C92-89BE-5D6CD56A8BF1}"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r>
              <a:rPr lang="en-US" dirty="0" smtClean="0"/>
              <a:t>April 7, 2016</a:t>
            </a:r>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ECF81E8-6DE5-4C92-89BE-5D6CD56A8BF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April 7,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April 7, 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CF81E8-6DE5-4C92-89BE-5D6CD56A8BF1}"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April 7, 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CF81E8-6DE5-4C92-89BE-5D6CD56A8BF1}"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April 7, 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April 7,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ECF81E8-6DE5-4C92-89BE-5D6CD56A8BF1}"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April 7,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ECF81E8-6DE5-4C92-89BE-5D6CD56A8BF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4038603"/>
            <a:ext cx="86868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228600" y="5461001"/>
            <a:ext cx="86868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33475"/>
            <a:ext cx="5943600" cy="2743200"/>
          </a:xfrm>
          <a:prstGeom prst="rect">
            <a:avLst/>
          </a:prstGeom>
        </p:spPr>
      </p:pic>
    </p:spTree>
    <p:extLst>
      <p:ext uri="{BB962C8B-B14F-4D97-AF65-F5344CB8AC3E}">
        <p14:creationId xmlns:p14="http://schemas.microsoft.com/office/powerpoint/2010/main" val="3268074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413548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98407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2361662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231648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1289952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289288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922962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1121902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2555809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2279031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4150886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5E094-7AF1-478C-9274-0A35A08BA460}" type="datetimeFigureOut">
              <a:rPr lang="en-US" smtClean="0"/>
              <a:t>4/6/2016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B81A6C-C7A3-4170-B8F6-92B087E12D10}" type="slidenum">
              <a:rPr lang="en-US" smtClean="0"/>
              <a:t>‹#›</a:t>
            </a:fld>
            <a:endParaRPr lang="en-US" dirty="0"/>
          </a:p>
        </p:txBody>
      </p:sp>
    </p:spTree>
    <p:extLst>
      <p:ext uri="{BB962C8B-B14F-4D97-AF65-F5344CB8AC3E}">
        <p14:creationId xmlns:p14="http://schemas.microsoft.com/office/powerpoint/2010/main" val="86452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April 7,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April 7, 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April 7, 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April 7, 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April 7,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April 7, 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April 7,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r>
              <a:rPr lang="en-US" dirty="0" smtClean="0"/>
              <a:t>April 7, 2016</a:t>
            </a:r>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6969FB6-8607-469E-84BB-4E9214D062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82" r:id="rId12"/>
  </p:sldLayoutIdLst>
  <p:hf hdr="0" ftr="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5E094-7AF1-478C-9274-0A35A08BA460}" type="datetimeFigureOut">
              <a:rPr lang="en-US" smtClean="0"/>
              <a:t>4/6/2016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81A6C-C7A3-4170-B8F6-92B087E12D10}" type="slidenum">
              <a:rPr lang="en-US" smtClean="0"/>
              <a:t>‹#›</a:t>
            </a:fld>
            <a:endParaRPr lang="en-US" dirty="0"/>
          </a:p>
        </p:txBody>
      </p:sp>
    </p:spTree>
    <p:extLst>
      <p:ext uri="{BB962C8B-B14F-4D97-AF65-F5344CB8AC3E}">
        <p14:creationId xmlns:p14="http://schemas.microsoft.com/office/powerpoint/2010/main" val="123627821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Jeong.Robinson@tn.gov" TargetMode="External"/><Relationship Id="rId2" Type="http://schemas.openxmlformats.org/officeDocument/2006/relationships/hyperlink" Target="mailto:Carrie.Dawson@tn.gov" TargetMode="External"/><Relationship Id="rId1" Type="http://schemas.openxmlformats.org/officeDocument/2006/relationships/slideLayout" Target="../slideLayouts/slideLayout17.xml"/><Relationship Id="rId4" Type="http://schemas.openxmlformats.org/officeDocument/2006/relationships/hyperlink" Target="mailto:Mary.Goins@tn.gov" TargetMode="External"/></Relationships>
</file>

<file path=ppt/slides/_rels/slide2.xml.rels><?xml version="1.0" encoding="UTF-8" standalone="yes"?>
<Relationships xmlns="http://schemas.openxmlformats.org/package/2006/relationships"><Relationship Id="rId3" Type="http://schemas.openxmlformats.org/officeDocument/2006/relationships/video" Target="NULL" TargetMode="Externa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hyperlink" Target="http://www.tn.gov/finance/article/fa-accfin-sw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grants.gov/web/grants/learn-grants/grants-101/grant-lifecycle.html" TargetMode="External"/><Relationship Id="rId2" Type="http://schemas.openxmlformats.org/officeDocument/2006/relationships/hyperlink" Target="http://www.tn.gov/finance/article/fa-accfin-swa" TargetMode="External"/><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grants.gov/web/grants/search-grants.html"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hyperlink" Target="http://www.tn.gov/finance/article/fa-accfin-sw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www.tn.gov/finance/article/fa-accfin-swa"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0"/>
            <a:ext cx="8686800" cy="1422399"/>
          </a:xfrm>
        </p:spPr>
        <p:txBody>
          <a:bodyPr/>
          <a:lstStyle/>
          <a:p>
            <a:r>
              <a:rPr lang="en-US" dirty="0" smtClean="0"/>
              <a:t>Grants Workshop</a:t>
            </a:r>
            <a:endParaRPr lang="en-US" dirty="0"/>
          </a:p>
        </p:txBody>
      </p:sp>
      <p:sp>
        <p:nvSpPr>
          <p:cNvPr id="3" name="Text Placeholder 2"/>
          <p:cNvSpPr>
            <a:spLocks noGrp="1"/>
          </p:cNvSpPr>
          <p:nvPr>
            <p:ph type="body" sz="quarter" idx="12"/>
          </p:nvPr>
        </p:nvSpPr>
        <p:spPr/>
        <p:txBody>
          <a:bodyPr/>
          <a:lstStyle/>
          <a:p>
            <a:r>
              <a:rPr lang="en-US" dirty="0" smtClean="0"/>
              <a:t>ICR Tool</a:t>
            </a:r>
            <a:endParaRPr lang="en-US" dirty="0"/>
          </a:p>
        </p:txBody>
      </p:sp>
      <p:sp>
        <p:nvSpPr>
          <p:cNvPr id="4" name="Text Placeholder 3"/>
          <p:cNvSpPr>
            <a:spLocks noGrp="1"/>
          </p:cNvSpPr>
          <p:nvPr>
            <p:ph type="body" sz="quarter" idx="11"/>
          </p:nvPr>
        </p:nvSpPr>
        <p:spPr/>
        <p:txBody>
          <a:bodyPr/>
          <a:lstStyle/>
          <a:p>
            <a:r>
              <a:rPr lang="en-US" dirty="0" smtClean="0"/>
              <a:t>Carrie Dawson, Director of Cash Management</a:t>
            </a:r>
            <a:endParaRPr lang="en-US" dirty="0"/>
          </a:p>
        </p:txBody>
      </p:sp>
    </p:spTree>
    <p:extLst>
      <p:ext uri="{BB962C8B-B14F-4D97-AF65-F5344CB8AC3E}">
        <p14:creationId xmlns:p14="http://schemas.microsoft.com/office/powerpoint/2010/main" val="1733068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April 7, 2016</a:t>
            </a:r>
            <a:endParaRPr lang="en-US" dirty="0"/>
          </a:p>
        </p:txBody>
      </p:sp>
      <p:sp>
        <p:nvSpPr>
          <p:cNvPr id="3" name="Slide Number Placeholder 2"/>
          <p:cNvSpPr>
            <a:spLocks noGrp="1"/>
          </p:cNvSpPr>
          <p:nvPr>
            <p:ph type="sldNum" sz="quarter" idx="12"/>
          </p:nvPr>
        </p:nvSpPr>
        <p:spPr/>
        <p:txBody>
          <a:bodyPr/>
          <a:lstStyle/>
          <a:p>
            <a:fld id="{6ECF81E8-6DE5-4C92-89BE-5D6CD56A8BF1}" type="slidenum">
              <a:rPr lang="en-US" smtClean="0"/>
              <a:pPr/>
              <a:t>10</a:t>
            </a:fld>
            <a:endParaRPr lang="en-US" dirty="0"/>
          </a:p>
        </p:txBody>
      </p:sp>
      <p:sp>
        <p:nvSpPr>
          <p:cNvPr id="5" name="Content Placeholder 2"/>
          <p:cNvSpPr txBox="1">
            <a:spLocks/>
          </p:cNvSpPr>
          <p:nvPr/>
        </p:nvSpPr>
        <p:spPr>
          <a:xfrm>
            <a:off x="304800" y="1752600"/>
            <a:ext cx="8229600" cy="4499956"/>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lnSpc>
                <a:spcPct val="150000"/>
              </a:lnSpc>
              <a:buNone/>
            </a:pPr>
            <a:r>
              <a:rPr lang="en-US" sz="2800" b="1" u="sng" dirty="0" smtClean="0">
                <a:solidFill>
                  <a:schemeClr val="tx2"/>
                </a:solidFill>
              </a:rPr>
              <a:t>Examples:</a:t>
            </a:r>
            <a:endParaRPr lang="en-US" sz="2800" b="1" u="sng" dirty="0">
              <a:solidFill>
                <a:schemeClr val="tx2"/>
              </a:solidFill>
            </a:endParaRPr>
          </a:p>
          <a:p>
            <a:pPr>
              <a:lnSpc>
                <a:spcPct val="150000"/>
              </a:lnSpc>
              <a:buClr>
                <a:schemeClr val="accent1">
                  <a:lumMod val="75000"/>
                </a:schemeClr>
              </a:buClr>
              <a:buFont typeface="Wingdings" panose="05000000000000000000" pitchFamily="2" charset="2"/>
              <a:buChar char="v"/>
            </a:pPr>
            <a:r>
              <a:rPr lang="en-US" dirty="0" smtClean="0">
                <a:solidFill>
                  <a:schemeClr val="tx2"/>
                </a:solidFill>
              </a:rPr>
              <a:t>Subrecipient vs Contractor Determination</a:t>
            </a:r>
          </a:p>
          <a:p>
            <a:pPr>
              <a:lnSpc>
                <a:spcPct val="150000"/>
              </a:lnSpc>
              <a:buClr>
                <a:schemeClr val="accent1">
                  <a:lumMod val="75000"/>
                </a:schemeClr>
              </a:buClr>
              <a:buFont typeface="Wingdings" panose="05000000000000000000" pitchFamily="2" charset="2"/>
              <a:buChar char="v"/>
            </a:pPr>
            <a:r>
              <a:rPr lang="en-US" dirty="0" smtClean="0">
                <a:solidFill>
                  <a:schemeClr val="tx2"/>
                </a:solidFill>
              </a:rPr>
              <a:t>Requirements for the pass-through entity</a:t>
            </a:r>
          </a:p>
          <a:p>
            <a:pPr>
              <a:lnSpc>
                <a:spcPct val="150000"/>
              </a:lnSpc>
              <a:buClr>
                <a:schemeClr val="accent1">
                  <a:lumMod val="75000"/>
                </a:schemeClr>
              </a:buClr>
              <a:buFont typeface="Wingdings" panose="05000000000000000000" pitchFamily="2" charset="2"/>
              <a:buChar char="v"/>
            </a:pPr>
            <a:r>
              <a:rPr lang="en-US" dirty="0" smtClean="0">
                <a:solidFill>
                  <a:schemeClr val="tx2"/>
                </a:solidFill>
              </a:rPr>
              <a:t>Corrective Action Plan Components</a:t>
            </a:r>
          </a:p>
          <a:p>
            <a:pPr>
              <a:lnSpc>
                <a:spcPct val="150000"/>
              </a:lnSpc>
              <a:buClr>
                <a:schemeClr val="accent1">
                  <a:lumMod val="75000"/>
                </a:schemeClr>
              </a:buClr>
              <a:buFont typeface="Wingdings" panose="05000000000000000000" pitchFamily="2" charset="2"/>
              <a:buChar char="v"/>
            </a:pPr>
            <a:r>
              <a:rPr lang="en-US" dirty="0" smtClean="0">
                <a:solidFill>
                  <a:schemeClr val="tx2"/>
                </a:solidFill>
              </a:rPr>
              <a:t>Questioned Cost Threshold</a:t>
            </a:r>
          </a:p>
          <a:p>
            <a:pPr>
              <a:lnSpc>
                <a:spcPct val="150000"/>
              </a:lnSpc>
              <a:buClr>
                <a:schemeClr val="accent1">
                  <a:lumMod val="75000"/>
                </a:schemeClr>
              </a:buClr>
              <a:buFont typeface="Wingdings" panose="05000000000000000000" pitchFamily="2" charset="2"/>
              <a:buChar char="v"/>
            </a:pPr>
            <a:r>
              <a:rPr lang="en-US" dirty="0" smtClean="0">
                <a:solidFill>
                  <a:schemeClr val="tx2"/>
                </a:solidFill>
              </a:rPr>
              <a:t>Allowable Costs – Voluntary Buyout Costs</a:t>
            </a:r>
          </a:p>
          <a:p>
            <a:pPr lvl="1">
              <a:lnSpc>
                <a:spcPct val="150000"/>
              </a:lnSpc>
              <a:buClr>
                <a:schemeClr val="accent1">
                  <a:lumMod val="75000"/>
                </a:schemeClr>
              </a:buClr>
              <a:buFont typeface="Wingdings" panose="05000000000000000000" pitchFamily="2" charset="2"/>
              <a:buChar char="v"/>
            </a:pPr>
            <a:endParaRPr lang="en-US" dirty="0" smtClean="0">
              <a:solidFill>
                <a:schemeClr val="tx2"/>
              </a:solidFill>
            </a:endParaRPr>
          </a:p>
        </p:txBody>
      </p:sp>
      <p:pic>
        <p:nvPicPr>
          <p:cNvPr id="6" name="Picture 2" descr="C:\Users\ag05bb4\Pictures\untitled-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09" y="228600"/>
            <a:ext cx="8610600" cy="117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3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g05bb4\Pictures\untitled.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04800" y="304800"/>
            <a:ext cx="84582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lnSpc>
                <a:spcPct val="150000"/>
              </a:lnSpc>
              <a:buClr>
                <a:schemeClr val="accent3"/>
              </a:buClr>
              <a:buSzPct val="95000"/>
              <a:buNone/>
            </a:pPr>
            <a:r>
              <a:rPr lang="en-US" sz="2800" b="1" u="sng" dirty="0"/>
              <a:t>What is Coming </a:t>
            </a:r>
            <a:r>
              <a:rPr lang="en-US" sz="2800" b="1" u="sng" dirty="0" smtClean="0"/>
              <a:t>Next?</a:t>
            </a:r>
            <a:endParaRPr lang="en-US" sz="2800" b="1" u="sng" dirty="0"/>
          </a:p>
          <a:p>
            <a:pPr marL="0" indent="0">
              <a:lnSpc>
                <a:spcPct val="150000"/>
              </a:lnSpc>
              <a:buClr>
                <a:schemeClr val="accent1">
                  <a:lumMod val="75000"/>
                </a:schemeClr>
              </a:buClr>
              <a:buNone/>
            </a:pPr>
            <a:r>
              <a:rPr lang="en-US" b="1" u="sng" dirty="0" smtClean="0"/>
              <a:t>June Newsletter</a:t>
            </a:r>
          </a:p>
          <a:p>
            <a:pPr>
              <a:buClr>
                <a:schemeClr val="accent1">
                  <a:lumMod val="75000"/>
                </a:schemeClr>
              </a:buClr>
              <a:buFont typeface="Wingdings" panose="05000000000000000000" pitchFamily="2" charset="2"/>
              <a:buChar char="Ø"/>
            </a:pPr>
            <a:r>
              <a:rPr lang="en-US" dirty="0" smtClean="0"/>
              <a:t> Expanded Index in ICR Tool.</a:t>
            </a:r>
          </a:p>
          <a:p>
            <a:pPr>
              <a:buClr>
                <a:schemeClr val="accent1">
                  <a:lumMod val="75000"/>
                </a:schemeClr>
              </a:buClr>
              <a:buFont typeface="Wingdings" panose="05000000000000000000" pitchFamily="2" charset="2"/>
              <a:buChar char="Ø"/>
            </a:pPr>
            <a:r>
              <a:rPr lang="en-US" dirty="0" smtClean="0"/>
              <a:t> Guidance on complying with Federal requirements for Corrective Action Plan.</a:t>
            </a:r>
          </a:p>
          <a:p>
            <a:pPr marL="0" indent="0">
              <a:lnSpc>
                <a:spcPct val="150000"/>
              </a:lnSpc>
              <a:buClr>
                <a:schemeClr val="accent1">
                  <a:lumMod val="75000"/>
                </a:schemeClr>
              </a:buClr>
              <a:buNone/>
            </a:pPr>
            <a:r>
              <a:rPr lang="en-US" b="1" u="sng" dirty="0" smtClean="0"/>
              <a:t>Job Aids</a:t>
            </a:r>
          </a:p>
          <a:p>
            <a:pPr>
              <a:buClr>
                <a:schemeClr val="accent1">
                  <a:lumMod val="75000"/>
                </a:schemeClr>
              </a:buClr>
              <a:buFont typeface="Wingdings" panose="05000000000000000000" pitchFamily="2" charset="2"/>
              <a:buChar char="Ø"/>
            </a:pPr>
            <a:r>
              <a:rPr lang="en-US" dirty="0" smtClean="0"/>
              <a:t> Comparison of Allowable Costs: Previous Circulars vs. Uniform Guidance - Subpart E</a:t>
            </a:r>
          </a:p>
          <a:p>
            <a:pPr marL="45720" indent="0">
              <a:buClr>
                <a:srgbClr val="FF0000"/>
              </a:buClr>
              <a:buNone/>
            </a:pPr>
            <a:endParaRPr lang="en-US" dirty="0"/>
          </a:p>
        </p:txBody>
      </p:sp>
      <p:sp>
        <p:nvSpPr>
          <p:cNvPr id="4" name="Date Placeholder 3"/>
          <p:cNvSpPr>
            <a:spLocks noGrp="1"/>
          </p:cNvSpPr>
          <p:nvPr>
            <p:ph type="dt" sz="half" idx="10"/>
          </p:nvPr>
        </p:nvSpPr>
        <p:spPr/>
        <p:txBody>
          <a:bodyPr/>
          <a:lstStyle/>
          <a:p>
            <a:r>
              <a:rPr lang="en-US" dirty="0" smtClean="0"/>
              <a:t>April 7, 2016</a:t>
            </a:r>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11</a:t>
            </a:fld>
            <a:endParaRPr lang="en-US" dirty="0"/>
          </a:p>
        </p:txBody>
      </p:sp>
      <p:sp>
        <p:nvSpPr>
          <p:cNvPr id="2" name="Title 1"/>
          <p:cNvSpPr>
            <a:spLocks noGrp="1"/>
          </p:cNvSpPr>
          <p:nvPr>
            <p:ph type="title"/>
          </p:nvPr>
        </p:nvSpPr>
        <p:spPr/>
        <p:txBody>
          <a:bodyPr/>
          <a:lstStyle/>
          <a:p>
            <a:r>
              <a:rPr lang="en-US" b="1" dirty="0" smtClean="0"/>
              <a:t>FUTURE Steps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53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82816" y="1990004"/>
            <a:ext cx="5203767" cy="3865418"/>
          </a:xfrm>
        </p:spPr>
        <p:style>
          <a:lnRef idx="2">
            <a:schemeClr val="accent3"/>
          </a:lnRef>
          <a:fillRef idx="1">
            <a:schemeClr val="lt1"/>
          </a:fillRef>
          <a:effectRef idx="0">
            <a:schemeClr val="accent3"/>
          </a:effectRef>
          <a:fontRef idx="minor">
            <a:schemeClr val="dk1"/>
          </a:fontRef>
        </p:style>
      </p:pic>
      <p:sp>
        <p:nvSpPr>
          <p:cNvPr id="4" name="Date Placeholder 3"/>
          <p:cNvSpPr>
            <a:spLocks noGrp="1"/>
          </p:cNvSpPr>
          <p:nvPr>
            <p:ph type="dt" sz="half" idx="10"/>
          </p:nvPr>
        </p:nvSpPr>
        <p:spPr/>
        <p:txBody>
          <a:bodyPr/>
          <a:lstStyle/>
          <a:p>
            <a:r>
              <a:rPr lang="en-US" dirty="0" smtClean="0"/>
              <a:t>April 7, 2016</a:t>
            </a:r>
            <a:endParaRPr lang="en-US" dirty="0"/>
          </a:p>
        </p:txBody>
      </p:sp>
      <p:sp>
        <p:nvSpPr>
          <p:cNvPr id="7" name="Slide Number Placeholder 6"/>
          <p:cNvSpPr>
            <a:spLocks noGrp="1"/>
          </p:cNvSpPr>
          <p:nvPr>
            <p:ph type="sldNum" sz="quarter" idx="12"/>
          </p:nvPr>
        </p:nvSpPr>
        <p:spPr/>
        <p:txBody>
          <a:bodyPr/>
          <a:lstStyle/>
          <a:p>
            <a:fld id="{6ECF81E8-6DE5-4C92-89BE-5D6CD56A8BF1}" type="slidenum">
              <a:rPr lang="en-US" smtClean="0"/>
              <a:pPr/>
              <a:t>12</a:t>
            </a:fld>
            <a:endParaRPr lang="en-US" dirty="0"/>
          </a:p>
        </p:txBody>
      </p:sp>
      <p:sp>
        <p:nvSpPr>
          <p:cNvPr id="2" name="Title 1"/>
          <p:cNvSpPr>
            <a:spLocks noGrp="1"/>
          </p:cNvSpPr>
          <p:nvPr>
            <p:ph type="title"/>
          </p:nvPr>
        </p:nvSpPr>
        <p:spPr/>
        <p:txBody>
          <a:bodyPr vert="horz">
            <a:normAutofit/>
          </a:bodyPr>
          <a:lstStyle/>
          <a:p>
            <a:r>
              <a:rPr lang="en-US" sz="4400" u="sng" dirty="0" smtClean="0">
                <a:latin typeface="+mn-lt"/>
              </a:rPr>
              <a:t>QUESTIONS</a:t>
            </a:r>
            <a:endParaRPr lang="en-US" sz="4400" u="sng" dirty="0">
              <a:latin typeface="+mn-lt"/>
            </a:endParaRPr>
          </a:p>
        </p:txBody>
      </p:sp>
    </p:spTree>
    <p:extLst>
      <p:ext uri="{BB962C8B-B14F-4D97-AF65-F5344CB8AC3E}">
        <p14:creationId xmlns:p14="http://schemas.microsoft.com/office/powerpoint/2010/main" val="3428422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April 7, 2016</a:t>
            </a:r>
            <a:endParaRPr lang="en-US" dirty="0"/>
          </a:p>
        </p:txBody>
      </p:sp>
      <p:sp>
        <p:nvSpPr>
          <p:cNvPr id="3" name="Slide Number Placeholder 2"/>
          <p:cNvSpPr>
            <a:spLocks noGrp="1"/>
          </p:cNvSpPr>
          <p:nvPr>
            <p:ph type="sldNum" sz="quarter" idx="12"/>
          </p:nvPr>
        </p:nvSpPr>
        <p:spPr/>
        <p:txBody>
          <a:bodyPr/>
          <a:lstStyle/>
          <a:p>
            <a:fld id="{6ECF81E8-6DE5-4C92-89BE-5D6CD56A8BF1}" type="slidenum">
              <a:rPr lang="en-US" smtClean="0"/>
              <a:pPr/>
              <a:t>13</a:t>
            </a:fld>
            <a:endParaRPr lang="en-US" dirty="0"/>
          </a:p>
        </p:txBody>
      </p:sp>
      <p:sp>
        <p:nvSpPr>
          <p:cNvPr id="4" name="Title 3"/>
          <p:cNvSpPr>
            <a:spLocks noGrp="1"/>
          </p:cNvSpPr>
          <p:nvPr>
            <p:ph type="title"/>
          </p:nvPr>
        </p:nvSpPr>
        <p:spPr/>
        <p:txBody>
          <a:bodyPr/>
          <a:lstStyle/>
          <a:p>
            <a:r>
              <a:rPr lang="en-US" b="1" dirty="0" smtClean="0"/>
              <a:t>Contact information</a:t>
            </a:r>
            <a:endParaRPr lang="en-US" dirty="0"/>
          </a:p>
        </p:txBody>
      </p:sp>
      <p:sp>
        <p:nvSpPr>
          <p:cNvPr id="5" name="Content Placeholder 2"/>
          <p:cNvSpPr txBox="1">
            <a:spLocks/>
          </p:cNvSpPr>
          <p:nvPr/>
        </p:nvSpPr>
        <p:spPr>
          <a:xfrm>
            <a:off x="457200" y="1828800"/>
            <a:ext cx="8229600" cy="40386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buClr>
                <a:schemeClr val="accent1">
                  <a:lumMod val="75000"/>
                </a:schemeClr>
              </a:buClr>
              <a:buFont typeface="Wingdings" panose="05000000000000000000" pitchFamily="2" charset="2"/>
              <a:buChar char="v"/>
            </a:pPr>
            <a:r>
              <a:rPr lang="en-US" sz="1800" dirty="0" smtClean="0"/>
              <a:t> </a:t>
            </a:r>
            <a:r>
              <a:rPr lang="en-US" sz="1900" dirty="0" smtClean="0">
                <a:solidFill>
                  <a:schemeClr val="tx2"/>
                </a:solidFill>
              </a:rPr>
              <a:t>Carrie Dawson</a:t>
            </a:r>
          </a:p>
          <a:p>
            <a:pPr lvl="1">
              <a:lnSpc>
                <a:spcPct val="150000"/>
              </a:lnSpc>
              <a:buClr>
                <a:schemeClr val="accent1">
                  <a:lumMod val="75000"/>
                </a:schemeClr>
              </a:buClr>
              <a:buFont typeface="Wingdings" panose="05000000000000000000" pitchFamily="2" charset="2"/>
              <a:buChar char="v"/>
            </a:pPr>
            <a:r>
              <a:rPr lang="en-US" sz="1600" dirty="0" smtClean="0">
                <a:solidFill>
                  <a:schemeClr val="tx2"/>
                </a:solidFill>
              </a:rPr>
              <a:t>Phone: 615.741.9562</a:t>
            </a:r>
          </a:p>
          <a:p>
            <a:pPr lvl="1">
              <a:lnSpc>
                <a:spcPct val="150000"/>
              </a:lnSpc>
              <a:buClr>
                <a:schemeClr val="accent1">
                  <a:lumMod val="75000"/>
                </a:schemeClr>
              </a:buClr>
              <a:buFont typeface="Wingdings" panose="05000000000000000000" pitchFamily="2" charset="2"/>
              <a:buChar char="v"/>
            </a:pPr>
            <a:r>
              <a:rPr lang="en-US" sz="1600" dirty="0" smtClean="0">
                <a:solidFill>
                  <a:schemeClr val="tx2"/>
                </a:solidFill>
              </a:rPr>
              <a:t>E-mail: </a:t>
            </a:r>
            <a:r>
              <a:rPr lang="en-US" sz="1600" dirty="0" smtClean="0">
                <a:solidFill>
                  <a:schemeClr val="tx2"/>
                </a:solidFill>
                <a:hlinkClick r:id="rId2"/>
              </a:rPr>
              <a:t>Carrie.Dawson@tn.gov</a:t>
            </a:r>
            <a:endParaRPr lang="en-US" sz="1600" dirty="0" smtClean="0">
              <a:solidFill>
                <a:schemeClr val="tx2"/>
              </a:solidFill>
            </a:endParaRPr>
          </a:p>
          <a:p>
            <a:pPr>
              <a:lnSpc>
                <a:spcPct val="150000"/>
              </a:lnSpc>
              <a:buClr>
                <a:schemeClr val="accent1">
                  <a:lumMod val="75000"/>
                </a:schemeClr>
              </a:buClr>
              <a:buFont typeface="Wingdings" panose="05000000000000000000" pitchFamily="2" charset="2"/>
              <a:buChar char="v"/>
            </a:pPr>
            <a:r>
              <a:rPr lang="en-US" sz="1900" dirty="0" smtClean="0">
                <a:solidFill>
                  <a:schemeClr val="tx2"/>
                </a:solidFill>
              </a:rPr>
              <a:t>Jeong Robinson</a:t>
            </a:r>
          </a:p>
          <a:p>
            <a:pPr lvl="1">
              <a:lnSpc>
                <a:spcPct val="150000"/>
              </a:lnSpc>
              <a:buClr>
                <a:schemeClr val="accent1">
                  <a:lumMod val="75000"/>
                </a:schemeClr>
              </a:buClr>
              <a:buFont typeface="Wingdings" panose="05000000000000000000" pitchFamily="2" charset="2"/>
              <a:buChar char="v"/>
            </a:pPr>
            <a:r>
              <a:rPr lang="en-US" sz="1600" dirty="0" smtClean="0">
                <a:solidFill>
                  <a:schemeClr val="tx2"/>
                </a:solidFill>
              </a:rPr>
              <a:t>Phone: 615.770-3978</a:t>
            </a:r>
          </a:p>
          <a:p>
            <a:pPr lvl="1">
              <a:lnSpc>
                <a:spcPct val="150000"/>
              </a:lnSpc>
              <a:buClr>
                <a:schemeClr val="accent1">
                  <a:lumMod val="75000"/>
                </a:schemeClr>
              </a:buClr>
              <a:buFont typeface="Wingdings" panose="05000000000000000000" pitchFamily="2" charset="2"/>
              <a:buChar char="v"/>
            </a:pPr>
            <a:r>
              <a:rPr lang="en-US" sz="1600" dirty="0" smtClean="0">
                <a:solidFill>
                  <a:schemeClr val="tx2"/>
                </a:solidFill>
              </a:rPr>
              <a:t>E-mail: </a:t>
            </a:r>
            <a:r>
              <a:rPr lang="en-US" sz="1600" dirty="0" smtClean="0">
                <a:solidFill>
                  <a:schemeClr val="tx2"/>
                </a:solidFill>
                <a:hlinkClick r:id="rId3"/>
              </a:rPr>
              <a:t>Jeong.Robinson@tn.gov</a:t>
            </a:r>
            <a:endParaRPr lang="en-US" sz="1600" dirty="0" smtClean="0">
              <a:solidFill>
                <a:schemeClr val="tx2"/>
              </a:solidFill>
            </a:endParaRPr>
          </a:p>
          <a:p>
            <a:pPr>
              <a:lnSpc>
                <a:spcPct val="150000"/>
              </a:lnSpc>
              <a:buClr>
                <a:schemeClr val="accent1">
                  <a:lumMod val="75000"/>
                </a:schemeClr>
              </a:buClr>
              <a:buFont typeface="Wingdings" panose="05000000000000000000" pitchFamily="2" charset="2"/>
              <a:buChar char="v"/>
            </a:pPr>
            <a:r>
              <a:rPr lang="en-US" sz="1900" dirty="0" smtClean="0">
                <a:solidFill>
                  <a:schemeClr val="tx2"/>
                </a:solidFill>
              </a:rPr>
              <a:t>Mary Lou Goins</a:t>
            </a:r>
          </a:p>
          <a:p>
            <a:pPr lvl="1">
              <a:lnSpc>
                <a:spcPct val="150000"/>
              </a:lnSpc>
              <a:buClr>
                <a:schemeClr val="accent1">
                  <a:lumMod val="75000"/>
                </a:schemeClr>
              </a:buClr>
              <a:buFont typeface="Wingdings" panose="05000000000000000000" pitchFamily="2" charset="2"/>
              <a:buChar char="v"/>
            </a:pPr>
            <a:r>
              <a:rPr lang="en-US" sz="1600" dirty="0" smtClean="0">
                <a:solidFill>
                  <a:schemeClr val="tx2"/>
                </a:solidFill>
              </a:rPr>
              <a:t>Phone: 615-253-8502</a:t>
            </a:r>
          </a:p>
          <a:p>
            <a:pPr lvl="1">
              <a:lnSpc>
                <a:spcPct val="150000"/>
              </a:lnSpc>
              <a:buClr>
                <a:schemeClr val="accent1">
                  <a:lumMod val="75000"/>
                </a:schemeClr>
              </a:buClr>
              <a:buFont typeface="Wingdings" panose="05000000000000000000" pitchFamily="2" charset="2"/>
              <a:buChar char="v"/>
            </a:pPr>
            <a:r>
              <a:rPr lang="en-US" sz="1600" dirty="0" smtClean="0">
                <a:solidFill>
                  <a:schemeClr val="tx2"/>
                </a:solidFill>
              </a:rPr>
              <a:t>E-mail: </a:t>
            </a:r>
            <a:r>
              <a:rPr lang="en-US" sz="1600" dirty="0" smtClean="0">
                <a:solidFill>
                  <a:schemeClr val="tx2"/>
                </a:solidFill>
                <a:hlinkClick r:id="rId4"/>
              </a:rPr>
              <a:t>Mary.Goins@tn.gov</a:t>
            </a:r>
            <a:endParaRPr lang="en-US" sz="1600" dirty="0" smtClean="0">
              <a:solidFill>
                <a:schemeClr val="tx2"/>
              </a:solidFill>
            </a:endParaRPr>
          </a:p>
          <a:p>
            <a:pPr marL="393192" lvl="1" indent="0">
              <a:lnSpc>
                <a:spcPct val="150000"/>
              </a:lnSpc>
              <a:buClr>
                <a:srgbClr val="FF0000"/>
              </a:buClr>
              <a:buNone/>
            </a:pPr>
            <a:endParaRPr lang="en-US" sz="1800" dirty="0"/>
          </a:p>
          <a:p>
            <a:pPr marL="0" indent="0">
              <a:buFont typeface="Wingdings 2"/>
              <a:buNone/>
            </a:pPr>
            <a:endParaRPr lang="en-US" dirty="0" smtClean="0"/>
          </a:p>
        </p:txBody>
      </p:sp>
    </p:spTree>
    <p:extLst>
      <p:ext uri="{BB962C8B-B14F-4D97-AF65-F5344CB8AC3E}">
        <p14:creationId xmlns:p14="http://schemas.microsoft.com/office/powerpoint/2010/main" val="1496693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April 7, 2016</a:t>
            </a:r>
            <a:endParaRPr lang="en-US" dirty="0"/>
          </a:p>
        </p:txBody>
      </p:sp>
      <p:sp>
        <p:nvSpPr>
          <p:cNvPr id="9" name="Slide Number Placeholder 8"/>
          <p:cNvSpPr>
            <a:spLocks noGrp="1"/>
          </p:cNvSpPr>
          <p:nvPr>
            <p:ph type="sldNum" sz="quarter" idx="12"/>
          </p:nvPr>
        </p:nvSpPr>
        <p:spPr/>
        <p:txBody>
          <a:bodyPr/>
          <a:lstStyle/>
          <a:p>
            <a:fld id="{6ECF81E8-6DE5-4C92-89BE-5D6CD56A8BF1}" type="slidenum">
              <a:rPr lang="en-US" smtClean="0"/>
              <a:pPr/>
              <a:t>2</a:t>
            </a:fld>
            <a:endParaRPr lang="en-US" dirty="0"/>
          </a:p>
        </p:txBody>
      </p:sp>
      <p:sp>
        <p:nvSpPr>
          <p:cNvPr id="2" name="Title 1"/>
          <p:cNvSpPr>
            <a:spLocks noGrp="1"/>
          </p:cNvSpPr>
          <p:nvPr>
            <p:ph type="title"/>
          </p:nvPr>
        </p:nvSpPr>
        <p:spPr>
          <a:xfrm>
            <a:off x="403460" y="533400"/>
            <a:ext cx="8229600" cy="856488"/>
          </a:xfrm>
        </p:spPr>
        <p:txBody>
          <a:bodyPr>
            <a:normAutofit/>
          </a:bodyPr>
          <a:lstStyle/>
          <a:p>
            <a:r>
              <a:rPr lang="en-US" dirty="0" smtClean="0"/>
              <a:t>Workshop Agenda</a:t>
            </a:r>
            <a:endParaRPr lang="en-US" dirty="0"/>
          </a:p>
        </p:txBody>
      </p:sp>
      <p:sp>
        <p:nvSpPr>
          <p:cNvPr id="4" name="Chevron 3"/>
          <p:cNvSpPr/>
          <p:nvPr/>
        </p:nvSpPr>
        <p:spPr>
          <a:xfrm>
            <a:off x="629474" y="1905000"/>
            <a:ext cx="7973568" cy="731520"/>
          </a:xfrm>
          <a:prstGeom prst="chevron">
            <a:avLst/>
          </a:prstGeom>
          <a:solidFill>
            <a:schemeClr val="accent1">
              <a:lumMod val="40000"/>
              <a:lumOff val="60000"/>
            </a:schemeClr>
          </a:solidFill>
          <a:ln>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0" rtlCol="0" anchor="ctr"/>
          <a:lstStyle/>
          <a:p>
            <a:r>
              <a:rPr lang="en-US" sz="3400" dirty="0" smtClean="0">
                <a:effectLst>
                  <a:outerShdw blurRad="50800" dist="38100" dir="2700000" algn="tl" rotWithShape="0">
                    <a:prstClr val="black">
                      <a:alpha val="40000"/>
                    </a:prstClr>
                  </a:outerShdw>
                </a:effectLst>
                <a:latin typeface="Segoe UI Semibold" pitchFamily="34" charset="0"/>
              </a:rPr>
              <a:t>Grants Workgroup Overview</a:t>
            </a:r>
            <a:endParaRPr lang="en-US" sz="3400" dirty="0">
              <a:effectLst>
                <a:outerShdw blurRad="50800" dist="38100" dir="2700000" algn="tl" rotWithShape="0">
                  <a:prstClr val="black">
                    <a:alpha val="40000"/>
                  </a:prstClr>
                </a:outerShdw>
              </a:effectLst>
              <a:latin typeface="Segoe UI Semibold" pitchFamily="34" charset="0"/>
            </a:endParaRPr>
          </a:p>
        </p:txBody>
      </p:sp>
      <p:sp>
        <p:nvSpPr>
          <p:cNvPr id="6" name="Chevron 5"/>
          <p:cNvSpPr/>
          <p:nvPr/>
        </p:nvSpPr>
        <p:spPr>
          <a:xfrm>
            <a:off x="661902" y="3048000"/>
            <a:ext cx="7955280" cy="731520"/>
          </a:xfrm>
          <a:prstGeom prst="chevron">
            <a:avLst/>
          </a:prstGeom>
          <a:solidFill>
            <a:schemeClr val="accent1">
              <a:lumMod val="40000"/>
              <a:lumOff val="60000"/>
            </a:schemeClr>
          </a:solidFill>
          <a:ln>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0" rtlCol="0" anchor="ctr"/>
          <a:lstStyle/>
          <a:p>
            <a:r>
              <a:rPr lang="en-US" sz="3400" dirty="0" smtClean="0">
                <a:effectLst>
                  <a:outerShdw blurRad="50800" dist="38100" dir="2700000" algn="tl" rotWithShape="0">
                    <a:prstClr val="black">
                      <a:alpha val="40000"/>
                    </a:prstClr>
                  </a:outerShdw>
                </a:effectLst>
                <a:latin typeface="Segoe UI Semibold" pitchFamily="34" charset="0"/>
              </a:rPr>
              <a:t>ICR Tool Overview</a:t>
            </a:r>
            <a:endParaRPr lang="en-US" sz="3400" dirty="0">
              <a:effectLst>
                <a:outerShdw blurRad="50800" dist="38100" dir="2700000" algn="tl" rotWithShape="0">
                  <a:prstClr val="black">
                    <a:alpha val="40000"/>
                  </a:prstClr>
                </a:outerShdw>
              </a:effectLst>
              <a:latin typeface="Segoe UI Semibold" pitchFamily="34" charset="0"/>
            </a:endParaRPr>
          </a:p>
        </p:txBody>
      </p:sp>
      <p:pic>
        <p:nvPicPr>
          <p:cNvPr id="7" name="Cloud Loop (short).wmv">
            <a:hlinkClick r:id="" action="ppaction://media"/>
          </p:cNvPr>
          <p:cNvPicPr>
            <a:picLocks/>
          </p:cNvPicPr>
          <p:nvPr>
            <a:vide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654168" y="3049257"/>
            <a:ext cx="914400" cy="731520"/>
          </a:xfrm>
          <a:prstGeom prst="chevron">
            <a:avLst>
              <a:gd name="adj" fmla="val 46173"/>
            </a:avLst>
          </a:prstGeom>
          <a:ln w="38100">
            <a:solidFill>
              <a:schemeClr val="accent1"/>
            </a:solidFill>
          </a:ln>
          <a:effectLst>
            <a:outerShdw blurRad="50800" dist="38100" algn="l" rotWithShape="0">
              <a:prstClr val="black">
                <a:alpha val="40000"/>
              </a:prstClr>
            </a:outerShdw>
          </a:effectLst>
          <a:scene3d>
            <a:camera prst="orthographicFront"/>
            <a:lightRig rig="threePt" dir="t"/>
          </a:scene3d>
          <a:sp3d>
            <a:bevelT w="101600" prst="riblet"/>
          </a:sp3d>
        </p:spPr>
      </p:pic>
      <p:sp>
        <p:nvSpPr>
          <p:cNvPr id="8" name="Chevron 7"/>
          <p:cNvSpPr/>
          <p:nvPr/>
        </p:nvSpPr>
        <p:spPr>
          <a:xfrm>
            <a:off x="629474" y="4173883"/>
            <a:ext cx="7955280" cy="731520"/>
          </a:xfrm>
          <a:prstGeom prst="chevron">
            <a:avLst/>
          </a:prstGeom>
          <a:solidFill>
            <a:schemeClr val="accent1">
              <a:lumMod val="40000"/>
              <a:lumOff val="60000"/>
            </a:schemeClr>
          </a:solidFill>
          <a:ln>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0" rtlCol="0" anchor="ctr"/>
          <a:lstStyle/>
          <a:p>
            <a:r>
              <a:rPr lang="en-US" sz="3400" dirty="0" smtClean="0">
                <a:effectLst>
                  <a:outerShdw blurRad="50800" dist="38100" dir="2700000" algn="tl" rotWithShape="0">
                    <a:prstClr val="black">
                      <a:alpha val="40000"/>
                    </a:prstClr>
                  </a:outerShdw>
                </a:effectLst>
                <a:latin typeface="Segoe UI Semibold" pitchFamily="34" charset="0"/>
              </a:rPr>
              <a:t>Navigating the ICR Tool</a:t>
            </a:r>
            <a:endParaRPr lang="en-US" sz="3400" dirty="0">
              <a:effectLst>
                <a:outerShdw blurRad="50800" dist="38100" dir="2700000" algn="tl" rotWithShape="0">
                  <a:prstClr val="black">
                    <a:alpha val="40000"/>
                  </a:prstClr>
                </a:outerShdw>
              </a:effectLst>
              <a:latin typeface="Segoe UI Semibold" pitchFamily="34" charset="0"/>
            </a:endParaRPr>
          </a:p>
        </p:txBody>
      </p:sp>
      <p:pic>
        <p:nvPicPr>
          <p:cNvPr id="10" name="Cloud Loop (short).wmv">
            <a:hlinkClick r:id="" action="ppaction://media"/>
          </p:cNvPr>
          <p:cNvPicPr>
            <a:picLocks/>
          </p:cNvPicPr>
          <p:nvPr>
            <a:vide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661902" y="4157719"/>
            <a:ext cx="914400" cy="731520"/>
          </a:xfrm>
          <a:prstGeom prst="chevron">
            <a:avLst>
              <a:gd name="adj" fmla="val 46173"/>
            </a:avLst>
          </a:prstGeom>
          <a:ln w="38100">
            <a:solidFill>
              <a:schemeClr val="accent1"/>
            </a:solidFill>
          </a:ln>
          <a:effectLst>
            <a:outerShdw blurRad="50800" dist="38100" algn="l" rotWithShape="0">
              <a:prstClr val="black">
                <a:alpha val="40000"/>
              </a:prstClr>
            </a:outerShdw>
          </a:effectLst>
          <a:scene3d>
            <a:camera prst="orthographicFront"/>
            <a:lightRig rig="threePt" dir="t"/>
          </a:scene3d>
          <a:sp3d>
            <a:bevelT w="101600" prst="riblet"/>
          </a:sp3d>
        </p:spPr>
      </p:pic>
      <p:sp>
        <p:nvSpPr>
          <p:cNvPr id="12" name="Chevron 11"/>
          <p:cNvSpPr/>
          <p:nvPr/>
        </p:nvSpPr>
        <p:spPr>
          <a:xfrm>
            <a:off x="661902" y="5295722"/>
            <a:ext cx="7955280" cy="731520"/>
          </a:xfrm>
          <a:prstGeom prst="chevron">
            <a:avLst/>
          </a:prstGeom>
          <a:solidFill>
            <a:schemeClr val="accent1">
              <a:lumMod val="40000"/>
              <a:lumOff val="60000"/>
            </a:schemeClr>
          </a:solidFill>
          <a:ln>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0" rtlCol="0" anchor="ctr"/>
          <a:lstStyle/>
          <a:p>
            <a:r>
              <a:rPr lang="en-US" sz="3400" dirty="0" smtClean="0">
                <a:effectLst>
                  <a:outerShdw blurRad="50800" dist="38100" dir="2700000" algn="tl" rotWithShape="0">
                    <a:prstClr val="black">
                      <a:alpha val="40000"/>
                    </a:prstClr>
                  </a:outerShdw>
                </a:effectLst>
                <a:latin typeface="Segoe UI Semibold" pitchFamily="34" charset="0"/>
              </a:rPr>
              <a:t>Future Steps</a:t>
            </a:r>
            <a:endParaRPr lang="en-US" sz="3400" dirty="0">
              <a:effectLst>
                <a:outerShdw blurRad="50800" dist="38100" dir="2700000" algn="tl" rotWithShape="0">
                  <a:prstClr val="black">
                    <a:alpha val="40000"/>
                  </a:prstClr>
                </a:outerShdw>
              </a:effectLst>
              <a:latin typeface="Segoe UI Semibold" pitchFamily="34" charset="0"/>
            </a:endParaRPr>
          </a:p>
        </p:txBody>
      </p:sp>
      <p:pic>
        <p:nvPicPr>
          <p:cNvPr id="13" name="Cloud Loop (short).wmv">
            <a:hlinkClick r:id="" action="ppaction://media"/>
          </p:cNvPr>
          <p:cNvPicPr>
            <a:picLocks/>
          </p:cNvPicPr>
          <p:nvPr>
            <a:vide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629474" y="5269345"/>
            <a:ext cx="914400" cy="731520"/>
          </a:xfrm>
          <a:prstGeom prst="chevron">
            <a:avLst>
              <a:gd name="adj" fmla="val 46173"/>
            </a:avLst>
          </a:prstGeom>
          <a:ln w="38100">
            <a:solidFill>
              <a:schemeClr val="accent1"/>
            </a:solidFill>
          </a:ln>
          <a:effectLst>
            <a:outerShdw blurRad="50800" dist="38100" algn="l" rotWithShape="0">
              <a:prstClr val="black">
                <a:alpha val="40000"/>
              </a:prstClr>
            </a:outerShdw>
          </a:effectLst>
          <a:scene3d>
            <a:camera prst="orthographicFront"/>
            <a:lightRig rig="threePt" dir="t"/>
          </a:scene3d>
          <a:sp3d>
            <a:bevelT w="101600" prst="riblet"/>
          </a:sp3d>
        </p:spPr>
      </p:pic>
      <p:pic>
        <p:nvPicPr>
          <p:cNvPr id="14" name="Cloud Loop (short).wmv">
            <a:hlinkClick r:id="" action="ppaction://media"/>
          </p:cNvPr>
          <p:cNvPicPr>
            <a:picLocks/>
          </p:cNvPicPr>
          <p:nvPr>
            <a:videoFile r:link="rId3"/>
            <p:extLst>
              <p:ext uri="{DAA4B4D4-6D71-4841-9C94-3DE7FCFB9230}">
                <p14:media xmlns:p14="http://schemas.microsoft.com/office/powerpoint/2010/main" r:embed="rId1">
                  <p14:trim st="7166.1696"/>
                  <p14:fade in="750" out="90"/>
                </p14:media>
              </p:ext>
            </p:extLst>
          </p:nvPr>
        </p:nvPicPr>
        <p:blipFill>
          <a:blip r:embed="rId5">
            <a:duotone>
              <a:prstClr val="black"/>
              <a:schemeClr val="accent6">
                <a:tint val="45000"/>
                <a:satMod val="400000"/>
              </a:schemeClr>
            </a:duotone>
          </a:blip>
          <a:stretch>
            <a:fillRect/>
          </a:stretch>
        </p:blipFill>
        <p:spPr>
          <a:xfrm>
            <a:off x="629474" y="1905000"/>
            <a:ext cx="914400" cy="731520"/>
          </a:xfrm>
          <a:prstGeom prst="chevron">
            <a:avLst>
              <a:gd name="adj" fmla="val 46173"/>
            </a:avLst>
          </a:prstGeom>
          <a:ln w="38100">
            <a:solidFill>
              <a:schemeClr val="accent1"/>
            </a:solidFill>
          </a:ln>
          <a:effectLst>
            <a:outerShdw blurRad="50800" dist="38100" algn="l" rotWithShape="0">
              <a:prstClr val="black">
                <a:alpha val="40000"/>
              </a:prstClr>
            </a:outerShdw>
          </a:effectLst>
          <a:scene3d>
            <a:camera prst="orthographicFront"/>
            <a:lightRig rig="threePt" dir="t"/>
          </a:scene3d>
          <a:sp3d>
            <a:bevelT w="101600" prst="ribl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07" fill="hold"/>
                                        <p:tgtEl>
                                          <p:spTgt spid="7"/>
                                        </p:tgtEl>
                                      </p:cBhvr>
                                    </p:cmd>
                                  </p:childTnLst>
                                </p:cTn>
                              </p:par>
                              <p:par>
                                <p:cTn id="7" presetID="1" presetClass="mediacall" presetSubtype="0" fill="hold" nodeType="withEffect">
                                  <p:stCondLst>
                                    <p:cond delay="0"/>
                                  </p:stCondLst>
                                  <p:childTnLst>
                                    <p:cmd type="call" cmd="playFrom(0.0)">
                                      <p:cBhvr>
                                        <p:cTn id="8" dur="8007" fill="hold"/>
                                        <p:tgtEl>
                                          <p:spTgt spid="10"/>
                                        </p:tgtEl>
                                      </p:cBhvr>
                                    </p:cmd>
                                  </p:childTnLst>
                                </p:cTn>
                              </p:par>
                              <p:par>
                                <p:cTn id="9" presetID="1" presetClass="mediacall" presetSubtype="0" fill="hold" nodeType="withEffect">
                                  <p:stCondLst>
                                    <p:cond delay="0"/>
                                  </p:stCondLst>
                                  <p:childTnLst>
                                    <p:cmd type="call" cmd="playFrom(0.0)">
                                      <p:cBhvr>
                                        <p:cTn id="10" dur="8007" fill="hold"/>
                                        <p:tgtEl>
                                          <p:spTgt spid="13"/>
                                        </p:tgtEl>
                                      </p:cBhvr>
                                    </p:cmd>
                                  </p:childTnLst>
                                </p:cTn>
                              </p:par>
                              <p:par>
                                <p:cTn id="11" presetID="1" presetClass="mediacall" presetSubtype="0" fill="hold" nodeType="withEffect">
                                  <p:stCondLst>
                                    <p:cond delay="0"/>
                                  </p:stCondLst>
                                  <p:childTnLst>
                                    <p:cmd type="call" cmd="playFrom(0.0)">
                                      <p:cBhvr>
                                        <p:cTn id="12" dur="84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7"/>
                </p:tgtEl>
              </p:cMediaNode>
            </p:video>
            <p:video>
              <p:cMediaNode vol="80000">
                <p:cTn id="14" repeatCount="indefinite" fill="hold" display="0">
                  <p:stCondLst>
                    <p:cond delay="indefinite"/>
                  </p:stCondLst>
                </p:cTn>
                <p:tgtEl>
                  <p:spTgt spid="10"/>
                </p:tgtEl>
              </p:cMediaNode>
            </p:video>
            <p:video>
              <p:cMediaNode vol="80000">
                <p:cTn id="15" repeatCount="indefinite" fill="hold" display="0">
                  <p:stCondLst>
                    <p:cond delay="indefinite"/>
                  </p:stCondLst>
                </p:cTn>
                <p:tgtEl>
                  <p:spTgt spid="13"/>
                </p:tgtEl>
              </p:cMediaNode>
            </p:video>
            <p:video>
              <p:cMediaNode vol="80000">
                <p:cTn id="16" repeatCount="indefinite" fill="hold" display="0">
                  <p:stCondLst>
                    <p:cond delay="indefinite"/>
                  </p:stCondLst>
                </p:cTn>
                <p:tgtEl>
                  <p:spTgt spid="1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Member Introduction</a:t>
            </a:r>
          </a:p>
          <a:p>
            <a:r>
              <a:rPr lang="en-US" dirty="0" smtClean="0"/>
              <a:t>Objective:</a:t>
            </a:r>
          </a:p>
          <a:p>
            <a:pPr lvl="1"/>
            <a:r>
              <a:rPr lang="en-US" spc="150" dirty="0"/>
              <a:t>Promote </a:t>
            </a:r>
            <a:r>
              <a:rPr lang="en-US" spc="150" dirty="0" smtClean="0"/>
              <a:t>awareness </a:t>
            </a:r>
            <a:r>
              <a:rPr lang="en-US" spc="150" dirty="0"/>
              <a:t>of significant requirements that come with accepting grants.</a:t>
            </a:r>
          </a:p>
          <a:p>
            <a:pPr lvl="1"/>
            <a:r>
              <a:rPr lang="en-US" spc="150" dirty="0"/>
              <a:t>Develop</a:t>
            </a:r>
            <a:r>
              <a:rPr lang="en-US" dirty="0" smtClean="0"/>
              <a:t> job aids.</a:t>
            </a:r>
          </a:p>
          <a:p>
            <a:pPr lvl="1"/>
            <a:r>
              <a:rPr lang="en-US" dirty="0" smtClean="0"/>
              <a:t>Provide learning opportunities.</a:t>
            </a:r>
          </a:p>
          <a:p>
            <a:pPr lvl="1"/>
            <a:r>
              <a:rPr lang="en-US" dirty="0" smtClean="0"/>
              <a:t>Serve as consultants.</a:t>
            </a:r>
          </a:p>
          <a:p>
            <a:pPr lvl="1"/>
            <a:r>
              <a:rPr lang="en-US" dirty="0" smtClean="0"/>
              <a:t>Distribute Quarterly Newsletter.</a:t>
            </a:r>
          </a:p>
          <a:p>
            <a:pPr lvl="1"/>
            <a:r>
              <a:rPr lang="en-US" dirty="0" smtClean="0"/>
              <a:t>Maintain the Grants Accounting Manual.</a:t>
            </a:r>
          </a:p>
          <a:p>
            <a:pPr lvl="1"/>
            <a:r>
              <a:rPr lang="en-US" dirty="0" smtClean="0"/>
              <a:t>Monitor grant activity in Edison.</a:t>
            </a:r>
          </a:p>
          <a:p>
            <a:r>
              <a:rPr lang="en-US" dirty="0" smtClean="0"/>
              <a:t>Collaborative and ongoing effort.   </a:t>
            </a:r>
            <a:endParaRPr lang="en-US" dirty="0"/>
          </a:p>
        </p:txBody>
      </p:sp>
      <p:sp>
        <p:nvSpPr>
          <p:cNvPr id="2" name="Date Placeholder 1"/>
          <p:cNvSpPr>
            <a:spLocks noGrp="1"/>
          </p:cNvSpPr>
          <p:nvPr>
            <p:ph type="dt" sz="half" idx="10"/>
          </p:nvPr>
        </p:nvSpPr>
        <p:spPr/>
        <p:txBody>
          <a:bodyPr/>
          <a:lstStyle/>
          <a:p>
            <a:r>
              <a:rPr lang="en-US" dirty="0" smtClean="0"/>
              <a:t>April 7, 2016</a:t>
            </a:r>
            <a:endParaRPr lang="en-US" dirty="0"/>
          </a:p>
        </p:txBody>
      </p:sp>
      <p:sp>
        <p:nvSpPr>
          <p:cNvPr id="3" name="Slide Number Placeholder 2"/>
          <p:cNvSpPr>
            <a:spLocks noGrp="1"/>
          </p:cNvSpPr>
          <p:nvPr>
            <p:ph type="sldNum" sz="quarter" idx="12"/>
          </p:nvPr>
        </p:nvSpPr>
        <p:spPr/>
        <p:txBody>
          <a:bodyPr/>
          <a:lstStyle/>
          <a:p>
            <a:fld id="{6ECF81E8-6DE5-4C92-89BE-5D6CD56A8BF1}" type="slidenum">
              <a:rPr lang="en-US" smtClean="0"/>
              <a:pPr/>
              <a:t>3</a:t>
            </a:fld>
            <a:endParaRPr lang="en-US" dirty="0"/>
          </a:p>
        </p:txBody>
      </p:sp>
      <p:sp>
        <p:nvSpPr>
          <p:cNvPr id="4" name="Title 3"/>
          <p:cNvSpPr>
            <a:spLocks noGrp="1"/>
          </p:cNvSpPr>
          <p:nvPr>
            <p:ph type="title"/>
          </p:nvPr>
        </p:nvSpPr>
        <p:spPr/>
        <p:txBody>
          <a:bodyPr/>
          <a:lstStyle/>
          <a:p>
            <a:r>
              <a:rPr lang="en-US" dirty="0" smtClean="0"/>
              <a:t>Grant Workgroup overview</a:t>
            </a:r>
            <a:endParaRPr lang="en-US" dirty="0"/>
          </a:p>
        </p:txBody>
      </p:sp>
    </p:spTree>
    <p:extLst>
      <p:ext uri="{BB962C8B-B14F-4D97-AF65-F5344CB8AC3E}">
        <p14:creationId xmlns:p14="http://schemas.microsoft.com/office/powerpoint/2010/main" val="113754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4800" y="3809999"/>
            <a:ext cx="8534400" cy="2590801"/>
          </a:xfrm>
        </p:spPr>
      </p:pic>
      <p:sp>
        <p:nvSpPr>
          <p:cNvPr id="4" name="Date Placeholder 3"/>
          <p:cNvSpPr>
            <a:spLocks noGrp="1"/>
          </p:cNvSpPr>
          <p:nvPr>
            <p:ph type="dt" sz="half" idx="10"/>
          </p:nvPr>
        </p:nvSpPr>
        <p:spPr/>
        <p:txBody>
          <a:bodyPr/>
          <a:lstStyle/>
          <a:p>
            <a:r>
              <a:rPr lang="en-US" dirty="0" smtClean="0"/>
              <a:t>April 7, 2016</a:t>
            </a:r>
            <a:endParaRPr lang="en-US" dirty="0"/>
          </a:p>
        </p:txBody>
      </p:sp>
      <p:sp>
        <p:nvSpPr>
          <p:cNvPr id="6" name="Slide Number Placeholder 5"/>
          <p:cNvSpPr>
            <a:spLocks noGrp="1"/>
          </p:cNvSpPr>
          <p:nvPr>
            <p:ph type="sldNum" sz="quarter" idx="12"/>
          </p:nvPr>
        </p:nvSpPr>
        <p:spPr/>
        <p:txBody>
          <a:bodyPr/>
          <a:lstStyle/>
          <a:p>
            <a:fld id="{6ECF81E8-6DE5-4C92-89BE-5D6CD56A8BF1}" type="slidenum">
              <a:rPr lang="en-US" smtClean="0"/>
              <a:pPr/>
              <a:t>4</a:t>
            </a:fld>
            <a:endParaRPr lang="en-US" dirty="0"/>
          </a:p>
        </p:txBody>
      </p:sp>
      <p:sp>
        <p:nvSpPr>
          <p:cNvPr id="8" name="Title 1"/>
          <p:cNvSpPr>
            <a:spLocks noGrp="1"/>
          </p:cNvSpPr>
          <p:nvPr>
            <p:ph type="title"/>
          </p:nvPr>
        </p:nvSpPr>
        <p:spPr>
          <a:xfrm>
            <a:off x="457200" y="381000"/>
            <a:ext cx="8305800" cy="1143000"/>
          </a:xfrm>
        </p:spPr>
        <p:txBody>
          <a:bodyPr/>
          <a:lstStyle/>
          <a:p>
            <a:r>
              <a:rPr lang="en-US" b="1" dirty="0" smtClean="0"/>
              <a:t> ICR Tool - Overview</a:t>
            </a:r>
            <a:endParaRPr lang="en-US" dirty="0"/>
          </a:p>
        </p:txBody>
      </p:sp>
      <p:sp>
        <p:nvSpPr>
          <p:cNvPr id="15" name="Content Placeholder 2"/>
          <p:cNvSpPr txBox="1">
            <a:spLocks/>
          </p:cNvSpPr>
          <p:nvPr/>
        </p:nvSpPr>
        <p:spPr>
          <a:xfrm>
            <a:off x="152400" y="1676400"/>
            <a:ext cx="8229600" cy="2209800"/>
          </a:xfrm>
          <a:prstGeom prst="rect">
            <a:avLst/>
          </a:prstGeom>
          <a:ln>
            <a:solidFill>
              <a:schemeClr val="accent1"/>
            </a:solidFill>
          </a:ln>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0" indent="-457200">
              <a:lnSpc>
                <a:spcPct val="150000"/>
              </a:lnSpc>
              <a:buClr>
                <a:schemeClr val="accent1">
                  <a:lumMod val="75000"/>
                </a:schemeClr>
              </a:buClr>
              <a:buSzPct val="95000"/>
              <a:buFont typeface="Wingdings" panose="05000000000000000000" pitchFamily="2" charset="2"/>
              <a:buChar char="v"/>
            </a:pPr>
            <a:r>
              <a:rPr lang="en-US" sz="2200" dirty="0"/>
              <a:t>Source Material - 2 C.F.R Part 200: Uniform Guidance.</a:t>
            </a:r>
          </a:p>
          <a:p>
            <a:pPr marL="457200" indent="-457200">
              <a:lnSpc>
                <a:spcPct val="150000"/>
              </a:lnSpc>
              <a:buClr>
                <a:schemeClr val="accent1">
                  <a:lumMod val="75000"/>
                </a:schemeClr>
              </a:buClr>
              <a:buSzPct val="95000"/>
              <a:buFont typeface="Wingdings" panose="05000000000000000000" pitchFamily="2" charset="2"/>
              <a:buChar char="v"/>
            </a:pPr>
            <a:r>
              <a:rPr lang="en-US" sz="2200" dirty="0"/>
              <a:t>Summary of Requirements.</a:t>
            </a:r>
          </a:p>
          <a:p>
            <a:pPr marL="457200" indent="-457200">
              <a:lnSpc>
                <a:spcPct val="150000"/>
              </a:lnSpc>
              <a:buClr>
                <a:schemeClr val="accent1">
                  <a:lumMod val="75000"/>
                </a:schemeClr>
              </a:buClr>
              <a:buSzPct val="95000"/>
              <a:buFont typeface="Wingdings" panose="05000000000000000000" pitchFamily="2" charset="2"/>
              <a:buChar char="v"/>
            </a:pPr>
            <a:r>
              <a:rPr lang="en-US" sz="2200" dirty="0"/>
              <a:t>Embedded Links to assist with research efforts.</a:t>
            </a:r>
          </a:p>
          <a:p>
            <a:pPr marL="457200" indent="-457200">
              <a:lnSpc>
                <a:spcPct val="150000"/>
              </a:lnSpc>
              <a:buClr>
                <a:schemeClr val="accent1">
                  <a:lumMod val="75000"/>
                </a:schemeClr>
              </a:buClr>
              <a:buSzPct val="95000"/>
              <a:buFont typeface="Wingdings" panose="05000000000000000000" pitchFamily="2" charset="2"/>
              <a:buChar char="v"/>
            </a:pPr>
            <a:r>
              <a:rPr lang="en-US" sz="2200" dirty="0"/>
              <a:t>Job Aids Link.</a:t>
            </a:r>
          </a:p>
          <a:p>
            <a:pPr marL="365760" lvl="1" indent="0">
              <a:buFont typeface="Wingdings" pitchFamily="2" charset="2"/>
              <a:buNone/>
            </a:pPr>
            <a:r>
              <a:rPr lang="en-US" sz="2000" spc="150" dirty="0" smtClean="0">
                <a:solidFill>
                  <a:schemeClr val="accent2"/>
                </a:solidFill>
                <a:hlinkClick r:id="rId4"/>
              </a:rPr>
              <a:t>http://www.tn.gov/finance/article/fa-accfin-swa</a:t>
            </a:r>
            <a:endParaRPr lang="en-US" sz="2000" spc="150" dirty="0" smtClean="0">
              <a:solidFill>
                <a:schemeClr val="accent2"/>
              </a:solidFill>
            </a:endParaRPr>
          </a:p>
          <a:p>
            <a:endParaRPr lang="en-US" dirty="0" smtClean="0"/>
          </a:p>
          <a:p>
            <a:pPr marL="0" indent="0">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Summarizes the requirements set forth in the Uniform Guidance.</a:t>
            </a:r>
          </a:p>
          <a:p>
            <a:r>
              <a:rPr lang="en-US" dirty="0" smtClean="0"/>
              <a:t>Outlines the Grant Lifecycle.</a:t>
            </a:r>
          </a:p>
          <a:p>
            <a:r>
              <a:rPr lang="en-US" dirty="0" smtClean="0"/>
              <a:t>Contains Topical Index.</a:t>
            </a:r>
          </a:p>
          <a:p>
            <a:r>
              <a:rPr lang="en-US" dirty="0" smtClean="0"/>
              <a:t>Provides links to the following: </a:t>
            </a:r>
          </a:p>
          <a:p>
            <a:pPr lvl="1"/>
            <a:r>
              <a:rPr lang="en-US" dirty="0" smtClean="0"/>
              <a:t>eCFR and Previous Circulars.</a:t>
            </a:r>
          </a:p>
          <a:p>
            <a:pPr lvl="1"/>
            <a:r>
              <a:rPr lang="en-US" dirty="0" smtClean="0"/>
              <a:t>Funding Opportunities.</a:t>
            </a:r>
          </a:p>
          <a:p>
            <a:pPr lvl="1"/>
            <a:r>
              <a:rPr lang="en-US" dirty="0" smtClean="0"/>
              <a:t>Federal Agency Compliance Additions and Exceptions.</a:t>
            </a:r>
          </a:p>
          <a:p>
            <a:pPr lvl="1"/>
            <a:r>
              <a:rPr lang="en-US" dirty="0" smtClean="0"/>
              <a:t>Federal Agency Homepages.</a:t>
            </a:r>
          </a:p>
          <a:p>
            <a:pPr lvl="1"/>
            <a:r>
              <a:rPr lang="en-US" dirty="0" smtClean="0"/>
              <a:t>System for Award Management (SAM) and Federal Awardee Performance and Integrity Information System (FAPIIS).</a:t>
            </a:r>
          </a:p>
          <a:p>
            <a:pPr lvl="1"/>
            <a:r>
              <a:rPr lang="en-US" dirty="0" smtClean="0"/>
              <a:t>USAspending.gov</a:t>
            </a:r>
          </a:p>
          <a:p>
            <a:pPr marL="365760" lvl="1" indent="0">
              <a:buNone/>
            </a:pPr>
            <a:endParaRPr lang="en-US" dirty="0" smtClean="0"/>
          </a:p>
        </p:txBody>
      </p:sp>
      <p:sp>
        <p:nvSpPr>
          <p:cNvPr id="2" name="Date Placeholder 1"/>
          <p:cNvSpPr>
            <a:spLocks noGrp="1"/>
          </p:cNvSpPr>
          <p:nvPr>
            <p:ph type="dt" sz="half" idx="10"/>
          </p:nvPr>
        </p:nvSpPr>
        <p:spPr/>
        <p:txBody>
          <a:bodyPr/>
          <a:lstStyle/>
          <a:p>
            <a:r>
              <a:rPr lang="en-US" dirty="0" smtClean="0"/>
              <a:t>April 7, 2016</a:t>
            </a:r>
            <a:endParaRPr lang="en-US" dirty="0"/>
          </a:p>
        </p:txBody>
      </p:sp>
      <p:sp>
        <p:nvSpPr>
          <p:cNvPr id="3" name="Slide Number Placeholder 2"/>
          <p:cNvSpPr>
            <a:spLocks noGrp="1"/>
          </p:cNvSpPr>
          <p:nvPr>
            <p:ph type="sldNum" sz="quarter" idx="12"/>
          </p:nvPr>
        </p:nvSpPr>
        <p:spPr/>
        <p:txBody>
          <a:bodyPr/>
          <a:lstStyle/>
          <a:p>
            <a:fld id="{6ECF81E8-6DE5-4C92-89BE-5D6CD56A8BF1}" type="slidenum">
              <a:rPr lang="en-US" smtClean="0"/>
              <a:pPr/>
              <a:t>5</a:t>
            </a:fld>
            <a:endParaRPr lang="en-US" dirty="0"/>
          </a:p>
        </p:txBody>
      </p:sp>
      <p:sp>
        <p:nvSpPr>
          <p:cNvPr id="4" name="Title 3"/>
          <p:cNvSpPr>
            <a:spLocks noGrp="1"/>
          </p:cNvSpPr>
          <p:nvPr>
            <p:ph type="title"/>
          </p:nvPr>
        </p:nvSpPr>
        <p:spPr/>
        <p:txBody>
          <a:bodyPr/>
          <a:lstStyle/>
          <a:p>
            <a:r>
              <a:rPr lang="en-US" dirty="0" smtClean="0"/>
              <a:t>ICR Tool</a:t>
            </a:r>
            <a:endParaRPr lang="en-US" dirty="0"/>
          </a:p>
        </p:txBody>
      </p:sp>
    </p:spTree>
    <p:extLst>
      <p:ext uri="{BB962C8B-B14F-4D97-AF65-F5344CB8AC3E}">
        <p14:creationId xmlns:p14="http://schemas.microsoft.com/office/powerpoint/2010/main" val="1826723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752600"/>
            <a:ext cx="8229600" cy="3581400"/>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nSpc>
                <a:spcPct val="170000"/>
              </a:lnSpc>
              <a:buFont typeface="Wingdings 2"/>
              <a:buNone/>
            </a:pPr>
            <a:r>
              <a:rPr lang="en-US" sz="2800" b="1" u="sng" dirty="0" smtClean="0">
                <a:solidFill>
                  <a:schemeClr val="tx2"/>
                </a:solidFill>
              </a:rPr>
              <a:t>Overview of Grant Lifecycle</a:t>
            </a:r>
          </a:p>
          <a:p>
            <a:pPr>
              <a:lnSpc>
                <a:spcPct val="170000"/>
              </a:lnSpc>
              <a:buClr>
                <a:schemeClr val="accent1">
                  <a:lumMod val="75000"/>
                </a:schemeClr>
              </a:buClr>
              <a:buFont typeface="Wingdings" panose="05000000000000000000" pitchFamily="2" charset="2"/>
              <a:buChar char="v"/>
            </a:pPr>
            <a:r>
              <a:rPr lang="en-US" u="sng" dirty="0" smtClean="0">
                <a:solidFill>
                  <a:srgbClr val="FFC000"/>
                </a:solidFill>
                <a:hlinkClick r:id="rId2"/>
              </a:rPr>
              <a:t> </a:t>
            </a:r>
            <a:r>
              <a:rPr lang="en-US" spc="150" dirty="0">
                <a:solidFill>
                  <a:schemeClr val="tx2"/>
                </a:solidFill>
                <a:hlinkClick r:id="rId2"/>
              </a:rPr>
              <a:t>Grant lifecycle </a:t>
            </a:r>
            <a:r>
              <a:rPr lang="en-US" spc="150" dirty="0">
                <a:solidFill>
                  <a:schemeClr val="tx2"/>
                </a:solidFill>
              </a:rPr>
              <a:t>is explained on the Federal grants website at </a:t>
            </a:r>
            <a:r>
              <a:rPr lang="en-US" spc="150" dirty="0">
                <a:solidFill>
                  <a:schemeClr val="tx2"/>
                </a:solidFill>
                <a:hlinkClick r:id="rId3"/>
              </a:rPr>
              <a:t>Grant.Gov</a:t>
            </a:r>
            <a:endParaRPr lang="en-US" spc="150" dirty="0">
              <a:solidFill>
                <a:schemeClr val="tx2"/>
              </a:solidFill>
            </a:endParaRPr>
          </a:p>
          <a:p>
            <a:pPr marL="880110" lvl="1" indent="-514350">
              <a:lnSpc>
                <a:spcPct val="150000"/>
              </a:lnSpc>
              <a:buClr>
                <a:schemeClr val="accent1">
                  <a:lumMod val="75000"/>
                </a:schemeClr>
              </a:buClr>
              <a:buFont typeface="+mj-lt"/>
              <a:buAutoNum type="arabicPeriod"/>
            </a:pPr>
            <a:r>
              <a:rPr lang="en-US" sz="2600" spc="150" dirty="0">
                <a:solidFill>
                  <a:schemeClr val="tx2"/>
                </a:solidFill>
              </a:rPr>
              <a:t>Pre-award Phase – Subpart C</a:t>
            </a:r>
          </a:p>
          <a:p>
            <a:pPr marL="880110" lvl="1" indent="-514350">
              <a:lnSpc>
                <a:spcPct val="150000"/>
              </a:lnSpc>
              <a:buClr>
                <a:schemeClr val="accent1">
                  <a:lumMod val="75000"/>
                </a:schemeClr>
              </a:buClr>
              <a:buFont typeface="+mj-lt"/>
              <a:buAutoNum type="arabicPeriod"/>
            </a:pPr>
            <a:r>
              <a:rPr lang="en-US" sz="2600" spc="150" dirty="0">
                <a:solidFill>
                  <a:schemeClr val="tx2"/>
                </a:solidFill>
              </a:rPr>
              <a:t>Award Phase </a:t>
            </a:r>
          </a:p>
          <a:p>
            <a:pPr marL="880110" lvl="1" indent="-514350">
              <a:lnSpc>
                <a:spcPct val="150000"/>
              </a:lnSpc>
              <a:buClr>
                <a:schemeClr val="accent1">
                  <a:lumMod val="75000"/>
                </a:schemeClr>
              </a:buClr>
              <a:buFont typeface="+mj-lt"/>
              <a:buAutoNum type="arabicPeriod"/>
            </a:pPr>
            <a:r>
              <a:rPr lang="en-US" sz="2600" spc="150" dirty="0">
                <a:solidFill>
                  <a:schemeClr val="tx2"/>
                </a:solidFill>
              </a:rPr>
              <a:t>Post Award Phase </a:t>
            </a:r>
            <a:endParaRPr lang="en-US" sz="2600" spc="150" dirty="0" smtClean="0">
              <a:solidFill>
                <a:schemeClr val="tx2"/>
              </a:solidFill>
            </a:endParaRPr>
          </a:p>
          <a:p>
            <a:pPr lvl="2">
              <a:lnSpc>
                <a:spcPct val="150000"/>
              </a:lnSpc>
              <a:buClr>
                <a:schemeClr val="accent1">
                  <a:lumMod val="75000"/>
                </a:schemeClr>
              </a:buClr>
            </a:pPr>
            <a:r>
              <a:rPr lang="en-US" sz="2600" spc="150" dirty="0" smtClean="0">
                <a:solidFill>
                  <a:schemeClr val="tx2"/>
                </a:solidFill>
              </a:rPr>
              <a:t>Post Federal Award Requirements - Subpart D</a:t>
            </a:r>
          </a:p>
          <a:p>
            <a:pPr lvl="2">
              <a:lnSpc>
                <a:spcPct val="150000"/>
              </a:lnSpc>
              <a:buClr>
                <a:schemeClr val="accent1">
                  <a:lumMod val="75000"/>
                </a:schemeClr>
              </a:buClr>
            </a:pPr>
            <a:r>
              <a:rPr lang="en-US" sz="2600" spc="150" dirty="0" smtClean="0">
                <a:solidFill>
                  <a:schemeClr val="tx2"/>
                </a:solidFill>
              </a:rPr>
              <a:t>Cost Principles – Subpart E</a:t>
            </a:r>
          </a:p>
          <a:p>
            <a:pPr lvl="2">
              <a:lnSpc>
                <a:spcPct val="150000"/>
              </a:lnSpc>
              <a:buClr>
                <a:schemeClr val="accent1">
                  <a:lumMod val="75000"/>
                </a:schemeClr>
              </a:buClr>
            </a:pPr>
            <a:r>
              <a:rPr lang="en-US" sz="2600" spc="150" dirty="0" smtClean="0">
                <a:solidFill>
                  <a:schemeClr val="tx2"/>
                </a:solidFill>
              </a:rPr>
              <a:t>Audit Requirements – Subpart F</a:t>
            </a:r>
          </a:p>
          <a:p>
            <a:pPr lvl="2">
              <a:lnSpc>
                <a:spcPct val="150000"/>
              </a:lnSpc>
              <a:buClr>
                <a:schemeClr val="accent1">
                  <a:lumMod val="75000"/>
                </a:schemeClr>
              </a:buClr>
            </a:pPr>
            <a:r>
              <a:rPr lang="en-US" sz="2600" spc="150" dirty="0" smtClean="0">
                <a:solidFill>
                  <a:schemeClr val="tx2"/>
                </a:solidFill>
              </a:rPr>
              <a:t>Appendix XI – Compliance Supplement</a:t>
            </a:r>
            <a:endParaRPr lang="en-US" sz="2600" spc="150" dirty="0">
              <a:solidFill>
                <a:schemeClr val="tx2"/>
              </a:solidFill>
            </a:endParaRPr>
          </a:p>
          <a:p>
            <a:endParaRPr lang="en-US" dirty="0" smtClean="0"/>
          </a:p>
          <a:p>
            <a:pPr marL="0" indent="0">
              <a:buFont typeface="Wingdings 2"/>
              <a:buNone/>
            </a:pPr>
            <a:endParaRPr lang="en-US" dirty="0" smtClean="0"/>
          </a:p>
        </p:txBody>
      </p:sp>
      <p:sp>
        <p:nvSpPr>
          <p:cNvPr id="2" name="Date Placeholder 1"/>
          <p:cNvSpPr>
            <a:spLocks noGrp="1"/>
          </p:cNvSpPr>
          <p:nvPr>
            <p:ph type="dt" sz="half" idx="10"/>
          </p:nvPr>
        </p:nvSpPr>
        <p:spPr/>
        <p:txBody>
          <a:bodyPr/>
          <a:lstStyle/>
          <a:p>
            <a:r>
              <a:rPr lang="en-US" dirty="0" smtClean="0"/>
              <a:t>April 7, 2016</a:t>
            </a:r>
            <a:endParaRPr lang="en-US" dirty="0"/>
          </a:p>
        </p:txBody>
      </p:sp>
      <p:sp>
        <p:nvSpPr>
          <p:cNvPr id="5" name="Slide Number Placeholder 4"/>
          <p:cNvSpPr>
            <a:spLocks noGrp="1"/>
          </p:cNvSpPr>
          <p:nvPr>
            <p:ph type="sldNum" sz="quarter" idx="12"/>
          </p:nvPr>
        </p:nvSpPr>
        <p:spPr/>
        <p:txBody>
          <a:bodyPr/>
          <a:lstStyle/>
          <a:p>
            <a:fld id="{6ECF81E8-6DE5-4C92-89BE-5D6CD56A8BF1}" type="slidenum">
              <a:rPr lang="en-US" smtClean="0"/>
              <a:pPr/>
              <a:t>6</a:t>
            </a:fld>
            <a:endParaRPr lang="en-US" dirty="0"/>
          </a:p>
        </p:txBody>
      </p:sp>
      <p:pic>
        <p:nvPicPr>
          <p:cNvPr id="3074" name="Picture 2" descr="C:\Users\ag05bb4\Pictures\20141202185508-8-enduring-lessons-learned-my-clients-2014.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28600" y="228600"/>
            <a:ext cx="8686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492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April 7, 2016</a:t>
            </a:r>
            <a:endParaRPr lang="en-US" dirty="0"/>
          </a:p>
        </p:txBody>
      </p:sp>
      <p:sp>
        <p:nvSpPr>
          <p:cNvPr id="5" name="Slide Number Placeholder 4"/>
          <p:cNvSpPr>
            <a:spLocks noGrp="1"/>
          </p:cNvSpPr>
          <p:nvPr>
            <p:ph type="sldNum" sz="quarter" idx="12"/>
          </p:nvPr>
        </p:nvSpPr>
        <p:spPr/>
        <p:txBody>
          <a:bodyPr/>
          <a:lstStyle/>
          <a:p>
            <a:fld id="{6ECF81E8-6DE5-4C92-89BE-5D6CD56A8BF1}" type="slidenum">
              <a:rPr lang="en-US" smtClean="0"/>
              <a:pPr/>
              <a:t>7</a:t>
            </a:fld>
            <a:endParaRPr lang="en-US" dirty="0"/>
          </a:p>
        </p:txBody>
      </p:sp>
      <p:sp>
        <p:nvSpPr>
          <p:cNvPr id="6" name="Content Placeholder 2"/>
          <p:cNvSpPr txBox="1">
            <a:spLocks/>
          </p:cNvSpPr>
          <p:nvPr/>
        </p:nvSpPr>
        <p:spPr>
          <a:xfrm>
            <a:off x="457200" y="1905000"/>
            <a:ext cx="8229600" cy="39624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lnSpc>
                <a:spcPct val="150000"/>
              </a:lnSpc>
              <a:buNone/>
            </a:pPr>
            <a:r>
              <a:rPr lang="en-US" sz="2800" b="1" u="sng" dirty="0" smtClean="0">
                <a:solidFill>
                  <a:schemeClr val="tx2"/>
                </a:solidFill>
              </a:rPr>
              <a:t>Navigation </a:t>
            </a:r>
            <a:r>
              <a:rPr lang="en-US" sz="2800" b="1" u="sng" dirty="0">
                <a:solidFill>
                  <a:schemeClr val="tx2"/>
                </a:solidFill>
              </a:rPr>
              <a:t>of the ICR Tool to:</a:t>
            </a:r>
          </a:p>
          <a:p>
            <a:pPr>
              <a:lnSpc>
                <a:spcPct val="150000"/>
              </a:lnSpc>
              <a:buClr>
                <a:schemeClr val="accent1">
                  <a:lumMod val="75000"/>
                </a:schemeClr>
              </a:buClr>
              <a:buFont typeface="Wingdings" panose="05000000000000000000" pitchFamily="2" charset="2"/>
              <a:buChar char="v"/>
            </a:pPr>
            <a:r>
              <a:rPr lang="en-US" dirty="0" smtClean="0">
                <a:solidFill>
                  <a:schemeClr val="tx2"/>
                </a:solidFill>
              </a:rPr>
              <a:t> Search for Funding Opportunities: </a:t>
            </a:r>
          </a:p>
          <a:p>
            <a:pPr lvl="1">
              <a:lnSpc>
                <a:spcPct val="150000"/>
              </a:lnSpc>
              <a:buClr>
                <a:schemeClr val="accent1">
                  <a:lumMod val="75000"/>
                </a:schemeClr>
              </a:buClr>
              <a:buFont typeface="Wingdings" panose="05000000000000000000" pitchFamily="2" charset="2"/>
              <a:buChar char="v"/>
            </a:pPr>
            <a:r>
              <a:rPr lang="en-US" dirty="0" smtClean="0">
                <a:solidFill>
                  <a:schemeClr val="tx2"/>
                </a:solidFill>
              </a:rPr>
              <a:t>Go to website </a:t>
            </a:r>
            <a:r>
              <a:rPr lang="en-US" dirty="0" smtClean="0">
                <a:solidFill>
                  <a:schemeClr val="tx2"/>
                </a:solidFill>
                <a:hlinkClick r:id="rId3"/>
              </a:rPr>
              <a:t>Grant.Gov</a:t>
            </a:r>
            <a:r>
              <a:rPr lang="en-US" dirty="0">
                <a:solidFill>
                  <a:schemeClr val="tx2"/>
                </a:solidFill>
              </a:rPr>
              <a:t>.</a:t>
            </a:r>
            <a:r>
              <a:rPr lang="en-US" dirty="0" smtClean="0">
                <a:solidFill>
                  <a:schemeClr val="tx2"/>
                </a:solidFill>
              </a:rPr>
              <a:t> </a:t>
            </a:r>
          </a:p>
          <a:p>
            <a:pPr lvl="1">
              <a:lnSpc>
                <a:spcPct val="150000"/>
              </a:lnSpc>
              <a:buClr>
                <a:schemeClr val="accent1">
                  <a:lumMod val="75000"/>
                </a:schemeClr>
              </a:buClr>
              <a:buFont typeface="Wingdings" panose="05000000000000000000" pitchFamily="2" charset="2"/>
              <a:buChar char="v"/>
            </a:pPr>
            <a:r>
              <a:rPr lang="en-US" dirty="0" smtClean="0">
                <a:solidFill>
                  <a:schemeClr val="tx2"/>
                </a:solidFill>
              </a:rPr>
              <a:t>Go to </a:t>
            </a:r>
            <a:r>
              <a:rPr lang="en-US" dirty="0" smtClean="0">
                <a:solidFill>
                  <a:schemeClr val="tx2"/>
                </a:solidFill>
                <a:hlinkClick r:id="rId4"/>
              </a:rPr>
              <a:t>Gov.Agencies</a:t>
            </a:r>
            <a:r>
              <a:rPr lang="en-US" dirty="0" smtClean="0">
                <a:solidFill>
                  <a:schemeClr val="tx2"/>
                </a:solidFill>
              </a:rPr>
              <a:t> tab for specific Federal Agency opportunities.</a:t>
            </a:r>
          </a:p>
        </p:txBody>
      </p:sp>
      <p:pic>
        <p:nvPicPr>
          <p:cNvPr id="1026" name="Picture 2" descr="C:\Users\ag05bb4\Pictures\untitled-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09" y="228600"/>
            <a:ext cx="8610600" cy="117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55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April 7, 2016</a:t>
            </a:r>
            <a:endParaRPr lang="en-US" dirty="0"/>
          </a:p>
        </p:txBody>
      </p:sp>
      <p:sp>
        <p:nvSpPr>
          <p:cNvPr id="3" name="Slide Number Placeholder 2"/>
          <p:cNvSpPr>
            <a:spLocks noGrp="1"/>
          </p:cNvSpPr>
          <p:nvPr>
            <p:ph type="sldNum" sz="quarter" idx="12"/>
          </p:nvPr>
        </p:nvSpPr>
        <p:spPr/>
        <p:txBody>
          <a:bodyPr/>
          <a:lstStyle/>
          <a:p>
            <a:fld id="{6ECF81E8-6DE5-4C92-89BE-5D6CD56A8BF1}" type="slidenum">
              <a:rPr lang="en-US" smtClean="0"/>
              <a:pPr/>
              <a:t>8</a:t>
            </a:fld>
            <a:endParaRPr lang="en-US" dirty="0"/>
          </a:p>
        </p:txBody>
      </p:sp>
      <p:sp>
        <p:nvSpPr>
          <p:cNvPr id="5" name="Content Placeholder 2"/>
          <p:cNvSpPr txBox="1">
            <a:spLocks/>
          </p:cNvSpPr>
          <p:nvPr/>
        </p:nvSpPr>
        <p:spPr>
          <a:xfrm>
            <a:off x="304800" y="1752600"/>
            <a:ext cx="8229600" cy="4499956"/>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lnSpc>
                <a:spcPct val="150000"/>
              </a:lnSpc>
              <a:buNone/>
            </a:pPr>
            <a:r>
              <a:rPr lang="en-US" sz="2800" b="1" u="sng" dirty="0" smtClean="0">
                <a:solidFill>
                  <a:schemeClr val="tx2"/>
                </a:solidFill>
              </a:rPr>
              <a:t>Navigation </a:t>
            </a:r>
            <a:r>
              <a:rPr lang="en-US" sz="2800" b="1" u="sng" dirty="0">
                <a:solidFill>
                  <a:schemeClr val="tx2"/>
                </a:solidFill>
              </a:rPr>
              <a:t>of the ICR Tool to:</a:t>
            </a:r>
          </a:p>
          <a:p>
            <a:pPr>
              <a:lnSpc>
                <a:spcPct val="150000"/>
              </a:lnSpc>
              <a:buClr>
                <a:schemeClr val="accent1">
                  <a:lumMod val="75000"/>
                </a:schemeClr>
              </a:buClr>
              <a:buFont typeface="Wingdings" panose="05000000000000000000" pitchFamily="2" charset="2"/>
              <a:buChar char="v"/>
            </a:pPr>
            <a:r>
              <a:rPr lang="en-US" dirty="0" smtClean="0">
                <a:solidFill>
                  <a:schemeClr val="tx2"/>
                </a:solidFill>
              </a:rPr>
              <a:t>Federal resources that are applicable to only your agency:</a:t>
            </a:r>
          </a:p>
          <a:p>
            <a:pPr marL="880110" lvl="1" indent="-514350">
              <a:lnSpc>
                <a:spcPct val="150000"/>
              </a:lnSpc>
              <a:buClr>
                <a:schemeClr val="accent1">
                  <a:lumMod val="75000"/>
                </a:schemeClr>
              </a:buClr>
              <a:buFont typeface="Wingdings" panose="05000000000000000000" pitchFamily="2" charset="2"/>
              <a:buChar char="Ø"/>
            </a:pPr>
            <a:r>
              <a:rPr lang="en-US" dirty="0" smtClean="0">
                <a:solidFill>
                  <a:schemeClr val="tx2"/>
                </a:solidFill>
              </a:rPr>
              <a:t>Federal Agency Homepage.</a:t>
            </a:r>
          </a:p>
          <a:p>
            <a:pPr marL="880110" lvl="1" indent="-514350">
              <a:lnSpc>
                <a:spcPct val="150000"/>
              </a:lnSpc>
              <a:buClr>
                <a:schemeClr val="accent1">
                  <a:lumMod val="75000"/>
                </a:schemeClr>
              </a:buClr>
              <a:buFont typeface="Wingdings" panose="05000000000000000000" pitchFamily="2" charset="2"/>
              <a:buChar char="Ø"/>
            </a:pPr>
            <a:r>
              <a:rPr lang="en-US" dirty="0" smtClean="0">
                <a:solidFill>
                  <a:schemeClr val="tx2"/>
                </a:solidFill>
              </a:rPr>
              <a:t>Federal Agency on USASpending.gov.</a:t>
            </a:r>
          </a:p>
          <a:p>
            <a:pPr marL="880110" lvl="1" indent="-514350">
              <a:lnSpc>
                <a:spcPct val="150000"/>
              </a:lnSpc>
              <a:buClr>
                <a:schemeClr val="accent1">
                  <a:lumMod val="75000"/>
                </a:schemeClr>
              </a:buClr>
              <a:buFont typeface="Wingdings" panose="05000000000000000000" pitchFamily="2" charset="2"/>
              <a:buChar char="Ø"/>
            </a:pPr>
            <a:r>
              <a:rPr lang="en-US" dirty="0" smtClean="0">
                <a:solidFill>
                  <a:schemeClr val="tx2"/>
                </a:solidFill>
              </a:rPr>
              <a:t>Federal Agency Interim Final Rule implementing UG.</a:t>
            </a:r>
          </a:p>
          <a:p>
            <a:pPr marL="880110" lvl="1" indent="-514350">
              <a:lnSpc>
                <a:spcPct val="150000"/>
              </a:lnSpc>
              <a:buClr>
                <a:schemeClr val="accent1">
                  <a:lumMod val="75000"/>
                </a:schemeClr>
              </a:buClr>
              <a:buFont typeface="Wingdings" panose="05000000000000000000" pitchFamily="2" charset="2"/>
              <a:buChar char="Ø"/>
            </a:pPr>
            <a:r>
              <a:rPr lang="en-US" dirty="0" smtClean="0">
                <a:solidFill>
                  <a:schemeClr val="tx2"/>
                </a:solidFill>
              </a:rPr>
              <a:t>Federal Agency Exceptions and Additions.</a:t>
            </a:r>
          </a:p>
          <a:p>
            <a:pPr marL="0" indent="0" algn="r">
              <a:buFont typeface="Wingdings 2"/>
              <a:buNone/>
            </a:pPr>
            <a:endParaRPr lang="en-US" dirty="0" smtClean="0"/>
          </a:p>
        </p:txBody>
      </p:sp>
      <p:pic>
        <p:nvPicPr>
          <p:cNvPr id="6" name="Picture 2" descr="C:\Users\ag05bb4\Pictures\untitled-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09" y="228600"/>
            <a:ext cx="8610600" cy="117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85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April 7, 2016</a:t>
            </a:r>
            <a:endParaRPr lang="en-US" dirty="0"/>
          </a:p>
        </p:txBody>
      </p:sp>
      <p:sp>
        <p:nvSpPr>
          <p:cNvPr id="3" name="Slide Number Placeholder 2"/>
          <p:cNvSpPr>
            <a:spLocks noGrp="1"/>
          </p:cNvSpPr>
          <p:nvPr>
            <p:ph type="sldNum" sz="quarter" idx="12"/>
          </p:nvPr>
        </p:nvSpPr>
        <p:spPr/>
        <p:txBody>
          <a:bodyPr/>
          <a:lstStyle/>
          <a:p>
            <a:fld id="{6ECF81E8-6DE5-4C92-89BE-5D6CD56A8BF1}" type="slidenum">
              <a:rPr lang="en-US" smtClean="0"/>
              <a:pPr/>
              <a:t>9</a:t>
            </a:fld>
            <a:endParaRPr lang="en-US" dirty="0"/>
          </a:p>
        </p:txBody>
      </p:sp>
      <p:sp>
        <p:nvSpPr>
          <p:cNvPr id="5" name="Content Placeholder 2"/>
          <p:cNvSpPr txBox="1">
            <a:spLocks/>
          </p:cNvSpPr>
          <p:nvPr/>
        </p:nvSpPr>
        <p:spPr>
          <a:xfrm>
            <a:off x="304800" y="1752600"/>
            <a:ext cx="8229600" cy="4499956"/>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0" indent="0">
              <a:lnSpc>
                <a:spcPct val="150000"/>
              </a:lnSpc>
              <a:buNone/>
            </a:pPr>
            <a:r>
              <a:rPr lang="en-US" sz="2800" b="1" u="sng" dirty="0" smtClean="0">
                <a:solidFill>
                  <a:schemeClr val="tx2"/>
                </a:solidFill>
              </a:rPr>
              <a:t>Navigation </a:t>
            </a:r>
            <a:r>
              <a:rPr lang="en-US" sz="2800" b="1" u="sng" dirty="0">
                <a:solidFill>
                  <a:schemeClr val="tx2"/>
                </a:solidFill>
              </a:rPr>
              <a:t>of the ICR Tool to:</a:t>
            </a:r>
          </a:p>
          <a:p>
            <a:pPr>
              <a:lnSpc>
                <a:spcPct val="150000"/>
              </a:lnSpc>
              <a:buClr>
                <a:schemeClr val="accent1">
                  <a:lumMod val="75000"/>
                </a:schemeClr>
              </a:buClr>
              <a:buFont typeface="Wingdings" panose="05000000000000000000" pitchFamily="2" charset="2"/>
              <a:buChar char="v"/>
            </a:pPr>
            <a:r>
              <a:rPr lang="en-US" dirty="0" smtClean="0">
                <a:solidFill>
                  <a:schemeClr val="tx2"/>
                </a:solidFill>
              </a:rPr>
              <a:t>Research Federal requirements  and TN state requirement, </a:t>
            </a:r>
          </a:p>
          <a:p>
            <a:pPr lvl="1">
              <a:lnSpc>
                <a:spcPct val="150000"/>
              </a:lnSpc>
              <a:buClr>
                <a:schemeClr val="accent1">
                  <a:lumMod val="75000"/>
                </a:schemeClr>
              </a:buClr>
              <a:buFont typeface="Wingdings" panose="05000000000000000000" pitchFamily="2" charset="2"/>
              <a:buChar char="Ø"/>
            </a:pPr>
            <a:r>
              <a:rPr lang="en-US" dirty="0" smtClean="0">
                <a:solidFill>
                  <a:schemeClr val="tx2"/>
                </a:solidFill>
              </a:rPr>
              <a:t>Go to </a:t>
            </a:r>
            <a:r>
              <a:rPr lang="en-US" dirty="0" smtClean="0">
                <a:solidFill>
                  <a:schemeClr val="tx2"/>
                </a:solidFill>
                <a:hlinkClick r:id="rId3"/>
              </a:rPr>
              <a:t>Index </a:t>
            </a:r>
            <a:r>
              <a:rPr lang="en-US" dirty="0" smtClean="0">
                <a:solidFill>
                  <a:schemeClr val="tx2"/>
                </a:solidFill>
                <a:hlinkClick r:id="rId3"/>
              </a:rPr>
              <a:t>tab</a:t>
            </a:r>
            <a:endParaRPr lang="en-US" dirty="0">
              <a:solidFill>
                <a:schemeClr val="tx2"/>
              </a:solidFill>
            </a:endParaRPr>
          </a:p>
          <a:p>
            <a:pPr lvl="1">
              <a:lnSpc>
                <a:spcPct val="150000"/>
              </a:lnSpc>
              <a:buClr>
                <a:schemeClr val="accent1">
                  <a:lumMod val="75000"/>
                </a:schemeClr>
              </a:buClr>
              <a:buFont typeface="Wingdings" panose="05000000000000000000" pitchFamily="2" charset="2"/>
              <a:buChar char="Ø"/>
            </a:pPr>
            <a:r>
              <a:rPr lang="en-US" dirty="0" smtClean="0">
                <a:solidFill>
                  <a:schemeClr val="tx2"/>
                </a:solidFill>
              </a:rPr>
              <a:t>Search </a:t>
            </a:r>
            <a:r>
              <a:rPr lang="en-US" dirty="0" smtClean="0">
                <a:solidFill>
                  <a:schemeClr val="tx2"/>
                </a:solidFill>
              </a:rPr>
              <a:t>question in </a:t>
            </a:r>
            <a:r>
              <a:rPr lang="en-US" dirty="0" smtClean="0">
                <a:solidFill>
                  <a:schemeClr val="tx2"/>
                </a:solidFill>
                <a:hlinkClick r:id="rId3"/>
              </a:rPr>
              <a:t>Index tab</a:t>
            </a:r>
            <a:r>
              <a:rPr lang="en-US" dirty="0" smtClean="0">
                <a:solidFill>
                  <a:schemeClr val="tx2"/>
                </a:solidFill>
              </a:rPr>
              <a:t> and </a:t>
            </a:r>
            <a:r>
              <a:rPr lang="en-US" dirty="0" smtClean="0">
                <a:solidFill>
                  <a:schemeClr val="tx2"/>
                </a:solidFill>
              </a:rPr>
              <a:t>link to relevant section of UG.</a:t>
            </a:r>
            <a:endParaRPr lang="en-US" dirty="0" smtClean="0">
              <a:solidFill>
                <a:schemeClr val="tx2"/>
              </a:solidFill>
            </a:endParaRPr>
          </a:p>
        </p:txBody>
      </p:sp>
      <p:pic>
        <p:nvPicPr>
          <p:cNvPr id="6" name="Picture 2" descr="C:\Users\ag05bb4\Pictures\untitled-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09" y="228600"/>
            <a:ext cx="8610600" cy="117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22922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3AB631-2C77-48E2-965F-5E9DD0990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2372</TotalTime>
  <Words>753</Words>
  <Application>Microsoft Office PowerPoint</Application>
  <PresentationFormat>On-screen Show (4:3)</PresentationFormat>
  <Paragraphs>115</Paragraphs>
  <Slides>13</Slides>
  <Notes>4</Notes>
  <HiddenSlides>0</HiddenSlides>
  <MMClips>4</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Custom Design</vt:lpstr>
      <vt:lpstr>Grid</vt:lpstr>
      <vt:lpstr>1_Custom Design</vt:lpstr>
      <vt:lpstr>Grants Workshop</vt:lpstr>
      <vt:lpstr>Workshop Agenda</vt:lpstr>
      <vt:lpstr>Grant Workgroup overview</vt:lpstr>
      <vt:lpstr> ICR Tool - Overview</vt:lpstr>
      <vt:lpstr>ICR Tool</vt:lpstr>
      <vt:lpstr>PowerPoint Presentation</vt:lpstr>
      <vt:lpstr>PowerPoint Presentation</vt:lpstr>
      <vt:lpstr>PowerPoint Presentation</vt:lpstr>
      <vt:lpstr>PowerPoint Presentation</vt:lpstr>
      <vt:lpstr>PowerPoint Presentation</vt:lpstr>
      <vt:lpstr>FUTURE Steps</vt:lpstr>
      <vt:lpstr>QUESTIONS</vt:lpstr>
      <vt:lpstr>Contact information</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Jeong Robinson</dc:creator>
  <cp:lastModifiedBy>Carrie Dawson</cp:lastModifiedBy>
  <cp:revision>323</cp:revision>
  <cp:lastPrinted>2016-04-06T20:26:13Z</cp:lastPrinted>
  <dcterms:created xsi:type="dcterms:W3CDTF">2016-03-18T15:55:15Z</dcterms:created>
  <dcterms:modified xsi:type="dcterms:W3CDTF">2016-04-06T20:31:20Z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TC103853799990</vt:lpwstr>
  </property>
</Properties>
</file>