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5001" r:id="rId3"/>
  </p:sldMasterIdLst>
  <p:notesMasterIdLst>
    <p:notesMasterId r:id="rId75"/>
  </p:notesMasterIdLst>
  <p:handoutMasterIdLst>
    <p:handoutMasterId r:id="rId76"/>
  </p:handoutMasterIdLst>
  <p:sldIdLst>
    <p:sldId id="382" r:id="rId4"/>
    <p:sldId id="340" r:id="rId5"/>
    <p:sldId id="270" r:id="rId6"/>
    <p:sldId id="375" r:id="rId7"/>
    <p:sldId id="328" r:id="rId8"/>
    <p:sldId id="353" r:id="rId9"/>
    <p:sldId id="350" r:id="rId10"/>
    <p:sldId id="394" r:id="rId11"/>
    <p:sldId id="277" r:id="rId12"/>
    <p:sldId id="393" r:id="rId13"/>
    <p:sldId id="383" r:id="rId14"/>
    <p:sldId id="430" r:id="rId15"/>
    <p:sldId id="431" r:id="rId16"/>
    <p:sldId id="426" r:id="rId17"/>
    <p:sldId id="384" r:id="rId18"/>
    <p:sldId id="346" r:id="rId19"/>
    <p:sldId id="390" r:id="rId20"/>
    <p:sldId id="398" r:id="rId21"/>
    <p:sldId id="387" r:id="rId22"/>
    <p:sldId id="413" r:id="rId23"/>
    <p:sldId id="402" r:id="rId24"/>
    <p:sldId id="403" r:id="rId25"/>
    <p:sldId id="432" r:id="rId26"/>
    <p:sldId id="416" r:id="rId27"/>
    <p:sldId id="408" r:id="rId28"/>
    <p:sldId id="415" r:id="rId29"/>
    <p:sldId id="407" r:id="rId30"/>
    <p:sldId id="411" r:id="rId31"/>
    <p:sldId id="392" r:id="rId32"/>
    <p:sldId id="409" r:id="rId33"/>
    <p:sldId id="412" r:id="rId34"/>
    <p:sldId id="414" r:id="rId35"/>
    <p:sldId id="279" r:id="rId36"/>
    <p:sldId id="418" r:id="rId37"/>
    <p:sldId id="405" r:id="rId38"/>
    <p:sldId id="263" r:id="rId39"/>
    <p:sldId id="417" r:id="rId40"/>
    <p:sldId id="419" r:id="rId41"/>
    <p:sldId id="420" r:id="rId42"/>
    <p:sldId id="473" r:id="rId43"/>
    <p:sldId id="472" r:id="rId44"/>
    <p:sldId id="441" r:id="rId45"/>
    <p:sldId id="445" r:id="rId46"/>
    <p:sldId id="442" r:id="rId47"/>
    <p:sldId id="446" r:id="rId48"/>
    <p:sldId id="444" r:id="rId49"/>
    <p:sldId id="443" r:id="rId50"/>
    <p:sldId id="436" r:id="rId51"/>
    <p:sldId id="435" r:id="rId52"/>
    <p:sldId id="454" r:id="rId53"/>
    <p:sldId id="448" r:id="rId54"/>
    <p:sldId id="452" r:id="rId55"/>
    <p:sldId id="450" r:id="rId56"/>
    <p:sldId id="449" r:id="rId57"/>
    <p:sldId id="451" r:id="rId58"/>
    <p:sldId id="453" r:id="rId59"/>
    <p:sldId id="434" r:id="rId60"/>
    <p:sldId id="455" r:id="rId61"/>
    <p:sldId id="467" r:id="rId62"/>
    <p:sldId id="462" r:id="rId63"/>
    <p:sldId id="463" r:id="rId64"/>
    <p:sldId id="466" r:id="rId65"/>
    <p:sldId id="460" r:id="rId66"/>
    <p:sldId id="461" r:id="rId67"/>
    <p:sldId id="459" r:id="rId68"/>
    <p:sldId id="458" r:id="rId69"/>
    <p:sldId id="457" r:id="rId70"/>
    <p:sldId id="471" r:id="rId71"/>
    <p:sldId id="428" r:id="rId72"/>
    <p:sldId id="470" r:id="rId73"/>
    <p:sldId id="474" r:id="rId74"/>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7B4"/>
    <a:srgbClr val="00589A"/>
    <a:srgbClr val="005DA2"/>
    <a:srgbClr val="893119"/>
    <a:srgbClr val="99FF33"/>
    <a:srgbClr val="FF9966"/>
    <a:srgbClr val="D84E28"/>
    <a:srgbClr val="9BC739"/>
    <a:srgbClr val="99CC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79971" autoAdjust="0"/>
  </p:normalViewPr>
  <p:slideViewPr>
    <p:cSldViewPr>
      <p:cViewPr varScale="1">
        <p:scale>
          <a:sx n="65" d="100"/>
          <a:sy n="65" d="100"/>
        </p:scale>
        <p:origin x="1872" y="53"/>
      </p:cViewPr>
      <p:guideLst>
        <p:guide orient="horz" pos="2160"/>
        <p:guide pos="2880"/>
      </p:guideLst>
    </p:cSldViewPr>
  </p:slideViewPr>
  <p:outlineViewPr>
    <p:cViewPr>
      <p:scale>
        <a:sx n="33" d="100"/>
        <a:sy n="33" d="100"/>
      </p:scale>
      <p:origin x="0" y="8640"/>
    </p:cViewPr>
  </p:outlineViewPr>
  <p:notesTextViewPr>
    <p:cViewPr>
      <p:scale>
        <a:sx n="100" d="100"/>
        <a:sy n="100" d="100"/>
      </p:scale>
      <p:origin x="0" y="0"/>
    </p:cViewPr>
  </p:notesTextViewPr>
  <p:sorterViewPr>
    <p:cViewPr>
      <p:scale>
        <a:sx n="66" d="100"/>
        <a:sy n="66" d="100"/>
      </p:scale>
      <p:origin x="0" y="30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handoutMaster" Target="handoutMasters/handoutMaster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tableStyles" Target="tableStyles.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297ABCB-CF3E-41B3-BBA0-E44E99E1D6CF}"/>
              </a:ext>
            </a:extLst>
          </p:cNvPr>
          <p:cNvSpPr>
            <a:spLocks noGrp="1"/>
          </p:cNvSpPr>
          <p:nvPr>
            <p:ph type="hdr" sz="quarter"/>
          </p:nvPr>
        </p:nvSpPr>
        <p:spPr>
          <a:xfrm>
            <a:off x="0" y="0"/>
            <a:ext cx="3013075" cy="461963"/>
          </a:xfrm>
          <a:prstGeom prst="rect">
            <a:avLst/>
          </a:prstGeom>
        </p:spPr>
        <p:txBody>
          <a:bodyPr vert="horz" lIns="90763" tIns="45382" rIns="90763" bIns="45382" rtlCol="0"/>
          <a:lstStyle>
            <a:lvl1pPr algn="l" eaLnBrk="1" hangingPunct="1">
              <a:defRPr sz="1200">
                <a:latin typeface="Arial" charset="0"/>
                <a:cs typeface="+mn-cs"/>
              </a:defRPr>
            </a:lvl1pPr>
          </a:lstStyle>
          <a:p>
            <a:pPr>
              <a:defRPr/>
            </a:pPr>
            <a:endParaRPr lang="en-US"/>
          </a:p>
        </p:txBody>
      </p:sp>
      <p:sp>
        <p:nvSpPr>
          <p:cNvPr id="3" name="Date Placeholder 2">
            <a:extLst>
              <a:ext uri="{FF2B5EF4-FFF2-40B4-BE49-F238E27FC236}">
                <a16:creationId xmlns:a16="http://schemas.microsoft.com/office/drawing/2014/main" id="{D27CF749-51F5-47B6-8AF1-10F8E6E3818F}"/>
              </a:ext>
            </a:extLst>
          </p:cNvPr>
          <p:cNvSpPr>
            <a:spLocks noGrp="1"/>
          </p:cNvSpPr>
          <p:nvPr>
            <p:ph type="dt" sz="quarter" idx="1"/>
          </p:nvPr>
        </p:nvSpPr>
        <p:spPr>
          <a:xfrm>
            <a:off x="3935413" y="0"/>
            <a:ext cx="3013075" cy="461963"/>
          </a:xfrm>
          <a:prstGeom prst="rect">
            <a:avLst/>
          </a:prstGeom>
        </p:spPr>
        <p:txBody>
          <a:bodyPr vert="horz" lIns="90763" tIns="45382" rIns="90763" bIns="45382" rtlCol="0"/>
          <a:lstStyle>
            <a:lvl1pPr algn="r" eaLnBrk="1" hangingPunct="1">
              <a:defRPr sz="1200">
                <a:latin typeface="Arial" charset="0"/>
                <a:cs typeface="+mn-cs"/>
              </a:defRPr>
            </a:lvl1pPr>
          </a:lstStyle>
          <a:p>
            <a:pPr>
              <a:defRPr/>
            </a:pPr>
            <a:fld id="{7EFEE810-E808-4202-8D6E-0F9234E6F7C5}" type="datetimeFigureOut">
              <a:rPr lang="en-US"/>
              <a:pPr>
                <a:defRPr/>
              </a:pPr>
              <a:t>9/2/2022</a:t>
            </a:fld>
            <a:endParaRPr lang="en-US"/>
          </a:p>
        </p:txBody>
      </p:sp>
      <p:sp>
        <p:nvSpPr>
          <p:cNvPr id="4" name="Footer Placeholder 3">
            <a:extLst>
              <a:ext uri="{FF2B5EF4-FFF2-40B4-BE49-F238E27FC236}">
                <a16:creationId xmlns:a16="http://schemas.microsoft.com/office/drawing/2014/main" id="{B18B0C0F-07AE-4257-A7E0-F24C288F35B5}"/>
              </a:ext>
            </a:extLst>
          </p:cNvPr>
          <p:cNvSpPr>
            <a:spLocks noGrp="1"/>
          </p:cNvSpPr>
          <p:nvPr>
            <p:ph type="ftr" sz="quarter" idx="2"/>
          </p:nvPr>
        </p:nvSpPr>
        <p:spPr>
          <a:xfrm>
            <a:off x="0" y="8772525"/>
            <a:ext cx="3013075" cy="461963"/>
          </a:xfrm>
          <a:prstGeom prst="rect">
            <a:avLst/>
          </a:prstGeom>
        </p:spPr>
        <p:txBody>
          <a:bodyPr vert="horz" lIns="90763" tIns="45382" rIns="90763" bIns="45382" rtlCol="0" anchor="b"/>
          <a:lstStyle>
            <a:lvl1pPr algn="l" eaLnBrk="1" hangingPunct="1">
              <a:defRPr sz="1200">
                <a:latin typeface="Arial" charset="0"/>
                <a:cs typeface="+mn-cs"/>
              </a:defRPr>
            </a:lvl1pPr>
          </a:lstStyle>
          <a:p>
            <a:pPr>
              <a:defRPr/>
            </a:pPr>
            <a:endParaRPr lang="en-US"/>
          </a:p>
        </p:txBody>
      </p:sp>
      <p:sp>
        <p:nvSpPr>
          <p:cNvPr id="5" name="Slide Number Placeholder 4">
            <a:extLst>
              <a:ext uri="{FF2B5EF4-FFF2-40B4-BE49-F238E27FC236}">
                <a16:creationId xmlns:a16="http://schemas.microsoft.com/office/drawing/2014/main" id="{4AB83B43-42C5-4C9F-820D-3D7AD198BCAF}"/>
              </a:ext>
            </a:extLst>
          </p:cNvPr>
          <p:cNvSpPr>
            <a:spLocks noGrp="1"/>
          </p:cNvSpPr>
          <p:nvPr>
            <p:ph type="sldNum" sz="quarter" idx="3"/>
          </p:nvPr>
        </p:nvSpPr>
        <p:spPr>
          <a:xfrm>
            <a:off x="3935413" y="8772525"/>
            <a:ext cx="3013075" cy="461963"/>
          </a:xfrm>
          <a:prstGeom prst="rect">
            <a:avLst/>
          </a:prstGeom>
        </p:spPr>
        <p:txBody>
          <a:bodyPr vert="horz" wrap="square" lIns="90763" tIns="45382" rIns="90763" bIns="45382" numCol="1" anchor="b" anchorCtr="0" compatLnSpc="1">
            <a:prstTxWarp prst="textNoShape">
              <a:avLst/>
            </a:prstTxWarp>
          </a:bodyPr>
          <a:lstStyle>
            <a:lvl1pPr algn="r">
              <a:defRPr sz="1200"/>
            </a:lvl1pPr>
          </a:lstStyle>
          <a:p>
            <a:fld id="{76A2770B-9493-4A4D-A0FA-F6872992AA0A}"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2A52F330-C4A4-487C-9C9A-413415C41EC0}"/>
              </a:ext>
            </a:extLst>
          </p:cNvPr>
          <p:cNvSpPr>
            <a:spLocks noGrp="1" noChangeArrowheads="1"/>
          </p:cNvSpPr>
          <p:nvPr>
            <p:ph type="hdr" sz="quarter"/>
          </p:nvPr>
        </p:nvSpPr>
        <p:spPr bwMode="auto">
          <a:xfrm>
            <a:off x="0" y="0"/>
            <a:ext cx="3013075" cy="461963"/>
          </a:xfrm>
          <a:prstGeom prst="rect">
            <a:avLst/>
          </a:prstGeom>
          <a:noFill/>
          <a:ln w="9525">
            <a:noFill/>
            <a:miter lim="800000"/>
            <a:headEnd/>
            <a:tailEnd/>
          </a:ln>
          <a:effectLst/>
        </p:spPr>
        <p:txBody>
          <a:bodyPr vert="horz" wrap="square" lIns="92487" tIns="46244" rIns="92487" bIns="46244" numCol="1" anchor="t" anchorCtr="0" compatLnSpc="1">
            <a:prstTxWarp prst="textNoShape">
              <a:avLst/>
            </a:prstTxWarp>
          </a:bodyPr>
          <a:lstStyle>
            <a:lvl1pPr defTabSz="924967" eaLnBrk="1" hangingPunct="1">
              <a:defRPr sz="1200">
                <a:latin typeface="Arial" charset="0"/>
                <a:cs typeface="+mn-cs"/>
              </a:defRPr>
            </a:lvl1pPr>
          </a:lstStyle>
          <a:p>
            <a:pPr>
              <a:defRPr/>
            </a:pPr>
            <a:endParaRPr lang="en-US"/>
          </a:p>
        </p:txBody>
      </p:sp>
      <p:sp>
        <p:nvSpPr>
          <p:cNvPr id="18435" name="Rectangle 3">
            <a:extLst>
              <a:ext uri="{FF2B5EF4-FFF2-40B4-BE49-F238E27FC236}">
                <a16:creationId xmlns:a16="http://schemas.microsoft.com/office/drawing/2014/main" id="{C373FDCC-673E-4B66-B193-AA2974965C69}"/>
              </a:ext>
            </a:extLst>
          </p:cNvPr>
          <p:cNvSpPr>
            <a:spLocks noGrp="1" noChangeArrowheads="1"/>
          </p:cNvSpPr>
          <p:nvPr>
            <p:ph type="dt" idx="1"/>
          </p:nvPr>
        </p:nvSpPr>
        <p:spPr bwMode="auto">
          <a:xfrm>
            <a:off x="3935413" y="0"/>
            <a:ext cx="3013075" cy="461963"/>
          </a:xfrm>
          <a:prstGeom prst="rect">
            <a:avLst/>
          </a:prstGeom>
          <a:noFill/>
          <a:ln w="9525">
            <a:noFill/>
            <a:miter lim="800000"/>
            <a:headEnd/>
            <a:tailEnd/>
          </a:ln>
          <a:effectLst/>
        </p:spPr>
        <p:txBody>
          <a:bodyPr vert="horz" wrap="square" lIns="92487" tIns="46244" rIns="92487" bIns="46244" numCol="1" anchor="t" anchorCtr="0" compatLnSpc="1">
            <a:prstTxWarp prst="textNoShape">
              <a:avLst/>
            </a:prstTxWarp>
          </a:bodyPr>
          <a:lstStyle>
            <a:lvl1pPr algn="r" defTabSz="924967" eaLnBrk="1" hangingPunct="1">
              <a:defRPr sz="1200">
                <a:latin typeface="Arial" charset="0"/>
                <a:cs typeface="+mn-cs"/>
              </a:defRPr>
            </a:lvl1pPr>
          </a:lstStyle>
          <a:p>
            <a:pPr>
              <a:defRPr/>
            </a:pPr>
            <a:endParaRPr lang="en-US"/>
          </a:p>
        </p:txBody>
      </p:sp>
      <p:sp>
        <p:nvSpPr>
          <p:cNvPr id="77828" name="Rectangle 4">
            <a:extLst>
              <a:ext uri="{FF2B5EF4-FFF2-40B4-BE49-F238E27FC236}">
                <a16:creationId xmlns:a16="http://schemas.microsoft.com/office/drawing/2014/main" id="{AD4E7E64-B999-4858-8268-2D7B9EF2B169}"/>
              </a:ext>
            </a:extLst>
          </p:cNvPr>
          <p:cNvSpPr>
            <a:spLocks noGrp="1" noRot="1" noChangeAspect="1" noChangeArrowheads="1" noTextEdit="1"/>
          </p:cNvSpPr>
          <p:nvPr>
            <p:ph type="sldImg" idx="2"/>
          </p:nvPr>
        </p:nvSpPr>
        <p:spPr bwMode="auto">
          <a:xfrm>
            <a:off x="1166813" y="692150"/>
            <a:ext cx="4616450"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7" name="Rectangle 5">
            <a:extLst>
              <a:ext uri="{FF2B5EF4-FFF2-40B4-BE49-F238E27FC236}">
                <a16:creationId xmlns:a16="http://schemas.microsoft.com/office/drawing/2014/main" id="{63C8B18A-948F-45A6-AFC0-813C9AF98951}"/>
              </a:ext>
            </a:extLst>
          </p:cNvPr>
          <p:cNvSpPr>
            <a:spLocks noGrp="1" noChangeArrowheads="1"/>
          </p:cNvSpPr>
          <p:nvPr>
            <p:ph type="body" sz="quarter" idx="3"/>
          </p:nvPr>
        </p:nvSpPr>
        <p:spPr bwMode="auto">
          <a:xfrm>
            <a:off x="695325" y="4387850"/>
            <a:ext cx="5559425" cy="4156075"/>
          </a:xfrm>
          <a:prstGeom prst="rect">
            <a:avLst/>
          </a:prstGeom>
          <a:noFill/>
          <a:ln w="9525">
            <a:noFill/>
            <a:miter lim="800000"/>
            <a:headEnd/>
            <a:tailEnd/>
          </a:ln>
          <a:effectLst/>
        </p:spPr>
        <p:txBody>
          <a:bodyPr vert="horz" wrap="square" lIns="92487" tIns="46244" rIns="92487" bIns="4624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438" name="Rectangle 6">
            <a:extLst>
              <a:ext uri="{FF2B5EF4-FFF2-40B4-BE49-F238E27FC236}">
                <a16:creationId xmlns:a16="http://schemas.microsoft.com/office/drawing/2014/main" id="{056E7017-9B8F-40A5-B5C6-84041E5F9343}"/>
              </a:ext>
            </a:extLst>
          </p:cNvPr>
          <p:cNvSpPr>
            <a:spLocks noGrp="1" noChangeArrowheads="1"/>
          </p:cNvSpPr>
          <p:nvPr>
            <p:ph type="ftr" sz="quarter" idx="4"/>
          </p:nvPr>
        </p:nvSpPr>
        <p:spPr bwMode="auto">
          <a:xfrm>
            <a:off x="0" y="8772525"/>
            <a:ext cx="3013075" cy="461963"/>
          </a:xfrm>
          <a:prstGeom prst="rect">
            <a:avLst/>
          </a:prstGeom>
          <a:noFill/>
          <a:ln w="9525">
            <a:noFill/>
            <a:miter lim="800000"/>
            <a:headEnd/>
            <a:tailEnd/>
          </a:ln>
          <a:effectLst/>
        </p:spPr>
        <p:txBody>
          <a:bodyPr vert="horz" wrap="square" lIns="92487" tIns="46244" rIns="92487" bIns="46244" numCol="1" anchor="b" anchorCtr="0" compatLnSpc="1">
            <a:prstTxWarp prst="textNoShape">
              <a:avLst/>
            </a:prstTxWarp>
          </a:bodyPr>
          <a:lstStyle>
            <a:lvl1pPr defTabSz="924967" eaLnBrk="1" hangingPunct="1">
              <a:defRPr sz="1200">
                <a:latin typeface="Arial" charset="0"/>
                <a:cs typeface="+mn-cs"/>
              </a:defRPr>
            </a:lvl1pPr>
          </a:lstStyle>
          <a:p>
            <a:pPr>
              <a:defRPr/>
            </a:pPr>
            <a:endParaRPr lang="en-US"/>
          </a:p>
        </p:txBody>
      </p:sp>
      <p:sp>
        <p:nvSpPr>
          <p:cNvPr id="18439" name="Rectangle 7">
            <a:extLst>
              <a:ext uri="{FF2B5EF4-FFF2-40B4-BE49-F238E27FC236}">
                <a16:creationId xmlns:a16="http://schemas.microsoft.com/office/drawing/2014/main" id="{29D3C15F-8F5F-4791-ADD6-921A48D69089}"/>
              </a:ext>
            </a:extLst>
          </p:cNvPr>
          <p:cNvSpPr>
            <a:spLocks noGrp="1" noChangeArrowheads="1"/>
          </p:cNvSpPr>
          <p:nvPr>
            <p:ph type="sldNum" sz="quarter" idx="5"/>
          </p:nvPr>
        </p:nvSpPr>
        <p:spPr bwMode="auto">
          <a:xfrm>
            <a:off x="3935413" y="8772525"/>
            <a:ext cx="3013075" cy="461963"/>
          </a:xfrm>
          <a:prstGeom prst="rect">
            <a:avLst/>
          </a:prstGeom>
          <a:noFill/>
          <a:ln w="9525">
            <a:noFill/>
            <a:miter lim="800000"/>
            <a:headEnd/>
            <a:tailEnd/>
          </a:ln>
          <a:effectLst/>
        </p:spPr>
        <p:txBody>
          <a:bodyPr vert="horz" wrap="square" lIns="92487" tIns="46244" rIns="92487" bIns="46244" numCol="1" anchor="b" anchorCtr="0" compatLnSpc="1">
            <a:prstTxWarp prst="textNoShape">
              <a:avLst/>
            </a:prstTxWarp>
          </a:bodyPr>
          <a:lstStyle>
            <a:lvl1pPr algn="r" defTabSz="923925">
              <a:defRPr sz="1200"/>
            </a:lvl1pPr>
          </a:lstStyle>
          <a:p>
            <a:fld id="{3512CDF5-D86B-4F86-B173-51FE76D07726}"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tn.gov/wic" TargetMode="External"/><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A7E3C4CC-3A56-498B-AC4C-6A75715D248B}"/>
              </a:ext>
            </a:extLst>
          </p:cNvPr>
          <p:cNvSpPr>
            <a:spLocks noGrp="1" noRot="1" noChangeAspect="1" noTextEdit="1"/>
          </p:cNvSpPr>
          <p:nvPr>
            <p:ph type="sldImg"/>
          </p:nvPr>
        </p:nvSpPr>
        <p:spPr>
          <a:ln/>
        </p:spPr>
      </p:sp>
      <p:sp>
        <p:nvSpPr>
          <p:cNvPr id="78851" name="Notes Placeholder 2">
            <a:extLst>
              <a:ext uri="{FF2B5EF4-FFF2-40B4-BE49-F238E27FC236}">
                <a16:creationId xmlns:a16="http://schemas.microsoft.com/office/drawing/2014/main" id="{D4B5D2A2-0B9C-428A-9887-5C82030792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a:t>
            </a:r>
            <a:r>
              <a:rPr lang="en-US" altLang="en-US" b="1" dirty="0">
                <a:latin typeface="Arial" panose="020B0604020202020204" pitchFamily="34" charset="0"/>
              </a:rPr>
              <a:t>You may skip this paragraph if you have already presented Part II of the training.) </a:t>
            </a:r>
            <a:r>
              <a:rPr lang="en-US" altLang="en-US" dirty="0">
                <a:latin typeface="Arial" panose="020B0604020202020204" pitchFamily="34" charset="0"/>
              </a:rPr>
              <a:t>Welcome to Tennessee WIC Vendor Training for 2022 - 2023.  This is required training to become and remain authorized as a Tennessee WIC Vendor.  In Tennessee, our EBT system is known as TNWIC.</a:t>
            </a:r>
          </a:p>
          <a:p>
            <a:endParaRPr lang="en-US" altLang="en-US" dirty="0">
              <a:latin typeface="Arial" panose="020B0604020202020204" pitchFamily="34" charset="0"/>
            </a:endParaRPr>
          </a:p>
          <a:p>
            <a:r>
              <a:rPr lang="en-US" altLang="en-US" dirty="0">
                <a:latin typeface="Arial" panose="020B0604020202020204" pitchFamily="34" charset="0"/>
              </a:rPr>
              <a:t>In Part I, the focus will be on general program information and the Shopping Guide.</a:t>
            </a:r>
          </a:p>
          <a:p>
            <a:endParaRPr lang="en-US" altLang="en-US" dirty="0">
              <a:latin typeface="Arial" panose="020B0604020202020204" pitchFamily="34" charset="0"/>
            </a:endParaRPr>
          </a:p>
          <a:p>
            <a:endParaRPr lang="en-US" altLang="en-US" dirty="0">
              <a:latin typeface="Arial" panose="020B0604020202020204" pitchFamily="34" charset="0"/>
            </a:endParaRPr>
          </a:p>
          <a:p>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78852" name="Slide Number Placeholder 3">
            <a:extLst>
              <a:ext uri="{FF2B5EF4-FFF2-40B4-BE49-F238E27FC236}">
                <a16:creationId xmlns:a16="http://schemas.microsoft.com/office/drawing/2014/main" id="{DB460498-114C-4F02-8279-A1BDFD66991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panose="020B0604020202020204" pitchFamily="34" charset="0"/>
              </a:defRPr>
            </a:lvl1pPr>
            <a:lvl2pPr marL="736600" indent="-282575" defTabSz="923925" eaLnBrk="0" hangingPunct="0">
              <a:spcBef>
                <a:spcPct val="30000"/>
              </a:spcBef>
              <a:defRPr sz="1200">
                <a:solidFill>
                  <a:schemeClr val="tx1"/>
                </a:solidFill>
                <a:latin typeface="Arial" panose="020B0604020202020204" pitchFamily="34" charset="0"/>
              </a:defRPr>
            </a:lvl2pPr>
            <a:lvl3pPr marL="1133475" indent="-225425" defTabSz="923925" eaLnBrk="0" hangingPunct="0">
              <a:spcBef>
                <a:spcPct val="30000"/>
              </a:spcBef>
              <a:defRPr sz="1200">
                <a:solidFill>
                  <a:schemeClr val="tx1"/>
                </a:solidFill>
                <a:latin typeface="Arial" panose="020B0604020202020204" pitchFamily="34" charset="0"/>
              </a:defRPr>
            </a:lvl3pPr>
            <a:lvl4pPr marL="1587500" indent="-225425" defTabSz="923925" eaLnBrk="0" hangingPunct="0">
              <a:spcBef>
                <a:spcPct val="30000"/>
              </a:spcBef>
              <a:defRPr sz="1200">
                <a:solidFill>
                  <a:schemeClr val="tx1"/>
                </a:solidFill>
                <a:latin typeface="Arial" panose="020B0604020202020204" pitchFamily="34" charset="0"/>
              </a:defRPr>
            </a:lvl4pPr>
            <a:lvl5pPr marL="2041525" indent="-225425" defTabSz="923925" eaLnBrk="0" hangingPunct="0">
              <a:spcBef>
                <a:spcPct val="30000"/>
              </a:spcBef>
              <a:defRPr sz="1200">
                <a:solidFill>
                  <a:schemeClr val="tx1"/>
                </a:solidFill>
                <a:latin typeface="Arial" panose="020B0604020202020204" pitchFamily="34" charset="0"/>
              </a:defRPr>
            </a:lvl5pPr>
            <a:lvl6pPr marL="2498725" indent="-225425" defTabSz="923925"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23925"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23925"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239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A12E875-33FE-4FA0-AF1D-A9BDD51FD111}" type="slidenum">
              <a:rPr lang="en-US" altLang="en-US"/>
              <a:pPr eaLnBrk="1" hangingPunct="1">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FFE2AD63-D91A-439F-A9DB-888249E6AD10}"/>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0F547090-92BE-4D87-ACBE-028EE2F2850F}"/>
              </a:ext>
            </a:extLst>
          </p:cNvPr>
          <p:cNvSpPr>
            <a:spLocks noGrp="1"/>
          </p:cNvSpPr>
          <p:nvPr>
            <p:ph type="body" idx="1"/>
          </p:nvPr>
        </p:nvSpPr>
        <p:spPr/>
        <p:txBody>
          <a:bodyPr>
            <a:normAutofit/>
          </a:bodyPr>
          <a:lstStyle/>
          <a:p>
            <a:pPr>
              <a:defRPr/>
            </a:pPr>
            <a:r>
              <a:rPr lang="en-US" dirty="0"/>
              <a:t>There are other forms of milk allowed when on the TNWIC benefits.</a:t>
            </a:r>
          </a:p>
          <a:p>
            <a:pPr>
              <a:defRPr/>
            </a:pPr>
            <a:endParaRPr lang="en-US" dirty="0"/>
          </a:p>
          <a:p>
            <a:pPr>
              <a:defRPr/>
            </a:pPr>
            <a:r>
              <a:rPr lang="en-US" altLang="en-US" dirty="0"/>
              <a:t>The allowed fat content and size are on the TNWIC benefits when participants are receiving any of the following:</a:t>
            </a:r>
          </a:p>
          <a:p>
            <a:pPr lvl="1">
              <a:buClr>
                <a:schemeClr val="accent3"/>
              </a:buClr>
              <a:buFont typeface="Wingdings" panose="05000000000000000000" pitchFamily="2" charset="2"/>
              <a:buChar char="Ø"/>
              <a:defRPr/>
            </a:pPr>
            <a:r>
              <a:rPr lang="en-US" altLang="en-US" dirty="0"/>
              <a:t>Lactose free (participants are to receive the largest size available including quarts or half-gallons).</a:t>
            </a:r>
          </a:p>
          <a:p>
            <a:pPr lvl="1">
              <a:buClr>
                <a:schemeClr val="accent3"/>
              </a:buClr>
              <a:buFont typeface="Wingdings" panose="05000000000000000000" pitchFamily="2" charset="2"/>
              <a:buChar char="Ø"/>
              <a:defRPr/>
            </a:pPr>
            <a:r>
              <a:rPr lang="en-US" altLang="en-US" dirty="0"/>
              <a:t>Ultra-High Temperature (UHT) – given when participants do not have refrigeration available</a:t>
            </a:r>
          </a:p>
          <a:p>
            <a:pPr lvl="1">
              <a:buClr>
                <a:schemeClr val="accent3"/>
              </a:buClr>
              <a:buFont typeface="Wingdings" panose="05000000000000000000" pitchFamily="2" charset="2"/>
              <a:buChar char="Ø"/>
              <a:defRPr/>
            </a:pPr>
            <a:r>
              <a:rPr lang="en-US" altLang="en-US" dirty="0"/>
              <a:t>Evaporated milk</a:t>
            </a:r>
          </a:p>
          <a:p>
            <a:pPr lvl="1">
              <a:buClr>
                <a:schemeClr val="accent3"/>
              </a:buClr>
              <a:buFont typeface="Wingdings" panose="05000000000000000000" pitchFamily="2" charset="2"/>
              <a:buChar char="Ø"/>
              <a:defRPr/>
            </a:pPr>
            <a:r>
              <a:rPr lang="en-US" altLang="en-US" dirty="0"/>
              <a:t>Buttermilk</a:t>
            </a:r>
          </a:p>
          <a:p>
            <a:pPr lvl="1">
              <a:buClr>
                <a:schemeClr val="accent3"/>
              </a:buClr>
              <a:buFont typeface="Wingdings" panose="05000000000000000000" pitchFamily="2" charset="2"/>
              <a:buChar char="Ø"/>
              <a:defRPr/>
            </a:pPr>
            <a:endParaRPr lang="en-US" altLang="en-US" dirty="0"/>
          </a:p>
          <a:p>
            <a:pPr>
              <a:defRPr/>
            </a:pPr>
            <a:r>
              <a:rPr lang="en-US" altLang="en-US" dirty="0"/>
              <a:t>Non-fat dry powdered (allowed size is on the TNWIC benefits).</a:t>
            </a:r>
          </a:p>
          <a:p>
            <a:pPr>
              <a:defRPr/>
            </a:pPr>
            <a:endParaRPr lang="en-US" altLang="en-US" dirty="0"/>
          </a:p>
          <a:p>
            <a:pPr>
              <a:defRPr/>
            </a:pPr>
            <a:r>
              <a:rPr lang="en-US" altLang="en-US" dirty="0"/>
              <a:t>No organic of any of these.</a:t>
            </a:r>
          </a:p>
          <a:p>
            <a:pPr>
              <a:defRPr/>
            </a:pPr>
            <a:endParaRPr lang="en-US" altLang="en-US" dirty="0"/>
          </a:p>
          <a:p>
            <a:pPr>
              <a:defRPr/>
            </a:pPr>
            <a:r>
              <a:rPr lang="en-US" altLang="en-US" dirty="0"/>
              <a:t>No low-carb milk.</a:t>
            </a:r>
          </a:p>
          <a:p>
            <a:pPr>
              <a:defRPr/>
            </a:pPr>
            <a:endParaRPr lang="en-US" altLang="en-US" dirty="0"/>
          </a:p>
          <a:p>
            <a:pPr>
              <a:defRPr/>
            </a:pPr>
            <a:endParaRPr lang="en-US" altLang="en-US" dirty="0"/>
          </a:p>
          <a:p>
            <a:pPr>
              <a:defRPr/>
            </a:pPr>
            <a:endParaRPr lang="en-US" altLang="en-US" dirty="0"/>
          </a:p>
          <a:p>
            <a:pPr>
              <a:defRPr/>
            </a:pPr>
            <a:endParaRPr lang="en-US" altLang="en-US" dirty="0"/>
          </a:p>
          <a:p>
            <a:pPr>
              <a:defRPr/>
            </a:pPr>
            <a:endParaRPr lang="en-US" dirty="0"/>
          </a:p>
          <a:p>
            <a:pPr>
              <a:defRPr/>
            </a:pPr>
            <a:endParaRPr lang="en-US" dirty="0"/>
          </a:p>
        </p:txBody>
      </p:sp>
      <p:sp>
        <p:nvSpPr>
          <p:cNvPr id="89092" name="Slide Number Placeholder 3">
            <a:extLst>
              <a:ext uri="{FF2B5EF4-FFF2-40B4-BE49-F238E27FC236}">
                <a16:creationId xmlns:a16="http://schemas.microsoft.com/office/drawing/2014/main" id="{659763F1-F33F-4FC8-B66F-437C770136E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panose="020B0604020202020204" pitchFamily="34" charset="0"/>
              </a:defRPr>
            </a:lvl1pPr>
            <a:lvl2pPr marL="736600" indent="-282575" defTabSz="923925" eaLnBrk="0" hangingPunct="0">
              <a:spcBef>
                <a:spcPct val="30000"/>
              </a:spcBef>
              <a:defRPr sz="1200">
                <a:solidFill>
                  <a:schemeClr val="tx1"/>
                </a:solidFill>
                <a:latin typeface="Arial" panose="020B0604020202020204" pitchFamily="34" charset="0"/>
              </a:defRPr>
            </a:lvl2pPr>
            <a:lvl3pPr marL="1133475" indent="-225425" defTabSz="923925" eaLnBrk="0" hangingPunct="0">
              <a:spcBef>
                <a:spcPct val="30000"/>
              </a:spcBef>
              <a:defRPr sz="1200">
                <a:solidFill>
                  <a:schemeClr val="tx1"/>
                </a:solidFill>
                <a:latin typeface="Arial" panose="020B0604020202020204" pitchFamily="34" charset="0"/>
              </a:defRPr>
            </a:lvl3pPr>
            <a:lvl4pPr marL="1587500" indent="-225425" defTabSz="923925" eaLnBrk="0" hangingPunct="0">
              <a:spcBef>
                <a:spcPct val="30000"/>
              </a:spcBef>
              <a:defRPr sz="1200">
                <a:solidFill>
                  <a:schemeClr val="tx1"/>
                </a:solidFill>
                <a:latin typeface="Arial" panose="020B0604020202020204" pitchFamily="34" charset="0"/>
              </a:defRPr>
            </a:lvl4pPr>
            <a:lvl5pPr marL="2041525" indent="-225425" defTabSz="923925" eaLnBrk="0" hangingPunct="0">
              <a:spcBef>
                <a:spcPct val="30000"/>
              </a:spcBef>
              <a:defRPr sz="1200">
                <a:solidFill>
                  <a:schemeClr val="tx1"/>
                </a:solidFill>
                <a:latin typeface="Arial" panose="020B0604020202020204" pitchFamily="34" charset="0"/>
              </a:defRPr>
            </a:lvl5pPr>
            <a:lvl6pPr marL="2498725" indent="-225425" defTabSz="923925"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23925"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23925"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239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10FEAEE-2DD9-47D1-A6C3-B582BAEEF69E}" type="slidenum">
              <a:rPr lang="en-US" altLang="en-US"/>
              <a:pPr eaLnBrk="1" hangingPunct="1">
                <a:spcBef>
                  <a:spcPct val="0"/>
                </a:spcBef>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8E9FCCDF-9288-4558-A022-4DCDCEE16077}"/>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3A46D338-316F-4FA4-827B-AA51FFD81E34}"/>
              </a:ext>
            </a:extLst>
          </p:cNvPr>
          <p:cNvSpPr>
            <a:spLocks noGrp="1"/>
          </p:cNvSpPr>
          <p:nvPr>
            <p:ph type="body" idx="1"/>
          </p:nvPr>
        </p:nvSpPr>
        <p:spPr/>
        <p:txBody>
          <a:bodyPr>
            <a:normAutofit fontScale="92500" lnSpcReduction="10000"/>
          </a:bodyPr>
          <a:lstStyle/>
          <a:p>
            <a:pPr>
              <a:defRPr/>
            </a:pPr>
            <a:r>
              <a:rPr lang="en-US" dirty="0"/>
              <a:t>Cheese</a:t>
            </a:r>
          </a:p>
          <a:p>
            <a:pPr>
              <a:defRPr/>
            </a:pPr>
            <a:endParaRPr lang="en-US" dirty="0"/>
          </a:p>
          <a:p>
            <a:pPr>
              <a:defRPr/>
            </a:pPr>
            <a:r>
              <a:rPr lang="en-US" dirty="0"/>
              <a:t>Store or private label brands are the only cheese allowed unless none are ever carried. </a:t>
            </a:r>
          </a:p>
          <a:p>
            <a:pPr>
              <a:defRPr/>
            </a:pPr>
            <a:r>
              <a:rPr lang="en-US" dirty="0"/>
              <a:t>The cheese provided can be:</a:t>
            </a:r>
          </a:p>
          <a:p>
            <a:pPr>
              <a:defRPr/>
            </a:pPr>
            <a:r>
              <a:rPr lang="en-US" dirty="0"/>
              <a:t>8 or 16 oz Mozzarella, Cheddar, Colby, Monterey Jack, Process American, Provolone, Swiss and Muenster including blends of any of these.</a:t>
            </a:r>
          </a:p>
          <a:p>
            <a:pPr>
              <a:defRPr/>
            </a:pPr>
            <a:r>
              <a:rPr lang="en-US" dirty="0"/>
              <a:t>Slices, blocks, string or sticks, shredded (including finely and fancy) or cubed. </a:t>
            </a:r>
          </a:p>
          <a:p>
            <a:pPr>
              <a:defRPr/>
            </a:pPr>
            <a:r>
              <a:rPr lang="en-US" dirty="0"/>
              <a:t>Sliced cheese in either single or individually wrapped.</a:t>
            </a:r>
          </a:p>
          <a:p>
            <a:pPr>
              <a:defRPr/>
            </a:pPr>
            <a:r>
              <a:rPr lang="en-US" dirty="0"/>
              <a:t>Low, free, reduced, less or light in sodium, fat or cholesterol. (But no 7 oz reduced fat.)</a:t>
            </a:r>
          </a:p>
          <a:p>
            <a:pPr>
              <a:defRPr/>
            </a:pPr>
            <a:endParaRPr lang="en-US" dirty="0"/>
          </a:p>
          <a:p>
            <a:pPr>
              <a:defRPr/>
            </a:pPr>
            <a:r>
              <a:rPr lang="en-US" dirty="0"/>
              <a:t>No organic or grated. </a:t>
            </a:r>
          </a:p>
          <a:p>
            <a:pPr>
              <a:defRPr/>
            </a:pPr>
            <a:r>
              <a:rPr lang="en-US" dirty="0"/>
              <a:t>No cheese can come from the deli or cheese shop unless not sold elsewhere in the store.  This includes Cabot cheese.</a:t>
            </a:r>
          </a:p>
          <a:p>
            <a:pPr>
              <a:defRPr/>
            </a:pPr>
            <a:r>
              <a:rPr lang="en-US" dirty="0"/>
              <a:t>Remember, it cannot say “imitation” before the word cheese, or food, spread or product after the word cheese.  </a:t>
            </a:r>
          </a:p>
          <a:p>
            <a:pPr>
              <a:defRPr/>
            </a:pPr>
            <a:r>
              <a:rPr lang="en-US" dirty="0"/>
              <a:t>    That is why Velveeta is not allowed, it is a cheese spread.</a:t>
            </a:r>
          </a:p>
          <a:p>
            <a:pPr>
              <a:defRPr/>
            </a:pPr>
            <a:r>
              <a:rPr lang="en-US" dirty="0"/>
              <a:t>Cheese provided cannot be imported, flavored, smoked or have added ingredients , seasonings, </a:t>
            </a:r>
          </a:p>
          <a:p>
            <a:pPr>
              <a:defRPr/>
            </a:pPr>
            <a:r>
              <a:rPr lang="en-US" dirty="0"/>
              <a:t>peppers or other foods. </a:t>
            </a:r>
          </a:p>
          <a:p>
            <a:pPr>
              <a:defRPr/>
            </a:pPr>
            <a:r>
              <a:rPr lang="en-US" dirty="0"/>
              <a:t>They cannot be grated cheese or cheese curd.</a:t>
            </a:r>
          </a:p>
          <a:p>
            <a:pPr>
              <a:defRPr/>
            </a:pPr>
            <a:r>
              <a:rPr lang="en-US" dirty="0"/>
              <a:t>Parmesan and Romano are not allowed. </a:t>
            </a:r>
          </a:p>
        </p:txBody>
      </p:sp>
      <p:sp>
        <p:nvSpPr>
          <p:cNvPr id="90116" name="Slide Number Placeholder 3">
            <a:extLst>
              <a:ext uri="{FF2B5EF4-FFF2-40B4-BE49-F238E27FC236}">
                <a16:creationId xmlns:a16="http://schemas.microsoft.com/office/drawing/2014/main" id="{3DCAD6D7-EE1B-4316-9AED-0CC13BC8623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panose="020B0604020202020204" pitchFamily="34" charset="0"/>
              </a:defRPr>
            </a:lvl1pPr>
            <a:lvl2pPr marL="736600" indent="-282575" defTabSz="923925" eaLnBrk="0" hangingPunct="0">
              <a:spcBef>
                <a:spcPct val="30000"/>
              </a:spcBef>
              <a:defRPr sz="1200">
                <a:solidFill>
                  <a:schemeClr val="tx1"/>
                </a:solidFill>
                <a:latin typeface="Arial" panose="020B0604020202020204" pitchFamily="34" charset="0"/>
              </a:defRPr>
            </a:lvl2pPr>
            <a:lvl3pPr marL="1133475" indent="-225425" defTabSz="923925" eaLnBrk="0" hangingPunct="0">
              <a:spcBef>
                <a:spcPct val="30000"/>
              </a:spcBef>
              <a:defRPr sz="1200">
                <a:solidFill>
                  <a:schemeClr val="tx1"/>
                </a:solidFill>
                <a:latin typeface="Arial" panose="020B0604020202020204" pitchFamily="34" charset="0"/>
              </a:defRPr>
            </a:lvl3pPr>
            <a:lvl4pPr marL="1587500" indent="-225425" defTabSz="923925" eaLnBrk="0" hangingPunct="0">
              <a:spcBef>
                <a:spcPct val="30000"/>
              </a:spcBef>
              <a:defRPr sz="1200">
                <a:solidFill>
                  <a:schemeClr val="tx1"/>
                </a:solidFill>
                <a:latin typeface="Arial" panose="020B0604020202020204" pitchFamily="34" charset="0"/>
              </a:defRPr>
            </a:lvl4pPr>
            <a:lvl5pPr marL="2041525" indent="-225425" defTabSz="923925" eaLnBrk="0" hangingPunct="0">
              <a:spcBef>
                <a:spcPct val="30000"/>
              </a:spcBef>
              <a:defRPr sz="1200">
                <a:solidFill>
                  <a:schemeClr val="tx1"/>
                </a:solidFill>
                <a:latin typeface="Arial" panose="020B0604020202020204" pitchFamily="34" charset="0"/>
              </a:defRPr>
            </a:lvl5pPr>
            <a:lvl6pPr marL="2498725" indent="-225425" defTabSz="923925"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23925"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23925"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239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515DAC5-2A3E-4E7A-A86C-FF90D4FE1D74}" type="slidenum">
              <a:rPr lang="en-US" altLang="en-US"/>
              <a:pPr eaLnBrk="1" hangingPunct="1">
                <a:spcBef>
                  <a:spcPct val="0"/>
                </a:spcBef>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01092DFC-9863-46BD-88E3-0AE3DC70ADFC}"/>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5FB90316-DDCE-46E9-887A-A20977AE3119}"/>
              </a:ext>
            </a:extLst>
          </p:cNvPr>
          <p:cNvSpPr>
            <a:spLocks noGrp="1"/>
          </p:cNvSpPr>
          <p:nvPr>
            <p:ph type="body" idx="1"/>
          </p:nvPr>
        </p:nvSpPr>
        <p:spPr/>
        <p:txBody>
          <a:bodyPr/>
          <a:lstStyle/>
          <a:p>
            <a:pPr>
              <a:defRPr/>
            </a:pPr>
            <a:r>
              <a:rPr lang="en-US" altLang="en-US" dirty="0"/>
              <a:t>Soy Beverage</a:t>
            </a:r>
          </a:p>
          <a:p>
            <a:pPr>
              <a:defRPr/>
            </a:pPr>
            <a:endParaRPr lang="en-US" altLang="en-US" dirty="0"/>
          </a:p>
          <a:p>
            <a:pPr>
              <a:defRPr/>
            </a:pPr>
            <a:r>
              <a:rPr lang="en-US" altLang="en-US" dirty="0"/>
              <a:t>Can Be:</a:t>
            </a:r>
          </a:p>
          <a:p>
            <a:pPr>
              <a:defRPr/>
            </a:pPr>
            <a:endParaRPr lang="en-US" altLang="en-US" dirty="0"/>
          </a:p>
          <a:p>
            <a:pPr marL="623998" lvl="1" indent="-170181">
              <a:buFont typeface="Wingdings" panose="05000000000000000000" pitchFamily="2" charset="2"/>
              <a:buChar char="Ø"/>
              <a:defRPr/>
            </a:pPr>
            <a:r>
              <a:rPr lang="en-US" altLang="en-US" dirty="0"/>
              <a:t>Flavored or un-flavored</a:t>
            </a:r>
          </a:p>
          <a:p>
            <a:pPr lvl="1">
              <a:buClr>
                <a:schemeClr val="bg2">
                  <a:lumMod val="10000"/>
                </a:schemeClr>
              </a:buClr>
              <a:buFont typeface="Wingdings" panose="05000000000000000000" pitchFamily="2" charset="2"/>
              <a:buChar char="Ø"/>
              <a:defRPr/>
            </a:pPr>
            <a:r>
              <a:rPr lang="en-US" dirty="0"/>
              <a:t>Refrigerated or non-refrigerated</a:t>
            </a:r>
          </a:p>
          <a:p>
            <a:pPr lvl="1">
              <a:buClr>
                <a:schemeClr val="bg2">
                  <a:lumMod val="10000"/>
                </a:schemeClr>
              </a:buClr>
              <a:buFont typeface="Wingdings" panose="05000000000000000000" pitchFamily="2" charset="2"/>
              <a:buChar char="Ø"/>
              <a:defRPr/>
            </a:pPr>
            <a:r>
              <a:rPr lang="en-US" dirty="0"/>
              <a:t>Organic</a:t>
            </a:r>
          </a:p>
          <a:p>
            <a:pPr>
              <a:defRPr/>
            </a:pPr>
            <a:endParaRPr lang="en-US" altLang="en-US" dirty="0"/>
          </a:p>
          <a:p>
            <a:pPr>
              <a:buClr>
                <a:schemeClr val="bg2">
                  <a:lumMod val="10000"/>
                </a:schemeClr>
              </a:buClr>
              <a:buFont typeface="Arial" panose="020B0604020202020204" pitchFamily="34" charset="0"/>
              <a:buNone/>
              <a:defRPr/>
            </a:pPr>
            <a:r>
              <a:rPr lang="en-US" altLang="en-US" dirty="0"/>
              <a:t>Allowed products come from the following brands identified on the  WIC Shopping Guide and the TNWIC APL: </a:t>
            </a:r>
          </a:p>
          <a:p>
            <a:pPr lvl="1">
              <a:buClr>
                <a:schemeClr val="bg2">
                  <a:lumMod val="10000"/>
                </a:schemeClr>
              </a:buClr>
              <a:buFont typeface="Wingdings" panose="05000000000000000000" pitchFamily="2" charset="2"/>
              <a:buChar char="Ø"/>
              <a:defRPr/>
            </a:pPr>
            <a:r>
              <a:rPr lang="en-US" dirty="0"/>
              <a:t>Eighth Continent</a:t>
            </a:r>
          </a:p>
          <a:p>
            <a:pPr lvl="1">
              <a:buClr>
                <a:schemeClr val="bg2">
                  <a:lumMod val="10000"/>
                </a:schemeClr>
              </a:buClr>
              <a:buFont typeface="Wingdings" panose="05000000000000000000" pitchFamily="2" charset="2"/>
              <a:buChar char="Ø"/>
              <a:defRPr/>
            </a:pPr>
            <a:r>
              <a:rPr lang="en-US" dirty="0"/>
              <a:t>Pacific Natural</a:t>
            </a:r>
          </a:p>
          <a:p>
            <a:pPr lvl="1">
              <a:buClr>
                <a:schemeClr val="bg2">
                  <a:lumMod val="10000"/>
                </a:schemeClr>
              </a:buClr>
              <a:buFont typeface="Wingdings" panose="05000000000000000000" pitchFamily="2" charset="2"/>
              <a:buChar char="Ø"/>
              <a:defRPr/>
            </a:pPr>
            <a:r>
              <a:rPr lang="en-US" dirty="0"/>
              <a:t>Silk</a:t>
            </a:r>
          </a:p>
          <a:p>
            <a:pPr lvl="1">
              <a:buClr>
                <a:schemeClr val="accent3"/>
              </a:buClr>
              <a:buFont typeface="Wingdings" panose="05000000000000000000" pitchFamily="2" charset="2"/>
              <a:buChar char="Ø"/>
              <a:defRPr/>
            </a:pPr>
            <a:endParaRPr lang="en-US" dirty="0"/>
          </a:p>
          <a:p>
            <a:pPr>
              <a:buClr>
                <a:schemeClr val="accent3"/>
              </a:buClr>
              <a:buFont typeface="Wingdings" panose="05000000000000000000" pitchFamily="2" charset="2"/>
              <a:buNone/>
              <a:defRPr/>
            </a:pPr>
            <a:r>
              <a:rPr lang="en-US" dirty="0"/>
              <a:t>Participants are to receive the largest size available once they decide whether they wish to purchase shelf stable or refrigerated.</a:t>
            </a:r>
            <a:endParaRPr lang="en-US" sz="2300" dirty="0"/>
          </a:p>
          <a:p>
            <a:pPr>
              <a:defRPr/>
            </a:pPr>
            <a:endParaRPr lang="en-US" dirty="0"/>
          </a:p>
        </p:txBody>
      </p:sp>
      <p:sp>
        <p:nvSpPr>
          <p:cNvPr id="91140" name="Slide Number Placeholder 3">
            <a:extLst>
              <a:ext uri="{FF2B5EF4-FFF2-40B4-BE49-F238E27FC236}">
                <a16:creationId xmlns:a16="http://schemas.microsoft.com/office/drawing/2014/main" id="{406D85A7-4F3D-4E4F-8CCA-257F8E3566C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panose="020B0604020202020204" pitchFamily="34" charset="0"/>
              </a:defRPr>
            </a:lvl1pPr>
            <a:lvl2pPr marL="736600" indent="-282575" defTabSz="923925" eaLnBrk="0" hangingPunct="0">
              <a:spcBef>
                <a:spcPct val="30000"/>
              </a:spcBef>
              <a:defRPr sz="1200">
                <a:solidFill>
                  <a:schemeClr val="tx1"/>
                </a:solidFill>
                <a:latin typeface="Arial" panose="020B0604020202020204" pitchFamily="34" charset="0"/>
              </a:defRPr>
            </a:lvl2pPr>
            <a:lvl3pPr marL="1133475" indent="-225425" defTabSz="923925" eaLnBrk="0" hangingPunct="0">
              <a:spcBef>
                <a:spcPct val="30000"/>
              </a:spcBef>
              <a:defRPr sz="1200">
                <a:solidFill>
                  <a:schemeClr val="tx1"/>
                </a:solidFill>
                <a:latin typeface="Arial" panose="020B0604020202020204" pitchFamily="34" charset="0"/>
              </a:defRPr>
            </a:lvl3pPr>
            <a:lvl4pPr marL="1587500" indent="-225425" defTabSz="923925" eaLnBrk="0" hangingPunct="0">
              <a:spcBef>
                <a:spcPct val="30000"/>
              </a:spcBef>
              <a:defRPr sz="1200">
                <a:solidFill>
                  <a:schemeClr val="tx1"/>
                </a:solidFill>
                <a:latin typeface="Arial" panose="020B0604020202020204" pitchFamily="34" charset="0"/>
              </a:defRPr>
            </a:lvl4pPr>
            <a:lvl5pPr marL="2041525" indent="-225425" defTabSz="923925" eaLnBrk="0" hangingPunct="0">
              <a:spcBef>
                <a:spcPct val="30000"/>
              </a:spcBef>
              <a:defRPr sz="1200">
                <a:solidFill>
                  <a:schemeClr val="tx1"/>
                </a:solidFill>
                <a:latin typeface="Arial" panose="020B0604020202020204" pitchFamily="34" charset="0"/>
              </a:defRPr>
            </a:lvl5pPr>
            <a:lvl6pPr marL="2498725" indent="-225425" defTabSz="923925"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23925"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23925"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239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BBBFF61B-3BA1-4897-842A-E2F86AA55850}" type="slidenum">
              <a:rPr lang="en-US" altLang="en-US"/>
              <a:pPr eaLnBrk="1" hangingPunct="1">
                <a:spcBef>
                  <a:spcPct val="0"/>
                </a:spcBef>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59EDF458-20FF-46A8-AEA8-8CBAA786D778}"/>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424E349E-49A9-4E9D-A121-94A3100410EE}"/>
              </a:ext>
            </a:extLst>
          </p:cNvPr>
          <p:cNvSpPr>
            <a:spLocks noGrp="1"/>
          </p:cNvSpPr>
          <p:nvPr>
            <p:ph type="body" idx="1"/>
          </p:nvPr>
        </p:nvSpPr>
        <p:spPr/>
        <p:txBody>
          <a:bodyPr/>
          <a:lstStyle/>
          <a:p>
            <a:pPr>
              <a:defRPr/>
            </a:pPr>
            <a:r>
              <a:rPr lang="en-US" altLang="en-US" dirty="0"/>
              <a:t>Tofu</a:t>
            </a:r>
          </a:p>
          <a:p>
            <a:pPr>
              <a:defRPr/>
            </a:pPr>
            <a:endParaRPr lang="en-US" altLang="en-US" dirty="0"/>
          </a:p>
          <a:p>
            <a:pPr>
              <a:defRPr/>
            </a:pPr>
            <a:r>
              <a:rPr lang="en-US" altLang="en-US" dirty="0"/>
              <a:t>Eligible tofu must be in 16 oz packages and be calcium-set prepared with calcium salts. </a:t>
            </a:r>
          </a:p>
          <a:p>
            <a:pPr>
              <a:defRPr/>
            </a:pPr>
            <a:endParaRPr lang="en-US" altLang="en-US" dirty="0"/>
          </a:p>
          <a:p>
            <a:pPr>
              <a:defRPr/>
            </a:pPr>
            <a:r>
              <a:rPr lang="en-US" altLang="en-US" dirty="0"/>
              <a:t>Organic is allowed.</a:t>
            </a:r>
          </a:p>
          <a:p>
            <a:pPr>
              <a:defRPr/>
            </a:pPr>
            <a:endParaRPr lang="en-US" altLang="en-US" dirty="0"/>
          </a:p>
          <a:p>
            <a:pPr>
              <a:buClr>
                <a:schemeClr val="bg2">
                  <a:lumMod val="10000"/>
                </a:schemeClr>
              </a:buClr>
              <a:buFont typeface="Arial" panose="020B0604020202020204" pitchFamily="34" charset="0"/>
              <a:buChar char="•"/>
              <a:defRPr/>
            </a:pPr>
            <a:r>
              <a:rPr lang="en-US" dirty="0"/>
              <a:t>Allowed products come from the following brands identified on the WIC Shopping Guide and the TNWIC APL:</a:t>
            </a:r>
          </a:p>
          <a:p>
            <a:pPr lvl="1">
              <a:buClr>
                <a:schemeClr val="bg2">
                  <a:lumMod val="10000"/>
                </a:schemeClr>
              </a:buClr>
              <a:buFont typeface="Wingdings" panose="05000000000000000000" pitchFamily="2" charset="2"/>
              <a:buChar char="Ø"/>
              <a:defRPr/>
            </a:pPr>
            <a:r>
              <a:rPr lang="en-US" dirty="0"/>
              <a:t>Azumaya</a:t>
            </a:r>
          </a:p>
          <a:p>
            <a:pPr lvl="1">
              <a:buClr>
                <a:schemeClr val="bg2">
                  <a:lumMod val="10000"/>
                </a:schemeClr>
              </a:buClr>
              <a:buFont typeface="Wingdings" panose="05000000000000000000" pitchFamily="2" charset="2"/>
              <a:buChar char="Ø"/>
              <a:defRPr/>
            </a:pPr>
            <a:r>
              <a:rPr lang="en-US" dirty="0"/>
              <a:t>Nasoya</a:t>
            </a:r>
          </a:p>
          <a:p>
            <a:pPr>
              <a:defRPr/>
            </a:pPr>
            <a:endParaRPr lang="en-US" altLang="en-US" dirty="0"/>
          </a:p>
          <a:p>
            <a:pPr>
              <a:defRPr/>
            </a:pPr>
            <a:endParaRPr lang="en-US" dirty="0"/>
          </a:p>
        </p:txBody>
      </p:sp>
      <p:sp>
        <p:nvSpPr>
          <p:cNvPr id="92164" name="Slide Number Placeholder 3">
            <a:extLst>
              <a:ext uri="{FF2B5EF4-FFF2-40B4-BE49-F238E27FC236}">
                <a16:creationId xmlns:a16="http://schemas.microsoft.com/office/drawing/2014/main" id="{98C451A6-4F51-422D-89BB-67A547CE356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panose="020B0604020202020204" pitchFamily="34" charset="0"/>
              </a:defRPr>
            </a:lvl1pPr>
            <a:lvl2pPr marL="736600" indent="-282575" defTabSz="923925" eaLnBrk="0" hangingPunct="0">
              <a:spcBef>
                <a:spcPct val="30000"/>
              </a:spcBef>
              <a:defRPr sz="1200">
                <a:solidFill>
                  <a:schemeClr val="tx1"/>
                </a:solidFill>
                <a:latin typeface="Arial" panose="020B0604020202020204" pitchFamily="34" charset="0"/>
              </a:defRPr>
            </a:lvl2pPr>
            <a:lvl3pPr marL="1133475" indent="-225425" defTabSz="923925" eaLnBrk="0" hangingPunct="0">
              <a:spcBef>
                <a:spcPct val="30000"/>
              </a:spcBef>
              <a:defRPr sz="1200">
                <a:solidFill>
                  <a:schemeClr val="tx1"/>
                </a:solidFill>
                <a:latin typeface="Arial" panose="020B0604020202020204" pitchFamily="34" charset="0"/>
              </a:defRPr>
            </a:lvl3pPr>
            <a:lvl4pPr marL="1587500" indent="-225425" defTabSz="923925" eaLnBrk="0" hangingPunct="0">
              <a:spcBef>
                <a:spcPct val="30000"/>
              </a:spcBef>
              <a:defRPr sz="1200">
                <a:solidFill>
                  <a:schemeClr val="tx1"/>
                </a:solidFill>
                <a:latin typeface="Arial" panose="020B0604020202020204" pitchFamily="34" charset="0"/>
              </a:defRPr>
            </a:lvl4pPr>
            <a:lvl5pPr marL="2041525" indent="-225425" defTabSz="923925" eaLnBrk="0" hangingPunct="0">
              <a:spcBef>
                <a:spcPct val="30000"/>
              </a:spcBef>
              <a:defRPr sz="1200">
                <a:solidFill>
                  <a:schemeClr val="tx1"/>
                </a:solidFill>
                <a:latin typeface="Arial" panose="020B0604020202020204" pitchFamily="34" charset="0"/>
              </a:defRPr>
            </a:lvl5pPr>
            <a:lvl6pPr marL="2498725" indent="-225425" defTabSz="923925"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23925"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23925"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239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7AF5022-3422-47A4-B9FE-36B18D9735A2}" type="slidenum">
              <a:rPr lang="en-US" altLang="en-US"/>
              <a:pPr eaLnBrk="1" hangingPunct="1">
                <a:spcBef>
                  <a:spcPct val="0"/>
                </a:spcBef>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A57B4098-E1BB-4168-B4DF-8A3AE6325B76}"/>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D5926B60-FD1C-4765-8726-DA60824810A8}"/>
              </a:ext>
            </a:extLst>
          </p:cNvPr>
          <p:cNvSpPr>
            <a:spLocks noGrp="1"/>
          </p:cNvSpPr>
          <p:nvPr>
            <p:ph type="body" idx="1"/>
          </p:nvPr>
        </p:nvSpPr>
        <p:spPr/>
        <p:txBody>
          <a:bodyPr>
            <a:normAutofit lnSpcReduction="10000"/>
          </a:bodyPr>
          <a:lstStyle/>
          <a:p>
            <a:pPr>
              <a:defRPr/>
            </a:pPr>
            <a:r>
              <a:rPr lang="en-US" dirty="0"/>
              <a:t>Yogurt</a:t>
            </a:r>
          </a:p>
          <a:p>
            <a:pPr>
              <a:defRPr/>
            </a:pPr>
            <a:endParaRPr lang="en-US" dirty="0"/>
          </a:p>
          <a:p>
            <a:pPr>
              <a:defRPr/>
            </a:pPr>
            <a:r>
              <a:rPr lang="en-US" dirty="0"/>
              <a:t>Yogurt is allowed in 32 ounce tubs, 16 ounce products in a single container or a four-pack of (4) 4 oz containers. </a:t>
            </a:r>
          </a:p>
          <a:p>
            <a:pPr>
              <a:defRPr/>
            </a:pPr>
            <a:endParaRPr lang="en-US" dirty="0"/>
          </a:p>
          <a:p>
            <a:pPr>
              <a:defRPr/>
            </a:pPr>
            <a:r>
              <a:rPr lang="en-US" dirty="0"/>
              <a:t>The TNWIC benefits specify which fat content is allowed.  Generally speaking, children 12 – 23 months of age can receive whole fat yogurt while women and children two years old and up can receive low-fat or non-fat products.</a:t>
            </a:r>
          </a:p>
          <a:p>
            <a:pPr>
              <a:defRPr/>
            </a:pPr>
            <a:r>
              <a:rPr lang="en-US" dirty="0"/>
              <a:t>  </a:t>
            </a:r>
          </a:p>
          <a:p>
            <a:pPr>
              <a:defRPr/>
            </a:pPr>
            <a:r>
              <a:rPr lang="en-US" dirty="0">
                <a:latin typeface="Arial" pitchFamily="34" charset="0"/>
                <a:cs typeface="Arial" pitchFamily="34" charset="0"/>
              </a:rPr>
              <a:t>Products with artificial sweeteners (such as Sucralose), mix-in ingredients, are drinkable or organic are not allowed.</a:t>
            </a:r>
          </a:p>
          <a:p>
            <a:pPr>
              <a:defRPr/>
            </a:pPr>
            <a:endParaRPr lang="en-US" dirty="0"/>
          </a:p>
          <a:p>
            <a:pPr lvl="1" indent="-453817">
              <a:spcBef>
                <a:spcPts val="0"/>
              </a:spcBef>
              <a:spcAft>
                <a:spcPts val="0"/>
              </a:spcAft>
              <a:buClr>
                <a:schemeClr val="accent3"/>
              </a:buClr>
              <a:defRPr/>
            </a:pPr>
            <a:r>
              <a:rPr lang="en-US" altLang="en-US" dirty="0">
                <a:latin typeface="Arial" pitchFamily="34" charset="0"/>
                <a:cs typeface="Arial" pitchFamily="34" charset="0"/>
              </a:rPr>
              <a:t>The allowed products come from the following brands identified on the WIC Shopping Guide and the TNWIC APL: </a:t>
            </a:r>
          </a:p>
          <a:p>
            <a:pPr lvl="1">
              <a:buClr>
                <a:schemeClr val="accent3"/>
              </a:buClr>
              <a:buFont typeface="Wingdings" panose="05000000000000000000" pitchFamily="2" charset="2"/>
              <a:buChar char="Ø"/>
              <a:defRPr/>
            </a:pPr>
            <a:r>
              <a:rPr lang="en-US" dirty="0">
                <a:latin typeface="Arial" pitchFamily="34" charset="0"/>
                <a:cs typeface="Arial" pitchFamily="34" charset="0"/>
              </a:rPr>
              <a:t>Yoplait/Yoplait Greek 100</a:t>
            </a:r>
          </a:p>
          <a:p>
            <a:pPr lvl="1">
              <a:buClr>
                <a:schemeClr val="accent3"/>
              </a:buClr>
              <a:buFont typeface="Wingdings" panose="05000000000000000000" pitchFamily="2" charset="2"/>
              <a:buChar char="Ø"/>
              <a:defRPr/>
            </a:pPr>
            <a:r>
              <a:rPr lang="en-US" dirty="0">
                <a:latin typeface="Arial" pitchFamily="34" charset="0"/>
                <a:cs typeface="Arial" pitchFamily="34" charset="0"/>
              </a:rPr>
              <a:t>Dannon/ Dannon Oikos</a:t>
            </a:r>
          </a:p>
          <a:p>
            <a:pPr lvl="1">
              <a:buClr>
                <a:schemeClr val="accent3"/>
              </a:buClr>
              <a:buFont typeface="Wingdings" panose="05000000000000000000" pitchFamily="2" charset="2"/>
              <a:buChar char="Ø"/>
              <a:defRPr/>
            </a:pPr>
            <a:r>
              <a:rPr lang="en-US" dirty="0">
                <a:latin typeface="Arial" pitchFamily="34" charset="0"/>
                <a:cs typeface="Arial" pitchFamily="34" charset="0"/>
              </a:rPr>
              <a:t>Chobani Greek</a:t>
            </a:r>
          </a:p>
          <a:p>
            <a:pPr lvl="1">
              <a:buClr>
                <a:schemeClr val="accent3"/>
              </a:buClr>
              <a:buFont typeface="Wingdings" panose="05000000000000000000" pitchFamily="2" charset="2"/>
              <a:buChar char="Ø"/>
              <a:defRPr/>
            </a:pPr>
            <a:r>
              <a:rPr lang="en-US" dirty="0">
                <a:latin typeface="Arial" pitchFamily="34" charset="0"/>
                <a:cs typeface="Arial" pitchFamily="34" charset="0"/>
              </a:rPr>
              <a:t>Lala</a:t>
            </a:r>
          </a:p>
          <a:p>
            <a:pPr lvl="1">
              <a:buClr>
                <a:schemeClr val="accent3"/>
              </a:buClr>
              <a:buFont typeface="Wingdings" panose="05000000000000000000" pitchFamily="2" charset="2"/>
              <a:buChar char="Ø"/>
              <a:defRPr/>
            </a:pPr>
            <a:r>
              <a:rPr lang="en-US" dirty="0">
                <a:latin typeface="Arial" pitchFamily="34" charset="0"/>
                <a:cs typeface="Arial" pitchFamily="34" charset="0"/>
              </a:rPr>
              <a:t>Store brand/private label</a:t>
            </a:r>
          </a:p>
          <a:p>
            <a:pPr lvl="1">
              <a:buClr>
                <a:schemeClr val="accent3"/>
              </a:buClr>
              <a:buFont typeface="Wingdings" panose="05000000000000000000" pitchFamily="2" charset="2"/>
              <a:buChar char="Ø"/>
              <a:defRPr/>
            </a:pPr>
            <a:endParaRPr lang="en-US" dirty="0">
              <a:latin typeface="Arial" pitchFamily="34" charset="0"/>
              <a:cs typeface="Arial" pitchFamily="34" charset="0"/>
            </a:endParaRPr>
          </a:p>
          <a:p>
            <a:pPr lvl="1">
              <a:buClr>
                <a:schemeClr val="accent3"/>
              </a:buClr>
              <a:buFont typeface="Wingdings" panose="05000000000000000000" pitchFamily="2" charset="2"/>
              <a:buChar char="Ø"/>
              <a:defRPr/>
            </a:pPr>
            <a:endParaRPr lang="en-US" dirty="0">
              <a:latin typeface="Arial" pitchFamily="34" charset="0"/>
              <a:cs typeface="Arial" pitchFamily="34" charset="0"/>
            </a:endParaRPr>
          </a:p>
          <a:p>
            <a:pPr>
              <a:defRPr/>
            </a:pPr>
            <a:endParaRPr lang="en-US" dirty="0"/>
          </a:p>
        </p:txBody>
      </p:sp>
      <p:sp>
        <p:nvSpPr>
          <p:cNvPr id="93188" name="Slide Number Placeholder 3">
            <a:extLst>
              <a:ext uri="{FF2B5EF4-FFF2-40B4-BE49-F238E27FC236}">
                <a16:creationId xmlns:a16="http://schemas.microsoft.com/office/drawing/2014/main" id="{67D2A7EA-7280-4299-9A55-1A9B4F7FC2C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panose="020B0604020202020204" pitchFamily="34" charset="0"/>
              </a:defRPr>
            </a:lvl1pPr>
            <a:lvl2pPr marL="736600" indent="-282575" defTabSz="923925" eaLnBrk="0" hangingPunct="0">
              <a:spcBef>
                <a:spcPct val="30000"/>
              </a:spcBef>
              <a:defRPr sz="1200">
                <a:solidFill>
                  <a:schemeClr val="tx1"/>
                </a:solidFill>
                <a:latin typeface="Arial" panose="020B0604020202020204" pitchFamily="34" charset="0"/>
              </a:defRPr>
            </a:lvl2pPr>
            <a:lvl3pPr marL="1133475" indent="-225425" defTabSz="923925" eaLnBrk="0" hangingPunct="0">
              <a:spcBef>
                <a:spcPct val="30000"/>
              </a:spcBef>
              <a:defRPr sz="1200">
                <a:solidFill>
                  <a:schemeClr val="tx1"/>
                </a:solidFill>
                <a:latin typeface="Arial" panose="020B0604020202020204" pitchFamily="34" charset="0"/>
              </a:defRPr>
            </a:lvl3pPr>
            <a:lvl4pPr marL="1587500" indent="-225425" defTabSz="923925" eaLnBrk="0" hangingPunct="0">
              <a:spcBef>
                <a:spcPct val="30000"/>
              </a:spcBef>
              <a:defRPr sz="1200">
                <a:solidFill>
                  <a:schemeClr val="tx1"/>
                </a:solidFill>
                <a:latin typeface="Arial" panose="020B0604020202020204" pitchFamily="34" charset="0"/>
              </a:defRPr>
            </a:lvl4pPr>
            <a:lvl5pPr marL="2041525" indent="-225425" defTabSz="923925" eaLnBrk="0" hangingPunct="0">
              <a:spcBef>
                <a:spcPct val="30000"/>
              </a:spcBef>
              <a:defRPr sz="1200">
                <a:solidFill>
                  <a:schemeClr val="tx1"/>
                </a:solidFill>
                <a:latin typeface="Arial" panose="020B0604020202020204" pitchFamily="34" charset="0"/>
              </a:defRPr>
            </a:lvl5pPr>
            <a:lvl6pPr marL="2498725" indent="-225425" defTabSz="923925"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23925"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23925"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239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D4143FCA-A874-497F-9735-0728B1325851}" type="slidenum">
              <a:rPr lang="en-US" altLang="en-US"/>
              <a:pPr eaLnBrk="1" hangingPunct="1">
                <a:spcBef>
                  <a:spcPct val="0"/>
                </a:spcBef>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3EFFC365-9D08-45C3-BD32-76E3DD316463}"/>
              </a:ext>
            </a:extLst>
          </p:cNvPr>
          <p:cNvSpPr>
            <a:spLocks noGrp="1" noRot="1" noChangeAspect="1" noTextEdit="1"/>
          </p:cNvSpPr>
          <p:nvPr>
            <p:ph type="sldImg"/>
          </p:nvPr>
        </p:nvSpPr>
        <p:spPr>
          <a:ln/>
        </p:spPr>
      </p:sp>
      <p:sp>
        <p:nvSpPr>
          <p:cNvPr id="94211" name="Notes Placeholder 2">
            <a:extLst>
              <a:ext uri="{FF2B5EF4-FFF2-40B4-BE49-F238E27FC236}">
                <a16:creationId xmlns:a16="http://schemas.microsoft.com/office/drawing/2014/main" id="{F6E7AC56-AAFA-4AB5-98E2-9E05957809D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Eggs</a:t>
            </a:r>
          </a:p>
          <a:p>
            <a:endParaRPr lang="en-US" altLang="en-US" dirty="0">
              <a:latin typeface="Arial" panose="020B0604020202020204" pitchFamily="34" charset="0"/>
            </a:endParaRPr>
          </a:p>
          <a:p>
            <a:r>
              <a:rPr lang="en-US" altLang="en-US" dirty="0">
                <a:latin typeface="Arial" panose="020B0604020202020204" pitchFamily="34" charset="0"/>
              </a:rPr>
              <a:t>Any brand of Grade A Large White Eggs in a dozen carton are the only eggs allowed.</a:t>
            </a:r>
          </a:p>
          <a:p>
            <a:endParaRPr lang="en-US" altLang="en-US" dirty="0">
              <a:latin typeface="Arial" panose="020B0604020202020204" pitchFamily="34" charset="0"/>
            </a:endParaRPr>
          </a:p>
          <a:p>
            <a:r>
              <a:rPr lang="en-US" altLang="en-US" dirty="0">
                <a:latin typeface="Arial" panose="020B0604020202020204" pitchFamily="34" charset="0"/>
              </a:rPr>
              <a:t>Not allowed are brown or specialty eggs such as </a:t>
            </a:r>
            <a:r>
              <a:rPr lang="en-US" altLang="en-US" dirty="0" err="1">
                <a:latin typeface="Arial" panose="020B0604020202020204" pitchFamily="34" charset="0"/>
              </a:rPr>
              <a:t>Eggland’s</a:t>
            </a:r>
            <a:r>
              <a:rPr lang="en-US" altLang="en-US" dirty="0">
                <a:latin typeface="Arial" panose="020B0604020202020204" pitchFamily="34" charset="0"/>
              </a:rPr>
              <a:t> best or organic. </a:t>
            </a:r>
          </a:p>
          <a:p>
            <a:endParaRPr lang="en-US" altLang="en-US" dirty="0">
              <a:latin typeface="Arial" panose="020B0604020202020204" pitchFamily="34" charset="0"/>
            </a:endParaRPr>
          </a:p>
          <a:p>
            <a:r>
              <a:rPr lang="en-US" altLang="en-US" dirty="0">
                <a:latin typeface="Arial" panose="020B0604020202020204" pitchFamily="34" charset="0"/>
              </a:rPr>
              <a:t>Also not allowed are dried eggs mix and hard boiled eggs.</a:t>
            </a:r>
          </a:p>
          <a:p>
            <a:endParaRPr lang="en-US" altLang="en-US" dirty="0">
              <a:latin typeface="Arial" panose="020B0604020202020204" pitchFamily="34" charset="0"/>
            </a:endParaRPr>
          </a:p>
        </p:txBody>
      </p:sp>
      <p:sp>
        <p:nvSpPr>
          <p:cNvPr id="94212" name="Slide Number Placeholder 3">
            <a:extLst>
              <a:ext uri="{FF2B5EF4-FFF2-40B4-BE49-F238E27FC236}">
                <a16:creationId xmlns:a16="http://schemas.microsoft.com/office/drawing/2014/main" id="{0B1BAAD3-70DC-4619-A01B-20184DE3D46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panose="020B0604020202020204" pitchFamily="34" charset="0"/>
              </a:defRPr>
            </a:lvl1pPr>
            <a:lvl2pPr marL="736600" indent="-282575" defTabSz="923925" eaLnBrk="0" hangingPunct="0">
              <a:spcBef>
                <a:spcPct val="30000"/>
              </a:spcBef>
              <a:defRPr sz="1200">
                <a:solidFill>
                  <a:schemeClr val="tx1"/>
                </a:solidFill>
                <a:latin typeface="Arial" panose="020B0604020202020204" pitchFamily="34" charset="0"/>
              </a:defRPr>
            </a:lvl2pPr>
            <a:lvl3pPr marL="1133475" indent="-225425" defTabSz="923925" eaLnBrk="0" hangingPunct="0">
              <a:spcBef>
                <a:spcPct val="30000"/>
              </a:spcBef>
              <a:defRPr sz="1200">
                <a:solidFill>
                  <a:schemeClr val="tx1"/>
                </a:solidFill>
                <a:latin typeface="Arial" panose="020B0604020202020204" pitchFamily="34" charset="0"/>
              </a:defRPr>
            </a:lvl3pPr>
            <a:lvl4pPr marL="1587500" indent="-225425" defTabSz="923925" eaLnBrk="0" hangingPunct="0">
              <a:spcBef>
                <a:spcPct val="30000"/>
              </a:spcBef>
              <a:defRPr sz="1200">
                <a:solidFill>
                  <a:schemeClr val="tx1"/>
                </a:solidFill>
                <a:latin typeface="Arial" panose="020B0604020202020204" pitchFamily="34" charset="0"/>
              </a:defRPr>
            </a:lvl4pPr>
            <a:lvl5pPr marL="2041525" indent="-225425" defTabSz="923925" eaLnBrk="0" hangingPunct="0">
              <a:spcBef>
                <a:spcPct val="30000"/>
              </a:spcBef>
              <a:defRPr sz="1200">
                <a:solidFill>
                  <a:schemeClr val="tx1"/>
                </a:solidFill>
                <a:latin typeface="Arial" panose="020B0604020202020204" pitchFamily="34" charset="0"/>
              </a:defRPr>
            </a:lvl5pPr>
            <a:lvl6pPr marL="2498725" indent="-225425" defTabSz="923925"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23925"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23925"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239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74D3E40-FFA1-4A9F-8FEF-D0CF370E0011}" type="slidenum">
              <a:rPr lang="en-US" altLang="en-US"/>
              <a:pPr eaLnBrk="1" hangingPunct="1">
                <a:spcBef>
                  <a:spcPct val="0"/>
                </a:spcBef>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F0B28730-9874-4919-B35E-77DF7EB12164}"/>
              </a:ext>
            </a:extLst>
          </p:cNvPr>
          <p:cNvSpPr>
            <a:spLocks noGrp="1" noRot="1" noChangeAspect="1" noTextEdit="1"/>
          </p:cNvSpPr>
          <p:nvPr>
            <p:ph type="sldImg"/>
          </p:nvPr>
        </p:nvSpPr>
        <p:spPr>
          <a:ln/>
        </p:spPr>
      </p:sp>
      <p:sp>
        <p:nvSpPr>
          <p:cNvPr id="95235" name="Notes Placeholder 2">
            <a:extLst>
              <a:ext uri="{FF2B5EF4-FFF2-40B4-BE49-F238E27FC236}">
                <a16:creationId xmlns:a16="http://schemas.microsoft.com/office/drawing/2014/main" id="{01EB9E30-C6E3-45D2-B078-F53F59DCC13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Dried Beans and/or Peas</a:t>
            </a:r>
          </a:p>
          <a:p>
            <a:endParaRPr lang="en-US" altLang="en-US" dirty="0">
              <a:latin typeface="Arial" panose="020B0604020202020204" pitchFamily="34" charset="0"/>
            </a:endParaRPr>
          </a:p>
          <a:p>
            <a:r>
              <a:rPr lang="en-US" altLang="en-US" dirty="0">
                <a:latin typeface="Arial" panose="020B0604020202020204" pitchFamily="34" charset="0"/>
              </a:rPr>
              <a:t>Allowed in 16 oz bags of plain dry beans, peas, or lentils in any brand.</a:t>
            </a:r>
          </a:p>
          <a:p>
            <a:endParaRPr lang="en-US" altLang="en-US" dirty="0">
              <a:latin typeface="Arial" panose="020B0604020202020204" pitchFamily="34" charset="0"/>
            </a:endParaRPr>
          </a:p>
          <a:p>
            <a:r>
              <a:rPr lang="en-US" altLang="en-US" dirty="0">
                <a:latin typeface="Arial" panose="020B0604020202020204" pitchFamily="34" charset="0"/>
              </a:rPr>
              <a:t>This includes garbanzo beans (chick peas), black-eyed peas, crowder peas and purple hull peas.</a:t>
            </a:r>
          </a:p>
          <a:p>
            <a:endParaRPr lang="en-US" altLang="en-US" dirty="0">
              <a:latin typeface="Arial" panose="020B0604020202020204" pitchFamily="34" charset="0"/>
            </a:endParaRPr>
          </a:p>
          <a:p>
            <a:r>
              <a:rPr lang="en-US" altLang="en-US" dirty="0">
                <a:latin typeface="Arial" panose="020B0604020202020204" pitchFamily="34" charset="0"/>
              </a:rPr>
              <a:t>Organic products are not allowed.</a:t>
            </a:r>
          </a:p>
          <a:p>
            <a:endParaRPr lang="en-US" altLang="en-US" dirty="0">
              <a:latin typeface="Arial" panose="020B0604020202020204" pitchFamily="34" charset="0"/>
            </a:endParaRPr>
          </a:p>
          <a:p>
            <a:r>
              <a:rPr lang="en-US" altLang="en-US" dirty="0">
                <a:latin typeface="Arial" panose="020B0604020202020204" pitchFamily="34" charset="0"/>
              </a:rPr>
              <a:t>Seasoning packets, soup mixes and added ingredients are also not allowed.</a:t>
            </a:r>
          </a:p>
          <a:p>
            <a:endParaRPr lang="en-US" altLang="en-US" dirty="0">
              <a:latin typeface="Arial" panose="020B0604020202020204" pitchFamily="34" charset="0"/>
            </a:endParaRPr>
          </a:p>
        </p:txBody>
      </p:sp>
      <p:sp>
        <p:nvSpPr>
          <p:cNvPr id="95236" name="Slide Number Placeholder 3">
            <a:extLst>
              <a:ext uri="{FF2B5EF4-FFF2-40B4-BE49-F238E27FC236}">
                <a16:creationId xmlns:a16="http://schemas.microsoft.com/office/drawing/2014/main" id="{3319D198-33EE-4D58-B2DE-4FDF8852FA9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panose="020B0604020202020204" pitchFamily="34" charset="0"/>
              </a:defRPr>
            </a:lvl1pPr>
            <a:lvl2pPr marL="736600" indent="-282575" defTabSz="923925" eaLnBrk="0" hangingPunct="0">
              <a:spcBef>
                <a:spcPct val="30000"/>
              </a:spcBef>
              <a:defRPr sz="1200">
                <a:solidFill>
                  <a:schemeClr val="tx1"/>
                </a:solidFill>
                <a:latin typeface="Arial" panose="020B0604020202020204" pitchFamily="34" charset="0"/>
              </a:defRPr>
            </a:lvl2pPr>
            <a:lvl3pPr marL="1133475" indent="-225425" defTabSz="923925" eaLnBrk="0" hangingPunct="0">
              <a:spcBef>
                <a:spcPct val="30000"/>
              </a:spcBef>
              <a:defRPr sz="1200">
                <a:solidFill>
                  <a:schemeClr val="tx1"/>
                </a:solidFill>
                <a:latin typeface="Arial" panose="020B0604020202020204" pitchFamily="34" charset="0"/>
              </a:defRPr>
            </a:lvl3pPr>
            <a:lvl4pPr marL="1587500" indent="-225425" defTabSz="923925" eaLnBrk="0" hangingPunct="0">
              <a:spcBef>
                <a:spcPct val="30000"/>
              </a:spcBef>
              <a:defRPr sz="1200">
                <a:solidFill>
                  <a:schemeClr val="tx1"/>
                </a:solidFill>
                <a:latin typeface="Arial" panose="020B0604020202020204" pitchFamily="34" charset="0"/>
              </a:defRPr>
            </a:lvl4pPr>
            <a:lvl5pPr marL="2041525" indent="-225425" defTabSz="923925" eaLnBrk="0" hangingPunct="0">
              <a:spcBef>
                <a:spcPct val="30000"/>
              </a:spcBef>
              <a:defRPr sz="1200">
                <a:solidFill>
                  <a:schemeClr val="tx1"/>
                </a:solidFill>
                <a:latin typeface="Arial" panose="020B0604020202020204" pitchFamily="34" charset="0"/>
              </a:defRPr>
            </a:lvl5pPr>
            <a:lvl6pPr marL="2498725" indent="-225425" defTabSz="923925"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23925"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23925"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239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DCE02E1A-3668-4696-AE96-7A3A6C58BEAB}" type="slidenum">
              <a:rPr lang="en-US" altLang="en-US"/>
              <a:pPr eaLnBrk="1" hangingPunct="1">
                <a:spcBef>
                  <a:spcPct val="0"/>
                </a:spcBef>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1AD1A402-EF56-4516-A4A5-D81AEC21A9F6}"/>
              </a:ext>
            </a:extLst>
          </p:cNvPr>
          <p:cNvSpPr>
            <a:spLocks noGrp="1" noRot="1" noChangeAspect="1" noTextEdit="1"/>
          </p:cNvSpPr>
          <p:nvPr>
            <p:ph type="sldImg"/>
          </p:nvPr>
        </p:nvSpPr>
        <p:spPr>
          <a:ln/>
        </p:spPr>
      </p:sp>
      <p:sp>
        <p:nvSpPr>
          <p:cNvPr id="96259" name="Notes Placeholder 2">
            <a:extLst>
              <a:ext uri="{FF2B5EF4-FFF2-40B4-BE49-F238E27FC236}">
                <a16:creationId xmlns:a16="http://schemas.microsoft.com/office/drawing/2014/main" id="{A0BD43BE-0597-4BC7-AA49-EEEC900A35C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dirty="0">
                <a:latin typeface="Arial" panose="020B0604020202020204" pitchFamily="34" charset="0"/>
              </a:rPr>
              <a:t>Canned Beans</a:t>
            </a:r>
          </a:p>
          <a:p>
            <a:endParaRPr lang="en-US" altLang="en-US" sz="1100" dirty="0">
              <a:latin typeface="Arial" panose="020B0604020202020204" pitchFamily="34" charset="0"/>
            </a:endParaRPr>
          </a:p>
          <a:p>
            <a:r>
              <a:rPr lang="en-US" altLang="en-US" sz="1100" dirty="0">
                <a:latin typeface="Arial" panose="020B0604020202020204" pitchFamily="34" charset="0"/>
              </a:rPr>
              <a:t>Allowed in 15 – 16 oz cans of plain beans in any brand.</a:t>
            </a:r>
          </a:p>
          <a:p>
            <a:endParaRPr lang="en-US" altLang="en-US" sz="1100" dirty="0">
              <a:latin typeface="Arial" panose="020B0604020202020204" pitchFamily="34" charset="0"/>
            </a:endParaRPr>
          </a:p>
          <a:p>
            <a:pPr eaLnBrk="1" hangingPunct="1">
              <a:spcBef>
                <a:spcPts val="1788"/>
              </a:spcBef>
              <a:spcAft>
                <a:spcPts val="600"/>
              </a:spcAft>
            </a:pPr>
            <a:r>
              <a:rPr lang="en-US" altLang="en-US" sz="1100" dirty="0">
                <a:latin typeface="Arial" panose="020B0604020202020204" pitchFamily="34" charset="0"/>
              </a:rPr>
              <a:t>This includes garbanzo beans (chick peas), black-eyed peas, crowder peas and purple hull peas.</a:t>
            </a:r>
          </a:p>
          <a:p>
            <a:pPr eaLnBrk="1" hangingPunct="1">
              <a:spcBef>
                <a:spcPct val="0"/>
              </a:spcBef>
            </a:pPr>
            <a:endParaRPr lang="en-US" altLang="en-US" sz="1100" dirty="0">
              <a:latin typeface="Arial" panose="020B0604020202020204" pitchFamily="34" charset="0"/>
            </a:endParaRPr>
          </a:p>
          <a:p>
            <a:pPr eaLnBrk="1" hangingPunct="1">
              <a:spcBef>
                <a:spcPct val="0"/>
              </a:spcBef>
            </a:pPr>
            <a:r>
              <a:rPr lang="en-US" altLang="en-US" sz="1100" dirty="0">
                <a:latin typeface="Arial" panose="020B0604020202020204" pitchFamily="34" charset="0"/>
              </a:rPr>
              <a:t>All allowed products can have: </a:t>
            </a:r>
          </a:p>
          <a:p>
            <a:pPr lvl="1" eaLnBrk="1" hangingPunct="1">
              <a:spcBef>
                <a:spcPct val="0"/>
              </a:spcBef>
              <a:buFont typeface="Wingdings" panose="05000000000000000000" pitchFamily="2" charset="2"/>
              <a:buChar char="Ø"/>
            </a:pPr>
            <a:r>
              <a:rPr lang="en-US" altLang="en-US" sz="1100" dirty="0">
                <a:latin typeface="Arial" panose="020B0604020202020204" pitchFamily="34" charset="0"/>
              </a:rPr>
              <a:t> a small amount of added sugar for processing</a:t>
            </a:r>
          </a:p>
          <a:p>
            <a:pPr lvl="1" eaLnBrk="1" hangingPunct="1">
              <a:spcBef>
                <a:spcPct val="0"/>
              </a:spcBef>
              <a:buFont typeface="Wingdings" panose="05000000000000000000" pitchFamily="2" charset="2"/>
              <a:buChar char="Ø"/>
            </a:pPr>
            <a:r>
              <a:rPr lang="en-US" altLang="en-US" sz="1100" dirty="0">
                <a:latin typeface="Arial" panose="020B0604020202020204" pitchFamily="34" charset="0"/>
              </a:rPr>
              <a:t>reduced sodium</a:t>
            </a:r>
          </a:p>
          <a:p>
            <a:pPr lvl="1" eaLnBrk="1" hangingPunct="1">
              <a:spcBef>
                <a:spcPct val="0"/>
              </a:spcBef>
              <a:buFont typeface="Wingdings" panose="05000000000000000000" pitchFamily="2" charset="2"/>
              <a:buNone/>
            </a:pPr>
            <a:endParaRPr lang="en-US" altLang="en-US" sz="1100" dirty="0">
              <a:latin typeface="Arial" panose="020B0604020202020204" pitchFamily="34" charset="0"/>
            </a:endParaRPr>
          </a:p>
          <a:p>
            <a:pPr eaLnBrk="1" hangingPunct="1">
              <a:spcBef>
                <a:spcPct val="0"/>
              </a:spcBef>
              <a:buFont typeface="Wingdings" panose="05000000000000000000" pitchFamily="2" charset="2"/>
              <a:buNone/>
            </a:pPr>
            <a:r>
              <a:rPr lang="en-US" altLang="en-US" sz="1100" dirty="0">
                <a:latin typeface="Arial" panose="020B0604020202020204" pitchFamily="34" charset="0"/>
              </a:rPr>
              <a:t>Green peas, green beans, lima beans (newly added to this list) snap beans, yellow beans and wax beans are not allowed.</a:t>
            </a:r>
          </a:p>
          <a:p>
            <a:pPr eaLnBrk="1" hangingPunct="1">
              <a:spcBef>
                <a:spcPct val="0"/>
              </a:spcBef>
              <a:buFont typeface="Wingdings" panose="05000000000000000000" pitchFamily="2" charset="2"/>
              <a:buNone/>
            </a:pPr>
            <a:endParaRPr lang="en-US" altLang="en-US" sz="1100" dirty="0">
              <a:latin typeface="Arial" panose="020B0604020202020204" pitchFamily="34" charset="0"/>
            </a:endParaRPr>
          </a:p>
          <a:p>
            <a:pPr eaLnBrk="1" hangingPunct="1">
              <a:spcBef>
                <a:spcPct val="0"/>
              </a:spcBef>
              <a:buFont typeface="Wingdings" panose="05000000000000000000" pitchFamily="2" charset="2"/>
              <a:buNone/>
            </a:pPr>
            <a:r>
              <a:rPr lang="en-US" altLang="en-US" sz="1100" dirty="0">
                <a:latin typeface="Arial" panose="020B0604020202020204" pitchFamily="34" charset="0"/>
              </a:rPr>
              <a:t>Also not allowed are organic and products with added meats, sauces, spices, fruits or vegetables. </a:t>
            </a:r>
          </a:p>
          <a:p>
            <a:pPr lvl="1" eaLnBrk="1" hangingPunct="1">
              <a:spcBef>
                <a:spcPct val="0"/>
              </a:spcBef>
              <a:buFont typeface="Wingdings" panose="05000000000000000000" pitchFamily="2" charset="2"/>
              <a:buNone/>
            </a:pPr>
            <a:endParaRPr lang="en-US" altLang="en-US" sz="1100" dirty="0">
              <a:latin typeface="Arial" panose="020B0604020202020204" pitchFamily="34" charset="0"/>
            </a:endParaRPr>
          </a:p>
          <a:p>
            <a:pPr eaLnBrk="1" hangingPunct="1">
              <a:spcBef>
                <a:spcPct val="0"/>
              </a:spcBef>
              <a:buFont typeface="Wingdings" panose="05000000000000000000" pitchFamily="2" charset="2"/>
              <a:buNone/>
            </a:pPr>
            <a:r>
              <a:rPr lang="en-US" altLang="en-US" sz="1100" dirty="0">
                <a:latin typeface="Arial" panose="020B0604020202020204" pitchFamily="34" charset="0"/>
              </a:rPr>
              <a:t>Soups are not allowed, but baked beans are for those who have limited cooking facilities. Baked beans can have added sugar, but no meat such as beans and franks or added fats, oils or vegetables.</a:t>
            </a:r>
          </a:p>
          <a:p>
            <a:pPr lvl="1" eaLnBrk="1" hangingPunct="1">
              <a:spcBef>
                <a:spcPct val="0"/>
              </a:spcBef>
              <a:buFont typeface="Wingdings" panose="05000000000000000000" pitchFamily="2" charset="2"/>
              <a:buNone/>
            </a:pPr>
            <a:endParaRPr lang="en-US" altLang="en-US" dirty="0">
              <a:latin typeface="Arial" panose="020B0604020202020204" pitchFamily="34" charset="0"/>
            </a:endParaRPr>
          </a:p>
          <a:p>
            <a:pPr lvl="1" eaLnBrk="1" hangingPunct="1">
              <a:spcBef>
                <a:spcPct val="0"/>
              </a:spcBef>
              <a:buFont typeface="Wingdings" panose="05000000000000000000" pitchFamily="2" charset="2"/>
              <a:buNone/>
            </a:pPr>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96260" name="Slide Number Placeholder 3">
            <a:extLst>
              <a:ext uri="{FF2B5EF4-FFF2-40B4-BE49-F238E27FC236}">
                <a16:creationId xmlns:a16="http://schemas.microsoft.com/office/drawing/2014/main" id="{13C57909-6B2C-477F-9691-BACC472E169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panose="020B0604020202020204" pitchFamily="34" charset="0"/>
              </a:defRPr>
            </a:lvl1pPr>
            <a:lvl2pPr marL="736600" indent="-282575" defTabSz="923925" eaLnBrk="0" hangingPunct="0">
              <a:spcBef>
                <a:spcPct val="30000"/>
              </a:spcBef>
              <a:defRPr sz="1200">
                <a:solidFill>
                  <a:schemeClr val="tx1"/>
                </a:solidFill>
                <a:latin typeface="Arial" panose="020B0604020202020204" pitchFamily="34" charset="0"/>
              </a:defRPr>
            </a:lvl2pPr>
            <a:lvl3pPr marL="1133475" indent="-225425" defTabSz="923925" eaLnBrk="0" hangingPunct="0">
              <a:spcBef>
                <a:spcPct val="30000"/>
              </a:spcBef>
              <a:defRPr sz="1200">
                <a:solidFill>
                  <a:schemeClr val="tx1"/>
                </a:solidFill>
                <a:latin typeface="Arial" panose="020B0604020202020204" pitchFamily="34" charset="0"/>
              </a:defRPr>
            </a:lvl3pPr>
            <a:lvl4pPr marL="1587500" indent="-225425" defTabSz="923925" eaLnBrk="0" hangingPunct="0">
              <a:spcBef>
                <a:spcPct val="30000"/>
              </a:spcBef>
              <a:defRPr sz="1200">
                <a:solidFill>
                  <a:schemeClr val="tx1"/>
                </a:solidFill>
                <a:latin typeface="Arial" panose="020B0604020202020204" pitchFamily="34" charset="0"/>
              </a:defRPr>
            </a:lvl4pPr>
            <a:lvl5pPr marL="2041525" indent="-225425" defTabSz="923925" eaLnBrk="0" hangingPunct="0">
              <a:spcBef>
                <a:spcPct val="30000"/>
              </a:spcBef>
              <a:defRPr sz="1200">
                <a:solidFill>
                  <a:schemeClr val="tx1"/>
                </a:solidFill>
                <a:latin typeface="Arial" panose="020B0604020202020204" pitchFamily="34" charset="0"/>
              </a:defRPr>
            </a:lvl5pPr>
            <a:lvl6pPr marL="2498725" indent="-225425" defTabSz="923925"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23925"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23925"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239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E92583B-464D-41BF-9E81-4D089A9A2FE2}" type="slidenum">
              <a:rPr lang="en-US" altLang="en-US"/>
              <a:pPr eaLnBrk="1" hangingPunct="1">
                <a:spcBef>
                  <a:spcPct val="0"/>
                </a:spcBef>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556993B5-248F-4D79-96A5-D45206BD9091}"/>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EFCC21C6-8D9A-4BB5-88C7-1C704D5BACE4}"/>
              </a:ext>
            </a:extLst>
          </p:cNvPr>
          <p:cNvSpPr>
            <a:spLocks noGrp="1"/>
          </p:cNvSpPr>
          <p:nvPr>
            <p:ph type="body" idx="1"/>
          </p:nvPr>
        </p:nvSpPr>
        <p:spPr/>
        <p:txBody>
          <a:bodyPr>
            <a:normAutofit/>
          </a:bodyPr>
          <a:lstStyle/>
          <a:p>
            <a:pPr>
              <a:defRPr/>
            </a:pPr>
            <a:r>
              <a:rPr lang="en-US" dirty="0"/>
              <a:t>Peanut Butter</a:t>
            </a:r>
          </a:p>
          <a:p>
            <a:pPr>
              <a:defRPr/>
            </a:pPr>
            <a:endParaRPr lang="en-US" dirty="0"/>
          </a:p>
          <a:p>
            <a:pPr>
              <a:defRPr/>
            </a:pPr>
            <a:r>
              <a:rPr lang="en-US" dirty="0"/>
              <a:t>Allowed in 16 – 18 oz jar, glass or plastic, in any brand.</a:t>
            </a:r>
          </a:p>
          <a:p>
            <a:pPr>
              <a:defRPr/>
            </a:pPr>
            <a:endParaRPr lang="en-US" dirty="0"/>
          </a:p>
          <a:p>
            <a:pPr marL="271029" lvl="1" indent="-271029">
              <a:buClr>
                <a:srgbClr val="0BD0D9"/>
              </a:buClr>
              <a:buSzPct val="95000"/>
              <a:defRPr/>
            </a:pPr>
            <a:r>
              <a:rPr lang="en-US" dirty="0">
                <a:solidFill>
                  <a:prstClr val="black"/>
                </a:solidFill>
              </a:rPr>
              <a:t>It Can Be:</a:t>
            </a:r>
          </a:p>
          <a:p>
            <a:pPr lvl="1">
              <a:buClr>
                <a:schemeClr val="accent3"/>
              </a:buClr>
              <a:buFont typeface="Wingdings" panose="05000000000000000000" pitchFamily="2" charset="2"/>
              <a:buChar char="Ø"/>
              <a:defRPr/>
            </a:pPr>
            <a:r>
              <a:rPr lang="en-US" dirty="0"/>
              <a:t>Creamy (also known as smooth) or chunky (also known as crunchy)</a:t>
            </a:r>
          </a:p>
          <a:p>
            <a:pPr lvl="1">
              <a:buClr>
                <a:schemeClr val="accent3"/>
              </a:buClr>
              <a:buFont typeface="Wingdings" panose="05000000000000000000" pitchFamily="2" charset="2"/>
              <a:buChar char="Ø"/>
              <a:defRPr/>
            </a:pPr>
            <a:r>
              <a:rPr lang="en-US" dirty="0"/>
              <a:t>Refrigerated or non-refrigerated</a:t>
            </a:r>
          </a:p>
          <a:p>
            <a:pPr lvl="1">
              <a:buClr>
                <a:schemeClr val="accent3"/>
              </a:buClr>
              <a:buFont typeface="Wingdings" panose="05000000000000000000" pitchFamily="2" charset="2"/>
              <a:buChar char="Ø"/>
              <a:defRPr/>
            </a:pPr>
            <a:r>
              <a:rPr lang="en-US" dirty="0"/>
              <a:t>Regular or reduced sodium</a:t>
            </a:r>
          </a:p>
          <a:p>
            <a:pPr lvl="1">
              <a:buClr>
                <a:schemeClr val="accent3"/>
              </a:buClr>
              <a:buFont typeface="Wingdings" panose="05000000000000000000" pitchFamily="2" charset="2"/>
              <a:buChar char="Ø"/>
              <a:defRPr/>
            </a:pPr>
            <a:r>
              <a:rPr lang="en-US" dirty="0"/>
              <a:t>With added vitamins</a:t>
            </a:r>
          </a:p>
          <a:p>
            <a:pPr lvl="1">
              <a:buClr>
                <a:schemeClr val="accent3"/>
              </a:buClr>
              <a:buFont typeface="Wingdings" panose="05000000000000000000" pitchFamily="2" charset="2"/>
              <a:buChar char="Ø"/>
              <a:defRPr/>
            </a:pPr>
            <a:endParaRPr lang="en-US" dirty="0"/>
          </a:p>
          <a:p>
            <a:pPr marL="282060" lvl="1" indent="-282060">
              <a:buClr>
                <a:schemeClr val="accent3"/>
              </a:buClr>
              <a:buSzPct val="95000"/>
              <a:defRPr/>
            </a:pPr>
            <a:r>
              <a:rPr lang="en-US" dirty="0"/>
              <a:t>Restrictions for peanut butter include no organic, reduced fat, spreads, or added ingredients such as marshmallows, honey, jelly, or chocolate.</a:t>
            </a:r>
          </a:p>
          <a:p>
            <a:pPr>
              <a:defRPr/>
            </a:pPr>
            <a:endParaRPr lang="en-US" dirty="0"/>
          </a:p>
          <a:p>
            <a:pPr>
              <a:defRPr/>
            </a:pPr>
            <a:endParaRPr lang="en-US" dirty="0"/>
          </a:p>
        </p:txBody>
      </p:sp>
      <p:sp>
        <p:nvSpPr>
          <p:cNvPr id="97284" name="Slide Number Placeholder 3">
            <a:extLst>
              <a:ext uri="{FF2B5EF4-FFF2-40B4-BE49-F238E27FC236}">
                <a16:creationId xmlns:a16="http://schemas.microsoft.com/office/drawing/2014/main" id="{12AF7EBC-5028-44A1-9276-A08AE22D487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panose="020B0604020202020204" pitchFamily="34" charset="0"/>
              </a:defRPr>
            </a:lvl1pPr>
            <a:lvl2pPr marL="736600" indent="-282575" defTabSz="923925" eaLnBrk="0" hangingPunct="0">
              <a:spcBef>
                <a:spcPct val="30000"/>
              </a:spcBef>
              <a:defRPr sz="1200">
                <a:solidFill>
                  <a:schemeClr val="tx1"/>
                </a:solidFill>
                <a:latin typeface="Arial" panose="020B0604020202020204" pitchFamily="34" charset="0"/>
              </a:defRPr>
            </a:lvl2pPr>
            <a:lvl3pPr marL="1133475" indent="-225425" defTabSz="923925" eaLnBrk="0" hangingPunct="0">
              <a:spcBef>
                <a:spcPct val="30000"/>
              </a:spcBef>
              <a:defRPr sz="1200">
                <a:solidFill>
                  <a:schemeClr val="tx1"/>
                </a:solidFill>
                <a:latin typeface="Arial" panose="020B0604020202020204" pitchFamily="34" charset="0"/>
              </a:defRPr>
            </a:lvl3pPr>
            <a:lvl4pPr marL="1587500" indent="-225425" defTabSz="923925" eaLnBrk="0" hangingPunct="0">
              <a:spcBef>
                <a:spcPct val="30000"/>
              </a:spcBef>
              <a:defRPr sz="1200">
                <a:solidFill>
                  <a:schemeClr val="tx1"/>
                </a:solidFill>
                <a:latin typeface="Arial" panose="020B0604020202020204" pitchFamily="34" charset="0"/>
              </a:defRPr>
            </a:lvl4pPr>
            <a:lvl5pPr marL="2041525" indent="-225425" defTabSz="923925" eaLnBrk="0" hangingPunct="0">
              <a:spcBef>
                <a:spcPct val="30000"/>
              </a:spcBef>
              <a:defRPr sz="1200">
                <a:solidFill>
                  <a:schemeClr val="tx1"/>
                </a:solidFill>
                <a:latin typeface="Arial" panose="020B0604020202020204" pitchFamily="34" charset="0"/>
              </a:defRPr>
            </a:lvl5pPr>
            <a:lvl6pPr marL="2498725" indent="-225425" defTabSz="923925"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23925"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23925"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239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117B720-4D35-433E-886C-E52C47B7637F}" type="slidenum">
              <a:rPr lang="en-US" altLang="en-US"/>
              <a:pPr eaLnBrk="1" hangingPunct="1">
                <a:spcBef>
                  <a:spcPct val="0"/>
                </a:spcBef>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65FBECAB-3AC3-4C2E-B0D8-D624415AF4B0}"/>
              </a:ext>
            </a:extLst>
          </p:cNvPr>
          <p:cNvSpPr>
            <a:spLocks noGrp="1" noRot="1" noChangeAspect="1" noTextEdit="1"/>
          </p:cNvSpPr>
          <p:nvPr>
            <p:ph type="sldImg"/>
          </p:nvPr>
        </p:nvSpPr>
        <p:spPr>
          <a:ln/>
        </p:spPr>
      </p:sp>
      <p:sp>
        <p:nvSpPr>
          <p:cNvPr id="57347" name="Notes Placeholder 2">
            <a:extLst>
              <a:ext uri="{FF2B5EF4-FFF2-40B4-BE49-F238E27FC236}">
                <a16:creationId xmlns:a16="http://schemas.microsoft.com/office/drawing/2014/main" id="{5E9AED5B-9FFF-4B35-8745-CB3F8DFBB1FE}"/>
              </a:ext>
            </a:extLst>
          </p:cNvPr>
          <p:cNvSpPr>
            <a:spLocks noGrp="1"/>
          </p:cNvSpPr>
          <p:nvPr>
            <p:ph type="body" idx="1"/>
          </p:nvPr>
        </p:nvSpPr>
        <p:spPr>
          <a:ln/>
        </p:spPr>
        <p:txBody>
          <a:bodyPr/>
          <a:lstStyle/>
          <a:p>
            <a:pPr>
              <a:defRPr/>
            </a:pPr>
            <a:r>
              <a:rPr lang="en-US" altLang="en-US" dirty="0">
                <a:latin typeface="Arial" pitchFamily="34" charset="0"/>
                <a:cs typeface="Arial" pitchFamily="34" charset="0"/>
              </a:rPr>
              <a:t>48 oz Shelf Juices for Women</a:t>
            </a:r>
          </a:p>
          <a:p>
            <a:pPr marL="340363" lvl="2" indent="-340363">
              <a:buClr>
                <a:schemeClr val="accent3"/>
              </a:buClr>
              <a:buSzPct val="95000"/>
              <a:defRPr/>
            </a:pPr>
            <a:endParaRPr lang="en-US" altLang="en-US" dirty="0">
              <a:latin typeface="Arial" pitchFamily="34" charset="0"/>
              <a:cs typeface="Arial" pitchFamily="34" charset="0"/>
            </a:endParaRPr>
          </a:p>
          <a:p>
            <a:pPr marL="340363" lvl="2" indent="-340363">
              <a:buClr>
                <a:schemeClr val="accent3"/>
              </a:buClr>
              <a:buSzPct val="95000"/>
              <a:defRPr/>
            </a:pPr>
            <a:r>
              <a:rPr lang="en-US" altLang="en-US" dirty="0">
                <a:latin typeface="Arial" pitchFamily="34" charset="0"/>
                <a:cs typeface="Arial" pitchFamily="34" charset="0"/>
              </a:rPr>
              <a:t>Participants can continue to receive any brand of Orange or Grapefruit labeled 100% juice and at least 100% vitamin C.  </a:t>
            </a:r>
          </a:p>
          <a:p>
            <a:pPr lvl="1" indent="-453817">
              <a:spcBef>
                <a:spcPts val="0"/>
              </a:spcBef>
              <a:spcAft>
                <a:spcPts val="0"/>
              </a:spcAft>
              <a:buClr>
                <a:schemeClr val="accent3"/>
              </a:buClr>
              <a:defRPr/>
            </a:pPr>
            <a:endParaRPr lang="en-US" altLang="en-US" dirty="0">
              <a:latin typeface="Arial" pitchFamily="34" charset="0"/>
              <a:cs typeface="Arial" pitchFamily="34" charset="0"/>
            </a:endParaRPr>
          </a:p>
          <a:p>
            <a:pPr lvl="1" indent="-453817">
              <a:spcBef>
                <a:spcPts val="0"/>
              </a:spcBef>
              <a:spcAft>
                <a:spcPts val="0"/>
              </a:spcAft>
              <a:buClr>
                <a:schemeClr val="accent3"/>
              </a:buClr>
              <a:defRPr/>
            </a:pPr>
            <a:r>
              <a:rPr lang="en-US" altLang="en-US" dirty="0">
                <a:latin typeface="Arial" pitchFamily="34" charset="0"/>
                <a:cs typeface="Arial" pitchFamily="34" charset="0"/>
              </a:rPr>
              <a:t>Allowed products come from the following brands identified on the WIC Shopping Guide and the TNWIC APL: </a:t>
            </a:r>
          </a:p>
          <a:p>
            <a:pPr marL="726421" lvl="2" indent="-453817">
              <a:buClr>
                <a:schemeClr val="accent3"/>
              </a:buClr>
              <a:buFont typeface="Wingdings" panose="05000000000000000000" pitchFamily="2" charset="2"/>
              <a:buChar char="Ø"/>
              <a:defRPr/>
            </a:pPr>
            <a:r>
              <a:rPr lang="en-US" altLang="en-US" dirty="0">
                <a:latin typeface="Arial" pitchFamily="34" charset="0"/>
                <a:cs typeface="Arial" pitchFamily="34" charset="0"/>
              </a:rPr>
              <a:t>Juicy Juice </a:t>
            </a:r>
          </a:p>
          <a:p>
            <a:pPr marL="726421" lvl="2" indent="-453817">
              <a:buClr>
                <a:schemeClr val="accent3"/>
              </a:buClr>
              <a:buFont typeface="Wingdings" panose="05000000000000000000" pitchFamily="2" charset="2"/>
              <a:buChar char="Ø"/>
              <a:defRPr/>
            </a:pPr>
            <a:r>
              <a:rPr lang="en-US" altLang="en-US" dirty="0">
                <a:latin typeface="Arial" pitchFamily="34" charset="0"/>
                <a:cs typeface="Arial" pitchFamily="34" charset="0"/>
              </a:rPr>
              <a:t>Lucky Leaf</a:t>
            </a:r>
          </a:p>
          <a:p>
            <a:pPr marL="726421" lvl="2" indent="-453817">
              <a:buClr>
                <a:schemeClr val="accent3"/>
              </a:buClr>
              <a:buFont typeface="Wingdings" panose="05000000000000000000" pitchFamily="2" charset="2"/>
              <a:buChar char="Ø"/>
              <a:defRPr/>
            </a:pPr>
            <a:r>
              <a:rPr lang="en-US" altLang="en-US" dirty="0">
                <a:latin typeface="Arial" pitchFamily="34" charset="0"/>
                <a:cs typeface="Arial" pitchFamily="34" charset="0"/>
              </a:rPr>
              <a:t>Northland	</a:t>
            </a:r>
          </a:p>
          <a:p>
            <a:pPr marL="726421" lvl="2" indent="-453817">
              <a:buClr>
                <a:schemeClr val="accent3"/>
              </a:buClr>
              <a:buFont typeface="Wingdings" panose="05000000000000000000" pitchFamily="2" charset="2"/>
              <a:buChar char="Ø"/>
              <a:defRPr/>
            </a:pPr>
            <a:r>
              <a:rPr lang="en-US" altLang="en-US" dirty="0">
                <a:latin typeface="Arial" pitchFamily="34" charset="0"/>
                <a:cs typeface="Arial" pitchFamily="34" charset="0"/>
              </a:rPr>
              <a:t>Seneca</a:t>
            </a:r>
          </a:p>
          <a:p>
            <a:pPr marL="726421" lvl="2" indent="-453817">
              <a:buClr>
                <a:schemeClr val="accent3"/>
              </a:buClr>
              <a:buFont typeface="Wingdings" panose="05000000000000000000" pitchFamily="2" charset="2"/>
              <a:buChar char="Ø"/>
              <a:defRPr/>
            </a:pPr>
            <a:endParaRPr lang="en-US" altLang="en-US" dirty="0"/>
          </a:p>
          <a:p>
            <a:pPr>
              <a:defRPr/>
            </a:pPr>
            <a:endParaRPr lang="en-US" dirty="0"/>
          </a:p>
        </p:txBody>
      </p:sp>
      <p:sp>
        <p:nvSpPr>
          <p:cNvPr id="98308" name="Slide Number Placeholder 3">
            <a:extLst>
              <a:ext uri="{FF2B5EF4-FFF2-40B4-BE49-F238E27FC236}">
                <a16:creationId xmlns:a16="http://schemas.microsoft.com/office/drawing/2014/main" id="{0BCDC90C-BB6A-4D99-B66E-FA5855E3394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panose="020B0604020202020204" pitchFamily="34" charset="0"/>
              </a:defRPr>
            </a:lvl1pPr>
            <a:lvl2pPr marL="736600" indent="-282575" defTabSz="923925" eaLnBrk="0" hangingPunct="0">
              <a:spcBef>
                <a:spcPct val="30000"/>
              </a:spcBef>
              <a:defRPr sz="1200">
                <a:solidFill>
                  <a:schemeClr val="tx1"/>
                </a:solidFill>
                <a:latin typeface="Arial" panose="020B0604020202020204" pitchFamily="34" charset="0"/>
              </a:defRPr>
            </a:lvl2pPr>
            <a:lvl3pPr marL="1133475" indent="-225425" defTabSz="923925" eaLnBrk="0" hangingPunct="0">
              <a:spcBef>
                <a:spcPct val="30000"/>
              </a:spcBef>
              <a:defRPr sz="1200">
                <a:solidFill>
                  <a:schemeClr val="tx1"/>
                </a:solidFill>
                <a:latin typeface="Arial" panose="020B0604020202020204" pitchFamily="34" charset="0"/>
              </a:defRPr>
            </a:lvl3pPr>
            <a:lvl4pPr marL="1587500" indent="-225425" defTabSz="923925" eaLnBrk="0" hangingPunct="0">
              <a:spcBef>
                <a:spcPct val="30000"/>
              </a:spcBef>
              <a:defRPr sz="1200">
                <a:solidFill>
                  <a:schemeClr val="tx1"/>
                </a:solidFill>
                <a:latin typeface="Arial" panose="020B0604020202020204" pitchFamily="34" charset="0"/>
              </a:defRPr>
            </a:lvl4pPr>
            <a:lvl5pPr marL="2041525" indent="-225425" defTabSz="923925" eaLnBrk="0" hangingPunct="0">
              <a:spcBef>
                <a:spcPct val="30000"/>
              </a:spcBef>
              <a:defRPr sz="1200">
                <a:solidFill>
                  <a:schemeClr val="tx1"/>
                </a:solidFill>
                <a:latin typeface="Arial" panose="020B0604020202020204" pitchFamily="34" charset="0"/>
              </a:defRPr>
            </a:lvl5pPr>
            <a:lvl6pPr marL="2498725" indent="-225425" defTabSz="923925"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23925"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23925"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239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8409988-6CD2-497C-B18F-54906120E78C}" type="slidenum">
              <a:rPr lang="en-US" altLang="en-US"/>
              <a:pPr eaLnBrk="1" hangingPunct="1">
                <a:spcBef>
                  <a:spcPct val="0"/>
                </a:spcBef>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892ADE89-F369-4B6B-B3CD-4477C99C9073}"/>
              </a:ext>
            </a:extLst>
          </p:cNvPr>
          <p:cNvSpPr>
            <a:spLocks noGrp="1" noRot="1" noChangeAspect="1" noTextEdit="1"/>
          </p:cNvSpPr>
          <p:nvPr>
            <p:ph type="sldImg"/>
          </p:nvPr>
        </p:nvSpPr>
        <p:spPr>
          <a:ln/>
        </p:spPr>
      </p:sp>
      <p:sp>
        <p:nvSpPr>
          <p:cNvPr id="79875" name="Notes Placeholder 2">
            <a:extLst>
              <a:ext uri="{FF2B5EF4-FFF2-40B4-BE49-F238E27FC236}">
                <a16:creationId xmlns:a16="http://schemas.microsoft.com/office/drawing/2014/main" id="{8CC9B0FD-EDB0-47A6-BCF9-D2677105BA3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The Special Supplemental Nutrition Program for Women, Infants and Children is the official name of the WIC Program.</a:t>
            </a:r>
          </a:p>
          <a:p>
            <a:endParaRPr lang="en-US" altLang="en-US" dirty="0">
              <a:latin typeface="Arial" panose="020B0604020202020204" pitchFamily="34" charset="0"/>
            </a:endParaRPr>
          </a:p>
          <a:p>
            <a:r>
              <a:rPr lang="en-US" altLang="en-US" dirty="0">
                <a:latin typeface="Arial" panose="020B0604020202020204" pitchFamily="34" charset="0"/>
              </a:rPr>
              <a:t>WIC’s mission is to continue safeguarding the health of low-income women, infants, and children up to age 5 who are at nutrition risk by providing nutritious foods to supplement diets, information on healthy eating, and referrals to health care.</a:t>
            </a:r>
          </a:p>
        </p:txBody>
      </p:sp>
      <p:sp>
        <p:nvSpPr>
          <p:cNvPr id="79876" name="Slide Number Placeholder 3">
            <a:extLst>
              <a:ext uri="{FF2B5EF4-FFF2-40B4-BE49-F238E27FC236}">
                <a16:creationId xmlns:a16="http://schemas.microsoft.com/office/drawing/2014/main" id="{CA848713-50BD-4EBD-9D94-4B893296994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panose="020B0604020202020204" pitchFamily="34" charset="0"/>
              </a:defRPr>
            </a:lvl1pPr>
            <a:lvl2pPr marL="736600" indent="-282575" defTabSz="923925" eaLnBrk="0" hangingPunct="0">
              <a:spcBef>
                <a:spcPct val="30000"/>
              </a:spcBef>
              <a:defRPr sz="1200">
                <a:solidFill>
                  <a:schemeClr val="tx1"/>
                </a:solidFill>
                <a:latin typeface="Arial" panose="020B0604020202020204" pitchFamily="34" charset="0"/>
              </a:defRPr>
            </a:lvl2pPr>
            <a:lvl3pPr marL="1133475" indent="-225425" defTabSz="923925" eaLnBrk="0" hangingPunct="0">
              <a:spcBef>
                <a:spcPct val="30000"/>
              </a:spcBef>
              <a:defRPr sz="1200">
                <a:solidFill>
                  <a:schemeClr val="tx1"/>
                </a:solidFill>
                <a:latin typeface="Arial" panose="020B0604020202020204" pitchFamily="34" charset="0"/>
              </a:defRPr>
            </a:lvl3pPr>
            <a:lvl4pPr marL="1587500" indent="-225425" defTabSz="923925" eaLnBrk="0" hangingPunct="0">
              <a:spcBef>
                <a:spcPct val="30000"/>
              </a:spcBef>
              <a:defRPr sz="1200">
                <a:solidFill>
                  <a:schemeClr val="tx1"/>
                </a:solidFill>
                <a:latin typeface="Arial" panose="020B0604020202020204" pitchFamily="34" charset="0"/>
              </a:defRPr>
            </a:lvl4pPr>
            <a:lvl5pPr marL="2041525" indent="-225425" defTabSz="923925" eaLnBrk="0" hangingPunct="0">
              <a:spcBef>
                <a:spcPct val="30000"/>
              </a:spcBef>
              <a:defRPr sz="1200">
                <a:solidFill>
                  <a:schemeClr val="tx1"/>
                </a:solidFill>
                <a:latin typeface="Arial" panose="020B0604020202020204" pitchFamily="34" charset="0"/>
              </a:defRPr>
            </a:lvl5pPr>
            <a:lvl6pPr marL="2498725" indent="-225425" defTabSz="923925"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23925"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23925"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239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2D3DA6B-D7F5-4213-9546-7AB585C29FF0}" type="slidenum">
              <a:rPr lang="en-US" altLang="en-US"/>
              <a:pPr eaLnBrk="1" hangingPunct="1">
                <a:spcBef>
                  <a:spcPct val="0"/>
                </a:spcBef>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57939F1D-645C-4C83-9F42-1D5738875464}"/>
              </a:ext>
            </a:extLst>
          </p:cNvPr>
          <p:cNvSpPr>
            <a:spLocks noGrp="1" noRot="1" noChangeAspect="1" noTextEdit="1"/>
          </p:cNvSpPr>
          <p:nvPr>
            <p:ph type="sldImg"/>
          </p:nvPr>
        </p:nvSpPr>
        <p:spPr>
          <a:ln/>
        </p:spPr>
      </p:sp>
      <p:sp>
        <p:nvSpPr>
          <p:cNvPr id="60419" name="Notes Placeholder 2">
            <a:extLst>
              <a:ext uri="{FF2B5EF4-FFF2-40B4-BE49-F238E27FC236}">
                <a16:creationId xmlns:a16="http://schemas.microsoft.com/office/drawing/2014/main" id="{3A4B5A7E-A6A7-465A-8AC2-04D43BB0C347}"/>
              </a:ext>
            </a:extLst>
          </p:cNvPr>
          <p:cNvSpPr>
            <a:spLocks noGrp="1"/>
          </p:cNvSpPr>
          <p:nvPr>
            <p:ph type="body" idx="1"/>
          </p:nvPr>
        </p:nvSpPr>
        <p:spPr>
          <a:ln/>
        </p:spPr>
        <p:txBody>
          <a:bodyPr/>
          <a:lstStyle/>
          <a:p>
            <a:pPr>
              <a:defRPr/>
            </a:pPr>
            <a:r>
              <a:rPr lang="en-US" altLang="en-US" dirty="0">
                <a:latin typeface="Arial" pitchFamily="34" charset="0"/>
                <a:cs typeface="Arial" pitchFamily="34" charset="0"/>
              </a:rPr>
              <a:t>11.5/12 oz Frozen Juice for Women</a:t>
            </a:r>
          </a:p>
          <a:p>
            <a:pPr>
              <a:defRPr/>
            </a:pPr>
            <a:endParaRPr lang="en-US" altLang="en-US" dirty="0">
              <a:latin typeface="Arial" pitchFamily="34" charset="0"/>
              <a:cs typeface="Arial" pitchFamily="34" charset="0"/>
            </a:endParaRPr>
          </a:p>
          <a:p>
            <a:pPr marL="271029" lvl="2" indent="-271029">
              <a:buClr>
                <a:srgbClr val="0BD0D9"/>
              </a:buClr>
              <a:buSzPct val="95000"/>
              <a:defRPr/>
            </a:pPr>
            <a:r>
              <a:rPr lang="en-US" altLang="en-US" dirty="0">
                <a:latin typeface="Arial" pitchFamily="34" charset="0"/>
                <a:cs typeface="Arial" pitchFamily="34" charset="0"/>
              </a:rPr>
              <a:t>As with the 48 oz, it can be any brand of Orange or Grapefruit labeled 100% juice and at least 100% vitamin C.</a:t>
            </a:r>
          </a:p>
          <a:p>
            <a:pPr marL="271029" lvl="2" indent="-271029">
              <a:buClr>
                <a:srgbClr val="0BD0D9"/>
              </a:buClr>
              <a:buSzPct val="95000"/>
              <a:defRPr/>
            </a:pPr>
            <a:endParaRPr lang="en-US" altLang="en-US" dirty="0">
              <a:latin typeface="Arial" pitchFamily="34" charset="0"/>
              <a:cs typeface="Arial" pitchFamily="34" charset="0"/>
            </a:endParaRPr>
          </a:p>
          <a:p>
            <a:pPr indent="-168605">
              <a:spcBef>
                <a:spcPts val="0"/>
              </a:spcBef>
              <a:spcAft>
                <a:spcPts val="0"/>
              </a:spcAft>
              <a:buClr>
                <a:schemeClr val="accent3"/>
              </a:buClr>
              <a:defRPr/>
            </a:pPr>
            <a:r>
              <a:rPr lang="en-US" altLang="en-US" dirty="0">
                <a:latin typeface="Arial" pitchFamily="34" charset="0"/>
                <a:cs typeface="Arial" pitchFamily="34" charset="0"/>
              </a:rPr>
              <a:t>Allowed products come from the following brands identified on the WIC Shopping Guide and the TNWIC APL: </a:t>
            </a:r>
          </a:p>
          <a:p>
            <a:pPr marL="726421" lvl="2" indent="-453817">
              <a:spcBef>
                <a:spcPts val="0"/>
              </a:spcBef>
              <a:spcAft>
                <a:spcPts val="0"/>
              </a:spcAft>
              <a:buClr>
                <a:schemeClr val="accent3"/>
              </a:buClr>
              <a:buFont typeface="Wingdings" panose="05000000000000000000" pitchFamily="2" charset="2"/>
              <a:buChar char="Ø"/>
              <a:defRPr/>
            </a:pPr>
            <a:r>
              <a:rPr lang="en-US" altLang="en-US" dirty="0">
                <a:latin typeface="Arial" pitchFamily="34" charset="0"/>
                <a:cs typeface="Arial" pitchFamily="34" charset="0"/>
              </a:rPr>
              <a:t>Dole</a:t>
            </a:r>
          </a:p>
          <a:p>
            <a:pPr marL="726421" lvl="2" indent="-453817">
              <a:spcBef>
                <a:spcPts val="0"/>
              </a:spcBef>
              <a:spcAft>
                <a:spcPts val="0"/>
              </a:spcAft>
              <a:buClr>
                <a:schemeClr val="accent3"/>
              </a:buClr>
              <a:buFont typeface="Wingdings" panose="05000000000000000000" pitchFamily="2" charset="2"/>
              <a:buChar char="Ø"/>
              <a:defRPr/>
            </a:pPr>
            <a:r>
              <a:rPr lang="en-US" altLang="en-US" dirty="0">
                <a:latin typeface="Arial" pitchFamily="34" charset="0"/>
                <a:cs typeface="Arial" pitchFamily="34" charset="0"/>
              </a:rPr>
              <a:t>Old Orchard</a:t>
            </a:r>
          </a:p>
          <a:p>
            <a:pPr marL="726421" lvl="2" indent="-453817">
              <a:spcBef>
                <a:spcPts val="0"/>
              </a:spcBef>
              <a:spcAft>
                <a:spcPts val="0"/>
              </a:spcAft>
              <a:buClr>
                <a:schemeClr val="accent3"/>
              </a:buClr>
              <a:buFont typeface="Wingdings" panose="05000000000000000000" pitchFamily="2" charset="2"/>
              <a:buChar char="Ø"/>
              <a:defRPr/>
            </a:pPr>
            <a:r>
              <a:rPr lang="en-US" altLang="en-US" dirty="0">
                <a:latin typeface="Arial" pitchFamily="34" charset="0"/>
                <a:cs typeface="Arial" pitchFamily="34" charset="0"/>
              </a:rPr>
              <a:t>Seneca</a:t>
            </a:r>
          </a:p>
          <a:p>
            <a:pPr marL="726421" lvl="2" indent="-453817">
              <a:spcBef>
                <a:spcPts val="0"/>
              </a:spcBef>
              <a:spcAft>
                <a:spcPts val="0"/>
              </a:spcAft>
              <a:buClr>
                <a:schemeClr val="accent3"/>
              </a:buClr>
              <a:buFont typeface="Wingdings" panose="05000000000000000000" pitchFamily="2" charset="2"/>
              <a:buChar char="Ø"/>
              <a:defRPr/>
            </a:pPr>
            <a:r>
              <a:rPr lang="en-US" altLang="en-US" dirty="0">
                <a:latin typeface="Arial" pitchFamily="34" charset="0"/>
                <a:cs typeface="Arial" pitchFamily="34" charset="0"/>
              </a:rPr>
              <a:t>Welch’s</a:t>
            </a:r>
          </a:p>
          <a:p>
            <a:pPr marL="0" lvl="1">
              <a:spcBef>
                <a:spcPts val="0"/>
              </a:spcBef>
              <a:spcAft>
                <a:spcPts val="0"/>
              </a:spcAft>
              <a:buClr>
                <a:schemeClr val="accent3"/>
              </a:buClr>
              <a:defRPr/>
            </a:pPr>
            <a:endParaRPr lang="en-US" altLang="en-US" dirty="0">
              <a:latin typeface="Arial" pitchFamily="34" charset="0"/>
              <a:cs typeface="Arial" pitchFamily="34" charset="0"/>
            </a:endParaRPr>
          </a:p>
          <a:p>
            <a:pPr>
              <a:defRPr/>
            </a:pPr>
            <a:endParaRPr lang="en-US" altLang="en-US" dirty="0"/>
          </a:p>
        </p:txBody>
      </p:sp>
      <p:sp>
        <p:nvSpPr>
          <p:cNvPr id="99332" name="Slide Number Placeholder 3">
            <a:extLst>
              <a:ext uri="{FF2B5EF4-FFF2-40B4-BE49-F238E27FC236}">
                <a16:creationId xmlns:a16="http://schemas.microsoft.com/office/drawing/2014/main" id="{0FFD070F-6935-4A8F-958E-7EFDC386E22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panose="020B0604020202020204" pitchFamily="34" charset="0"/>
              </a:defRPr>
            </a:lvl1pPr>
            <a:lvl2pPr marL="736600" indent="-282575" defTabSz="923925" eaLnBrk="0" hangingPunct="0">
              <a:spcBef>
                <a:spcPct val="30000"/>
              </a:spcBef>
              <a:defRPr sz="1200">
                <a:solidFill>
                  <a:schemeClr val="tx1"/>
                </a:solidFill>
                <a:latin typeface="Arial" panose="020B0604020202020204" pitchFamily="34" charset="0"/>
              </a:defRPr>
            </a:lvl2pPr>
            <a:lvl3pPr marL="1133475" indent="-225425" defTabSz="923925" eaLnBrk="0" hangingPunct="0">
              <a:spcBef>
                <a:spcPct val="30000"/>
              </a:spcBef>
              <a:defRPr sz="1200">
                <a:solidFill>
                  <a:schemeClr val="tx1"/>
                </a:solidFill>
                <a:latin typeface="Arial" panose="020B0604020202020204" pitchFamily="34" charset="0"/>
              </a:defRPr>
            </a:lvl3pPr>
            <a:lvl4pPr marL="1587500" indent="-225425" defTabSz="923925" eaLnBrk="0" hangingPunct="0">
              <a:spcBef>
                <a:spcPct val="30000"/>
              </a:spcBef>
              <a:defRPr sz="1200">
                <a:solidFill>
                  <a:schemeClr val="tx1"/>
                </a:solidFill>
                <a:latin typeface="Arial" panose="020B0604020202020204" pitchFamily="34" charset="0"/>
              </a:defRPr>
            </a:lvl4pPr>
            <a:lvl5pPr marL="2041525" indent="-225425" defTabSz="923925" eaLnBrk="0" hangingPunct="0">
              <a:spcBef>
                <a:spcPct val="30000"/>
              </a:spcBef>
              <a:defRPr sz="1200">
                <a:solidFill>
                  <a:schemeClr val="tx1"/>
                </a:solidFill>
                <a:latin typeface="Arial" panose="020B0604020202020204" pitchFamily="34" charset="0"/>
              </a:defRPr>
            </a:lvl5pPr>
            <a:lvl6pPr marL="2498725" indent="-225425" defTabSz="923925"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23925"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23925"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239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1BE645E-3D98-471E-9992-EB051E7DD7CD}" type="slidenum">
              <a:rPr lang="en-US" altLang="en-US"/>
              <a:pPr eaLnBrk="1" hangingPunct="1">
                <a:spcBef>
                  <a:spcPct val="0"/>
                </a:spcBef>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6975E3DF-9C90-48EB-9378-080A1DBE9B48}"/>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E8FBAFFA-A8BF-4E83-9BEF-B45D26A5F039}"/>
              </a:ext>
            </a:extLst>
          </p:cNvPr>
          <p:cNvSpPr>
            <a:spLocks noGrp="1"/>
          </p:cNvSpPr>
          <p:nvPr>
            <p:ph type="body" idx="1"/>
          </p:nvPr>
        </p:nvSpPr>
        <p:spPr/>
        <p:txBody>
          <a:bodyPr/>
          <a:lstStyle/>
          <a:p>
            <a:pPr>
              <a:defRPr/>
            </a:pPr>
            <a:r>
              <a:rPr lang="en-US" altLang="en-US" dirty="0">
                <a:latin typeface="Arial" pitchFamily="34" charset="0"/>
                <a:cs typeface="Arial" pitchFamily="34" charset="0"/>
              </a:rPr>
              <a:t>64oz Shelf Juices for Children</a:t>
            </a:r>
          </a:p>
          <a:p>
            <a:pPr>
              <a:defRPr/>
            </a:pPr>
            <a:endParaRPr lang="en-US" dirty="0">
              <a:latin typeface="Arial" pitchFamily="34" charset="0"/>
              <a:cs typeface="Arial" pitchFamily="34" charset="0"/>
            </a:endParaRPr>
          </a:p>
          <a:p>
            <a:pPr marL="271029" lvl="2" indent="-271029">
              <a:buClr>
                <a:srgbClr val="0BD0D9"/>
              </a:buClr>
              <a:buSzPct val="95000"/>
              <a:defRPr/>
            </a:pPr>
            <a:r>
              <a:rPr lang="en-US" altLang="en-US" dirty="0">
                <a:latin typeface="Arial" pitchFamily="34" charset="0"/>
                <a:cs typeface="Arial" pitchFamily="34" charset="0"/>
              </a:rPr>
              <a:t>As with the other juice sizes, it can be any brand of Orange or Grapefruit labeled 100% juice and at least 100% vitamin C.  For 64 oz., refrigerated orange juice is also allowed.</a:t>
            </a:r>
          </a:p>
          <a:p>
            <a:pPr marL="0" lvl="2">
              <a:buClr>
                <a:srgbClr val="0BD0D9"/>
              </a:buClr>
              <a:buSzPct val="95000"/>
              <a:defRPr/>
            </a:pPr>
            <a:endParaRPr lang="en-US" altLang="en-US" dirty="0">
              <a:latin typeface="Arial" pitchFamily="34" charset="0"/>
              <a:cs typeface="Arial" pitchFamily="34" charset="0"/>
            </a:endParaRPr>
          </a:p>
          <a:p>
            <a:pPr lvl="1" indent="-453817">
              <a:spcBef>
                <a:spcPts val="0"/>
              </a:spcBef>
              <a:spcAft>
                <a:spcPts val="0"/>
              </a:spcAft>
              <a:buClr>
                <a:schemeClr val="accent3"/>
              </a:buClr>
              <a:defRPr/>
            </a:pPr>
            <a:r>
              <a:rPr lang="en-US" altLang="en-US" dirty="0">
                <a:latin typeface="Arial" pitchFamily="34" charset="0"/>
                <a:cs typeface="Arial" pitchFamily="34" charset="0"/>
              </a:rPr>
              <a:t>Allowed products come from the following brands identified on the WIC Shopping Guide and the TNWIC APL: </a:t>
            </a:r>
          </a:p>
          <a:p>
            <a:pPr lvl="1">
              <a:buClr>
                <a:schemeClr val="accent3"/>
              </a:buClr>
              <a:buFont typeface="Wingdings" panose="05000000000000000000" pitchFamily="2" charset="2"/>
              <a:buChar char="Ø"/>
              <a:defRPr/>
            </a:pPr>
            <a:r>
              <a:rPr lang="en-US" dirty="0">
                <a:latin typeface="Arial" pitchFamily="34" charset="0"/>
                <a:cs typeface="Arial" pitchFamily="34" charset="0"/>
              </a:rPr>
              <a:t>Juicy Juice </a:t>
            </a:r>
          </a:p>
          <a:p>
            <a:pPr lvl="1">
              <a:buClr>
                <a:schemeClr val="accent3"/>
              </a:buClr>
              <a:buFont typeface="Wingdings" panose="05000000000000000000" pitchFamily="2" charset="2"/>
              <a:buChar char="Ø"/>
              <a:defRPr/>
            </a:pPr>
            <a:r>
              <a:rPr lang="en-US" dirty="0">
                <a:latin typeface="Arial" pitchFamily="34" charset="0"/>
                <a:cs typeface="Arial" pitchFamily="34" charset="0"/>
              </a:rPr>
              <a:t>Langer </a:t>
            </a:r>
          </a:p>
          <a:p>
            <a:pPr lvl="1">
              <a:buClr>
                <a:schemeClr val="accent3"/>
              </a:buClr>
              <a:buFont typeface="Wingdings" panose="05000000000000000000" pitchFamily="2" charset="2"/>
              <a:buChar char="Ø"/>
              <a:defRPr/>
            </a:pPr>
            <a:r>
              <a:rPr lang="en-US" dirty="0">
                <a:latin typeface="Arial" pitchFamily="34" charset="0"/>
                <a:cs typeface="Arial" pitchFamily="34" charset="0"/>
              </a:rPr>
              <a:t>Libby’s </a:t>
            </a:r>
          </a:p>
          <a:p>
            <a:pPr lvl="1">
              <a:buClr>
                <a:schemeClr val="accent3"/>
              </a:buClr>
              <a:buFont typeface="Wingdings" panose="05000000000000000000" pitchFamily="2" charset="2"/>
              <a:buChar char="Ø"/>
              <a:defRPr/>
            </a:pPr>
            <a:r>
              <a:rPr lang="en-US" dirty="0">
                <a:latin typeface="Arial" pitchFamily="34" charset="0"/>
                <a:cs typeface="Arial" pitchFamily="34" charset="0"/>
              </a:rPr>
              <a:t>Lucky Leaf </a:t>
            </a:r>
          </a:p>
          <a:p>
            <a:pPr lvl="1">
              <a:buClr>
                <a:schemeClr val="accent3"/>
              </a:buClr>
              <a:buFont typeface="Wingdings" panose="05000000000000000000" pitchFamily="2" charset="2"/>
              <a:buChar char="Ø"/>
              <a:defRPr/>
            </a:pPr>
            <a:r>
              <a:rPr lang="en-US" dirty="0">
                <a:latin typeface="Arial" pitchFamily="34" charset="0"/>
                <a:cs typeface="Arial" pitchFamily="34" charset="0"/>
              </a:rPr>
              <a:t>Mott’s </a:t>
            </a:r>
          </a:p>
          <a:p>
            <a:pPr lvl="1">
              <a:buClr>
                <a:schemeClr val="accent3"/>
              </a:buClr>
              <a:buFont typeface="Wingdings" panose="05000000000000000000" pitchFamily="2" charset="2"/>
              <a:buChar char="Ø"/>
              <a:defRPr/>
            </a:pPr>
            <a:r>
              <a:rPr lang="en-US" dirty="0">
                <a:latin typeface="Arial" pitchFamily="34" charset="0"/>
                <a:cs typeface="Arial" pitchFamily="34" charset="0"/>
              </a:rPr>
              <a:t>Seneca </a:t>
            </a:r>
          </a:p>
          <a:p>
            <a:pPr lvl="1">
              <a:buClr>
                <a:schemeClr val="accent3"/>
              </a:buClr>
              <a:buFont typeface="Wingdings" panose="05000000000000000000" pitchFamily="2" charset="2"/>
              <a:buChar char="Ø"/>
              <a:defRPr/>
            </a:pPr>
            <a:r>
              <a:rPr lang="en-US" dirty="0" err="1">
                <a:latin typeface="Arial" pitchFamily="34" charset="0"/>
                <a:cs typeface="Arial" pitchFamily="34" charset="0"/>
              </a:rPr>
              <a:t>Musselman’s</a:t>
            </a:r>
            <a:endParaRPr lang="en-US" dirty="0">
              <a:latin typeface="Arial" pitchFamily="34" charset="0"/>
              <a:cs typeface="Arial" pitchFamily="34" charset="0"/>
            </a:endParaRPr>
          </a:p>
          <a:p>
            <a:pPr lvl="1">
              <a:buClr>
                <a:schemeClr val="accent3"/>
              </a:buClr>
              <a:buFont typeface="Wingdings" panose="05000000000000000000" pitchFamily="2" charset="2"/>
              <a:buChar char="Ø"/>
              <a:defRPr/>
            </a:pPr>
            <a:r>
              <a:rPr lang="en-US" dirty="0">
                <a:latin typeface="Arial" pitchFamily="34" charset="0"/>
                <a:cs typeface="Arial" pitchFamily="34" charset="0"/>
              </a:rPr>
              <a:t>White House</a:t>
            </a:r>
          </a:p>
          <a:p>
            <a:pPr>
              <a:defRPr/>
            </a:pPr>
            <a:endParaRPr lang="en-US" dirty="0"/>
          </a:p>
        </p:txBody>
      </p:sp>
      <p:sp>
        <p:nvSpPr>
          <p:cNvPr id="100356" name="Slide Number Placeholder 3">
            <a:extLst>
              <a:ext uri="{FF2B5EF4-FFF2-40B4-BE49-F238E27FC236}">
                <a16:creationId xmlns:a16="http://schemas.microsoft.com/office/drawing/2014/main" id="{C4E2BB91-E2B1-4B32-BAAC-0FF605BA917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panose="020B0604020202020204" pitchFamily="34" charset="0"/>
              </a:defRPr>
            </a:lvl1pPr>
            <a:lvl2pPr marL="736600" indent="-282575" defTabSz="923925" eaLnBrk="0" hangingPunct="0">
              <a:spcBef>
                <a:spcPct val="30000"/>
              </a:spcBef>
              <a:defRPr sz="1200">
                <a:solidFill>
                  <a:schemeClr val="tx1"/>
                </a:solidFill>
                <a:latin typeface="Arial" panose="020B0604020202020204" pitchFamily="34" charset="0"/>
              </a:defRPr>
            </a:lvl2pPr>
            <a:lvl3pPr marL="1133475" indent="-225425" defTabSz="923925" eaLnBrk="0" hangingPunct="0">
              <a:spcBef>
                <a:spcPct val="30000"/>
              </a:spcBef>
              <a:defRPr sz="1200">
                <a:solidFill>
                  <a:schemeClr val="tx1"/>
                </a:solidFill>
                <a:latin typeface="Arial" panose="020B0604020202020204" pitchFamily="34" charset="0"/>
              </a:defRPr>
            </a:lvl3pPr>
            <a:lvl4pPr marL="1587500" indent="-225425" defTabSz="923925" eaLnBrk="0" hangingPunct="0">
              <a:spcBef>
                <a:spcPct val="30000"/>
              </a:spcBef>
              <a:defRPr sz="1200">
                <a:solidFill>
                  <a:schemeClr val="tx1"/>
                </a:solidFill>
                <a:latin typeface="Arial" panose="020B0604020202020204" pitchFamily="34" charset="0"/>
              </a:defRPr>
            </a:lvl4pPr>
            <a:lvl5pPr marL="2041525" indent="-225425" defTabSz="923925" eaLnBrk="0" hangingPunct="0">
              <a:spcBef>
                <a:spcPct val="30000"/>
              </a:spcBef>
              <a:defRPr sz="1200">
                <a:solidFill>
                  <a:schemeClr val="tx1"/>
                </a:solidFill>
                <a:latin typeface="Arial" panose="020B0604020202020204" pitchFamily="34" charset="0"/>
              </a:defRPr>
            </a:lvl5pPr>
            <a:lvl6pPr marL="2498725" indent="-225425" defTabSz="923925"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23925"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23925"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239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F4CC412-6370-4E86-88FE-ED3B2EDE29A1}" type="slidenum">
              <a:rPr lang="en-US" altLang="en-US"/>
              <a:pPr eaLnBrk="1" hangingPunct="1">
                <a:spcBef>
                  <a:spcPct val="0"/>
                </a:spcBef>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8BDDD09E-D825-44D5-9B15-96CB998CCB8A}"/>
              </a:ext>
            </a:extLst>
          </p:cNvPr>
          <p:cNvSpPr>
            <a:spLocks noGrp="1" noRot="1" noChangeAspect="1" noTextEdit="1"/>
          </p:cNvSpPr>
          <p:nvPr>
            <p:ph type="sldImg"/>
          </p:nvPr>
        </p:nvSpPr>
        <p:spPr>
          <a:ln/>
        </p:spPr>
      </p:sp>
      <p:sp>
        <p:nvSpPr>
          <p:cNvPr id="62467" name="Notes Placeholder 2">
            <a:extLst>
              <a:ext uri="{FF2B5EF4-FFF2-40B4-BE49-F238E27FC236}">
                <a16:creationId xmlns:a16="http://schemas.microsoft.com/office/drawing/2014/main" id="{ED1B7704-0B05-42FC-92FE-62BDFDA6C236}"/>
              </a:ext>
            </a:extLst>
          </p:cNvPr>
          <p:cNvSpPr>
            <a:spLocks noGrp="1"/>
          </p:cNvSpPr>
          <p:nvPr>
            <p:ph type="body" idx="1"/>
          </p:nvPr>
        </p:nvSpPr>
        <p:spPr>
          <a:ln/>
        </p:spPr>
        <p:txBody>
          <a:bodyPr/>
          <a:lstStyle/>
          <a:p>
            <a:pPr>
              <a:defRPr/>
            </a:pPr>
            <a:r>
              <a:rPr lang="en-US" altLang="en-US" dirty="0">
                <a:solidFill>
                  <a:srgbClr val="04617B"/>
                </a:solidFill>
                <a:latin typeface="Arial" pitchFamily="34" charset="0"/>
                <a:cs typeface="Arial" pitchFamily="34" charset="0"/>
              </a:rPr>
              <a:t>64 oz Shelf Juices for Children</a:t>
            </a:r>
          </a:p>
          <a:p>
            <a:pPr>
              <a:defRPr/>
            </a:pPr>
            <a:endParaRPr lang="en-US" altLang="en-US" dirty="0">
              <a:solidFill>
                <a:srgbClr val="04617B"/>
              </a:solidFill>
              <a:latin typeface="Bradley Hand ITC" pitchFamily="66" charset="0"/>
            </a:endParaRPr>
          </a:p>
          <a:p>
            <a:pPr marL="611392" indent="-340363" eaLnBrk="1" hangingPunct="1">
              <a:spcBef>
                <a:spcPts val="0"/>
              </a:spcBef>
              <a:spcAft>
                <a:spcPts val="0"/>
              </a:spcAft>
              <a:defRPr/>
            </a:pPr>
            <a:r>
              <a:rPr lang="en-US" dirty="0"/>
              <a:t>More brands with allowed products:</a:t>
            </a:r>
          </a:p>
          <a:p>
            <a:pPr marL="635029" indent="-453817" eaLnBrk="1" hangingPunct="1">
              <a:spcBef>
                <a:spcPts val="0"/>
              </a:spcBef>
              <a:spcAft>
                <a:spcPts val="0"/>
              </a:spcAft>
              <a:buClr>
                <a:schemeClr val="accent3"/>
              </a:buClr>
              <a:buFont typeface="Wingdings" panose="05000000000000000000" pitchFamily="2" charset="2"/>
              <a:buChar char="Ø"/>
              <a:defRPr/>
            </a:pPr>
            <a:r>
              <a:rPr lang="en-US" dirty="0"/>
              <a:t>Campbell’s</a:t>
            </a:r>
          </a:p>
          <a:p>
            <a:pPr marL="635029" indent="-453817" eaLnBrk="1" hangingPunct="1">
              <a:spcBef>
                <a:spcPts val="0"/>
              </a:spcBef>
              <a:spcAft>
                <a:spcPts val="0"/>
              </a:spcAft>
              <a:buClr>
                <a:schemeClr val="accent3"/>
              </a:buClr>
              <a:buFont typeface="Wingdings" panose="05000000000000000000" pitchFamily="2" charset="2"/>
              <a:buChar char="Ø"/>
              <a:defRPr/>
            </a:pPr>
            <a:r>
              <a:rPr lang="en-US" dirty="0"/>
              <a:t>Northland </a:t>
            </a:r>
          </a:p>
          <a:p>
            <a:pPr marL="635029" indent="-453817" eaLnBrk="1" hangingPunct="1">
              <a:spcBef>
                <a:spcPts val="0"/>
              </a:spcBef>
              <a:spcAft>
                <a:spcPts val="0"/>
              </a:spcAft>
              <a:buClr>
                <a:schemeClr val="accent3"/>
              </a:buClr>
              <a:buFont typeface="Wingdings" panose="05000000000000000000" pitchFamily="2" charset="2"/>
              <a:buChar char="Ø"/>
              <a:defRPr/>
            </a:pPr>
            <a:r>
              <a:rPr lang="en-US" dirty="0"/>
              <a:t>Old Orchard</a:t>
            </a:r>
          </a:p>
          <a:p>
            <a:pPr marL="635029" indent="-453817" eaLnBrk="1" hangingPunct="1">
              <a:spcBef>
                <a:spcPts val="0"/>
              </a:spcBef>
              <a:spcAft>
                <a:spcPts val="0"/>
              </a:spcAft>
              <a:buClr>
                <a:schemeClr val="accent3"/>
              </a:buClr>
              <a:buFont typeface="Wingdings" panose="05000000000000000000" pitchFamily="2" charset="2"/>
              <a:buChar char="Ø"/>
              <a:defRPr/>
            </a:pPr>
            <a:r>
              <a:rPr lang="en-US" dirty="0"/>
              <a:t>Welch’s – Grape, White Grape, Red Grape</a:t>
            </a:r>
          </a:p>
          <a:p>
            <a:pPr marL="635029" indent="-453817" eaLnBrk="1" hangingPunct="1">
              <a:spcBef>
                <a:spcPts val="0"/>
              </a:spcBef>
              <a:spcAft>
                <a:spcPts val="0"/>
              </a:spcAft>
              <a:buClr>
                <a:schemeClr val="accent3"/>
              </a:buClr>
              <a:buFont typeface="Wingdings" panose="05000000000000000000" pitchFamily="2" charset="2"/>
              <a:buChar char="Ø"/>
              <a:defRPr/>
            </a:pPr>
            <a:endParaRPr lang="en-US" dirty="0"/>
          </a:p>
          <a:p>
            <a:pPr>
              <a:defRPr/>
            </a:pPr>
            <a:br>
              <a:rPr lang="en-US" dirty="0"/>
            </a:br>
            <a:endParaRPr lang="en-US" dirty="0"/>
          </a:p>
          <a:p>
            <a:pPr marL="181212" eaLnBrk="1" hangingPunct="1">
              <a:spcBef>
                <a:spcPts val="0"/>
              </a:spcBef>
              <a:spcAft>
                <a:spcPts val="0"/>
              </a:spcAft>
              <a:buClr>
                <a:schemeClr val="accent3"/>
              </a:buClr>
              <a:defRPr/>
            </a:pPr>
            <a:endParaRPr lang="en-US" dirty="0"/>
          </a:p>
          <a:p>
            <a:pPr marL="181212" eaLnBrk="1" hangingPunct="1">
              <a:spcBef>
                <a:spcPts val="0"/>
              </a:spcBef>
              <a:spcAft>
                <a:spcPts val="0"/>
              </a:spcAft>
              <a:buClr>
                <a:schemeClr val="accent3"/>
              </a:buClr>
              <a:defRPr/>
            </a:pPr>
            <a:endParaRPr lang="en-US" dirty="0"/>
          </a:p>
          <a:p>
            <a:pPr marL="1088845" lvl="1" indent="-453817" eaLnBrk="1" hangingPunct="1">
              <a:spcBef>
                <a:spcPts val="0"/>
              </a:spcBef>
              <a:spcAft>
                <a:spcPts val="0"/>
              </a:spcAft>
              <a:buClr>
                <a:schemeClr val="accent3"/>
              </a:buClr>
              <a:buFont typeface="Wingdings" panose="05000000000000000000" pitchFamily="2" charset="2"/>
              <a:buChar char="Ø"/>
              <a:defRPr/>
            </a:pPr>
            <a:endParaRPr lang="en-US" dirty="0"/>
          </a:p>
          <a:p>
            <a:pPr marL="181212" eaLnBrk="1" hangingPunct="1">
              <a:spcBef>
                <a:spcPts val="0"/>
              </a:spcBef>
              <a:spcAft>
                <a:spcPts val="0"/>
              </a:spcAft>
              <a:buClr>
                <a:schemeClr val="accent3"/>
              </a:buClr>
              <a:defRPr/>
            </a:pPr>
            <a:endParaRPr lang="en-US" dirty="0"/>
          </a:p>
          <a:p>
            <a:pPr>
              <a:defRPr/>
            </a:pPr>
            <a:endParaRPr lang="en-US" altLang="en-US" dirty="0"/>
          </a:p>
        </p:txBody>
      </p:sp>
      <p:sp>
        <p:nvSpPr>
          <p:cNvPr id="101380" name="Slide Number Placeholder 3">
            <a:extLst>
              <a:ext uri="{FF2B5EF4-FFF2-40B4-BE49-F238E27FC236}">
                <a16:creationId xmlns:a16="http://schemas.microsoft.com/office/drawing/2014/main" id="{C7377D54-3C86-42D9-85EF-FFB9CDEBCD3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panose="020B0604020202020204" pitchFamily="34" charset="0"/>
              </a:defRPr>
            </a:lvl1pPr>
            <a:lvl2pPr marL="736600" indent="-282575" defTabSz="923925" eaLnBrk="0" hangingPunct="0">
              <a:spcBef>
                <a:spcPct val="30000"/>
              </a:spcBef>
              <a:defRPr sz="1200">
                <a:solidFill>
                  <a:schemeClr val="tx1"/>
                </a:solidFill>
                <a:latin typeface="Arial" panose="020B0604020202020204" pitchFamily="34" charset="0"/>
              </a:defRPr>
            </a:lvl2pPr>
            <a:lvl3pPr marL="1133475" indent="-225425" defTabSz="923925" eaLnBrk="0" hangingPunct="0">
              <a:spcBef>
                <a:spcPct val="30000"/>
              </a:spcBef>
              <a:defRPr sz="1200">
                <a:solidFill>
                  <a:schemeClr val="tx1"/>
                </a:solidFill>
                <a:latin typeface="Arial" panose="020B0604020202020204" pitchFamily="34" charset="0"/>
              </a:defRPr>
            </a:lvl3pPr>
            <a:lvl4pPr marL="1587500" indent="-225425" defTabSz="923925" eaLnBrk="0" hangingPunct="0">
              <a:spcBef>
                <a:spcPct val="30000"/>
              </a:spcBef>
              <a:defRPr sz="1200">
                <a:solidFill>
                  <a:schemeClr val="tx1"/>
                </a:solidFill>
                <a:latin typeface="Arial" panose="020B0604020202020204" pitchFamily="34" charset="0"/>
              </a:defRPr>
            </a:lvl4pPr>
            <a:lvl5pPr marL="2041525" indent="-225425" defTabSz="923925" eaLnBrk="0" hangingPunct="0">
              <a:spcBef>
                <a:spcPct val="30000"/>
              </a:spcBef>
              <a:defRPr sz="1200">
                <a:solidFill>
                  <a:schemeClr val="tx1"/>
                </a:solidFill>
                <a:latin typeface="Arial" panose="020B0604020202020204" pitchFamily="34" charset="0"/>
              </a:defRPr>
            </a:lvl5pPr>
            <a:lvl6pPr marL="2498725" indent="-225425" defTabSz="923925"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23925"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23925"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239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6EEA8E8-5A86-43DB-8E2E-36B6EBB810D7}" type="slidenum">
              <a:rPr lang="en-US" altLang="en-US"/>
              <a:pPr eaLnBrk="1" hangingPunct="1">
                <a:spcBef>
                  <a:spcPct val="0"/>
                </a:spcBef>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CC1C49FD-3EAF-435A-8C8B-2B6DC6E06B54}"/>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191A2358-E24C-4F14-AD9C-BC936C10C7D2}"/>
              </a:ext>
            </a:extLst>
          </p:cNvPr>
          <p:cNvSpPr>
            <a:spLocks noGrp="1"/>
          </p:cNvSpPr>
          <p:nvPr>
            <p:ph type="body" idx="1"/>
          </p:nvPr>
        </p:nvSpPr>
        <p:spPr/>
        <p:txBody>
          <a:bodyPr/>
          <a:lstStyle/>
          <a:p>
            <a:pPr>
              <a:defRPr/>
            </a:pPr>
            <a:r>
              <a:rPr lang="en-US" dirty="0"/>
              <a:t>For All Categories of Juice</a:t>
            </a:r>
          </a:p>
          <a:p>
            <a:pPr>
              <a:defRPr/>
            </a:pPr>
            <a:endParaRPr lang="en-US" dirty="0"/>
          </a:p>
          <a:p>
            <a:pPr>
              <a:buClr>
                <a:schemeClr val="bg2">
                  <a:lumMod val="10000"/>
                </a:schemeClr>
              </a:buClr>
              <a:buFont typeface="Arial" panose="020B0604020202020204" pitchFamily="34" charset="0"/>
              <a:buChar char="•"/>
              <a:defRPr/>
            </a:pPr>
            <a:r>
              <a:rPr lang="en-US" dirty="0"/>
              <a:t>These are Allowed:</a:t>
            </a:r>
          </a:p>
          <a:p>
            <a:pPr lvl="1">
              <a:buClr>
                <a:schemeClr val="bg2">
                  <a:lumMod val="10000"/>
                </a:schemeClr>
              </a:buClr>
              <a:buFont typeface="Wingdings" panose="05000000000000000000" pitchFamily="2" charset="2"/>
              <a:buChar char="Ø"/>
              <a:defRPr/>
            </a:pPr>
            <a:r>
              <a:rPr lang="en-US" dirty="0"/>
              <a:t>Fortified with Calcium such as this frozen orange juice</a:t>
            </a:r>
          </a:p>
          <a:p>
            <a:pPr lvl="1">
              <a:buClr>
                <a:schemeClr val="bg2">
                  <a:lumMod val="10000"/>
                </a:schemeClr>
              </a:buClr>
              <a:buFont typeface="Wingdings" panose="05000000000000000000" pitchFamily="2" charset="2"/>
              <a:buChar char="Ø"/>
              <a:defRPr/>
            </a:pPr>
            <a:r>
              <a:rPr lang="en-US" dirty="0"/>
              <a:t>Blends such as this Old Orchard blend in 64 oz</a:t>
            </a:r>
          </a:p>
          <a:p>
            <a:pPr lvl="1">
              <a:buClr>
                <a:schemeClr val="bg2">
                  <a:lumMod val="10000"/>
                </a:schemeClr>
              </a:buClr>
              <a:buFont typeface="Wingdings" panose="05000000000000000000" pitchFamily="2" charset="2"/>
              <a:buChar char="Ø"/>
              <a:defRPr/>
            </a:pPr>
            <a:r>
              <a:rPr lang="en-US" dirty="0"/>
              <a:t>Grapefruit includes white, ruby red and pink</a:t>
            </a:r>
          </a:p>
        </p:txBody>
      </p:sp>
      <p:sp>
        <p:nvSpPr>
          <p:cNvPr id="102404" name="Slide Number Placeholder 3">
            <a:extLst>
              <a:ext uri="{FF2B5EF4-FFF2-40B4-BE49-F238E27FC236}">
                <a16:creationId xmlns:a16="http://schemas.microsoft.com/office/drawing/2014/main" id="{987EC09C-8CFE-4492-929D-DEAA44C0B8D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panose="020B0604020202020204" pitchFamily="34" charset="0"/>
              </a:defRPr>
            </a:lvl1pPr>
            <a:lvl2pPr marL="736600" indent="-282575" defTabSz="923925" eaLnBrk="0" hangingPunct="0">
              <a:spcBef>
                <a:spcPct val="30000"/>
              </a:spcBef>
              <a:defRPr sz="1200">
                <a:solidFill>
                  <a:schemeClr val="tx1"/>
                </a:solidFill>
                <a:latin typeface="Arial" panose="020B0604020202020204" pitchFamily="34" charset="0"/>
              </a:defRPr>
            </a:lvl2pPr>
            <a:lvl3pPr marL="1133475" indent="-225425" defTabSz="923925" eaLnBrk="0" hangingPunct="0">
              <a:spcBef>
                <a:spcPct val="30000"/>
              </a:spcBef>
              <a:defRPr sz="1200">
                <a:solidFill>
                  <a:schemeClr val="tx1"/>
                </a:solidFill>
                <a:latin typeface="Arial" panose="020B0604020202020204" pitchFamily="34" charset="0"/>
              </a:defRPr>
            </a:lvl3pPr>
            <a:lvl4pPr marL="1587500" indent="-225425" defTabSz="923925" eaLnBrk="0" hangingPunct="0">
              <a:spcBef>
                <a:spcPct val="30000"/>
              </a:spcBef>
              <a:defRPr sz="1200">
                <a:solidFill>
                  <a:schemeClr val="tx1"/>
                </a:solidFill>
                <a:latin typeface="Arial" panose="020B0604020202020204" pitchFamily="34" charset="0"/>
              </a:defRPr>
            </a:lvl4pPr>
            <a:lvl5pPr marL="2041525" indent="-225425" defTabSz="923925" eaLnBrk="0" hangingPunct="0">
              <a:spcBef>
                <a:spcPct val="30000"/>
              </a:spcBef>
              <a:defRPr sz="1200">
                <a:solidFill>
                  <a:schemeClr val="tx1"/>
                </a:solidFill>
                <a:latin typeface="Arial" panose="020B0604020202020204" pitchFamily="34" charset="0"/>
              </a:defRPr>
            </a:lvl5pPr>
            <a:lvl6pPr marL="2498725" indent="-225425" defTabSz="923925"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23925"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23925"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239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B71964BA-8EEB-41FA-935B-115626632B86}" type="slidenum">
              <a:rPr lang="en-US" altLang="en-US"/>
              <a:pPr eaLnBrk="1" hangingPunct="1">
                <a:spcBef>
                  <a:spcPct val="0"/>
                </a:spcBef>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6F3CEBAC-8605-4DB6-B0E1-587AA9C4EAE8}"/>
              </a:ext>
            </a:extLst>
          </p:cNvPr>
          <p:cNvSpPr>
            <a:spLocks noGrp="1" noRot="1" noChangeAspect="1" noTextEdit="1"/>
          </p:cNvSpPr>
          <p:nvPr>
            <p:ph type="sldImg"/>
          </p:nvPr>
        </p:nvSpPr>
        <p:spPr>
          <a:ln/>
        </p:spPr>
      </p:sp>
      <p:sp>
        <p:nvSpPr>
          <p:cNvPr id="103427" name="Notes Placeholder 2">
            <a:extLst>
              <a:ext uri="{FF2B5EF4-FFF2-40B4-BE49-F238E27FC236}">
                <a16:creationId xmlns:a16="http://schemas.microsoft.com/office/drawing/2014/main" id="{47F34B36-66E6-489C-A833-A98026CFC97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For All  Categories of Juices</a:t>
            </a:r>
          </a:p>
          <a:p>
            <a:endParaRPr lang="en-US" altLang="en-US" dirty="0">
              <a:latin typeface="Arial" panose="020B0604020202020204" pitchFamily="34" charset="0"/>
            </a:endParaRPr>
          </a:p>
          <a:p>
            <a:r>
              <a:rPr lang="en-US" altLang="en-US" dirty="0">
                <a:latin typeface="Arial" panose="020B0604020202020204" pitchFamily="34" charset="0"/>
              </a:rPr>
              <a:t>These are not allowed:</a:t>
            </a:r>
          </a:p>
          <a:p>
            <a:pPr lvl="1">
              <a:buFont typeface="Wingdings" panose="05000000000000000000" pitchFamily="2" charset="2"/>
              <a:buChar char="Ø"/>
            </a:pPr>
            <a:r>
              <a:rPr lang="en-US" altLang="en-US" dirty="0">
                <a:latin typeface="Arial" panose="020B0604020202020204" pitchFamily="34" charset="0"/>
              </a:rPr>
              <a:t>Bottle or cartons from dairy case except 64 oz refrigerated orange juice as previously noted, therefore this Florida Natural 64 oz refrigerated carton would remain not eligible</a:t>
            </a:r>
          </a:p>
          <a:p>
            <a:pPr lvl="1">
              <a:buFont typeface="Wingdings" panose="05000000000000000000" pitchFamily="2" charset="2"/>
              <a:buChar char="Ø"/>
            </a:pPr>
            <a:r>
              <a:rPr lang="en-US" altLang="en-US" dirty="0">
                <a:latin typeface="Arial" panose="020B0604020202020204" pitchFamily="34" charset="0"/>
              </a:rPr>
              <a:t>Fruit drinks or juice cocktails such as this Welch’s Essentials Juice Cocktail</a:t>
            </a:r>
          </a:p>
          <a:p>
            <a:pPr lvl="1">
              <a:buFont typeface="Wingdings" panose="05000000000000000000" pitchFamily="2" charset="2"/>
              <a:buChar char="Ø"/>
            </a:pPr>
            <a:r>
              <a:rPr lang="en-US" altLang="en-US" dirty="0">
                <a:latin typeface="Arial" panose="020B0604020202020204" pitchFamily="34" charset="0"/>
              </a:rPr>
              <a:t>Added sweetening or spices</a:t>
            </a:r>
          </a:p>
          <a:p>
            <a:pPr lvl="1">
              <a:buFont typeface="Wingdings" panose="05000000000000000000" pitchFamily="2" charset="2"/>
              <a:buChar char="Ø"/>
            </a:pPr>
            <a:r>
              <a:rPr lang="en-US" altLang="en-US" dirty="0">
                <a:latin typeface="Arial" panose="020B0604020202020204" pitchFamily="34" charset="0"/>
              </a:rPr>
              <a:t>Organic like this Campbell’s Organic Tomato Juice</a:t>
            </a:r>
          </a:p>
          <a:p>
            <a:endParaRPr lang="en-US" altLang="en-US" dirty="0">
              <a:latin typeface="Arial" panose="020B0604020202020204" pitchFamily="34" charset="0"/>
            </a:endParaRPr>
          </a:p>
        </p:txBody>
      </p:sp>
      <p:sp>
        <p:nvSpPr>
          <p:cNvPr id="103428" name="Slide Number Placeholder 3">
            <a:extLst>
              <a:ext uri="{FF2B5EF4-FFF2-40B4-BE49-F238E27FC236}">
                <a16:creationId xmlns:a16="http://schemas.microsoft.com/office/drawing/2014/main" id="{D71BC6AD-238C-4B1F-A319-5AB778D5D2C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panose="020B0604020202020204" pitchFamily="34" charset="0"/>
              </a:defRPr>
            </a:lvl1pPr>
            <a:lvl2pPr marL="736600" indent="-282575" defTabSz="923925" eaLnBrk="0" hangingPunct="0">
              <a:spcBef>
                <a:spcPct val="30000"/>
              </a:spcBef>
              <a:defRPr sz="1200">
                <a:solidFill>
                  <a:schemeClr val="tx1"/>
                </a:solidFill>
                <a:latin typeface="Arial" panose="020B0604020202020204" pitchFamily="34" charset="0"/>
              </a:defRPr>
            </a:lvl2pPr>
            <a:lvl3pPr marL="1133475" indent="-225425" defTabSz="923925" eaLnBrk="0" hangingPunct="0">
              <a:spcBef>
                <a:spcPct val="30000"/>
              </a:spcBef>
              <a:defRPr sz="1200">
                <a:solidFill>
                  <a:schemeClr val="tx1"/>
                </a:solidFill>
                <a:latin typeface="Arial" panose="020B0604020202020204" pitchFamily="34" charset="0"/>
              </a:defRPr>
            </a:lvl3pPr>
            <a:lvl4pPr marL="1587500" indent="-225425" defTabSz="923925" eaLnBrk="0" hangingPunct="0">
              <a:spcBef>
                <a:spcPct val="30000"/>
              </a:spcBef>
              <a:defRPr sz="1200">
                <a:solidFill>
                  <a:schemeClr val="tx1"/>
                </a:solidFill>
                <a:latin typeface="Arial" panose="020B0604020202020204" pitchFamily="34" charset="0"/>
              </a:defRPr>
            </a:lvl4pPr>
            <a:lvl5pPr marL="2041525" indent="-225425" defTabSz="923925" eaLnBrk="0" hangingPunct="0">
              <a:spcBef>
                <a:spcPct val="30000"/>
              </a:spcBef>
              <a:defRPr sz="1200">
                <a:solidFill>
                  <a:schemeClr val="tx1"/>
                </a:solidFill>
                <a:latin typeface="Arial" panose="020B0604020202020204" pitchFamily="34" charset="0"/>
              </a:defRPr>
            </a:lvl5pPr>
            <a:lvl6pPr marL="2498725" indent="-225425" defTabSz="923925"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23925"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23925"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239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9BA14C5-59EF-42AB-81F0-37189AE6F622}" type="slidenum">
              <a:rPr lang="en-US" altLang="en-US"/>
              <a:pPr eaLnBrk="1" hangingPunct="1">
                <a:spcBef>
                  <a:spcPct val="0"/>
                </a:spcBef>
              </a:pPr>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FDE03AC3-47BC-4B85-B859-D045ABEF0BD2}"/>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5E432C35-4B75-4F07-B4E3-F9C2B5B3E13C}"/>
              </a:ext>
            </a:extLst>
          </p:cNvPr>
          <p:cNvSpPr>
            <a:spLocks noGrp="1"/>
          </p:cNvSpPr>
          <p:nvPr>
            <p:ph type="body" idx="1"/>
          </p:nvPr>
        </p:nvSpPr>
        <p:spPr/>
        <p:txBody>
          <a:bodyPr/>
          <a:lstStyle/>
          <a:p>
            <a:pPr marL="343514" lvl="1" indent="-343514">
              <a:spcBef>
                <a:spcPts val="0"/>
              </a:spcBef>
              <a:spcAft>
                <a:spcPts val="0"/>
              </a:spcAft>
              <a:buClr>
                <a:schemeClr val="accent3"/>
              </a:buClr>
              <a:defRPr/>
            </a:pPr>
            <a:r>
              <a:rPr lang="en-US" altLang="en-US" dirty="0"/>
              <a:t>Cold Cereals</a:t>
            </a:r>
          </a:p>
          <a:p>
            <a:pPr marL="343514" lvl="1" indent="-343514">
              <a:spcBef>
                <a:spcPts val="0"/>
              </a:spcBef>
              <a:spcAft>
                <a:spcPts val="0"/>
              </a:spcAft>
              <a:buClr>
                <a:schemeClr val="accent3"/>
              </a:buClr>
              <a:defRPr/>
            </a:pPr>
            <a:endParaRPr lang="en-US" altLang="en-US" dirty="0"/>
          </a:p>
          <a:p>
            <a:pPr marL="343514" lvl="1" indent="-343514">
              <a:spcBef>
                <a:spcPts val="0"/>
              </a:spcBef>
              <a:spcAft>
                <a:spcPts val="0"/>
              </a:spcAft>
              <a:buClr>
                <a:schemeClr val="accent3"/>
              </a:buClr>
              <a:defRPr/>
            </a:pPr>
            <a:r>
              <a:rPr lang="en-US" altLang="en-US" dirty="0"/>
              <a:t>The minimum box size allowed is 11 oz.</a:t>
            </a:r>
          </a:p>
          <a:p>
            <a:pPr marL="343514" lvl="1" indent="-343514">
              <a:spcBef>
                <a:spcPts val="0"/>
              </a:spcBef>
              <a:spcAft>
                <a:spcPts val="0"/>
              </a:spcAft>
              <a:buClr>
                <a:schemeClr val="accent3"/>
              </a:buClr>
              <a:defRPr/>
            </a:pPr>
            <a:endParaRPr lang="en-US" altLang="en-US" dirty="0"/>
          </a:p>
          <a:p>
            <a:pPr marL="343514" lvl="1" indent="-343514">
              <a:spcBef>
                <a:spcPts val="0"/>
              </a:spcBef>
              <a:spcAft>
                <a:spcPts val="0"/>
              </a:spcAft>
              <a:buClr>
                <a:schemeClr val="accent3"/>
              </a:buClr>
              <a:defRPr/>
            </a:pPr>
            <a:r>
              <a:rPr lang="en-US" altLang="en-US" dirty="0"/>
              <a:t>Products are allowed from the following brands as identified on the WIC Shopping Guide and the TNWIC APL:</a:t>
            </a:r>
          </a:p>
          <a:p>
            <a:pPr marL="616119" lvl="2" indent="-343514">
              <a:spcBef>
                <a:spcPts val="0"/>
              </a:spcBef>
              <a:spcAft>
                <a:spcPts val="0"/>
              </a:spcAft>
              <a:buClr>
                <a:schemeClr val="accent3"/>
              </a:buClr>
              <a:buFont typeface="Wingdings" pitchFamily="2" charset="2"/>
              <a:buChar char="Ø"/>
              <a:defRPr/>
            </a:pPr>
            <a:r>
              <a:rPr lang="en-US" altLang="en-US" dirty="0"/>
              <a:t>General Mills</a:t>
            </a:r>
          </a:p>
          <a:p>
            <a:pPr marL="616119" lvl="2" indent="-343514">
              <a:spcBef>
                <a:spcPts val="0"/>
              </a:spcBef>
              <a:spcAft>
                <a:spcPts val="0"/>
              </a:spcAft>
              <a:buClr>
                <a:schemeClr val="accent3"/>
              </a:buClr>
              <a:buFont typeface="Wingdings" pitchFamily="2" charset="2"/>
              <a:buChar char="Ø"/>
              <a:defRPr/>
            </a:pPr>
            <a:r>
              <a:rPr lang="en-US" altLang="en-US" dirty="0"/>
              <a:t>Kellogg’s</a:t>
            </a:r>
          </a:p>
          <a:p>
            <a:pPr marL="616119" lvl="2" indent="-343514">
              <a:spcBef>
                <a:spcPts val="0"/>
              </a:spcBef>
              <a:spcAft>
                <a:spcPts val="0"/>
              </a:spcAft>
              <a:buClr>
                <a:schemeClr val="accent3"/>
              </a:buClr>
              <a:buFont typeface="Wingdings" pitchFamily="2" charset="2"/>
              <a:buChar char="Ø"/>
              <a:defRPr/>
            </a:pPr>
            <a:r>
              <a:rPr lang="en-US" altLang="en-US" dirty="0"/>
              <a:t>MOM Brands (Malt-O-Meal)</a:t>
            </a:r>
          </a:p>
          <a:p>
            <a:pPr marL="616119" lvl="2" indent="-343514">
              <a:spcBef>
                <a:spcPts val="0"/>
              </a:spcBef>
              <a:spcAft>
                <a:spcPts val="0"/>
              </a:spcAft>
              <a:buClr>
                <a:schemeClr val="accent3"/>
              </a:buClr>
              <a:buFont typeface="Wingdings" pitchFamily="2" charset="2"/>
              <a:buChar char="Ø"/>
              <a:defRPr/>
            </a:pPr>
            <a:r>
              <a:rPr lang="en-US" altLang="en-US" dirty="0"/>
              <a:t>Post</a:t>
            </a:r>
          </a:p>
          <a:p>
            <a:pPr>
              <a:defRPr/>
            </a:pPr>
            <a:endParaRPr lang="en-US" dirty="0"/>
          </a:p>
        </p:txBody>
      </p:sp>
      <p:sp>
        <p:nvSpPr>
          <p:cNvPr id="104452" name="Slide Number Placeholder 3">
            <a:extLst>
              <a:ext uri="{FF2B5EF4-FFF2-40B4-BE49-F238E27FC236}">
                <a16:creationId xmlns:a16="http://schemas.microsoft.com/office/drawing/2014/main" id="{5511CB91-BA7A-48D7-A244-B7216C1DA27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panose="020B0604020202020204" pitchFamily="34" charset="0"/>
              </a:defRPr>
            </a:lvl1pPr>
            <a:lvl2pPr marL="736600" indent="-282575" defTabSz="923925" eaLnBrk="0" hangingPunct="0">
              <a:spcBef>
                <a:spcPct val="30000"/>
              </a:spcBef>
              <a:defRPr sz="1200">
                <a:solidFill>
                  <a:schemeClr val="tx1"/>
                </a:solidFill>
                <a:latin typeface="Arial" panose="020B0604020202020204" pitchFamily="34" charset="0"/>
              </a:defRPr>
            </a:lvl2pPr>
            <a:lvl3pPr marL="1133475" indent="-225425" defTabSz="923925" eaLnBrk="0" hangingPunct="0">
              <a:spcBef>
                <a:spcPct val="30000"/>
              </a:spcBef>
              <a:defRPr sz="1200">
                <a:solidFill>
                  <a:schemeClr val="tx1"/>
                </a:solidFill>
                <a:latin typeface="Arial" panose="020B0604020202020204" pitchFamily="34" charset="0"/>
              </a:defRPr>
            </a:lvl3pPr>
            <a:lvl4pPr marL="1587500" indent="-225425" defTabSz="923925" eaLnBrk="0" hangingPunct="0">
              <a:spcBef>
                <a:spcPct val="30000"/>
              </a:spcBef>
              <a:defRPr sz="1200">
                <a:solidFill>
                  <a:schemeClr val="tx1"/>
                </a:solidFill>
                <a:latin typeface="Arial" panose="020B0604020202020204" pitchFamily="34" charset="0"/>
              </a:defRPr>
            </a:lvl4pPr>
            <a:lvl5pPr marL="2041525" indent="-225425" defTabSz="923925" eaLnBrk="0" hangingPunct="0">
              <a:spcBef>
                <a:spcPct val="30000"/>
              </a:spcBef>
              <a:defRPr sz="1200">
                <a:solidFill>
                  <a:schemeClr val="tx1"/>
                </a:solidFill>
                <a:latin typeface="Arial" panose="020B0604020202020204" pitchFamily="34" charset="0"/>
              </a:defRPr>
            </a:lvl5pPr>
            <a:lvl6pPr marL="2498725" indent="-225425" defTabSz="923925"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23925"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23925"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239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F6861E1-061B-4A40-B09A-93F34BAAF746}" type="slidenum">
              <a:rPr lang="en-US" altLang="en-US"/>
              <a:pPr eaLnBrk="1" hangingPunct="1">
                <a:spcBef>
                  <a:spcPct val="0"/>
                </a:spcBef>
              </a:pPr>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CD7D4BCF-5772-4485-8954-9B19FE6641A1}"/>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F8366AD9-403A-4BAA-949B-BE460DFD80F2}"/>
              </a:ext>
            </a:extLst>
          </p:cNvPr>
          <p:cNvSpPr>
            <a:spLocks noGrp="1"/>
          </p:cNvSpPr>
          <p:nvPr>
            <p:ph type="body" idx="1"/>
          </p:nvPr>
        </p:nvSpPr>
        <p:spPr/>
        <p:txBody>
          <a:bodyPr/>
          <a:lstStyle/>
          <a:p>
            <a:pPr>
              <a:defRPr/>
            </a:pPr>
            <a:r>
              <a:rPr lang="en-US" dirty="0"/>
              <a:t>Cold Cereals</a:t>
            </a:r>
          </a:p>
          <a:p>
            <a:pPr>
              <a:defRPr/>
            </a:pPr>
            <a:endParaRPr lang="en-US" dirty="0"/>
          </a:p>
          <a:p>
            <a:pPr marL="340363" lvl="1" indent="-340363">
              <a:spcBef>
                <a:spcPts val="0"/>
              </a:spcBef>
              <a:spcAft>
                <a:spcPts val="0"/>
              </a:spcAft>
              <a:buClr>
                <a:schemeClr val="accent3"/>
              </a:buClr>
              <a:buSzPct val="95000"/>
              <a:defRPr/>
            </a:pPr>
            <a:r>
              <a:rPr lang="en-US" dirty="0"/>
              <a:t>Here are more brands with allowed products:</a:t>
            </a:r>
            <a:endParaRPr lang="en-US" altLang="en-US" dirty="0"/>
          </a:p>
          <a:p>
            <a:pPr marL="616119" lvl="2" indent="-343514">
              <a:spcBef>
                <a:spcPts val="0"/>
              </a:spcBef>
              <a:spcAft>
                <a:spcPts val="0"/>
              </a:spcAft>
              <a:buClr>
                <a:schemeClr val="accent3"/>
              </a:buClr>
              <a:buFont typeface="Wingdings" pitchFamily="2" charset="2"/>
              <a:buChar char="Ø"/>
              <a:defRPr/>
            </a:pPr>
            <a:r>
              <a:rPr lang="en-US" altLang="en-US" dirty="0"/>
              <a:t>Quaker</a:t>
            </a:r>
          </a:p>
          <a:p>
            <a:pPr marL="616119" lvl="2" indent="-343514">
              <a:spcBef>
                <a:spcPts val="0"/>
              </a:spcBef>
              <a:spcAft>
                <a:spcPts val="0"/>
              </a:spcAft>
              <a:buClr>
                <a:schemeClr val="accent3"/>
              </a:buClr>
              <a:buFont typeface="Wingdings" pitchFamily="2" charset="2"/>
              <a:buChar char="Ø"/>
              <a:defRPr/>
            </a:pPr>
            <a:r>
              <a:rPr lang="en-US" altLang="en-US" dirty="0"/>
              <a:t>Sunbelt Bakeries</a:t>
            </a:r>
          </a:p>
          <a:p>
            <a:pPr marL="616119" lvl="2" indent="-343514">
              <a:spcBef>
                <a:spcPts val="0"/>
              </a:spcBef>
              <a:spcAft>
                <a:spcPts val="0"/>
              </a:spcAft>
              <a:buClr>
                <a:schemeClr val="accent3"/>
              </a:buClr>
              <a:buFont typeface="Wingdings" pitchFamily="2" charset="2"/>
              <a:buChar char="Ø"/>
              <a:defRPr/>
            </a:pPr>
            <a:r>
              <a:rPr lang="en-US" altLang="en-US" dirty="0"/>
              <a:t>Store brands/private label – the federal requirement is to specifically list store brand/private label cereals.  We continue to try to make this list as complete as possible and the TNWIC APL contains many new additions.</a:t>
            </a:r>
          </a:p>
          <a:p>
            <a:pPr marL="616119" lvl="2" indent="-343514">
              <a:spcBef>
                <a:spcPts val="0"/>
              </a:spcBef>
              <a:spcAft>
                <a:spcPts val="0"/>
              </a:spcAft>
              <a:buClr>
                <a:schemeClr val="accent3"/>
              </a:buClr>
              <a:buFont typeface="Wingdings" pitchFamily="2" charset="2"/>
              <a:buChar char="Ø"/>
              <a:defRPr/>
            </a:pPr>
            <a:endParaRPr lang="en-US" altLang="en-US" dirty="0"/>
          </a:p>
          <a:p>
            <a:pPr marL="0" lvl="1" indent="-453817">
              <a:spcBef>
                <a:spcPts val="0"/>
              </a:spcBef>
              <a:spcAft>
                <a:spcPts val="0"/>
              </a:spcAft>
              <a:buClr>
                <a:schemeClr val="accent3"/>
              </a:buClr>
              <a:buSzPct val="95000"/>
              <a:defRPr/>
            </a:pPr>
            <a:r>
              <a:rPr lang="en-US" altLang="en-US" dirty="0"/>
              <a:t>The federal regulations require that all vendors must carry at least 1 whole grain cereal. However, it is important that vendors carry as many of the whole grain cereals as they are able. Our participants must receive as much opportunity as possible to purchase these products.  Please note that each of the cereals displayed on this slide and the previous one are all whole grain.</a:t>
            </a:r>
          </a:p>
          <a:p>
            <a:pPr>
              <a:defRPr/>
            </a:pPr>
            <a:endParaRPr lang="en-US" dirty="0"/>
          </a:p>
        </p:txBody>
      </p:sp>
      <p:sp>
        <p:nvSpPr>
          <p:cNvPr id="105476" name="Slide Number Placeholder 3">
            <a:extLst>
              <a:ext uri="{FF2B5EF4-FFF2-40B4-BE49-F238E27FC236}">
                <a16:creationId xmlns:a16="http://schemas.microsoft.com/office/drawing/2014/main" id="{318E105E-1704-4C9F-837A-95304FB7B1A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panose="020B0604020202020204" pitchFamily="34" charset="0"/>
              </a:defRPr>
            </a:lvl1pPr>
            <a:lvl2pPr marL="736600" indent="-282575" defTabSz="923925" eaLnBrk="0" hangingPunct="0">
              <a:spcBef>
                <a:spcPct val="30000"/>
              </a:spcBef>
              <a:defRPr sz="1200">
                <a:solidFill>
                  <a:schemeClr val="tx1"/>
                </a:solidFill>
                <a:latin typeface="Arial" panose="020B0604020202020204" pitchFamily="34" charset="0"/>
              </a:defRPr>
            </a:lvl2pPr>
            <a:lvl3pPr marL="1133475" indent="-225425" defTabSz="923925" eaLnBrk="0" hangingPunct="0">
              <a:spcBef>
                <a:spcPct val="30000"/>
              </a:spcBef>
              <a:defRPr sz="1200">
                <a:solidFill>
                  <a:schemeClr val="tx1"/>
                </a:solidFill>
                <a:latin typeface="Arial" panose="020B0604020202020204" pitchFamily="34" charset="0"/>
              </a:defRPr>
            </a:lvl3pPr>
            <a:lvl4pPr marL="1587500" indent="-225425" defTabSz="923925" eaLnBrk="0" hangingPunct="0">
              <a:spcBef>
                <a:spcPct val="30000"/>
              </a:spcBef>
              <a:defRPr sz="1200">
                <a:solidFill>
                  <a:schemeClr val="tx1"/>
                </a:solidFill>
                <a:latin typeface="Arial" panose="020B0604020202020204" pitchFamily="34" charset="0"/>
              </a:defRPr>
            </a:lvl4pPr>
            <a:lvl5pPr marL="2041525" indent="-225425" defTabSz="923925" eaLnBrk="0" hangingPunct="0">
              <a:spcBef>
                <a:spcPct val="30000"/>
              </a:spcBef>
              <a:defRPr sz="1200">
                <a:solidFill>
                  <a:schemeClr val="tx1"/>
                </a:solidFill>
                <a:latin typeface="Arial" panose="020B0604020202020204" pitchFamily="34" charset="0"/>
              </a:defRPr>
            </a:lvl5pPr>
            <a:lvl6pPr marL="2498725" indent="-225425" defTabSz="923925"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23925"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23925"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239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4927604-74A8-4F4B-A75E-D430894D8769}" type="slidenum">
              <a:rPr lang="en-US" altLang="en-US"/>
              <a:pPr eaLnBrk="1" hangingPunct="1">
                <a:spcBef>
                  <a:spcPct val="0"/>
                </a:spcBef>
              </a:pPr>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E721AE37-3B61-4261-9BA1-C4D49EAAEA1A}"/>
              </a:ext>
            </a:extLst>
          </p:cNvPr>
          <p:cNvSpPr>
            <a:spLocks noGrp="1" noRot="1" noChangeAspect="1" noTextEdit="1"/>
          </p:cNvSpPr>
          <p:nvPr>
            <p:ph type="sldImg"/>
          </p:nvPr>
        </p:nvSpPr>
        <p:spPr>
          <a:ln/>
        </p:spPr>
      </p:sp>
      <p:sp>
        <p:nvSpPr>
          <p:cNvPr id="66563" name="Notes Placeholder 2">
            <a:extLst>
              <a:ext uri="{FF2B5EF4-FFF2-40B4-BE49-F238E27FC236}">
                <a16:creationId xmlns:a16="http://schemas.microsoft.com/office/drawing/2014/main" id="{DEF0FEBF-6815-4EA9-A7D5-03FAB5239DD3}"/>
              </a:ext>
            </a:extLst>
          </p:cNvPr>
          <p:cNvSpPr>
            <a:spLocks noGrp="1"/>
          </p:cNvSpPr>
          <p:nvPr>
            <p:ph type="body" idx="1"/>
          </p:nvPr>
        </p:nvSpPr>
        <p:spPr>
          <a:ln/>
        </p:spPr>
        <p:txBody>
          <a:bodyPr/>
          <a:lstStyle/>
          <a:p>
            <a:pPr>
              <a:defRPr/>
            </a:pPr>
            <a:r>
              <a:rPr lang="en-US" altLang="en-US" dirty="0"/>
              <a:t>Hot Cereals</a:t>
            </a:r>
          </a:p>
          <a:p>
            <a:pPr>
              <a:defRPr/>
            </a:pPr>
            <a:endParaRPr lang="en-US" altLang="en-US" dirty="0"/>
          </a:p>
          <a:p>
            <a:pPr marL="343514" lvl="1" indent="-343514">
              <a:spcBef>
                <a:spcPts val="0"/>
              </a:spcBef>
              <a:spcAft>
                <a:spcPts val="0"/>
              </a:spcAft>
              <a:buClr>
                <a:schemeClr val="accent3"/>
              </a:buClr>
              <a:defRPr/>
            </a:pPr>
            <a:r>
              <a:rPr lang="en-US" altLang="en-US" dirty="0"/>
              <a:t>Minimum 11 oz box size.</a:t>
            </a:r>
          </a:p>
          <a:p>
            <a:pPr marL="343514" lvl="1" indent="-343514">
              <a:spcBef>
                <a:spcPts val="0"/>
              </a:spcBef>
              <a:spcAft>
                <a:spcPts val="0"/>
              </a:spcAft>
              <a:buClr>
                <a:schemeClr val="accent3"/>
              </a:buClr>
              <a:defRPr/>
            </a:pPr>
            <a:endParaRPr lang="en-US" altLang="en-US" dirty="0"/>
          </a:p>
          <a:p>
            <a:pPr lvl="1" indent="-453817">
              <a:spcBef>
                <a:spcPts val="0"/>
              </a:spcBef>
              <a:spcAft>
                <a:spcPts val="0"/>
              </a:spcAft>
              <a:buClr>
                <a:schemeClr val="accent3"/>
              </a:buClr>
              <a:defRPr/>
            </a:pPr>
            <a:r>
              <a:rPr lang="en-US" altLang="en-US" dirty="0"/>
              <a:t>Allowed products come from the following brands identified on the WIC Shopping Guide and the TNWIC APL: </a:t>
            </a:r>
          </a:p>
          <a:p>
            <a:pPr lvl="1">
              <a:buClr>
                <a:schemeClr val="accent3"/>
              </a:buClr>
              <a:buFont typeface="Wingdings" pitchFamily="2" charset="2"/>
              <a:buChar char="Ø"/>
              <a:defRPr/>
            </a:pPr>
            <a:r>
              <a:rPr lang="en-US" dirty="0"/>
              <a:t>Cream of Wheat and Cream of Rice (B&amp;G)</a:t>
            </a:r>
          </a:p>
          <a:p>
            <a:pPr lvl="1">
              <a:buClr>
                <a:schemeClr val="accent3"/>
              </a:buClr>
              <a:buFont typeface="Wingdings" pitchFamily="2" charset="2"/>
              <a:buChar char="Ø"/>
              <a:defRPr/>
            </a:pPr>
            <a:r>
              <a:rPr lang="en-US" dirty="0"/>
              <a:t>MOM Brands (Malt-O-Meal)</a:t>
            </a:r>
          </a:p>
          <a:p>
            <a:pPr lvl="1">
              <a:buClr>
                <a:schemeClr val="accent3"/>
              </a:buClr>
              <a:buFont typeface="Wingdings" pitchFamily="2" charset="2"/>
              <a:buChar char="Ø"/>
              <a:defRPr/>
            </a:pPr>
            <a:r>
              <a:rPr lang="en-US" dirty="0"/>
              <a:t>Quaker</a:t>
            </a:r>
          </a:p>
          <a:p>
            <a:pPr>
              <a:defRPr/>
            </a:pPr>
            <a:endParaRPr lang="en-US" altLang="en-US" dirty="0"/>
          </a:p>
        </p:txBody>
      </p:sp>
      <p:sp>
        <p:nvSpPr>
          <p:cNvPr id="106500" name="Slide Number Placeholder 3">
            <a:extLst>
              <a:ext uri="{FF2B5EF4-FFF2-40B4-BE49-F238E27FC236}">
                <a16:creationId xmlns:a16="http://schemas.microsoft.com/office/drawing/2014/main" id="{19560809-3052-422D-9590-DE8ADFB89DF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panose="020B0604020202020204" pitchFamily="34" charset="0"/>
              </a:defRPr>
            </a:lvl1pPr>
            <a:lvl2pPr marL="736600" indent="-282575" defTabSz="923925" eaLnBrk="0" hangingPunct="0">
              <a:spcBef>
                <a:spcPct val="30000"/>
              </a:spcBef>
              <a:defRPr sz="1200">
                <a:solidFill>
                  <a:schemeClr val="tx1"/>
                </a:solidFill>
                <a:latin typeface="Arial" panose="020B0604020202020204" pitchFamily="34" charset="0"/>
              </a:defRPr>
            </a:lvl2pPr>
            <a:lvl3pPr marL="1133475" indent="-225425" defTabSz="923925" eaLnBrk="0" hangingPunct="0">
              <a:spcBef>
                <a:spcPct val="30000"/>
              </a:spcBef>
              <a:defRPr sz="1200">
                <a:solidFill>
                  <a:schemeClr val="tx1"/>
                </a:solidFill>
                <a:latin typeface="Arial" panose="020B0604020202020204" pitchFamily="34" charset="0"/>
              </a:defRPr>
            </a:lvl3pPr>
            <a:lvl4pPr marL="1587500" indent="-225425" defTabSz="923925" eaLnBrk="0" hangingPunct="0">
              <a:spcBef>
                <a:spcPct val="30000"/>
              </a:spcBef>
              <a:defRPr sz="1200">
                <a:solidFill>
                  <a:schemeClr val="tx1"/>
                </a:solidFill>
                <a:latin typeface="Arial" panose="020B0604020202020204" pitchFamily="34" charset="0"/>
              </a:defRPr>
            </a:lvl4pPr>
            <a:lvl5pPr marL="2041525" indent="-225425" defTabSz="923925" eaLnBrk="0" hangingPunct="0">
              <a:spcBef>
                <a:spcPct val="30000"/>
              </a:spcBef>
              <a:defRPr sz="1200">
                <a:solidFill>
                  <a:schemeClr val="tx1"/>
                </a:solidFill>
                <a:latin typeface="Arial" panose="020B0604020202020204" pitchFamily="34" charset="0"/>
              </a:defRPr>
            </a:lvl5pPr>
            <a:lvl6pPr marL="2498725" indent="-225425" defTabSz="923925"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23925"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23925"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239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E63423B-AD75-4E84-9E12-632856D5824B}" type="slidenum">
              <a:rPr lang="en-US" altLang="en-US"/>
              <a:pPr eaLnBrk="1" hangingPunct="1">
                <a:spcBef>
                  <a:spcPct val="0"/>
                </a:spcBef>
              </a:pPr>
              <a:t>27</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D11A4DEC-A5EA-438C-9CB0-874BAC639B55}"/>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C1C31ADF-0EFD-4656-ACDD-3123890F47AA}"/>
              </a:ext>
            </a:extLst>
          </p:cNvPr>
          <p:cNvSpPr>
            <a:spLocks noGrp="1"/>
          </p:cNvSpPr>
          <p:nvPr>
            <p:ph type="body" idx="1"/>
          </p:nvPr>
        </p:nvSpPr>
        <p:spPr/>
        <p:txBody>
          <a:bodyPr/>
          <a:lstStyle/>
          <a:p>
            <a:pPr>
              <a:defRPr/>
            </a:pPr>
            <a:r>
              <a:rPr lang="en-US" dirty="0"/>
              <a:t>Whole Wheat/Whole Grain Bread</a:t>
            </a:r>
          </a:p>
          <a:p>
            <a:pPr>
              <a:defRPr/>
            </a:pPr>
            <a:endParaRPr lang="en-US" dirty="0"/>
          </a:p>
          <a:p>
            <a:pPr>
              <a:defRPr/>
            </a:pPr>
            <a:r>
              <a:rPr lang="en-US" altLang="en-US" dirty="0"/>
              <a:t>16 oz products only.</a:t>
            </a:r>
          </a:p>
          <a:p>
            <a:pPr>
              <a:defRPr/>
            </a:pPr>
            <a:endParaRPr lang="en-US" altLang="en-US" dirty="0"/>
          </a:p>
          <a:p>
            <a:pPr lvl="1" indent="-453817">
              <a:spcBef>
                <a:spcPts val="0"/>
              </a:spcBef>
              <a:spcAft>
                <a:spcPts val="0"/>
              </a:spcAft>
              <a:buClr>
                <a:schemeClr val="accent3"/>
              </a:buClr>
              <a:defRPr/>
            </a:pPr>
            <a:r>
              <a:rPr lang="en-US" altLang="en-US" dirty="0"/>
              <a:t>Allowed products come from the following brands identified on the  WIC Shopping Guide and the TNWIC APL: </a:t>
            </a:r>
          </a:p>
          <a:p>
            <a:pPr marL="542059" lvl="2" indent="-271029">
              <a:buClr>
                <a:srgbClr val="0BD0D9"/>
              </a:buClr>
              <a:buSzPct val="95000"/>
              <a:buFont typeface="Wingdings" pitchFamily="2" charset="2"/>
              <a:buChar char="Ø"/>
              <a:defRPr/>
            </a:pPr>
            <a:r>
              <a:rPr lang="en-US" altLang="en-US" dirty="0"/>
              <a:t>Bimbo</a:t>
            </a:r>
          </a:p>
          <a:p>
            <a:pPr marL="542059" lvl="2" indent="-271029">
              <a:buClr>
                <a:srgbClr val="0BD0D9"/>
              </a:buClr>
              <a:buSzPct val="95000"/>
              <a:buFont typeface="Wingdings" pitchFamily="2" charset="2"/>
              <a:buChar char="Ø"/>
              <a:defRPr/>
            </a:pPr>
            <a:r>
              <a:rPr lang="en-US" altLang="en-US" dirty="0"/>
              <a:t>Bunny</a:t>
            </a:r>
          </a:p>
          <a:p>
            <a:pPr marL="542059" lvl="2" indent="-271029">
              <a:buClr>
                <a:srgbClr val="0BD0D9"/>
              </a:buClr>
              <a:buSzPct val="95000"/>
              <a:buFont typeface="Wingdings" pitchFamily="2" charset="2"/>
              <a:buChar char="Ø"/>
              <a:defRPr/>
            </a:pPr>
            <a:r>
              <a:rPr lang="en-US" altLang="en-US" dirty="0"/>
              <a:t>Holsum</a:t>
            </a:r>
          </a:p>
          <a:p>
            <a:pPr marL="542059" lvl="2" indent="-271029">
              <a:buClr>
                <a:srgbClr val="0BD0D9"/>
              </a:buClr>
              <a:buSzPct val="95000"/>
              <a:buFont typeface="Wingdings" pitchFamily="2" charset="2"/>
              <a:buChar char="Ø"/>
              <a:defRPr/>
            </a:pPr>
            <a:r>
              <a:rPr lang="en-US" altLang="en-US" dirty="0"/>
              <a:t>Nature’s Own</a:t>
            </a:r>
          </a:p>
          <a:p>
            <a:pPr marL="542059" lvl="2" indent="-271029">
              <a:buClr>
                <a:srgbClr val="0BD0D9"/>
              </a:buClr>
              <a:buSzPct val="95000"/>
              <a:buFont typeface="Wingdings" pitchFamily="2" charset="2"/>
              <a:buChar char="Ø"/>
              <a:defRPr/>
            </a:pPr>
            <a:r>
              <a:rPr lang="en-US" altLang="en-US" dirty="0"/>
              <a:t>Pepperidge Farm</a:t>
            </a:r>
          </a:p>
          <a:p>
            <a:pPr marL="542059" lvl="2" indent="-271029">
              <a:buClr>
                <a:srgbClr val="0BD0D9"/>
              </a:buClr>
              <a:buSzPct val="95000"/>
              <a:buFont typeface="Wingdings" pitchFamily="2" charset="2"/>
              <a:buChar char="Ø"/>
              <a:defRPr/>
            </a:pPr>
            <a:r>
              <a:rPr lang="en-US" altLang="en-US" dirty="0"/>
              <a:t>Roman Meal </a:t>
            </a:r>
          </a:p>
          <a:p>
            <a:pPr marL="542059" lvl="2" indent="-271029">
              <a:buClr>
                <a:srgbClr val="0BD0D9"/>
              </a:buClr>
              <a:buSzPct val="95000"/>
              <a:buFont typeface="Wingdings" pitchFamily="2" charset="2"/>
              <a:buChar char="Ø"/>
              <a:defRPr/>
            </a:pPr>
            <a:r>
              <a:rPr lang="en-US" altLang="en-US" dirty="0"/>
              <a:t>Sara Lee</a:t>
            </a:r>
          </a:p>
          <a:p>
            <a:pPr marL="542059" lvl="2" indent="-271029">
              <a:buClr>
                <a:srgbClr val="0BD0D9"/>
              </a:buClr>
              <a:buSzPct val="95000"/>
              <a:buFont typeface="Wingdings" pitchFamily="2" charset="2"/>
              <a:buChar char="Ø"/>
              <a:defRPr/>
            </a:pPr>
            <a:r>
              <a:rPr lang="en-US" altLang="en-US" dirty="0"/>
              <a:t>Wonder</a:t>
            </a:r>
          </a:p>
          <a:p>
            <a:pPr marL="542059" lvl="2" indent="-271029">
              <a:buClr>
                <a:srgbClr val="0BD0D9"/>
              </a:buClr>
              <a:buSzPct val="95000"/>
              <a:buFont typeface="Wingdings" pitchFamily="2" charset="2"/>
              <a:buChar char="Ø"/>
              <a:defRPr/>
            </a:pPr>
            <a:r>
              <a:rPr lang="en-US" altLang="en-US" dirty="0"/>
              <a:t>Store Brand/Private Label </a:t>
            </a:r>
          </a:p>
          <a:p>
            <a:pPr>
              <a:defRPr/>
            </a:pPr>
            <a:endParaRPr lang="en-US" dirty="0"/>
          </a:p>
          <a:p>
            <a:pPr>
              <a:defRPr/>
            </a:pPr>
            <a:endParaRPr lang="en-US" dirty="0"/>
          </a:p>
        </p:txBody>
      </p:sp>
      <p:sp>
        <p:nvSpPr>
          <p:cNvPr id="107524" name="Slide Number Placeholder 3">
            <a:extLst>
              <a:ext uri="{FF2B5EF4-FFF2-40B4-BE49-F238E27FC236}">
                <a16:creationId xmlns:a16="http://schemas.microsoft.com/office/drawing/2014/main" id="{14B90EA1-90B4-440C-BDAE-DB3C2817353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panose="020B0604020202020204" pitchFamily="34" charset="0"/>
              </a:defRPr>
            </a:lvl1pPr>
            <a:lvl2pPr marL="736600" indent="-282575" defTabSz="923925" eaLnBrk="0" hangingPunct="0">
              <a:spcBef>
                <a:spcPct val="30000"/>
              </a:spcBef>
              <a:defRPr sz="1200">
                <a:solidFill>
                  <a:schemeClr val="tx1"/>
                </a:solidFill>
                <a:latin typeface="Arial" panose="020B0604020202020204" pitchFamily="34" charset="0"/>
              </a:defRPr>
            </a:lvl2pPr>
            <a:lvl3pPr marL="1133475" indent="-225425" defTabSz="923925" eaLnBrk="0" hangingPunct="0">
              <a:spcBef>
                <a:spcPct val="30000"/>
              </a:spcBef>
              <a:defRPr sz="1200">
                <a:solidFill>
                  <a:schemeClr val="tx1"/>
                </a:solidFill>
                <a:latin typeface="Arial" panose="020B0604020202020204" pitchFamily="34" charset="0"/>
              </a:defRPr>
            </a:lvl3pPr>
            <a:lvl4pPr marL="1587500" indent="-225425" defTabSz="923925" eaLnBrk="0" hangingPunct="0">
              <a:spcBef>
                <a:spcPct val="30000"/>
              </a:spcBef>
              <a:defRPr sz="1200">
                <a:solidFill>
                  <a:schemeClr val="tx1"/>
                </a:solidFill>
                <a:latin typeface="Arial" panose="020B0604020202020204" pitchFamily="34" charset="0"/>
              </a:defRPr>
            </a:lvl4pPr>
            <a:lvl5pPr marL="2041525" indent="-225425" defTabSz="923925" eaLnBrk="0" hangingPunct="0">
              <a:spcBef>
                <a:spcPct val="30000"/>
              </a:spcBef>
              <a:defRPr sz="1200">
                <a:solidFill>
                  <a:schemeClr val="tx1"/>
                </a:solidFill>
                <a:latin typeface="Arial" panose="020B0604020202020204" pitchFamily="34" charset="0"/>
              </a:defRPr>
            </a:lvl5pPr>
            <a:lvl6pPr marL="2498725" indent="-225425" defTabSz="923925"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23925"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23925"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239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2058264F-D7E8-4853-B34D-C62610182703}" type="slidenum">
              <a:rPr lang="en-US" altLang="en-US"/>
              <a:pPr eaLnBrk="1" hangingPunct="1">
                <a:spcBef>
                  <a:spcPct val="0"/>
                </a:spcBef>
              </a:pPr>
              <a:t>28</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43B1C97F-9779-456F-9CFE-F631000FC028}"/>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224DC6C1-D6A8-4DFB-AE6B-50294D584836}"/>
              </a:ext>
            </a:extLst>
          </p:cNvPr>
          <p:cNvSpPr>
            <a:spLocks noGrp="1"/>
          </p:cNvSpPr>
          <p:nvPr>
            <p:ph type="body" idx="1"/>
          </p:nvPr>
        </p:nvSpPr>
        <p:spPr/>
        <p:txBody>
          <a:bodyPr/>
          <a:lstStyle/>
          <a:p>
            <a:pPr>
              <a:defRPr/>
            </a:pPr>
            <a:r>
              <a:rPr lang="en-US" altLang="en-US" dirty="0">
                <a:latin typeface="Arial" pitchFamily="34" charset="0"/>
                <a:cs typeface="Arial" pitchFamily="34" charset="0"/>
              </a:rPr>
              <a:t>Whole Wheat/Whole Grain Buns and Rolls</a:t>
            </a:r>
            <a:endParaRPr lang="en-US" dirty="0">
              <a:latin typeface="Arial" pitchFamily="34" charset="0"/>
              <a:cs typeface="Arial" pitchFamily="34" charset="0"/>
            </a:endParaRPr>
          </a:p>
          <a:p>
            <a:pPr>
              <a:defRPr/>
            </a:pPr>
            <a:endParaRPr lang="en-US" dirty="0">
              <a:latin typeface="Arial" pitchFamily="34" charset="0"/>
              <a:cs typeface="Arial" pitchFamily="34" charset="0"/>
            </a:endParaRPr>
          </a:p>
          <a:p>
            <a:pPr>
              <a:defRPr/>
            </a:pPr>
            <a:r>
              <a:rPr lang="en-US" altLang="en-US" dirty="0">
                <a:latin typeface="Arial" pitchFamily="34" charset="0"/>
                <a:cs typeface="Arial" pitchFamily="34" charset="0"/>
              </a:rPr>
              <a:t>Also, can only be 16 oz products.</a:t>
            </a:r>
          </a:p>
          <a:p>
            <a:pPr>
              <a:defRPr/>
            </a:pPr>
            <a:endParaRPr lang="en-US" altLang="en-US" dirty="0">
              <a:latin typeface="Arial" pitchFamily="34" charset="0"/>
              <a:cs typeface="Arial" pitchFamily="34" charset="0"/>
            </a:endParaRPr>
          </a:p>
          <a:p>
            <a:pPr lvl="1" indent="-453817">
              <a:spcBef>
                <a:spcPts val="0"/>
              </a:spcBef>
              <a:spcAft>
                <a:spcPts val="0"/>
              </a:spcAft>
              <a:buClr>
                <a:schemeClr val="accent3"/>
              </a:buClr>
              <a:defRPr/>
            </a:pPr>
            <a:r>
              <a:rPr lang="en-US" altLang="en-US" dirty="0">
                <a:latin typeface="Arial" pitchFamily="34" charset="0"/>
                <a:cs typeface="Arial" pitchFamily="34" charset="0"/>
              </a:rPr>
              <a:t>Allowed products come from the following brands identified on the WIC Shopping Guide and the TNWIC APL: </a:t>
            </a:r>
          </a:p>
          <a:p>
            <a:pPr lvl="1">
              <a:buClr>
                <a:schemeClr val="accent3"/>
              </a:buClr>
              <a:buFont typeface="Wingdings" pitchFamily="2" charset="2"/>
              <a:buChar char="Ø"/>
              <a:defRPr/>
            </a:pPr>
            <a:r>
              <a:rPr lang="en-US" altLang="en-US" dirty="0">
                <a:latin typeface="Arial" pitchFamily="34" charset="0"/>
                <a:cs typeface="Arial" pitchFamily="34" charset="0"/>
              </a:rPr>
              <a:t>Arnold/Orowheat Select</a:t>
            </a:r>
          </a:p>
          <a:p>
            <a:pPr lvl="1">
              <a:buClr>
                <a:schemeClr val="accent3"/>
              </a:buClr>
              <a:buFont typeface="Wingdings" pitchFamily="2" charset="2"/>
              <a:buChar char="Ø"/>
              <a:defRPr/>
            </a:pPr>
            <a:r>
              <a:rPr lang="en-US" altLang="en-US" dirty="0">
                <a:latin typeface="Arial" pitchFamily="34" charset="0"/>
                <a:cs typeface="Arial" pitchFamily="34" charset="0"/>
              </a:rPr>
              <a:t>Sara Lee</a:t>
            </a:r>
          </a:p>
          <a:p>
            <a:pPr marL="460120" lvl="1" eaLnBrk="1" fontAlgn="auto" hangingPunct="1">
              <a:spcAft>
                <a:spcPts val="0"/>
              </a:spcAft>
              <a:buClr>
                <a:schemeClr val="bg2">
                  <a:lumMod val="10000"/>
                </a:schemeClr>
              </a:buClr>
              <a:defRPr/>
            </a:pPr>
            <a:endParaRPr lang="en-US" altLang="en-US" dirty="0">
              <a:latin typeface="Arial" pitchFamily="34" charset="0"/>
              <a:cs typeface="Arial" pitchFamily="34" charset="0"/>
            </a:endParaRPr>
          </a:p>
          <a:p>
            <a:pPr>
              <a:buClr>
                <a:schemeClr val="accent3"/>
              </a:buClr>
              <a:buFont typeface="Wingdings" pitchFamily="2" charset="2"/>
              <a:buNone/>
              <a:defRPr/>
            </a:pPr>
            <a:endParaRPr lang="en-US" altLang="en-US" dirty="0">
              <a:latin typeface="Arial" pitchFamily="34" charset="0"/>
              <a:cs typeface="Arial" pitchFamily="34" charset="0"/>
            </a:endParaRPr>
          </a:p>
          <a:p>
            <a:pPr>
              <a:defRPr/>
            </a:pPr>
            <a:endParaRPr lang="en-US" dirty="0"/>
          </a:p>
        </p:txBody>
      </p:sp>
      <p:sp>
        <p:nvSpPr>
          <p:cNvPr id="108548" name="Slide Number Placeholder 3">
            <a:extLst>
              <a:ext uri="{FF2B5EF4-FFF2-40B4-BE49-F238E27FC236}">
                <a16:creationId xmlns:a16="http://schemas.microsoft.com/office/drawing/2014/main" id="{A87EBD30-B825-432F-95EA-8ECA814B023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panose="020B0604020202020204" pitchFamily="34" charset="0"/>
              </a:defRPr>
            </a:lvl1pPr>
            <a:lvl2pPr marL="736600" indent="-282575" defTabSz="923925" eaLnBrk="0" hangingPunct="0">
              <a:spcBef>
                <a:spcPct val="30000"/>
              </a:spcBef>
              <a:defRPr sz="1200">
                <a:solidFill>
                  <a:schemeClr val="tx1"/>
                </a:solidFill>
                <a:latin typeface="Arial" panose="020B0604020202020204" pitchFamily="34" charset="0"/>
              </a:defRPr>
            </a:lvl2pPr>
            <a:lvl3pPr marL="1133475" indent="-225425" defTabSz="923925" eaLnBrk="0" hangingPunct="0">
              <a:spcBef>
                <a:spcPct val="30000"/>
              </a:spcBef>
              <a:defRPr sz="1200">
                <a:solidFill>
                  <a:schemeClr val="tx1"/>
                </a:solidFill>
                <a:latin typeface="Arial" panose="020B0604020202020204" pitchFamily="34" charset="0"/>
              </a:defRPr>
            </a:lvl3pPr>
            <a:lvl4pPr marL="1587500" indent="-225425" defTabSz="923925" eaLnBrk="0" hangingPunct="0">
              <a:spcBef>
                <a:spcPct val="30000"/>
              </a:spcBef>
              <a:defRPr sz="1200">
                <a:solidFill>
                  <a:schemeClr val="tx1"/>
                </a:solidFill>
                <a:latin typeface="Arial" panose="020B0604020202020204" pitchFamily="34" charset="0"/>
              </a:defRPr>
            </a:lvl4pPr>
            <a:lvl5pPr marL="2041525" indent="-225425" defTabSz="923925" eaLnBrk="0" hangingPunct="0">
              <a:spcBef>
                <a:spcPct val="30000"/>
              </a:spcBef>
              <a:defRPr sz="1200">
                <a:solidFill>
                  <a:schemeClr val="tx1"/>
                </a:solidFill>
                <a:latin typeface="Arial" panose="020B0604020202020204" pitchFamily="34" charset="0"/>
              </a:defRPr>
            </a:lvl5pPr>
            <a:lvl6pPr marL="2498725" indent="-225425" defTabSz="923925"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23925"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23925"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239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E89A069-D9FF-4591-A64E-D996A0DF29E5}" type="slidenum">
              <a:rPr lang="en-US" altLang="en-US"/>
              <a:pPr eaLnBrk="1" hangingPunct="1">
                <a:spcBef>
                  <a:spcPct val="0"/>
                </a:spcBef>
              </a:pPr>
              <a:t>29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07C8D1DA-5EE6-4F60-9037-85FF4524F104}"/>
              </a:ext>
            </a:extLst>
          </p:cNvPr>
          <p:cNvSpPr>
            <a:spLocks noGrp="1" noRot="1" noChangeAspect="1" noTextEdit="1"/>
          </p:cNvSpPr>
          <p:nvPr>
            <p:ph type="sldImg"/>
          </p:nvPr>
        </p:nvSpPr>
        <p:spPr>
          <a:ln/>
        </p:spPr>
      </p:sp>
      <p:sp>
        <p:nvSpPr>
          <p:cNvPr id="80899" name="Notes Placeholder 2">
            <a:extLst>
              <a:ext uri="{FF2B5EF4-FFF2-40B4-BE49-F238E27FC236}">
                <a16:creationId xmlns:a16="http://schemas.microsoft.com/office/drawing/2014/main" id="{E722DCA5-BD27-406B-ABD1-EF377799823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WIC provides an assortment of wholesome and nutritionally sound food items to our participants.</a:t>
            </a:r>
          </a:p>
        </p:txBody>
      </p:sp>
      <p:sp>
        <p:nvSpPr>
          <p:cNvPr id="80900" name="Slide Number Placeholder 3">
            <a:extLst>
              <a:ext uri="{FF2B5EF4-FFF2-40B4-BE49-F238E27FC236}">
                <a16:creationId xmlns:a16="http://schemas.microsoft.com/office/drawing/2014/main" id="{3833285D-22F6-4EB7-BBF0-DBC608324A9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panose="020B0604020202020204" pitchFamily="34" charset="0"/>
              </a:defRPr>
            </a:lvl1pPr>
            <a:lvl2pPr marL="736600" indent="-282575" defTabSz="923925" eaLnBrk="0" hangingPunct="0">
              <a:spcBef>
                <a:spcPct val="30000"/>
              </a:spcBef>
              <a:defRPr sz="1200">
                <a:solidFill>
                  <a:schemeClr val="tx1"/>
                </a:solidFill>
                <a:latin typeface="Arial" panose="020B0604020202020204" pitchFamily="34" charset="0"/>
              </a:defRPr>
            </a:lvl2pPr>
            <a:lvl3pPr marL="1133475" indent="-225425" defTabSz="923925" eaLnBrk="0" hangingPunct="0">
              <a:spcBef>
                <a:spcPct val="30000"/>
              </a:spcBef>
              <a:defRPr sz="1200">
                <a:solidFill>
                  <a:schemeClr val="tx1"/>
                </a:solidFill>
                <a:latin typeface="Arial" panose="020B0604020202020204" pitchFamily="34" charset="0"/>
              </a:defRPr>
            </a:lvl3pPr>
            <a:lvl4pPr marL="1587500" indent="-225425" defTabSz="923925" eaLnBrk="0" hangingPunct="0">
              <a:spcBef>
                <a:spcPct val="30000"/>
              </a:spcBef>
              <a:defRPr sz="1200">
                <a:solidFill>
                  <a:schemeClr val="tx1"/>
                </a:solidFill>
                <a:latin typeface="Arial" panose="020B0604020202020204" pitchFamily="34" charset="0"/>
              </a:defRPr>
            </a:lvl4pPr>
            <a:lvl5pPr marL="2041525" indent="-225425" defTabSz="923925" eaLnBrk="0" hangingPunct="0">
              <a:spcBef>
                <a:spcPct val="30000"/>
              </a:spcBef>
              <a:defRPr sz="1200">
                <a:solidFill>
                  <a:schemeClr val="tx1"/>
                </a:solidFill>
                <a:latin typeface="Arial" panose="020B0604020202020204" pitchFamily="34" charset="0"/>
              </a:defRPr>
            </a:lvl5pPr>
            <a:lvl6pPr marL="2498725" indent="-225425" defTabSz="923925"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23925"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23925"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239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69471CB-72B9-467B-A9E3-D70392CA4FCC}" type="slidenum">
              <a:rPr lang="en-US" altLang="en-US"/>
              <a:pPr eaLnBrk="1" hangingPunct="1">
                <a:spcBef>
                  <a:spcPct val="0"/>
                </a:spcBef>
              </a:pPr>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3669A44A-3456-474B-B26E-0B5F48F282C9}"/>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DF483923-19A4-4768-BC6A-491BB022C6C2}"/>
              </a:ext>
            </a:extLst>
          </p:cNvPr>
          <p:cNvSpPr>
            <a:spLocks noGrp="1"/>
          </p:cNvSpPr>
          <p:nvPr>
            <p:ph type="body" idx="1"/>
          </p:nvPr>
        </p:nvSpPr>
        <p:spPr/>
        <p:txBody>
          <a:bodyPr/>
          <a:lstStyle/>
          <a:p>
            <a:pPr>
              <a:defRPr/>
            </a:pPr>
            <a:r>
              <a:rPr lang="en-US" altLang="en-US" dirty="0">
                <a:latin typeface="Arial" pitchFamily="34" charset="0"/>
                <a:cs typeface="Arial" pitchFamily="34" charset="0"/>
              </a:rPr>
              <a:t>Other Whole Wheat/Whole Grain Products</a:t>
            </a:r>
          </a:p>
          <a:p>
            <a:pPr>
              <a:defRPr/>
            </a:pPr>
            <a:endParaRPr lang="en-US" altLang="en-US" dirty="0">
              <a:latin typeface="Arial" pitchFamily="34" charset="0"/>
              <a:cs typeface="Arial" pitchFamily="34" charset="0"/>
            </a:endParaRPr>
          </a:p>
          <a:p>
            <a:pPr marL="0" lvl="1" eaLnBrk="1" fontAlgn="auto" hangingPunct="1">
              <a:lnSpc>
                <a:spcPct val="90000"/>
              </a:lnSpc>
              <a:spcAft>
                <a:spcPts val="0"/>
              </a:spcAft>
              <a:buClr>
                <a:schemeClr val="accent3"/>
              </a:buClr>
              <a:buSzPct val="95000"/>
              <a:buFont typeface="Wingdings 2"/>
              <a:buChar char=""/>
              <a:defRPr/>
            </a:pPr>
            <a:r>
              <a:rPr lang="en-US" dirty="0">
                <a:latin typeface="Arial" pitchFamily="34" charset="0"/>
                <a:cs typeface="Arial" pitchFamily="34" charset="0"/>
              </a:rPr>
              <a:t> 16 oz only</a:t>
            </a:r>
          </a:p>
          <a:p>
            <a:pPr marL="0" lvl="1" eaLnBrk="1" fontAlgn="auto" hangingPunct="1">
              <a:lnSpc>
                <a:spcPct val="90000"/>
              </a:lnSpc>
              <a:spcAft>
                <a:spcPts val="0"/>
              </a:spcAft>
              <a:buClr>
                <a:schemeClr val="accent3"/>
              </a:buClr>
              <a:buSzPct val="95000"/>
              <a:buFont typeface="Wingdings 2"/>
              <a:buChar char=""/>
              <a:defRPr/>
            </a:pPr>
            <a:endParaRPr lang="en-US" dirty="0">
              <a:latin typeface="Arial" pitchFamily="34" charset="0"/>
              <a:cs typeface="Arial" pitchFamily="34" charset="0"/>
            </a:endParaRPr>
          </a:p>
          <a:p>
            <a:pPr marL="0" lvl="1" eaLnBrk="1" fontAlgn="auto" hangingPunct="1">
              <a:lnSpc>
                <a:spcPct val="90000"/>
              </a:lnSpc>
              <a:spcAft>
                <a:spcPts val="0"/>
              </a:spcAft>
              <a:buClr>
                <a:schemeClr val="accent3"/>
              </a:buClr>
              <a:buSzPct val="95000"/>
              <a:buFont typeface="Wingdings 2"/>
              <a:buChar char=""/>
              <a:defRPr/>
            </a:pPr>
            <a:r>
              <a:rPr lang="en-US" dirty="0">
                <a:latin typeface="Arial" pitchFamily="34" charset="0"/>
                <a:cs typeface="Arial" pitchFamily="34" charset="0"/>
              </a:rPr>
              <a:t>The following  other grain products can be any brand :</a:t>
            </a:r>
          </a:p>
          <a:p>
            <a:pPr marL="635343" lvl="1" indent="-245061" eaLnBrk="1" fontAlgn="auto" hangingPunct="1">
              <a:lnSpc>
                <a:spcPct val="90000"/>
              </a:lnSpc>
              <a:spcAft>
                <a:spcPts val="0"/>
              </a:spcAft>
              <a:buClr>
                <a:schemeClr val="accent3"/>
              </a:buClr>
              <a:buFont typeface="Wingdings" pitchFamily="2" charset="2"/>
              <a:buChar char="Ø"/>
              <a:defRPr/>
            </a:pPr>
            <a:r>
              <a:rPr lang="en-US" dirty="0">
                <a:latin typeface="Arial" pitchFamily="34" charset="0"/>
                <a:cs typeface="Arial" pitchFamily="34" charset="0"/>
              </a:rPr>
              <a:t>Brown Rice </a:t>
            </a:r>
          </a:p>
          <a:p>
            <a:pPr marL="635343" lvl="1" indent="-245061" eaLnBrk="1" fontAlgn="auto" hangingPunct="1">
              <a:lnSpc>
                <a:spcPct val="90000"/>
              </a:lnSpc>
              <a:spcAft>
                <a:spcPts val="0"/>
              </a:spcAft>
              <a:buClr>
                <a:schemeClr val="accent3"/>
              </a:buClr>
              <a:buFont typeface="Wingdings" pitchFamily="2" charset="2"/>
              <a:buChar char="Ø"/>
              <a:defRPr/>
            </a:pPr>
            <a:r>
              <a:rPr lang="en-US" dirty="0">
                <a:latin typeface="Arial" pitchFamily="34" charset="0"/>
                <a:cs typeface="Arial" pitchFamily="34" charset="0"/>
              </a:rPr>
              <a:t>Oatmeal, for which there are no current 16 oz products meeting the federal requirement for iron to be considered cereal but does qualify as an option for grain.</a:t>
            </a:r>
          </a:p>
          <a:p>
            <a:pPr marL="635343" lvl="1" indent="-245061" eaLnBrk="1" fontAlgn="auto" hangingPunct="1">
              <a:lnSpc>
                <a:spcPct val="90000"/>
              </a:lnSpc>
              <a:spcAft>
                <a:spcPts val="0"/>
              </a:spcAft>
              <a:buClr>
                <a:schemeClr val="accent3"/>
              </a:buClr>
              <a:buFont typeface="Wingdings" pitchFamily="2" charset="2"/>
              <a:buChar char="Ø"/>
              <a:defRPr/>
            </a:pPr>
            <a:r>
              <a:rPr lang="en-US" dirty="0">
                <a:latin typeface="Arial" pitchFamily="34" charset="0"/>
                <a:cs typeface="Arial" pitchFamily="34" charset="0"/>
              </a:rPr>
              <a:t>Bulgur, also known as cracked wheat</a:t>
            </a:r>
          </a:p>
          <a:p>
            <a:pPr marL="635343" lvl="1" indent="-245061" eaLnBrk="1" fontAlgn="auto" hangingPunct="1">
              <a:lnSpc>
                <a:spcPct val="90000"/>
              </a:lnSpc>
              <a:spcAft>
                <a:spcPts val="0"/>
              </a:spcAft>
              <a:buClr>
                <a:schemeClr val="accent3"/>
              </a:buClr>
              <a:buFont typeface="Wingdings" pitchFamily="2" charset="2"/>
              <a:buChar char="Ø"/>
              <a:defRPr/>
            </a:pPr>
            <a:r>
              <a:rPr lang="en-US" dirty="0">
                <a:latin typeface="Arial" pitchFamily="34" charset="0"/>
                <a:cs typeface="Arial" pitchFamily="34" charset="0"/>
              </a:rPr>
              <a:t>Barley (allowed products cannot be labeled pearled barley)</a:t>
            </a:r>
          </a:p>
          <a:p>
            <a:pPr marL="635343" lvl="1" indent="-245061" eaLnBrk="1" fontAlgn="auto" hangingPunct="1">
              <a:lnSpc>
                <a:spcPct val="90000"/>
              </a:lnSpc>
              <a:spcAft>
                <a:spcPts val="0"/>
              </a:spcAft>
              <a:buClr>
                <a:schemeClr val="accent3"/>
              </a:buClr>
              <a:buFont typeface="Wingdings" pitchFamily="2" charset="2"/>
              <a:buChar char="Ø"/>
              <a:defRPr/>
            </a:pPr>
            <a:endParaRPr lang="en-US" dirty="0">
              <a:latin typeface="Arial" pitchFamily="34" charset="0"/>
              <a:cs typeface="Arial" pitchFamily="34" charset="0"/>
            </a:endParaRPr>
          </a:p>
          <a:p>
            <a:pPr marL="171758" lvl="1" indent="-171758" eaLnBrk="1" fontAlgn="auto" hangingPunct="1">
              <a:lnSpc>
                <a:spcPct val="90000"/>
              </a:lnSpc>
              <a:spcAft>
                <a:spcPts val="0"/>
              </a:spcAft>
              <a:buClr>
                <a:schemeClr val="accent3"/>
              </a:buClr>
              <a:defRPr/>
            </a:pPr>
            <a:r>
              <a:rPr lang="en-US" dirty="0">
                <a:latin typeface="Arial" pitchFamily="34" charset="0"/>
                <a:cs typeface="Arial" pitchFamily="34" charset="0"/>
              </a:rPr>
              <a:t>Allowed products can be instant, quick or regular cooking.  They cannot have added sugars, fats, oil, sodium or be organic.</a:t>
            </a:r>
          </a:p>
          <a:p>
            <a:pPr>
              <a:defRPr/>
            </a:pPr>
            <a:endParaRPr lang="en-US" dirty="0">
              <a:latin typeface="Bradley Hand ITC" pitchFamily="66" charset="0"/>
            </a:endParaRPr>
          </a:p>
        </p:txBody>
      </p:sp>
      <p:sp>
        <p:nvSpPr>
          <p:cNvPr id="109572" name="Slide Number Placeholder 3">
            <a:extLst>
              <a:ext uri="{FF2B5EF4-FFF2-40B4-BE49-F238E27FC236}">
                <a16:creationId xmlns:a16="http://schemas.microsoft.com/office/drawing/2014/main" id="{3CC61F06-640B-4264-B90A-A99D3D91739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panose="020B0604020202020204" pitchFamily="34" charset="0"/>
              </a:defRPr>
            </a:lvl1pPr>
            <a:lvl2pPr marL="736600" indent="-282575" defTabSz="923925" eaLnBrk="0" hangingPunct="0">
              <a:spcBef>
                <a:spcPct val="30000"/>
              </a:spcBef>
              <a:defRPr sz="1200">
                <a:solidFill>
                  <a:schemeClr val="tx1"/>
                </a:solidFill>
                <a:latin typeface="Arial" panose="020B0604020202020204" pitchFamily="34" charset="0"/>
              </a:defRPr>
            </a:lvl2pPr>
            <a:lvl3pPr marL="1133475" indent="-225425" defTabSz="923925" eaLnBrk="0" hangingPunct="0">
              <a:spcBef>
                <a:spcPct val="30000"/>
              </a:spcBef>
              <a:defRPr sz="1200">
                <a:solidFill>
                  <a:schemeClr val="tx1"/>
                </a:solidFill>
                <a:latin typeface="Arial" panose="020B0604020202020204" pitchFamily="34" charset="0"/>
              </a:defRPr>
            </a:lvl3pPr>
            <a:lvl4pPr marL="1587500" indent="-225425" defTabSz="923925" eaLnBrk="0" hangingPunct="0">
              <a:spcBef>
                <a:spcPct val="30000"/>
              </a:spcBef>
              <a:defRPr sz="1200">
                <a:solidFill>
                  <a:schemeClr val="tx1"/>
                </a:solidFill>
                <a:latin typeface="Arial" panose="020B0604020202020204" pitchFamily="34" charset="0"/>
              </a:defRPr>
            </a:lvl4pPr>
            <a:lvl5pPr marL="2041525" indent="-225425" defTabSz="923925" eaLnBrk="0" hangingPunct="0">
              <a:spcBef>
                <a:spcPct val="30000"/>
              </a:spcBef>
              <a:defRPr sz="1200">
                <a:solidFill>
                  <a:schemeClr val="tx1"/>
                </a:solidFill>
                <a:latin typeface="Arial" panose="020B0604020202020204" pitchFamily="34" charset="0"/>
              </a:defRPr>
            </a:lvl5pPr>
            <a:lvl6pPr marL="2498725" indent="-225425" defTabSz="923925"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23925"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23925"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239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F800848-5584-4F4A-BF9F-2F5AD33F2B9E}" type="slidenum">
              <a:rPr lang="en-US" altLang="en-US"/>
              <a:pPr eaLnBrk="1" hangingPunct="1">
                <a:spcBef>
                  <a:spcPct val="0"/>
                </a:spcBef>
              </a:pPr>
              <a:t>30</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01906BE6-017E-4C95-8986-9C89285E9AE8}"/>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915CC020-A9D1-452A-AE80-52D12D909C02}"/>
              </a:ext>
            </a:extLst>
          </p:cNvPr>
          <p:cNvSpPr>
            <a:spLocks noGrp="1"/>
          </p:cNvSpPr>
          <p:nvPr>
            <p:ph type="body" idx="1"/>
          </p:nvPr>
        </p:nvSpPr>
        <p:spPr/>
        <p:txBody>
          <a:bodyPr/>
          <a:lstStyle/>
          <a:p>
            <a:pPr>
              <a:defRPr/>
            </a:pPr>
            <a:r>
              <a:rPr lang="en-US" altLang="en-US" dirty="0">
                <a:latin typeface="Arial" pitchFamily="34" charset="0"/>
                <a:cs typeface="Arial" pitchFamily="34" charset="0"/>
              </a:rPr>
              <a:t>Other Whole Wheat/Whole Grain Products</a:t>
            </a:r>
          </a:p>
          <a:p>
            <a:pPr>
              <a:defRPr/>
            </a:pPr>
            <a:endParaRPr lang="en-US" dirty="0">
              <a:latin typeface="Arial" pitchFamily="34" charset="0"/>
              <a:cs typeface="Arial" pitchFamily="34" charset="0"/>
            </a:endParaRPr>
          </a:p>
          <a:p>
            <a:pPr>
              <a:defRPr/>
            </a:pPr>
            <a:r>
              <a:rPr lang="en-US" dirty="0">
                <a:latin typeface="Arial" pitchFamily="34" charset="0"/>
                <a:cs typeface="Arial" pitchFamily="34" charset="0"/>
              </a:rPr>
              <a:t>Some examples of allowed tortillas in 16 oz come from the following brands: </a:t>
            </a:r>
          </a:p>
          <a:p>
            <a:pPr lvl="1">
              <a:buClr>
                <a:schemeClr val="accent3"/>
              </a:buClr>
              <a:buFont typeface="Wingdings" pitchFamily="2" charset="2"/>
              <a:buChar char="Ø"/>
              <a:defRPr/>
            </a:pPr>
            <a:r>
              <a:rPr lang="en-US" dirty="0">
                <a:latin typeface="Arial" pitchFamily="34" charset="0"/>
                <a:cs typeface="Arial" pitchFamily="34" charset="0"/>
              </a:rPr>
              <a:t>La Banderita </a:t>
            </a:r>
          </a:p>
          <a:p>
            <a:pPr lvl="1">
              <a:buClr>
                <a:schemeClr val="accent3"/>
              </a:buClr>
              <a:buFont typeface="Wingdings" pitchFamily="2" charset="2"/>
              <a:buChar char="Ø"/>
              <a:defRPr/>
            </a:pPr>
            <a:r>
              <a:rPr lang="en-US" dirty="0">
                <a:latin typeface="Arial" pitchFamily="34" charset="0"/>
                <a:cs typeface="Arial" pitchFamily="34" charset="0"/>
              </a:rPr>
              <a:t>Mission </a:t>
            </a:r>
          </a:p>
          <a:p>
            <a:pPr lvl="1">
              <a:buClr>
                <a:schemeClr val="accent3"/>
              </a:buClr>
              <a:buFont typeface="Wingdings" pitchFamily="2" charset="2"/>
              <a:buChar char="Ø"/>
              <a:defRPr/>
            </a:pPr>
            <a:r>
              <a:rPr lang="en-US" dirty="0">
                <a:latin typeface="Arial" pitchFamily="34" charset="0"/>
                <a:cs typeface="Arial" pitchFamily="34" charset="0"/>
              </a:rPr>
              <a:t>Ortega 100%</a:t>
            </a:r>
          </a:p>
          <a:p>
            <a:pPr lvl="1">
              <a:buClr>
                <a:schemeClr val="accent3"/>
              </a:buClr>
              <a:buFont typeface="Wingdings" pitchFamily="2" charset="2"/>
              <a:buChar char="Ø"/>
              <a:defRPr/>
            </a:pPr>
            <a:r>
              <a:rPr lang="en-US" dirty="0">
                <a:latin typeface="Arial" pitchFamily="34" charset="0"/>
                <a:cs typeface="Arial" pitchFamily="34" charset="0"/>
              </a:rPr>
              <a:t>Store brand/private label</a:t>
            </a:r>
          </a:p>
          <a:p>
            <a:pPr lvl="1">
              <a:buClr>
                <a:schemeClr val="accent3"/>
              </a:buClr>
              <a:buFont typeface="Wingdings" pitchFamily="2" charset="2"/>
              <a:buChar char="Ø"/>
              <a:defRPr/>
            </a:pPr>
            <a:endParaRPr lang="en-US" dirty="0">
              <a:latin typeface="Arial" pitchFamily="34" charset="0"/>
              <a:cs typeface="Arial" pitchFamily="34" charset="0"/>
            </a:endParaRPr>
          </a:p>
          <a:p>
            <a:pPr>
              <a:buClr>
                <a:schemeClr val="accent3"/>
              </a:buClr>
              <a:defRPr/>
            </a:pPr>
            <a:r>
              <a:rPr lang="en-US" dirty="0">
                <a:latin typeface="Arial" pitchFamily="34" charset="0"/>
                <a:cs typeface="Arial" pitchFamily="34" charset="0"/>
              </a:rPr>
              <a:t>No organic.</a:t>
            </a:r>
          </a:p>
          <a:p>
            <a:pPr lvl="1">
              <a:buClr>
                <a:schemeClr val="accent3"/>
              </a:buClr>
              <a:buFont typeface="Wingdings" pitchFamily="2" charset="2"/>
              <a:buChar char="Ø"/>
              <a:defRPr/>
            </a:pPr>
            <a:endParaRPr lang="en-US" dirty="0">
              <a:latin typeface="Arial" pitchFamily="34" charset="0"/>
              <a:cs typeface="Arial" pitchFamily="34" charset="0"/>
            </a:endParaRPr>
          </a:p>
          <a:p>
            <a:pPr>
              <a:buClr>
                <a:schemeClr val="accent3"/>
              </a:buClr>
              <a:buFont typeface="Wingdings" pitchFamily="2" charset="2"/>
              <a:buChar char="Ø"/>
              <a:defRPr/>
            </a:pPr>
            <a:endParaRPr lang="en-US" dirty="0">
              <a:latin typeface="Arial" pitchFamily="34" charset="0"/>
              <a:cs typeface="Arial" pitchFamily="34" charset="0"/>
            </a:endParaRPr>
          </a:p>
          <a:p>
            <a:pPr lvl="1">
              <a:buClr>
                <a:schemeClr val="accent3"/>
              </a:buClr>
              <a:buFont typeface="Wingdings" pitchFamily="2" charset="2"/>
              <a:buChar char="Ø"/>
              <a:defRPr/>
            </a:pPr>
            <a:endParaRPr lang="en-US" dirty="0"/>
          </a:p>
          <a:p>
            <a:pPr>
              <a:defRPr/>
            </a:pPr>
            <a:endParaRPr lang="en-US" dirty="0"/>
          </a:p>
        </p:txBody>
      </p:sp>
      <p:sp>
        <p:nvSpPr>
          <p:cNvPr id="110596" name="Slide Number Placeholder 3">
            <a:extLst>
              <a:ext uri="{FF2B5EF4-FFF2-40B4-BE49-F238E27FC236}">
                <a16:creationId xmlns:a16="http://schemas.microsoft.com/office/drawing/2014/main" id="{F68951F6-96CA-4A9E-A050-2BCB40E6360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panose="020B0604020202020204" pitchFamily="34" charset="0"/>
              </a:defRPr>
            </a:lvl1pPr>
            <a:lvl2pPr marL="736600" indent="-282575" defTabSz="923925" eaLnBrk="0" hangingPunct="0">
              <a:spcBef>
                <a:spcPct val="30000"/>
              </a:spcBef>
              <a:defRPr sz="1200">
                <a:solidFill>
                  <a:schemeClr val="tx1"/>
                </a:solidFill>
                <a:latin typeface="Arial" panose="020B0604020202020204" pitchFamily="34" charset="0"/>
              </a:defRPr>
            </a:lvl2pPr>
            <a:lvl3pPr marL="1133475" indent="-225425" defTabSz="923925" eaLnBrk="0" hangingPunct="0">
              <a:spcBef>
                <a:spcPct val="30000"/>
              </a:spcBef>
              <a:defRPr sz="1200">
                <a:solidFill>
                  <a:schemeClr val="tx1"/>
                </a:solidFill>
                <a:latin typeface="Arial" panose="020B0604020202020204" pitchFamily="34" charset="0"/>
              </a:defRPr>
            </a:lvl3pPr>
            <a:lvl4pPr marL="1587500" indent="-225425" defTabSz="923925" eaLnBrk="0" hangingPunct="0">
              <a:spcBef>
                <a:spcPct val="30000"/>
              </a:spcBef>
              <a:defRPr sz="1200">
                <a:solidFill>
                  <a:schemeClr val="tx1"/>
                </a:solidFill>
                <a:latin typeface="Arial" panose="020B0604020202020204" pitchFamily="34" charset="0"/>
              </a:defRPr>
            </a:lvl4pPr>
            <a:lvl5pPr marL="2041525" indent="-225425" defTabSz="923925" eaLnBrk="0" hangingPunct="0">
              <a:spcBef>
                <a:spcPct val="30000"/>
              </a:spcBef>
              <a:defRPr sz="1200">
                <a:solidFill>
                  <a:schemeClr val="tx1"/>
                </a:solidFill>
                <a:latin typeface="Arial" panose="020B0604020202020204" pitchFamily="34" charset="0"/>
              </a:defRPr>
            </a:lvl5pPr>
            <a:lvl6pPr marL="2498725" indent="-225425" defTabSz="923925"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23925"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23925"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239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2709780-8B65-40E1-91E3-4D86C5C65436}" type="slidenum">
              <a:rPr lang="en-US" altLang="en-US"/>
              <a:pPr eaLnBrk="1" hangingPunct="1">
                <a:spcBef>
                  <a:spcPct val="0"/>
                </a:spcBef>
              </a:pPr>
              <a:t>31</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3F23A12A-1F49-456E-A24B-6DA3C0CAAFC2}"/>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A80E4BB8-6195-4B2D-B561-5F692DC03B49}"/>
              </a:ext>
            </a:extLst>
          </p:cNvPr>
          <p:cNvSpPr>
            <a:spLocks noGrp="1"/>
          </p:cNvSpPr>
          <p:nvPr>
            <p:ph type="body" idx="1"/>
          </p:nvPr>
        </p:nvSpPr>
        <p:spPr/>
        <p:txBody>
          <a:bodyPr/>
          <a:lstStyle/>
          <a:p>
            <a:pPr>
              <a:defRPr/>
            </a:pPr>
            <a:r>
              <a:rPr lang="en-US" dirty="0"/>
              <a:t>Other Whole Wheat/Whole Grain Products</a:t>
            </a:r>
          </a:p>
          <a:p>
            <a:pPr>
              <a:defRPr/>
            </a:pPr>
            <a:endParaRPr lang="en-US" dirty="0"/>
          </a:p>
          <a:p>
            <a:pPr marL="282060" lvl="1" indent="-282060">
              <a:buClr>
                <a:schemeClr val="accent3"/>
              </a:buClr>
              <a:defRPr/>
            </a:pPr>
            <a:r>
              <a:rPr lang="en-US" dirty="0"/>
              <a:t>Macaroni (also known as Pasta) in 16 oz from the following brands identified on the WIC Shopping Guide and the TNWIC APL</a:t>
            </a:r>
          </a:p>
          <a:p>
            <a:pPr marL="554665" lvl="2" indent="-282060">
              <a:buClr>
                <a:schemeClr val="accent3"/>
              </a:buClr>
              <a:buFont typeface="Wingdings" pitchFamily="2" charset="2"/>
              <a:buChar char="Ø"/>
              <a:defRPr/>
            </a:pPr>
            <a:r>
              <a:rPr lang="en-US" dirty="0"/>
              <a:t>Hodgson Mill </a:t>
            </a:r>
          </a:p>
          <a:p>
            <a:pPr marL="554665" lvl="2" indent="-282060">
              <a:buClr>
                <a:schemeClr val="accent3"/>
              </a:buClr>
              <a:buFont typeface="Wingdings" pitchFamily="2" charset="2"/>
              <a:buChar char="Ø"/>
              <a:defRPr/>
            </a:pPr>
            <a:r>
              <a:rPr lang="en-US" dirty="0"/>
              <a:t>Gia </a:t>
            </a:r>
            <a:r>
              <a:rPr lang="en-US" dirty="0" err="1"/>
              <a:t>Russa</a:t>
            </a:r>
            <a:r>
              <a:rPr lang="en-US" dirty="0"/>
              <a:t> </a:t>
            </a:r>
          </a:p>
          <a:p>
            <a:pPr marL="554665" lvl="2" indent="-282060">
              <a:buClr>
                <a:schemeClr val="accent3"/>
              </a:buClr>
              <a:buFont typeface="Wingdings" pitchFamily="2" charset="2"/>
              <a:buChar char="Ø"/>
              <a:defRPr/>
            </a:pPr>
            <a:r>
              <a:rPr lang="en-US" dirty="0"/>
              <a:t>Barilla </a:t>
            </a:r>
          </a:p>
          <a:p>
            <a:pPr marL="554665" lvl="2" indent="-282060">
              <a:buClr>
                <a:schemeClr val="accent3"/>
              </a:buClr>
              <a:buFont typeface="Wingdings" pitchFamily="2" charset="2"/>
              <a:buChar char="Ø"/>
              <a:defRPr/>
            </a:pPr>
            <a:r>
              <a:rPr lang="en-US" dirty="0" err="1"/>
              <a:t>Ronzini</a:t>
            </a:r>
            <a:r>
              <a:rPr lang="en-US" dirty="0"/>
              <a:t> Healthy Harvest</a:t>
            </a:r>
          </a:p>
          <a:p>
            <a:pPr marL="554665" lvl="2" indent="-282060">
              <a:buClr>
                <a:schemeClr val="accent3"/>
              </a:buClr>
              <a:buFont typeface="Wingdings" pitchFamily="2" charset="2"/>
              <a:buChar char="Ø"/>
              <a:defRPr/>
            </a:pPr>
            <a:r>
              <a:rPr lang="en-US" dirty="0"/>
              <a:t>Store brand/private label </a:t>
            </a:r>
          </a:p>
          <a:p>
            <a:pPr>
              <a:defRPr/>
            </a:pPr>
            <a:endParaRPr lang="en-US" dirty="0"/>
          </a:p>
          <a:p>
            <a:pPr>
              <a:defRPr/>
            </a:pPr>
            <a:r>
              <a:rPr lang="en-US" dirty="0"/>
              <a:t>No organic.</a:t>
            </a:r>
          </a:p>
        </p:txBody>
      </p:sp>
      <p:sp>
        <p:nvSpPr>
          <p:cNvPr id="111620" name="Slide Number Placeholder 3">
            <a:extLst>
              <a:ext uri="{FF2B5EF4-FFF2-40B4-BE49-F238E27FC236}">
                <a16:creationId xmlns:a16="http://schemas.microsoft.com/office/drawing/2014/main" id="{DAD78545-60E6-430F-832B-BE2CC3206D4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panose="020B0604020202020204" pitchFamily="34" charset="0"/>
              </a:defRPr>
            </a:lvl1pPr>
            <a:lvl2pPr marL="736600" indent="-282575" defTabSz="923925" eaLnBrk="0" hangingPunct="0">
              <a:spcBef>
                <a:spcPct val="30000"/>
              </a:spcBef>
              <a:defRPr sz="1200">
                <a:solidFill>
                  <a:schemeClr val="tx1"/>
                </a:solidFill>
                <a:latin typeface="Arial" panose="020B0604020202020204" pitchFamily="34" charset="0"/>
              </a:defRPr>
            </a:lvl2pPr>
            <a:lvl3pPr marL="1133475" indent="-225425" defTabSz="923925" eaLnBrk="0" hangingPunct="0">
              <a:spcBef>
                <a:spcPct val="30000"/>
              </a:spcBef>
              <a:defRPr sz="1200">
                <a:solidFill>
                  <a:schemeClr val="tx1"/>
                </a:solidFill>
                <a:latin typeface="Arial" panose="020B0604020202020204" pitchFamily="34" charset="0"/>
              </a:defRPr>
            </a:lvl3pPr>
            <a:lvl4pPr marL="1587500" indent="-225425" defTabSz="923925" eaLnBrk="0" hangingPunct="0">
              <a:spcBef>
                <a:spcPct val="30000"/>
              </a:spcBef>
              <a:defRPr sz="1200">
                <a:solidFill>
                  <a:schemeClr val="tx1"/>
                </a:solidFill>
                <a:latin typeface="Arial" panose="020B0604020202020204" pitchFamily="34" charset="0"/>
              </a:defRPr>
            </a:lvl4pPr>
            <a:lvl5pPr marL="2041525" indent="-225425" defTabSz="923925" eaLnBrk="0" hangingPunct="0">
              <a:spcBef>
                <a:spcPct val="30000"/>
              </a:spcBef>
              <a:defRPr sz="1200">
                <a:solidFill>
                  <a:schemeClr val="tx1"/>
                </a:solidFill>
                <a:latin typeface="Arial" panose="020B0604020202020204" pitchFamily="34" charset="0"/>
              </a:defRPr>
            </a:lvl5pPr>
            <a:lvl6pPr marL="2498725" indent="-225425" defTabSz="923925"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23925"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23925"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239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6312680-AA29-48EE-A8FF-86AFECFC6F7A}" type="slidenum">
              <a:rPr lang="en-US" altLang="en-US"/>
              <a:pPr eaLnBrk="1" hangingPunct="1">
                <a:spcBef>
                  <a:spcPct val="0"/>
                </a:spcBef>
              </a:pPr>
              <a:t>32</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39698A32-786F-45BB-A17E-8E3F2DF51445}"/>
              </a:ext>
            </a:extLst>
          </p:cNvPr>
          <p:cNvSpPr>
            <a:spLocks noGrp="1" noRot="1" noChangeAspect="1" noTextEdit="1"/>
          </p:cNvSpPr>
          <p:nvPr>
            <p:ph type="sldImg"/>
          </p:nvPr>
        </p:nvSpPr>
        <p:spPr>
          <a:ln/>
        </p:spPr>
      </p:sp>
      <p:sp>
        <p:nvSpPr>
          <p:cNvPr id="67587" name="Notes Placeholder 2">
            <a:extLst>
              <a:ext uri="{FF2B5EF4-FFF2-40B4-BE49-F238E27FC236}">
                <a16:creationId xmlns:a16="http://schemas.microsoft.com/office/drawing/2014/main" id="{14CC3553-855B-4192-8CBD-83070DDD38A2}"/>
              </a:ext>
            </a:extLst>
          </p:cNvPr>
          <p:cNvSpPr>
            <a:spLocks noGrp="1"/>
          </p:cNvSpPr>
          <p:nvPr>
            <p:ph type="body" idx="1"/>
          </p:nvPr>
        </p:nvSpPr>
        <p:spPr>
          <a:ln/>
        </p:spPr>
        <p:txBody>
          <a:bodyPr/>
          <a:lstStyle/>
          <a:p>
            <a:pPr>
              <a:defRPr/>
            </a:pPr>
            <a:r>
              <a:rPr lang="en-US" altLang="en-US" dirty="0"/>
              <a:t>Canned Fish</a:t>
            </a:r>
          </a:p>
          <a:p>
            <a:pPr>
              <a:defRPr/>
            </a:pPr>
            <a:endParaRPr lang="en-US" altLang="en-US" dirty="0"/>
          </a:p>
          <a:p>
            <a:pPr eaLnBrk="1" hangingPunct="1">
              <a:lnSpc>
                <a:spcPct val="90000"/>
              </a:lnSpc>
              <a:spcAft>
                <a:spcPts val="596"/>
              </a:spcAft>
              <a:defRPr/>
            </a:pPr>
            <a:r>
              <a:rPr lang="en-US" altLang="en-US" dirty="0"/>
              <a:t>Allowed products include the following:</a:t>
            </a:r>
          </a:p>
          <a:p>
            <a:pPr eaLnBrk="1" hangingPunct="1">
              <a:lnSpc>
                <a:spcPct val="90000"/>
              </a:lnSpc>
              <a:spcAft>
                <a:spcPts val="596"/>
              </a:spcAft>
              <a:defRPr/>
            </a:pPr>
            <a:endParaRPr lang="en-US" altLang="en-US" dirty="0"/>
          </a:p>
          <a:p>
            <a:pPr marL="794179" lvl="1" indent="-340363" eaLnBrk="1" hangingPunct="1">
              <a:lnSpc>
                <a:spcPct val="90000"/>
              </a:lnSpc>
              <a:spcAft>
                <a:spcPts val="596"/>
              </a:spcAft>
              <a:buFont typeface="Wingdings" panose="05000000000000000000" pitchFamily="2" charset="2"/>
              <a:buChar char="Ø"/>
              <a:defRPr/>
            </a:pPr>
            <a:r>
              <a:rPr lang="en-US" altLang="en-US" dirty="0"/>
              <a:t>Light tuna in 5 oz; Albacore and Yellowfin are not allowed.</a:t>
            </a:r>
          </a:p>
          <a:p>
            <a:pPr marL="794179" lvl="3" indent="-340363" eaLnBrk="1" hangingPunct="1">
              <a:lnSpc>
                <a:spcPct val="90000"/>
              </a:lnSpc>
              <a:spcAft>
                <a:spcPts val="596"/>
              </a:spcAft>
              <a:buClr>
                <a:schemeClr val="accent3"/>
              </a:buClr>
              <a:buSzPct val="95000"/>
              <a:buFont typeface="Wingdings" panose="05000000000000000000" pitchFamily="2" charset="2"/>
              <a:buChar char="Ø"/>
              <a:defRPr/>
            </a:pPr>
            <a:r>
              <a:rPr lang="en-US" altLang="en-US" dirty="0"/>
              <a:t>Pink or Red Salmon in 14.75 oz</a:t>
            </a:r>
          </a:p>
          <a:p>
            <a:pPr marL="794179" lvl="3" indent="-340363" eaLnBrk="1" hangingPunct="1">
              <a:lnSpc>
                <a:spcPct val="90000"/>
              </a:lnSpc>
              <a:spcAft>
                <a:spcPts val="596"/>
              </a:spcAft>
              <a:buClr>
                <a:schemeClr val="accent3"/>
              </a:buClr>
              <a:buSzPct val="95000"/>
              <a:buFont typeface="Wingdings" panose="05000000000000000000" pitchFamily="2" charset="2"/>
              <a:buChar char="Ø"/>
              <a:defRPr/>
            </a:pPr>
            <a:r>
              <a:rPr lang="en-US" altLang="en-US" dirty="0"/>
              <a:t>Sardines in 3.75 oz</a:t>
            </a:r>
          </a:p>
          <a:p>
            <a:pPr marL="794179" lvl="3" indent="-340363" eaLnBrk="1" hangingPunct="1">
              <a:lnSpc>
                <a:spcPct val="90000"/>
              </a:lnSpc>
              <a:spcAft>
                <a:spcPts val="596"/>
              </a:spcAft>
              <a:buClr>
                <a:schemeClr val="accent3"/>
              </a:buClr>
              <a:buSzPct val="95000"/>
              <a:buFont typeface="Wingdings" panose="05000000000000000000" pitchFamily="2" charset="2"/>
              <a:buChar char="Ø"/>
              <a:defRPr/>
            </a:pPr>
            <a:r>
              <a:rPr lang="en-US" altLang="en-US" dirty="0"/>
              <a:t>Jack Mackerel in 15 </a:t>
            </a:r>
            <a:r>
              <a:rPr lang="en-US" altLang="en-US" dirty="0" err="1"/>
              <a:t>oz</a:t>
            </a:r>
            <a:endParaRPr lang="en-US" altLang="en-US" dirty="0"/>
          </a:p>
          <a:p>
            <a:pPr marL="794179" lvl="3" indent="-340363" eaLnBrk="1" hangingPunct="1">
              <a:lnSpc>
                <a:spcPct val="90000"/>
              </a:lnSpc>
              <a:spcAft>
                <a:spcPts val="596"/>
              </a:spcAft>
              <a:buClr>
                <a:schemeClr val="accent3"/>
              </a:buClr>
              <a:buSzPct val="95000"/>
              <a:buFont typeface="Wingdings" panose="05000000000000000000" pitchFamily="2" charset="2"/>
              <a:buChar char="Ø"/>
              <a:defRPr/>
            </a:pPr>
            <a:endParaRPr lang="en-US" altLang="en-US" dirty="0"/>
          </a:p>
          <a:p>
            <a:pPr marL="282060" lvl="3" indent="-282060" eaLnBrk="1" hangingPunct="1">
              <a:lnSpc>
                <a:spcPct val="90000"/>
              </a:lnSpc>
              <a:spcAft>
                <a:spcPts val="596"/>
              </a:spcAft>
              <a:buClr>
                <a:schemeClr val="accent3"/>
              </a:buClr>
              <a:buSzPct val="95000"/>
              <a:defRPr/>
            </a:pPr>
            <a:r>
              <a:rPr lang="en-US" altLang="en-US" dirty="0"/>
              <a:t>These products cannot be smoked or organic.</a:t>
            </a:r>
          </a:p>
          <a:p>
            <a:pPr>
              <a:defRPr/>
            </a:pPr>
            <a:endParaRPr lang="en-US" altLang="en-US" dirty="0"/>
          </a:p>
          <a:p>
            <a:pPr>
              <a:defRPr/>
            </a:pPr>
            <a:endParaRPr lang="en-US" altLang="en-US" dirty="0"/>
          </a:p>
        </p:txBody>
      </p:sp>
      <p:sp>
        <p:nvSpPr>
          <p:cNvPr id="112644" name="Slide Number Placeholder 3">
            <a:extLst>
              <a:ext uri="{FF2B5EF4-FFF2-40B4-BE49-F238E27FC236}">
                <a16:creationId xmlns:a16="http://schemas.microsoft.com/office/drawing/2014/main" id="{D942EDBA-1197-47E3-A902-66A391BBB48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panose="020B0604020202020204" pitchFamily="34" charset="0"/>
              </a:defRPr>
            </a:lvl1pPr>
            <a:lvl2pPr marL="736600" indent="-282575" defTabSz="923925" eaLnBrk="0" hangingPunct="0">
              <a:spcBef>
                <a:spcPct val="30000"/>
              </a:spcBef>
              <a:defRPr sz="1200">
                <a:solidFill>
                  <a:schemeClr val="tx1"/>
                </a:solidFill>
                <a:latin typeface="Arial" panose="020B0604020202020204" pitchFamily="34" charset="0"/>
              </a:defRPr>
            </a:lvl2pPr>
            <a:lvl3pPr marL="1133475" indent="-225425" defTabSz="923925" eaLnBrk="0" hangingPunct="0">
              <a:spcBef>
                <a:spcPct val="30000"/>
              </a:spcBef>
              <a:defRPr sz="1200">
                <a:solidFill>
                  <a:schemeClr val="tx1"/>
                </a:solidFill>
                <a:latin typeface="Arial" panose="020B0604020202020204" pitchFamily="34" charset="0"/>
              </a:defRPr>
            </a:lvl3pPr>
            <a:lvl4pPr marL="1587500" indent="-225425" defTabSz="923925" eaLnBrk="0" hangingPunct="0">
              <a:spcBef>
                <a:spcPct val="30000"/>
              </a:spcBef>
              <a:defRPr sz="1200">
                <a:solidFill>
                  <a:schemeClr val="tx1"/>
                </a:solidFill>
                <a:latin typeface="Arial" panose="020B0604020202020204" pitchFamily="34" charset="0"/>
              </a:defRPr>
            </a:lvl4pPr>
            <a:lvl5pPr marL="2041525" indent="-225425" defTabSz="923925" eaLnBrk="0" hangingPunct="0">
              <a:spcBef>
                <a:spcPct val="30000"/>
              </a:spcBef>
              <a:defRPr sz="1200">
                <a:solidFill>
                  <a:schemeClr val="tx1"/>
                </a:solidFill>
                <a:latin typeface="Arial" panose="020B0604020202020204" pitchFamily="34" charset="0"/>
              </a:defRPr>
            </a:lvl5pPr>
            <a:lvl6pPr marL="2498725" indent="-225425" defTabSz="923925"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23925"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23925"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239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D1C0364-C5B7-451A-A03A-25BDCEE24ECC}" type="slidenum">
              <a:rPr lang="en-US" altLang="en-US"/>
              <a:pPr eaLnBrk="1" hangingPunct="1">
                <a:spcBef>
                  <a:spcPct val="0"/>
                </a:spcBef>
              </a:pPr>
              <a:t>33</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7C87AD7A-9694-45E0-B48E-CA9A284A9F17}"/>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E61AD30B-33F4-4C93-B3DB-C33F5E2A54A9}"/>
              </a:ext>
            </a:extLst>
          </p:cNvPr>
          <p:cNvSpPr>
            <a:spLocks noGrp="1"/>
          </p:cNvSpPr>
          <p:nvPr>
            <p:ph type="body" idx="1"/>
          </p:nvPr>
        </p:nvSpPr>
        <p:spPr/>
        <p:txBody>
          <a:bodyPr/>
          <a:lstStyle/>
          <a:p>
            <a:pPr marL="231636" lvl="2" indent="-231636" eaLnBrk="1" hangingPunct="1">
              <a:lnSpc>
                <a:spcPct val="90000"/>
              </a:lnSpc>
              <a:spcAft>
                <a:spcPts val="596"/>
              </a:spcAft>
              <a:buClr>
                <a:schemeClr val="accent3"/>
              </a:buClr>
              <a:buSzPct val="95000"/>
              <a:defRPr/>
            </a:pPr>
            <a:r>
              <a:rPr lang="en-US" altLang="en-US" dirty="0"/>
              <a:t>All of the allowed products can be: </a:t>
            </a:r>
          </a:p>
          <a:p>
            <a:pPr marL="502666" lvl="3" indent="-231636" eaLnBrk="1" hangingPunct="1">
              <a:lnSpc>
                <a:spcPct val="90000"/>
              </a:lnSpc>
              <a:spcAft>
                <a:spcPts val="596"/>
              </a:spcAft>
              <a:buClr>
                <a:schemeClr val="accent3"/>
              </a:buClr>
              <a:buSzPct val="95000"/>
              <a:buFont typeface="Wingdings" pitchFamily="2" charset="2"/>
              <a:buChar char="Ø"/>
              <a:defRPr/>
            </a:pPr>
            <a:r>
              <a:rPr lang="en-US" altLang="en-US" dirty="0"/>
              <a:t>Oil or water packed</a:t>
            </a:r>
          </a:p>
          <a:p>
            <a:pPr marL="502666" lvl="3" indent="-231636" eaLnBrk="1" hangingPunct="1">
              <a:lnSpc>
                <a:spcPct val="90000"/>
              </a:lnSpc>
              <a:spcAft>
                <a:spcPts val="596"/>
              </a:spcAft>
              <a:buClr>
                <a:schemeClr val="accent3"/>
              </a:buClr>
              <a:buSzPct val="95000"/>
              <a:buFont typeface="Wingdings" pitchFamily="2" charset="2"/>
              <a:buChar char="Ø"/>
              <a:defRPr/>
            </a:pPr>
            <a:r>
              <a:rPr lang="en-US" altLang="en-US" dirty="0"/>
              <a:t>With bones or skin</a:t>
            </a:r>
          </a:p>
          <a:p>
            <a:pPr marL="502666" lvl="3" indent="-231636" eaLnBrk="1" hangingPunct="1">
              <a:lnSpc>
                <a:spcPct val="90000"/>
              </a:lnSpc>
              <a:spcAft>
                <a:spcPts val="596"/>
              </a:spcAft>
              <a:buClr>
                <a:schemeClr val="accent3"/>
              </a:buClr>
              <a:buSzPct val="95000"/>
              <a:buFont typeface="Wingdings" pitchFamily="2" charset="2"/>
              <a:buChar char="Ø"/>
              <a:defRPr/>
            </a:pPr>
            <a:r>
              <a:rPr lang="en-US" altLang="en-US" dirty="0"/>
              <a:t>With added sauces and flavorings</a:t>
            </a:r>
          </a:p>
          <a:p>
            <a:pPr marL="502666" lvl="3" indent="-231636" eaLnBrk="1" hangingPunct="1">
              <a:lnSpc>
                <a:spcPct val="90000"/>
              </a:lnSpc>
              <a:spcAft>
                <a:spcPts val="596"/>
              </a:spcAft>
              <a:buClr>
                <a:schemeClr val="accent3"/>
              </a:buClr>
              <a:buSzPct val="95000"/>
              <a:buFont typeface="Wingdings" pitchFamily="2" charset="2"/>
              <a:buChar char="Ø"/>
              <a:defRPr/>
            </a:pPr>
            <a:r>
              <a:rPr lang="en-US" altLang="en-US" dirty="0"/>
              <a:t>Regular or low sodium</a:t>
            </a:r>
          </a:p>
          <a:p>
            <a:pPr>
              <a:defRPr/>
            </a:pPr>
            <a:endParaRPr lang="en-US" dirty="0"/>
          </a:p>
        </p:txBody>
      </p:sp>
      <p:sp>
        <p:nvSpPr>
          <p:cNvPr id="113668" name="Slide Number Placeholder 3">
            <a:extLst>
              <a:ext uri="{FF2B5EF4-FFF2-40B4-BE49-F238E27FC236}">
                <a16:creationId xmlns:a16="http://schemas.microsoft.com/office/drawing/2014/main" id="{84D8CEBF-8CF7-4861-986E-B4322A4C5DF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panose="020B0604020202020204" pitchFamily="34" charset="0"/>
              </a:defRPr>
            </a:lvl1pPr>
            <a:lvl2pPr marL="736600" indent="-282575" defTabSz="923925" eaLnBrk="0" hangingPunct="0">
              <a:spcBef>
                <a:spcPct val="30000"/>
              </a:spcBef>
              <a:defRPr sz="1200">
                <a:solidFill>
                  <a:schemeClr val="tx1"/>
                </a:solidFill>
                <a:latin typeface="Arial" panose="020B0604020202020204" pitchFamily="34" charset="0"/>
              </a:defRPr>
            </a:lvl2pPr>
            <a:lvl3pPr marL="1133475" indent="-225425" defTabSz="923925" eaLnBrk="0" hangingPunct="0">
              <a:spcBef>
                <a:spcPct val="30000"/>
              </a:spcBef>
              <a:defRPr sz="1200">
                <a:solidFill>
                  <a:schemeClr val="tx1"/>
                </a:solidFill>
                <a:latin typeface="Arial" panose="020B0604020202020204" pitchFamily="34" charset="0"/>
              </a:defRPr>
            </a:lvl3pPr>
            <a:lvl4pPr marL="1587500" indent="-225425" defTabSz="923925" eaLnBrk="0" hangingPunct="0">
              <a:spcBef>
                <a:spcPct val="30000"/>
              </a:spcBef>
              <a:defRPr sz="1200">
                <a:solidFill>
                  <a:schemeClr val="tx1"/>
                </a:solidFill>
                <a:latin typeface="Arial" panose="020B0604020202020204" pitchFamily="34" charset="0"/>
              </a:defRPr>
            </a:lvl4pPr>
            <a:lvl5pPr marL="2041525" indent="-225425" defTabSz="923925" eaLnBrk="0" hangingPunct="0">
              <a:spcBef>
                <a:spcPct val="30000"/>
              </a:spcBef>
              <a:defRPr sz="1200">
                <a:solidFill>
                  <a:schemeClr val="tx1"/>
                </a:solidFill>
                <a:latin typeface="Arial" panose="020B0604020202020204" pitchFamily="34" charset="0"/>
              </a:defRPr>
            </a:lvl5pPr>
            <a:lvl6pPr marL="2498725" indent="-225425" defTabSz="923925"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23925"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23925"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239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EF416B2-D503-4E47-B344-914A2C1069DE}" type="slidenum">
              <a:rPr lang="en-US" altLang="en-US"/>
              <a:pPr eaLnBrk="1" hangingPunct="1">
                <a:spcBef>
                  <a:spcPct val="0"/>
                </a:spcBef>
              </a:pPr>
              <a:t>34</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37CD1CD0-3916-4FE8-AA29-16ACEEC4B182}"/>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F4335782-A71C-47BF-9DD8-84DC5CE21F9C}"/>
              </a:ext>
            </a:extLst>
          </p:cNvPr>
          <p:cNvSpPr>
            <a:spLocks noGrp="1"/>
          </p:cNvSpPr>
          <p:nvPr>
            <p:ph type="body" idx="1"/>
          </p:nvPr>
        </p:nvSpPr>
        <p:spPr/>
        <p:txBody>
          <a:bodyPr/>
          <a:lstStyle/>
          <a:p>
            <a:pPr>
              <a:defRPr/>
            </a:pPr>
            <a:r>
              <a:rPr lang="en-US" dirty="0"/>
              <a:t>Infant Formula and Baby Food</a:t>
            </a:r>
          </a:p>
          <a:p>
            <a:pPr>
              <a:defRPr/>
            </a:pPr>
            <a:endParaRPr lang="en-US" dirty="0"/>
          </a:p>
          <a:p>
            <a:pPr eaLnBrk="1">
              <a:spcBef>
                <a:spcPts val="0"/>
              </a:spcBef>
              <a:defRPr/>
            </a:pPr>
            <a:r>
              <a:rPr lang="en-US" altLang="en-US" dirty="0"/>
              <a:t>The infant formula given must be the brand, type and quantity listed on the TNWIC benefits.  Most infants receiving formula will be getting one of the approved Similac standard products. However, some receive more specialized formula.  In addition, some women and children receive one of the WIC-eligible nutritionals.</a:t>
            </a:r>
          </a:p>
          <a:p>
            <a:pPr eaLnBrk="1">
              <a:spcBef>
                <a:spcPts val="0"/>
              </a:spcBef>
              <a:defRPr/>
            </a:pPr>
            <a:endParaRPr lang="en-US" altLang="en-US" dirty="0"/>
          </a:p>
          <a:p>
            <a:pPr eaLnBrk="1">
              <a:spcBef>
                <a:spcPts val="0"/>
              </a:spcBef>
              <a:defRPr/>
            </a:pPr>
            <a:r>
              <a:rPr lang="en-US" altLang="en-US" dirty="0"/>
              <a:t>Other infant food provided can include these products from Gerber, Beechnut and Tippy Toes, a private label brand:</a:t>
            </a:r>
          </a:p>
          <a:p>
            <a:pPr lvl="1" eaLnBrk="1">
              <a:spcBef>
                <a:spcPts val="0"/>
              </a:spcBef>
              <a:buClr>
                <a:schemeClr val="accent3"/>
              </a:buClr>
              <a:buFont typeface="Wingdings" panose="05000000000000000000" pitchFamily="2" charset="2"/>
              <a:buChar char="Ø"/>
              <a:defRPr/>
            </a:pPr>
            <a:r>
              <a:rPr lang="en-US" altLang="en-US" dirty="0"/>
              <a:t>Cereal of any grain in 8, as well as 16 oz boxes, including whole grain. Ingredients such as milk, fruit or other non-cereal ingredients cannot be added.</a:t>
            </a:r>
          </a:p>
          <a:p>
            <a:pPr lvl="1" eaLnBrk="1">
              <a:spcBef>
                <a:spcPts val="0"/>
              </a:spcBef>
              <a:buClr>
                <a:schemeClr val="accent3"/>
              </a:buClr>
              <a:buFont typeface="Wingdings" panose="05000000000000000000" pitchFamily="2" charset="2"/>
              <a:buChar char="Ø"/>
              <a:defRPr/>
            </a:pPr>
            <a:r>
              <a:rPr lang="en-US" altLang="en-US" dirty="0"/>
              <a:t>4 oz  jars of Stage 2 in fruits and vegetables in single or mixed ingredient, including twin-packs.  There cannot be added sugar, starches or sodium.  Please note that although Stage 3 foods are listed as eligible in the WIC Shopping Guide, they have been discontinued by the manufacturer and are no longer available.</a:t>
            </a:r>
          </a:p>
          <a:p>
            <a:pPr lvl="1" eaLnBrk="1">
              <a:spcBef>
                <a:spcPts val="0"/>
              </a:spcBef>
              <a:buClr>
                <a:schemeClr val="accent3"/>
              </a:buClr>
              <a:buFont typeface="Wingdings" panose="05000000000000000000" pitchFamily="2" charset="2"/>
              <a:buChar char="Ø"/>
              <a:defRPr/>
            </a:pPr>
            <a:r>
              <a:rPr lang="en-US" altLang="en-US" dirty="0"/>
              <a:t> 2.5 oz jars of meats or poultry with a single major ingredient in added broth or gravy which makes a starch OK.  However, they cannot have added sugar or sodium and cannot be called a dinner.</a:t>
            </a:r>
          </a:p>
          <a:p>
            <a:pPr lvl="1" eaLnBrk="1">
              <a:spcBef>
                <a:spcPts val="0"/>
              </a:spcBef>
              <a:buClr>
                <a:schemeClr val="accent3"/>
              </a:buClr>
              <a:buFont typeface="Wingdings" panose="05000000000000000000" pitchFamily="2" charset="2"/>
              <a:buChar char="Ø"/>
              <a:defRPr/>
            </a:pPr>
            <a:endParaRPr lang="en-US" altLang="en-US" dirty="0"/>
          </a:p>
          <a:p>
            <a:pPr marL="340363" lvl="1" indent="-340363" eaLnBrk="1">
              <a:spcBef>
                <a:spcPts val="0"/>
              </a:spcBef>
              <a:buClr>
                <a:schemeClr val="accent3"/>
              </a:buClr>
              <a:buSzPct val="95000"/>
              <a:defRPr/>
            </a:pPr>
            <a:r>
              <a:rPr lang="en-US" altLang="en-US" dirty="0"/>
              <a:t>None of these other infant food items can be organic or contain DHA/ARA.</a:t>
            </a:r>
          </a:p>
          <a:p>
            <a:pPr>
              <a:defRPr/>
            </a:pPr>
            <a:endParaRPr lang="en-US" dirty="0"/>
          </a:p>
        </p:txBody>
      </p:sp>
      <p:sp>
        <p:nvSpPr>
          <p:cNvPr id="114692" name="Slide Number Placeholder 3">
            <a:extLst>
              <a:ext uri="{FF2B5EF4-FFF2-40B4-BE49-F238E27FC236}">
                <a16:creationId xmlns:a16="http://schemas.microsoft.com/office/drawing/2014/main" id="{6302C688-CBB7-4EBE-8E3B-82554D6EC43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panose="020B0604020202020204" pitchFamily="34" charset="0"/>
              </a:defRPr>
            </a:lvl1pPr>
            <a:lvl2pPr marL="736600" indent="-282575" defTabSz="923925" eaLnBrk="0" hangingPunct="0">
              <a:spcBef>
                <a:spcPct val="30000"/>
              </a:spcBef>
              <a:defRPr sz="1200">
                <a:solidFill>
                  <a:schemeClr val="tx1"/>
                </a:solidFill>
                <a:latin typeface="Arial" panose="020B0604020202020204" pitchFamily="34" charset="0"/>
              </a:defRPr>
            </a:lvl2pPr>
            <a:lvl3pPr marL="1133475" indent="-225425" defTabSz="923925" eaLnBrk="0" hangingPunct="0">
              <a:spcBef>
                <a:spcPct val="30000"/>
              </a:spcBef>
              <a:defRPr sz="1200">
                <a:solidFill>
                  <a:schemeClr val="tx1"/>
                </a:solidFill>
                <a:latin typeface="Arial" panose="020B0604020202020204" pitchFamily="34" charset="0"/>
              </a:defRPr>
            </a:lvl3pPr>
            <a:lvl4pPr marL="1587500" indent="-225425" defTabSz="923925" eaLnBrk="0" hangingPunct="0">
              <a:spcBef>
                <a:spcPct val="30000"/>
              </a:spcBef>
              <a:defRPr sz="1200">
                <a:solidFill>
                  <a:schemeClr val="tx1"/>
                </a:solidFill>
                <a:latin typeface="Arial" panose="020B0604020202020204" pitchFamily="34" charset="0"/>
              </a:defRPr>
            </a:lvl4pPr>
            <a:lvl5pPr marL="2041525" indent="-225425" defTabSz="923925" eaLnBrk="0" hangingPunct="0">
              <a:spcBef>
                <a:spcPct val="30000"/>
              </a:spcBef>
              <a:defRPr sz="1200">
                <a:solidFill>
                  <a:schemeClr val="tx1"/>
                </a:solidFill>
                <a:latin typeface="Arial" panose="020B0604020202020204" pitchFamily="34" charset="0"/>
              </a:defRPr>
            </a:lvl5pPr>
            <a:lvl6pPr marL="2498725" indent="-225425" defTabSz="923925"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23925"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23925"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239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AB68440-85A5-4527-BC06-420AFB7091E2}" type="slidenum">
              <a:rPr lang="en-US" altLang="en-US"/>
              <a:pPr eaLnBrk="1" hangingPunct="1">
                <a:spcBef>
                  <a:spcPct val="0"/>
                </a:spcBef>
              </a:pPr>
              <a:t>35</a:t>
            </a:fld>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5DC40503-1956-4D91-9755-45DBCB85AF2C}"/>
              </a:ext>
            </a:extLst>
          </p:cNvPr>
          <p:cNvSpPr>
            <a:spLocks noGrp="1" noRot="1" noChangeAspect="1" noTextEdit="1"/>
          </p:cNvSpPr>
          <p:nvPr>
            <p:ph type="sldImg"/>
          </p:nvPr>
        </p:nvSpPr>
        <p:spPr>
          <a:ln/>
        </p:spPr>
      </p:sp>
      <p:sp>
        <p:nvSpPr>
          <p:cNvPr id="68611" name="Notes Placeholder 2">
            <a:extLst>
              <a:ext uri="{FF2B5EF4-FFF2-40B4-BE49-F238E27FC236}">
                <a16:creationId xmlns:a16="http://schemas.microsoft.com/office/drawing/2014/main" id="{BE8EE5A7-C0E1-4ED7-B4DA-BED411F83579}"/>
              </a:ext>
            </a:extLst>
          </p:cNvPr>
          <p:cNvSpPr>
            <a:spLocks noGrp="1"/>
          </p:cNvSpPr>
          <p:nvPr>
            <p:ph type="body" idx="1"/>
          </p:nvPr>
        </p:nvSpPr>
        <p:spPr>
          <a:ln/>
        </p:spPr>
        <p:txBody>
          <a:bodyPr/>
          <a:lstStyle/>
          <a:p>
            <a:pPr>
              <a:defRPr/>
            </a:pPr>
            <a:r>
              <a:rPr lang="en-US" altLang="en-US" dirty="0"/>
              <a:t>Fruits and Vegetables</a:t>
            </a:r>
          </a:p>
          <a:p>
            <a:pPr>
              <a:defRPr/>
            </a:pPr>
            <a:endParaRPr lang="en-US" altLang="en-US" dirty="0"/>
          </a:p>
          <a:p>
            <a:pPr eaLnBrk="1" hangingPunct="1">
              <a:spcBef>
                <a:spcPts val="0"/>
              </a:spcBef>
              <a:defRPr/>
            </a:pPr>
            <a:r>
              <a:rPr lang="en-US" altLang="en-US" dirty="0"/>
              <a:t>Cash Value Benefits (CVBs) included on the TNWIC Card to provide fresh and frozen fruits and vegetables except as noted:</a:t>
            </a:r>
          </a:p>
          <a:p>
            <a:pPr lvl="1" eaLnBrk="1" hangingPunct="1">
              <a:spcBef>
                <a:spcPts val="0"/>
              </a:spcBef>
              <a:buClr>
                <a:schemeClr val="accent3"/>
              </a:buClr>
              <a:buSzPct val="95000"/>
              <a:buFont typeface="Wingdings" panose="05000000000000000000" pitchFamily="2" charset="2"/>
              <a:buChar char="Ø"/>
              <a:defRPr/>
            </a:pPr>
            <a:r>
              <a:rPr lang="en-US" altLang="en-US" dirty="0"/>
              <a:t>Some infants receive $4 or $8 CVBs.</a:t>
            </a:r>
          </a:p>
          <a:p>
            <a:pPr lvl="1" eaLnBrk="1" hangingPunct="1">
              <a:spcBef>
                <a:spcPts val="0"/>
              </a:spcBef>
              <a:buClr>
                <a:schemeClr val="accent3"/>
              </a:buClr>
              <a:buSzPct val="95000"/>
              <a:buFont typeface="Wingdings" panose="05000000000000000000" pitchFamily="2" charset="2"/>
              <a:buChar char="Ø"/>
              <a:defRPr/>
            </a:pPr>
            <a:r>
              <a:rPr lang="en-US" altLang="en-US" dirty="0"/>
              <a:t>Children receive $25 CVBs.</a:t>
            </a:r>
          </a:p>
          <a:p>
            <a:pPr lvl="1" eaLnBrk="1" hangingPunct="1">
              <a:spcBef>
                <a:spcPts val="0"/>
              </a:spcBef>
              <a:buClr>
                <a:schemeClr val="accent3"/>
              </a:buClr>
              <a:buSzPct val="95000"/>
              <a:buFont typeface="Wingdings" panose="05000000000000000000" pitchFamily="2" charset="2"/>
              <a:buChar char="Ø"/>
              <a:defRPr/>
            </a:pPr>
            <a:r>
              <a:rPr lang="en-US" altLang="en-US" dirty="0"/>
              <a:t>Women receive $44 CVBs.</a:t>
            </a:r>
          </a:p>
          <a:p>
            <a:pPr lvl="1" eaLnBrk="1" hangingPunct="1">
              <a:spcBef>
                <a:spcPts val="0"/>
              </a:spcBef>
              <a:buClr>
                <a:schemeClr val="accent3"/>
              </a:buClr>
              <a:buSzPct val="95000"/>
              <a:buFont typeface="Wingdings" panose="05000000000000000000" pitchFamily="2" charset="2"/>
              <a:buChar char="Ø"/>
              <a:defRPr/>
            </a:pPr>
            <a:endParaRPr lang="en-US" altLang="en-US" dirty="0"/>
          </a:p>
          <a:p>
            <a:pPr eaLnBrk="1" hangingPunct="1">
              <a:spcBef>
                <a:spcPts val="0"/>
              </a:spcBef>
              <a:buClr>
                <a:schemeClr val="accent3"/>
              </a:buClr>
              <a:buSzPct val="95000"/>
              <a:defRPr/>
            </a:pPr>
            <a:r>
              <a:rPr lang="en-US" altLang="en-US" dirty="0"/>
              <a:t>Participants must be allowed to pay any amount over the value of the CVB with another form of payment such as SNAP, cash or debit/credit card. This is known as a split-tender transaction.</a:t>
            </a:r>
          </a:p>
          <a:p>
            <a:pPr eaLnBrk="1" hangingPunct="1">
              <a:spcBef>
                <a:spcPts val="0"/>
              </a:spcBef>
              <a:buClr>
                <a:schemeClr val="accent3"/>
              </a:buClr>
              <a:buSzPct val="95000"/>
              <a:defRPr/>
            </a:pPr>
            <a:endParaRPr lang="en-US" altLang="en-US" dirty="0"/>
          </a:p>
          <a:p>
            <a:pPr eaLnBrk="1" hangingPunct="1">
              <a:spcBef>
                <a:spcPts val="0"/>
              </a:spcBef>
              <a:defRPr/>
            </a:pPr>
            <a:r>
              <a:rPr lang="en-US" altLang="en-US" dirty="0"/>
              <a:t>It is federally required that all vendors carry at least 2 different fruits and 2 different vegetables at all times.</a:t>
            </a:r>
          </a:p>
          <a:p>
            <a:pPr eaLnBrk="1" hangingPunct="1">
              <a:spcBef>
                <a:spcPts val="0"/>
              </a:spcBef>
              <a:defRPr/>
            </a:pPr>
            <a:endParaRPr lang="en-US" altLang="en-US" sz="2400" dirty="0"/>
          </a:p>
          <a:p>
            <a:pPr eaLnBrk="1" hangingPunct="1">
              <a:spcBef>
                <a:spcPts val="0"/>
              </a:spcBef>
              <a:defRPr/>
            </a:pPr>
            <a:endParaRPr lang="en-US" altLang="en-US" sz="2400" dirty="0"/>
          </a:p>
          <a:p>
            <a:pPr eaLnBrk="1" hangingPunct="1">
              <a:spcBef>
                <a:spcPts val="0"/>
              </a:spcBef>
              <a:defRPr/>
            </a:pPr>
            <a:endParaRPr lang="en-US" altLang="en-US" sz="2400" dirty="0"/>
          </a:p>
          <a:p>
            <a:pPr>
              <a:defRPr/>
            </a:pPr>
            <a:endParaRPr lang="en-US" altLang="en-US" dirty="0"/>
          </a:p>
        </p:txBody>
      </p:sp>
      <p:sp>
        <p:nvSpPr>
          <p:cNvPr id="115716" name="Slide Number Placeholder 3">
            <a:extLst>
              <a:ext uri="{FF2B5EF4-FFF2-40B4-BE49-F238E27FC236}">
                <a16:creationId xmlns:a16="http://schemas.microsoft.com/office/drawing/2014/main" id="{E0C0F14B-CB38-4D1A-BAFC-88C398D32D1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panose="020B0604020202020204" pitchFamily="34" charset="0"/>
              </a:defRPr>
            </a:lvl1pPr>
            <a:lvl2pPr marL="736600" indent="-282575" defTabSz="923925" eaLnBrk="0" hangingPunct="0">
              <a:spcBef>
                <a:spcPct val="30000"/>
              </a:spcBef>
              <a:defRPr sz="1200">
                <a:solidFill>
                  <a:schemeClr val="tx1"/>
                </a:solidFill>
                <a:latin typeface="Arial" panose="020B0604020202020204" pitchFamily="34" charset="0"/>
              </a:defRPr>
            </a:lvl2pPr>
            <a:lvl3pPr marL="1133475" indent="-225425" defTabSz="923925" eaLnBrk="0" hangingPunct="0">
              <a:spcBef>
                <a:spcPct val="30000"/>
              </a:spcBef>
              <a:defRPr sz="1200">
                <a:solidFill>
                  <a:schemeClr val="tx1"/>
                </a:solidFill>
                <a:latin typeface="Arial" panose="020B0604020202020204" pitchFamily="34" charset="0"/>
              </a:defRPr>
            </a:lvl3pPr>
            <a:lvl4pPr marL="1587500" indent="-225425" defTabSz="923925" eaLnBrk="0" hangingPunct="0">
              <a:spcBef>
                <a:spcPct val="30000"/>
              </a:spcBef>
              <a:defRPr sz="1200">
                <a:solidFill>
                  <a:schemeClr val="tx1"/>
                </a:solidFill>
                <a:latin typeface="Arial" panose="020B0604020202020204" pitchFamily="34" charset="0"/>
              </a:defRPr>
            </a:lvl4pPr>
            <a:lvl5pPr marL="2041525" indent="-225425" defTabSz="923925" eaLnBrk="0" hangingPunct="0">
              <a:spcBef>
                <a:spcPct val="30000"/>
              </a:spcBef>
              <a:defRPr sz="1200">
                <a:solidFill>
                  <a:schemeClr val="tx1"/>
                </a:solidFill>
                <a:latin typeface="Arial" panose="020B0604020202020204" pitchFamily="34" charset="0"/>
              </a:defRPr>
            </a:lvl5pPr>
            <a:lvl6pPr marL="2498725" indent="-225425" defTabSz="923925"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23925"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23925"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239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5CF827F-35C4-42D4-8509-2F9B7368B149}" type="slidenum">
              <a:rPr lang="en-US" altLang="en-US"/>
              <a:pPr eaLnBrk="1" hangingPunct="1">
                <a:spcBef>
                  <a:spcPct val="0"/>
                </a:spcBef>
              </a:pPr>
              <a:t>36</a:t>
            </a:fld>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A2A1D68D-7F6F-4056-8F5D-B8C403AC078F}"/>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899012A2-7F6D-4411-9A35-613A4C074445}"/>
              </a:ext>
            </a:extLst>
          </p:cNvPr>
          <p:cNvSpPr>
            <a:spLocks noGrp="1"/>
          </p:cNvSpPr>
          <p:nvPr>
            <p:ph type="body" idx="1"/>
          </p:nvPr>
        </p:nvSpPr>
        <p:spPr/>
        <p:txBody>
          <a:bodyPr/>
          <a:lstStyle/>
          <a:p>
            <a:pPr>
              <a:defRPr/>
            </a:pPr>
            <a:r>
              <a:rPr lang="en-US" dirty="0"/>
              <a:t>Fruits and Vegetables</a:t>
            </a:r>
          </a:p>
          <a:p>
            <a:pPr>
              <a:defRPr/>
            </a:pPr>
            <a:endParaRPr lang="en-US" dirty="0"/>
          </a:p>
          <a:p>
            <a:pPr>
              <a:spcBef>
                <a:spcPts val="0"/>
              </a:spcBef>
              <a:defRPr/>
            </a:pPr>
            <a:r>
              <a:rPr lang="en-US" dirty="0"/>
              <a:t>The WIC Shopping Guide and the TNWIC APL specifies what is and is not allowed.</a:t>
            </a:r>
          </a:p>
          <a:p>
            <a:pPr>
              <a:spcBef>
                <a:spcPts val="0"/>
              </a:spcBef>
              <a:defRPr/>
            </a:pPr>
            <a:endParaRPr lang="en-US" dirty="0"/>
          </a:p>
          <a:p>
            <a:pPr>
              <a:spcBef>
                <a:spcPts val="0"/>
              </a:spcBef>
              <a:defRPr/>
            </a:pPr>
            <a:r>
              <a:rPr lang="en-US" dirty="0"/>
              <a:t>Some major items allowed are: </a:t>
            </a:r>
          </a:p>
          <a:p>
            <a:pPr marL="623998" lvl="1" indent="-170181">
              <a:spcBef>
                <a:spcPts val="0"/>
              </a:spcBef>
              <a:buFont typeface="Wingdings" panose="05000000000000000000" pitchFamily="2" charset="2"/>
              <a:buChar char="Ø"/>
              <a:defRPr/>
            </a:pPr>
            <a:r>
              <a:rPr lang="en-US" dirty="0"/>
              <a:t>Whole or cut-up fresh fruits and vegetables</a:t>
            </a:r>
          </a:p>
          <a:p>
            <a:pPr marL="623998" lvl="1" indent="-170181">
              <a:spcBef>
                <a:spcPts val="0"/>
              </a:spcBef>
              <a:buFont typeface="Wingdings" panose="05000000000000000000" pitchFamily="2" charset="2"/>
              <a:buChar char="Ø"/>
              <a:defRPr/>
            </a:pPr>
            <a:r>
              <a:rPr lang="en-US" dirty="0"/>
              <a:t>Frozen fruits and vegetables with the fruit or vegetable as the 1</a:t>
            </a:r>
            <a:r>
              <a:rPr lang="en-US" baseline="30000" dirty="0"/>
              <a:t>st</a:t>
            </a:r>
            <a:r>
              <a:rPr lang="en-US" dirty="0"/>
              <a:t> ingredient. </a:t>
            </a:r>
          </a:p>
          <a:p>
            <a:pPr marL="623998" lvl="1" indent="-170181">
              <a:spcBef>
                <a:spcPts val="0"/>
              </a:spcBef>
              <a:buFont typeface="Wingdings" panose="05000000000000000000" pitchFamily="2" charset="2"/>
              <a:buChar char="Ø"/>
              <a:defRPr/>
            </a:pPr>
            <a:r>
              <a:rPr lang="en-US" dirty="0"/>
              <a:t>Frozen vegetables with regular or low sodium</a:t>
            </a:r>
          </a:p>
          <a:p>
            <a:pPr marL="623998" lvl="1" indent="-170181">
              <a:spcBef>
                <a:spcPts val="0"/>
              </a:spcBef>
              <a:buFont typeface="Wingdings" panose="05000000000000000000" pitchFamily="2" charset="2"/>
              <a:buChar char="Ø"/>
              <a:defRPr/>
            </a:pPr>
            <a:r>
              <a:rPr lang="en-US" dirty="0"/>
              <a:t>Organic products that meet the other requirements</a:t>
            </a:r>
          </a:p>
          <a:p>
            <a:pPr marL="623998" lvl="1" indent="-170181">
              <a:spcBef>
                <a:spcPts val="0"/>
              </a:spcBef>
              <a:buFont typeface="Wingdings" panose="05000000000000000000" pitchFamily="2" charset="2"/>
              <a:buChar char="Ø"/>
              <a:defRPr/>
            </a:pPr>
            <a:r>
              <a:rPr lang="en-US" dirty="0"/>
              <a:t>White potatoes, orange yams and sweet potatoes</a:t>
            </a:r>
          </a:p>
          <a:p>
            <a:pPr marL="453817" lvl="1" indent="0">
              <a:spcBef>
                <a:spcPts val="0"/>
              </a:spcBef>
              <a:buFont typeface="Wingdings" panose="05000000000000000000" pitchFamily="2" charset="2"/>
              <a:buNone/>
              <a:defRPr/>
            </a:pPr>
            <a:endParaRPr lang="en-US" dirty="0"/>
          </a:p>
          <a:p>
            <a:pPr>
              <a:spcBef>
                <a:spcPts val="0"/>
              </a:spcBef>
              <a:buFont typeface="Wingdings" panose="05000000000000000000" pitchFamily="2" charset="2"/>
              <a:buChar char="Ø"/>
              <a:defRPr/>
            </a:pPr>
            <a:endParaRPr lang="en-US" sz="2200" dirty="0"/>
          </a:p>
          <a:p>
            <a:pPr lvl="1">
              <a:spcBef>
                <a:spcPts val="0"/>
              </a:spcBef>
              <a:buFont typeface="Wingdings" panose="05000000000000000000" pitchFamily="2" charset="2"/>
              <a:buChar char="Ø"/>
              <a:defRPr/>
            </a:pPr>
            <a:endParaRPr lang="en-US" sz="2200" dirty="0"/>
          </a:p>
          <a:p>
            <a:pPr indent="230060">
              <a:spcBef>
                <a:spcPts val="0"/>
              </a:spcBef>
              <a:defRPr/>
            </a:pPr>
            <a:endParaRPr lang="en-US" dirty="0"/>
          </a:p>
          <a:p>
            <a:pPr>
              <a:defRPr/>
            </a:pPr>
            <a:endParaRPr lang="en-US" dirty="0"/>
          </a:p>
        </p:txBody>
      </p:sp>
      <p:sp>
        <p:nvSpPr>
          <p:cNvPr id="116740" name="Slide Number Placeholder 3">
            <a:extLst>
              <a:ext uri="{FF2B5EF4-FFF2-40B4-BE49-F238E27FC236}">
                <a16:creationId xmlns:a16="http://schemas.microsoft.com/office/drawing/2014/main" id="{2226DE2E-78A8-4816-B7E0-91CB54A8354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panose="020B0604020202020204" pitchFamily="34" charset="0"/>
              </a:defRPr>
            </a:lvl1pPr>
            <a:lvl2pPr marL="736600" indent="-282575" defTabSz="923925" eaLnBrk="0" hangingPunct="0">
              <a:spcBef>
                <a:spcPct val="30000"/>
              </a:spcBef>
              <a:defRPr sz="1200">
                <a:solidFill>
                  <a:schemeClr val="tx1"/>
                </a:solidFill>
                <a:latin typeface="Arial" panose="020B0604020202020204" pitchFamily="34" charset="0"/>
              </a:defRPr>
            </a:lvl2pPr>
            <a:lvl3pPr marL="1133475" indent="-225425" defTabSz="923925" eaLnBrk="0" hangingPunct="0">
              <a:spcBef>
                <a:spcPct val="30000"/>
              </a:spcBef>
              <a:defRPr sz="1200">
                <a:solidFill>
                  <a:schemeClr val="tx1"/>
                </a:solidFill>
                <a:latin typeface="Arial" panose="020B0604020202020204" pitchFamily="34" charset="0"/>
              </a:defRPr>
            </a:lvl3pPr>
            <a:lvl4pPr marL="1587500" indent="-225425" defTabSz="923925" eaLnBrk="0" hangingPunct="0">
              <a:spcBef>
                <a:spcPct val="30000"/>
              </a:spcBef>
              <a:defRPr sz="1200">
                <a:solidFill>
                  <a:schemeClr val="tx1"/>
                </a:solidFill>
                <a:latin typeface="Arial" panose="020B0604020202020204" pitchFamily="34" charset="0"/>
              </a:defRPr>
            </a:lvl4pPr>
            <a:lvl5pPr marL="2041525" indent="-225425" defTabSz="923925" eaLnBrk="0" hangingPunct="0">
              <a:spcBef>
                <a:spcPct val="30000"/>
              </a:spcBef>
              <a:defRPr sz="1200">
                <a:solidFill>
                  <a:schemeClr val="tx1"/>
                </a:solidFill>
                <a:latin typeface="Arial" panose="020B0604020202020204" pitchFamily="34" charset="0"/>
              </a:defRPr>
            </a:lvl5pPr>
            <a:lvl6pPr marL="2498725" indent="-225425" defTabSz="923925"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23925"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23925"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239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AEBAC63-DA12-4448-B2F0-F9D465F45EFF}" type="slidenum">
              <a:rPr lang="en-US" altLang="en-US"/>
              <a:pPr eaLnBrk="1" hangingPunct="1">
                <a:spcBef>
                  <a:spcPct val="0"/>
                </a:spcBef>
              </a:pPr>
              <a:t>37</a:t>
            </a:fld>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id="{E2673C60-D830-418E-9AF5-E188B77DD511}"/>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5C6467C7-EF96-4534-8152-72461835675F}"/>
              </a:ext>
            </a:extLst>
          </p:cNvPr>
          <p:cNvSpPr>
            <a:spLocks noGrp="1"/>
          </p:cNvSpPr>
          <p:nvPr>
            <p:ph type="body" idx="1"/>
          </p:nvPr>
        </p:nvSpPr>
        <p:spPr/>
        <p:txBody>
          <a:bodyPr/>
          <a:lstStyle/>
          <a:p>
            <a:pPr>
              <a:defRPr/>
            </a:pPr>
            <a:r>
              <a:rPr lang="en-US" dirty="0"/>
              <a:t>Fruits and Vegetables  </a:t>
            </a:r>
          </a:p>
          <a:p>
            <a:pPr>
              <a:defRPr/>
            </a:pPr>
            <a:endParaRPr lang="en-US" dirty="0"/>
          </a:p>
          <a:p>
            <a:pPr>
              <a:spcBef>
                <a:spcPts val="0"/>
              </a:spcBef>
              <a:buClr>
                <a:schemeClr val="accent3"/>
              </a:buClr>
              <a:defRPr/>
            </a:pPr>
            <a:r>
              <a:rPr lang="en-US" dirty="0"/>
              <a:t>Some of the major items not allowed:</a:t>
            </a:r>
          </a:p>
          <a:p>
            <a:pPr marL="622423" lvl="1" indent="-337211">
              <a:spcBef>
                <a:spcPts val="0"/>
              </a:spcBef>
              <a:buClr>
                <a:schemeClr val="accent3"/>
              </a:buClr>
              <a:buFont typeface="Wingdings" panose="05000000000000000000" pitchFamily="2" charset="2"/>
              <a:buChar char="Ø"/>
              <a:defRPr/>
            </a:pPr>
            <a:r>
              <a:rPr lang="en-US" dirty="0"/>
              <a:t>Added sugars, fats, oils, herbs, or spices</a:t>
            </a:r>
          </a:p>
          <a:p>
            <a:pPr marL="622423" lvl="1" indent="-337211">
              <a:spcBef>
                <a:spcPts val="0"/>
              </a:spcBef>
              <a:buClr>
                <a:schemeClr val="accent3"/>
              </a:buClr>
              <a:buFont typeface="Wingdings" panose="05000000000000000000" pitchFamily="2" charset="2"/>
              <a:buChar char="Ø"/>
              <a:defRPr/>
            </a:pPr>
            <a:r>
              <a:rPr lang="en-US" dirty="0"/>
              <a:t>No artificial sweeteners</a:t>
            </a:r>
          </a:p>
          <a:p>
            <a:pPr marL="622423" lvl="1" indent="-337211">
              <a:spcBef>
                <a:spcPts val="0"/>
              </a:spcBef>
              <a:buClr>
                <a:schemeClr val="accent3"/>
              </a:buClr>
              <a:buFont typeface="Wingdings" panose="05000000000000000000" pitchFamily="2" charset="2"/>
              <a:buChar char="Ø"/>
              <a:defRPr/>
            </a:pPr>
            <a:r>
              <a:rPr lang="en-US" dirty="0"/>
              <a:t>Added sodium (only applies to fruit, OK for vegetables)</a:t>
            </a:r>
          </a:p>
          <a:p>
            <a:pPr marL="622423" lvl="1" indent="-337211">
              <a:spcBef>
                <a:spcPts val="0"/>
              </a:spcBef>
              <a:buClr>
                <a:schemeClr val="accent3"/>
              </a:buClr>
              <a:buFont typeface="Wingdings" panose="05000000000000000000" pitchFamily="2" charset="2"/>
              <a:buChar char="Ø"/>
              <a:defRPr/>
            </a:pPr>
            <a:r>
              <a:rPr lang="en-US" dirty="0"/>
              <a:t>Breading, creams, or sauces</a:t>
            </a:r>
          </a:p>
          <a:p>
            <a:pPr marL="622423" lvl="1" indent="-337211">
              <a:spcBef>
                <a:spcPts val="0"/>
              </a:spcBef>
              <a:buClr>
                <a:schemeClr val="accent3"/>
              </a:buClr>
              <a:buFont typeface="Wingdings" panose="05000000000000000000" pitchFamily="2" charset="2"/>
              <a:buChar char="Ø"/>
              <a:defRPr/>
            </a:pPr>
            <a:r>
              <a:rPr lang="en-US" dirty="0"/>
              <a:t>Dried vegetables</a:t>
            </a:r>
          </a:p>
          <a:p>
            <a:pPr marL="622423" lvl="1" indent="-337211">
              <a:spcBef>
                <a:spcPts val="0"/>
              </a:spcBef>
              <a:buClr>
                <a:schemeClr val="accent3"/>
              </a:buClr>
              <a:buFont typeface="Wingdings" panose="05000000000000000000" pitchFamily="2" charset="2"/>
              <a:buChar char="Ø"/>
              <a:defRPr/>
            </a:pPr>
            <a:r>
              <a:rPr lang="en-US" dirty="0"/>
              <a:t>Salad bar items or party trays</a:t>
            </a:r>
          </a:p>
          <a:p>
            <a:pPr marL="622423" lvl="1" indent="-337211">
              <a:spcBef>
                <a:spcPts val="0"/>
              </a:spcBef>
              <a:buClr>
                <a:schemeClr val="accent3"/>
              </a:buClr>
              <a:buFont typeface="Wingdings" panose="05000000000000000000" pitchFamily="2" charset="2"/>
              <a:buChar char="Ø"/>
              <a:defRPr/>
            </a:pPr>
            <a:r>
              <a:rPr lang="en-US" dirty="0"/>
              <a:t>Home canned or home preserved</a:t>
            </a:r>
          </a:p>
          <a:p>
            <a:pPr>
              <a:defRPr/>
            </a:pPr>
            <a:endParaRPr lang="en-US" dirty="0"/>
          </a:p>
        </p:txBody>
      </p:sp>
      <p:sp>
        <p:nvSpPr>
          <p:cNvPr id="117764" name="Slide Number Placeholder 3">
            <a:extLst>
              <a:ext uri="{FF2B5EF4-FFF2-40B4-BE49-F238E27FC236}">
                <a16:creationId xmlns:a16="http://schemas.microsoft.com/office/drawing/2014/main" id="{9ED3F647-DDC9-446E-BDA3-9D9AD5FF210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panose="020B0604020202020204" pitchFamily="34" charset="0"/>
              </a:defRPr>
            </a:lvl1pPr>
            <a:lvl2pPr marL="736600" indent="-282575" defTabSz="923925" eaLnBrk="0" hangingPunct="0">
              <a:spcBef>
                <a:spcPct val="30000"/>
              </a:spcBef>
              <a:defRPr sz="1200">
                <a:solidFill>
                  <a:schemeClr val="tx1"/>
                </a:solidFill>
                <a:latin typeface="Arial" panose="020B0604020202020204" pitchFamily="34" charset="0"/>
              </a:defRPr>
            </a:lvl2pPr>
            <a:lvl3pPr marL="1133475" indent="-225425" defTabSz="923925" eaLnBrk="0" hangingPunct="0">
              <a:spcBef>
                <a:spcPct val="30000"/>
              </a:spcBef>
              <a:defRPr sz="1200">
                <a:solidFill>
                  <a:schemeClr val="tx1"/>
                </a:solidFill>
                <a:latin typeface="Arial" panose="020B0604020202020204" pitchFamily="34" charset="0"/>
              </a:defRPr>
            </a:lvl3pPr>
            <a:lvl4pPr marL="1587500" indent="-225425" defTabSz="923925" eaLnBrk="0" hangingPunct="0">
              <a:spcBef>
                <a:spcPct val="30000"/>
              </a:spcBef>
              <a:defRPr sz="1200">
                <a:solidFill>
                  <a:schemeClr val="tx1"/>
                </a:solidFill>
                <a:latin typeface="Arial" panose="020B0604020202020204" pitchFamily="34" charset="0"/>
              </a:defRPr>
            </a:lvl4pPr>
            <a:lvl5pPr marL="2041525" indent="-225425" defTabSz="923925" eaLnBrk="0" hangingPunct="0">
              <a:spcBef>
                <a:spcPct val="30000"/>
              </a:spcBef>
              <a:defRPr sz="1200">
                <a:solidFill>
                  <a:schemeClr val="tx1"/>
                </a:solidFill>
                <a:latin typeface="Arial" panose="020B0604020202020204" pitchFamily="34" charset="0"/>
              </a:defRPr>
            </a:lvl5pPr>
            <a:lvl6pPr marL="2498725" indent="-225425" defTabSz="923925"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23925"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23925"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239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732B98F-13F2-450F-8C50-D3658514D8E8}" type="slidenum">
              <a:rPr lang="en-US" altLang="en-US"/>
              <a:pPr eaLnBrk="1" hangingPunct="1">
                <a:spcBef>
                  <a:spcPct val="0"/>
                </a:spcBef>
              </a:pPr>
              <a:t>38</a:t>
            </a:fld>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B34A69AB-2913-4B79-A138-56847A410881}"/>
              </a:ext>
            </a:extLst>
          </p:cNvPr>
          <p:cNvSpPr>
            <a:spLocks noGrp="1" noRot="1" noChangeAspect="1" noTextEdit="1"/>
          </p:cNvSpPr>
          <p:nvPr>
            <p:ph type="sldImg"/>
          </p:nvPr>
        </p:nvSpPr>
        <p:spPr>
          <a:ln/>
        </p:spPr>
      </p:sp>
      <p:sp>
        <p:nvSpPr>
          <p:cNvPr id="118787" name="Notes Placeholder 2">
            <a:extLst>
              <a:ext uri="{FF2B5EF4-FFF2-40B4-BE49-F238E27FC236}">
                <a16:creationId xmlns:a16="http://schemas.microsoft.com/office/drawing/2014/main" id="{99CE1783-50DF-4296-8A8C-9E9AFD6C857F}"/>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b="1" dirty="0"/>
          </a:p>
          <a:p>
            <a:pPr>
              <a:defRPr/>
            </a:pPr>
            <a:r>
              <a:rPr lang="en-US" altLang="en-US" dirty="0"/>
              <a:t>Conclusion of the WIC Shopping Guide Presentation</a:t>
            </a:r>
          </a:p>
          <a:p>
            <a:pPr>
              <a:defRPr/>
            </a:pPr>
            <a:endParaRPr lang="en-US" altLang="en-US" dirty="0"/>
          </a:p>
          <a:p>
            <a:pPr marL="81687" eaLnBrk="1" fontAlgn="auto" hangingPunct="1">
              <a:spcBef>
                <a:spcPct val="0"/>
              </a:spcBef>
              <a:spcAft>
                <a:spcPts val="0"/>
              </a:spcAft>
              <a:buClr>
                <a:schemeClr val="bg2">
                  <a:lumMod val="10000"/>
                </a:schemeClr>
              </a:buClr>
              <a:defRPr/>
            </a:pPr>
            <a:r>
              <a:rPr lang="en-US" altLang="en-US" dirty="0"/>
              <a:t>The Shopping Guide information is now concluded.</a:t>
            </a:r>
          </a:p>
          <a:p>
            <a:pPr marL="81687" eaLnBrk="1" fontAlgn="auto" hangingPunct="1">
              <a:spcBef>
                <a:spcPct val="0"/>
              </a:spcBef>
              <a:spcAft>
                <a:spcPts val="0"/>
              </a:spcAft>
              <a:buClr>
                <a:schemeClr val="bg2">
                  <a:lumMod val="10000"/>
                </a:schemeClr>
              </a:buClr>
              <a:defRPr/>
            </a:pPr>
            <a:endParaRPr lang="en-US" altLang="en-US" dirty="0"/>
          </a:p>
          <a:p>
            <a:pPr marL="81687" eaLnBrk="1" fontAlgn="auto" hangingPunct="1">
              <a:spcBef>
                <a:spcPct val="0"/>
              </a:spcBef>
              <a:spcAft>
                <a:spcPts val="0"/>
              </a:spcAft>
              <a:buClr>
                <a:schemeClr val="bg2">
                  <a:lumMod val="10000"/>
                </a:schemeClr>
              </a:buClr>
              <a:defRPr/>
            </a:pPr>
            <a:r>
              <a:rPr lang="en-US" altLang="en-US" dirty="0"/>
              <a:t>Each vendor has been provided a WIC Shopping Guide for reference.</a:t>
            </a:r>
          </a:p>
          <a:p>
            <a:pPr marL="81687" eaLnBrk="1" fontAlgn="auto" hangingPunct="1">
              <a:spcBef>
                <a:spcPct val="0"/>
              </a:spcBef>
              <a:spcAft>
                <a:spcPts val="0"/>
              </a:spcAft>
              <a:buClr>
                <a:schemeClr val="bg2">
                  <a:lumMod val="10000"/>
                </a:schemeClr>
              </a:buClr>
              <a:defRPr/>
            </a:pPr>
            <a:endParaRPr lang="en-US" altLang="en-US" dirty="0"/>
          </a:p>
          <a:p>
            <a:pPr marL="81687" eaLnBrk="1" fontAlgn="auto" hangingPunct="1">
              <a:spcBef>
                <a:spcPct val="0"/>
              </a:spcBef>
              <a:spcAft>
                <a:spcPts val="0"/>
              </a:spcAft>
              <a:buClr>
                <a:schemeClr val="bg2">
                  <a:lumMod val="10000"/>
                </a:schemeClr>
              </a:buClr>
              <a:defRPr/>
            </a:pPr>
            <a:r>
              <a:rPr lang="en-US" altLang="en-US" dirty="0"/>
              <a:t>Participants will also receive current information as well, from their clinics.</a:t>
            </a:r>
          </a:p>
          <a:p>
            <a:pPr>
              <a:buFont typeface="Wingdings" pitchFamily="2" charset="2"/>
              <a:buNone/>
              <a:defRPr/>
            </a:pPr>
            <a:endParaRPr lang="en-US" altLang="en-US" dirty="0"/>
          </a:p>
          <a:p>
            <a:pPr>
              <a:buFont typeface="Wingdings" pitchFamily="2" charset="2"/>
              <a:buNone/>
              <a:defRPr/>
            </a:pPr>
            <a:endParaRPr lang="en-US" altLang="en-US" dirty="0"/>
          </a:p>
          <a:p>
            <a:pPr>
              <a:defRPr/>
            </a:pPr>
            <a:endParaRPr lang="en-US" altLang="en-US" dirty="0"/>
          </a:p>
          <a:p>
            <a:pPr>
              <a:defRPr/>
            </a:pPr>
            <a:endParaRPr lang="en-US" altLang="en-US" dirty="0"/>
          </a:p>
          <a:p>
            <a:pPr>
              <a:defRPr/>
            </a:pPr>
            <a:endParaRPr lang="en-US" altLang="en-US" dirty="0"/>
          </a:p>
          <a:p>
            <a:pPr>
              <a:defRPr/>
            </a:pPr>
            <a:endParaRPr lang="en-US" altLang="en-US" dirty="0"/>
          </a:p>
          <a:p>
            <a:pPr>
              <a:defRPr/>
            </a:pPr>
            <a:endParaRPr lang="en-US" altLang="en-US" dirty="0"/>
          </a:p>
          <a:p>
            <a:pPr>
              <a:defRPr/>
            </a:pPr>
            <a:endParaRPr lang="en-US" altLang="en-US" dirty="0"/>
          </a:p>
          <a:p>
            <a:pPr>
              <a:defRPr/>
            </a:pPr>
            <a:endParaRPr lang="en-US" altLang="en-US" dirty="0"/>
          </a:p>
        </p:txBody>
      </p:sp>
      <p:sp>
        <p:nvSpPr>
          <p:cNvPr id="118788" name="Slide Number Placeholder 3">
            <a:extLst>
              <a:ext uri="{FF2B5EF4-FFF2-40B4-BE49-F238E27FC236}">
                <a16:creationId xmlns:a16="http://schemas.microsoft.com/office/drawing/2014/main" id="{8A8C85D0-155C-42F0-B747-888073DD02C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panose="020B0604020202020204" pitchFamily="34" charset="0"/>
              </a:defRPr>
            </a:lvl1pPr>
            <a:lvl2pPr marL="736600" indent="-282575" defTabSz="923925" eaLnBrk="0" hangingPunct="0">
              <a:spcBef>
                <a:spcPct val="30000"/>
              </a:spcBef>
              <a:defRPr sz="1200">
                <a:solidFill>
                  <a:schemeClr val="tx1"/>
                </a:solidFill>
                <a:latin typeface="Arial" panose="020B0604020202020204" pitchFamily="34" charset="0"/>
              </a:defRPr>
            </a:lvl2pPr>
            <a:lvl3pPr marL="1133475" indent="-225425" defTabSz="923925" eaLnBrk="0" hangingPunct="0">
              <a:spcBef>
                <a:spcPct val="30000"/>
              </a:spcBef>
              <a:defRPr sz="1200">
                <a:solidFill>
                  <a:schemeClr val="tx1"/>
                </a:solidFill>
                <a:latin typeface="Arial" panose="020B0604020202020204" pitchFamily="34" charset="0"/>
              </a:defRPr>
            </a:lvl3pPr>
            <a:lvl4pPr marL="1587500" indent="-225425" defTabSz="923925" eaLnBrk="0" hangingPunct="0">
              <a:spcBef>
                <a:spcPct val="30000"/>
              </a:spcBef>
              <a:defRPr sz="1200">
                <a:solidFill>
                  <a:schemeClr val="tx1"/>
                </a:solidFill>
                <a:latin typeface="Arial" panose="020B0604020202020204" pitchFamily="34" charset="0"/>
              </a:defRPr>
            </a:lvl4pPr>
            <a:lvl5pPr marL="2041525" indent="-225425" defTabSz="923925" eaLnBrk="0" hangingPunct="0">
              <a:spcBef>
                <a:spcPct val="30000"/>
              </a:spcBef>
              <a:defRPr sz="1200">
                <a:solidFill>
                  <a:schemeClr val="tx1"/>
                </a:solidFill>
                <a:latin typeface="Arial" panose="020B0604020202020204" pitchFamily="34" charset="0"/>
              </a:defRPr>
            </a:lvl5pPr>
            <a:lvl6pPr marL="2498725" indent="-225425" defTabSz="923925"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23925"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23925"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239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55565FD-71A2-42EE-97F1-05013C55F1F1}" type="slidenum">
              <a:rPr lang="en-US" altLang="en-US"/>
              <a:pPr eaLnBrk="1" hangingPunct="1">
                <a:spcBef>
                  <a:spcPct val="0"/>
                </a:spcBef>
              </a:pPr>
              <a:t>39</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B97D63C4-97D6-4E7D-9C78-16F47F988610}"/>
              </a:ext>
            </a:extLst>
          </p:cNvPr>
          <p:cNvSpPr>
            <a:spLocks noGrp="1" noRot="1" noChangeAspect="1" noTextEdit="1"/>
          </p:cNvSpPr>
          <p:nvPr>
            <p:ph type="sldImg"/>
          </p:nvPr>
        </p:nvSpPr>
        <p:spPr>
          <a:ln/>
        </p:spPr>
      </p:sp>
      <p:sp>
        <p:nvSpPr>
          <p:cNvPr id="38915" name="Notes Placeholder 2">
            <a:extLst>
              <a:ext uri="{FF2B5EF4-FFF2-40B4-BE49-F238E27FC236}">
                <a16:creationId xmlns:a16="http://schemas.microsoft.com/office/drawing/2014/main" id="{73DC2CAF-F2FB-4C48-AB79-F1E314E12ECC}"/>
              </a:ext>
            </a:extLst>
          </p:cNvPr>
          <p:cNvSpPr>
            <a:spLocks noGrp="1"/>
          </p:cNvSpPr>
          <p:nvPr>
            <p:ph type="body" idx="1"/>
          </p:nvPr>
        </p:nvSpPr>
        <p:spPr>
          <a:ln/>
        </p:spPr>
        <p:txBody>
          <a:bodyPr/>
          <a:lstStyle/>
          <a:p>
            <a:pPr eaLnBrk="1" hangingPunct="1">
              <a:spcBef>
                <a:spcPts val="596"/>
              </a:spcBef>
              <a:spcAft>
                <a:spcPts val="596"/>
              </a:spcAft>
              <a:defRPr/>
            </a:pPr>
            <a:r>
              <a:rPr lang="en-US" dirty="0">
                <a:latin typeface="Arial" pitchFamily="34" charset="0"/>
                <a:cs typeface="Arial" pitchFamily="34" charset="0"/>
              </a:rPr>
              <a:t>(If your audience is familiar with this timetable, you may say that these milestones are the same presented in previous trainings  except for the last bullet)</a:t>
            </a:r>
          </a:p>
          <a:p>
            <a:pPr eaLnBrk="1" hangingPunct="1">
              <a:spcBef>
                <a:spcPts val="596"/>
              </a:spcBef>
              <a:spcAft>
                <a:spcPts val="596"/>
              </a:spcAft>
              <a:defRPr/>
            </a:pPr>
            <a:endParaRPr lang="en-US" dirty="0">
              <a:latin typeface="Arial" pitchFamily="34" charset="0"/>
              <a:cs typeface="Arial" pitchFamily="34" charset="0"/>
            </a:endParaRPr>
          </a:p>
          <a:p>
            <a:pPr eaLnBrk="1" hangingPunct="1">
              <a:spcBef>
                <a:spcPts val="596"/>
              </a:spcBef>
              <a:spcAft>
                <a:spcPts val="596"/>
              </a:spcAft>
              <a:defRPr/>
            </a:pPr>
            <a:r>
              <a:rPr lang="en-US" dirty="0">
                <a:latin typeface="Arial" pitchFamily="34" charset="0"/>
                <a:cs typeface="Arial" pitchFamily="34" charset="0"/>
              </a:rPr>
              <a:t>Here is an updated timeline reflecting the history of the WIC Program since it’s beginning in 1974:</a:t>
            </a:r>
          </a:p>
          <a:p>
            <a:pPr eaLnBrk="1" hangingPunct="1">
              <a:spcBef>
                <a:spcPts val="0"/>
              </a:spcBef>
              <a:spcAft>
                <a:spcPts val="0"/>
              </a:spcAft>
              <a:defRPr/>
            </a:pPr>
            <a:endParaRPr lang="en-US" dirty="0">
              <a:latin typeface="Arial" pitchFamily="34" charset="0"/>
              <a:cs typeface="Arial" pitchFamily="34" charset="0"/>
            </a:endParaRPr>
          </a:p>
          <a:p>
            <a:pPr eaLnBrk="1" hangingPunct="1">
              <a:spcBef>
                <a:spcPts val="596"/>
              </a:spcBef>
              <a:spcAft>
                <a:spcPts val="596"/>
              </a:spcAft>
              <a:defRPr/>
            </a:pPr>
            <a:r>
              <a:rPr lang="en-US" b="1" dirty="0">
                <a:latin typeface="Arial" pitchFamily="34" charset="0"/>
                <a:cs typeface="Arial" pitchFamily="34" charset="0"/>
              </a:rPr>
              <a:t>1974</a:t>
            </a:r>
            <a:r>
              <a:rPr lang="en-US" dirty="0">
                <a:latin typeface="Arial" pitchFamily="34" charset="0"/>
                <a:cs typeface="Arial" pitchFamily="34" charset="0"/>
              </a:rPr>
              <a:t> WIC Becomes a Permanent Program </a:t>
            </a:r>
          </a:p>
          <a:p>
            <a:pPr marL="623998" lvl="1" indent="-170181" eaLnBrk="1" hangingPunct="1">
              <a:spcBef>
                <a:spcPts val="596"/>
              </a:spcBef>
              <a:spcAft>
                <a:spcPts val="596"/>
              </a:spcAft>
              <a:buFont typeface="Wingdings" panose="05000000000000000000" pitchFamily="2" charset="2"/>
              <a:buChar char="Ø"/>
              <a:defRPr/>
            </a:pPr>
            <a:r>
              <a:rPr lang="en-US" dirty="0">
                <a:latin typeface="Arial" pitchFamily="34" charset="0"/>
                <a:cs typeface="Arial" pitchFamily="34" charset="0"/>
              </a:rPr>
              <a:t>Tennessee is one of the first states to have a WIC Program</a:t>
            </a:r>
          </a:p>
          <a:p>
            <a:pPr marL="642907" lvl="1" indent="-170181" eaLnBrk="1" hangingPunct="1">
              <a:spcBef>
                <a:spcPts val="596"/>
              </a:spcBef>
              <a:spcAft>
                <a:spcPts val="596"/>
              </a:spcAft>
              <a:buClr>
                <a:schemeClr val="accent3"/>
              </a:buClr>
              <a:buFont typeface="Wingdings" panose="05000000000000000000" pitchFamily="2" charset="2"/>
              <a:buChar char="Ø"/>
              <a:defRPr/>
            </a:pPr>
            <a:r>
              <a:rPr lang="en-US" dirty="0">
                <a:latin typeface="Arial" pitchFamily="34" charset="0"/>
                <a:cs typeface="Arial" pitchFamily="34" charset="0"/>
              </a:rPr>
              <a:t>WIC food packages include standard infant formula, therapeutic infant formula and WIC medical foods, milk, eggs, cheese, juice, cereal, peanut butter, and dried beans or peas.</a:t>
            </a:r>
          </a:p>
          <a:p>
            <a:pPr eaLnBrk="1" hangingPunct="1">
              <a:spcBef>
                <a:spcPts val="596"/>
              </a:spcBef>
              <a:spcAft>
                <a:spcPts val="596"/>
              </a:spcAft>
              <a:defRPr/>
            </a:pPr>
            <a:r>
              <a:rPr lang="en-US" b="1" dirty="0">
                <a:latin typeface="Arial" pitchFamily="34" charset="0"/>
                <a:cs typeface="Arial" pitchFamily="34" charset="0"/>
              </a:rPr>
              <a:t>1992</a:t>
            </a:r>
            <a:r>
              <a:rPr lang="en-US" dirty="0">
                <a:latin typeface="Arial" pitchFamily="34" charset="0"/>
                <a:cs typeface="Arial" pitchFamily="34" charset="0"/>
              </a:rPr>
              <a:t> Foods for Breastfeeding Women Expanded  -- Tuna and carrots added for fully breastfeeding women.</a:t>
            </a:r>
          </a:p>
          <a:p>
            <a:pPr eaLnBrk="1" hangingPunct="1">
              <a:spcBef>
                <a:spcPts val="596"/>
              </a:spcBef>
              <a:spcAft>
                <a:spcPts val="596"/>
              </a:spcAft>
              <a:defRPr/>
            </a:pPr>
            <a:r>
              <a:rPr lang="en-US" b="1" dirty="0">
                <a:latin typeface="Arial" pitchFamily="34" charset="0"/>
                <a:cs typeface="Arial" pitchFamily="34" charset="0"/>
              </a:rPr>
              <a:t>2009</a:t>
            </a:r>
            <a:r>
              <a:rPr lang="en-US" dirty="0">
                <a:latin typeface="Arial" pitchFamily="34" charset="0"/>
                <a:cs typeface="Arial" pitchFamily="34" charset="0"/>
              </a:rPr>
              <a:t> Interim Rule Revised the Food Packages -- Fruits and vegetables, whole grains, soy-based beverage and tofu added to the food categories.</a:t>
            </a:r>
          </a:p>
          <a:p>
            <a:pPr eaLnBrk="1" hangingPunct="1">
              <a:spcBef>
                <a:spcPts val="0"/>
              </a:spcBef>
              <a:spcAft>
                <a:spcPts val="0"/>
              </a:spcAft>
              <a:defRPr/>
            </a:pPr>
            <a:r>
              <a:rPr lang="en-US" b="1" dirty="0">
                <a:latin typeface="Arial" pitchFamily="34" charset="0"/>
                <a:cs typeface="Arial" pitchFamily="34" charset="0"/>
              </a:rPr>
              <a:t>2014 - 2015</a:t>
            </a:r>
            <a:r>
              <a:rPr lang="en-US" dirty="0">
                <a:latin typeface="Arial" pitchFamily="34" charset="0"/>
                <a:cs typeface="Arial" pitchFamily="34" charset="0"/>
              </a:rPr>
              <a:t> Final Food Rule Added More -- Whole wheat macaroni (pasta), white potatoes and yogurt.</a:t>
            </a:r>
          </a:p>
          <a:p>
            <a:pPr eaLnBrk="1" hangingPunct="1">
              <a:spcBef>
                <a:spcPts val="0"/>
              </a:spcBef>
              <a:spcAft>
                <a:spcPts val="0"/>
              </a:spcAft>
              <a:defRPr/>
            </a:pPr>
            <a:r>
              <a:rPr lang="en-US" b="1" dirty="0">
                <a:solidFill>
                  <a:srgbClr val="000000"/>
                </a:solidFill>
                <a:latin typeface="Arial" pitchFamily="34" charset="0"/>
                <a:cs typeface="Arial" pitchFamily="34" charset="0"/>
              </a:rPr>
              <a:t>2018 -2019 </a:t>
            </a:r>
            <a:r>
              <a:rPr lang="en-US" dirty="0">
                <a:solidFill>
                  <a:srgbClr val="000000"/>
                </a:solidFill>
                <a:latin typeface="Arial" pitchFamily="34" charset="0"/>
                <a:cs typeface="Arial" pitchFamily="34" charset="0"/>
              </a:rPr>
              <a:t>This is the time during which Tennessee made the changeover to EBT for issuing WIC benefits.</a:t>
            </a:r>
          </a:p>
          <a:p>
            <a:pPr marL="854058" indent="-340363" eaLnBrk="1" hangingPunct="1">
              <a:spcBef>
                <a:spcPts val="0"/>
              </a:spcBef>
              <a:spcAft>
                <a:spcPts val="0"/>
              </a:spcAft>
              <a:buFont typeface="Wingdings" panose="05000000000000000000" pitchFamily="2" charset="2"/>
              <a:buChar char="Ø"/>
              <a:defRPr/>
            </a:pPr>
            <a:endParaRPr lang="en-US" dirty="0"/>
          </a:p>
          <a:p>
            <a:pPr marL="513695" eaLnBrk="1" hangingPunct="1">
              <a:spcBef>
                <a:spcPts val="0"/>
              </a:spcBef>
              <a:spcAft>
                <a:spcPts val="0"/>
              </a:spcAft>
              <a:defRPr/>
            </a:pPr>
            <a:endParaRPr lang="en-US" dirty="0"/>
          </a:p>
          <a:p>
            <a:pPr marL="854058" indent="-340363" eaLnBrk="1" hangingPunct="1">
              <a:spcBef>
                <a:spcPts val="0"/>
              </a:spcBef>
              <a:spcAft>
                <a:spcPts val="0"/>
              </a:spcAft>
              <a:buFont typeface="Wingdings" panose="05000000000000000000" pitchFamily="2" charset="2"/>
              <a:buChar char="Ø"/>
              <a:defRPr/>
            </a:pPr>
            <a:endParaRPr lang="en-US" dirty="0"/>
          </a:p>
          <a:p>
            <a:pPr marL="513695" eaLnBrk="1" hangingPunct="1">
              <a:spcBef>
                <a:spcPts val="0"/>
              </a:spcBef>
              <a:spcAft>
                <a:spcPts val="0"/>
              </a:spcAft>
              <a:defRPr/>
            </a:pPr>
            <a:endParaRPr lang="en-US" dirty="0"/>
          </a:p>
          <a:p>
            <a:pPr marL="854058" indent="-340363" eaLnBrk="1" hangingPunct="1">
              <a:spcBef>
                <a:spcPts val="0"/>
              </a:spcBef>
              <a:spcAft>
                <a:spcPts val="0"/>
              </a:spcAft>
              <a:buFont typeface="Wingdings" panose="05000000000000000000" pitchFamily="2" charset="2"/>
              <a:buChar char="Ø"/>
              <a:defRPr/>
            </a:pPr>
            <a:endParaRPr lang="en-US" dirty="0"/>
          </a:p>
          <a:p>
            <a:pPr marL="513695" eaLnBrk="1" hangingPunct="1">
              <a:spcBef>
                <a:spcPts val="0"/>
              </a:spcBef>
              <a:spcAft>
                <a:spcPts val="0"/>
              </a:spcAft>
              <a:defRPr/>
            </a:pPr>
            <a:endParaRPr lang="en-US" dirty="0"/>
          </a:p>
          <a:p>
            <a:pPr marL="513695" eaLnBrk="1" hangingPunct="1">
              <a:spcBef>
                <a:spcPts val="0"/>
              </a:spcBef>
              <a:spcAft>
                <a:spcPts val="0"/>
              </a:spcAft>
              <a:defRPr/>
            </a:pPr>
            <a:endParaRPr lang="en-US" dirty="0"/>
          </a:p>
        </p:txBody>
      </p:sp>
      <p:sp>
        <p:nvSpPr>
          <p:cNvPr id="81924" name="Slide Number Placeholder 3">
            <a:extLst>
              <a:ext uri="{FF2B5EF4-FFF2-40B4-BE49-F238E27FC236}">
                <a16:creationId xmlns:a16="http://schemas.microsoft.com/office/drawing/2014/main" id="{8D6E03B9-4C9B-4968-83CE-20D948B1305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panose="020B0604020202020204" pitchFamily="34" charset="0"/>
              </a:defRPr>
            </a:lvl1pPr>
            <a:lvl2pPr marL="736600" indent="-282575" defTabSz="923925" eaLnBrk="0" hangingPunct="0">
              <a:spcBef>
                <a:spcPct val="30000"/>
              </a:spcBef>
              <a:defRPr sz="1200">
                <a:solidFill>
                  <a:schemeClr val="tx1"/>
                </a:solidFill>
                <a:latin typeface="Arial" panose="020B0604020202020204" pitchFamily="34" charset="0"/>
              </a:defRPr>
            </a:lvl2pPr>
            <a:lvl3pPr marL="1133475" indent="-225425" defTabSz="923925" eaLnBrk="0" hangingPunct="0">
              <a:spcBef>
                <a:spcPct val="30000"/>
              </a:spcBef>
              <a:defRPr sz="1200">
                <a:solidFill>
                  <a:schemeClr val="tx1"/>
                </a:solidFill>
                <a:latin typeface="Arial" panose="020B0604020202020204" pitchFamily="34" charset="0"/>
              </a:defRPr>
            </a:lvl3pPr>
            <a:lvl4pPr marL="1587500" indent="-225425" defTabSz="923925" eaLnBrk="0" hangingPunct="0">
              <a:spcBef>
                <a:spcPct val="30000"/>
              </a:spcBef>
              <a:defRPr sz="1200">
                <a:solidFill>
                  <a:schemeClr val="tx1"/>
                </a:solidFill>
                <a:latin typeface="Arial" panose="020B0604020202020204" pitchFamily="34" charset="0"/>
              </a:defRPr>
            </a:lvl4pPr>
            <a:lvl5pPr marL="2041525" indent="-225425" defTabSz="923925" eaLnBrk="0" hangingPunct="0">
              <a:spcBef>
                <a:spcPct val="30000"/>
              </a:spcBef>
              <a:defRPr sz="1200">
                <a:solidFill>
                  <a:schemeClr val="tx1"/>
                </a:solidFill>
                <a:latin typeface="Arial" panose="020B0604020202020204" pitchFamily="34" charset="0"/>
              </a:defRPr>
            </a:lvl5pPr>
            <a:lvl6pPr marL="2498725" indent="-225425" defTabSz="923925"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23925"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23925"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239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5E90381-ED09-41AE-AE0A-2D13D0F70DC5}" type="slidenum">
              <a:rPr lang="en-US" altLang="en-US"/>
              <a:pPr eaLnBrk="1" hangingPunct="1">
                <a:spcBef>
                  <a:spcPct val="0"/>
                </a:spcBef>
              </a:pPr>
              <a:t>4</a:t>
            </a:fld>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attending the 2022 Annual WIC Vendor Training.</a:t>
            </a:r>
          </a:p>
        </p:txBody>
      </p:sp>
      <p:sp>
        <p:nvSpPr>
          <p:cNvPr id="4" name="Slide Number Placeholder 3"/>
          <p:cNvSpPr>
            <a:spLocks noGrp="1"/>
          </p:cNvSpPr>
          <p:nvPr>
            <p:ph type="sldNum" sz="quarter" idx="5"/>
          </p:nvPr>
        </p:nvSpPr>
        <p:spPr/>
        <p:txBody>
          <a:bodyPr/>
          <a:lstStyle/>
          <a:p>
            <a:fld id="{3512CDF5-D86B-4F86-B173-51FE76D07726}" type="slidenum">
              <a:rPr lang="en-US" altLang="en-US" smtClean="0"/>
              <a:pPr/>
              <a:t>40</a:t>
            </a:fld>
            <a:endParaRPr lang="en-US" altLang="en-US"/>
          </a:p>
        </p:txBody>
      </p:sp>
    </p:spTree>
    <p:extLst>
      <p:ext uri="{BB962C8B-B14F-4D97-AF65-F5344CB8AC3E}">
        <p14:creationId xmlns:p14="http://schemas.microsoft.com/office/powerpoint/2010/main" val="39562959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a:extLst>
              <a:ext uri="{FF2B5EF4-FFF2-40B4-BE49-F238E27FC236}">
                <a16:creationId xmlns:a16="http://schemas.microsoft.com/office/drawing/2014/main" id="{3ADF2A43-32C0-4AB9-B24F-040E03A44F06}"/>
              </a:ext>
            </a:extLst>
          </p:cNvPr>
          <p:cNvSpPr>
            <a:spLocks noGrp="1" noRot="1" noChangeAspect="1" noTextEdit="1"/>
          </p:cNvSpPr>
          <p:nvPr>
            <p:ph type="sldImg"/>
          </p:nvPr>
        </p:nvSpPr>
        <p:spPr>
          <a:ln/>
        </p:spPr>
      </p:sp>
      <p:sp>
        <p:nvSpPr>
          <p:cNvPr id="119811" name="Notes Placeholder 2">
            <a:extLst>
              <a:ext uri="{FF2B5EF4-FFF2-40B4-BE49-F238E27FC236}">
                <a16:creationId xmlns:a16="http://schemas.microsoft.com/office/drawing/2014/main" id="{09A63EB0-9E60-4390-8E35-7DACF2697F3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Part II of the vendor training presents important information for ownership and management with a direct focus on TNWIC. You may determine that all or certain portions of this material is also applicable to other members of your store staff and it is your responsibility to assure it is presented to them but you may contact your local Vendor Management staff for assistance.    </a:t>
            </a:r>
          </a:p>
          <a:p>
            <a:endParaRPr lang="en-US" altLang="en-US" dirty="0">
              <a:latin typeface="Arial" panose="020B0604020202020204" pitchFamily="34" charset="0"/>
            </a:endParaRPr>
          </a:p>
          <a:p>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119812" name="Slide Number Placeholder 3">
            <a:extLst>
              <a:ext uri="{FF2B5EF4-FFF2-40B4-BE49-F238E27FC236}">
                <a16:creationId xmlns:a16="http://schemas.microsoft.com/office/drawing/2014/main" id="{EB523370-C351-43CF-A155-D7F0BA8F651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panose="020B0604020202020204" pitchFamily="34" charset="0"/>
              </a:defRPr>
            </a:lvl1pPr>
            <a:lvl2pPr marL="742950" indent="-285750" defTabSz="923925" eaLnBrk="0" hangingPunct="0">
              <a:spcBef>
                <a:spcPct val="30000"/>
              </a:spcBef>
              <a:defRPr sz="1200">
                <a:solidFill>
                  <a:schemeClr val="tx1"/>
                </a:solidFill>
                <a:latin typeface="Arial" panose="020B0604020202020204" pitchFamily="34" charset="0"/>
              </a:defRPr>
            </a:lvl2pPr>
            <a:lvl3pPr marL="1143000" indent="-228600" defTabSz="923925" eaLnBrk="0" hangingPunct="0">
              <a:spcBef>
                <a:spcPct val="30000"/>
              </a:spcBef>
              <a:defRPr sz="1200">
                <a:solidFill>
                  <a:schemeClr val="tx1"/>
                </a:solidFill>
                <a:latin typeface="Arial" panose="020B0604020202020204" pitchFamily="34" charset="0"/>
              </a:defRPr>
            </a:lvl3pPr>
            <a:lvl4pPr marL="1600200" indent="-228600" defTabSz="923925" eaLnBrk="0" hangingPunct="0">
              <a:spcBef>
                <a:spcPct val="30000"/>
              </a:spcBef>
              <a:defRPr sz="1200">
                <a:solidFill>
                  <a:schemeClr val="tx1"/>
                </a:solidFill>
                <a:latin typeface="Arial" panose="020B0604020202020204" pitchFamily="34" charset="0"/>
              </a:defRPr>
            </a:lvl4pPr>
            <a:lvl5pPr marL="2057400" indent="-228600" defTabSz="923925" eaLnBrk="0" hangingPunct="0">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B5E872B-D7C4-4E43-9652-128291ADDB89}" type="slidenum">
              <a:rPr lang="en-US" altLang="en-US"/>
              <a:pPr eaLnBrk="1" hangingPunct="1">
                <a:spcBef>
                  <a:spcPct val="0"/>
                </a:spcBef>
              </a:pPr>
              <a:t>41</a:t>
            </a:fld>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CF7D1C81-6988-4B6B-8A05-37B5A87FF562}"/>
              </a:ext>
            </a:extLst>
          </p:cNvPr>
          <p:cNvSpPr>
            <a:spLocks noGrp="1" noRot="1" noChangeAspect="1" noTextEdit="1"/>
          </p:cNvSpPr>
          <p:nvPr>
            <p:ph type="sldImg"/>
          </p:nvPr>
        </p:nvSpPr>
        <p:spPr>
          <a:ln/>
        </p:spPr>
      </p:sp>
      <p:sp>
        <p:nvSpPr>
          <p:cNvPr id="120835" name="Notes Placeholder 2">
            <a:extLst>
              <a:ext uri="{FF2B5EF4-FFF2-40B4-BE49-F238E27FC236}">
                <a16:creationId xmlns:a16="http://schemas.microsoft.com/office/drawing/2014/main" id="{B7314200-9375-438F-B5DC-BBD19694841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Introduction</a:t>
            </a:r>
          </a:p>
          <a:p>
            <a:endParaRPr lang="en-US" altLang="en-US" dirty="0">
              <a:latin typeface="Arial" panose="020B0604020202020204" pitchFamily="34" charset="0"/>
            </a:endParaRPr>
          </a:p>
          <a:p>
            <a:r>
              <a:rPr lang="en-US" altLang="en-US" dirty="0">
                <a:latin typeface="Arial" panose="020B0604020202020204" pitchFamily="34" charset="0"/>
              </a:rPr>
              <a:t>Tennessee completed rollout of TNWIC (WIC EBT) in April 2019.</a:t>
            </a:r>
          </a:p>
          <a:p>
            <a:endParaRPr lang="en-US" altLang="en-US" dirty="0">
              <a:latin typeface="Arial" panose="020B0604020202020204" pitchFamily="34" charset="0"/>
            </a:endParaRPr>
          </a:p>
          <a:p>
            <a:r>
              <a:rPr lang="en-US" altLang="en-US" dirty="0">
                <a:latin typeface="Arial" panose="020B0604020202020204" pitchFamily="34" charset="0"/>
              </a:rPr>
              <a:t>Two other items of note:</a:t>
            </a:r>
          </a:p>
          <a:p>
            <a:pPr marL="628650" lvl="1" indent="-171450">
              <a:buFont typeface="Wingdings" panose="05000000000000000000" pitchFamily="2" charset="2"/>
              <a:buChar char="Ø"/>
            </a:pPr>
            <a:r>
              <a:rPr lang="en-US" altLang="en-US" dirty="0">
                <a:latin typeface="Arial" panose="020B0604020202020204" pitchFamily="34" charset="0"/>
              </a:rPr>
              <a:t>Contractors involved with TNWIC often refer to vendors as retailers and so you will likely see both terms being used.</a:t>
            </a:r>
          </a:p>
          <a:p>
            <a:pPr marL="628650" lvl="1" indent="-171450">
              <a:buFont typeface="Wingdings" panose="05000000000000000000" pitchFamily="2" charset="2"/>
              <a:buChar char="Ø"/>
            </a:pPr>
            <a:r>
              <a:rPr lang="en-US" altLang="en-US" dirty="0">
                <a:latin typeface="Arial" panose="020B0604020202020204" pitchFamily="34" charset="0"/>
              </a:rPr>
              <a:t>Our Tennessee vendors will still be assigned 5-digit vendor numbers.</a:t>
            </a:r>
          </a:p>
          <a:p>
            <a:endParaRPr lang="en-US" altLang="en-US" dirty="0">
              <a:latin typeface="Arial" panose="020B0604020202020204" pitchFamily="34" charset="0"/>
            </a:endParaRPr>
          </a:p>
        </p:txBody>
      </p:sp>
      <p:sp>
        <p:nvSpPr>
          <p:cNvPr id="120836" name="Slide Number Placeholder 3">
            <a:extLst>
              <a:ext uri="{FF2B5EF4-FFF2-40B4-BE49-F238E27FC236}">
                <a16:creationId xmlns:a16="http://schemas.microsoft.com/office/drawing/2014/main" id="{E88AD1FF-8D6B-4F2E-9B8E-8F99A3BCC10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panose="020B0604020202020204" pitchFamily="34" charset="0"/>
              </a:defRPr>
            </a:lvl1pPr>
            <a:lvl2pPr marL="736600" indent="-282575" defTabSz="923925" eaLnBrk="0" hangingPunct="0">
              <a:spcBef>
                <a:spcPct val="30000"/>
              </a:spcBef>
              <a:defRPr sz="1200">
                <a:solidFill>
                  <a:schemeClr val="tx1"/>
                </a:solidFill>
                <a:latin typeface="Arial" panose="020B0604020202020204" pitchFamily="34" charset="0"/>
              </a:defRPr>
            </a:lvl2pPr>
            <a:lvl3pPr marL="1133475" indent="-225425" defTabSz="923925" eaLnBrk="0" hangingPunct="0">
              <a:spcBef>
                <a:spcPct val="30000"/>
              </a:spcBef>
              <a:defRPr sz="1200">
                <a:solidFill>
                  <a:schemeClr val="tx1"/>
                </a:solidFill>
                <a:latin typeface="Arial" panose="020B0604020202020204" pitchFamily="34" charset="0"/>
              </a:defRPr>
            </a:lvl3pPr>
            <a:lvl4pPr marL="1587500" indent="-225425" defTabSz="923925" eaLnBrk="0" hangingPunct="0">
              <a:spcBef>
                <a:spcPct val="30000"/>
              </a:spcBef>
              <a:defRPr sz="1200">
                <a:solidFill>
                  <a:schemeClr val="tx1"/>
                </a:solidFill>
                <a:latin typeface="Arial" panose="020B0604020202020204" pitchFamily="34" charset="0"/>
              </a:defRPr>
            </a:lvl4pPr>
            <a:lvl5pPr marL="2041525" indent="-225425" defTabSz="923925" eaLnBrk="0" hangingPunct="0">
              <a:spcBef>
                <a:spcPct val="30000"/>
              </a:spcBef>
              <a:defRPr sz="1200">
                <a:solidFill>
                  <a:schemeClr val="tx1"/>
                </a:solidFill>
                <a:latin typeface="Arial" panose="020B0604020202020204" pitchFamily="34" charset="0"/>
              </a:defRPr>
            </a:lvl5pPr>
            <a:lvl6pPr marL="2498725" indent="-225425" defTabSz="923925"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23925"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23925"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239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2E89E62-68B9-4DF8-A484-D4BA0A5D7EA8}" type="slidenum">
              <a:rPr lang="en-US" altLang="en-US"/>
              <a:pPr eaLnBrk="1" hangingPunct="1">
                <a:spcBef>
                  <a:spcPct val="0"/>
                </a:spcBef>
              </a:pPr>
              <a:t>42</a:t>
            </a:fld>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id="{7E4E4044-9C37-46DC-872C-FAAABF11AEDD}"/>
              </a:ext>
            </a:extLst>
          </p:cNvPr>
          <p:cNvSpPr>
            <a:spLocks noGrp="1" noRot="1" noChangeAspect="1" noTextEdit="1"/>
          </p:cNvSpPr>
          <p:nvPr>
            <p:ph type="sldImg"/>
          </p:nvPr>
        </p:nvSpPr>
        <p:spPr>
          <a:ln/>
        </p:spPr>
      </p:sp>
      <p:sp>
        <p:nvSpPr>
          <p:cNvPr id="121859" name="Notes Placeholder 2">
            <a:extLst>
              <a:ext uri="{FF2B5EF4-FFF2-40B4-BE49-F238E27FC236}">
                <a16:creationId xmlns:a16="http://schemas.microsoft.com/office/drawing/2014/main" id="{F3B3B512-F546-4610-82AD-4180644F02D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Conduent has produced a retailer’s guide for WIC EBT of which you may obtain a copy for reference. The following slides contain important information from the guide.</a:t>
            </a:r>
          </a:p>
        </p:txBody>
      </p:sp>
      <p:sp>
        <p:nvSpPr>
          <p:cNvPr id="121860" name="Slide Number Placeholder 3">
            <a:extLst>
              <a:ext uri="{FF2B5EF4-FFF2-40B4-BE49-F238E27FC236}">
                <a16:creationId xmlns:a16="http://schemas.microsoft.com/office/drawing/2014/main" id="{10ABAC0F-C5C0-4436-BED6-A15742596CE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panose="020B0604020202020204" pitchFamily="34" charset="0"/>
              </a:defRPr>
            </a:lvl1pPr>
            <a:lvl2pPr marL="736600" indent="-282575" defTabSz="923925" eaLnBrk="0" hangingPunct="0">
              <a:spcBef>
                <a:spcPct val="30000"/>
              </a:spcBef>
              <a:defRPr sz="1200">
                <a:solidFill>
                  <a:schemeClr val="tx1"/>
                </a:solidFill>
                <a:latin typeface="Arial" panose="020B0604020202020204" pitchFamily="34" charset="0"/>
              </a:defRPr>
            </a:lvl2pPr>
            <a:lvl3pPr marL="1133475" indent="-225425" defTabSz="923925" eaLnBrk="0" hangingPunct="0">
              <a:spcBef>
                <a:spcPct val="30000"/>
              </a:spcBef>
              <a:defRPr sz="1200">
                <a:solidFill>
                  <a:schemeClr val="tx1"/>
                </a:solidFill>
                <a:latin typeface="Arial" panose="020B0604020202020204" pitchFamily="34" charset="0"/>
              </a:defRPr>
            </a:lvl3pPr>
            <a:lvl4pPr marL="1587500" indent="-225425" defTabSz="923925" eaLnBrk="0" hangingPunct="0">
              <a:spcBef>
                <a:spcPct val="30000"/>
              </a:spcBef>
              <a:defRPr sz="1200">
                <a:solidFill>
                  <a:schemeClr val="tx1"/>
                </a:solidFill>
                <a:latin typeface="Arial" panose="020B0604020202020204" pitchFamily="34" charset="0"/>
              </a:defRPr>
            </a:lvl4pPr>
            <a:lvl5pPr marL="2041525" indent="-225425" defTabSz="923925" eaLnBrk="0" hangingPunct="0">
              <a:spcBef>
                <a:spcPct val="30000"/>
              </a:spcBef>
              <a:defRPr sz="1200">
                <a:solidFill>
                  <a:schemeClr val="tx1"/>
                </a:solidFill>
                <a:latin typeface="Arial" panose="020B0604020202020204" pitchFamily="34" charset="0"/>
              </a:defRPr>
            </a:lvl5pPr>
            <a:lvl6pPr marL="2498725" indent="-225425" defTabSz="923925"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23925"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23925"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239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B61DFC72-8C05-4339-A222-7EF4D938EDC8}" type="slidenum">
              <a:rPr lang="en-US" altLang="en-US"/>
              <a:pPr eaLnBrk="1" hangingPunct="1">
                <a:spcBef>
                  <a:spcPct val="0"/>
                </a:spcBef>
              </a:pPr>
              <a:t>43</a:t>
            </a:fld>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A70BF1F6-5BE0-49D6-8011-2A85EBA475E6}"/>
              </a:ext>
            </a:extLst>
          </p:cNvPr>
          <p:cNvSpPr>
            <a:spLocks noGrp="1" noRot="1" noChangeAspect="1" noTextEdit="1"/>
          </p:cNvSpPr>
          <p:nvPr>
            <p:ph type="sldImg"/>
          </p:nvPr>
        </p:nvSpPr>
        <p:spPr>
          <a:ln/>
        </p:spPr>
      </p:sp>
      <p:sp>
        <p:nvSpPr>
          <p:cNvPr id="124931" name="Notes Placeholder 2">
            <a:extLst>
              <a:ext uri="{FF2B5EF4-FFF2-40B4-BE49-F238E27FC236}">
                <a16:creationId xmlns:a16="http://schemas.microsoft.com/office/drawing/2014/main" id="{1BE07EF4-0839-481E-9E17-872A4220E24F}"/>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solidFill>
                  <a:srgbClr val="C00000"/>
                </a:solidFill>
              </a:rPr>
              <a:t>(Even though this slide and the next are not applicable to vendors who will use the Stand-Beside method, they should still be covered so they are aware of the option.)</a:t>
            </a:r>
          </a:p>
          <a:p>
            <a:pPr>
              <a:defRPr/>
            </a:pPr>
            <a:endParaRPr lang="en-US" altLang="en-US" dirty="0">
              <a:solidFill>
                <a:srgbClr val="C00000"/>
              </a:solidFill>
            </a:endParaRPr>
          </a:p>
          <a:p>
            <a:pPr>
              <a:defRPr/>
            </a:pPr>
            <a:r>
              <a:rPr lang="en-US" altLang="en-US" dirty="0">
                <a:solidFill>
                  <a:srgbClr val="C00000"/>
                </a:solidFill>
              </a:rPr>
              <a:t>Two Options for Processing TNWIC Cards</a:t>
            </a:r>
          </a:p>
          <a:p>
            <a:pPr>
              <a:defRPr/>
            </a:pPr>
            <a:endParaRPr lang="en-US" altLang="en-US" dirty="0">
              <a:solidFill>
                <a:srgbClr val="C00000"/>
              </a:solidFill>
            </a:endParaRPr>
          </a:p>
          <a:p>
            <a:pPr>
              <a:defRPr/>
            </a:pPr>
            <a:r>
              <a:rPr lang="en-US" altLang="en-US" dirty="0">
                <a:solidFill>
                  <a:srgbClr val="C00000"/>
                </a:solidFill>
              </a:rPr>
              <a:t>There are two ways in which vendors can perform transactions involving TNWIC Cards.</a:t>
            </a:r>
          </a:p>
          <a:p>
            <a:pPr>
              <a:defRPr/>
            </a:pPr>
            <a:endParaRPr lang="en-US" altLang="en-US" dirty="0">
              <a:solidFill>
                <a:srgbClr val="C00000"/>
              </a:solidFill>
            </a:endParaRPr>
          </a:p>
          <a:p>
            <a:pPr>
              <a:defRPr/>
            </a:pPr>
            <a:r>
              <a:rPr lang="en-US" altLang="en-US" dirty="0"/>
              <a:t>The first is known as Integrated.  With this method, the vendor accepts TNWIC through their Electronic Cash Register (ECR) system without needing a separate device.</a:t>
            </a:r>
          </a:p>
          <a:p>
            <a:pPr lvl="1">
              <a:buFont typeface="Wingdings" pitchFamily="2" charset="2"/>
              <a:buChar char="Ø"/>
              <a:defRPr/>
            </a:pPr>
            <a:r>
              <a:rPr lang="en-US" altLang="en-US" dirty="0"/>
              <a:t>A major advantage is that there can be “mixed basket transactions” which do not require separating WIC food items from non-WIC items.</a:t>
            </a:r>
          </a:p>
          <a:p>
            <a:pPr lvl="1">
              <a:buFont typeface="Wingdings" pitchFamily="2" charset="2"/>
              <a:buChar char="Ø"/>
              <a:defRPr/>
            </a:pPr>
            <a:r>
              <a:rPr lang="en-US" altLang="en-US" dirty="0"/>
              <a:t>However, transactions </a:t>
            </a:r>
            <a:r>
              <a:rPr lang="en-US" altLang="en-US" b="1" dirty="0"/>
              <a:t>MUST </a:t>
            </a:r>
            <a:r>
              <a:rPr lang="en-US" altLang="en-US" dirty="0"/>
              <a:t>be rung as follows:</a:t>
            </a:r>
            <a:endParaRPr lang="en-US" altLang="en-US" b="1" dirty="0"/>
          </a:p>
          <a:p>
            <a:pPr marL="1143000" lvl="2" indent="-228600">
              <a:buFont typeface="+mj-lt"/>
              <a:buAutoNum type="arabicPeriod"/>
              <a:defRPr/>
            </a:pPr>
            <a:r>
              <a:rPr lang="en-US" altLang="en-US" dirty="0"/>
              <a:t>WIC</a:t>
            </a:r>
          </a:p>
          <a:p>
            <a:pPr marL="1143000" lvl="2" indent="-228600">
              <a:buFont typeface="+mj-lt"/>
              <a:buAutoNum type="arabicPeriod"/>
              <a:defRPr/>
            </a:pPr>
            <a:r>
              <a:rPr lang="en-US" altLang="en-US" dirty="0"/>
              <a:t>SNAP (Food Stamps)</a:t>
            </a:r>
          </a:p>
          <a:p>
            <a:pPr marL="1143000" lvl="2" indent="-228600">
              <a:buFont typeface="+mj-lt"/>
              <a:buAutoNum type="arabicPeriod"/>
              <a:defRPr/>
            </a:pPr>
            <a:r>
              <a:rPr lang="en-US" altLang="en-US" dirty="0"/>
              <a:t>Temporary Assistance for Needy Families (TANF)</a:t>
            </a:r>
          </a:p>
          <a:p>
            <a:pPr marL="1143000" lvl="2" indent="-228600">
              <a:buFont typeface="+mj-lt"/>
              <a:buAutoNum type="arabicPeriod"/>
              <a:defRPr/>
            </a:pPr>
            <a:r>
              <a:rPr lang="en-US" altLang="en-US" dirty="0"/>
              <a:t>Other forms of payment such as cash, debit and credit cards</a:t>
            </a:r>
          </a:p>
          <a:p>
            <a:pPr lvl="2">
              <a:buFont typeface="Wingdings" pitchFamily="2" charset="2"/>
              <a:buChar char="Ø"/>
              <a:defRPr/>
            </a:pPr>
            <a:endParaRPr lang="en-US" altLang="en-US" dirty="0"/>
          </a:p>
          <a:p>
            <a:pPr>
              <a:defRPr/>
            </a:pPr>
            <a:r>
              <a:rPr lang="en-US" altLang="en-US" dirty="0"/>
              <a:t>The important phrase to remember for TNWIC  is “WIC First”. Although this will be an important part of participant training for TNWIC, it is equally important for all cashiers to be aware of this as well.</a:t>
            </a:r>
          </a:p>
          <a:p>
            <a:pPr>
              <a:defRPr/>
            </a:pPr>
            <a:endParaRPr lang="en-US" altLang="en-US" dirty="0"/>
          </a:p>
          <a:p>
            <a:pPr>
              <a:defRPr/>
            </a:pPr>
            <a:endParaRPr lang="en-US" altLang="en-US" dirty="0"/>
          </a:p>
        </p:txBody>
      </p:sp>
      <p:sp>
        <p:nvSpPr>
          <p:cNvPr id="122884" name="Slide Number Placeholder 3">
            <a:extLst>
              <a:ext uri="{FF2B5EF4-FFF2-40B4-BE49-F238E27FC236}">
                <a16:creationId xmlns:a16="http://schemas.microsoft.com/office/drawing/2014/main" id="{3CC13A03-0122-4089-91FA-E7A7F9A1ED5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panose="020B0604020202020204" pitchFamily="34" charset="0"/>
              </a:defRPr>
            </a:lvl1pPr>
            <a:lvl2pPr marL="736600" indent="-282575" defTabSz="923925" eaLnBrk="0" hangingPunct="0">
              <a:spcBef>
                <a:spcPct val="30000"/>
              </a:spcBef>
              <a:defRPr sz="1200">
                <a:solidFill>
                  <a:schemeClr val="tx1"/>
                </a:solidFill>
                <a:latin typeface="Arial" panose="020B0604020202020204" pitchFamily="34" charset="0"/>
              </a:defRPr>
            </a:lvl2pPr>
            <a:lvl3pPr marL="1133475" indent="-225425" defTabSz="923925" eaLnBrk="0" hangingPunct="0">
              <a:spcBef>
                <a:spcPct val="30000"/>
              </a:spcBef>
              <a:defRPr sz="1200">
                <a:solidFill>
                  <a:schemeClr val="tx1"/>
                </a:solidFill>
                <a:latin typeface="Arial" panose="020B0604020202020204" pitchFamily="34" charset="0"/>
              </a:defRPr>
            </a:lvl3pPr>
            <a:lvl4pPr marL="1587500" indent="-225425" defTabSz="923925" eaLnBrk="0" hangingPunct="0">
              <a:spcBef>
                <a:spcPct val="30000"/>
              </a:spcBef>
              <a:defRPr sz="1200">
                <a:solidFill>
                  <a:schemeClr val="tx1"/>
                </a:solidFill>
                <a:latin typeface="Arial" panose="020B0604020202020204" pitchFamily="34" charset="0"/>
              </a:defRPr>
            </a:lvl4pPr>
            <a:lvl5pPr marL="2041525" indent="-225425" defTabSz="923925" eaLnBrk="0" hangingPunct="0">
              <a:spcBef>
                <a:spcPct val="30000"/>
              </a:spcBef>
              <a:defRPr sz="1200">
                <a:solidFill>
                  <a:schemeClr val="tx1"/>
                </a:solidFill>
                <a:latin typeface="Arial" panose="020B0604020202020204" pitchFamily="34" charset="0"/>
              </a:defRPr>
            </a:lvl5pPr>
            <a:lvl6pPr marL="2498725" indent="-225425" defTabSz="923925"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23925"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23925"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239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7EF2824-6F69-4224-A25F-FA6D74AAFA2B}" type="slidenum">
              <a:rPr lang="en-US" altLang="en-US"/>
              <a:pPr eaLnBrk="1" hangingPunct="1">
                <a:spcBef>
                  <a:spcPct val="0"/>
                </a:spcBef>
              </a:pPr>
              <a:t>44</a:t>
            </a:fld>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a:extLst>
              <a:ext uri="{FF2B5EF4-FFF2-40B4-BE49-F238E27FC236}">
                <a16:creationId xmlns:a16="http://schemas.microsoft.com/office/drawing/2014/main" id="{AECCB375-0C94-4B08-AEFA-6E3AC191C67D}"/>
              </a:ext>
            </a:extLst>
          </p:cNvPr>
          <p:cNvSpPr>
            <a:spLocks noGrp="1" noRot="1" noChangeAspect="1" noTextEdit="1"/>
          </p:cNvSpPr>
          <p:nvPr>
            <p:ph type="sldImg"/>
          </p:nvPr>
        </p:nvSpPr>
        <p:spPr>
          <a:ln/>
        </p:spPr>
      </p:sp>
      <p:sp>
        <p:nvSpPr>
          <p:cNvPr id="123907" name="Notes Placeholder 2">
            <a:extLst>
              <a:ext uri="{FF2B5EF4-FFF2-40B4-BE49-F238E27FC236}">
                <a16:creationId xmlns:a16="http://schemas.microsoft.com/office/drawing/2014/main" id="{3E700379-F4A5-40E0-8328-FE7ADFC4CD9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solidFill>
                  <a:srgbClr val="C00000"/>
                </a:solidFill>
                <a:latin typeface="Arial" panose="020B0604020202020204" pitchFamily="34" charset="0"/>
              </a:rPr>
              <a:t>Two Options for Processing TNWIC Cards</a:t>
            </a:r>
          </a:p>
          <a:p>
            <a:endParaRPr lang="en-US" altLang="en-US" dirty="0">
              <a:solidFill>
                <a:srgbClr val="C00000"/>
              </a:solidFill>
              <a:latin typeface="Arial" panose="020B0604020202020204" pitchFamily="34" charset="0"/>
            </a:endParaRPr>
          </a:p>
          <a:p>
            <a:r>
              <a:rPr lang="en-US" altLang="en-US" dirty="0">
                <a:solidFill>
                  <a:srgbClr val="C00000"/>
                </a:solidFill>
                <a:latin typeface="Arial" panose="020B0604020202020204" pitchFamily="34" charset="0"/>
              </a:rPr>
              <a:t>Some additional important points for the integrated method are that:</a:t>
            </a:r>
          </a:p>
          <a:p>
            <a:pPr lvl="2">
              <a:buFont typeface="Wingdings" panose="05000000000000000000" pitchFamily="2" charset="2"/>
              <a:buChar char="Ø"/>
            </a:pPr>
            <a:r>
              <a:rPr lang="en-US" altLang="en-US" dirty="0">
                <a:latin typeface="Arial" panose="020B0604020202020204" pitchFamily="34" charset="0"/>
              </a:rPr>
              <a:t>All check-out lanes must be able to handle WIC</a:t>
            </a:r>
          </a:p>
          <a:p>
            <a:pPr lvl="2">
              <a:buFont typeface="Wingdings" panose="05000000000000000000" pitchFamily="2" charset="2"/>
              <a:buChar char="Ø"/>
            </a:pPr>
            <a:r>
              <a:rPr lang="en-US" altLang="en-US" dirty="0">
                <a:latin typeface="Arial" panose="020B0604020202020204" pitchFamily="34" charset="0"/>
              </a:rPr>
              <a:t>This method often involves payments from a Third-Party Processor (TPP) along with other forms of payments that your store receives.</a:t>
            </a:r>
          </a:p>
          <a:p>
            <a:pPr lvl="2">
              <a:buFont typeface="Wingdings" panose="05000000000000000000" pitchFamily="2" charset="2"/>
              <a:buChar char="Ø"/>
            </a:pPr>
            <a:r>
              <a:rPr lang="en-US" altLang="en-US" dirty="0">
                <a:latin typeface="Arial" panose="020B0604020202020204" pitchFamily="34" charset="0"/>
              </a:rPr>
              <a:t>No additional agreement with Conduent, the EBT contractor, is needed.</a:t>
            </a:r>
          </a:p>
          <a:p>
            <a:pPr lvl="2">
              <a:buFont typeface="Wingdings" panose="05000000000000000000" pitchFamily="2" charset="2"/>
              <a:buChar char="Ø"/>
            </a:pPr>
            <a:r>
              <a:rPr lang="en-US" altLang="en-US" dirty="0">
                <a:latin typeface="Arial" panose="020B0604020202020204" pitchFamily="34" charset="0"/>
              </a:rPr>
              <a:t>If a cardholder no longer wants an item, the entire transaction must be voided if WIC has already been tendered and accepted.</a:t>
            </a:r>
          </a:p>
          <a:p>
            <a:endParaRPr lang="en-US" altLang="en-US" dirty="0">
              <a:latin typeface="Arial" panose="020B0604020202020204" pitchFamily="34" charset="0"/>
            </a:endParaRPr>
          </a:p>
        </p:txBody>
      </p:sp>
      <p:sp>
        <p:nvSpPr>
          <p:cNvPr id="123908" name="Slide Number Placeholder 3">
            <a:extLst>
              <a:ext uri="{FF2B5EF4-FFF2-40B4-BE49-F238E27FC236}">
                <a16:creationId xmlns:a16="http://schemas.microsoft.com/office/drawing/2014/main" id="{64CC78EE-BD7D-4593-AF4A-68396209F9F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panose="020B0604020202020204" pitchFamily="34" charset="0"/>
              </a:defRPr>
            </a:lvl1pPr>
            <a:lvl2pPr marL="736600" indent="-282575" defTabSz="923925" eaLnBrk="0" hangingPunct="0">
              <a:spcBef>
                <a:spcPct val="30000"/>
              </a:spcBef>
              <a:defRPr sz="1200">
                <a:solidFill>
                  <a:schemeClr val="tx1"/>
                </a:solidFill>
                <a:latin typeface="Arial" panose="020B0604020202020204" pitchFamily="34" charset="0"/>
              </a:defRPr>
            </a:lvl2pPr>
            <a:lvl3pPr marL="1133475" indent="-225425" defTabSz="923925" eaLnBrk="0" hangingPunct="0">
              <a:spcBef>
                <a:spcPct val="30000"/>
              </a:spcBef>
              <a:defRPr sz="1200">
                <a:solidFill>
                  <a:schemeClr val="tx1"/>
                </a:solidFill>
                <a:latin typeface="Arial" panose="020B0604020202020204" pitchFamily="34" charset="0"/>
              </a:defRPr>
            </a:lvl3pPr>
            <a:lvl4pPr marL="1587500" indent="-225425" defTabSz="923925" eaLnBrk="0" hangingPunct="0">
              <a:spcBef>
                <a:spcPct val="30000"/>
              </a:spcBef>
              <a:defRPr sz="1200">
                <a:solidFill>
                  <a:schemeClr val="tx1"/>
                </a:solidFill>
                <a:latin typeface="Arial" panose="020B0604020202020204" pitchFamily="34" charset="0"/>
              </a:defRPr>
            </a:lvl4pPr>
            <a:lvl5pPr marL="2041525" indent="-225425" defTabSz="923925" eaLnBrk="0" hangingPunct="0">
              <a:spcBef>
                <a:spcPct val="30000"/>
              </a:spcBef>
              <a:defRPr sz="1200">
                <a:solidFill>
                  <a:schemeClr val="tx1"/>
                </a:solidFill>
                <a:latin typeface="Arial" panose="020B0604020202020204" pitchFamily="34" charset="0"/>
              </a:defRPr>
            </a:lvl5pPr>
            <a:lvl6pPr marL="2498725" indent="-225425" defTabSz="923925"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23925"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23925"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239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7BD018C-7294-4992-B8A7-4357842E719A}" type="slidenum">
              <a:rPr lang="en-US" altLang="en-US"/>
              <a:pPr eaLnBrk="1" hangingPunct="1">
                <a:spcBef>
                  <a:spcPct val="0"/>
                </a:spcBef>
              </a:pPr>
              <a:t>45</a:t>
            </a:fld>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a:extLst>
              <a:ext uri="{FF2B5EF4-FFF2-40B4-BE49-F238E27FC236}">
                <a16:creationId xmlns:a16="http://schemas.microsoft.com/office/drawing/2014/main" id="{B4EB4CE9-8FFB-4872-8B10-29D423F866ED}"/>
              </a:ext>
            </a:extLst>
          </p:cNvPr>
          <p:cNvSpPr>
            <a:spLocks noGrp="1" noRot="1" noChangeAspect="1" noTextEdit="1"/>
          </p:cNvSpPr>
          <p:nvPr>
            <p:ph type="sldImg"/>
          </p:nvPr>
        </p:nvSpPr>
        <p:spPr>
          <a:ln/>
        </p:spPr>
      </p:sp>
      <p:sp>
        <p:nvSpPr>
          <p:cNvPr id="124931" name="Notes Placeholder 2">
            <a:extLst>
              <a:ext uri="{FF2B5EF4-FFF2-40B4-BE49-F238E27FC236}">
                <a16:creationId xmlns:a16="http://schemas.microsoft.com/office/drawing/2014/main" id="{0B21AC40-4577-420C-AB99-0C46A74646B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solidFill>
                  <a:srgbClr val="C00000"/>
                </a:solidFill>
                <a:latin typeface="Arial" panose="020B0604020202020204" pitchFamily="34" charset="0"/>
              </a:rPr>
              <a:t>(This slide is not applicable to integrated vendors.)</a:t>
            </a:r>
          </a:p>
          <a:p>
            <a:endParaRPr lang="en-US" altLang="en-US" dirty="0">
              <a:solidFill>
                <a:srgbClr val="C00000"/>
              </a:solidFill>
              <a:latin typeface="Arial" panose="020B0604020202020204" pitchFamily="34" charset="0"/>
            </a:endParaRPr>
          </a:p>
          <a:p>
            <a:r>
              <a:rPr lang="en-US" altLang="en-US" dirty="0">
                <a:solidFill>
                  <a:srgbClr val="C00000"/>
                </a:solidFill>
                <a:latin typeface="Arial" panose="020B0604020202020204" pitchFamily="34" charset="0"/>
              </a:rPr>
              <a:t>Two Options for Processing TNWIC Cards</a:t>
            </a:r>
          </a:p>
          <a:p>
            <a:endParaRPr lang="en-US" altLang="en-US" dirty="0">
              <a:solidFill>
                <a:srgbClr val="C00000"/>
              </a:solidFill>
              <a:latin typeface="Arial" panose="020B0604020202020204" pitchFamily="34" charset="0"/>
            </a:endParaRPr>
          </a:p>
          <a:p>
            <a:r>
              <a:rPr lang="en-US" altLang="en-US" dirty="0">
                <a:latin typeface="Arial" panose="020B0604020202020204" pitchFamily="34" charset="0"/>
              </a:rPr>
              <a:t>Stand-Beside is the other method for handling TNWIC transactions. The vendor uses a Point-of-Sale (POS) device separate from their existing ECR to process TNWIC transactions. </a:t>
            </a:r>
          </a:p>
          <a:p>
            <a:pPr lvl="1">
              <a:buFont typeface="Wingdings" panose="05000000000000000000" pitchFamily="2" charset="2"/>
              <a:buChar char="Ø"/>
            </a:pPr>
            <a:r>
              <a:rPr lang="en-US" altLang="en-US" dirty="0">
                <a:latin typeface="Arial" panose="020B0604020202020204" pitchFamily="34" charset="0"/>
              </a:rPr>
              <a:t>It is similar to that used for SNAP stand-beside transactions and are provided by Conduent.</a:t>
            </a:r>
          </a:p>
          <a:p>
            <a:pPr lvl="1">
              <a:buFont typeface="Wingdings" panose="05000000000000000000" pitchFamily="2" charset="2"/>
              <a:buChar char="Ø"/>
            </a:pPr>
            <a:r>
              <a:rPr lang="en-US" altLang="en-US" dirty="0">
                <a:latin typeface="Arial" panose="020B0604020202020204" pitchFamily="34" charset="0"/>
              </a:rPr>
              <a:t>With this method, the WIC food must be separated, and vendors cannot do “Mixed basket transactions”.</a:t>
            </a:r>
          </a:p>
          <a:p>
            <a:pPr lvl="1">
              <a:buFont typeface="Wingdings" panose="05000000000000000000" pitchFamily="2" charset="2"/>
              <a:buChar char="Ø"/>
            </a:pPr>
            <a:r>
              <a:rPr lang="en-US" altLang="en-US" dirty="0">
                <a:latin typeface="Arial" panose="020B0604020202020204" pitchFamily="34" charset="0"/>
              </a:rPr>
              <a:t>Also, WIC does not have to be accepted at all lanes as will be described in the in the information to be presented in a later in the presentation. </a:t>
            </a:r>
          </a:p>
          <a:p>
            <a:pPr lvl="1">
              <a:buFont typeface="Wingdings" panose="05000000000000000000" pitchFamily="2" charset="2"/>
              <a:buChar char="Ø"/>
            </a:pPr>
            <a:r>
              <a:rPr lang="en-US" altLang="en-US" dirty="0">
                <a:latin typeface="Arial" panose="020B0604020202020204" pitchFamily="34" charset="0"/>
              </a:rPr>
              <a:t>The vendor is required to have an agreement with Conduent separate from their “Tennessee WIC Vendor Agreement” and payments come directly from Conduent.</a:t>
            </a:r>
          </a:p>
          <a:p>
            <a:pPr lvl="1">
              <a:buFont typeface="Wingdings" panose="05000000000000000000" pitchFamily="2" charset="2"/>
              <a:buChar char="Ø"/>
            </a:pPr>
            <a:r>
              <a:rPr lang="en-US" altLang="en-US" dirty="0">
                <a:latin typeface="Arial" panose="020B0604020202020204" pitchFamily="34" charset="0"/>
              </a:rPr>
              <a:t>There is a 24/7 Help Line available to those vendors utilizing this method.</a:t>
            </a:r>
          </a:p>
          <a:p>
            <a:endParaRPr lang="en-US" altLang="en-US" dirty="0">
              <a:latin typeface="Arial" panose="020B0604020202020204" pitchFamily="34" charset="0"/>
            </a:endParaRPr>
          </a:p>
        </p:txBody>
      </p:sp>
      <p:sp>
        <p:nvSpPr>
          <p:cNvPr id="124932" name="Slide Number Placeholder 3">
            <a:extLst>
              <a:ext uri="{FF2B5EF4-FFF2-40B4-BE49-F238E27FC236}">
                <a16:creationId xmlns:a16="http://schemas.microsoft.com/office/drawing/2014/main" id="{0A609D93-5160-4A19-BE4A-C2C5F5189F1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panose="020B0604020202020204" pitchFamily="34" charset="0"/>
              </a:defRPr>
            </a:lvl1pPr>
            <a:lvl2pPr marL="736600" indent="-282575" defTabSz="923925" eaLnBrk="0" hangingPunct="0">
              <a:spcBef>
                <a:spcPct val="30000"/>
              </a:spcBef>
              <a:defRPr sz="1200">
                <a:solidFill>
                  <a:schemeClr val="tx1"/>
                </a:solidFill>
                <a:latin typeface="Arial" panose="020B0604020202020204" pitchFamily="34" charset="0"/>
              </a:defRPr>
            </a:lvl2pPr>
            <a:lvl3pPr marL="1133475" indent="-225425" defTabSz="923925" eaLnBrk="0" hangingPunct="0">
              <a:spcBef>
                <a:spcPct val="30000"/>
              </a:spcBef>
              <a:defRPr sz="1200">
                <a:solidFill>
                  <a:schemeClr val="tx1"/>
                </a:solidFill>
                <a:latin typeface="Arial" panose="020B0604020202020204" pitchFamily="34" charset="0"/>
              </a:defRPr>
            </a:lvl3pPr>
            <a:lvl4pPr marL="1587500" indent="-225425" defTabSz="923925" eaLnBrk="0" hangingPunct="0">
              <a:spcBef>
                <a:spcPct val="30000"/>
              </a:spcBef>
              <a:defRPr sz="1200">
                <a:solidFill>
                  <a:schemeClr val="tx1"/>
                </a:solidFill>
                <a:latin typeface="Arial" panose="020B0604020202020204" pitchFamily="34" charset="0"/>
              </a:defRPr>
            </a:lvl4pPr>
            <a:lvl5pPr marL="2041525" indent="-225425" defTabSz="923925" eaLnBrk="0" hangingPunct="0">
              <a:spcBef>
                <a:spcPct val="30000"/>
              </a:spcBef>
              <a:defRPr sz="1200">
                <a:solidFill>
                  <a:schemeClr val="tx1"/>
                </a:solidFill>
                <a:latin typeface="Arial" panose="020B0604020202020204" pitchFamily="34" charset="0"/>
              </a:defRPr>
            </a:lvl5pPr>
            <a:lvl6pPr marL="2498725" indent="-225425" defTabSz="923925"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23925"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23925"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239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9711069-0356-4097-88E5-75E3E1D9376A}" type="slidenum">
              <a:rPr lang="en-US" altLang="en-US"/>
              <a:pPr eaLnBrk="1" hangingPunct="1">
                <a:spcBef>
                  <a:spcPct val="0"/>
                </a:spcBef>
              </a:pPr>
              <a:t>46</a:t>
            </a:fld>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a:extLst>
              <a:ext uri="{FF2B5EF4-FFF2-40B4-BE49-F238E27FC236}">
                <a16:creationId xmlns:a16="http://schemas.microsoft.com/office/drawing/2014/main" id="{6086F577-C676-4B0B-B8B2-048DDA0ED804}"/>
              </a:ext>
            </a:extLst>
          </p:cNvPr>
          <p:cNvSpPr>
            <a:spLocks noGrp="1" noRot="1" noChangeAspect="1" noTextEdit="1"/>
          </p:cNvSpPr>
          <p:nvPr>
            <p:ph type="sldImg"/>
          </p:nvPr>
        </p:nvSpPr>
        <p:spPr>
          <a:ln/>
        </p:spPr>
      </p:sp>
      <p:sp>
        <p:nvSpPr>
          <p:cNvPr id="125955" name="Notes Placeholder 2">
            <a:extLst>
              <a:ext uri="{FF2B5EF4-FFF2-40B4-BE49-F238E27FC236}">
                <a16:creationId xmlns:a16="http://schemas.microsoft.com/office/drawing/2014/main" id="{AD96E858-765E-4EDA-9219-5E9A5C5289E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Approved Product List (APL)</a:t>
            </a:r>
          </a:p>
          <a:p>
            <a:endParaRPr lang="en-US" altLang="en-US" dirty="0">
              <a:latin typeface="Arial" panose="020B0604020202020204" pitchFamily="34" charset="0"/>
            </a:endParaRPr>
          </a:p>
          <a:p>
            <a:r>
              <a:rPr lang="en-US" altLang="en-US" dirty="0">
                <a:latin typeface="Arial" panose="020B0604020202020204" pitchFamily="34" charset="0"/>
              </a:rPr>
              <a:t>Each WIC Program develops its own APL.  Tennessee’s current list has approximately 14,000 items</a:t>
            </a:r>
          </a:p>
          <a:p>
            <a:endParaRPr lang="en-US" altLang="en-US" dirty="0">
              <a:latin typeface="Arial" panose="020B0604020202020204" pitchFamily="34" charset="0"/>
            </a:endParaRPr>
          </a:p>
          <a:p>
            <a:r>
              <a:rPr lang="en-US" altLang="en-US" dirty="0">
                <a:latin typeface="Arial" panose="020B0604020202020204" pitchFamily="34" charset="0"/>
              </a:rPr>
              <a:t>One very important item to note is that over-rides are not allowed.  If there are potentially eligible additions to be reported, please do so as follows:</a:t>
            </a:r>
          </a:p>
          <a:p>
            <a:pPr lvl="1">
              <a:buFont typeface="Wingdings" panose="05000000000000000000" pitchFamily="2" charset="2"/>
              <a:buChar char="Ø"/>
            </a:pPr>
            <a:r>
              <a:rPr lang="en-US" altLang="en-US" dirty="0">
                <a:latin typeface="Arial" panose="020B0604020202020204" pitchFamily="34" charset="0"/>
              </a:rPr>
              <a:t>If your store is corporate owned, there should be company procedures provided.</a:t>
            </a:r>
          </a:p>
          <a:p>
            <a:pPr lvl="1">
              <a:buFont typeface="Wingdings" panose="05000000000000000000" pitchFamily="2" charset="2"/>
              <a:buChar char="Ø"/>
            </a:pPr>
            <a:r>
              <a:rPr lang="en-US" altLang="en-US" dirty="0">
                <a:latin typeface="Arial" panose="020B0604020202020204" pitchFamily="34" charset="0"/>
              </a:rPr>
              <a:t>If independently owned, please contact Kelly Soliman, Food Policy Nutritionist at WIC.UPCRequest@tn.gov.</a:t>
            </a:r>
          </a:p>
          <a:p>
            <a:r>
              <a:rPr lang="en-US" altLang="en-US" dirty="0">
                <a:latin typeface="Arial" panose="020B0604020202020204" pitchFamily="34" charset="0"/>
              </a:rPr>
              <a:t>Conduent sends updated APLs daily and so every effort is made to keep the list as current as possible.</a:t>
            </a:r>
          </a:p>
          <a:p>
            <a:endParaRPr lang="en-US" altLang="en-US" dirty="0">
              <a:latin typeface="Arial" panose="020B0604020202020204" pitchFamily="34" charset="0"/>
            </a:endParaRPr>
          </a:p>
        </p:txBody>
      </p:sp>
      <p:sp>
        <p:nvSpPr>
          <p:cNvPr id="125956" name="Slide Number Placeholder 3">
            <a:extLst>
              <a:ext uri="{FF2B5EF4-FFF2-40B4-BE49-F238E27FC236}">
                <a16:creationId xmlns:a16="http://schemas.microsoft.com/office/drawing/2014/main" id="{72A30171-2C71-4198-8D68-BC5139E4201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panose="020B0604020202020204" pitchFamily="34" charset="0"/>
              </a:defRPr>
            </a:lvl1pPr>
            <a:lvl2pPr marL="736600" indent="-282575" defTabSz="923925" eaLnBrk="0" hangingPunct="0">
              <a:spcBef>
                <a:spcPct val="30000"/>
              </a:spcBef>
              <a:defRPr sz="1200">
                <a:solidFill>
                  <a:schemeClr val="tx1"/>
                </a:solidFill>
                <a:latin typeface="Arial" panose="020B0604020202020204" pitchFamily="34" charset="0"/>
              </a:defRPr>
            </a:lvl2pPr>
            <a:lvl3pPr marL="1133475" indent="-225425" defTabSz="923925" eaLnBrk="0" hangingPunct="0">
              <a:spcBef>
                <a:spcPct val="30000"/>
              </a:spcBef>
              <a:defRPr sz="1200">
                <a:solidFill>
                  <a:schemeClr val="tx1"/>
                </a:solidFill>
                <a:latin typeface="Arial" panose="020B0604020202020204" pitchFamily="34" charset="0"/>
              </a:defRPr>
            </a:lvl3pPr>
            <a:lvl4pPr marL="1587500" indent="-225425" defTabSz="923925" eaLnBrk="0" hangingPunct="0">
              <a:spcBef>
                <a:spcPct val="30000"/>
              </a:spcBef>
              <a:defRPr sz="1200">
                <a:solidFill>
                  <a:schemeClr val="tx1"/>
                </a:solidFill>
                <a:latin typeface="Arial" panose="020B0604020202020204" pitchFamily="34" charset="0"/>
              </a:defRPr>
            </a:lvl4pPr>
            <a:lvl5pPr marL="2041525" indent="-225425" defTabSz="923925" eaLnBrk="0" hangingPunct="0">
              <a:spcBef>
                <a:spcPct val="30000"/>
              </a:spcBef>
              <a:defRPr sz="1200">
                <a:solidFill>
                  <a:schemeClr val="tx1"/>
                </a:solidFill>
                <a:latin typeface="Arial" panose="020B0604020202020204" pitchFamily="34" charset="0"/>
              </a:defRPr>
            </a:lvl5pPr>
            <a:lvl6pPr marL="2498725" indent="-225425" defTabSz="923925"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23925"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23925"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239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B6A326A0-1E57-418F-A90E-34B643D78914}" type="slidenum">
              <a:rPr lang="en-US" altLang="en-US"/>
              <a:pPr eaLnBrk="1" hangingPunct="1">
                <a:spcBef>
                  <a:spcPct val="0"/>
                </a:spcBef>
              </a:pPr>
              <a:t>47</a:t>
            </a:fld>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a:extLst>
              <a:ext uri="{FF2B5EF4-FFF2-40B4-BE49-F238E27FC236}">
                <a16:creationId xmlns:a16="http://schemas.microsoft.com/office/drawing/2014/main" id="{5EFDAD87-2F2A-46B7-B4E8-1E239967F9D0}"/>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5408A534-5416-4B34-A288-3EFF76F1E3DF}"/>
              </a:ext>
            </a:extLst>
          </p:cNvPr>
          <p:cNvSpPr>
            <a:spLocks noGrp="1"/>
          </p:cNvSpPr>
          <p:nvPr>
            <p:ph type="body" idx="1"/>
          </p:nvPr>
        </p:nvSpPr>
        <p:spPr/>
        <p:txBody>
          <a:bodyPr/>
          <a:lstStyle/>
          <a:p>
            <a:pPr>
              <a:defRPr/>
            </a:pPr>
            <a:r>
              <a:rPr lang="en-US" dirty="0"/>
              <a:t>Other Important TNWIC Terms</a:t>
            </a:r>
          </a:p>
          <a:p>
            <a:pPr>
              <a:defRPr/>
            </a:pPr>
            <a:endParaRPr lang="en-US" dirty="0"/>
          </a:p>
          <a:p>
            <a:pPr>
              <a:defRPr/>
            </a:pPr>
            <a:r>
              <a:rPr lang="en-US" dirty="0"/>
              <a:t>The next three slides present a series of important terms:</a:t>
            </a:r>
          </a:p>
          <a:p>
            <a:pPr>
              <a:defRPr/>
            </a:pPr>
            <a:endParaRPr lang="en-US" dirty="0"/>
          </a:p>
          <a:p>
            <a:pPr eaLnBrk="1" hangingPunct="1">
              <a:buFont typeface="Arial" panose="020B0604020202020204" pitchFamily="34" charset="0"/>
              <a:buNone/>
              <a:defRPr/>
            </a:pPr>
            <a:r>
              <a:rPr lang="en-US" altLang="en-US" u="sng" dirty="0"/>
              <a:t>Cardholder:</a:t>
            </a:r>
            <a:r>
              <a:rPr lang="en-US" altLang="en-US" dirty="0"/>
              <a:t>  A WIC participant or someone authorized to use the card on their behalf.</a:t>
            </a:r>
          </a:p>
          <a:p>
            <a:pPr eaLnBrk="1" hangingPunct="1">
              <a:buFont typeface="Arial" panose="020B0604020202020204" pitchFamily="34" charset="0"/>
              <a:buNone/>
              <a:defRPr/>
            </a:pPr>
            <a:endParaRPr lang="en-US" altLang="en-US" dirty="0"/>
          </a:p>
          <a:p>
            <a:pPr eaLnBrk="1" hangingPunct="1">
              <a:buFont typeface="Arial" panose="020B0604020202020204" pitchFamily="34" charset="0"/>
              <a:buNone/>
              <a:defRPr/>
            </a:pPr>
            <a:r>
              <a:rPr lang="en-US" altLang="en-US" u="sng" dirty="0"/>
              <a:t>Food Benefits</a:t>
            </a:r>
            <a:r>
              <a:rPr lang="en-US" altLang="en-US" dirty="0"/>
              <a:t>: Specific foods and quantities to be received from WIC.  Includes all  categories except fruits and vegetables.</a:t>
            </a:r>
          </a:p>
          <a:p>
            <a:pPr eaLnBrk="1" hangingPunct="1">
              <a:buFont typeface="Arial" panose="020B0604020202020204" pitchFamily="34" charset="0"/>
              <a:buNone/>
              <a:defRPr/>
            </a:pPr>
            <a:endParaRPr lang="en-US" altLang="en-US" dirty="0"/>
          </a:p>
          <a:p>
            <a:pPr eaLnBrk="1" hangingPunct="1">
              <a:buFont typeface="Arial" panose="020B0604020202020204" pitchFamily="34" charset="0"/>
              <a:buNone/>
              <a:defRPr/>
            </a:pPr>
            <a:r>
              <a:rPr lang="en-US" altLang="en-US" u="sng" dirty="0"/>
              <a:t>Cash Value Benefits: </a:t>
            </a:r>
            <a:r>
              <a:rPr lang="en-US" altLang="en-US" dirty="0"/>
              <a:t>Fixed-dollar amount for fruits and vegetables.</a:t>
            </a:r>
          </a:p>
          <a:p>
            <a:pPr marL="623998" lvl="1" indent="-170181" eaLnBrk="1" hangingPunct="1">
              <a:buFont typeface="Arial" panose="020B0604020202020204" pitchFamily="34" charset="0"/>
              <a:buChar char="•"/>
              <a:defRPr/>
            </a:pPr>
            <a:r>
              <a:rPr lang="en-US" altLang="en-US" dirty="0"/>
              <a:t>Both food and Cash Value benefits are for a specific benefit period.</a:t>
            </a:r>
          </a:p>
          <a:p>
            <a:pPr marL="623998" lvl="1" indent="-170181" eaLnBrk="1" hangingPunct="1">
              <a:buFont typeface="Arial" panose="020B0604020202020204" pitchFamily="34" charset="0"/>
              <a:buChar char="•"/>
              <a:defRPr/>
            </a:pPr>
            <a:r>
              <a:rPr lang="en-US" altLang="en-US" dirty="0"/>
              <a:t>TN WIC benefit periods are based on a “rolling date”.  For example,  July 10 through August 9.</a:t>
            </a:r>
          </a:p>
          <a:p>
            <a:pPr lvl="1" eaLnBrk="1" hangingPunct="1">
              <a:buFont typeface="Wingdings" pitchFamily="2" charset="2"/>
              <a:buNone/>
              <a:defRPr/>
            </a:pPr>
            <a:endParaRPr lang="en-US" altLang="en-US" dirty="0"/>
          </a:p>
          <a:p>
            <a:pPr eaLnBrk="1" hangingPunct="1">
              <a:buFont typeface="Arial" panose="020B0604020202020204" pitchFamily="34" charset="0"/>
              <a:buNone/>
              <a:defRPr/>
            </a:pPr>
            <a:r>
              <a:rPr lang="en-US" altLang="en-US" u="sng" dirty="0"/>
              <a:t>IVR: </a:t>
            </a:r>
            <a:r>
              <a:rPr lang="en-US" altLang="en-US" dirty="0"/>
              <a:t> This is a toll-free customer service line offered by Conduent for participants to:</a:t>
            </a:r>
          </a:p>
          <a:p>
            <a:pPr marL="623998" lvl="1" indent="-170181" eaLnBrk="1" hangingPunct="1">
              <a:buFont typeface="Arial" panose="020B0604020202020204" pitchFamily="34" charset="0"/>
              <a:buChar char="•"/>
              <a:defRPr/>
            </a:pPr>
            <a:r>
              <a:rPr lang="en-US" altLang="en-US" dirty="0"/>
              <a:t>Set and change PIN numbers.</a:t>
            </a:r>
          </a:p>
          <a:p>
            <a:pPr marL="623998" lvl="1" indent="-170181" eaLnBrk="1" hangingPunct="1">
              <a:buFont typeface="Arial" panose="020B0604020202020204" pitchFamily="34" charset="0"/>
              <a:buChar char="•"/>
              <a:defRPr/>
            </a:pPr>
            <a:r>
              <a:rPr lang="en-US" altLang="en-US" dirty="0"/>
              <a:t>Get specific food and CVB balances and transaction information.</a:t>
            </a:r>
          </a:p>
          <a:p>
            <a:pPr>
              <a:defRPr/>
            </a:pPr>
            <a:endParaRPr lang="en-US" dirty="0"/>
          </a:p>
        </p:txBody>
      </p:sp>
      <p:sp>
        <p:nvSpPr>
          <p:cNvPr id="126980" name="Slide Number Placeholder 3">
            <a:extLst>
              <a:ext uri="{FF2B5EF4-FFF2-40B4-BE49-F238E27FC236}">
                <a16:creationId xmlns:a16="http://schemas.microsoft.com/office/drawing/2014/main" id="{6C9527AC-FE17-4D12-92AD-1ADF17AB4BF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panose="020B0604020202020204" pitchFamily="34" charset="0"/>
              </a:defRPr>
            </a:lvl1pPr>
            <a:lvl2pPr marL="736600" indent="-282575" defTabSz="923925" eaLnBrk="0" hangingPunct="0">
              <a:spcBef>
                <a:spcPct val="30000"/>
              </a:spcBef>
              <a:defRPr sz="1200">
                <a:solidFill>
                  <a:schemeClr val="tx1"/>
                </a:solidFill>
                <a:latin typeface="Arial" panose="020B0604020202020204" pitchFamily="34" charset="0"/>
              </a:defRPr>
            </a:lvl2pPr>
            <a:lvl3pPr marL="1133475" indent="-225425" defTabSz="923925" eaLnBrk="0" hangingPunct="0">
              <a:spcBef>
                <a:spcPct val="30000"/>
              </a:spcBef>
              <a:defRPr sz="1200">
                <a:solidFill>
                  <a:schemeClr val="tx1"/>
                </a:solidFill>
                <a:latin typeface="Arial" panose="020B0604020202020204" pitchFamily="34" charset="0"/>
              </a:defRPr>
            </a:lvl3pPr>
            <a:lvl4pPr marL="1587500" indent="-225425" defTabSz="923925" eaLnBrk="0" hangingPunct="0">
              <a:spcBef>
                <a:spcPct val="30000"/>
              </a:spcBef>
              <a:defRPr sz="1200">
                <a:solidFill>
                  <a:schemeClr val="tx1"/>
                </a:solidFill>
                <a:latin typeface="Arial" panose="020B0604020202020204" pitchFamily="34" charset="0"/>
              </a:defRPr>
            </a:lvl4pPr>
            <a:lvl5pPr marL="2041525" indent="-225425" defTabSz="923925" eaLnBrk="0" hangingPunct="0">
              <a:spcBef>
                <a:spcPct val="30000"/>
              </a:spcBef>
              <a:defRPr sz="1200">
                <a:solidFill>
                  <a:schemeClr val="tx1"/>
                </a:solidFill>
                <a:latin typeface="Arial" panose="020B0604020202020204" pitchFamily="34" charset="0"/>
              </a:defRPr>
            </a:lvl5pPr>
            <a:lvl6pPr marL="2498725" indent="-225425" defTabSz="923925"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23925"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23925"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239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B2AAC0C-CB2E-446E-8455-64B6C427FFB0}" type="slidenum">
              <a:rPr lang="en-US" altLang="en-US"/>
              <a:pPr eaLnBrk="1" hangingPunct="1">
                <a:spcBef>
                  <a:spcPct val="0"/>
                </a:spcBef>
              </a:pPr>
              <a:t>48</a:t>
            </a:fld>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a:extLst>
              <a:ext uri="{FF2B5EF4-FFF2-40B4-BE49-F238E27FC236}">
                <a16:creationId xmlns:a16="http://schemas.microsoft.com/office/drawing/2014/main" id="{9DE593EF-51A0-4B32-B787-B665D73E026E}"/>
              </a:ext>
            </a:extLst>
          </p:cNvPr>
          <p:cNvSpPr>
            <a:spLocks noGrp="1" noRot="1" noChangeAspect="1" noTextEdit="1"/>
          </p:cNvSpPr>
          <p:nvPr>
            <p:ph type="sldImg"/>
          </p:nvPr>
        </p:nvSpPr>
        <p:spPr>
          <a:ln/>
        </p:spPr>
      </p:sp>
      <p:sp>
        <p:nvSpPr>
          <p:cNvPr id="128003" name="Notes Placeholder 2">
            <a:extLst>
              <a:ext uri="{FF2B5EF4-FFF2-40B4-BE49-F238E27FC236}">
                <a16:creationId xmlns:a16="http://schemas.microsoft.com/office/drawing/2014/main" id="{E94842C9-8D2F-433D-8570-9C3F37A926C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Other Important TNWIC Terms</a:t>
            </a:r>
          </a:p>
          <a:p>
            <a:endParaRPr lang="en-US" altLang="en-US" dirty="0">
              <a:latin typeface="Arial" panose="020B0604020202020204" pitchFamily="34" charset="0"/>
            </a:endParaRPr>
          </a:p>
          <a:p>
            <a:pPr eaLnBrk="1" hangingPunct="1"/>
            <a:r>
              <a:rPr lang="en-US" altLang="en-US" u="sng" dirty="0">
                <a:latin typeface="Arial" panose="020B0604020202020204" pitchFamily="34" charset="0"/>
              </a:rPr>
              <a:t>Not to Exceed (NTE):</a:t>
            </a:r>
            <a:r>
              <a:rPr lang="en-US" altLang="en-US" dirty="0">
                <a:latin typeface="Arial" panose="020B0604020202020204" pitchFamily="34" charset="0"/>
              </a:rPr>
              <a:t>  This is the maximum price a vendor will be reimbursed for a particular approved food item.</a:t>
            </a:r>
          </a:p>
          <a:p>
            <a:pPr eaLnBrk="1" hangingPunct="1"/>
            <a:endParaRPr lang="en-US" altLang="en-US" dirty="0">
              <a:latin typeface="Arial" panose="020B0604020202020204" pitchFamily="34" charset="0"/>
            </a:endParaRPr>
          </a:p>
          <a:p>
            <a:pPr eaLnBrk="1" hangingPunct="1"/>
            <a:r>
              <a:rPr lang="en-US" altLang="en-US" u="sng" dirty="0">
                <a:latin typeface="Arial" panose="020B0604020202020204" pitchFamily="34" charset="0"/>
              </a:rPr>
              <a:t>Personal Identification Number (PIN):</a:t>
            </a:r>
            <a:r>
              <a:rPr lang="en-US" altLang="en-US" dirty="0">
                <a:latin typeface="Arial" panose="020B0604020202020204" pitchFamily="34" charset="0"/>
              </a:rPr>
              <a:t> This is the 4-digit number set by the participant to access their food and CVB benefits.</a:t>
            </a:r>
          </a:p>
          <a:p>
            <a:pPr eaLnBrk="1" hangingPunct="1"/>
            <a:endParaRPr lang="en-US" altLang="en-US" dirty="0">
              <a:latin typeface="Arial" panose="020B0604020202020204" pitchFamily="34" charset="0"/>
            </a:endParaRPr>
          </a:p>
          <a:p>
            <a:pPr eaLnBrk="1" hangingPunct="1"/>
            <a:r>
              <a:rPr lang="en-US" altLang="en-US" u="sng" dirty="0">
                <a:latin typeface="Arial" panose="020B0604020202020204" pitchFamily="34" charset="0"/>
              </a:rPr>
              <a:t>Price Look-Up (PLU):</a:t>
            </a:r>
            <a:r>
              <a:rPr lang="en-US" altLang="en-US" dirty="0">
                <a:latin typeface="Arial" panose="020B0604020202020204" pitchFamily="34" charset="0"/>
              </a:rPr>
              <a:t>  A 4-digit code on fresh produce. Vendors may enter the specific code or the generic PLU 4469.</a:t>
            </a:r>
          </a:p>
          <a:p>
            <a:pPr eaLnBrk="1" hangingPunct="1"/>
            <a:endParaRPr lang="en-US" altLang="en-US" dirty="0">
              <a:latin typeface="Arial" panose="020B0604020202020204" pitchFamily="34" charset="0"/>
            </a:endParaRPr>
          </a:p>
          <a:p>
            <a:pPr eaLnBrk="1" hangingPunct="1"/>
            <a:r>
              <a:rPr lang="en-US" altLang="en-US" u="sng" dirty="0">
                <a:latin typeface="Arial" panose="020B0604020202020204" pitchFamily="34" charset="0"/>
              </a:rPr>
              <a:t>Primary Account Number (PAN): </a:t>
            </a:r>
            <a:r>
              <a:rPr lang="en-US" altLang="en-US" dirty="0">
                <a:latin typeface="Arial" panose="020B0604020202020204" pitchFamily="34" charset="0"/>
              </a:rPr>
              <a:t> The 16-digit number on front of the TNWIC Card.</a:t>
            </a:r>
          </a:p>
          <a:p>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128004" name="Slide Number Placeholder 3">
            <a:extLst>
              <a:ext uri="{FF2B5EF4-FFF2-40B4-BE49-F238E27FC236}">
                <a16:creationId xmlns:a16="http://schemas.microsoft.com/office/drawing/2014/main" id="{A98D99E4-62CB-4407-AB20-ED9A9AFC231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panose="020B0604020202020204" pitchFamily="34" charset="0"/>
              </a:defRPr>
            </a:lvl1pPr>
            <a:lvl2pPr marL="736600" indent="-282575" defTabSz="923925" eaLnBrk="0" hangingPunct="0">
              <a:spcBef>
                <a:spcPct val="30000"/>
              </a:spcBef>
              <a:defRPr sz="1200">
                <a:solidFill>
                  <a:schemeClr val="tx1"/>
                </a:solidFill>
                <a:latin typeface="Arial" panose="020B0604020202020204" pitchFamily="34" charset="0"/>
              </a:defRPr>
            </a:lvl2pPr>
            <a:lvl3pPr marL="1133475" indent="-225425" defTabSz="923925" eaLnBrk="0" hangingPunct="0">
              <a:spcBef>
                <a:spcPct val="30000"/>
              </a:spcBef>
              <a:defRPr sz="1200">
                <a:solidFill>
                  <a:schemeClr val="tx1"/>
                </a:solidFill>
                <a:latin typeface="Arial" panose="020B0604020202020204" pitchFamily="34" charset="0"/>
              </a:defRPr>
            </a:lvl3pPr>
            <a:lvl4pPr marL="1587500" indent="-225425" defTabSz="923925" eaLnBrk="0" hangingPunct="0">
              <a:spcBef>
                <a:spcPct val="30000"/>
              </a:spcBef>
              <a:defRPr sz="1200">
                <a:solidFill>
                  <a:schemeClr val="tx1"/>
                </a:solidFill>
                <a:latin typeface="Arial" panose="020B0604020202020204" pitchFamily="34" charset="0"/>
              </a:defRPr>
            </a:lvl4pPr>
            <a:lvl5pPr marL="2041525" indent="-225425" defTabSz="923925" eaLnBrk="0" hangingPunct="0">
              <a:spcBef>
                <a:spcPct val="30000"/>
              </a:spcBef>
              <a:defRPr sz="1200">
                <a:solidFill>
                  <a:schemeClr val="tx1"/>
                </a:solidFill>
                <a:latin typeface="Arial" panose="020B0604020202020204" pitchFamily="34" charset="0"/>
              </a:defRPr>
            </a:lvl5pPr>
            <a:lvl6pPr marL="2498725" indent="-225425" defTabSz="923925"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23925"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23925"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239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7C5E272-4464-431F-9DA3-3C13912C83FA}" type="slidenum">
              <a:rPr lang="en-US" altLang="en-US"/>
              <a:pPr eaLnBrk="1" hangingPunct="1">
                <a:spcBef>
                  <a:spcPct val="0"/>
                </a:spcBef>
              </a:pPr>
              <a:t>49</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4B859FE5-8424-45F7-BF9D-86BAE1819C85}"/>
              </a:ext>
            </a:extLst>
          </p:cNvPr>
          <p:cNvSpPr>
            <a:spLocks noGrp="1" noRot="1" noChangeAspect="1" noTextEdit="1"/>
          </p:cNvSpPr>
          <p:nvPr>
            <p:ph type="sldImg"/>
          </p:nvPr>
        </p:nvSpPr>
        <p:spPr>
          <a:ln/>
        </p:spPr>
      </p:sp>
      <p:sp>
        <p:nvSpPr>
          <p:cNvPr id="82947" name="Notes Placeholder 2">
            <a:extLst>
              <a:ext uri="{FF2B5EF4-FFF2-40B4-BE49-F238E27FC236}">
                <a16:creationId xmlns:a16="http://schemas.microsoft.com/office/drawing/2014/main" id="{F1B24D70-C4B9-4400-8492-21CE6A798B0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WIC Provides Healthy Foods </a:t>
            </a:r>
          </a:p>
          <a:p>
            <a:br>
              <a:rPr lang="en-US" altLang="en-US"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WIC food benefits align with the Dietary Guidelines for Americans and the infant feeding practice guidelines of the American Academy of Pediatrics.</a:t>
            </a:r>
            <a:br>
              <a:rPr lang="en-US" altLang="en-US" dirty="0">
                <a:latin typeface="Arial" panose="020B0604020202020204" pitchFamily="34" charset="0"/>
                <a:cs typeface="Arial" panose="020B0604020202020204" pitchFamily="34" charset="0"/>
              </a:rPr>
            </a:br>
            <a:br>
              <a:rPr lang="en-US" altLang="en-US"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The list of food categories that became effective July 1, 2015 remains the same. Since each participant receives specific foods, there are several ways participants can obtain a list of their eligible foods including by phone or by swiping their TNWIC card for a balance inquiry at your store. (Give audience a few moments to look over the list.)</a:t>
            </a:r>
          </a:p>
        </p:txBody>
      </p:sp>
      <p:sp>
        <p:nvSpPr>
          <p:cNvPr id="82948" name="Slide Number Placeholder 3">
            <a:extLst>
              <a:ext uri="{FF2B5EF4-FFF2-40B4-BE49-F238E27FC236}">
                <a16:creationId xmlns:a16="http://schemas.microsoft.com/office/drawing/2014/main" id="{0118619A-3E6B-408B-8DAA-7259CB40D0F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panose="020B0604020202020204" pitchFamily="34" charset="0"/>
              </a:defRPr>
            </a:lvl1pPr>
            <a:lvl2pPr marL="736600" indent="-282575" defTabSz="923925" eaLnBrk="0" hangingPunct="0">
              <a:spcBef>
                <a:spcPct val="30000"/>
              </a:spcBef>
              <a:defRPr sz="1200">
                <a:solidFill>
                  <a:schemeClr val="tx1"/>
                </a:solidFill>
                <a:latin typeface="Arial" panose="020B0604020202020204" pitchFamily="34" charset="0"/>
              </a:defRPr>
            </a:lvl2pPr>
            <a:lvl3pPr marL="1133475" indent="-225425" defTabSz="923925" eaLnBrk="0" hangingPunct="0">
              <a:spcBef>
                <a:spcPct val="30000"/>
              </a:spcBef>
              <a:defRPr sz="1200">
                <a:solidFill>
                  <a:schemeClr val="tx1"/>
                </a:solidFill>
                <a:latin typeface="Arial" panose="020B0604020202020204" pitchFamily="34" charset="0"/>
              </a:defRPr>
            </a:lvl3pPr>
            <a:lvl4pPr marL="1587500" indent="-225425" defTabSz="923925" eaLnBrk="0" hangingPunct="0">
              <a:spcBef>
                <a:spcPct val="30000"/>
              </a:spcBef>
              <a:defRPr sz="1200">
                <a:solidFill>
                  <a:schemeClr val="tx1"/>
                </a:solidFill>
                <a:latin typeface="Arial" panose="020B0604020202020204" pitchFamily="34" charset="0"/>
              </a:defRPr>
            </a:lvl4pPr>
            <a:lvl5pPr marL="2041525" indent="-225425" defTabSz="923925" eaLnBrk="0" hangingPunct="0">
              <a:spcBef>
                <a:spcPct val="30000"/>
              </a:spcBef>
              <a:defRPr sz="1200">
                <a:solidFill>
                  <a:schemeClr val="tx1"/>
                </a:solidFill>
                <a:latin typeface="Arial" panose="020B0604020202020204" pitchFamily="34" charset="0"/>
              </a:defRPr>
            </a:lvl5pPr>
            <a:lvl6pPr marL="2498725" indent="-225425" defTabSz="923925"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23925"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23925"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239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B2B89A35-0816-4524-A9EF-57E4FA0B1F04}" type="slidenum">
              <a:rPr lang="en-US" altLang="en-US"/>
              <a:pPr eaLnBrk="1" hangingPunct="1">
                <a:spcBef>
                  <a:spcPct val="0"/>
                </a:spcBef>
              </a:pPr>
              <a:t>5</a:t>
            </a:fld>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a:extLst>
              <a:ext uri="{FF2B5EF4-FFF2-40B4-BE49-F238E27FC236}">
                <a16:creationId xmlns:a16="http://schemas.microsoft.com/office/drawing/2014/main" id="{AA56BF9F-E6F0-43EE-A151-B9F264E0806A}"/>
              </a:ext>
            </a:extLst>
          </p:cNvPr>
          <p:cNvSpPr>
            <a:spLocks noGrp="1" noRot="1" noChangeAspect="1" noTextEdit="1"/>
          </p:cNvSpPr>
          <p:nvPr>
            <p:ph type="sldImg"/>
          </p:nvPr>
        </p:nvSpPr>
        <p:spPr>
          <a:ln/>
        </p:spPr>
      </p:sp>
      <p:sp>
        <p:nvSpPr>
          <p:cNvPr id="129027" name="Notes Placeholder 2">
            <a:extLst>
              <a:ext uri="{FF2B5EF4-FFF2-40B4-BE49-F238E27FC236}">
                <a16:creationId xmlns:a16="http://schemas.microsoft.com/office/drawing/2014/main" id="{1622F3B7-70B3-4C52-A668-45A34DDC3A7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Other Important TNWIC Terms</a:t>
            </a:r>
          </a:p>
          <a:p>
            <a:endParaRPr lang="en-US" altLang="en-US" dirty="0">
              <a:latin typeface="Arial" panose="020B0604020202020204" pitchFamily="34" charset="0"/>
            </a:endParaRPr>
          </a:p>
          <a:p>
            <a:pPr eaLnBrk="1" hangingPunct="1"/>
            <a:r>
              <a:rPr lang="en-US" altLang="en-US" u="sng" dirty="0">
                <a:latin typeface="Arial" panose="020B0604020202020204" pitchFamily="34" charset="0"/>
              </a:rPr>
              <a:t>Settlement:</a:t>
            </a:r>
            <a:r>
              <a:rPr lang="en-US" altLang="en-US" dirty="0">
                <a:latin typeface="Arial" panose="020B0604020202020204" pitchFamily="34" charset="0"/>
              </a:rPr>
              <a:t> Payment received for a WIC transaction whether integrated or stand-beside.</a:t>
            </a:r>
          </a:p>
          <a:p>
            <a:pPr eaLnBrk="1" hangingPunct="1"/>
            <a:r>
              <a:rPr lang="en-US" altLang="en-US" dirty="0">
                <a:latin typeface="Arial" panose="020B0604020202020204" pitchFamily="34" charset="0"/>
              </a:rPr>
              <a:t> </a:t>
            </a:r>
          </a:p>
          <a:p>
            <a:pPr eaLnBrk="1" hangingPunct="1"/>
            <a:r>
              <a:rPr lang="en-US" altLang="en-US" u="sng" dirty="0">
                <a:latin typeface="Arial" panose="020B0604020202020204" pitchFamily="34" charset="0"/>
              </a:rPr>
              <a:t>Shopping List:</a:t>
            </a:r>
            <a:r>
              <a:rPr lang="en-US" altLang="en-US" dirty="0">
                <a:latin typeface="Arial" panose="020B0604020202020204" pitchFamily="34" charset="0"/>
              </a:rPr>
              <a:t> The list of foods and quantities currently available to the household attached to the TNWIC Card.</a:t>
            </a:r>
          </a:p>
          <a:p>
            <a:pPr eaLnBrk="1" hangingPunct="1"/>
            <a:endParaRPr lang="en-US" altLang="en-US" u="sng" dirty="0">
              <a:latin typeface="Arial" panose="020B0604020202020204" pitchFamily="34" charset="0"/>
            </a:endParaRPr>
          </a:p>
          <a:p>
            <a:r>
              <a:rPr lang="en-US" altLang="en-US" u="sng" dirty="0">
                <a:latin typeface="Arial" panose="020B0604020202020204" pitchFamily="34" charset="0"/>
              </a:rPr>
              <a:t>Universal Product Code (UPC):</a:t>
            </a:r>
            <a:r>
              <a:rPr lang="en-US" altLang="en-US" dirty="0">
                <a:latin typeface="Arial" panose="020B0604020202020204" pitchFamily="34" charset="0"/>
              </a:rPr>
              <a:t>  Specific type of barcode used to identify products sold by WIC vendors. These are used to establish the APL.</a:t>
            </a:r>
          </a:p>
          <a:p>
            <a:endParaRPr lang="en-US" altLang="en-US" dirty="0">
              <a:latin typeface="Arial" panose="020B0604020202020204" pitchFamily="34" charset="0"/>
            </a:endParaRPr>
          </a:p>
          <a:p>
            <a:r>
              <a:rPr lang="en-US" altLang="en-US" u="sng" dirty="0">
                <a:latin typeface="Arial" panose="020B0604020202020204" pitchFamily="34" charset="0"/>
              </a:rPr>
              <a:t>Value Added Retailer (VAR): </a:t>
            </a:r>
            <a:r>
              <a:rPr lang="en-US" altLang="en-US" dirty="0">
                <a:latin typeface="Arial" panose="020B0604020202020204" pitchFamily="34" charset="0"/>
              </a:rPr>
              <a:t> A business entity that sells or leases integrated cash register systems.</a:t>
            </a:r>
          </a:p>
          <a:p>
            <a:endParaRPr lang="en-US" altLang="en-US" dirty="0">
              <a:latin typeface="Arial" panose="020B0604020202020204" pitchFamily="34" charset="0"/>
            </a:endParaRPr>
          </a:p>
        </p:txBody>
      </p:sp>
      <p:sp>
        <p:nvSpPr>
          <p:cNvPr id="129028" name="Slide Number Placeholder 3">
            <a:extLst>
              <a:ext uri="{FF2B5EF4-FFF2-40B4-BE49-F238E27FC236}">
                <a16:creationId xmlns:a16="http://schemas.microsoft.com/office/drawing/2014/main" id="{1FE25909-2779-4F2D-89AF-5B1282B556E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panose="020B0604020202020204" pitchFamily="34" charset="0"/>
              </a:defRPr>
            </a:lvl1pPr>
            <a:lvl2pPr marL="736600" indent="-282575" defTabSz="923925" eaLnBrk="0" hangingPunct="0">
              <a:spcBef>
                <a:spcPct val="30000"/>
              </a:spcBef>
              <a:defRPr sz="1200">
                <a:solidFill>
                  <a:schemeClr val="tx1"/>
                </a:solidFill>
                <a:latin typeface="Arial" panose="020B0604020202020204" pitchFamily="34" charset="0"/>
              </a:defRPr>
            </a:lvl2pPr>
            <a:lvl3pPr marL="1133475" indent="-225425" defTabSz="923925" eaLnBrk="0" hangingPunct="0">
              <a:spcBef>
                <a:spcPct val="30000"/>
              </a:spcBef>
              <a:defRPr sz="1200">
                <a:solidFill>
                  <a:schemeClr val="tx1"/>
                </a:solidFill>
                <a:latin typeface="Arial" panose="020B0604020202020204" pitchFamily="34" charset="0"/>
              </a:defRPr>
            </a:lvl3pPr>
            <a:lvl4pPr marL="1587500" indent="-225425" defTabSz="923925" eaLnBrk="0" hangingPunct="0">
              <a:spcBef>
                <a:spcPct val="30000"/>
              </a:spcBef>
              <a:defRPr sz="1200">
                <a:solidFill>
                  <a:schemeClr val="tx1"/>
                </a:solidFill>
                <a:latin typeface="Arial" panose="020B0604020202020204" pitchFamily="34" charset="0"/>
              </a:defRPr>
            </a:lvl4pPr>
            <a:lvl5pPr marL="2041525" indent="-225425" defTabSz="923925" eaLnBrk="0" hangingPunct="0">
              <a:spcBef>
                <a:spcPct val="30000"/>
              </a:spcBef>
              <a:defRPr sz="1200">
                <a:solidFill>
                  <a:schemeClr val="tx1"/>
                </a:solidFill>
                <a:latin typeface="Arial" panose="020B0604020202020204" pitchFamily="34" charset="0"/>
              </a:defRPr>
            </a:lvl5pPr>
            <a:lvl6pPr marL="2498725" indent="-225425" defTabSz="923925"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23925"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23925"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239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ACBFB0E-DDBD-48A5-923E-C99886542BC4}" type="slidenum">
              <a:rPr lang="en-US" altLang="en-US"/>
              <a:pPr eaLnBrk="1" hangingPunct="1">
                <a:spcBef>
                  <a:spcPct val="0"/>
                </a:spcBef>
              </a:pPr>
              <a:t>50</a:t>
            </a:fld>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a:extLst>
              <a:ext uri="{FF2B5EF4-FFF2-40B4-BE49-F238E27FC236}">
                <a16:creationId xmlns:a16="http://schemas.microsoft.com/office/drawing/2014/main" id="{0A6931A6-DC48-4CFD-91E6-2D21AEC64D98}"/>
              </a:ext>
            </a:extLst>
          </p:cNvPr>
          <p:cNvSpPr>
            <a:spLocks noGrp="1" noRot="1" noChangeAspect="1" noTextEdit="1"/>
          </p:cNvSpPr>
          <p:nvPr>
            <p:ph type="sldImg"/>
          </p:nvPr>
        </p:nvSpPr>
        <p:spPr>
          <a:ln/>
        </p:spPr>
      </p:sp>
      <p:sp>
        <p:nvSpPr>
          <p:cNvPr id="130051" name="Notes Placeholder 2">
            <a:extLst>
              <a:ext uri="{FF2B5EF4-FFF2-40B4-BE49-F238E27FC236}">
                <a16:creationId xmlns:a16="http://schemas.microsoft.com/office/drawing/2014/main" id="{9CB090B8-CDD8-4766-AEEA-8EEB1E7604F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Important Requirements</a:t>
            </a:r>
          </a:p>
          <a:p>
            <a:endParaRPr lang="en-US" altLang="en-US" dirty="0">
              <a:latin typeface="Arial" panose="020B0604020202020204" pitchFamily="34" charset="0"/>
            </a:endParaRPr>
          </a:p>
          <a:p>
            <a:r>
              <a:rPr lang="en-US" altLang="en-US" dirty="0">
                <a:latin typeface="Arial" panose="020B0604020202020204" pitchFamily="34" charset="0"/>
              </a:rPr>
              <a:t>Next will be some important requirements that apply to all TNWIC transactions and all vendors:</a:t>
            </a:r>
          </a:p>
          <a:p>
            <a:endParaRPr lang="en-US" altLang="en-US" dirty="0">
              <a:latin typeface="Arial" panose="020B0604020202020204" pitchFamily="34" charset="0"/>
            </a:endParaRPr>
          </a:p>
          <a:p>
            <a:r>
              <a:rPr lang="en-US" altLang="en-US" dirty="0">
                <a:latin typeface="Arial" panose="020B0604020202020204" pitchFamily="34" charset="0"/>
              </a:rPr>
              <a:t>The card must be presented at time of purchase.</a:t>
            </a:r>
          </a:p>
          <a:p>
            <a:endParaRPr lang="en-US" altLang="en-US" dirty="0">
              <a:latin typeface="Arial" panose="020B0604020202020204" pitchFamily="34" charset="0"/>
            </a:endParaRPr>
          </a:p>
          <a:p>
            <a:r>
              <a:rPr lang="en-US" altLang="en-US" dirty="0">
                <a:latin typeface="Arial" panose="020B0604020202020204" pitchFamily="34" charset="0"/>
              </a:rPr>
              <a:t>The card may be presented by participant or designated shopper.</a:t>
            </a:r>
          </a:p>
          <a:p>
            <a:endParaRPr lang="en-US" altLang="en-US" dirty="0">
              <a:latin typeface="Arial" panose="020B0604020202020204" pitchFamily="34" charset="0"/>
            </a:endParaRPr>
          </a:p>
          <a:p>
            <a:r>
              <a:rPr lang="en-US" altLang="en-US" dirty="0">
                <a:latin typeface="Arial" panose="020B0604020202020204" pitchFamily="34" charset="0"/>
              </a:rPr>
              <a:t>WIC provided TNWIC signs are to be displayed as instructed. All vendors have received decals for the front of the store. Stand-beside vendors have also received ones to identify which lanes accept TNWIC. These signs will look like the image pictured on this slide.</a:t>
            </a:r>
          </a:p>
          <a:p>
            <a:endParaRPr lang="en-US" altLang="en-US" dirty="0">
              <a:latin typeface="Arial" panose="020B0604020202020204" pitchFamily="34" charset="0"/>
            </a:endParaRPr>
          </a:p>
          <a:p>
            <a:r>
              <a:rPr lang="en-US" altLang="en-US" dirty="0">
                <a:latin typeface="Arial" panose="020B0604020202020204" pitchFamily="34" charset="0"/>
              </a:rPr>
              <a:t>The use of shelf tags remains optional. As in the past, it is the vendor’s responsibility they are used correctly.</a:t>
            </a:r>
          </a:p>
          <a:p>
            <a:endParaRPr lang="en-US" altLang="en-US" dirty="0">
              <a:latin typeface="Arial" panose="020B0604020202020204" pitchFamily="34" charset="0"/>
            </a:endParaRPr>
          </a:p>
          <a:p>
            <a:r>
              <a:rPr lang="en-US" altLang="en-US" dirty="0">
                <a:latin typeface="Arial" panose="020B0604020202020204" pitchFamily="34" charset="0"/>
              </a:rPr>
              <a:t>All lanes equipped for TNWIC must be utilized for TNWIC transactions.</a:t>
            </a:r>
          </a:p>
          <a:p>
            <a:endParaRPr lang="en-US" altLang="en-US" dirty="0">
              <a:latin typeface="Arial" panose="020B0604020202020204" pitchFamily="34" charset="0"/>
            </a:endParaRPr>
          </a:p>
        </p:txBody>
      </p:sp>
      <p:sp>
        <p:nvSpPr>
          <p:cNvPr id="130052" name="Slide Number Placeholder 3">
            <a:extLst>
              <a:ext uri="{FF2B5EF4-FFF2-40B4-BE49-F238E27FC236}">
                <a16:creationId xmlns:a16="http://schemas.microsoft.com/office/drawing/2014/main" id="{E793793C-C07C-4C60-947E-3F1F6AC3A96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panose="020B0604020202020204" pitchFamily="34" charset="0"/>
              </a:defRPr>
            </a:lvl1pPr>
            <a:lvl2pPr marL="736600" indent="-282575" defTabSz="923925" eaLnBrk="0" hangingPunct="0">
              <a:spcBef>
                <a:spcPct val="30000"/>
              </a:spcBef>
              <a:defRPr sz="1200">
                <a:solidFill>
                  <a:schemeClr val="tx1"/>
                </a:solidFill>
                <a:latin typeface="Arial" panose="020B0604020202020204" pitchFamily="34" charset="0"/>
              </a:defRPr>
            </a:lvl2pPr>
            <a:lvl3pPr marL="1133475" indent="-225425" defTabSz="923925" eaLnBrk="0" hangingPunct="0">
              <a:spcBef>
                <a:spcPct val="30000"/>
              </a:spcBef>
              <a:defRPr sz="1200">
                <a:solidFill>
                  <a:schemeClr val="tx1"/>
                </a:solidFill>
                <a:latin typeface="Arial" panose="020B0604020202020204" pitchFamily="34" charset="0"/>
              </a:defRPr>
            </a:lvl3pPr>
            <a:lvl4pPr marL="1587500" indent="-225425" defTabSz="923925" eaLnBrk="0" hangingPunct="0">
              <a:spcBef>
                <a:spcPct val="30000"/>
              </a:spcBef>
              <a:defRPr sz="1200">
                <a:solidFill>
                  <a:schemeClr val="tx1"/>
                </a:solidFill>
                <a:latin typeface="Arial" panose="020B0604020202020204" pitchFamily="34" charset="0"/>
              </a:defRPr>
            </a:lvl4pPr>
            <a:lvl5pPr marL="2041525" indent="-225425" defTabSz="923925" eaLnBrk="0" hangingPunct="0">
              <a:spcBef>
                <a:spcPct val="30000"/>
              </a:spcBef>
              <a:defRPr sz="1200">
                <a:solidFill>
                  <a:schemeClr val="tx1"/>
                </a:solidFill>
                <a:latin typeface="Arial" panose="020B0604020202020204" pitchFamily="34" charset="0"/>
              </a:defRPr>
            </a:lvl5pPr>
            <a:lvl6pPr marL="2498725" indent="-225425" defTabSz="923925"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23925"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23925"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239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5832CA4-F9C8-4172-9B7A-DFBBC18C97CB}" type="slidenum">
              <a:rPr lang="en-US" altLang="en-US"/>
              <a:pPr eaLnBrk="1" hangingPunct="1">
                <a:spcBef>
                  <a:spcPct val="0"/>
                </a:spcBef>
              </a:pPr>
              <a:t>51</a:t>
            </a:fld>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a:extLst>
              <a:ext uri="{FF2B5EF4-FFF2-40B4-BE49-F238E27FC236}">
                <a16:creationId xmlns:a16="http://schemas.microsoft.com/office/drawing/2014/main" id="{FE086B3E-97A5-4D4A-885C-7967B5B2EDF3}"/>
              </a:ext>
            </a:extLst>
          </p:cNvPr>
          <p:cNvSpPr>
            <a:spLocks noGrp="1" noRot="1" noChangeAspect="1" noTextEdit="1"/>
          </p:cNvSpPr>
          <p:nvPr>
            <p:ph type="sldImg"/>
          </p:nvPr>
        </p:nvSpPr>
        <p:spPr>
          <a:ln/>
        </p:spPr>
      </p:sp>
      <p:sp>
        <p:nvSpPr>
          <p:cNvPr id="131075" name="Notes Placeholder 2">
            <a:extLst>
              <a:ext uri="{FF2B5EF4-FFF2-40B4-BE49-F238E27FC236}">
                <a16:creationId xmlns:a16="http://schemas.microsoft.com/office/drawing/2014/main" id="{ED550826-9B2A-4456-B9BA-8DF4D807DCB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Important Requirements</a:t>
            </a:r>
          </a:p>
          <a:p>
            <a:endParaRPr lang="en-US" altLang="en-US" dirty="0">
              <a:latin typeface="Arial" panose="020B0604020202020204" pitchFamily="34" charset="0"/>
            </a:endParaRPr>
          </a:p>
          <a:p>
            <a:r>
              <a:rPr lang="en-US" altLang="en-US" dirty="0">
                <a:latin typeface="Arial" panose="020B0604020202020204" pitchFamily="34" charset="0"/>
              </a:rPr>
              <a:t>Additionally:</a:t>
            </a:r>
          </a:p>
          <a:p>
            <a:endParaRPr lang="en-US" altLang="en-US" dirty="0">
              <a:latin typeface="Arial" panose="020B0604020202020204" pitchFamily="34" charset="0"/>
            </a:endParaRPr>
          </a:p>
          <a:p>
            <a:r>
              <a:rPr lang="en-US" altLang="en-US" dirty="0">
                <a:latin typeface="Arial" panose="020B0604020202020204" pitchFamily="34" charset="0"/>
              </a:rPr>
              <a:t>Stand-besides must identify which lanes accept TNWIC.</a:t>
            </a:r>
          </a:p>
          <a:p>
            <a:endParaRPr lang="en-US" altLang="en-US" dirty="0">
              <a:latin typeface="Arial" panose="020B0604020202020204" pitchFamily="34" charset="0"/>
            </a:endParaRPr>
          </a:p>
          <a:p>
            <a:r>
              <a:rPr lang="en-US" altLang="en-US" dirty="0">
                <a:latin typeface="Arial" panose="020B0604020202020204" pitchFamily="34" charset="0"/>
              </a:rPr>
              <a:t>Receipts for all TNWIC transactions must identify store name, address, date and time.</a:t>
            </a:r>
          </a:p>
          <a:p>
            <a:endParaRPr lang="en-US" altLang="en-US" dirty="0">
              <a:latin typeface="Arial" panose="020B0604020202020204" pitchFamily="34" charset="0"/>
            </a:endParaRPr>
          </a:p>
          <a:p>
            <a:r>
              <a:rPr lang="en-US" altLang="en-US" dirty="0">
                <a:latin typeface="Arial" panose="020B0604020202020204" pitchFamily="34" charset="0"/>
              </a:rPr>
              <a:t>There can only be 1 TNWIC Card used per transaction.</a:t>
            </a:r>
          </a:p>
          <a:p>
            <a:endParaRPr lang="en-US" altLang="en-US" dirty="0">
              <a:latin typeface="Arial" panose="020B0604020202020204" pitchFamily="34" charset="0"/>
            </a:endParaRPr>
          </a:p>
          <a:p>
            <a:r>
              <a:rPr lang="en-US" altLang="en-US" dirty="0">
                <a:latin typeface="Arial" panose="020B0604020202020204" pitchFamily="34" charset="0"/>
              </a:rPr>
              <a:t>Vendors may not require a minimum purchase amount for a TNWIC transaction.</a:t>
            </a:r>
            <a:endParaRPr lang="en-US" altLang="en-US" i="1" dirty="0">
              <a:latin typeface="Arial" panose="020B0604020202020204" pitchFamily="34" charset="0"/>
            </a:endParaRPr>
          </a:p>
          <a:p>
            <a:endParaRPr lang="en-US" altLang="en-US" dirty="0">
              <a:latin typeface="Arial" panose="020B0604020202020204" pitchFamily="34" charset="0"/>
            </a:endParaRPr>
          </a:p>
        </p:txBody>
      </p:sp>
      <p:sp>
        <p:nvSpPr>
          <p:cNvPr id="131076" name="Slide Number Placeholder 3">
            <a:extLst>
              <a:ext uri="{FF2B5EF4-FFF2-40B4-BE49-F238E27FC236}">
                <a16:creationId xmlns:a16="http://schemas.microsoft.com/office/drawing/2014/main" id="{818F727A-0003-4BDE-8EB6-3877640E11A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panose="020B0604020202020204" pitchFamily="34" charset="0"/>
              </a:defRPr>
            </a:lvl1pPr>
            <a:lvl2pPr marL="736600" indent="-282575" defTabSz="923925" eaLnBrk="0" hangingPunct="0">
              <a:spcBef>
                <a:spcPct val="30000"/>
              </a:spcBef>
              <a:defRPr sz="1200">
                <a:solidFill>
                  <a:schemeClr val="tx1"/>
                </a:solidFill>
                <a:latin typeface="Arial" panose="020B0604020202020204" pitchFamily="34" charset="0"/>
              </a:defRPr>
            </a:lvl2pPr>
            <a:lvl3pPr marL="1133475" indent="-225425" defTabSz="923925" eaLnBrk="0" hangingPunct="0">
              <a:spcBef>
                <a:spcPct val="30000"/>
              </a:spcBef>
              <a:defRPr sz="1200">
                <a:solidFill>
                  <a:schemeClr val="tx1"/>
                </a:solidFill>
                <a:latin typeface="Arial" panose="020B0604020202020204" pitchFamily="34" charset="0"/>
              </a:defRPr>
            </a:lvl3pPr>
            <a:lvl4pPr marL="1587500" indent="-225425" defTabSz="923925" eaLnBrk="0" hangingPunct="0">
              <a:spcBef>
                <a:spcPct val="30000"/>
              </a:spcBef>
              <a:defRPr sz="1200">
                <a:solidFill>
                  <a:schemeClr val="tx1"/>
                </a:solidFill>
                <a:latin typeface="Arial" panose="020B0604020202020204" pitchFamily="34" charset="0"/>
              </a:defRPr>
            </a:lvl4pPr>
            <a:lvl5pPr marL="2041525" indent="-225425" defTabSz="923925" eaLnBrk="0" hangingPunct="0">
              <a:spcBef>
                <a:spcPct val="30000"/>
              </a:spcBef>
              <a:defRPr sz="1200">
                <a:solidFill>
                  <a:schemeClr val="tx1"/>
                </a:solidFill>
                <a:latin typeface="Arial" panose="020B0604020202020204" pitchFamily="34" charset="0"/>
              </a:defRPr>
            </a:lvl5pPr>
            <a:lvl6pPr marL="2498725" indent="-225425" defTabSz="923925"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23925"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23925"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239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7D78CD2-39CE-4978-9E5E-D43B48328EA1}" type="slidenum">
              <a:rPr lang="en-US" altLang="en-US"/>
              <a:pPr eaLnBrk="1" hangingPunct="1">
                <a:spcBef>
                  <a:spcPct val="0"/>
                </a:spcBef>
              </a:pPr>
              <a:t>52</a:t>
            </a:fld>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a:extLst>
              <a:ext uri="{FF2B5EF4-FFF2-40B4-BE49-F238E27FC236}">
                <a16:creationId xmlns:a16="http://schemas.microsoft.com/office/drawing/2014/main" id="{76CFB68E-D4E0-46BE-AF26-998AE5C7C11B}"/>
              </a:ext>
            </a:extLst>
          </p:cNvPr>
          <p:cNvSpPr>
            <a:spLocks noGrp="1" noRot="1" noChangeAspect="1" noTextEdit="1"/>
          </p:cNvSpPr>
          <p:nvPr>
            <p:ph type="sldImg"/>
          </p:nvPr>
        </p:nvSpPr>
        <p:spPr>
          <a:ln/>
        </p:spPr>
      </p:sp>
      <p:sp>
        <p:nvSpPr>
          <p:cNvPr id="132099" name="Notes Placeholder 2">
            <a:extLst>
              <a:ext uri="{FF2B5EF4-FFF2-40B4-BE49-F238E27FC236}">
                <a16:creationId xmlns:a16="http://schemas.microsoft.com/office/drawing/2014/main" id="{9BC6A82F-E038-498E-B39D-CC6E44BCDBC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Types of Transactions</a:t>
            </a:r>
          </a:p>
          <a:p>
            <a:endParaRPr lang="en-US" altLang="en-US" dirty="0">
              <a:latin typeface="Arial" panose="020B0604020202020204" pitchFamily="34" charset="0"/>
            </a:endParaRPr>
          </a:p>
          <a:p>
            <a:r>
              <a:rPr lang="en-US" altLang="en-US" dirty="0">
                <a:latin typeface="Arial" panose="020B0604020202020204" pitchFamily="34" charset="0"/>
              </a:rPr>
              <a:t>All vendors, regardless whether integrated or stand-beside must be able to perform the following:</a:t>
            </a:r>
          </a:p>
          <a:p>
            <a:endParaRPr lang="en-US" altLang="en-US" dirty="0">
              <a:latin typeface="Arial" panose="020B0604020202020204" pitchFamily="34" charset="0"/>
            </a:endParaRPr>
          </a:p>
          <a:p>
            <a:pPr>
              <a:buFont typeface="Wingdings" panose="05000000000000000000" pitchFamily="2" charset="2"/>
              <a:buNone/>
            </a:pPr>
            <a:r>
              <a:rPr lang="en-US" altLang="en-US" u="sng" dirty="0">
                <a:latin typeface="Arial" panose="020B0604020202020204" pitchFamily="34" charset="0"/>
              </a:rPr>
              <a:t>Balance inquiry </a:t>
            </a:r>
            <a:r>
              <a:rPr lang="en-US" altLang="en-US" dirty="0">
                <a:latin typeface="Arial" panose="020B0604020202020204" pitchFamily="34" charset="0"/>
              </a:rPr>
              <a:t>– Provide a shopping list and/or retrieve balance of available food and CVB benefits. </a:t>
            </a:r>
          </a:p>
          <a:p>
            <a:pPr>
              <a:buFont typeface="Wingdings" panose="05000000000000000000" pitchFamily="2" charset="2"/>
              <a:buNone/>
            </a:pPr>
            <a:endParaRPr lang="en-US" altLang="en-US" dirty="0">
              <a:latin typeface="Arial" panose="020B0604020202020204" pitchFamily="34" charset="0"/>
            </a:endParaRPr>
          </a:p>
          <a:p>
            <a:pPr>
              <a:buFont typeface="Wingdings" panose="05000000000000000000" pitchFamily="2" charset="2"/>
              <a:buNone/>
            </a:pPr>
            <a:r>
              <a:rPr lang="en-US" altLang="en-US" u="sng" dirty="0">
                <a:latin typeface="Arial" panose="020B0604020202020204" pitchFamily="34" charset="0"/>
              </a:rPr>
              <a:t>Purchase </a:t>
            </a:r>
            <a:r>
              <a:rPr lang="en-US" altLang="en-US" dirty="0">
                <a:latin typeface="Arial" panose="020B0604020202020204" pitchFamily="34" charset="0"/>
              </a:rPr>
              <a:t>– Authorize and complete a sale.</a:t>
            </a:r>
          </a:p>
          <a:p>
            <a:pPr>
              <a:buFont typeface="Wingdings" panose="05000000000000000000" pitchFamily="2" charset="2"/>
              <a:buNone/>
            </a:pPr>
            <a:endParaRPr lang="en-US" altLang="en-US" dirty="0">
              <a:latin typeface="Arial" panose="020B0604020202020204" pitchFamily="34" charset="0"/>
            </a:endParaRPr>
          </a:p>
          <a:p>
            <a:pPr>
              <a:buFont typeface="Wingdings" panose="05000000000000000000" pitchFamily="2" charset="2"/>
              <a:buNone/>
            </a:pPr>
            <a:r>
              <a:rPr lang="en-US" altLang="en-US" u="sng" dirty="0">
                <a:latin typeface="Arial" panose="020B0604020202020204" pitchFamily="34" charset="0"/>
              </a:rPr>
              <a:t>Reversal</a:t>
            </a:r>
            <a:r>
              <a:rPr lang="en-US" altLang="en-US" dirty="0">
                <a:latin typeface="Arial" panose="020B0604020202020204" pitchFamily="34" charset="0"/>
              </a:rPr>
              <a:t> – Partially or completely nullify a previous purchase and add food and CVB benefits back to the TNWIC Card.</a:t>
            </a:r>
          </a:p>
          <a:p>
            <a:pPr>
              <a:buFont typeface="Wingdings" panose="05000000000000000000" pitchFamily="2" charset="2"/>
              <a:buNone/>
            </a:pPr>
            <a:endParaRPr lang="en-US" altLang="en-US" dirty="0">
              <a:latin typeface="Arial" panose="020B0604020202020204" pitchFamily="34" charset="0"/>
            </a:endParaRPr>
          </a:p>
          <a:p>
            <a:pPr>
              <a:buFont typeface="Wingdings" panose="05000000000000000000" pitchFamily="2" charset="2"/>
              <a:buNone/>
            </a:pPr>
            <a:r>
              <a:rPr lang="en-US" altLang="en-US" u="sng" dirty="0">
                <a:latin typeface="Arial" panose="020B0604020202020204" pitchFamily="34" charset="0"/>
              </a:rPr>
              <a:t>Void </a:t>
            </a:r>
            <a:r>
              <a:rPr lang="en-US" altLang="en-US" dirty="0">
                <a:latin typeface="Arial" panose="020B0604020202020204" pitchFamily="34" charset="0"/>
              </a:rPr>
              <a:t>– Cancel a previously authorized and completed transaction resulting in a reversal.</a:t>
            </a:r>
          </a:p>
          <a:p>
            <a:pPr>
              <a:buFont typeface="Wingdings" panose="05000000000000000000" pitchFamily="2" charset="2"/>
              <a:buNone/>
            </a:pPr>
            <a:endParaRPr lang="en-US" altLang="en-US" dirty="0">
              <a:latin typeface="Arial" panose="020B0604020202020204" pitchFamily="34" charset="0"/>
            </a:endParaRPr>
          </a:p>
          <a:p>
            <a:pPr>
              <a:buFont typeface="Wingdings" panose="05000000000000000000" pitchFamily="2" charset="2"/>
              <a:buNone/>
            </a:pPr>
            <a:r>
              <a:rPr lang="en-US" altLang="en-US" u="sng" dirty="0">
                <a:latin typeface="Arial" panose="020B0604020202020204" pitchFamily="34" charset="0"/>
              </a:rPr>
              <a:t>Split Tender</a:t>
            </a:r>
            <a:r>
              <a:rPr lang="en-US" altLang="en-US" dirty="0">
                <a:latin typeface="Arial" panose="020B0604020202020204" pitchFamily="34" charset="0"/>
              </a:rPr>
              <a:t> – Provides cardholder option to pay the amount over the maximum value of the CVB with another form of payment.</a:t>
            </a:r>
            <a:endParaRPr lang="en-US" altLang="en-US" u="sng" dirty="0">
              <a:latin typeface="Arial" panose="020B0604020202020204" pitchFamily="34" charset="0"/>
            </a:endParaRPr>
          </a:p>
          <a:p>
            <a:endParaRPr lang="en-US" altLang="en-US" dirty="0">
              <a:latin typeface="Arial" panose="020B0604020202020204" pitchFamily="34" charset="0"/>
            </a:endParaRPr>
          </a:p>
        </p:txBody>
      </p:sp>
      <p:sp>
        <p:nvSpPr>
          <p:cNvPr id="132100" name="Slide Number Placeholder 3">
            <a:extLst>
              <a:ext uri="{FF2B5EF4-FFF2-40B4-BE49-F238E27FC236}">
                <a16:creationId xmlns:a16="http://schemas.microsoft.com/office/drawing/2014/main" id="{2CBA7DDA-E2B0-4050-BE40-118BBC24B83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panose="020B0604020202020204" pitchFamily="34" charset="0"/>
              </a:defRPr>
            </a:lvl1pPr>
            <a:lvl2pPr marL="736600" indent="-282575" defTabSz="923925" eaLnBrk="0" hangingPunct="0">
              <a:spcBef>
                <a:spcPct val="30000"/>
              </a:spcBef>
              <a:defRPr sz="1200">
                <a:solidFill>
                  <a:schemeClr val="tx1"/>
                </a:solidFill>
                <a:latin typeface="Arial" panose="020B0604020202020204" pitchFamily="34" charset="0"/>
              </a:defRPr>
            </a:lvl2pPr>
            <a:lvl3pPr marL="1133475" indent="-225425" defTabSz="923925" eaLnBrk="0" hangingPunct="0">
              <a:spcBef>
                <a:spcPct val="30000"/>
              </a:spcBef>
              <a:defRPr sz="1200">
                <a:solidFill>
                  <a:schemeClr val="tx1"/>
                </a:solidFill>
                <a:latin typeface="Arial" panose="020B0604020202020204" pitchFamily="34" charset="0"/>
              </a:defRPr>
            </a:lvl3pPr>
            <a:lvl4pPr marL="1587500" indent="-225425" defTabSz="923925" eaLnBrk="0" hangingPunct="0">
              <a:spcBef>
                <a:spcPct val="30000"/>
              </a:spcBef>
              <a:defRPr sz="1200">
                <a:solidFill>
                  <a:schemeClr val="tx1"/>
                </a:solidFill>
                <a:latin typeface="Arial" panose="020B0604020202020204" pitchFamily="34" charset="0"/>
              </a:defRPr>
            </a:lvl4pPr>
            <a:lvl5pPr marL="2041525" indent="-225425" defTabSz="923925" eaLnBrk="0" hangingPunct="0">
              <a:spcBef>
                <a:spcPct val="30000"/>
              </a:spcBef>
              <a:defRPr sz="1200">
                <a:solidFill>
                  <a:schemeClr val="tx1"/>
                </a:solidFill>
                <a:latin typeface="Arial" panose="020B0604020202020204" pitchFamily="34" charset="0"/>
              </a:defRPr>
            </a:lvl5pPr>
            <a:lvl6pPr marL="2498725" indent="-225425" defTabSz="923925"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23925"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23925"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239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356604A-97E1-4648-B420-2601C829D064}" type="slidenum">
              <a:rPr lang="en-US" altLang="en-US"/>
              <a:pPr eaLnBrk="1" hangingPunct="1">
                <a:spcBef>
                  <a:spcPct val="0"/>
                </a:spcBef>
              </a:pPr>
              <a:t>53</a:t>
            </a:fld>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a:extLst>
              <a:ext uri="{FF2B5EF4-FFF2-40B4-BE49-F238E27FC236}">
                <a16:creationId xmlns:a16="http://schemas.microsoft.com/office/drawing/2014/main" id="{6EF256B3-214D-41EB-B793-72B660B7C76E}"/>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953FE8F3-2EFF-4B2B-AC5B-83592876A1ED}"/>
              </a:ext>
            </a:extLst>
          </p:cNvPr>
          <p:cNvSpPr>
            <a:spLocks noGrp="1"/>
          </p:cNvSpPr>
          <p:nvPr>
            <p:ph type="body" idx="1"/>
          </p:nvPr>
        </p:nvSpPr>
        <p:spPr/>
        <p:txBody>
          <a:bodyPr/>
          <a:lstStyle/>
          <a:p>
            <a:pPr>
              <a:defRPr/>
            </a:pPr>
            <a:r>
              <a:rPr lang="en-US" dirty="0"/>
              <a:t>Information Retention</a:t>
            </a:r>
          </a:p>
          <a:p>
            <a:pPr>
              <a:defRPr/>
            </a:pPr>
            <a:endParaRPr lang="en-US" dirty="0"/>
          </a:p>
          <a:p>
            <a:pPr>
              <a:defRPr/>
            </a:pPr>
            <a:r>
              <a:rPr lang="en-US" altLang="en-US" dirty="0"/>
              <a:t>The following  relates to handling of TNWIC transaction information:</a:t>
            </a:r>
          </a:p>
          <a:p>
            <a:pPr>
              <a:defRPr/>
            </a:pPr>
            <a:endParaRPr lang="en-US" altLang="en-US" dirty="0"/>
          </a:p>
          <a:p>
            <a:pPr>
              <a:defRPr/>
            </a:pPr>
            <a:r>
              <a:rPr lang="en-US" altLang="en-US" dirty="0"/>
              <a:t>First is the vendor’s option of “Store and Forward” purchases.  This is when:</a:t>
            </a:r>
          </a:p>
          <a:p>
            <a:pPr lvl="1">
              <a:buFont typeface="Wingdings" pitchFamily="2" charset="2"/>
              <a:buChar char="Ø"/>
              <a:defRPr/>
            </a:pPr>
            <a:r>
              <a:rPr lang="en-US" altLang="en-US" dirty="0"/>
              <a:t>The transaction is completed even if the Conduent system cannot be accessed.</a:t>
            </a:r>
          </a:p>
          <a:p>
            <a:pPr lvl="1">
              <a:buFont typeface="Wingdings" pitchFamily="2" charset="2"/>
              <a:buChar char="Ø"/>
              <a:defRPr/>
            </a:pPr>
            <a:r>
              <a:rPr lang="en-US" altLang="en-US" dirty="0"/>
              <a:t>In such instances, the transaction is  sent through late when it can be accepted.</a:t>
            </a:r>
          </a:p>
          <a:p>
            <a:pPr lvl="1">
              <a:buFont typeface="Wingdings" pitchFamily="2" charset="2"/>
              <a:buChar char="Ø"/>
              <a:defRPr/>
            </a:pPr>
            <a:endParaRPr lang="en-US" altLang="en-US" dirty="0"/>
          </a:p>
          <a:p>
            <a:pPr>
              <a:defRPr/>
            </a:pPr>
            <a:r>
              <a:rPr lang="en-US" altLang="en-US" dirty="0"/>
              <a:t>The following are two items that are required:</a:t>
            </a:r>
          </a:p>
          <a:p>
            <a:pPr marL="623998" lvl="1" indent="-170181">
              <a:buFont typeface="Wingdings" panose="05000000000000000000" pitchFamily="2" charset="2"/>
              <a:buChar char="Ø"/>
              <a:defRPr/>
            </a:pPr>
            <a:r>
              <a:rPr lang="en-US" altLang="en-US" dirty="0"/>
              <a:t>Vendors must retain all TNWIC transaction information for at least 120 days.</a:t>
            </a:r>
          </a:p>
          <a:p>
            <a:pPr marL="623998" lvl="1" indent="-170181">
              <a:buFont typeface="Wingdings" panose="05000000000000000000" pitchFamily="2" charset="2"/>
              <a:buChar char="Ø"/>
              <a:defRPr/>
            </a:pPr>
            <a:r>
              <a:rPr lang="en-US" altLang="en-US" dirty="0"/>
              <a:t>Disputed transactions must be retained until the dispute is resolved or at least 120 days, whichever is longer.</a:t>
            </a:r>
          </a:p>
          <a:p>
            <a:pPr>
              <a:defRPr/>
            </a:pPr>
            <a:endParaRPr lang="en-US" dirty="0"/>
          </a:p>
        </p:txBody>
      </p:sp>
      <p:sp>
        <p:nvSpPr>
          <p:cNvPr id="133124" name="Slide Number Placeholder 3">
            <a:extLst>
              <a:ext uri="{FF2B5EF4-FFF2-40B4-BE49-F238E27FC236}">
                <a16:creationId xmlns:a16="http://schemas.microsoft.com/office/drawing/2014/main" id="{CDE1DC23-EE03-48B1-8C13-DDADF8D135D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panose="020B0604020202020204" pitchFamily="34" charset="0"/>
              </a:defRPr>
            </a:lvl1pPr>
            <a:lvl2pPr marL="736600" indent="-282575" defTabSz="923925" eaLnBrk="0" hangingPunct="0">
              <a:spcBef>
                <a:spcPct val="30000"/>
              </a:spcBef>
              <a:defRPr sz="1200">
                <a:solidFill>
                  <a:schemeClr val="tx1"/>
                </a:solidFill>
                <a:latin typeface="Arial" panose="020B0604020202020204" pitchFamily="34" charset="0"/>
              </a:defRPr>
            </a:lvl2pPr>
            <a:lvl3pPr marL="1133475" indent="-225425" defTabSz="923925" eaLnBrk="0" hangingPunct="0">
              <a:spcBef>
                <a:spcPct val="30000"/>
              </a:spcBef>
              <a:defRPr sz="1200">
                <a:solidFill>
                  <a:schemeClr val="tx1"/>
                </a:solidFill>
                <a:latin typeface="Arial" panose="020B0604020202020204" pitchFamily="34" charset="0"/>
              </a:defRPr>
            </a:lvl3pPr>
            <a:lvl4pPr marL="1587500" indent="-225425" defTabSz="923925" eaLnBrk="0" hangingPunct="0">
              <a:spcBef>
                <a:spcPct val="30000"/>
              </a:spcBef>
              <a:defRPr sz="1200">
                <a:solidFill>
                  <a:schemeClr val="tx1"/>
                </a:solidFill>
                <a:latin typeface="Arial" panose="020B0604020202020204" pitchFamily="34" charset="0"/>
              </a:defRPr>
            </a:lvl4pPr>
            <a:lvl5pPr marL="2041525" indent="-225425" defTabSz="923925" eaLnBrk="0" hangingPunct="0">
              <a:spcBef>
                <a:spcPct val="30000"/>
              </a:spcBef>
              <a:defRPr sz="1200">
                <a:solidFill>
                  <a:schemeClr val="tx1"/>
                </a:solidFill>
                <a:latin typeface="Arial" panose="020B0604020202020204" pitchFamily="34" charset="0"/>
              </a:defRPr>
            </a:lvl5pPr>
            <a:lvl6pPr marL="2498725" indent="-225425" defTabSz="923925"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23925"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23925"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239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47A816F-9124-4157-A0E8-5290C46DB52C}" type="slidenum">
              <a:rPr lang="en-US" altLang="en-US"/>
              <a:pPr eaLnBrk="1" hangingPunct="1">
                <a:spcBef>
                  <a:spcPct val="0"/>
                </a:spcBef>
              </a:pPr>
              <a:t>54</a:t>
            </a:fld>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572B8923-008F-4787-8ED3-B5E9EA71879C}"/>
              </a:ext>
            </a:extLst>
          </p:cNvPr>
          <p:cNvSpPr>
            <a:spLocks noGrp="1" noRot="1" noChangeAspect="1" noTextEdit="1"/>
          </p:cNvSpPr>
          <p:nvPr>
            <p:ph type="sldImg"/>
          </p:nvPr>
        </p:nvSpPr>
        <p:spPr>
          <a:ln/>
        </p:spPr>
      </p:sp>
      <p:sp>
        <p:nvSpPr>
          <p:cNvPr id="134147" name="Notes Placeholder 2">
            <a:extLst>
              <a:ext uri="{FF2B5EF4-FFF2-40B4-BE49-F238E27FC236}">
                <a16:creationId xmlns:a16="http://schemas.microsoft.com/office/drawing/2014/main" id="{76E589DA-6CF8-4854-87F0-F0798EDF5B9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Lane Information</a:t>
            </a:r>
          </a:p>
          <a:p>
            <a:endParaRPr lang="en-US" altLang="en-US" dirty="0">
              <a:latin typeface="Arial" panose="020B0604020202020204" pitchFamily="34" charset="0"/>
            </a:endParaRPr>
          </a:p>
          <a:p>
            <a:r>
              <a:rPr lang="en-US" altLang="en-US" dirty="0">
                <a:latin typeface="Arial" panose="020B0604020202020204" pitchFamily="34" charset="0"/>
              </a:rPr>
              <a:t>Cardholders must be allowed to:</a:t>
            </a:r>
          </a:p>
          <a:p>
            <a:pPr marL="169863" lvl="1" indent="-169863">
              <a:buFont typeface="Wingdings" panose="05000000000000000000" pitchFamily="2" charset="2"/>
              <a:buChar char="Ø"/>
            </a:pPr>
            <a:r>
              <a:rPr lang="en-US" altLang="en-US" dirty="0">
                <a:latin typeface="Arial" panose="020B0604020202020204" pitchFamily="34" charset="0"/>
              </a:rPr>
              <a:t>Attempt to enter their PIN up to 4 times.</a:t>
            </a:r>
          </a:p>
          <a:p>
            <a:pPr>
              <a:buFont typeface="Wingdings" panose="05000000000000000000" pitchFamily="2" charset="2"/>
              <a:buChar char="Ø"/>
            </a:pPr>
            <a:r>
              <a:rPr lang="en-US" altLang="en-US" dirty="0">
                <a:latin typeface="Arial" panose="020B0604020202020204" pitchFamily="34" charset="0"/>
              </a:rPr>
              <a:t>Confirm remaining items and quantities prior to selecting additional forms of payment. Some vendors have kiosks for TNWIC balance inquires.</a:t>
            </a:r>
          </a:p>
          <a:p>
            <a:pPr>
              <a:buFont typeface="Wingdings" panose="05000000000000000000" pitchFamily="2" charset="2"/>
              <a:buChar char="Ø"/>
            </a:pPr>
            <a:r>
              <a:rPr lang="en-US" altLang="en-US" dirty="0">
                <a:latin typeface="Arial" panose="020B0604020202020204" pitchFamily="34" charset="0"/>
              </a:rPr>
              <a:t>Remove food items being paid with WIC if they decide they do not want that item.</a:t>
            </a:r>
          </a:p>
          <a:p>
            <a:pPr>
              <a:buFont typeface="Wingdings" panose="05000000000000000000" pitchFamily="2" charset="2"/>
              <a:buChar char="Ø"/>
            </a:pPr>
            <a:r>
              <a:rPr lang="en-US" altLang="en-US" dirty="0">
                <a:latin typeface="Arial" panose="020B0604020202020204" pitchFamily="34" charset="0"/>
              </a:rPr>
              <a:t>Pay for a declined item with another form of payment or to not purchase the item at all.</a:t>
            </a:r>
          </a:p>
          <a:p>
            <a:endParaRPr lang="en-US" altLang="en-US" dirty="0">
              <a:latin typeface="Arial" panose="020B0604020202020204" pitchFamily="34" charset="0"/>
            </a:endParaRPr>
          </a:p>
        </p:txBody>
      </p:sp>
      <p:sp>
        <p:nvSpPr>
          <p:cNvPr id="134148" name="Slide Number Placeholder 3">
            <a:extLst>
              <a:ext uri="{FF2B5EF4-FFF2-40B4-BE49-F238E27FC236}">
                <a16:creationId xmlns:a16="http://schemas.microsoft.com/office/drawing/2014/main" id="{8207ACC0-D0A7-40CA-A5E3-6BF862CD715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panose="020B0604020202020204" pitchFamily="34" charset="0"/>
              </a:defRPr>
            </a:lvl1pPr>
            <a:lvl2pPr marL="736600" indent="-282575" defTabSz="923925" eaLnBrk="0" hangingPunct="0">
              <a:spcBef>
                <a:spcPct val="30000"/>
              </a:spcBef>
              <a:defRPr sz="1200">
                <a:solidFill>
                  <a:schemeClr val="tx1"/>
                </a:solidFill>
                <a:latin typeface="Arial" panose="020B0604020202020204" pitchFamily="34" charset="0"/>
              </a:defRPr>
            </a:lvl2pPr>
            <a:lvl3pPr marL="1133475" indent="-225425" defTabSz="923925" eaLnBrk="0" hangingPunct="0">
              <a:spcBef>
                <a:spcPct val="30000"/>
              </a:spcBef>
              <a:defRPr sz="1200">
                <a:solidFill>
                  <a:schemeClr val="tx1"/>
                </a:solidFill>
                <a:latin typeface="Arial" panose="020B0604020202020204" pitchFamily="34" charset="0"/>
              </a:defRPr>
            </a:lvl3pPr>
            <a:lvl4pPr marL="1587500" indent="-225425" defTabSz="923925" eaLnBrk="0" hangingPunct="0">
              <a:spcBef>
                <a:spcPct val="30000"/>
              </a:spcBef>
              <a:defRPr sz="1200">
                <a:solidFill>
                  <a:schemeClr val="tx1"/>
                </a:solidFill>
                <a:latin typeface="Arial" panose="020B0604020202020204" pitchFamily="34" charset="0"/>
              </a:defRPr>
            </a:lvl4pPr>
            <a:lvl5pPr marL="2041525" indent="-225425" defTabSz="923925" eaLnBrk="0" hangingPunct="0">
              <a:spcBef>
                <a:spcPct val="30000"/>
              </a:spcBef>
              <a:defRPr sz="1200">
                <a:solidFill>
                  <a:schemeClr val="tx1"/>
                </a:solidFill>
                <a:latin typeface="Arial" panose="020B0604020202020204" pitchFamily="34" charset="0"/>
              </a:defRPr>
            </a:lvl5pPr>
            <a:lvl6pPr marL="2498725" indent="-225425" defTabSz="923925"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23925"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23925"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239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55A684A-1C7A-42ED-9283-2B864E9D0E7A}" type="slidenum">
              <a:rPr lang="en-US" altLang="en-US"/>
              <a:pPr eaLnBrk="1" hangingPunct="1">
                <a:spcBef>
                  <a:spcPct val="0"/>
                </a:spcBef>
              </a:pPr>
              <a:t>55</a:t>
            </a:fld>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a:extLst>
              <a:ext uri="{FF2B5EF4-FFF2-40B4-BE49-F238E27FC236}">
                <a16:creationId xmlns:a16="http://schemas.microsoft.com/office/drawing/2014/main" id="{ED29EA66-2820-406C-87DB-9EFAF0782256}"/>
              </a:ext>
            </a:extLst>
          </p:cNvPr>
          <p:cNvSpPr>
            <a:spLocks noGrp="1" noRot="1" noChangeAspect="1" noTextEdit="1"/>
          </p:cNvSpPr>
          <p:nvPr>
            <p:ph type="sldImg"/>
          </p:nvPr>
        </p:nvSpPr>
        <p:spPr>
          <a:ln/>
        </p:spPr>
      </p:sp>
      <p:sp>
        <p:nvSpPr>
          <p:cNvPr id="135171" name="Notes Placeholder 2">
            <a:extLst>
              <a:ext uri="{FF2B5EF4-FFF2-40B4-BE49-F238E27FC236}">
                <a16:creationId xmlns:a16="http://schemas.microsoft.com/office/drawing/2014/main" id="{C694F73C-DE26-4DBE-9E3A-2F65618A052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Lane Information</a:t>
            </a:r>
          </a:p>
          <a:p>
            <a:endParaRPr lang="en-US" altLang="en-US" dirty="0">
              <a:latin typeface="Arial" panose="020B0604020202020204" pitchFamily="34" charset="0"/>
            </a:endParaRPr>
          </a:p>
          <a:p>
            <a:r>
              <a:rPr lang="en-US" altLang="en-US" dirty="0">
                <a:latin typeface="Arial" panose="020B0604020202020204" pitchFamily="34" charset="0"/>
              </a:rPr>
              <a:t>Furthermore: </a:t>
            </a:r>
          </a:p>
          <a:p>
            <a:endParaRPr lang="en-US" altLang="en-US" dirty="0">
              <a:latin typeface="Arial" panose="020B0604020202020204" pitchFamily="34" charset="0"/>
            </a:endParaRPr>
          </a:p>
          <a:p>
            <a:r>
              <a:rPr lang="en-US" altLang="en-US" dirty="0">
                <a:latin typeface="Arial" panose="020B0604020202020204" pitchFamily="34" charset="0"/>
              </a:rPr>
              <a:t>If sliding  the TNWIC Card does not work after 2 attempts: </a:t>
            </a:r>
          </a:p>
          <a:p>
            <a:pPr lvl="1">
              <a:buFont typeface="Wingdings" panose="05000000000000000000" pitchFamily="2" charset="2"/>
              <a:buChar char="Ø"/>
            </a:pPr>
            <a:r>
              <a:rPr lang="en-US" altLang="en-US" dirty="0">
                <a:latin typeface="Arial" panose="020B0604020202020204" pitchFamily="34" charset="0"/>
              </a:rPr>
              <a:t>The PAN number can be manually keyed by either the vendor or the cardholder.</a:t>
            </a:r>
          </a:p>
          <a:p>
            <a:pPr lvl="1">
              <a:buFont typeface="Wingdings" panose="05000000000000000000" pitchFamily="2" charset="2"/>
              <a:buChar char="Ø"/>
            </a:pPr>
            <a:r>
              <a:rPr lang="en-US" altLang="en-US" dirty="0">
                <a:latin typeface="Arial" panose="020B0604020202020204" pitchFamily="34" charset="0"/>
              </a:rPr>
              <a:t>The PIN would be entered after the PAN is manually keyed </a:t>
            </a:r>
            <a:r>
              <a:rPr lang="en-US" altLang="en-US" b="1" dirty="0">
                <a:latin typeface="Arial" panose="020B0604020202020204" pitchFamily="34" charset="0"/>
              </a:rPr>
              <a:t>BUT </a:t>
            </a:r>
            <a:r>
              <a:rPr lang="en-US" altLang="en-US" dirty="0">
                <a:latin typeface="Arial" panose="020B0604020202020204" pitchFamily="34" charset="0"/>
              </a:rPr>
              <a:t>only the cardholder may ever attempt to enter a PIN.</a:t>
            </a:r>
          </a:p>
          <a:p>
            <a:pPr lvl="1">
              <a:buFont typeface="Wingdings" panose="05000000000000000000" pitchFamily="2" charset="2"/>
              <a:buChar char="Ø"/>
            </a:pPr>
            <a:endParaRPr lang="en-US" altLang="en-US" dirty="0">
              <a:latin typeface="Arial" panose="020B0604020202020204" pitchFamily="34" charset="0"/>
            </a:endParaRPr>
          </a:p>
          <a:p>
            <a:r>
              <a:rPr lang="en-US" altLang="en-US" dirty="0">
                <a:latin typeface="Arial" panose="020B0604020202020204" pitchFamily="34" charset="0"/>
              </a:rPr>
              <a:t>Voided transactions are not to be used to return or provide a credit for WIC foods.</a:t>
            </a:r>
          </a:p>
          <a:p>
            <a:endParaRPr lang="en-US" altLang="en-US" dirty="0">
              <a:latin typeface="Arial" panose="020B0604020202020204" pitchFamily="34" charset="0"/>
            </a:endParaRPr>
          </a:p>
        </p:txBody>
      </p:sp>
      <p:sp>
        <p:nvSpPr>
          <p:cNvPr id="135172" name="Slide Number Placeholder 3">
            <a:extLst>
              <a:ext uri="{FF2B5EF4-FFF2-40B4-BE49-F238E27FC236}">
                <a16:creationId xmlns:a16="http://schemas.microsoft.com/office/drawing/2014/main" id="{70898E3C-F33A-432F-9772-9C6D8E5F7AF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panose="020B0604020202020204" pitchFamily="34" charset="0"/>
              </a:defRPr>
            </a:lvl1pPr>
            <a:lvl2pPr marL="736600" indent="-282575" defTabSz="923925" eaLnBrk="0" hangingPunct="0">
              <a:spcBef>
                <a:spcPct val="30000"/>
              </a:spcBef>
              <a:defRPr sz="1200">
                <a:solidFill>
                  <a:schemeClr val="tx1"/>
                </a:solidFill>
                <a:latin typeface="Arial" panose="020B0604020202020204" pitchFamily="34" charset="0"/>
              </a:defRPr>
            </a:lvl2pPr>
            <a:lvl3pPr marL="1133475" indent="-225425" defTabSz="923925" eaLnBrk="0" hangingPunct="0">
              <a:spcBef>
                <a:spcPct val="30000"/>
              </a:spcBef>
              <a:defRPr sz="1200">
                <a:solidFill>
                  <a:schemeClr val="tx1"/>
                </a:solidFill>
                <a:latin typeface="Arial" panose="020B0604020202020204" pitchFamily="34" charset="0"/>
              </a:defRPr>
            </a:lvl3pPr>
            <a:lvl4pPr marL="1587500" indent="-225425" defTabSz="923925" eaLnBrk="0" hangingPunct="0">
              <a:spcBef>
                <a:spcPct val="30000"/>
              </a:spcBef>
              <a:defRPr sz="1200">
                <a:solidFill>
                  <a:schemeClr val="tx1"/>
                </a:solidFill>
                <a:latin typeface="Arial" panose="020B0604020202020204" pitchFamily="34" charset="0"/>
              </a:defRPr>
            </a:lvl4pPr>
            <a:lvl5pPr marL="2041525" indent="-225425" defTabSz="923925" eaLnBrk="0" hangingPunct="0">
              <a:spcBef>
                <a:spcPct val="30000"/>
              </a:spcBef>
              <a:defRPr sz="1200">
                <a:solidFill>
                  <a:schemeClr val="tx1"/>
                </a:solidFill>
                <a:latin typeface="Arial" panose="020B0604020202020204" pitchFamily="34" charset="0"/>
              </a:defRPr>
            </a:lvl5pPr>
            <a:lvl6pPr marL="2498725" indent="-225425" defTabSz="923925"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23925"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23925"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239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250C34A2-198C-48DB-844A-FC336875DD06}" type="slidenum">
              <a:rPr lang="en-US" altLang="en-US"/>
              <a:pPr eaLnBrk="1" hangingPunct="1">
                <a:spcBef>
                  <a:spcPct val="0"/>
                </a:spcBef>
              </a:pPr>
              <a:t>56</a:t>
            </a:fld>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a:extLst>
              <a:ext uri="{FF2B5EF4-FFF2-40B4-BE49-F238E27FC236}">
                <a16:creationId xmlns:a16="http://schemas.microsoft.com/office/drawing/2014/main" id="{6AD0EBE5-549F-4B76-A443-88F55EF4810E}"/>
              </a:ext>
            </a:extLst>
          </p:cNvPr>
          <p:cNvSpPr>
            <a:spLocks noGrp="1" noRot="1" noChangeAspect="1" noTextEdit="1"/>
          </p:cNvSpPr>
          <p:nvPr>
            <p:ph type="sldImg"/>
          </p:nvPr>
        </p:nvSpPr>
        <p:spPr>
          <a:ln/>
        </p:spPr>
      </p:sp>
      <p:sp>
        <p:nvSpPr>
          <p:cNvPr id="136195" name="Notes Placeholder 2">
            <a:extLst>
              <a:ext uri="{FF2B5EF4-FFF2-40B4-BE49-F238E27FC236}">
                <a16:creationId xmlns:a16="http://schemas.microsoft.com/office/drawing/2014/main" id="{76A2FE58-1D9F-460E-9122-BCE49CAFBDB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Return of WIC Food Items</a:t>
            </a:r>
          </a:p>
          <a:p>
            <a:endParaRPr lang="en-US" altLang="en-US" dirty="0">
              <a:latin typeface="Arial" panose="020B0604020202020204" pitchFamily="34" charset="0"/>
            </a:endParaRPr>
          </a:p>
          <a:p>
            <a:r>
              <a:rPr lang="en-US" altLang="en-US" dirty="0">
                <a:latin typeface="Arial" panose="020B0604020202020204" pitchFamily="34" charset="0"/>
              </a:rPr>
              <a:t>The following applies when items purchased through TNWIC are attempted to be returned:</a:t>
            </a:r>
          </a:p>
          <a:p>
            <a:endParaRPr lang="en-US" altLang="en-US" dirty="0">
              <a:latin typeface="Arial" panose="020B0604020202020204" pitchFamily="34" charset="0"/>
            </a:endParaRPr>
          </a:p>
          <a:p>
            <a:pPr marL="623888" lvl="1" indent="-169863">
              <a:buFont typeface="Wingdings" panose="05000000000000000000" pitchFamily="2" charset="2"/>
              <a:buChar char="Ø"/>
            </a:pPr>
            <a:r>
              <a:rPr lang="en-US" altLang="en-US" dirty="0">
                <a:latin typeface="Arial" panose="020B0604020202020204" pitchFamily="34" charset="0"/>
              </a:rPr>
              <a:t>It may be exchanged only for the same brand, package size and type of food</a:t>
            </a:r>
          </a:p>
          <a:p>
            <a:pPr marL="623888" lvl="1" indent="-169863">
              <a:buFont typeface="Wingdings" panose="05000000000000000000" pitchFamily="2" charset="2"/>
              <a:buChar char="Ø"/>
            </a:pPr>
            <a:r>
              <a:rPr lang="en-US" altLang="en-US" dirty="0">
                <a:latin typeface="Arial" panose="020B0604020202020204" pitchFamily="34" charset="0"/>
              </a:rPr>
              <a:t>Cardholders are not to be asked for additional payment.</a:t>
            </a:r>
          </a:p>
          <a:p>
            <a:pPr marL="623888" lvl="1" indent="-169863">
              <a:buFont typeface="Wingdings" panose="05000000000000000000" pitchFamily="2" charset="2"/>
              <a:buChar char="Ø"/>
            </a:pPr>
            <a:r>
              <a:rPr lang="en-US" altLang="en-US" dirty="0">
                <a:latin typeface="Arial" panose="020B0604020202020204" pitchFamily="34" charset="0"/>
              </a:rPr>
              <a:t>Returns are not to be handled as a new TNWIC Card transaction</a:t>
            </a:r>
          </a:p>
          <a:p>
            <a:pPr marL="623888" lvl="1" indent="-169863">
              <a:buFont typeface="Wingdings" panose="05000000000000000000" pitchFamily="2" charset="2"/>
              <a:buChar char="Ø"/>
            </a:pPr>
            <a:r>
              <a:rPr lang="en-US" altLang="en-US" dirty="0">
                <a:latin typeface="Arial" panose="020B0604020202020204" pitchFamily="34" charset="0"/>
              </a:rPr>
              <a:t>Cardholders are not to receive cash for a return under any circumstances.  Attempt to obtain the participant’s name if possible and contact your regional WIC Vendor Representative as soon as possible.</a:t>
            </a:r>
          </a:p>
          <a:p>
            <a:endParaRPr lang="en-US" altLang="en-US" dirty="0">
              <a:latin typeface="Arial" panose="020B0604020202020204" pitchFamily="34" charset="0"/>
            </a:endParaRPr>
          </a:p>
        </p:txBody>
      </p:sp>
      <p:sp>
        <p:nvSpPr>
          <p:cNvPr id="136196" name="Slide Number Placeholder 3">
            <a:extLst>
              <a:ext uri="{FF2B5EF4-FFF2-40B4-BE49-F238E27FC236}">
                <a16:creationId xmlns:a16="http://schemas.microsoft.com/office/drawing/2014/main" id="{2CB9A35A-35EA-49A1-AF5A-35180B6A3D0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panose="020B0604020202020204" pitchFamily="34" charset="0"/>
              </a:defRPr>
            </a:lvl1pPr>
            <a:lvl2pPr marL="736600" indent="-282575" defTabSz="923925" eaLnBrk="0" hangingPunct="0">
              <a:spcBef>
                <a:spcPct val="30000"/>
              </a:spcBef>
              <a:defRPr sz="1200">
                <a:solidFill>
                  <a:schemeClr val="tx1"/>
                </a:solidFill>
                <a:latin typeface="Arial" panose="020B0604020202020204" pitchFamily="34" charset="0"/>
              </a:defRPr>
            </a:lvl2pPr>
            <a:lvl3pPr marL="1133475" indent="-225425" defTabSz="923925" eaLnBrk="0" hangingPunct="0">
              <a:spcBef>
                <a:spcPct val="30000"/>
              </a:spcBef>
              <a:defRPr sz="1200">
                <a:solidFill>
                  <a:schemeClr val="tx1"/>
                </a:solidFill>
                <a:latin typeface="Arial" panose="020B0604020202020204" pitchFamily="34" charset="0"/>
              </a:defRPr>
            </a:lvl3pPr>
            <a:lvl4pPr marL="1587500" indent="-225425" defTabSz="923925" eaLnBrk="0" hangingPunct="0">
              <a:spcBef>
                <a:spcPct val="30000"/>
              </a:spcBef>
              <a:defRPr sz="1200">
                <a:solidFill>
                  <a:schemeClr val="tx1"/>
                </a:solidFill>
                <a:latin typeface="Arial" panose="020B0604020202020204" pitchFamily="34" charset="0"/>
              </a:defRPr>
            </a:lvl4pPr>
            <a:lvl5pPr marL="2041525" indent="-225425" defTabSz="923925" eaLnBrk="0" hangingPunct="0">
              <a:spcBef>
                <a:spcPct val="30000"/>
              </a:spcBef>
              <a:defRPr sz="1200">
                <a:solidFill>
                  <a:schemeClr val="tx1"/>
                </a:solidFill>
                <a:latin typeface="Arial" panose="020B0604020202020204" pitchFamily="34" charset="0"/>
              </a:defRPr>
            </a:lvl5pPr>
            <a:lvl6pPr marL="2498725" indent="-225425" defTabSz="923925"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23925"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23925"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239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9DAB98B-25B2-43D3-8F55-883F4F3427E3}" type="slidenum">
              <a:rPr lang="en-US" altLang="en-US"/>
              <a:pPr eaLnBrk="1" hangingPunct="1">
                <a:spcBef>
                  <a:spcPct val="0"/>
                </a:spcBef>
              </a:pPr>
              <a:t>57</a:t>
            </a:fld>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a:extLst>
              <a:ext uri="{FF2B5EF4-FFF2-40B4-BE49-F238E27FC236}">
                <a16:creationId xmlns:a16="http://schemas.microsoft.com/office/drawing/2014/main" id="{D584E330-B122-44ED-BA3F-6B2C9194C408}"/>
              </a:ext>
            </a:extLst>
          </p:cNvPr>
          <p:cNvSpPr>
            <a:spLocks noGrp="1" noRot="1" noChangeAspect="1" noTextEdit="1"/>
          </p:cNvSpPr>
          <p:nvPr>
            <p:ph type="sldImg"/>
          </p:nvPr>
        </p:nvSpPr>
        <p:spPr>
          <a:ln/>
        </p:spPr>
      </p:sp>
      <p:sp>
        <p:nvSpPr>
          <p:cNvPr id="137219" name="Notes Placeholder 2">
            <a:extLst>
              <a:ext uri="{FF2B5EF4-FFF2-40B4-BE49-F238E27FC236}">
                <a16:creationId xmlns:a16="http://schemas.microsoft.com/office/drawing/2014/main" id="{8264696C-2102-4D9B-A86C-A2115BEA1E7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Reconciliation &amp; Settlement</a:t>
            </a:r>
          </a:p>
          <a:p>
            <a:endParaRPr lang="en-US" altLang="en-US" dirty="0">
              <a:latin typeface="Arial" panose="020B0604020202020204" pitchFamily="34" charset="0"/>
            </a:endParaRPr>
          </a:p>
          <a:p>
            <a:r>
              <a:rPr lang="en-US" altLang="en-US" dirty="0">
                <a:latin typeface="Arial" panose="020B0604020202020204" pitchFamily="34" charset="0"/>
              </a:rPr>
              <a:t>Settlement is made by Conduent through ACH transactions each business day.</a:t>
            </a:r>
          </a:p>
          <a:p>
            <a:endParaRPr lang="en-US" altLang="en-US" dirty="0">
              <a:latin typeface="Arial" panose="020B0604020202020204" pitchFamily="34" charset="0"/>
            </a:endParaRPr>
          </a:p>
          <a:p>
            <a:r>
              <a:rPr lang="en-US" altLang="en-US" dirty="0">
                <a:latin typeface="Arial" panose="020B0604020202020204" pitchFamily="34" charset="0"/>
              </a:rPr>
              <a:t>Benefits redeemed are reconciled by TNWIC Card number to total food and CVB benefits for the household.</a:t>
            </a:r>
          </a:p>
          <a:p>
            <a:endParaRPr lang="en-US" altLang="en-US" dirty="0">
              <a:latin typeface="Arial" panose="020B0604020202020204" pitchFamily="34" charset="0"/>
            </a:endParaRPr>
          </a:p>
          <a:p>
            <a:r>
              <a:rPr lang="en-US" altLang="en-US" dirty="0">
                <a:latin typeface="Arial" panose="020B0604020202020204" pitchFamily="34" charset="0"/>
              </a:rPr>
              <a:t>Vendors have access to the Vendor Portal on WIC Connect, the Conduent on-line system.</a:t>
            </a:r>
          </a:p>
          <a:p>
            <a:endParaRPr lang="en-US" altLang="en-US" dirty="0">
              <a:latin typeface="Arial" panose="020B0604020202020204" pitchFamily="34" charset="0"/>
            </a:endParaRPr>
          </a:p>
        </p:txBody>
      </p:sp>
      <p:sp>
        <p:nvSpPr>
          <p:cNvPr id="137220" name="Slide Number Placeholder 3">
            <a:extLst>
              <a:ext uri="{FF2B5EF4-FFF2-40B4-BE49-F238E27FC236}">
                <a16:creationId xmlns:a16="http://schemas.microsoft.com/office/drawing/2014/main" id="{EE46474F-1649-4B26-9C3A-065667BFD1F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panose="020B0604020202020204" pitchFamily="34" charset="0"/>
              </a:defRPr>
            </a:lvl1pPr>
            <a:lvl2pPr marL="736600" indent="-282575" defTabSz="923925" eaLnBrk="0" hangingPunct="0">
              <a:spcBef>
                <a:spcPct val="30000"/>
              </a:spcBef>
              <a:defRPr sz="1200">
                <a:solidFill>
                  <a:schemeClr val="tx1"/>
                </a:solidFill>
                <a:latin typeface="Arial" panose="020B0604020202020204" pitchFamily="34" charset="0"/>
              </a:defRPr>
            </a:lvl2pPr>
            <a:lvl3pPr marL="1133475" indent="-225425" defTabSz="923925" eaLnBrk="0" hangingPunct="0">
              <a:spcBef>
                <a:spcPct val="30000"/>
              </a:spcBef>
              <a:defRPr sz="1200">
                <a:solidFill>
                  <a:schemeClr val="tx1"/>
                </a:solidFill>
                <a:latin typeface="Arial" panose="020B0604020202020204" pitchFamily="34" charset="0"/>
              </a:defRPr>
            </a:lvl3pPr>
            <a:lvl4pPr marL="1587500" indent="-225425" defTabSz="923925" eaLnBrk="0" hangingPunct="0">
              <a:spcBef>
                <a:spcPct val="30000"/>
              </a:spcBef>
              <a:defRPr sz="1200">
                <a:solidFill>
                  <a:schemeClr val="tx1"/>
                </a:solidFill>
                <a:latin typeface="Arial" panose="020B0604020202020204" pitchFamily="34" charset="0"/>
              </a:defRPr>
            </a:lvl4pPr>
            <a:lvl5pPr marL="2041525" indent="-225425" defTabSz="923925" eaLnBrk="0" hangingPunct="0">
              <a:spcBef>
                <a:spcPct val="30000"/>
              </a:spcBef>
              <a:defRPr sz="1200">
                <a:solidFill>
                  <a:schemeClr val="tx1"/>
                </a:solidFill>
                <a:latin typeface="Arial" panose="020B0604020202020204" pitchFamily="34" charset="0"/>
              </a:defRPr>
            </a:lvl5pPr>
            <a:lvl6pPr marL="2498725" indent="-225425" defTabSz="923925"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23925"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23925"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239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5B478A3-36A7-4A26-8ECE-0CDA91F27A3D}" type="slidenum">
              <a:rPr lang="en-US" altLang="en-US"/>
              <a:pPr eaLnBrk="1" hangingPunct="1">
                <a:spcBef>
                  <a:spcPct val="0"/>
                </a:spcBef>
              </a:pPr>
              <a:t>58</a:t>
            </a:fld>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a:extLst>
              <a:ext uri="{FF2B5EF4-FFF2-40B4-BE49-F238E27FC236}">
                <a16:creationId xmlns:a16="http://schemas.microsoft.com/office/drawing/2014/main" id="{7B3DF4F2-2CFE-4687-93F1-C386CA7DE0DC}"/>
              </a:ext>
            </a:extLst>
          </p:cNvPr>
          <p:cNvSpPr>
            <a:spLocks noGrp="1" noRot="1" noChangeAspect="1" noTextEdit="1"/>
          </p:cNvSpPr>
          <p:nvPr>
            <p:ph type="sldImg"/>
          </p:nvPr>
        </p:nvSpPr>
        <p:spPr>
          <a:ln/>
        </p:spPr>
      </p:sp>
      <p:sp>
        <p:nvSpPr>
          <p:cNvPr id="138243" name="Notes Placeholder 2">
            <a:extLst>
              <a:ext uri="{FF2B5EF4-FFF2-40B4-BE49-F238E27FC236}">
                <a16:creationId xmlns:a16="http://schemas.microsoft.com/office/drawing/2014/main" id="{864B69A5-1C77-42E9-8CDF-EDB364A6FAD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solidFill>
                  <a:srgbClr val="C00000"/>
                </a:solidFill>
                <a:latin typeface="Arial" panose="020B0604020202020204" pitchFamily="34" charset="0"/>
              </a:rPr>
              <a:t>WIC Vendor Agreement for 2022-2024</a:t>
            </a:r>
          </a:p>
          <a:p>
            <a:endParaRPr lang="en-US" altLang="en-US" dirty="0">
              <a:latin typeface="Arial" panose="020B0604020202020204" pitchFamily="34" charset="0"/>
            </a:endParaRPr>
          </a:p>
          <a:p>
            <a:r>
              <a:rPr lang="en-US" altLang="en-US" dirty="0">
                <a:latin typeface="Arial" panose="020B0604020202020204" pitchFamily="34" charset="0"/>
              </a:rPr>
              <a:t>Responsibilities include:</a:t>
            </a:r>
          </a:p>
          <a:p>
            <a:pPr lvl="1">
              <a:buFont typeface="Wingdings" panose="05000000000000000000" pitchFamily="2" charset="2"/>
              <a:buChar char="Ø"/>
            </a:pPr>
            <a:r>
              <a:rPr lang="en-US" altLang="en-US" dirty="0">
                <a:latin typeface="Arial" panose="020B0604020202020204" pitchFamily="34" charset="0"/>
              </a:rPr>
              <a:t> Point of Sale (POS) terminals that support EBT, integrated or stand-beside.</a:t>
            </a:r>
          </a:p>
          <a:p>
            <a:pPr lvl="1">
              <a:buFont typeface="Wingdings" panose="05000000000000000000" pitchFamily="2" charset="2"/>
              <a:buChar char="Ø"/>
            </a:pPr>
            <a:r>
              <a:rPr lang="en-US" altLang="en-US" dirty="0">
                <a:latin typeface="Arial" panose="020B0604020202020204" pitchFamily="34" charset="0"/>
              </a:rPr>
              <a:t>Minimum lane requirements based on annual food sales and WIC redemptions.</a:t>
            </a:r>
          </a:p>
          <a:p>
            <a:pPr lvl="1">
              <a:buFont typeface="Wingdings" panose="05000000000000000000" pitchFamily="2" charset="2"/>
              <a:buChar char="Ø"/>
            </a:pPr>
            <a:r>
              <a:rPr lang="en-US" altLang="en-US" dirty="0">
                <a:latin typeface="Arial" panose="020B0604020202020204" pitchFamily="34" charset="0"/>
              </a:rPr>
              <a:t>Vendors being prohibited from charging WIC for third-party costs and fees.</a:t>
            </a:r>
          </a:p>
          <a:p>
            <a:pPr lvl="1">
              <a:buFont typeface="Wingdings" panose="05000000000000000000" pitchFamily="2" charset="2"/>
              <a:buChar char="Ø"/>
            </a:pPr>
            <a:r>
              <a:rPr lang="en-US" altLang="en-US" dirty="0">
                <a:latin typeface="Arial" panose="020B0604020202020204" pitchFamily="34" charset="0"/>
              </a:rPr>
              <a:t>Vendors being prohibited from having WIC pay or reimburse the vendor for fees related to EBT transactions which are known as interchange fees.</a:t>
            </a:r>
          </a:p>
          <a:p>
            <a:pPr lvl="1">
              <a:buFont typeface="Wingdings" panose="05000000000000000000" pitchFamily="2" charset="2"/>
              <a:buChar char="Ø"/>
            </a:pPr>
            <a:r>
              <a:rPr lang="en-US" altLang="en-US" dirty="0">
                <a:latin typeface="Arial" panose="020B0604020202020204" pitchFamily="34" charset="0"/>
              </a:rPr>
              <a:t>Vendors must comply with the EBT operating rules, standards and technical requirements.</a:t>
            </a:r>
          </a:p>
          <a:p>
            <a:endParaRPr lang="en-US" altLang="en-US" dirty="0">
              <a:latin typeface="Arial" panose="020B0604020202020204" pitchFamily="34" charset="0"/>
            </a:endParaRPr>
          </a:p>
        </p:txBody>
      </p:sp>
      <p:sp>
        <p:nvSpPr>
          <p:cNvPr id="138244" name="Slide Number Placeholder 3">
            <a:extLst>
              <a:ext uri="{FF2B5EF4-FFF2-40B4-BE49-F238E27FC236}">
                <a16:creationId xmlns:a16="http://schemas.microsoft.com/office/drawing/2014/main" id="{31257B86-A10A-405B-9F5D-780A5C35958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panose="020B0604020202020204" pitchFamily="34" charset="0"/>
              </a:defRPr>
            </a:lvl1pPr>
            <a:lvl2pPr marL="736600" indent="-282575" defTabSz="923925" eaLnBrk="0" hangingPunct="0">
              <a:spcBef>
                <a:spcPct val="30000"/>
              </a:spcBef>
              <a:defRPr sz="1200">
                <a:solidFill>
                  <a:schemeClr val="tx1"/>
                </a:solidFill>
                <a:latin typeface="Arial" panose="020B0604020202020204" pitchFamily="34" charset="0"/>
              </a:defRPr>
            </a:lvl2pPr>
            <a:lvl3pPr marL="1133475" indent="-225425" defTabSz="923925" eaLnBrk="0" hangingPunct="0">
              <a:spcBef>
                <a:spcPct val="30000"/>
              </a:spcBef>
              <a:defRPr sz="1200">
                <a:solidFill>
                  <a:schemeClr val="tx1"/>
                </a:solidFill>
                <a:latin typeface="Arial" panose="020B0604020202020204" pitchFamily="34" charset="0"/>
              </a:defRPr>
            </a:lvl3pPr>
            <a:lvl4pPr marL="1587500" indent="-225425" defTabSz="923925" eaLnBrk="0" hangingPunct="0">
              <a:spcBef>
                <a:spcPct val="30000"/>
              </a:spcBef>
              <a:defRPr sz="1200">
                <a:solidFill>
                  <a:schemeClr val="tx1"/>
                </a:solidFill>
                <a:latin typeface="Arial" panose="020B0604020202020204" pitchFamily="34" charset="0"/>
              </a:defRPr>
            </a:lvl4pPr>
            <a:lvl5pPr marL="2041525" indent="-225425" defTabSz="923925" eaLnBrk="0" hangingPunct="0">
              <a:spcBef>
                <a:spcPct val="30000"/>
              </a:spcBef>
              <a:defRPr sz="1200">
                <a:solidFill>
                  <a:schemeClr val="tx1"/>
                </a:solidFill>
                <a:latin typeface="Arial" panose="020B0604020202020204" pitchFamily="34" charset="0"/>
              </a:defRPr>
            </a:lvl5pPr>
            <a:lvl6pPr marL="2498725" indent="-225425" defTabSz="923925"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23925"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23925"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239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D23233A-AC03-4F39-A61B-420AA62B346B}" type="slidenum">
              <a:rPr lang="en-US" altLang="en-US"/>
              <a:pPr eaLnBrk="1" hangingPunct="1">
                <a:spcBef>
                  <a:spcPct val="0"/>
                </a:spcBef>
              </a:pPr>
              <a:t>59</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3DF7BA1A-95ED-4290-B775-FAE25982DC55}"/>
              </a:ext>
            </a:extLst>
          </p:cNvPr>
          <p:cNvSpPr>
            <a:spLocks noGrp="1" noRot="1" noChangeAspect="1" noTextEdit="1"/>
          </p:cNvSpPr>
          <p:nvPr>
            <p:ph type="sldImg"/>
          </p:nvPr>
        </p:nvSpPr>
        <p:spPr>
          <a:ln/>
        </p:spPr>
      </p:sp>
      <p:sp>
        <p:nvSpPr>
          <p:cNvPr id="45059" name="Notes Placeholder 2">
            <a:extLst>
              <a:ext uri="{FF2B5EF4-FFF2-40B4-BE49-F238E27FC236}">
                <a16:creationId xmlns:a16="http://schemas.microsoft.com/office/drawing/2014/main" id="{6F3CFD6D-AD5F-4D41-A869-15BE4D7B9E50}"/>
              </a:ext>
            </a:extLst>
          </p:cNvPr>
          <p:cNvSpPr>
            <a:spLocks noGrp="1"/>
          </p:cNvSpPr>
          <p:nvPr>
            <p:ph type="body" idx="1"/>
          </p:nvPr>
        </p:nvSpPr>
        <p:spPr>
          <a:ln/>
        </p:spPr>
        <p:txBody>
          <a:bodyPr/>
          <a:lstStyle/>
          <a:p>
            <a:pPr>
              <a:defRPr/>
            </a:pPr>
            <a:r>
              <a:rPr lang="en-US" altLang="en-US" dirty="0">
                <a:latin typeface="Arial" pitchFamily="34" charset="0"/>
                <a:cs typeface="Arial" pitchFamily="34" charset="0"/>
              </a:rPr>
              <a:t>WIC Program Shopping Guide</a:t>
            </a:r>
          </a:p>
          <a:p>
            <a:pPr>
              <a:defRPr/>
            </a:pPr>
            <a:endParaRPr lang="en-US" altLang="en-US" dirty="0">
              <a:latin typeface="Arial" pitchFamily="34" charset="0"/>
              <a:cs typeface="Arial" pitchFamily="34" charset="0"/>
            </a:endParaRPr>
          </a:p>
          <a:p>
            <a:pPr eaLnBrk="1" hangingPunct="1">
              <a:lnSpc>
                <a:spcPct val="90000"/>
              </a:lnSpc>
              <a:defRPr/>
            </a:pPr>
            <a:r>
              <a:rPr lang="en-US" dirty="0">
                <a:solidFill>
                  <a:srgbClr val="893119"/>
                </a:solidFill>
                <a:latin typeface="Arial" pitchFamily="34" charset="0"/>
                <a:cs typeface="Arial" pitchFamily="34" charset="0"/>
              </a:rPr>
              <a:t>Each State’s WIC Program has the flexibility to select foods within what is allowed by Federal regulations.</a:t>
            </a:r>
          </a:p>
          <a:p>
            <a:pPr eaLnBrk="1" hangingPunct="1">
              <a:lnSpc>
                <a:spcPct val="90000"/>
              </a:lnSpc>
              <a:defRPr/>
            </a:pPr>
            <a:endParaRPr lang="en-US" dirty="0">
              <a:latin typeface="Arial" pitchFamily="34" charset="0"/>
              <a:cs typeface="Arial" pitchFamily="34" charset="0"/>
            </a:endParaRPr>
          </a:p>
          <a:p>
            <a:pPr eaLnBrk="1" hangingPunct="1">
              <a:lnSpc>
                <a:spcPct val="90000"/>
              </a:lnSpc>
              <a:spcAft>
                <a:spcPts val="596"/>
              </a:spcAft>
              <a:defRPr/>
            </a:pPr>
            <a:r>
              <a:rPr lang="en-US" dirty="0">
                <a:latin typeface="Arial" pitchFamily="34" charset="0"/>
                <a:cs typeface="Arial" pitchFamily="34" charset="0"/>
              </a:rPr>
              <a:t>For example:</a:t>
            </a:r>
          </a:p>
          <a:p>
            <a:pPr marL="976967" indent="-340363" eaLnBrk="1" hangingPunct="1">
              <a:lnSpc>
                <a:spcPct val="90000"/>
              </a:lnSpc>
              <a:spcAft>
                <a:spcPts val="596"/>
              </a:spcAft>
              <a:buFont typeface="Wingdings" panose="05000000000000000000" pitchFamily="2" charset="2"/>
              <a:buChar char="Ø"/>
              <a:defRPr/>
            </a:pPr>
            <a:r>
              <a:rPr lang="en-US" dirty="0">
                <a:latin typeface="Arial" pitchFamily="34" charset="0"/>
                <a:cs typeface="Arial" pitchFamily="34" charset="0"/>
              </a:rPr>
              <a:t>Specific brands</a:t>
            </a:r>
          </a:p>
          <a:p>
            <a:pPr marL="976967" indent="-340363" eaLnBrk="1" hangingPunct="1">
              <a:lnSpc>
                <a:spcPct val="90000"/>
              </a:lnSpc>
              <a:spcAft>
                <a:spcPts val="596"/>
              </a:spcAft>
              <a:buFont typeface="Wingdings" panose="05000000000000000000" pitchFamily="2" charset="2"/>
              <a:buChar char="Ø"/>
              <a:defRPr/>
            </a:pPr>
            <a:r>
              <a:rPr lang="en-US" dirty="0">
                <a:latin typeface="Arial" pitchFamily="34" charset="0"/>
                <a:cs typeface="Arial" pitchFamily="34" charset="0"/>
              </a:rPr>
              <a:t>Container/package sizes</a:t>
            </a:r>
          </a:p>
          <a:p>
            <a:pPr marL="976967" indent="-340363" eaLnBrk="1" hangingPunct="1">
              <a:lnSpc>
                <a:spcPct val="90000"/>
              </a:lnSpc>
              <a:spcAft>
                <a:spcPts val="596"/>
              </a:spcAft>
              <a:buFont typeface="Wingdings" panose="05000000000000000000" pitchFamily="2" charset="2"/>
              <a:buChar char="Ø"/>
              <a:defRPr/>
            </a:pPr>
            <a:r>
              <a:rPr lang="en-US" dirty="0">
                <a:latin typeface="Arial" pitchFamily="34" charset="0"/>
                <a:cs typeface="Arial" pitchFamily="34" charset="0"/>
              </a:rPr>
              <a:t>Policies regarding specialty foods such as organic </a:t>
            </a:r>
          </a:p>
          <a:p>
            <a:pPr marL="976967" indent="-340363" eaLnBrk="1" hangingPunct="1">
              <a:lnSpc>
                <a:spcPct val="90000"/>
              </a:lnSpc>
              <a:spcAft>
                <a:spcPts val="596"/>
              </a:spcAft>
              <a:buFont typeface="Wingdings" panose="05000000000000000000" pitchFamily="2" charset="2"/>
              <a:buChar char="Ø"/>
              <a:defRPr/>
            </a:pPr>
            <a:r>
              <a:rPr lang="en-US" dirty="0">
                <a:latin typeface="Arial" pitchFamily="34" charset="0"/>
                <a:cs typeface="Arial" pitchFamily="34" charset="0"/>
              </a:rPr>
              <a:t>Lower cost options</a:t>
            </a:r>
          </a:p>
          <a:p>
            <a:pPr marL="976967" indent="-340363" eaLnBrk="1" hangingPunct="1">
              <a:lnSpc>
                <a:spcPct val="90000"/>
              </a:lnSpc>
              <a:spcAft>
                <a:spcPts val="596"/>
              </a:spcAft>
              <a:buFont typeface="Wingdings" panose="05000000000000000000" pitchFamily="2" charset="2"/>
              <a:buChar char="Ø"/>
              <a:defRPr/>
            </a:pPr>
            <a:r>
              <a:rPr lang="en-US" dirty="0">
                <a:latin typeface="Arial" pitchFamily="34" charset="0"/>
                <a:cs typeface="Arial" pitchFamily="34" charset="0"/>
              </a:rPr>
              <a:t>Product availability in the State</a:t>
            </a:r>
            <a:endParaRPr lang="en-US" altLang="en-US" dirty="0">
              <a:latin typeface="Arial" pitchFamily="34" charset="0"/>
              <a:cs typeface="Arial" pitchFamily="34" charset="0"/>
            </a:endParaRPr>
          </a:p>
        </p:txBody>
      </p:sp>
      <p:sp>
        <p:nvSpPr>
          <p:cNvPr id="83972" name="Slide Number Placeholder 3">
            <a:extLst>
              <a:ext uri="{FF2B5EF4-FFF2-40B4-BE49-F238E27FC236}">
                <a16:creationId xmlns:a16="http://schemas.microsoft.com/office/drawing/2014/main" id="{6390F7D3-89C6-40BB-B694-D4479D468D0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panose="020B0604020202020204" pitchFamily="34" charset="0"/>
              </a:defRPr>
            </a:lvl1pPr>
            <a:lvl2pPr marL="736600" indent="-282575" defTabSz="923925" eaLnBrk="0" hangingPunct="0">
              <a:spcBef>
                <a:spcPct val="30000"/>
              </a:spcBef>
              <a:defRPr sz="1200">
                <a:solidFill>
                  <a:schemeClr val="tx1"/>
                </a:solidFill>
                <a:latin typeface="Arial" panose="020B0604020202020204" pitchFamily="34" charset="0"/>
              </a:defRPr>
            </a:lvl2pPr>
            <a:lvl3pPr marL="1133475" indent="-225425" defTabSz="923925" eaLnBrk="0" hangingPunct="0">
              <a:spcBef>
                <a:spcPct val="30000"/>
              </a:spcBef>
              <a:defRPr sz="1200">
                <a:solidFill>
                  <a:schemeClr val="tx1"/>
                </a:solidFill>
                <a:latin typeface="Arial" panose="020B0604020202020204" pitchFamily="34" charset="0"/>
              </a:defRPr>
            </a:lvl3pPr>
            <a:lvl4pPr marL="1587500" indent="-225425" defTabSz="923925" eaLnBrk="0" hangingPunct="0">
              <a:spcBef>
                <a:spcPct val="30000"/>
              </a:spcBef>
              <a:defRPr sz="1200">
                <a:solidFill>
                  <a:schemeClr val="tx1"/>
                </a:solidFill>
                <a:latin typeface="Arial" panose="020B0604020202020204" pitchFamily="34" charset="0"/>
              </a:defRPr>
            </a:lvl4pPr>
            <a:lvl5pPr marL="2041525" indent="-225425" defTabSz="923925" eaLnBrk="0" hangingPunct="0">
              <a:spcBef>
                <a:spcPct val="30000"/>
              </a:spcBef>
              <a:defRPr sz="1200">
                <a:solidFill>
                  <a:schemeClr val="tx1"/>
                </a:solidFill>
                <a:latin typeface="Arial" panose="020B0604020202020204" pitchFamily="34" charset="0"/>
              </a:defRPr>
            </a:lvl5pPr>
            <a:lvl6pPr marL="2498725" indent="-225425" defTabSz="923925"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23925"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23925"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239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5614FA3-30CA-4F9B-93C7-D82535E234C7}" type="slidenum">
              <a:rPr lang="en-US" altLang="en-US"/>
              <a:pPr eaLnBrk="1" hangingPunct="1">
                <a:spcBef>
                  <a:spcPct val="0"/>
                </a:spcBef>
              </a:pPr>
              <a:t>6</a:t>
            </a:fld>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a:extLst>
              <a:ext uri="{FF2B5EF4-FFF2-40B4-BE49-F238E27FC236}">
                <a16:creationId xmlns:a16="http://schemas.microsoft.com/office/drawing/2014/main" id="{B783B555-DADD-4CB2-9771-5BC1BC7E0922}"/>
              </a:ext>
            </a:extLst>
          </p:cNvPr>
          <p:cNvSpPr>
            <a:spLocks noGrp="1" noRot="1" noChangeAspect="1" noTextEdit="1"/>
          </p:cNvSpPr>
          <p:nvPr>
            <p:ph type="sldImg"/>
          </p:nvPr>
        </p:nvSpPr>
        <p:spPr>
          <a:ln/>
        </p:spPr>
      </p:sp>
      <p:sp>
        <p:nvSpPr>
          <p:cNvPr id="139267" name="Notes Placeholder 2">
            <a:extLst>
              <a:ext uri="{FF2B5EF4-FFF2-40B4-BE49-F238E27FC236}">
                <a16:creationId xmlns:a16="http://schemas.microsoft.com/office/drawing/2014/main" id="{EC81A1B4-CF03-4568-902D-FC2CE6F26FA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solidFill>
                  <a:srgbClr val="893119"/>
                </a:solidFill>
                <a:latin typeface="Arial" panose="020B0604020202020204" pitchFamily="34" charset="0"/>
              </a:rPr>
              <a:t>Food &amp; Nutrition Service (FNS) Guidance to Offering Incentives with TNWIC Transactions.  This will be a brief overview of the various kinds of customer courtesies that may occur with TNWIC transactions if they are offered with non-TNWIC transactions. </a:t>
            </a:r>
          </a:p>
          <a:p>
            <a:endParaRPr lang="en-US" altLang="en-US" dirty="0">
              <a:latin typeface="Arial" panose="020B0604020202020204" pitchFamily="34" charset="0"/>
            </a:endParaRPr>
          </a:p>
        </p:txBody>
      </p:sp>
      <p:sp>
        <p:nvSpPr>
          <p:cNvPr id="139268" name="Slide Number Placeholder 3">
            <a:extLst>
              <a:ext uri="{FF2B5EF4-FFF2-40B4-BE49-F238E27FC236}">
                <a16:creationId xmlns:a16="http://schemas.microsoft.com/office/drawing/2014/main" id="{18D40BF3-F76A-403F-BB89-FF2673AD534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panose="020B0604020202020204" pitchFamily="34" charset="0"/>
              </a:defRPr>
            </a:lvl1pPr>
            <a:lvl2pPr marL="736600" indent="-282575" defTabSz="923925" eaLnBrk="0" hangingPunct="0">
              <a:spcBef>
                <a:spcPct val="30000"/>
              </a:spcBef>
              <a:defRPr sz="1200">
                <a:solidFill>
                  <a:schemeClr val="tx1"/>
                </a:solidFill>
                <a:latin typeface="Arial" panose="020B0604020202020204" pitchFamily="34" charset="0"/>
              </a:defRPr>
            </a:lvl2pPr>
            <a:lvl3pPr marL="1133475" indent="-225425" defTabSz="923925" eaLnBrk="0" hangingPunct="0">
              <a:spcBef>
                <a:spcPct val="30000"/>
              </a:spcBef>
              <a:defRPr sz="1200">
                <a:solidFill>
                  <a:schemeClr val="tx1"/>
                </a:solidFill>
                <a:latin typeface="Arial" panose="020B0604020202020204" pitchFamily="34" charset="0"/>
              </a:defRPr>
            </a:lvl3pPr>
            <a:lvl4pPr marL="1587500" indent="-225425" defTabSz="923925" eaLnBrk="0" hangingPunct="0">
              <a:spcBef>
                <a:spcPct val="30000"/>
              </a:spcBef>
              <a:defRPr sz="1200">
                <a:solidFill>
                  <a:schemeClr val="tx1"/>
                </a:solidFill>
                <a:latin typeface="Arial" panose="020B0604020202020204" pitchFamily="34" charset="0"/>
              </a:defRPr>
            </a:lvl4pPr>
            <a:lvl5pPr marL="2041525" indent="-225425" defTabSz="923925" eaLnBrk="0" hangingPunct="0">
              <a:spcBef>
                <a:spcPct val="30000"/>
              </a:spcBef>
              <a:defRPr sz="1200">
                <a:solidFill>
                  <a:schemeClr val="tx1"/>
                </a:solidFill>
                <a:latin typeface="Arial" panose="020B0604020202020204" pitchFamily="34" charset="0"/>
              </a:defRPr>
            </a:lvl5pPr>
            <a:lvl6pPr marL="2498725" indent="-225425" defTabSz="923925"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23925"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23925"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239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9A64126-1C91-46F9-980D-F18355217AD3}" type="slidenum">
              <a:rPr lang="en-US" altLang="en-US"/>
              <a:pPr eaLnBrk="1" hangingPunct="1">
                <a:spcBef>
                  <a:spcPct val="0"/>
                </a:spcBef>
              </a:pPr>
              <a:t>60</a:t>
            </a:fld>
            <a:endParaRPr lang="en-US"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a:extLst>
              <a:ext uri="{FF2B5EF4-FFF2-40B4-BE49-F238E27FC236}">
                <a16:creationId xmlns:a16="http://schemas.microsoft.com/office/drawing/2014/main" id="{3CA128CB-A436-4C7F-93AC-1CAFF9AEEC32}"/>
              </a:ext>
            </a:extLst>
          </p:cNvPr>
          <p:cNvSpPr>
            <a:spLocks noGrp="1" noRot="1" noChangeAspect="1" noTextEdit="1"/>
          </p:cNvSpPr>
          <p:nvPr>
            <p:ph type="sldImg"/>
          </p:nvPr>
        </p:nvSpPr>
        <p:spPr>
          <a:ln/>
        </p:spPr>
      </p:sp>
      <p:sp>
        <p:nvSpPr>
          <p:cNvPr id="140291" name="Notes Placeholder 2">
            <a:extLst>
              <a:ext uri="{FF2B5EF4-FFF2-40B4-BE49-F238E27FC236}">
                <a16:creationId xmlns:a16="http://schemas.microsoft.com/office/drawing/2014/main" id="{2F561877-29BC-44E4-9783-1AB04AB3432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Introduction</a:t>
            </a:r>
          </a:p>
          <a:p>
            <a:endParaRPr lang="en-US" altLang="en-US" dirty="0">
              <a:latin typeface="Arial" panose="020B0604020202020204" pitchFamily="34" charset="0"/>
            </a:endParaRPr>
          </a:p>
          <a:p>
            <a:r>
              <a:rPr lang="en-US" altLang="en-US" dirty="0">
                <a:latin typeface="Arial" panose="020B0604020202020204" pitchFamily="34" charset="0"/>
              </a:rPr>
              <a:t>These courtesies are applicable to both food and cash value benefits.</a:t>
            </a:r>
          </a:p>
          <a:p>
            <a:endParaRPr lang="en-US" altLang="en-US" dirty="0">
              <a:latin typeface="Arial" panose="020B0604020202020204" pitchFamily="34" charset="0"/>
            </a:endParaRPr>
          </a:p>
          <a:p>
            <a:r>
              <a:rPr lang="en-US" altLang="en-US" dirty="0">
                <a:latin typeface="Arial" panose="020B0604020202020204" pitchFamily="34" charset="0"/>
              </a:rPr>
              <a:t>Discounts and coupons must be applied before accepting payment from the cardholder.</a:t>
            </a:r>
          </a:p>
          <a:p>
            <a:endParaRPr lang="en-US" altLang="en-US" dirty="0">
              <a:latin typeface="Arial" panose="020B0604020202020204" pitchFamily="34" charset="0"/>
            </a:endParaRPr>
          </a:p>
          <a:p>
            <a:r>
              <a:rPr lang="en-US" altLang="en-US" dirty="0">
                <a:latin typeface="Arial" panose="020B0604020202020204" pitchFamily="34" charset="0"/>
              </a:rPr>
              <a:t>Quantity discounts do not reduce the food benefits balance.</a:t>
            </a:r>
          </a:p>
          <a:p>
            <a:endParaRPr lang="en-US" altLang="en-US" dirty="0">
              <a:latin typeface="Arial" panose="020B0604020202020204" pitchFamily="34" charset="0"/>
            </a:endParaRPr>
          </a:p>
          <a:p>
            <a:r>
              <a:rPr lang="en-US" altLang="en-US" dirty="0">
                <a:latin typeface="Arial" panose="020B0604020202020204" pitchFamily="34" charset="0"/>
              </a:rPr>
              <a:t>Price discounts do benefit the WIC Program.</a:t>
            </a:r>
          </a:p>
          <a:p>
            <a:endParaRPr lang="en-US" altLang="en-US" dirty="0">
              <a:latin typeface="Arial" panose="020B0604020202020204" pitchFamily="34" charset="0"/>
            </a:endParaRPr>
          </a:p>
        </p:txBody>
      </p:sp>
      <p:sp>
        <p:nvSpPr>
          <p:cNvPr id="140292" name="Slide Number Placeholder 3">
            <a:extLst>
              <a:ext uri="{FF2B5EF4-FFF2-40B4-BE49-F238E27FC236}">
                <a16:creationId xmlns:a16="http://schemas.microsoft.com/office/drawing/2014/main" id="{20AE2E66-5789-4A65-BBFF-939E7022BBF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panose="020B0604020202020204" pitchFamily="34" charset="0"/>
              </a:defRPr>
            </a:lvl1pPr>
            <a:lvl2pPr marL="736600" indent="-282575" defTabSz="923925" eaLnBrk="0" hangingPunct="0">
              <a:spcBef>
                <a:spcPct val="30000"/>
              </a:spcBef>
              <a:defRPr sz="1200">
                <a:solidFill>
                  <a:schemeClr val="tx1"/>
                </a:solidFill>
                <a:latin typeface="Arial" panose="020B0604020202020204" pitchFamily="34" charset="0"/>
              </a:defRPr>
            </a:lvl2pPr>
            <a:lvl3pPr marL="1133475" indent="-225425" defTabSz="923925" eaLnBrk="0" hangingPunct="0">
              <a:spcBef>
                <a:spcPct val="30000"/>
              </a:spcBef>
              <a:defRPr sz="1200">
                <a:solidFill>
                  <a:schemeClr val="tx1"/>
                </a:solidFill>
                <a:latin typeface="Arial" panose="020B0604020202020204" pitchFamily="34" charset="0"/>
              </a:defRPr>
            </a:lvl3pPr>
            <a:lvl4pPr marL="1587500" indent="-225425" defTabSz="923925" eaLnBrk="0" hangingPunct="0">
              <a:spcBef>
                <a:spcPct val="30000"/>
              </a:spcBef>
              <a:defRPr sz="1200">
                <a:solidFill>
                  <a:schemeClr val="tx1"/>
                </a:solidFill>
                <a:latin typeface="Arial" panose="020B0604020202020204" pitchFamily="34" charset="0"/>
              </a:defRPr>
            </a:lvl4pPr>
            <a:lvl5pPr marL="2041525" indent="-225425" defTabSz="923925" eaLnBrk="0" hangingPunct="0">
              <a:spcBef>
                <a:spcPct val="30000"/>
              </a:spcBef>
              <a:defRPr sz="1200">
                <a:solidFill>
                  <a:schemeClr val="tx1"/>
                </a:solidFill>
                <a:latin typeface="Arial" panose="020B0604020202020204" pitchFamily="34" charset="0"/>
              </a:defRPr>
            </a:lvl5pPr>
            <a:lvl6pPr marL="2498725" indent="-225425" defTabSz="923925"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23925"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23925"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239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8BF8721-F0A3-4074-85AA-15E097E81F1F}" type="slidenum">
              <a:rPr lang="en-US" altLang="en-US"/>
              <a:pPr eaLnBrk="1" hangingPunct="1">
                <a:spcBef>
                  <a:spcPct val="0"/>
                </a:spcBef>
              </a:pPr>
              <a:t>61</a:t>
            </a:fld>
            <a:endParaRPr lang="en-US"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a:extLst>
              <a:ext uri="{FF2B5EF4-FFF2-40B4-BE49-F238E27FC236}">
                <a16:creationId xmlns:a16="http://schemas.microsoft.com/office/drawing/2014/main" id="{1DD65C83-BC55-484C-8C92-B631448D5200}"/>
              </a:ext>
            </a:extLst>
          </p:cNvPr>
          <p:cNvSpPr>
            <a:spLocks noGrp="1" noRot="1" noChangeAspect="1" noTextEdit="1"/>
          </p:cNvSpPr>
          <p:nvPr>
            <p:ph type="sldImg"/>
          </p:nvPr>
        </p:nvSpPr>
        <p:spPr>
          <a:ln/>
        </p:spPr>
      </p:sp>
      <p:sp>
        <p:nvSpPr>
          <p:cNvPr id="141315" name="Notes Placeholder 2">
            <a:extLst>
              <a:ext uri="{FF2B5EF4-FFF2-40B4-BE49-F238E27FC236}">
                <a16:creationId xmlns:a16="http://schemas.microsoft.com/office/drawing/2014/main" id="{8C179202-8AFA-48EC-9EE8-8144FC529A2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Introduction</a:t>
            </a:r>
          </a:p>
          <a:p>
            <a:endParaRPr lang="en-US" altLang="en-US" dirty="0">
              <a:latin typeface="Arial" panose="020B0604020202020204" pitchFamily="34" charset="0"/>
            </a:endParaRPr>
          </a:p>
          <a:p>
            <a:endParaRPr lang="en-US" altLang="en-US" dirty="0">
              <a:latin typeface="Arial" panose="020B0604020202020204" pitchFamily="34" charset="0"/>
            </a:endParaRPr>
          </a:p>
          <a:p>
            <a:endParaRPr lang="en-US" altLang="en-US" dirty="0">
              <a:latin typeface="Arial" panose="020B0604020202020204" pitchFamily="34" charset="0"/>
            </a:endParaRPr>
          </a:p>
          <a:p>
            <a:r>
              <a:rPr lang="en-US" altLang="en-US" dirty="0">
                <a:latin typeface="Arial" panose="020B0604020202020204" pitchFamily="34" charset="0"/>
              </a:rPr>
              <a:t>It is recommended that discounts are applied across a TNWIC transaction as follows:</a:t>
            </a:r>
          </a:p>
          <a:p>
            <a:pPr lvl="1">
              <a:buFont typeface="Wingdings" panose="05000000000000000000" pitchFamily="2" charset="2"/>
              <a:buChar char="Ø"/>
            </a:pPr>
            <a:r>
              <a:rPr lang="en-US" altLang="en-US" dirty="0">
                <a:latin typeface="Arial" panose="020B0604020202020204" pitchFamily="34" charset="0"/>
              </a:rPr>
              <a:t>1</a:t>
            </a:r>
            <a:r>
              <a:rPr lang="en-US" altLang="en-US" baseline="30000" dirty="0">
                <a:latin typeface="Arial" panose="020B0604020202020204" pitchFamily="34" charset="0"/>
              </a:rPr>
              <a:t>st</a:t>
            </a:r>
            <a:r>
              <a:rPr lang="en-US" altLang="en-US" dirty="0">
                <a:latin typeface="Arial" panose="020B0604020202020204" pitchFamily="34" charset="0"/>
              </a:rPr>
              <a:t> to non-WIC eligible items.</a:t>
            </a:r>
          </a:p>
          <a:p>
            <a:pPr lvl="1">
              <a:buFont typeface="Wingdings" panose="05000000000000000000" pitchFamily="2" charset="2"/>
              <a:buChar char="Ø"/>
            </a:pPr>
            <a:r>
              <a:rPr lang="en-US" altLang="en-US" dirty="0">
                <a:latin typeface="Arial" panose="020B0604020202020204" pitchFamily="34" charset="0"/>
              </a:rPr>
              <a:t>2</a:t>
            </a:r>
            <a:r>
              <a:rPr lang="en-US" altLang="en-US" baseline="30000" dirty="0">
                <a:latin typeface="Arial" panose="020B0604020202020204" pitchFamily="34" charset="0"/>
              </a:rPr>
              <a:t>nd</a:t>
            </a:r>
            <a:r>
              <a:rPr lang="en-US" altLang="en-US" dirty="0">
                <a:latin typeface="Arial" panose="020B0604020202020204" pitchFamily="34" charset="0"/>
              </a:rPr>
              <a:t> to eligible WIC CVB food items.</a:t>
            </a:r>
          </a:p>
          <a:p>
            <a:pPr lvl="1">
              <a:buFont typeface="Wingdings" panose="05000000000000000000" pitchFamily="2" charset="2"/>
              <a:buChar char="Ø"/>
            </a:pPr>
            <a:r>
              <a:rPr lang="en-US" altLang="en-US" dirty="0">
                <a:latin typeface="Arial" panose="020B0604020202020204" pitchFamily="34" charset="0"/>
              </a:rPr>
              <a:t>3</a:t>
            </a:r>
            <a:r>
              <a:rPr lang="en-US" altLang="en-US" baseline="30000" dirty="0">
                <a:latin typeface="Arial" panose="020B0604020202020204" pitchFamily="34" charset="0"/>
              </a:rPr>
              <a:t>rd</a:t>
            </a:r>
            <a:r>
              <a:rPr lang="en-US" altLang="en-US" dirty="0">
                <a:latin typeface="Arial" panose="020B0604020202020204" pitchFamily="34" charset="0"/>
              </a:rPr>
              <a:t> to eligible WIC non-CVB food items.</a:t>
            </a:r>
          </a:p>
          <a:p>
            <a:pPr lvl="1">
              <a:buFont typeface="Wingdings" panose="05000000000000000000" pitchFamily="2" charset="2"/>
              <a:buNone/>
            </a:pPr>
            <a:endParaRPr lang="en-US" altLang="en-US" dirty="0">
              <a:latin typeface="Arial" panose="020B0604020202020204" pitchFamily="34" charset="0"/>
            </a:endParaRPr>
          </a:p>
          <a:p>
            <a:r>
              <a:rPr lang="en-US" altLang="en-US" dirty="0">
                <a:latin typeface="Arial" panose="020B0604020202020204" pitchFamily="34" charset="0"/>
              </a:rPr>
              <a:t>Several other important points are:</a:t>
            </a:r>
          </a:p>
          <a:p>
            <a:endParaRPr lang="en-US" altLang="en-US" dirty="0">
              <a:latin typeface="Arial" panose="020B0604020202020204" pitchFamily="34" charset="0"/>
            </a:endParaRPr>
          </a:p>
          <a:p>
            <a:r>
              <a:rPr lang="en-US" altLang="en-US" dirty="0">
                <a:latin typeface="Arial" panose="020B0604020202020204" pitchFamily="34" charset="0"/>
              </a:rPr>
              <a:t>If WIC purchase totals less than $0, that transaction is not reported to WIC.</a:t>
            </a:r>
          </a:p>
          <a:p>
            <a:endParaRPr lang="en-US" altLang="en-US" dirty="0">
              <a:latin typeface="Arial" panose="020B0604020202020204" pitchFamily="34" charset="0"/>
            </a:endParaRPr>
          </a:p>
          <a:p>
            <a:r>
              <a:rPr lang="en-US" altLang="en-US" dirty="0">
                <a:latin typeface="Arial" panose="020B0604020202020204" pitchFamily="34" charset="0"/>
              </a:rPr>
              <a:t>Free items do not affect remaining WIC balance and that is not reported to WIC.</a:t>
            </a:r>
          </a:p>
          <a:p>
            <a:endParaRPr lang="en-US" altLang="en-US" dirty="0">
              <a:latin typeface="Arial" panose="020B0604020202020204" pitchFamily="34" charset="0"/>
            </a:endParaRPr>
          </a:p>
          <a:p>
            <a:r>
              <a:rPr lang="en-US" altLang="en-US" dirty="0">
                <a:latin typeface="Arial" panose="020B0604020202020204" pitchFamily="34" charset="0"/>
              </a:rPr>
              <a:t>The cardholder pays sales taxes related to discounts or coupons.</a:t>
            </a:r>
          </a:p>
        </p:txBody>
      </p:sp>
      <p:sp>
        <p:nvSpPr>
          <p:cNvPr id="141316" name="Slide Number Placeholder 3">
            <a:extLst>
              <a:ext uri="{FF2B5EF4-FFF2-40B4-BE49-F238E27FC236}">
                <a16:creationId xmlns:a16="http://schemas.microsoft.com/office/drawing/2014/main" id="{F98695C9-8040-41EC-8313-4DF90A312DF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panose="020B0604020202020204" pitchFamily="34" charset="0"/>
              </a:defRPr>
            </a:lvl1pPr>
            <a:lvl2pPr marL="736600" indent="-282575" defTabSz="923925" eaLnBrk="0" hangingPunct="0">
              <a:spcBef>
                <a:spcPct val="30000"/>
              </a:spcBef>
              <a:defRPr sz="1200">
                <a:solidFill>
                  <a:schemeClr val="tx1"/>
                </a:solidFill>
                <a:latin typeface="Arial" panose="020B0604020202020204" pitchFamily="34" charset="0"/>
              </a:defRPr>
            </a:lvl2pPr>
            <a:lvl3pPr marL="1133475" indent="-225425" defTabSz="923925" eaLnBrk="0" hangingPunct="0">
              <a:spcBef>
                <a:spcPct val="30000"/>
              </a:spcBef>
              <a:defRPr sz="1200">
                <a:solidFill>
                  <a:schemeClr val="tx1"/>
                </a:solidFill>
                <a:latin typeface="Arial" panose="020B0604020202020204" pitchFamily="34" charset="0"/>
              </a:defRPr>
            </a:lvl3pPr>
            <a:lvl4pPr marL="1587500" indent="-225425" defTabSz="923925" eaLnBrk="0" hangingPunct="0">
              <a:spcBef>
                <a:spcPct val="30000"/>
              </a:spcBef>
              <a:defRPr sz="1200">
                <a:solidFill>
                  <a:schemeClr val="tx1"/>
                </a:solidFill>
                <a:latin typeface="Arial" panose="020B0604020202020204" pitchFamily="34" charset="0"/>
              </a:defRPr>
            </a:lvl4pPr>
            <a:lvl5pPr marL="2041525" indent="-225425" defTabSz="923925" eaLnBrk="0" hangingPunct="0">
              <a:spcBef>
                <a:spcPct val="30000"/>
              </a:spcBef>
              <a:defRPr sz="1200">
                <a:solidFill>
                  <a:schemeClr val="tx1"/>
                </a:solidFill>
                <a:latin typeface="Arial" panose="020B0604020202020204" pitchFamily="34" charset="0"/>
              </a:defRPr>
            </a:lvl5pPr>
            <a:lvl6pPr marL="2498725" indent="-225425" defTabSz="923925"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23925"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23925"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239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820FBE4-3828-4063-8AAD-109B37C188A9}" type="slidenum">
              <a:rPr lang="en-US" altLang="en-US"/>
              <a:pPr eaLnBrk="1" hangingPunct="1">
                <a:spcBef>
                  <a:spcPct val="0"/>
                </a:spcBef>
              </a:pPr>
              <a:t>62</a:t>
            </a:fld>
            <a:endParaRPr lang="en-US"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a:extLst>
              <a:ext uri="{FF2B5EF4-FFF2-40B4-BE49-F238E27FC236}">
                <a16:creationId xmlns:a16="http://schemas.microsoft.com/office/drawing/2014/main" id="{3F8C3D3A-C6FF-4A75-AEE5-57D57FC57316}"/>
              </a:ext>
            </a:extLst>
          </p:cNvPr>
          <p:cNvSpPr>
            <a:spLocks noGrp="1" noRot="1" noChangeAspect="1" noTextEdit="1"/>
          </p:cNvSpPr>
          <p:nvPr>
            <p:ph type="sldImg"/>
          </p:nvPr>
        </p:nvSpPr>
        <p:spPr>
          <a:ln/>
        </p:spPr>
      </p:sp>
      <p:sp>
        <p:nvSpPr>
          <p:cNvPr id="142339" name="Notes Placeholder 2">
            <a:extLst>
              <a:ext uri="{FF2B5EF4-FFF2-40B4-BE49-F238E27FC236}">
                <a16:creationId xmlns:a16="http://schemas.microsoft.com/office/drawing/2014/main" id="{61839E6B-6D6A-42CC-A82C-32FB6502557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Buy One, Get One Free (BOGO)</a:t>
            </a:r>
          </a:p>
          <a:p>
            <a:endParaRPr lang="en-US" altLang="en-US" dirty="0">
              <a:latin typeface="Arial" panose="020B0604020202020204" pitchFamily="34" charset="0"/>
            </a:endParaRPr>
          </a:p>
          <a:p>
            <a:r>
              <a:rPr lang="en-US" altLang="en-US" dirty="0">
                <a:latin typeface="Arial" panose="020B0604020202020204" pitchFamily="34" charset="0"/>
              </a:rPr>
              <a:t>BOGO discounts are applied based on how advertised.</a:t>
            </a:r>
          </a:p>
          <a:p>
            <a:endParaRPr lang="en-US" altLang="en-US" dirty="0">
              <a:latin typeface="Arial" panose="020B0604020202020204" pitchFamily="34" charset="0"/>
            </a:endParaRPr>
          </a:p>
          <a:p>
            <a:r>
              <a:rPr lang="en-US" altLang="en-US" dirty="0">
                <a:latin typeface="Arial" panose="020B0604020202020204" pitchFamily="34" charset="0"/>
              </a:rPr>
              <a:t>2</a:t>
            </a:r>
            <a:r>
              <a:rPr lang="en-US" altLang="en-US" baseline="30000" dirty="0">
                <a:latin typeface="Arial" panose="020B0604020202020204" pitchFamily="34" charset="0"/>
              </a:rPr>
              <a:t>nd</a:t>
            </a:r>
            <a:r>
              <a:rPr lang="en-US" altLang="en-US" dirty="0">
                <a:latin typeface="Arial" panose="020B0604020202020204" pitchFamily="34" charset="0"/>
              </a:rPr>
              <a:t>  item can be same or different from the 1</a:t>
            </a:r>
            <a:r>
              <a:rPr lang="en-US" altLang="en-US" baseline="30000" dirty="0">
                <a:latin typeface="Arial" panose="020B0604020202020204" pitchFamily="34" charset="0"/>
              </a:rPr>
              <a:t>st</a:t>
            </a:r>
            <a:r>
              <a:rPr lang="en-US" altLang="en-US" dirty="0">
                <a:latin typeface="Arial" panose="020B0604020202020204" pitchFamily="34" charset="0"/>
              </a:rPr>
              <a:t> </a:t>
            </a:r>
          </a:p>
          <a:p>
            <a:endParaRPr lang="en-US" altLang="en-US" dirty="0">
              <a:latin typeface="Arial" panose="020B0604020202020204" pitchFamily="34" charset="0"/>
            </a:endParaRPr>
          </a:p>
          <a:p>
            <a:r>
              <a:rPr lang="en-US" altLang="en-US" dirty="0">
                <a:latin typeface="Arial" panose="020B0604020202020204" pitchFamily="34" charset="0"/>
              </a:rPr>
              <a:t>It is considered a quantity discount and there is no additional cost involved:</a:t>
            </a:r>
          </a:p>
          <a:p>
            <a:pPr lvl="1">
              <a:buFont typeface="Wingdings" panose="05000000000000000000" pitchFamily="2" charset="2"/>
              <a:buChar char="Ø"/>
            </a:pPr>
            <a:r>
              <a:rPr lang="en-US" altLang="en-US" dirty="0">
                <a:latin typeface="Arial" panose="020B0604020202020204" pitchFamily="34" charset="0"/>
              </a:rPr>
              <a:t>If the participant’s available food or CVB benefits includes 1 or more units applicable to the advertised item, only the value of the purchased item is deducted from the food or CVB benefits balance and the 2</a:t>
            </a:r>
            <a:r>
              <a:rPr lang="en-US" altLang="en-US" baseline="30000" dirty="0">
                <a:latin typeface="Arial" panose="020B0604020202020204" pitchFamily="34" charset="0"/>
              </a:rPr>
              <a:t>nd</a:t>
            </a:r>
            <a:r>
              <a:rPr lang="en-US" altLang="en-US" dirty="0">
                <a:latin typeface="Arial" panose="020B0604020202020204" pitchFamily="34" charset="0"/>
              </a:rPr>
              <a:t>  item is free.</a:t>
            </a:r>
          </a:p>
          <a:p>
            <a:pPr lvl="1">
              <a:buFont typeface="Wingdings" panose="05000000000000000000" pitchFamily="2" charset="2"/>
              <a:buChar char="Ø"/>
            </a:pPr>
            <a:r>
              <a:rPr lang="en-US" altLang="en-US" dirty="0">
                <a:latin typeface="Arial" panose="020B0604020202020204" pitchFamily="34" charset="0"/>
              </a:rPr>
              <a:t>If a vendor’s advertised BOGOs discloses that each item is sold for half the advertised price, both items are transacted using WIC benefits and each item is charged at half the advertised price.  Both items will be deducted from the benefit balance.</a:t>
            </a:r>
          </a:p>
          <a:p>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142340" name="Slide Number Placeholder 3">
            <a:extLst>
              <a:ext uri="{FF2B5EF4-FFF2-40B4-BE49-F238E27FC236}">
                <a16:creationId xmlns:a16="http://schemas.microsoft.com/office/drawing/2014/main" id="{FB652BB9-93CA-4FC4-B317-7396F1F5205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panose="020B0604020202020204" pitchFamily="34" charset="0"/>
              </a:defRPr>
            </a:lvl1pPr>
            <a:lvl2pPr marL="736600" indent="-282575" defTabSz="923925" eaLnBrk="0" hangingPunct="0">
              <a:spcBef>
                <a:spcPct val="30000"/>
              </a:spcBef>
              <a:defRPr sz="1200">
                <a:solidFill>
                  <a:schemeClr val="tx1"/>
                </a:solidFill>
                <a:latin typeface="Arial" panose="020B0604020202020204" pitchFamily="34" charset="0"/>
              </a:defRPr>
            </a:lvl2pPr>
            <a:lvl3pPr marL="1133475" indent="-225425" defTabSz="923925" eaLnBrk="0" hangingPunct="0">
              <a:spcBef>
                <a:spcPct val="30000"/>
              </a:spcBef>
              <a:defRPr sz="1200">
                <a:solidFill>
                  <a:schemeClr val="tx1"/>
                </a:solidFill>
                <a:latin typeface="Arial" panose="020B0604020202020204" pitchFamily="34" charset="0"/>
              </a:defRPr>
            </a:lvl3pPr>
            <a:lvl4pPr marL="1587500" indent="-225425" defTabSz="923925" eaLnBrk="0" hangingPunct="0">
              <a:spcBef>
                <a:spcPct val="30000"/>
              </a:spcBef>
              <a:defRPr sz="1200">
                <a:solidFill>
                  <a:schemeClr val="tx1"/>
                </a:solidFill>
                <a:latin typeface="Arial" panose="020B0604020202020204" pitchFamily="34" charset="0"/>
              </a:defRPr>
            </a:lvl4pPr>
            <a:lvl5pPr marL="2041525" indent="-225425" defTabSz="923925" eaLnBrk="0" hangingPunct="0">
              <a:spcBef>
                <a:spcPct val="30000"/>
              </a:spcBef>
              <a:defRPr sz="1200">
                <a:solidFill>
                  <a:schemeClr val="tx1"/>
                </a:solidFill>
                <a:latin typeface="Arial" panose="020B0604020202020204" pitchFamily="34" charset="0"/>
              </a:defRPr>
            </a:lvl5pPr>
            <a:lvl6pPr marL="2498725" indent="-225425" defTabSz="923925"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23925"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23925"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239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B881A92A-5DF2-4F98-8763-A0F35B670A59}" type="slidenum">
              <a:rPr lang="en-US" altLang="en-US"/>
              <a:pPr eaLnBrk="1" hangingPunct="1">
                <a:spcBef>
                  <a:spcPct val="0"/>
                </a:spcBef>
              </a:pPr>
              <a:t>63</a:t>
            </a:fld>
            <a:endParaRPr lang="en-US"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a:extLst>
              <a:ext uri="{FF2B5EF4-FFF2-40B4-BE49-F238E27FC236}">
                <a16:creationId xmlns:a16="http://schemas.microsoft.com/office/drawing/2014/main" id="{D9A76C04-23A7-499D-9C23-2CA194956AAE}"/>
              </a:ext>
            </a:extLst>
          </p:cNvPr>
          <p:cNvSpPr>
            <a:spLocks noGrp="1" noRot="1" noChangeAspect="1" noTextEdit="1"/>
          </p:cNvSpPr>
          <p:nvPr>
            <p:ph type="sldImg"/>
          </p:nvPr>
        </p:nvSpPr>
        <p:spPr>
          <a:ln/>
        </p:spPr>
      </p:sp>
      <p:sp>
        <p:nvSpPr>
          <p:cNvPr id="143363" name="Notes Placeholder 2">
            <a:extLst>
              <a:ext uri="{FF2B5EF4-FFF2-40B4-BE49-F238E27FC236}">
                <a16:creationId xmlns:a16="http://schemas.microsoft.com/office/drawing/2014/main" id="{394A3616-89FF-40B9-B5CF-7A7297892FE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Buy One, Get One Reduced</a:t>
            </a:r>
          </a:p>
          <a:p>
            <a:endParaRPr lang="en-US" altLang="en-US" dirty="0">
              <a:latin typeface="Arial" panose="020B0604020202020204" pitchFamily="34" charset="0"/>
            </a:endParaRPr>
          </a:p>
          <a:p>
            <a:r>
              <a:rPr lang="en-US" altLang="en-US" dirty="0">
                <a:latin typeface="Arial" panose="020B0604020202020204" pitchFamily="34" charset="0"/>
              </a:rPr>
              <a:t>This is a price discount.</a:t>
            </a:r>
          </a:p>
          <a:p>
            <a:endParaRPr lang="en-US" altLang="en-US" dirty="0">
              <a:latin typeface="Arial" panose="020B0604020202020204" pitchFamily="34" charset="0"/>
            </a:endParaRPr>
          </a:p>
          <a:p>
            <a:r>
              <a:rPr lang="en-US" altLang="en-US" dirty="0">
                <a:latin typeface="Arial" panose="020B0604020202020204" pitchFamily="34" charset="0"/>
              </a:rPr>
              <a:t>If the food benefit balance has at least 2 units remaining:</a:t>
            </a:r>
          </a:p>
          <a:p>
            <a:pPr lvl="1">
              <a:buFont typeface="Wingdings" panose="05000000000000000000" pitchFamily="2" charset="2"/>
              <a:buChar char="Ø"/>
            </a:pPr>
            <a:r>
              <a:rPr lang="en-US" altLang="en-US" dirty="0">
                <a:latin typeface="Arial" panose="020B0604020202020204" pitchFamily="34" charset="0"/>
              </a:rPr>
              <a:t>Both items are deducted from balance with the  1</a:t>
            </a:r>
            <a:r>
              <a:rPr lang="en-US" altLang="en-US" baseline="30000" dirty="0">
                <a:latin typeface="Arial" panose="020B0604020202020204" pitchFamily="34" charset="0"/>
              </a:rPr>
              <a:t>st</a:t>
            </a:r>
            <a:r>
              <a:rPr lang="en-US" altLang="en-US" dirty="0">
                <a:latin typeface="Arial" panose="020B0604020202020204" pitchFamily="34" charset="0"/>
              </a:rPr>
              <a:t>  item charged at full price and the 2</a:t>
            </a:r>
            <a:r>
              <a:rPr lang="en-US" altLang="en-US" baseline="30000" dirty="0">
                <a:latin typeface="Arial" panose="020B0604020202020204" pitchFamily="34" charset="0"/>
              </a:rPr>
              <a:t>nd</a:t>
            </a:r>
            <a:r>
              <a:rPr lang="en-US" altLang="en-US" dirty="0">
                <a:latin typeface="Arial" panose="020B0604020202020204" pitchFamily="34" charset="0"/>
              </a:rPr>
              <a:t> at half-price.</a:t>
            </a:r>
          </a:p>
          <a:p>
            <a:pPr lvl="1">
              <a:buFont typeface="Wingdings" panose="05000000000000000000" pitchFamily="2" charset="2"/>
              <a:buChar char="Ø"/>
            </a:pPr>
            <a:r>
              <a:rPr lang="en-US" altLang="en-US" dirty="0">
                <a:latin typeface="Arial" panose="020B0604020202020204" pitchFamily="34" charset="0"/>
              </a:rPr>
              <a:t>They must be eligible items but can be identical or different.</a:t>
            </a:r>
          </a:p>
          <a:p>
            <a:pPr lvl="1">
              <a:buFont typeface="Wingdings" panose="05000000000000000000" pitchFamily="2" charset="2"/>
              <a:buChar char="Ø"/>
            </a:pPr>
            <a:endParaRPr lang="en-US" altLang="en-US" dirty="0">
              <a:latin typeface="Arial" panose="020B0604020202020204" pitchFamily="34" charset="0"/>
            </a:endParaRPr>
          </a:p>
          <a:p>
            <a:r>
              <a:rPr lang="en-US" altLang="en-US" dirty="0">
                <a:latin typeface="Arial" panose="020B0604020202020204" pitchFamily="34" charset="0"/>
              </a:rPr>
              <a:t>If the food benefit balance has 1 unit remaining:</a:t>
            </a:r>
          </a:p>
          <a:p>
            <a:pPr lvl="1">
              <a:buFont typeface="Wingdings" panose="05000000000000000000" pitchFamily="2" charset="2"/>
              <a:buChar char="Ø"/>
            </a:pPr>
            <a:r>
              <a:rPr lang="en-US" altLang="en-US" dirty="0">
                <a:latin typeface="Arial" panose="020B0604020202020204" pitchFamily="34" charset="0"/>
              </a:rPr>
              <a:t>The 1</a:t>
            </a:r>
            <a:r>
              <a:rPr lang="en-US" altLang="en-US" baseline="30000" dirty="0">
                <a:latin typeface="Arial" panose="020B0604020202020204" pitchFamily="34" charset="0"/>
              </a:rPr>
              <a:t>st</a:t>
            </a:r>
            <a:r>
              <a:rPr lang="en-US" altLang="en-US" dirty="0">
                <a:latin typeface="Arial" panose="020B0604020202020204" pitchFamily="34" charset="0"/>
              </a:rPr>
              <a:t> item is deducted from the balance with WIC being charged full price.</a:t>
            </a:r>
          </a:p>
          <a:p>
            <a:pPr lvl="1">
              <a:buFont typeface="Wingdings" panose="05000000000000000000" pitchFamily="2" charset="2"/>
              <a:buChar char="Ø"/>
            </a:pPr>
            <a:r>
              <a:rPr lang="en-US" altLang="en-US" dirty="0">
                <a:latin typeface="Arial" panose="020B0604020202020204" pitchFamily="34" charset="0"/>
              </a:rPr>
              <a:t>The 2</a:t>
            </a:r>
            <a:r>
              <a:rPr lang="en-US" altLang="en-US" baseline="30000" dirty="0">
                <a:latin typeface="Arial" panose="020B0604020202020204" pitchFamily="34" charset="0"/>
              </a:rPr>
              <a:t>nd</a:t>
            </a:r>
            <a:r>
              <a:rPr lang="en-US" altLang="en-US" dirty="0">
                <a:latin typeface="Arial" panose="020B0604020202020204" pitchFamily="34" charset="0"/>
              </a:rPr>
              <a:t> item is paid by another form of payment at the reduced price and not reported to WIC.</a:t>
            </a:r>
          </a:p>
          <a:p>
            <a:endParaRPr lang="en-US" altLang="en-US" dirty="0">
              <a:latin typeface="Arial" panose="020B0604020202020204" pitchFamily="34" charset="0"/>
            </a:endParaRPr>
          </a:p>
        </p:txBody>
      </p:sp>
      <p:sp>
        <p:nvSpPr>
          <p:cNvPr id="143364" name="Slide Number Placeholder 3">
            <a:extLst>
              <a:ext uri="{FF2B5EF4-FFF2-40B4-BE49-F238E27FC236}">
                <a16:creationId xmlns:a16="http://schemas.microsoft.com/office/drawing/2014/main" id="{79D9E7A9-DD99-4B96-B2CB-199B918874E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panose="020B0604020202020204" pitchFamily="34" charset="0"/>
              </a:defRPr>
            </a:lvl1pPr>
            <a:lvl2pPr marL="736600" indent="-282575" defTabSz="923925" eaLnBrk="0" hangingPunct="0">
              <a:spcBef>
                <a:spcPct val="30000"/>
              </a:spcBef>
              <a:defRPr sz="1200">
                <a:solidFill>
                  <a:schemeClr val="tx1"/>
                </a:solidFill>
                <a:latin typeface="Arial" panose="020B0604020202020204" pitchFamily="34" charset="0"/>
              </a:defRPr>
            </a:lvl2pPr>
            <a:lvl3pPr marL="1133475" indent="-225425" defTabSz="923925" eaLnBrk="0" hangingPunct="0">
              <a:spcBef>
                <a:spcPct val="30000"/>
              </a:spcBef>
              <a:defRPr sz="1200">
                <a:solidFill>
                  <a:schemeClr val="tx1"/>
                </a:solidFill>
                <a:latin typeface="Arial" panose="020B0604020202020204" pitchFamily="34" charset="0"/>
              </a:defRPr>
            </a:lvl3pPr>
            <a:lvl4pPr marL="1587500" indent="-225425" defTabSz="923925" eaLnBrk="0" hangingPunct="0">
              <a:spcBef>
                <a:spcPct val="30000"/>
              </a:spcBef>
              <a:defRPr sz="1200">
                <a:solidFill>
                  <a:schemeClr val="tx1"/>
                </a:solidFill>
                <a:latin typeface="Arial" panose="020B0604020202020204" pitchFamily="34" charset="0"/>
              </a:defRPr>
            </a:lvl4pPr>
            <a:lvl5pPr marL="2041525" indent="-225425" defTabSz="923925" eaLnBrk="0" hangingPunct="0">
              <a:spcBef>
                <a:spcPct val="30000"/>
              </a:spcBef>
              <a:defRPr sz="1200">
                <a:solidFill>
                  <a:schemeClr val="tx1"/>
                </a:solidFill>
                <a:latin typeface="Arial" panose="020B0604020202020204" pitchFamily="34" charset="0"/>
              </a:defRPr>
            </a:lvl5pPr>
            <a:lvl6pPr marL="2498725" indent="-225425" defTabSz="923925"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23925"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23925"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239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71E33F3-94C4-4259-BEE8-DA24DB157A20}" type="slidenum">
              <a:rPr lang="en-US" altLang="en-US"/>
              <a:pPr eaLnBrk="1" hangingPunct="1">
                <a:spcBef>
                  <a:spcPct val="0"/>
                </a:spcBef>
              </a:pPr>
              <a:t>64</a:t>
            </a:fld>
            <a:endParaRPr lang="en-US"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a:extLst>
              <a:ext uri="{FF2B5EF4-FFF2-40B4-BE49-F238E27FC236}">
                <a16:creationId xmlns:a16="http://schemas.microsoft.com/office/drawing/2014/main" id="{E4371089-20C8-4A8A-BC53-126D01D8F6B0}"/>
              </a:ext>
            </a:extLst>
          </p:cNvPr>
          <p:cNvSpPr>
            <a:spLocks noGrp="1" noRot="1" noChangeAspect="1" noTextEdit="1"/>
          </p:cNvSpPr>
          <p:nvPr>
            <p:ph type="sldImg"/>
          </p:nvPr>
        </p:nvSpPr>
        <p:spPr>
          <a:ln/>
        </p:spPr>
      </p:sp>
      <p:sp>
        <p:nvSpPr>
          <p:cNvPr id="144387" name="Notes Placeholder 2">
            <a:extLst>
              <a:ext uri="{FF2B5EF4-FFF2-40B4-BE49-F238E27FC236}">
                <a16:creationId xmlns:a16="http://schemas.microsoft.com/office/drawing/2014/main" id="{5B0722F4-6C9A-4BC7-B65D-CE5CA1E6557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Buy One, Get One Reduced</a:t>
            </a:r>
          </a:p>
          <a:p>
            <a:endParaRPr lang="en-US" altLang="en-US" dirty="0">
              <a:latin typeface="Arial" panose="020B0604020202020204" pitchFamily="34" charset="0"/>
            </a:endParaRPr>
          </a:p>
          <a:p>
            <a:r>
              <a:rPr lang="en-US" altLang="en-US" dirty="0">
                <a:latin typeface="Arial" panose="020B0604020202020204" pitchFamily="34" charset="0"/>
              </a:rPr>
              <a:t>A CVB balance that can be applied to at least 2 units:</a:t>
            </a:r>
          </a:p>
          <a:p>
            <a:pPr lvl="1">
              <a:buFont typeface="Wingdings" panose="05000000000000000000" pitchFamily="2" charset="2"/>
              <a:buChar char="Ø"/>
            </a:pPr>
            <a:r>
              <a:rPr lang="en-US" altLang="en-US" dirty="0">
                <a:latin typeface="Arial" panose="020B0604020202020204" pitchFamily="34" charset="0"/>
              </a:rPr>
              <a:t>Both items are deducted from the balance with the 1</a:t>
            </a:r>
            <a:r>
              <a:rPr lang="en-US" altLang="en-US" baseline="30000" dirty="0">
                <a:latin typeface="Arial" panose="020B0604020202020204" pitchFamily="34" charset="0"/>
              </a:rPr>
              <a:t>st</a:t>
            </a:r>
            <a:r>
              <a:rPr lang="en-US" altLang="en-US" dirty="0">
                <a:latin typeface="Arial" panose="020B0604020202020204" pitchFamily="34" charset="0"/>
              </a:rPr>
              <a:t>  item charged at full price, the 2</a:t>
            </a:r>
            <a:r>
              <a:rPr lang="en-US" altLang="en-US" baseline="30000" dirty="0">
                <a:latin typeface="Arial" panose="020B0604020202020204" pitchFamily="34" charset="0"/>
              </a:rPr>
              <a:t>nd</a:t>
            </a:r>
            <a:r>
              <a:rPr lang="en-US" altLang="en-US" dirty="0">
                <a:latin typeface="Arial" panose="020B0604020202020204" pitchFamily="34" charset="0"/>
              </a:rPr>
              <a:t> at half-price.</a:t>
            </a:r>
          </a:p>
          <a:p>
            <a:pPr lvl="1">
              <a:buFont typeface="Wingdings" panose="05000000000000000000" pitchFamily="2" charset="2"/>
              <a:buChar char="Ø"/>
            </a:pPr>
            <a:r>
              <a:rPr lang="en-US" altLang="en-US" dirty="0">
                <a:latin typeface="Arial" panose="020B0604020202020204" pitchFamily="34" charset="0"/>
              </a:rPr>
              <a:t>They must be eligible items but can be identical or different.</a:t>
            </a:r>
          </a:p>
          <a:p>
            <a:pPr lvl="1">
              <a:buFont typeface="Wingdings" panose="05000000000000000000" pitchFamily="2" charset="2"/>
              <a:buChar char="Ø"/>
            </a:pPr>
            <a:r>
              <a:rPr lang="en-US" altLang="en-US" dirty="0">
                <a:latin typeface="Arial" panose="020B0604020202020204" pitchFamily="34" charset="0"/>
              </a:rPr>
              <a:t>The cardholder may use another form of payment for the 2</a:t>
            </a:r>
            <a:r>
              <a:rPr lang="en-US" altLang="en-US" baseline="30000" dirty="0">
                <a:latin typeface="Arial" panose="020B0604020202020204" pitchFamily="34" charset="0"/>
              </a:rPr>
              <a:t>nd</a:t>
            </a:r>
            <a:r>
              <a:rPr lang="en-US" altLang="en-US" dirty="0">
                <a:latin typeface="Arial" panose="020B0604020202020204" pitchFamily="34" charset="0"/>
              </a:rPr>
              <a:t> item and save the CVB balance.</a:t>
            </a:r>
          </a:p>
          <a:p>
            <a:pPr lvl="1">
              <a:buFont typeface="Wingdings" panose="05000000000000000000" pitchFamily="2" charset="2"/>
              <a:buChar char="Ø"/>
            </a:pPr>
            <a:endParaRPr lang="en-US" altLang="en-US" dirty="0">
              <a:latin typeface="Arial" panose="020B0604020202020204" pitchFamily="34" charset="0"/>
            </a:endParaRPr>
          </a:p>
          <a:p>
            <a:r>
              <a:rPr lang="en-US" altLang="en-US" dirty="0">
                <a:latin typeface="Arial" panose="020B0604020202020204" pitchFamily="34" charset="0"/>
              </a:rPr>
              <a:t>A CVB balance that can be applied to only 1 unit:</a:t>
            </a:r>
          </a:p>
          <a:p>
            <a:pPr lvl="1">
              <a:buFont typeface="Wingdings" panose="05000000000000000000" pitchFamily="2" charset="2"/>
              <a:buChar char="Ø"/>
            </a:pPr>
            <a:r>
              <a:rPr lang="en-US" altLang="en-US" dirty="0">
                <a:latin typeface="Arial" panose="020B0604020202020204" pitchFamily="34" charset="0"/>
              </a:rPr>
              <a:t>The 1</a:t>
            </a:r>
            <a:r>
              <a:rPr lang="en-US" altLang="en-US" baseline="30000" dirty="0">
                <a:latin typeface="Arial" panose="020B0604020202020204" pitchFamily="34" charset="0"/>
              </a:rPr>
              <a:t>st</a:t>
            </a:r>
            <a:r>
              <a:rPr lang="en-US" altLang="en-US" dirty="0">
                <a:latin typeface="Arial" panose="020B0604020202020204" pitchFamily="34" charset="0"/>
              </a:rPr>
              <a:t> item is deducted from the balance with WIC charged the full price.</a:t>
            </a:r>
          </a:p>
          <a:p>
            <a:pPr lvl="1">
              <a:buFont typeface="Wingdings" panose="05000000000000000000" pitchFamily="2" charset="2"/>
              <a:buChar char="Ø"/>
            </a:pPr>
            <a:r>
              <a:rPr lang="en-US" altLang="en-US" dirty="0">
                <a:latin typeface="Arial" panose="020B0604020202020204" pitchFamily="34" charset="0"/>
              </a:rPr>
              <a:t>2</a:t>
            </a:r>
            <a:r>
              <a:rPr lang="en-US" altLang="en-US" baseline="30000" dirty="0">
                <a:latin typeface="Arial" panose="020B0604020202020204" pitchFamily="34" charset="0"/>
              </a:rPr>
              <a:t>nd</a:t>
            </a:r>
            <a:r>
              <a:rPr lang="en-US" altLang="en-US" dirty="0">
                <a:latin typeface="Arial" panose="020B0604020202020204" pitchFamily="34" charset="0"/>
              </a:rPr>
              <a:t> item can be paid by other form of payment at the reduced price and not reported to WIC.</a:t>
            </a:r>
          </a:p>
          <a:p>
            <a:pPr lvl="1">
              <a:buFont typeface="Wingdings" panose="05000000000000000000" pitchFamily="2" charset="2"/>
              <a:buChar char="Ø"/>
            </a:pPr>
            <a:endParaRPr lang="en-US" altLang="en-US" dirty="0">
              <a:latin typeface="Arial" panose="020B0604020202020204" pitchFamily="34" charset="0"/>
            </a:endParaRPr>
          </a:p>
          <a:p>
            <a:r>
              <a:rPr lang="en-US" altLang="en-US" dirty="0">
                <a:latin typeface="Arial" panose="020B0604020202020204" pitchFamily="34" charset="0"/>
              </a:rPr>
              <a:t>Cardholder may save benefits by purchasing the reduced-price item with another form of payment.</a:t>
            </a:r>
          </a:p>
        </p:txBody>
      </p:sp>
      <p:sp>
        <p:nvSpPr>
          <p:cNvPr id="144388" name="Slide Number Placeholder 3">
            <a:extLst>
              <a:ext uri="{FF2B5EF4-FFF2-40B4-BE49-F238E27FC236}">
                <a16:creationId xmlns:a16="http://schemas.microsoft.com/office/drawing/2014/main" id="{19A5976D-A178-403D-855A-471D0CF9A69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panose="020B0604020202020204" pitchFamily="34" charset="0"/>
              </a:defRPr>
            </a:lvl1pPr>
            <a:lvl2pPr marL="736600" indent="-282575" defTabSz="923925" eaLnBrk="0" hangingPunct="0">
              <a:spcBef>
                <a:spcPct val="30000"/>
              </a:spcBef>
              <a:defRPr sz="1200">
                <a:solidFill>
                  <a:schemeClr val="tx1"/>
                </a:solidFill>
                <a:latin typeface="Arial" panose="020B0604020202020204" pitchFamily="34" charset="0"/>
              </a:defRPr>
            </a:lvl2pPr>
            <a:lvl3pPr marL="1133475" indent="-225425" defTabSz="923925" eaLnBrk="0" hangingPunct="0">
              <a:spcBef>
                <a:spcPct val="30000"/>
              </a:spcBef>
              <a:defRPr sz="1200">
                <a:solidFill>
                  <a:schemeClr val="tx1"/>
                </a:solidFill>
                <a:latin typeface="Arial" panose="020B0604020202020204" pitchFamily="34" charset="0"/>
              </a:defRPr>
            </a:lvl3pPr>
            <a:lvl4pPr marL="1587500" indent="-225425" defTabSz="923925" eaLnBrk="0" hangingPunct="0">
              <a:spcBef>
                <a:spcPct val="30000"/>
              </a:spcBef>
              <a:defRPr sz="1200">
                <a:solidFill>
                  <a:schemeClr val="tx1"/>
                </a:solidFill>
                <a:latin typeface="Arial" panose="020B0604020202020204" pitchFamily="34" charset="0"/>
              </a:defRPr>
            </a:lvl4pPr>
            <a:lvl5pPr marL="2041525" indent="-225425" defTabSz="923925" eaLnBrk="0" hangingPunct="0">
              <a:spcBef>
                <a:spcPct val="30000"/>
              </a:spcBef>
              <a:defRPr sz="1200">
                <a:solidFill>
                  <a:schemeClr val="tx1"/>
                </a:solidFill>
                <a:latin typeface="Arial" panose="020B0604020202020204" pitchFamily="34" charset="0"/>
              </a:defRPr>
            </a:lvl5pPr>
            <a:lvl6pPr marL="2498725" indent="-225425" defTabSz="923925"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23925"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23925"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239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D5EAD6F5-4FA3-42E3-866B-A3F852C931E8}" type="slidenum">
              <a:rPr lang="en-US" altLang="en-US"/>
              <a:pPr eaLnBrk="1" hangingPunct="1">
                <a:spcBef>
                  <a:spcPct val="0"/>
                </a:spcBef>
              </a:pPr>
              <a:t>65</a:t>
            </a:fld>
            <a:endParaRPr lang="en-US"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a:extLst>
              <a:ext uri="{FF2B5EF4-FFF2-40B4-BE49-F238E27FC236}">
                <a16:creationId xmlns:a16="http://schemas.microsoft.com/office/drawing/2014/main" id="{AAA42EA4-BA57-4165-8436-AAADA7F1F738}"/>
              </a:ext>
            </a:extLst>
          </p:cNvPr>
          <p:cNvSpPr>
            <a:spLocks noGrp="1" noRot="1" noChangeAspect="1" noTextEdit="1"/>
          </p:cNvSpPr>
          <p:nvPr>
            <p:ph type="sldImg"/>
          </p:nvPr>
        </p:nvSpPr>
        <p:spPr>
          <a:ln/>
        </p:spPr>
      </p:sp>
      <p:sp>
        <p:nvSpPr>
          <p:cNvPr id="145411" name="Notes Placeholder 2">
            <a:extLst>
              <a:ext uri="{FF2B5EF4-FFF2-40B4-BE49-F238E27FC236}">
                <a16:creationId xmlns:a16="http://schemas.microsoft.com/office/drawing/2014/main" id="{CB796BC6-271A-4820-83DD-60C9EE9B47F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Free Ounces</a:t>
            </a:r>
          </a:p>
          <a:p>
            <a:endParaRPr lang="en-US" altLang="en-US" dirty="0">
              <a:latin typeface="Arial" panose="020B0604020202020204" pitchFamily="34" charset="0"/>
            </a:endParaRPr>
          </a:p>
          <a:p>
            <a:r>
              <a:rPr lang="en-US" altLang="en-US" dirty="0">
                <a:latin typeface="Arial" panose="020B0604020202020204" pitchFamily="34" charset="0"/>
              </a:rPr>
              <a:t>This is a quantity discount, and the extra ounces are not to be deducted from the remaining food benefit balance. </a:t>
            </a:r>
          </a:p>
          <a:p>
            <a:endParaRPr lang="en-US" altLang="en-US" dirty="0">
              <a:latin typeface="Arial" panose="020B0604020202020204" pitchFamily="34" charset="0"/>
            </a:endParaRPr>
          </a:p>
          <a:p>
            <a:r>
              <a:rPr lang="en-US" altLang="en-US" dirty="0">
                <a:latin typeface="Arial" panose="020B0604020202020204" pitchFamily="34" charset="0"/>
              </a:rPr>
              <a:t>If there is a special UPC for the special promotion packaging, it must be included in the APL.  However, the APL will show the original number of ounces even if there is a special UPC.</a:t>
            </a:r>
          </a:p>
          <a:p>
            <a:endParaRPr lang="en-US" altLang="en-US" dirty="0">
              <a:latin typeface="Arial" panose="020B0604020202020204" pitchFamily="34" charset="0"/>
            </a:endParaRPr>
          </a:p>
          <a:p>
            <a:r>
              <a:rPr lang="en-US" altLang="en-US" dirty="0">
                <a:latin typeface="Arial" panose="020B0604020202020204" pitchFamily="34" charset="0"/>
              </a:rPr>
              <a:t>The product label is to state the free ounces or bonus packaging.</a:t>
            </a:r>
          </a:p>
          <a:p>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145412" name="Slide Number Placeholder 3">
            <a:extLst>
              <a:ext uri="{FF2B5EF4-FFF2-40B4-BE49-F238E27FC236}">
                <a16:creationId xmlns:a16="http://schemas.microsoft.com/office/drawing/2014/main" id="{29332781-5F32-4989-9832-7AC7245C55F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panose="020B0604020202020204" pitchFamily="34" charset="0"/>
              </a:defRPr>
            </a:lvl1pPr>
            <a:lvl2pPr marL="736600" indent="-282575" defTabSz="923925" eaLnBrk="0" hangingPunct="0">
              <a:spcBef>
                <a:spcPct val="30000"/>
              </a:spcBef>
              <a:defRPr sz="1200">
                <a:solidFill>
                  <a:schemeClr val="tx1"/>
                </a:solidFill>
                <a:latin typeface="Arial" panose="020B0604020202020204" pitchFamily="34" charset="0"/>
              </a:defRPr>
            </a:lvl2pPr>
            <a:lvl3pPr marL="1133475" indent="-225425" defTabSz="923925" eaLnBrk="0" hangingPunct="0">
              <a:spcBef>
                <a:spcPct val="30000"/>
              </a:spcBef>
              <a:defRPr sz="1200">
                <a:solidFill>
                  <a:schemeClr val="tx1"/>
                </a:solidFill>
                <a:latin typeface="Arial" panose="020B0604020202020204" pitchFamily="34" charset="0"/>
              </a:defRPr>
            </a:lvl3pPr>
            <a:lvl4pPr marL="1587500" indent="-225425" defTabSz="923925" eaLnBrk="0" hangingPunct="0">
              <a:spcBef>
                <a:spcPct val="30000"/>
              </a:spcBef>
              <a:defRPr sz="1200">
                <a:solidFill>
                  <a:schemeClr val="tx1"/>
                </a:solidFill>
                <a:latin typeface="Arial" panose="020B0604020202020204" pitchFamily="34" charset="0"/>
              </a:defRPr>
            </a:lvl4pPr>
            <a:lvl5pPr marL="2041525" indent="-225425" defTabSz="923925" eaLnBrk="0" hangingPunct="0">
              <a:spcBef>
                <a:spcPct val="30000"/>
              </a:spcBef>
              <a:defRPr sz="1200">
                <a:solidFill>
                  <a:schemeClr val="tx1"/>
                </a:solidFill>
                <a:latin typeface="Arial" panose="020B0604020202020204" pitchFamily="34" charset="0"/>
              </a:defRPr>
            </a:lvl5pPr>
            <a:lvl6pPr marL="2498725" indent="-225425" defTabSz="923925"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23925"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23925"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239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D938C12D-18AF-4CC0-8EBF-54B2702E0CD7}" type="slidenum">
              <a:rPr lang="en-US" altLang="en-US"/>
              <a:pPr eaLnBrk="1" hangingPunct="1">
                <a:spcBef>
                  <a:spcPct val="0"/>
                </a:spcBef>
              </a:pPr>
              <a:t>66</a:t>
            </a:fld>
            <a:endParaRPr lang="en-US"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a:extLst>
              <a:ext uri="{FF2B5EF4-FFF2-40B4-BE49-F238E27FC236}">
                <a16:creationId xmlns:a16="http://schemas.microsoft.com/office/drawing/2014/main" id="{5084A676-A5DC-41C5-8105-78E05382CEF1}"/>
              </a:ext>
            </a:extLst>
          </p:cNvPr>
          <p:cNvSpPr>
            <a:spLocks noGrp="1" noRot="1" noChangeAspect="1" noTextEdit="1"/>
          </p:cNvSpPr>
          <p:nvPr>
            <p:ph type="sldImg"/>
          </p:nvPr>
        </p:nvSpPr>
        <p:spPr>
          <a:ln/>
        </p:spPr>
      </p:sp>
      <p:sp>
        <p:nvSpPr>
          <p:cNvPr id="146435" name="Notes Placeholder 2">
            <a:extLst>
              <a:ext uri="{FF2B5EF4-FFF2-40B4-BE49-F238E27FC236}">
                <a16:creationId xmlns:a16="http://schemas.microsoft.com/office/drawing/2014/main" id="{5ED21943-1E42-44EB-AC0F-0A93040DC88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Transaction Discounts</a:t>
            </a:r>
          </a:p>
          <a:p>
            <a:endParaRPr lang="en-US" altLang="en-US" dirty="0">
              <a:latin typeface="Arial" panose="020B0604020202020204" pitchFamily="34" charset="0"/>
            </a:endParaRPr>
          </a:p>
          <a:p>
            <a:r>
              <a:rPr lang="en-US" altLang="en-US" dirty="0">
                <a:latin typeface="Arial" panose="020B0604020202020204" pitchFamily="34" charset="0"/>
              </a:rPr>
              <a:t>For these, the vendor applies the fixed amount or discount percentage to the total dollar amount of the WIC and non-WIC items.</a:t>
            </a:r>
          </a:p>
          <a:p>
            <a:r>
              <a:rPr lang="en-US" altLang="en-US" dirty="0">
                <a:latin typeface="Arial" panose="020B0604020202020204" pitchFamily="34" charset="0"/>
              </a:rPr>
              <a:t>Examples would be $10.00 or 10% off of $50.00 or more in groceries.</a:t>
            </a:r>
          </a:p>
          <a:p>
            <a:endParaRPr lang="en-US" altLang="en-US" dirty="0">
              <a:latin typeface="Arial" panose="020B0604020202020204" pitchFamily="34" charset="0"/>
            </a:endParaRPr>
          </a:p>
        </p:txBody>
      </p:sp>
      <p:sp>
        <p:nvSpPr>
          <p:cNvPr id="146436" name="Slide Number Placeholder 3">
            <a:extLst>
              <a:ext uri="{FF2B5EF4-FFF2-40B4-BE49-F238E27FC236}">
                <a16:creationId xmlns:a16="http://schemas.microsoft.com/office/drawing/2014/main" id="{A1216857-A0D1-49DD-ACF5-25319352641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panose="020B0604020202020204" pitchFamily="34" charset="0"/>
              </a:defRPr>
            </a:lvl1pPr>
            <a:lvl2pPr marL="736600" indent="-282575" defTabSz="923925" eaLnBrk="0" hangingPunct="0">
              <a:spcBef>
                <a:spcPct val="30000"/>
              </a:spcBef>
              <a:defRPr sz="1200">
                <a:solidFill>
                  <a:schemeClr val="tx1"/>
                </a:solidFill>
                <a:latin typeface="Arial" panose="020B0604020202020204" pitchFamily="34" charset="0"/>
              </a:defRPr>
            </a:lvl2pPr>
            <a:lvl3pPr marL="1133475" indent="-225425" defTabSz="923925" eaLnBrk="0" hangingPunct="0">
              <a:spcBef>
                <a:spcPct val="30000"/>
              </a:spcBef>
              <a:defRPr sz="1200">
                <a:solidFill>
                  <a:schemeClr val="tx1"/>
                </a:solidFill>
                <a:latin typeface="Arial" panose="020B0604020202020204" pitchFamily="34" charset="0"/>
              </a:defRPr>
            </a:lvl3pPr>
            <a:lvl4pPr marL="1587500" indent="-225425" defTabSz="923925" eaLnBrk="0" hangingPunct="0">
              <a:spcBef>
                <a:spcPct val="30000"/>
              </a:spcBef>
              <a:defRPr sz="1200">
                <a:solidFill>
                  <a:schemeClr val="tx1"/>
                </a:solidFill>
                <a:latin typeface="Arial" panose="020B0604020202020204" pitchFamily="34" charset="0"/>
              </a:defRPr>
            </a:lvl4pPr>
            <a:lvl5pPr marL="2041525" indent="-225425" defTabSz="923925" eaLnBrk="0" hangingPunct="0">
              <a:spcBef>
                <a:spcPct val="30000"/>
              </a:spcBef>
              <a:defRPr sz="1200">
                <a:solidFill>
                  <a:schemeClr val="tx1"/>
                </a:solidFill>
                <a:latin typeface="Arial" panose="020B0604020202020204" pitchFamily="34" charset="0"/>
              </a:defRPr>
            </a:lvl5pPr>
            <a:lvl6pPr marL="2498725" indent="-225425" defTabSz="923925"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23925"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23925"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239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68CEE7A-F5F0-40A4-B58C-1310D0FED891}" type="slidenum">
              <a:rPr lang="en-US" altLang="en-US"/>
              <a:pPr eaLnBrk="1" hangingPunct="1">
                <a:spcBef>
                  <a:spcPct val="0"/>
                </a:spcBef>
              </a:pPr>
              <a:t>67</a:t>
            </a:fld>
            <a:endParaRPr lang="en-US"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a:extLst>
              <a:ext uri="{FF2B5EF4-FFF2-40B4-BE49-F238E27FC236}">
                <a16:creationId xmlns:a16="http://schemas.microsoft.com/office/drawing/2014/main" id="{FE8117C7-8B78-4045-BEF1-6510A55CFEFE}"/>
              </a:ext>
            </a:extLst>
          </p:cNvPr>
          <p:cNvSpPr>
            <a:spLocks noGrp="1" noRot="1" noChangeAspect="1" noTextEdit="1"/>
          </p:cNvSpPr>
          <p:nvPr>
            <p:ph type="sldImg"/>
          </p:nvPr>
        </p:nvSpPr>
        <p:spPr>
          <a:ln/>
        </p:spPr>
      </p:sp>
      <p:sp>
        <p:nvSpPr>
          <p:cNvPr id="147459" name="Notes Placeholder 2">
            <a:extLst>
              <a:ext uri="{FF2B5EF4-FFF2-40B4-BE49-F238E27FC236}">
                <a16:creationId xmlns:a16="http://schemas.microsoft.com/office/drawing/2014/main" id="{7AAB0920-C92D-40E1-8B3A-949707579E7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Store/Loyalty Shopping Cards</a:t>
            </a:r>
          </a:p>
          <a:p>
            <a:endParaRPr lang="en-US" altLang="en-US" dirty="0">
              <a:latin typeface="Arial" panose="020B0604020202020204" pitchFamily="34" charset="0"/>
            </a:endParaRPr>
          </a:p>
          <a:p>
            <a:r>
              <a:rPr lang="en-US" altLang="en-US" dirty="0">
                <a:latin typeface="Arial" panose="020B0604020202020204" pitchFamily="34" charset="0"/>
              </a:rPr>
              <a:t>Vendors may provide a card offering additional discounts for TNWIC cardholders</a:t>
            </a:r>
          </a:p>
          <a:p>
            <a:endParaRPr lang="en-US" altLang="en-US" dirty="0">
              <a:latin typeface="Arial" panose="020B0604020202020204" pitchFamily="34" charset="0"/>
            </a:endParaRPr>
          </a:p>
          <a:p>
            <a:r>
              <a:rPr lang="en-US" altLang="en-US" dirty="0">
                <a:latin typeface="Arial" panose="020B0604020202020204" pitchFamily="34" charset="0"/>
              </a:rPr>
              <a:t>Vendor cannot require TNWIC cardholder to sign up for their card</a:t>
            </a:r>
          </a:p>
          <a:p>
            <a:endParaRPr lang="en-US" altLang="en-US" dirty="0">
              <a:latin typeface="Arial" panose="020B0604020202020204" pitchFamily="34" charset="0"/>
            </a:endParaRPr>
          </a:p>
          <a:p>
            <a:r>
              <a:rPr lang="en-US" altLang="en-US" dirty="0">
                <a:latin typeface="Arial" panose="020B0604020202020204" pitchFamily="34" charset="0"/>
              </a:rPr>
              <a:t>TNWIC cardholder’s option to use vendor’s card for TNWIC transactions</a:t>
            </a:r>
          </a:p>
          <a:p>
            <a:endParaRPr lang="en-US" altLang="en-US" dirty="0">
              <a:latin typeface="Arial" panose="020B0604020202020204" pitchFamily="34" charset="0"/>
            </a:endParaRPr>
          </a:p>
          <a:p>
            <a:r>
              <a:rPr lang="en-US" altLang="en-US" dirty="0">
                <a:latin typeface="Arial" panose="020B0604020202020204" pitchFamily="34" charset="0"/>
              </a:rPr>
              <a:t>Vendor’s option to have “generic card” available for customers not having the vendor’s card</a:t>
            </a:r>
          </a:p>
          <a:p>
            <a:endParaRPr lang="en-US" altLang="en-US" dirty="0">
              <a:latin typeface="Arial" panose="020B0604020202020204" pitchFamily="34" charset="0"/>
            </a:endParaRPr>
          </a:p>
        </p:txBody>
      </p:sp>
      <p:sp>
        <p:nvSpPr>
          <p:cNvPr id="147460" name="Slide Number Placeholder 3">
            <a:extLst>
              <a:ext uri="{FF2B5EF4-FFF2-40B4-BE49-F238E27FC236}">
                <a16:creationId xmlns:a16="http://schemas.microsoft.com/office/drawing/2014/main" id="{7B236B0B-BD56-46BD-B4D4-B5A7061B74C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panose="020B0604020202020204" pitchFamily="34" charset="0"/>
              </a:defRPr>
            </a:lvl1pPr>
            <a:lvl2pPr marL="742950" indent="-285750" defTabSz="923925" eaLnBrk="0" hangingPunct="0">
              <a:spcBef>
                <a:spcPct val="30000"/>
              </a:spcBef>
              <a:defRPr sz="1200">
                <a:solidFill>
                  <a:schemeClr val="tx1"/>
                </a:solidFill>
                <a:latin typeface="Arial" panose="020B0604020202020204" pitchFamily="34" charset="0"/>
              </a:defRPr>
            </a:lvl2pPr>
            <a:lvl3pPr marL="1143000" indent="-228600" defTabSz="923925" eaLnBrk="0" hangingPunct="0">
              <a:spcBef>
                <a:spcPct val="30000"/>
              </a:spcBef>
              <a:defRPr sz="1200">
                <a:solidFill>
                  <a:schemeClr val="tx1"/>
                </a:solidFill>
                <a:latin typeface="Arial" panose="020B0604020202020204" pitchFamily="34" charset="0"/>
              </a:defRPr>
            </a:lvl3pPr>
            <a:lvl4pPr marL="1600200" indent="-228600" defTabSz="923925" eaLnBrk="0" hangingPunct="0">
              <a:spcBef>
                <a:spcPct val="30000"/>
              </a:spcBef>
              <a:defRPr sz="1200">
                <a:solidFill>
                  <a:schemeClr val="tx1"/>
                </a:solidFill>
                <a:latin typeface="Arial" panose="020B0604020202020204" pitchFamily="34" charset="0"/>
              </a:defRPr>
            </a:lvl4pPr>
            <a:lvl5pPr marL="2057400" indent="-228600" defTabSz="923925" eaLnBrk="0" hangingPunct="0">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98F585B-50D0-40DF-83AF-1C005B56C9CE}" type="slidenum">
              <a:rPr lang="en-US" altLang="en-US"/>
              <a:pPr eaLnBrk="1" hangingPunct="1">
                <a:spcBef>
                  <a:spcPct val="0"/>
                </a:spcBef>
              </a:pPr>
              <a:t>68</a:t>
            </a:fld>
            <a:endParaRPr lang="en-US"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a:extLst>
              <a:ext uri="{FF2B5EF4-FFF2-40B4-BE49-F238E27FC236}">
                <a16:creationId xmlns:a16="http://schemas.microsoft.com/office/drawing/2014/main" id="{DA695284-F7EA-41BB-B78A-F4DADCEF6E49}"/>
              </a:ext>
            </a:extLst>
          </p:cNvPr>
          <p:cNvSpPr>
            <a:spLocks noGrp="1" noRot="1" noChangeAspect="1" noTextEdit="1"/>
          </p:cNvSpPr>
          <p:nvPr>
            <p:ph type="sldImg"/>
          </p:nvPr>
        </p:nvSpPr>
        <p:spPr>
          <a:ln/>
        </p:spPr>
      </p:sp>
      <p:sp>
        <p:nvSpPr>
          <p:cNvPr id="124931" name="Notes Placeholder 2">
            <a:extLst>
              <a:ext uri="{FF2B5EF4-FFF2-40B4-BE49-F238E27FC236}">
                <a16:creationId xmlns:a16="http://schemas.microsoft.com/office/drawing/2014/main" id="{42663220-26CA-41FF-A2A7-ABCE550FAB52}"/>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t>Important Final Reminder</a:t>
            </a:r>
          </a:p>
          <a:p>
            <a:pPr>
              <a:defRPr/>
            </a:pPr>
            <a:endParaRPr lang="en-US" altLang="en-US" dirty="0"/>
          </a:p>
          <a:p>
            <a:pPr marL="81687" eaLnBrk="1" fontAlgn="auto" hangingPunct="1">
              <a:spcAft>
                <a:spcPts val="0"/>
              </a:spcAft>
              <a:buClr>
                <a:schemeClr val="bg2">
                  <a:lumMod val="10000"/>
                </a:schemeClr>
              </a:buClr>
              <a:defRPr/>
            </a:pPr>
            <a:r>
              <a:rPr lang="en-US" dirty="0"/>
              <a:t>As we conclude the second part of the presentation, please remember this very important reminder.</a:t>
            </a:r>
          </a:p>
          <a:p>
            <a:pPr marL="81687" eaLnBrk="1" fontAlgn="auto" hangingPunct="1">
              <a:spcAft>
                <a:spcPts val="0"/>
              </a:spcAft>
              <a:buClr>
                <a:schemeClr val="bg2">
                  <a:lumMod val="10000"/>
                </a:schemeClr>
              </a:buClr>
              <a:defRPr/>
            </a:pPr>
            <a:endParaRPr lang="en-US" dirty="0"/>
          </a:p>
          <a:p>
            <a:pPr marL="81687" eaLnBrk="1" fontAlgn="auto" hangingPunct="1">
              <a:spcAft>
                <a:spcPts val="0"/>
              </a:spcAft>
              <a:buClr>
                <a:schemeClr val="bg2">
                  <a:lumMod val="10000"/>
                </a:schemeClr>
              </a:buClr>
              <a:defRPr/>
            </a:pPr>
            <a:r>
              <a:rPr lang="en-US" dirty="0"/>
              <a:t>For TNWIC transactions, always remember that it is </a:t>
            </a:r>
            <a:r>
              <a:rPr lang="en-US" b="1" dirty="0"/>
              <a:t>WIC FIRST </a:t>
            </a:r>
            <a:r>
              <a:rPr lang="en-US" dirty="0"/>
              <a:t>before other forms of payments.</a:t>
            </a:r>
          </a:p>
          <a:p>
            <a:pPr marL="81687" eaLnBrk="1" fontAlgn="auto" hangingPunct="1">
              <a:spcAft>
                <a:spcPts val="0"/>
              </a:spcAft>
              <a:buClr>
                <a:schemeClr val="bg2">
                  <a:lumMod val="10000"/>
                </a:schemeClr>
              </a:buClr>
              <a:defRPr/>
            </a:pPr>
            <a:endParaRPr lang="en-US" b="1" dirty="0"/>
          </a:p>
          <a:p>
            <a:pPr eaLnBrk="1" fontAlgn="auto" hangingPunct="1">
              <a:spcAft>
                <a:spcPts val="0"/>
              </a:spcAft>
              <a:defRPr/>
            </a:pPr>
            <a:r>
              <a:rPr lang="en-US" b="1" dirty="0"/>
              <a:t>HAVE QUESTIONS, NEED ASSISTANCE………..</a:t>
            </a:r>
          </a:p>
          <a:p>
            <a:pPr eaLnBrk="1" fontAlgn="auto" hangingPunct="1">
              <a:spcAft>
                <a:spcPts val="0"/>
              </a:spcAft>
              <a:defRPr/>
            </a:pPr>
            <a:r>
              <a:rPr lang="en-US" dirty="0"/>
              <a:t>Contact your local WIC Representative or visit our website at </a:t>
            </a:r>
            <a:r>
              <a:rPr lang="en-US" dirty="0">
                <a:hlinkClick r:id="rId3"/>
              </a:rPr>
              <a:t>tn.gov/</a:t>
            </a:r>
            <a:r>
              <a:rPr lang="en-US" dirty="0" err="1">
                <a:hlinkClick r:id="rId3"/>
              </a:rPr>
              <a:t>wic</a:t>
            </a:r>
            <a:endParaRPr lang="en-US" b="1" dirty="0"/>
          </a:p>
          <a:p>
            <a:pPr>
              <a:defRPr/>
            </a:pPr>
            <a:endParaRPr lang="en-US" altLang="en-US" dirty="0"/>
          </a:p>
        </p:txBody>
      </p:sp>
      <p:sp>
        <p:nvSpPr>
          <p:cNvPr id="148484" name="Slide Number Placeholder 3">
            <a:extLst>
              <a:ext uri="{FF2B5EF4-FFF2-40B4-BE49-F238E27FC236}">
                <a16:creationId xmlns:a16="http://schemas.microsoft.com/office/drawing/2014/main" id="{93079E09-6C6D-4DC2-953F-B3B11166063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panose="020B0604020202020204" pitchFamily="34" charset="0"/>
              </a:defRPr>
            </a:lvl1pPr>
            <a:lvl2pPr marL="736600" indent="-282575" defTabSz="923925" eaLnBrk="0" hangingPunct="0">
              <a:spcBef>
                <a:spcPct val="30000"/>
              </a:spcBef>
              <a:defRPr sz="1200">
                <a:solidFill>
                  <a:schemeClr val="tx1"/>
                </a:solidFill>
                <a:latin typeface="Arial" panose="020B0604020202020204" pitchFamily="34" charset="0"/>
              </a:defRPr>
            </a:lvl2pPr>
            <a:lvl3pPr marL="1133475" indent="-225425" defTabSz="923925" eaLnBrk="0" hangingPunct="0">
              <a:spcBef>
                <a:spcPct val="30000"/>
              </a:spcBef>
              <a:defRPr sz="1200">
                <a:solidFill>
                  <a:schemeClr val="tx1"/>
                </a:solidFill>
                <a:latin typeface="Arial" panose="020B0604020202020204" pitchFamily="34" charset="0"/>
              </a:defRPr>
            </a:lvl3pPr>
            <a:lvl4pPr marL="1587500" indent="-225425" defTabSz="923925" eaLnBrk="0" hangingPunct="0">
              <a:spcBef>
                <a:spcPct val="30000"/>
              </a:spcBef>
              <a:defRPr sz="1200">
                <a:solidFill>
                  <a:schemeClr val="tx1"/>
                </a:solidFill>
                <a:latin typeface="Arial" panose="020B0604020202020204" pitchFamily="34" charset="0"/>
              </a:defRPr>
            </a:lvl4pPr>
            <a:lvl5pPr marL="2041525" indent="-225425" defTabSz="923925" eaLnBrk="0" hangingPunct="0">
              <a:spcBef>
                <a:spcPct val="30000"/>
              </a:spcBef>
              <a:defRPr sz="1200">
                <a:solidFill>
                  <a:schemeClr val="tx1"/>
                </a:solidFill>
                <a:latin typeface="Arial" panose="020B0604020202020204" pitchFamily="34" charset="0"/>
              </a:defRPr>
            </a:lvl5pPr>
            <a:lvl6pPr marL="2498725" indent="-225425" defTabSz="923925"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23925"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23925"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239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858A2E6-64C9-4636-B4B8-4CA981F15286}" type="slidenum">
              <a:rPr lang="en-US" altLang="en-US"/>
              <a:pPr eaLnBrk="1" hangingPunct="1">
                <a:spcBef>
                  <a:spcPct val="0"/>
                </a:spcBef>
              </a:pPr>
              <a:t>69</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C576BA0A-2443-43D6-814B-3424E8B2751B}"/>
              </a:ext>
            </a:extLst>
          </p:cNvPr>
          <p:cNvSpPr>
            <a:spLocks noGrp="1" noRot="1" noChangeAspect="1" noTextEdit="1"/>
          </p:cNvSpPr>
          <p:nvPr>
            <p:ph type="sldImg"/>
          </p:nvPr>
        </p:nvSpPr>
        <p:spPr>
          <a:ln/>
        </p:spPr>
      </p:sp>
      <p:sp>
        <p:nvSpPr>
          <p:cNvPr id="86019" name="Notes Placeholder 2">
            <a:extLst>
              <a:ext uri="{FF2B5EF4-FFF2-40B4-BE49-F238E27FC236}">
                <a16:creationId xmlns:a16="http://schemas.microsoft.com/office/drawing/2014/main" id="{8E527157-9BDB-40EB-99E2-FEBD7861F95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We feel it is important for everyone involved with WIC to know Breastfeeding is a Priority.  As vendors, you should know that:</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Fully breastfeeding mothers receive the most variety and the largest quantity of food.</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Fully breastfeeding infants over 6 months </a:t>
            </a:r>
            <a:r>
              <a:rPr lang="en-US" altLang="en-US" b="1" dirty="0">
                <a:latin typeface="Arial" panose="020B0604020202020204" pitchFamily="34" charset="0"/>
                <a:cs typeface="Arial" panose="020B0604020202020204" pitchFamily="34" charset="0"/>
              </a:rPr>
              <a:t>r</a:t>
            </a:r>
            <a:r>
              <a:rPr lang="en-US" altLang="en-US" dirty="0">
                <a:latin typeface="Arial" panose="020B0604020202020204" pitchFamily="34" charset="0"/>
                <a:cs typeface="Arial" panose="020B0604020202020204" pitchFamily="34" charset="0"/>
              </a:rPr>
              <a:t>eceive larger quantities of baby food fruits and vegetables, they also receive baby food meat.  </a:t>
            </a:r>
          </a:p>
        </p:txBody>
      </p:sp>
      <p:sp>
        <p:nvSpPr>
          <p:cNvPr id="86020" name="Slide Number Placeholder 3">
            <a:extLst>
              <a:ext uri="{FF2B5EF4-FFF2-40B4-BE49-F238E27FC236}">
                <a16:creationId xmlns:a16="http://schemas.microsoft.com/office/drawing/2014/main" id="{5838B5ED-232F-443A-BB11-41827E63E27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panose="020B0604020202020204" pitchFamily="34" charset="0"/>
              </a:defRPr>
            </a:lvl1pPr>
            <a:lvl2pPr marL="736600" indent="-282575" defTabSz="923925" eaLnBrk="0" hangingPunct="0">
              <a:spcBef>
                <a:spcPct val="30000"/>
              </a:spcBef>
              <a:defRPr sz="1200">
                <a:solidFill>
                  <a:schemeClr val="tx1"/>
                </a:solidFill>
                <a:latin typeface="Arial" panose="020B0604020202020204" pitchFamily="34" charset="0"/>
              </a:defRPr>
            </a:lvl2pPr>
            <a:lvl3pPr marL="1133475" indent="-225425" defTabSz="923925" eaLnBrk="0" hangingPunct="0">
              <a:spcBef>
                <a:spcPct val="30000"/>
              </a:spcBef>
              <a:defRPr sz="1200">
                <a:solidFill>
                  <a:schemeClr val="tx1"/>
                </a:solidFill>
                <a:latin typeface="Arial" panose="020B0604020202020204" pitchFamily="34" charset="0"/>
              </a:defRPr>
            </a:lvl3pPr>
            <a:lvl4pPr marL="1587500" indent="-225425" defTabSz="923925" eaLnBrk="0" hangingPunct="0">
              <a:spcBef>
                <a:spcPct val="30000"/>
              </a:spcBef>
              <a:defRPr sz="1200">
                <a:solidFill>
                  <a:schemeClr val="tx1"/>
                </a:solidFill>
                <a:latin typeface="Arial" panose="020B0604020202020204" pitchFamily="34" charset="0"/>
              </a:defRPr>
            </a:lvl4pPr>
            <a:lvl5pPr marL="2041525" indent="-225425" defTabSz="923925" eaLnBrk="0" hangingPunct="0">
              <a:spcBef>
                <a:spcPct val="30000"/>
              </a:spcBef>
              <a:defRPr sz="1200">
                <a:solidFill>
                  <a:schemeClr val="tx1"/>
                </a:solidFill>
                <a:latin typeface="Arial" panose="020B0604020202020204" pitchFamily="34" charset="0"/>
              </a:defRPr>
            </a:lvl5pPr>
            <a:lvl6pPr marL="2498725" indent="-225425" defTabSz="923925"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23925"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23925"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239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7670738-CEB4-40AC-8143-FDDEA9EB3A41}" type="slidenum">
              <a:rPr lang="en-US" altLang="en-US"/>
              <a:pPr eaLnBrk="1" hangingPunct="1">
                <a:spcBef>
                  <a:spcPct val="0"/>
                </a:spcBef>
              </a:pPr>
              <a:t>7</a:t>
            </a:fld>
            <a:endParaRPr lang="en-US"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a:extLst>
              <a:ext uri="{FF2B5EF4-FFF2-40B4-BE49-F238E27FC236}">
                <a16:creationId xmlns:a16="http://schemas.microsoft.com/office/drawing/2014/main" id="{D31EED63-E4F6-4A18-A2CE-E8BD3E90DD38}"/>
              </a:ext>
            </a:extLst>
          </p:cNvPr>
          <p:cNvSpPr>
            <a:spLocks noGrp="1" noRot="1" noChangeAspect="1" noTextEdit="1"/>
          </p:cNvSpPr>
          <p:nvPr>
            <p:ph type="sldImg"/>
          </p:nvPr>
        </p:nvSpPr>
        <p:spPr>
          <a:ln/>
        </p:spPr>
      </p:sp>
      <p:sp>
        <p:nvSpPr>
          <p:cNvPr id="149507" name="Notes Placeholder 2">
            <a:extLst>
              <a:ext uri="{FF2B5EF4-FFF2-40B4-BE49-F238E27FC236}">
                <a16:creationId xmlns:a16="http://schemas.microsoft.com/office/drawing/2014/main" id="{BCB075D3-37DA-4B8B-9B75-AE43D8D30CA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49508" name="Slide Number Placeholder 3">
            <a:extLst>
              <a:ext uri="{FF2B5EF4-FFF2-40B4-BE49-F238E27FC236}">
                <a16:creationId xmlns:a16="http://schemas.microsoft.com/office/drawing/2014/main" id="{E5948540-51CC-49D5-A638-0456683BD51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panose="020B0604020202020204" pitchFamily="34" charset="0"/>
              </a:defRPr>
            </a:lvl1pPr>
            <a:lvl2pPr marL="742950" indent="-285750" defTabSz="923925" eaLnBrk="0" hangingPunct="0">
              <a:spcBef>
                <a:spcPct val="30000"/>
              </a:spcBef>
              <a:defRPr sz="1200">
                <a:solidFill>
                  <a:schemeClr val="tx1"/>
                </a:solidFill>
                <a:latin typeface="Arial" panose="020B0604020202020204" pitchFamily="34" charset="0"/>
              </a:defRPr>
            </a:lvl2pPr>
            <a:lvl3pPr marL="1143000" indent="-228600" defTabSz="923925" eaLnBrk="0" hangingPunct="0">
              <a:spcBef>
                <a:spcPct val="30000"/>
              </a:spcBef>
              <a:defRPr sz="1200">
                <a:solidFill>
                  <a:schemeClr val="tx1"/>
                </a:solidFill>
                <a:latin typeface="Arial" panose="020B0604020202020204" pitchFamily="34" charset="0"/>
              </a:defRPr>
            </a:lvl3pPr>
            <a:lvl4pPr marL="1600200" indent="-228600" defTabSz="923925" eaLnBrk="0" hangingPunct="0">
              <a:spcBef>
                <a:spcPct val="30000"/>
              </a:spcBef>
              <a:defRPr sz="1200">
                <a:solidFill>
                  <a:schemeClr val="tx1"/>
                </a:solidFill>
                <a:latin typeface="Arial" panose="020B0604020202020204" pitchFamily="34" charset="0"/>
              </a:defRPr>
            </a:lvl4pPr>
            <a:lvl5pPr marL="2057400" indent="-228600" defTabSz="923925" eaLnBrk="0" hangingPunct="0">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993F607-5119-4383-99C7-F30F09110249}" type="slidenum">
              <a:rPr lang="en-US" altLang="en-US"/>
              <a:pPr eaLnBrk="1" hangingPunct="1">
                <a:spcBef>
                  <a:spcPct val="0"/>
                </a:spcBef>
              </a:pPr>
              <a:t>70</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F1B777F4-AAB7-4A3C-A54A-181C11B1C034}"/>
              </a:ext>
            </a:extLst>
          </p:cNvPr>
          <p:cNvSpPr>
            <a:spLocks noGrp="1" noRot="1" noChangeAspect="1" noTextEdit="1"/>
          </p:cNvSpPr>
          <p:nvPr>
            <p:ph type="sldImg"/>
          </p:nvPr>
        </p:nvSpPr>
        <p:spPr>
          <a:ln/>
        </p:spPr>
      </p:sp>
      <p:sp>
        <p:nvSpPr>
          <p:cNvPr id="87043" name="Notes Placeholder 2">
            <a:extLst>
              <a:ext uri="{FF2B5EF4-FFF2-40B4-BE49-F238E27FC236}">
                <a16:creationId xmlns:a16="http://schemas.microsoft.com/office/drawing/2014/main" id="{0311C9F4-2BCE-4D8F-9852-C8E4A84E361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The Tennessee WIC Shopping Guide is a tool used to assist participants with their shopping experience and is not an all-inclusive list of Tennessee WIC approved foods.  The Approved Product List (APL) identifies the foods possible for purchase with the TNWIC Card.  Although the TNWIC Card contains only those items and quantities to be received by that household, it is still the responsibility of cashiers to assure that participants receive the proper foods the WIC Program is providing them. Therefore, it is very important to remember that substitutions are not allowed.</a:t>
            </a:r>
          </a:p>
          <a:p>
            <a:endParaRPr lang="en-US" alt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endParaRPr>
          </a:p>
        </p:txBody>
      </p:sp>
      <p:sp>
        <p:nvSpPr>
          <p:cNvPr id="87044" name="Slide Number Placeholder 3">
            <a:extLst>
              <a:ext uri="{FF2B5EF4-FFF2-40B4-BE49-F238E27FC236}">
                <a16:creationId xmlns:a16="http://schemas.microsoft.com/office/drawing/2014/main" id="{BB39B31B-6B4A-42A3-826B-8159B7806ED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panose="020B0604020202020204" pitchFamily="34" charset="0"/>
              </a:defRPr>
            </a:lvl1pPr>
            <a:lvl2pPr marL="736600" indent="-282575" defTabSz="923925" eaLnBrk="0" hangingPunct="0">
              <a:spcBef>
                <a:spcPct val="30000"/>
              </a:spcBef>
              <a:defRPr sz="1200">
                <a:solidFill>
                  <a:schemeClr val="tx1"/>
                </a:solidFill>
                <a:latin typeface="Arial" panose="020B0604020202020204" pitchFamily="34" charset="0"/>
              </a:defRPr>
            </a:lvl2pPr>
            <a:lvl3pPr marL="1133475" indent="-225425" defTabSz="923925" eaLnBrk="0" hangingPunct="0">
              <a:spcBef>
                <a:spcPct val="30000"/>
              </a:spcBef>
              <a:defRPr sz="1200">
                <a:solidFill>
                  <a:schemeClr val="tx1"/>
                </a:solidFill>
                <a:latin typeface="Arial" panose="020B0604020202020204" pitchFamily="34" charset="0"/>
              </a:defRPr>
            </a:lvl3pPr>
            <a:lvl4pPr marL="1587500" indent="-225425" defTabSz="923925" eaLnBrk="0" hangingPunct="0">
              <a:spcBef>
                <a:spcPct val="30000"/>
              </a:spcBef>
              <a:defRPr sz="1200">
                <a:solidFill>
                  <a:schemeClr val="tx1"/>
                </a:solidFill>
                <a:latin typeface="Arial" panose="020B0604020202020204" pitchFamily="34" charset="0"/>
              </a:defRPr>
            </a:lvl4pPr>
            <a:lvl5pPr marL="2041525" indent="-225425" defTabSz="923925" eaLnBrk="0" hangingPunct="0">
              <a:spcBef>
                <a:spcPct val="30000"/>
              </a:spcBef>
              <a:defRPr sz="1200">
                <a:solidFill>
                  <a:schemeClr val="tx1"/>
                </a:solidFill>
                <a:latin typeface="Arial" panose="020B0604020202020204" pitchFamily="34" charset="0"/>
              </a:defRPr>
            </a:lvl5pPr>
            <a:lvl6pPr marL="2498725" indent="-225425" defTabSz="923925"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23925"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23925"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239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BC51020D-C354-4F93-99FF-20715D71D547}" type="slidenum">
              <a:rPr lang="en-US" altLang="en-US"/>
              <a:pPr eaLnBrk="1" hangingPunct="1">
                <a:spcBef>
                  <a:spcPct val="0"/>
                </a:spcBef>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74668010-7682-43E9-B791-711E9D75666B}"/>
              </a:ext>
            </a:extLst>
          </p:cNvPr>
          <p:cNvSpPr>
            <a:spLocks noGrp="1" noRot="1" noChangeAspect="1" noTextEdit="1"/>
          </p:cNvSpPr>
          <p:nvPr>
            <p:ph type="sldImg"/>
          </p:nvPr>
        </p:nvSpPr>
        <p:spPr>
          <a:ln/>
        </p:spPr>
      </p:sp>
      <p:sp>
        <p:nvSpPr>
          <p:cNvPr id="47107" name="Notes Placeholder 2">
            <a:extLst>
              <a:ext uri="{FF2B5EF4-FFF2-40B4-BE49-F238E27FC236}">
                <a16:creationId xmlns:a16="http://schemas.microsoft.com/office/drawing/2014/main" id="{5740D93A-3ED7-44FB-A92F-C6A011D1B97E}"/>
              </a:ext>
            </a:extLst>
          </p:cNvPr>
          <p:cNvSpPr>
            <a:spLocks noGrp="1"/>
          </p:cNvSpPr>
          <p:nvPr>
            <p:ph type="body" idx="1"/>
          </p:nvPr>
        </p:nvSpPr>
        <p:spPr>
          <a:ln/>
        </p:spPr>
        <p:txBody>
          <a:bodyPr/>
          <a:lstStyle/>
          <a:p>
            <a:pPr eaLnBrk="1" hangingPunct="1">
              <a:spcBef>
                <a:spcPct val="0"/>
              </a:spcBef>
              <a:defRPr/>
            </a:pPr>
            <a:r>
              <a:rPr lang="en-US" altLang="en-US" dirty="0">
                <a:latin typeface="Arial" pitchFamily="34" charset="0"/>
                <a:cs typeface="Arial" pitchFamily="34" charset="0"/>
              </a:rPr>
              <a:t>Regular Cow’s Milk is allowed in gallons only, no organic.</a:t>
            </a:r>
          </a:p>
          <a:p>
            <a:pPr eaLnBrk="1" hangingPunct="1">
              <a:spcBef>
                <a:spcPct val="0"/>
              </a:spcBef>
              <a:defRPr/>
            </a:pPr>
            <a:endParaRPr lang="en-US" altLang="en-US" b="1" dirty="0">
              <a:latin typeface="Arial" pitchFamily="34" charset="0"/>
              <a:cs typeface="Arial" pitchFamily="34" charset="0"/>
            </a:endParaRPr>
          </a:p>
          <a:p>
            <a:pPr eaLnBrk="1" hangingPunct="1">
              <a:spcBef>
                <a:spcPts val="0"/>
              </a:spcBef>
              <a:spcAft>
                <a:spcPts val="0"/>
              </a:spcAft>
              <a:defRPr/>
            </a:pPr>
            <a:r>
              <a:rPr lang="en-US" dirty="0">
                <a:latin typeface="Arial" pitchFamily="34" charset="0"/>
                <a:cs typeface="Arial" pitchFamily="34" charset="0"/>
              </a:rPr>
              <a:t>For children 12 through 23 months of age:</a:t>
            </a:r>
          </a:p>
          <a:p>
            <a:pPr lvl="1" eaLnBrk="1" hangingPunct="1">
              <a:spcBef>
                <a:spcPts val="0"/>
              </a:spcBef>
              <a:spcAft>
                <a:spcPts val="0"/>
              </a:spcAft>
              <a:buClr>
                <a:schemeClr val="accent3"/>
              </a:buClr>
              <a:buFont typeface="Wingdings" pitchFamily="2" charset="2"/>
              <a:buChar char="Ø"/>
              <a:defRPr/>
            </a:pPr>
            <a:r>
              <a:rPr lang="en-US" dirty="0">
                <a:latin typeface="Arial" pitchFamily="34" charset="0"/>
                <a:cs typeface="Arial" pitchFamily="34" charset="0"/>
              </a:rPr>
              <a:t>Only whole milk unless reduced fat (2%) is specified on the TNWIC benefits</a:t>
            </a:r>
          </a:p>
          <a:p>
            <a:pPr eaLnBrk="1" hangingPunct="1">
              <a:spcBef>
                <a:spcPts val="0"/>
              </a:spcBef>
              <a:spcAft>
                <a:spcPts val="0"/>
              </a:spcAft>
              <a:defRPr/>
            </a:pPr>
            <a:endParaRPr lang="en-US" dirty="0">
              <a:latin typeface="Arial" pitchFamily="34" charset="0"/>
              <a:cs typeface="Arial" pitchFamily="34" charset="0"/>
            </a:endParaRPr>
          </a:p>
          <a:p>
            <a:pPr eaLnBrk="1" hangingPunct="1">
              <a:spcBef>
                <a:spcPts val="0"/>
              </a:spcBef>
              <a:spcAft>
                <a:spcPts val="0"/>
              </a:spcAft>
              <a:defRPr/>
            </a:pPr>
            <a:r>
              <a:rPr lang="en-US" dirty="0">
                <a:latin typeface="Arial" pitchFamily="34" charset="0"/>
                <a:cs typeface="Arial" pitchFamily="34" charset="0"/>
              </a:rPr>
              <a:t>For women and children two years old and up:</a:t>
            </a:r>
          </a:p>
          <a:p>
            <a:pPr lvl="1" eaLnBrk="1" hangingPunct="1">
              <a:spcBef>
                <a:spcPts val="0"/>
              </a:spcBef>
              <a:spcAft>
                <a:spcPts val="0"/>
              </a:spcAft>
              <a:buClr>
                <a:schemeClr val="accent3"/>
              </a:buClr>
              <a:buFont typeface="Wingdings" pitchFamily="2" charset="2"/>
              <a:buChar char="Ø"/>
              <a:defRPr/>
            </a:pPr>
            <a:r>
              <a:rPr lang="en-US" dirty="0">
                <a:latin typeface="Arial" pitchFamily="34" charset="0"/>
                <a:cs typeface="Arial" pitchFamily="34" charset="0"/>
              </a:rPr>
              <a:t>Only </a:t>
            </a:r>
          </a:p>
          <a:p>
            <a:pPr marL="975391" lvl="1" indent="-340363" eaLnBrk="1" hangingPunct="1">
              <a:lnSpc>
                <a:spcPct val="150000"/>
              </a:lnSpc>
              <a:spcBef>
                <a:spcPts val="0"/>
              </a:spcBef>
              <a:spcAft>
                <a:spcPts val="0"/>
              </a:spcAft>
              <a:buClr>
                <a:schemeClr val="bg1">
                  <a:lumMod val="50000"/>
                </a:schemeClr>
              </a:buClr>
              <a:buFont typeface="Arial" panose="020B0604020202020204" pitchFamily="34" charset="0"/>
              <a:buChar char="•"/>
              <a:defRPr/>
            </a:pPr>
            <a:r>
              <a:rPr lang="en-US" dirty="0">
                <a:latin typeface="Arial" pitchFamily="34" charset="0"/>
                <a:cs typeface="Arial" pitchFamily="34" charset="0"/>
              </a:rPr>
              <a:t>Low-fat (1 %)</a:t>
            </a:r>
          </a:p>
          <a:p>
            <a:pPr marL="975391" lvl="1" indent="-340363" eaLnBrk="1" hangingPunct="1">
              <a:lnSpc>
                <a:spcPct val="150000"/>
              </a:lnSpc>
              <a:spcBef>
                <a:spcPts val="0"/>
              </a:spcBef>
              <a:spcAft>
                <a:spcPts val="0"/>
              </a:spcAft>
              <a:buClr>
                <a:schemeClr val="bg1">
                  <a:lumMod val="50000"/>
                </a:schemeClr>
              </a:buClr>
              <a:buFont typeface="Arial" panose="020B0604020202020204" pitchFamily="34" charset="0"/>
              <a:buChar char="•"/>
              <a:defRPr/>
            </a:pPr>
            <a:r>
              <a:rPr lang="en-US" dirty="0">
                <a:latin typeface="Arial" pitchFamily="34" charset="0"/>
                <a:cs typeface="Arial" pitchFamily="34" charset="0"/>
              </a:rPr>
              <a:t>Sweet Acidophilus (1%)</a:t>
            </a:r>
          </a:p>
          <a:p>
            <a:pPr marL="975391" lvl="1" indent="-340363" eaLnBrk="1" hangingPunct="1">
              <a:lnSpc>
                <a:spcPct val="150000"/>
              </a:lnSpc>
              <a:spcBef>
                <a:spcPts val="0"/>
              </a:spcBef>
              <a:spcAft>
                <a:spcPts val="0"/>
              </a:spcAft>
              <a:buClr>
                <a:schemeClr val="bg1">
                  <a:lumMod val="50000"/>
                </a:schemeClr>
              </a:buClr>
              <a:buFont typeface="Arial" panose="020B0604020202020204" pitchFamily="34" charset="0"/>
              <a:buChar char="•"/>
              <a:defRPr/>
            </a:pPr>
            <a:r>
              <a:rPr lang="en-US" dirty="0">
                <a:latin typeface="Arial" pitchFamily="34" charset="0"/>
                <a:cs typeface="Arial" pitchFamily="34" charset="0"/>
              </a:rPr>
              <a:t>Fat-Free (Skim)</a:t>
            </a:r>
          </a:p>
          <a:p>
            <a:pPr indent="11031" eaLnBrk="1" hangingPunct="1">
              <a:lnSpc>
                <a:spcPct val="150000"/>
              </a:lnSpc>
              <a:spcBef>
                <a:spcPts val="0"/>
              </a:spcBef>
              <a:spcAft>
                <a:spcPts val="0"/>
              </a:spcAft>
              <a:defRPr/>
            </a:pPr>
            <a:r>
              <a:rPr lang="en-US" dirty="0">
                <a:latin typeface="Arial" pitchFamily="34" charset="0"/>
                <a:cs typeface="Arial" pitchFamily="34" charset="0"/>
              </a:rPr>
              <a:t>Unless reduced fat (2%) is specified on the TNWIC benefits</a:t>
            </a:r>
          </a:p>
          <a:p>
            <a:pPr indent="11031" eaLnBrk="1" hangingPunct="1">
              <a:lnSpc>
                <a:spcPct val="150000"/>
              </a:lnSpc>
              <a:spcBef>
                <a:spcPts val="0"/>
              </a:spcBef>
              <a:spcAft>
                <a:spcPts val="0"/>
              </a:spcAft>
              <a:defRPr/>
            </a:pPr>
            <a:endParaRPr lang="en-US" dirty="0">
              <a:latin typeface="Arial" pitchFamily="34" charset="0"/>
              <a:cs typeface="Arial" pitchFamily="34" charset="0"/>
            </a:endParaRPr>
          </a:p>
          <a:p>
            <a:pPr indent="11031" eaLnBrk="1" hangingPunct="1">
              <a:lnSpc>
                <a:spcPct val="150000"/>
              </a:lnSpc>
              <a:spcBef>
                <a:spcPts val="0"/>
              </a:spcBef>
              <a:spcAft>
                <a:spcPts val="0"/>
              </a:spcAft>
              <a:defRPr/>
            </a:pPr>
            <a:r>
              <a:rPr lang="en-US" dirty="0">
                <a:latin typeface="Arial" pitchFamily="34" charset="0"/>
                <a:cs typeface="Arial" pitchFamily="34" charset="0"/>
              </a:rPr>
              <a:t>Chocolate or flavored milk is not allowed.  Neither are non-dairy beverages except when soy beverage is on the TNWIC benefits.</a:t>
            </a:r>
          </a:p>
          <a:p>
            <a:pPr eaLnBrk="1" hangingPunct="1">
              <a:spcBef>
                <a:spcPct val="0"/>
              </a:spcBef>
              <a:defRPr/>
            </a:pPr>
            <a:endParaRPr lang="en-US" altLang="en-US" dirty="0"/>
          </a:p>
        </p:txBody>
      </p:sp>
      <p:sp>
        <p:nvSpPr>
          <p:cNvPr id="88068" name="Slide Number Placeholder 3">
            <a:extLst>
              <a:ext uri="{FF2B5EF4-FFF2-40B4-BE49-F238E27FC236}">
                <a16:creationId xmlns:a16="http://schemas.microsoft.com/office/drawing/2014/main" id="{4B4777AE-3727-44E4-8EEA-C5D39C189EB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panose="020B0604020202020204" pitchFamily="34" charset="0"/>
              </a:defRPr>
            </a:lvl1pPr>
            <a:lvl2pPr marL="736600" indent="-282575" defTabSz="923925" eaLnBrk="0" hangingPunct="0">
              <a:spcBef>
                <a:spcPct val="30000"/>
              </a:spcBef>
              <a:defRPr sz="1200">
                <a:solidFill>
                  <a:schemeClr val="tx1"/>
                </a:solidFill>
                <a:latin typeface="Arial" panose="020B0604020202020204" pitchFamily="34" charset="0"/>
              </a:defRPr>
            </a:lvl2pPr>
            <a:lvl3pPr marL="1133475" indent="-225425" defTabSz="923925" eaLnBrk="0" hangingPunct="0">
              <a:spcBef>
                <a:spcPct val="30000"/>
              </a:spcBef>
              <a:defRPr sz="1200">
                <a:solidFill>
                  <a:schemeClr val="tx1"/>
                </a:solidFill>
                <a:latin typeface="Arial" panose="020B0604020202020204" pitchFamily="34" charset="0"/>
              </a:defRPr>
            </a:lvl3pPr>
            <a:lvl4pPr marL="1587500" indent="-225425" defTabSz="923925" eaLnBrk="0" hangingPunct="0">
              <a:spcBef>
                <a:spcPct val="30000"/>
              </a:spcBef>
              <a:defRPr sz="1200">
                <a:solidFill>
                  <a:schemeClr val="tx1"/>
                </a:solidFill>
                <a:latin typeface="Arial" panose="020B0604020202020204" pitchFamily="34" charset="0"/>
              </a:defRPr>
            </a:lvl4pPr>
            <a:lvl5pPr marL="2041525" indent="-225425" defTabSz="923925" eaLnBrk="0" hangingPunct="0">
              <a:spcBef>
                <a:spcPct val="30000"/>
              </a:spcBef>
              <a:defRPr sz="1200">
                <a:solidFill>
                  <a:schemeClr val="tx1"/>
                </a:solidFill>
                <a:latin typeface="Arial" panose="020B0604020202020204" pitchFamily="34" charset="0"/>
              </a:defRPr>
            </a:lvl5pPr>
            <a:lvl6pPr marL="2498725" indent="-225425" defTabSz="923925"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23925"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23925"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239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C8432A3-EAD7-4DD4-B1CE-D7D276BE4CC2}" type="slidenum">
              <a:rPr lang="en-US" altLang="en-US"/>
              <a:pPr eaLnBrk="1" hangingPunct="1">
                <a:spcBef>
                  <a:spcPct val="0"/>
                </a:spcBef>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6A80059-111E-4CE0-8C22-7DEB42D0CF31}"/>
              </a:ext>
            </a:extLst>
          </p:cNvPr>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58334CF0-A059-42D6-A732-0944AAC40815}"/>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56B040AD-853C-4E64-851F-308BF2D00AC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E2C602F-E87C-4CAF-AF8D-E7E3B54ECC25}"/>
              </a:ext>
            </a:extLst>
          </p:cNvPr>
          <p:cNvSpPr>
            <a:spLocks noGrp="1"/>
          </p:cNvSpPr>
          <p:nvPr>
            <p:ph type="sldNum" sz="quarter" idx="12"/>
          </p:nvPr>
        </p:nvSpPr>
        <p:spPr/>
        <p:txBody>
          <a:bodyPr/>
          <a:lstStyle>
            <a:lvl1pPr>
              <a:defRPr/>
            </a:lvl1pPr>
          </a:lstStyle>
          <a:p>
            <a:fld id="{39B9ADF7-85A1-4B31-A3E7-24CC474ABFC4}" type="slidenum">
              <a:rPr lang="en-US" altLang="en-US"/>
              <a:pPr/>
              <a:t>‹#›</a:t>
            </a:fld>
            <a:endParaRPr lang="en-US" altLang="en-US"/>
          </a:p>
        </p:txBody>
      </p:sp>
    </p:spTree>
    <p:extLst>
      <p:ext uri="{BB962C8B-B14F-4D97-AF65-F5344CB8AC3E}">
        <p14:creationId xmlns:p14="http://schemas.microsoft.com/office/powerpoint/2010/main" val="32792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02B21D-3FB9-47EC-858F-5745C307268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E681BA25-47C0-4BAD-ACD3-16F95366C21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DE17F8F-AFF7-4C58-9997-C84282D9CA52}"/>
              </a:ext>
            </a:extLst>
          </p:cNvPr>
          <p:cNvSpPr>
            <a:spLocks noGrp="1"/>
          </p:cNvSpPr>
          <p:nvPr>
            <p:ph type="sldNum" sz="quarter" idx="12"/>
          </p:nvPr>
        </p:nvSpPr>
        <p:spPr/>
        <p:txBody>
          <a:bodyPr/>
          <a:lstStyle>
            <a:lvl1pPr>
              <a:defRPr/>
            </a:lvl1pPr>
          </a:lstStyle>
          <a:p>
            <a:fld id="{389C1EA7-50E5-4D85-B31B-78CE2C2190CE}" type="slidenum">
              <a:rPr lang="en-US" altLang="en-US"/>
              <a:pPr/>
              <a:t>‹#›</a:t>
            </a:fld>
            <a:endParaRPr lang="en-US" altLang="en-US"/>
          </a:p>
        </p:txBody>
      </p:sp>
    </p:spTree>
    <p:extLst>
      <p:ext uri="{BB962C8B-B14F-4D97-AF65-F5344CB8AC3E}">
        <p14:creationId xmlns:p14="http://schemas.microsoft.com/office/powerpoint/2010/main" val="3060885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AF823ED-AD6E-424E-B0F1-B4E32E5C3B6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EB169F6C-9FE3-403C-89EA-5A4F8B08FAC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286639F-3FD0-4350-9CA4-4213C6D99DDE}"/>
              </a:ext>
            </a:extLst>
          </p:cNvPr>
          <p:cNvSpPr>
            <a:spLocks noGrp="1"/>
          </p:cNvSpPr>
          <p:nvPr>
            <p:ph type="sldNum" sz="quarter" idx="12"/>
          </p:nvPr>
        </p:nvSpPr>
        <p:spPr/>
        <p:txBody>
          <a:bodyPr/>
          <a:lstStyle>
            <a:lvl1pPr>
              <a:defRPr/>
            </a:lvl1pPr>
          </a:lstStyle>
          <a:p>
            <a:fld id="{141D4230-54AA-4229-B228-819DE1DD0E6A}" type="slidenum">
              <a:rPr lang="en-US" altLang="en-US"/>
              <a:pPr/>
              <a:t>‹#›</a:t>
            </a:fld>
            <a:endParaRPr lang="en-US" altLang="en-US"/>
          </a:p>
        </p:txBody>
      </p:sp>
    </p:spTree>
    <p:extLst>
      <p:ext uri="{BB962C8B-B14F-4D97-AF65-F5344CB8AC3E}">
        <p14:creationId xmlns:p14="http://schemas.microsoft.com/office/powerpoint/2010/main" val="828163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B509187-8119-4698-AD7D-E5ED20FF3DA9}"/>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2B122FA3-CADE-4318-8F2B-C768A2E6DC1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FAEAF54-88CA-47EE-8A3A-75E465561887}"/>
              </a:ext>
            </a:extLst>
          </p:cNvPr>
          <p:cNvSpPr>
            <a:spLocks noGrp="1"/>
          </p:cNvSpPr>
          <p:nvPr>
            <p:ph type="sldNum" sz="quarter" idx="12"/>
          </p:nvPr>
        </p:nvSpPr>
        <p:spPr/>
        <p:txBody>
          <a:bodyPr/>
          <a:lstStyle>
            <a:lvl1pPr>
              <a:defRPr/>
            </a:lvl1pPr>
          </a:lstStyle>
          <a:p>
            <a:fld id="{6D47B444-45C1-4725-94F0-C624B3215684}" type="slidenum">
              <a:rPr lang="en-US" altLang="en-US"/>
              <a:pPr/>
              <a:t>‹#›</a:t>
            </a:fld>
            <a:endParaRPr lang="en-US" altLang="en-US"/>
          </a:p>
        </p:txBody>
      </p:sp>
    </p:spTree>
    <p:extLst>
      <p:ext uri="{BB962C8B-B14F-4D97-AF65-F5344CB8AC3E}">
        <p14:creationId xmlns:p14="http://schemas.microsoft.com/office/powerpoint/2010/main" val="414938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64C042-29F2-4BB9-89A5-38910CFC17E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93DA5F1-40F2-4E6C-86F8-2F83892D6F2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8FE9CF6-16FE-46CE-9BD1-F5899F621FE8}"/>
              </a:ext>
            </a:extLst>
          </p:cNvPr>
          <p:cNvSpPr>
            <a:spLocks noGrp="1"/>
          </p:cNvSpPr>
          <p:nvPr>
            <p:ph type="sldNum" sz="quarter" idx="12"/>
          </p:nvPr>
        </p:nvSpPr>
        <p:spPr/>
        <p:txBody>
          <a:bodyPr/>
          <a:lstStyle>
            <a:lvl1pPr>
              <a:defRPr/>
            </a:lvl1pPr>
          </a:lstStyle>
          <a:p>
            <a:fld id="{1804DF0B-4553-44BF-BD3A-5CFCD7E7E98B}" type="slidenum">
              <a:rPr lang="en-US" altLang="en-US"/>
              <a:pPr/>
              <a:t>‹#›</a:t>
            </a:fld>
            <a:endParaRPr lang="en-US" altLang="en-US"/>
          </a:p>
        </p:txBody>
      </p:sp>
    </p:spTree>
    <p:extLst>
      <p:ext uri="{BB962C8B-B14F-4D97-AF65-F5344CB8AC3E}">
        <p14:creationId xmlns:p14="http://schemas.microsoft.com/office/powerpoint/2010/main" val="1596614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A0421B3A-2176-4B75-AABF-FE91DCD6F0CA}"/>
              </a:ext>
            </a:extLst>
          </p:cNvPr>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52E812AA-2B89-49BC-98F4-0CCF1F7B1249}"/>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5DFDEC61-4ED9-4C9D-ACE6-39CD8D24897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EEE011B-A76C-4A7D-894B-839143EF9748}"/>
              </a:ext>
            </a:extLst>
          </p:cNvPr>
          <p:cNvSpPr>
            <a:spLocks noGrp="1"/>
          </p:cNvSpPr>
          <p:nvPr>
            <p:ph type="sldNum" sz="quarter" idx="12"/>
          </p:nvPr>
        </p:nvSpPr>
        <p:spPr/>
        <p:txBody>
          <a:bodyPr/>
          <a:lstStyle>
            <a:lvl1pPr>
              <a:defRPr/>
            </a:lvl1pPr>
          </a:lstStyle>
          <a:p>
            <a:fld id="{A70E7DD6-6465-48E2-8A27-69C7548F6A97}" type="slidenum">
              <a:rPr lang="en-US" altLang="en-US"/>
              <a:pPr/>
              <a:t>‹#›</a:t>
            </a:fld>
            <a:endParaRPr lang="en-US" altLang="en-US"/>
          </a:p>
        </p:txBody>
      </p:sp>
    </p:spTree>
    <p:extLst>
      <p:ext uri="{BB962C8B-B14F-4D97-AF65-F5344CB8AC3E}">
        <p14:creationId xmlns:p14="http://schemas.microsoft.com/office/powerpoint/2010/main" val="41499252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0502683-7736-48A9-A0DA-9C826098B815}"/>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2CCD8D45-8DE9-48BD-9688-3E2004FDA6A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B25B7F3-61A7-4BF8-B63C-8C0755FB1E74}"/>
              </a:ext>
            </a:extLst>
          </p:cNvPr>
          <p:cNvSpPr>
            <a:spLocks noGrp="1"/>
          </p:cNvSpPr>
          <p:nvPr>
            <p:ph type="sldNum" sz="quarter" idx="12"/>
          </p:nvPr>
        </p:nvSpPr>
        <p:spPr/>
        <p:txBody>
          <a:bodyPr/>
          <a:lstStyle>
            <a:lvl1pPr>
              <a:defRPr/>
            </a:lvl1pPr>
          </a:lstStyle>
          <a:p>
            <a:fld id="{FB5B372C-FE15-4415-B927-369FE1A8AFE0}" type="slidenum">
              <a:rPr lang="en-US" altLang="en-US"/>
              <a:pPr/>
              <a:t>‹#›</a:t>
            </a:fld>
            <a:endParaRPr lang="en-US" altLang="en-US"/>
          </a:p>
        </p:txBody>
      </p:sp>
    </p:spTree>
    <p:extLst>
      <p:ext uri="{BB962C8B-B14F-4D97-AF65-F5344CB8AC3E}">
        <p14:creationId xmlns:p14="http://schemas.microsoft.com/office/powerpoint/2010/main" val="2343088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F396E9F-CAD7-441C-8BB7-A8360E2570A0}"/>
              </a:ext>
            </a:extLst>
          </p:cNvPr>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a16="http://schemas.microsoft.com/office/drawing/2014/main" id="{609C1FA5-6FBE-4BA3-8832-5261C1816472}"/>
              </a:ext>
            </a:extLst>
          </p:cNvPr>
          <p:cNvSpPr>
            <a:spLocks noGrp="1"/>
          </p:cNvSpPr>
          <p:nvPr>
            <p:ph type="dt" sz="half" idx="10"/>
          </p:nvPr>
        </p:nvSpPr>
        <p:spPr/>
        <p:txBody>
          <a:bodyPr/>
          <a:lstStyle>
            <a:lvl1pPr>
              <a:defRPr/>
            </a:lvl1pPr>
          </a:lstStyle>
          <a:p>
            <a:pPr>
              <a:defRPr/>
            </a:pPr>
            <a:endParaRPr lang="en-US"/>
          </a:p>
        </p:txBody>
      </p:sp>
      <p:sp>
        <p:nvSpPr>
          <p:cNvPr id="9" name="Footer Placeholder 7">
            <a:extLst>
              <a:ext uri="{FF2B5EF4-FFF2-40B4-BE49-F238E27FC236}">
                <a16:creationId xmlns:a16="http://schemas.microsoft.com/office/drawing/2014/main" id="{E3F08258-FC03-44B5-8B0C-1E2E28E0B322}"/>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8">
            <a:extLst>
              <a:ext uri="{FF2B5EF4-FFF2-40B4-BE49-F238E27FC236}">
                <a16:creationId xmlns:a16="http://schemas.microsoft.com/office/drawing/2014/main" id="{39B9F96F-3EA7-4575-AA1B-B65C8D3E4C63}"/>
              </a:ext>
            </a:extLst>
          </p:cNvPr>
          <p:cNvSpPr>
            <a:spLocks noGrp="1"/>
          </p:cNvSpPr>
          <p:nvPr>
            <p:ph type="sldNum" sz="quarter" idx="12"/>
          </p:nvPr>
        </p:nvSpPr>
        <p:spPr/>
        <p:txBody>
          <a:bodyPr/>
          <a:lstStyle>
            <a:lvl1pPr>
              <a:defRPr/>
            </a:lvl1pPr>
          </a:lstStyle>
          <a:p>
            <a:fld id="{4124AA12-156C-4BCA-97DA-DA2378338292}" type="slidenum">
              <a:rPr lang="en-US" altLang="en-US"/>
              <a:pPr/>
              <a:t>‹#›</a:t>
            </a:fld>
            <a:endParaRPr lang="en-US" altLang="en-US"/>
          </a:p>
        </p:txBody>
      </p:sp>
    </p:spTree>
    <p:extLst>
      <p:ext uri="{BB962C8B-B14F-4D97-AF65-F5344CB8AC3E}">
        <p14:creationId xmlns:p14="http://schemas.microsoft.com/office/powerpoint/2010/main" val="762124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FF2DE6A-C3E3-4E78-A7B7-CC6EAB51752A}"/>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9C3F2925-DE8B-4519-A040-556C6F1EB5C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296466E2-0954-4E3E-A69A-B1AF8A08F3A8}"/>
              </a:ext>
            </a:extLst>
          </p:cNvPr>
          <p:cNvSpPr>
            <a:spLocks noGrp="1"/>
          </p:cNvSpPr>
          <p:nvPr>
            <p:ph type="sldNum" sz="quarter" idx="12"/>
          </p:nvPr>
        </p:nvSpPr>
        <p:spPr/>
        <p:txBody>
          <a:bodyPr/>
          <a:lstStyle>
            <a:lvl1pPr>
              <a:defRPr/>
            </a:lvl1pPr>
          </a:lstStyle>
          <a:p>
            <a:fld id="{A3ACECA1-5989-4B34-86A4-B8C22F6E5440}" type="slidenum">
              <a:rPr lang="en-US" altLang="en-US"/>
              <a:pPr/>
              <a:t>‹#›</a:t>
            </a:fld>
            <a:endParaRPr lang="en-US" altLang="en-US"/>
          </a:p>
        </p:txBody>
      </p:sp>
    </p:spTree>
    <p:extLst>
      <p:ext uri="{BB962C8B-B14F-4D97-AF65-F5344CB8AC3E}">
        <p14:creationId xmlns:p14="http://schemas.microsoft.com/office/powerpoint/2010/main" val="2360453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C1D41D7-81A0-42F7-9CE6-AC06149ABEE3}"/>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89DA0E4B-E17A-47BF-A239-ACE3BAD734A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3E5EC3C-9E7D-4259-8279-A4A8320E7066}"/>
              </a:ext>
            </a:extLst>
          </p:cNvPr>
          <p:cNvSpPr>
            <a:spLocks noGrp="1"/>
          </p:cNvSpPr>
          <p:nvPr>
            <p:ph type="sldNum" sz="quarter" idx="12"/>
          </p:nvPr>
        </p:nvSpPr>
        <p:spPr/>
        <p:txBody>
          <a:bodyPr/>
          <a:lstStyle>
            <a:lvl1pPr>
              <a:defRPr/>
            </a:lvl1pPr>
          </a:lstStyle>
          <a:p>
            <a:fld id="{EB78FE0E-64D5-4BF2-A9F5-8B8350D5BD15}" type="slidenum">
              <a:rPr lang="en-US" altLang="en-US"/>
              <a:pPr/>
              <a:t>‹#›</a:t>
            </a:fld>
            <a:endParaRPr lang="en-US" altLang="en-US"/>
          </a:p>
        </p:txBody>
      </p:sp>
    </p:spTree>
    <p:extLst>
      <p:ext uri="{BB962C8B-B14F-4D97-AF65-F5344CB8AC3E}">
        <p14:creationId xmlns:p14="http://schemas.microsoft.com/office/powerpoint/2010/main" val="1930007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26026A92-F8B8-40DB-B945-49B31C093572}"/>
              </a:ext>
            </a:extLst>
          </p:cNvPr>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82D04E61-6986-4226-85E7-A140C806AB77}"/>
              </a:ext>
            </a:extLst>
          </p:cNvPr>
          <p:cNvSpPr>
            <a:spLocks noGrp="1"/>
          </p:cNvSpPr>
          <p:nvPr>
            <p:ph type="dt" sz="half" idx="10"/>
          </p:nvPr>
        </p:nvSpPr>
        <p:spPr/>
        <p:txBody>
          <a:bodyPr/>
          <a:lstStyle>
            <a:lvl1pPr>
              <a:defRPr/>
            </a:lvl1pPr>
          </a:lstStyle>
          <a:p>
            <a:pPr>
              <a:defRPr/>
            </a:pPr>
            <a:endParaRPr lang="en-US"/>
          </a:p>
        </p:txBody>
      </p:sp>
      <p:sp>
        <p:nvSpPr>
          <p:cNvPr id="7" name="Footer Placeholder 5">
            <a:extLst>
              <a:ext uri="{FF2B5EF4-FFF2-40B4-BE49-F238E27FC236}">
                <a16:creationId xmlns:a16="http://schemas.microsoft.com/office/drawing/2014/main" id="{AED0DC76-6D43-4786-B61C-83EBC3BF3678}"/>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08BB6D0C-8B6A-4D4A-B5AC-CD80BCF176FC}"/>
              </a:ext>
            </a:extLst>
          </p:cNvPr>
          <p:cNvSpPr>
            <a:spLocks noGrp="1"/>
          </p:cNvSpPr>
          <p:nvPr>
            <p:ph type="sldNum" sz="quarter" idx="12"/>
          </p:nvPr>
        </p:nvSpPr>
        <p:spPr/>
        <p:txBody>
          <a:bodyPr/>
          <a:lstStyle>
            <a:lvl1pPr>
              <a:defRPr/>
            </a:lvl1pPr>
          </a:lstStyle>
          <a:p>
            <a:fld id="{FE4906E9-1AED-427F-A87A-9153B1C9FAC9}" type="slidenum">
              <a:rPr lang="en-US" altLang="en-US"/>
              <a:pPr/>
              <a:t>‹#›</a:t>
            </a:fld>
            <a:endParaRPr lang="en-US" altLang="en-US"/>
          </a:p>
        </p:txBody>
      </p:sp>
    </p:spTree>
    <p:extLst>
      <p:ext uri="{BB962C8B-B14F-4D97-AF65-F5344CB8AC3E}">
        <p14:creationId xmlns:p14="http://schemas.microsoft.com/office/powerpoint/2010/main" val="1651431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B227953-6098-4118-8475-40C9657C77D8}"/>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B0D5CC4E-317E-47C7-A3B5-AF23B85F0B9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D332ABE-6973-422E-B1E9-9ABDD663C8E1}"/>
              </a:ext>
            </a:extLst>
          </p:cNvPr>
          <p:cNvSpPr>
            <a:spLocks noGrp="1"/>
          </p:cNvSpPr>
          <p:nvPr>
            <p:ph type="sldNum" sz="quarter" idx="12"/>
          </p:nvPr>
        </p:nvSpPr>
        <p:spPr/>
        <p:txBody>
          <a:bodyPr/>
          <a:lstStyle>
            <a:lvl1pPr>
              <a:defRPr/>
            </a:lvl1pPr>
          </a:lstStyle>
          <a:p>
            <a:fld id="{1C170811-51BD-48FD-9772-BAD6400CB997}" type="slidenum">
              <a:rPr lang="en-US" altLang="en-US"/>
              <a:pPr/>
              <a:t>‹#›</a:t>
            </a:fld>
            <a:endParaRPr lang="en-US" altLang="en-US"/>
          </a:p>
        </p:txBody>
      </p:sp>
    </p:spTree>
    <p:extLst>
      <p:ext uri="{BB962C8B-B14F-4D97-AF65-F5344CB8AC3E}">
        <p14:creationId xmlns:p14="http://schemas.microsoft.com/office/powerpoint/2010/main" val="2839285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272C6A8-07A8-408E-A37B-1C75A214182F}"/>
              </a:ext>
            </a:extLst>
          </p:cNvPr>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 name="Title Placeholder 1">
            <a:extLst>
              <a:ext uri="{FF2B5EF4-FFF2-40B4-BE49-F238E27FC236}">
                <a16:creationId xmlns:a16="http://schemas.microsoft.com/office/drawing/2014/main" id="{07E898BD-CFDA-4248-91F6-6E1580B794D7}"/>
              </a:ext>
            </a:extLst>
          </p:cNvPr>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a:extLst>
              <a:ext uri="{FF2B5EF4-FFF2-40B4-BE49-F238E27FC236}">
                <a16:creationId xmlns:a16="http://schemas.microsoft.com/office/drawing/2014/main" id="{1F1DA725-3364-4A46-9AE9-6D475E578AEE}"/>
              </a:ext>
            </a:extLst>
          </p:cNvPr>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a:extLst>
              <a:ext uri="{FF2B5EF4-FFF2-40B4-BE49-F238E27FC236}">
                <a16:creationId xmlns:a16="http://schemas.microsoft.com/office/drawing/2014/main" id="{CA671CC9-C1EA-4BFA-8C70-B12077C342BA}"/>
              </a:ext>
            </a:extLst>
          </p:cNvPr>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4" name="Date Placeholder 3">
            <a:extLst>
              <a:ext uri="{FF2B5EF4-FFF2-40B4-BE49-F238E27FC236}">
                <a16:creationId xmlns:a16="http://schemas.microsoft.com/office/drawing/2014/main" id="{5A04FA23-09BC-49EE-B10F-4AF42C6882FC}"/>
              </a:ext>
            </a:extLst>
          </p:cNvPr>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eaLnBrk="0" hangingPunct="0">
              <a:defRPr sz="1200">
                <a:solidFill>
                  <a:srgbClr val="FFFFFF"/>
                </a:solidFill>
                <a:latin typeface="Arial" charset="0"/>
                <a:cs typeface="Arial" charset="0"/>
              </a:defRPr>
            </a:lvl1pPr>
          </a:lstStyle>
          <a:p>
            <a:pPr>
              <a:defRPr/>
            </a:pPr>
            <a:endParaRPr lang="en-US"/>
          </a:p>
        </p:txBody>
      </p:sp>
      <p:sp>
        <p:nvSpPr>
          <p:cNvPr id="5" name="Footer Placeholder 4">
            <a:extLst>
              <a:ext uri="{FF2B5EF4-FFF2-40B4-BE49-F238E27FC236}">
                <a16:creationId xmlns:a16="http://schemas.microsoft.com/office/drawing/2014/main" id="{B2C8EF4A-6421-410D-954A-A78CF0AC53D1}"/>
              </a:ext>
            </a:extLst>
          </p:cNvPr>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eaLnBrk="0" hangingPunct="0">
              <a:defRPr sz="1200">
                <a:solidFill>
                  <a:srgbClr val="FFFFFF"/>
                </a:solidFill>
                <a:latin typeface="Arial" charset="0"/>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794FDEE3-D8B0-4AB8-8B65-FD07D679EEA1}"/>
              </a:ext>
            </a:extLst>
          </p:cNvPr>
          <p:cNvSpPr>
            <a:spLocks noGrp="1"/>
          </p:cNvSpPr>
          <p:nvPr>
            <p:ph type="sldNum" sz="quarter" idx="4"/>
          </p:nvPr>
        </p:nvSpPr>
        <p:spPr>
          <a:xfrm>
            <a:off x="7620000" y="19050"/>
            <a:ext cx="1066800" cy="328613"/>
          </a:xfrm>
          <a:prstGeom prst="rect">
            <a:avLst/>
          </a:prstGeom>
        </p:spPr>
        <p:txBody>
          <a:bodyPr vert="horz" wrap="square" lIns="91440" tIns="45720" rIns="91440" bIns="45720" numCol="1" anchor="ctr" anchorCtr="0" compatLnSpc="1">
            <a:prstTxWarp prst="textNoShape">
              <a:avLst/>
            </a:prstTxWarp>
          </a:bodyPr>
          <a:lstStyle>
            <a:lvl1pPr eaLnBrk="0" hangingPunct="0">
              <a:defRPr sz="1400" b="1">
                <a:solidFill>
                  <a:srgbClr val="FFFFFF"/>
                </a:solidFill>
              </a:defRPr>
            </a:lvl1pPr>
          </a:lstStyle>
          <a:p>
            <a:fld id="{FDDCCB51-EB8E-4C3D-B5DA-15D9E714655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538" r:id="rId1"/>
    <p:sldLayoutId id="2147485530" r:id="rId2"/>
    <p:sldLayoutId id="2147485539" r:id="rId3"/>
    <p:sldLayoutId id="2147485531" r:id="rId4"/>
    <p:sldLayoutId id="2147485540" r:id="rId5"/>
    <p:sldLayoutId id="2147485532" r:id="rId6"/>
    <p:sldLayoutId id="2147485533" r:id="rId7"/>
    <p:sldLayoutId id="2147485541" r:id="rId8"/>
    <p:sldLayoutId id="2147485534" r:id="rId9"/>
    <p:sldLayoutId id="2147485535" r:id="rId10"/>
    <p:sldLayoutId id="2147485536" r:id="rId11"/>
    <p:sldLayoutId id="2147485537" r:id="rId12"/>
  </p:sldLayoutIdLst>
  <p:hf hdr="0" ftr="0" dt="0"/>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panose="020B0604020202020204" pitchFamily="34"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panose="020B0604020202020204" pitchFamily="34"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panose="020B0604020202020204" pitchFamily="34"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panose="020B0604020202020204" pitchFamily="34"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www.google.com/url?sa=i&amp;rct=j&amp;q=&amp;esrc=s&amp;frm=1&amp;source=images&amp;cd=&amp;cad=rja&amp;uact=8&amp;ved=0CAcQjRxqFQoTCNSAlIinkMcCFYo3PgodwnANVQ&amp;url=http://www.gianteagle.com/70470004303.aspx&amp;ei=qyXBVZT_AYrv-AHC4bWoBQ&amp;bvm=bv.99261572,d.cWw&amp;psig=AFQjCNEQlUwMjS5Q_TdnJLHLTXy_ZcgndQ&amp;ust=1438807748758879" TargetMode="External"/><Relationship Id="rId7"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0.png"/><Relationship Id="rId10" Type="http://schemas.openxmlformats.org/officeDocument/2006/relationships/image" Target="../media/image24.jpeg"/><Relationship Id="rId4" Type="http://schemas.openxmlformats.org/officeDocument/2006/relationships/image" Target="../media/image19.jpeg"/><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6.jpe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hyperlink" Target="http://peanutbuttercalories.com/2013/10/29/hello-world/"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1.jpeg"/><Relationship Id="rId11" Type="http://schemas.openxmlformats.org/officeDocument/2006/relationships/image" Target="../media/image2.png"/><Relationship Id="rId5" Type="http://schemas.openxmlformats.org/officeDocument/2006/relationships/image" Target="../media/image40.png"/><Relationship Id="rId10" Type="http://schemas.openxmlformats.org/officeDocument/2006/relationships/image" Target="../media/image33.png"/><Relationship Id="rId4" Type="http://schemas.openxmlformats.org/officeDocument/2006/relationships/image" Target="../media/image39.png"/><Relationship Id="rId9"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0.jpeg"/></Relationships>
</file>

<file path=ppt/slides/_rels/slide24.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53.jpeg"/><Relationship Id="rId4" Type="http://schemas.openxmlformats.org/officeDocument/2006/relationships/image" Target="../media/image52.jpeg"/></Relationships>
</file>

<file path=ppt/slides/_rels/slide25.xml.rels><?xml version="1.0" encoding="UTF-8" standalone="yes"?>
<Relationships xmlns="http://schemas.openxmlformats.org/package/2006/relationships"><Relationship Id="rId3" Type="http://schemas.openxmlformats.org/officeDocument/2006/relationships/image" Target="../media/image54.jpeg"/><Relationship Id="rId7" Type="http://schemas.openxmlformats.org/officeDocument/2006/relationships/image" Target="../media/image57.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6.jpeg"/><Relationship Id="rId4" Type="http://schemas.openxmlformats.org/officeDocument/2006/relationships/image" Target="../media/image55.jpeg"/></Relationships>
</file>

<file path=ppt/slides/_rels/slide2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9.jpeg"/></Relationships>
</file>

<file path=ppt/slides/_rels/slide2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2.jpeg"/><Relationship Id="rId4" Type="http://schemas.openxmlformats.org/officeDocument/2006/relationships/image" Target="../media/image61.jpeg"/></Relationships>
</file>

<file path=ppt/slides/_rels/slide28.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image" Target="../media/image63.jpeg"/><Relationship Id="rId7" Type="http://schemas.openxmlformats.org/officeDocument/2006/relationships/image" Target="../media/image67.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66.jpeg"/><Relationship Id="rId11" Type="http://schemas.openxmlformats.org/officeDocument/2006/relationships/image" Target="../media/image2.png"/><Relationship Id="rId5" Type="http://schemas.openxmlformats.org/officeDocument/2006/relationships/image" Target="../media/image65.jpeg"/><Relationship Id="rId10" Type="http://schemas.openxmlformats.org/officeDocument/2006/relationships/image" Target="../media/image70.jpeg"/><Relationship Id="rId4" Type="http://schemas.openxmlformats.org/officeDocument/2006/relationships/image" Target="../media/image64.jpeg"/><Relationship Id="rId9" Type="http://schemas.openxmlformats.org/officeDocument/2006/relationships/image" Target="../media/image69.jpeg"/></Relationships>
</file>

<file path=ppt/slides/_rels/slide2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72.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4.jpeg"/></Relationships>
</file>

<file path=ppt/slides/_rels/slide31.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7.jpeg"/><Relationship Id="rId4" Type="http://schemas.openxmlformats.org/officeDocument/2006/relationships/image" Target="../media/image76.jpeg"/></Relationships>
</file>

<file path=ppt/slides/_rels/slide32.xml.rels><?xml version="1.0" encoding="UTF-8" standalone="yes"?>
<Relationships xmlns="http://schemas.openxmlformats.org/package/2006/relationships"><Relationship Id="rId3" Type="http://schemas.openxmlformats.org/officeDocument/2006/relationships/image" Target="../media/image78.jpeg"/><Relationship Id="rId7" Type="http://schemas.openxmlformats.org/officeDocument/2006/relationships/image" Target="../media/image81.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80.jpeg"/><Relationship Id="rId4" Type="http://schemas.openxmlformats.org/officeDocument/2006/relationships/image" Target="../media/image79.jpeg"/></Relationships>
</file>

<file path=ppt/slides/_rels/slide33.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83.jpe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7.jp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86.jpeg"/><Relationship Id="rId5" Type="http://schemas.openxmlformats.org/officeDocument/2006/relationships/image" Target="../media/image85.png"/><Relationship Id="rId4" Type="http://schemas.openxmlformats.org/officeDocument/2006/relationships/image" Target="../media/image84.jpeg"/></Relationships>
</file>

<file path=ppt/slides/_rels/slide36.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89.jpe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92.jpeg"/><Relationship Id="rId5" Type="http://schemas.openxmlformats.org/officeDocument/2006/relationships/image" Target="../media/image91.jpeg"/><Relationship Id="rId4" Type="http://schemas.openxmlformats.org/officeDocument/2006/relationships/image" Target="../media/image90.jpe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93.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95.jpe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mailto:WIC.UPCRequest@tn.gov"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96.png"/><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97.jpe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98.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99.wmf"/></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100.jpe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01.pn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102.pn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103.jpe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104.jpeg"/></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105.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tn.gov/wic"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0.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DE56D28-547F-4CA3-BE30-337271C7FDC1}"/>
              </a:ext>
            </a:extLst>
          </p:cNvPr>
          <p:cNvSpPr>
            <a:spLocks noGrp="1"/>
          </p:cNvSpPr>
          <p:nvPr>
            <p:ph type="title"/>
          </p:nvPr>
        </p:nvSpPr>
        <p:spPr>
          <a:xfrm>
            <a:off x="457200" y="3429000"/>
            <a:ext cx="8305800" cy="2438400"/>
          </a:xfrm>
        </p:spPr>
        <p:txBody>
          <a:bodyPr>
            <a:normAutofit fontScale="90000"/>
          </a:bodyPr>
          <a:lstStyle/>
          <a:p>
            <a:pPr algn="ctr" eaLnBrk="1" fontAlgn="auto" hangingPunct="1">
              <a:spcAft>
                <a:spcPts val="0"/>
              </a:spcAft>
              <a:defRPr/>
            </a:pPr>
            <a:r>
              <a:rPr lang="en-US" b="1" dirty="0">
                <a:solidFill>
                  <a:srgbClr val="C00000"/>
                </a:solidFill>
              </a:rPr>
              <a:t>Tennessee WIC Vendor Training </a:t>
            </a:r>
            <a:br>
              <a:rPr lang="en-US" b="1" dirty="0">
                <a:solidFill>
                  <a:srgbClr val="C00000"/>
                </a:solidFill>
              </a:rPr>
            </a:br>
            <a:r>
              <a:rPr lang="en-US" b="1" dirty="0">
                <a:solidFill>
                  <a:srgbClr val="C00000"/>
                </a:solidFill>
              </a:rPr>
              <a:t>for 2022 – 2023</a:t>
            </a:r>
            <a:br>
              <a:rPr lang="en-US" b="1" dirty="0">
                <a:solidFill>
                  <a:srgbClr val="C00000"/>
                </a:solidFill>
              </a:rPr>
            </a:br>
            <a:br>
              <a:rPr lang="en-US" b="1" dirty="0">
                <a:solidFill>
                  <a:srgbClr val="C00000"/>
                </a:solidFill>
              </a:rPr>
            </a:br>
            <a:r>
              <a:rPr lang="en-US" sz="3200" b="1" dirty="0">
                <a:solidFill>
                  <a:srgbClr val="C00000"/>
                </a:solidFill>
              </a:rPr>
              <a:t>Part I: Program Information &amp; Shopping Guide</a:t>
            </a:r>
            <a:br>
              <a:rPr lang="en-US" b="1" dirty="0">
                <a:solidFill>
                  <a:srgbClr val="C00000"/>
                </a:solidFill>
              </a:rPr>
            </a:br>
            <a:endParaRPr lang="en-US" b="1" dirty="0">
              <a:solidFill>
                <a:srgbClr val="C00000"/>
              </a:solidFill>
            </a:endParaRPr>
          </a:p>
        </p:txBody>
      </p:sp>
      <p:sp>
        <p:nvSpPr>
          <p:cNvPr id="6147" name="Slide Number Placeholder 3">
            <a:extLst>
              <a:ext uri="{FF2B5EF4-FFF2-40B4-BE49-F238E27FC236}">
                <a16:creationId xmlns:a16="http://schemas.microsoft.com/office/drawing/2014/main" id="{32DB2CAD-A021-484F-B3D7-EE3B80A4F7D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fld id="{EE05592E-5A63-454E-9139-04DA5EED8CE1}" type="slidenum">
              <a:rPr lang="en-US" altLang="en-US" sz="1400">
                <a:solidFill>
                  <a:srgbClr val="B5A788"/>
                </a:solidFill>
              </a:rPr>
              <a:pPr>
                <a:spcBef>
                  <a:spcPct val="0"/>
                </a:spcBef>
                <a:buClrTx/>
                <a:buSzTx/>
                <a:buFontTx/>
                <a:buNone/>
              </a:pPr>
              <a:t>1</a:t>
            </a:fld>
            <a:endParaRPr lang="en-US" altLang="en-US" sz="1400">
              <a:solidFill>
                <a:srgbClr val="B5A788"/>
              </a:solidFill>
            </a:endParaRPr>
          </a:p>
        </p:txBody>
      </p:sp>
      <p:pic>
        <p:nvPicPr>
          <p:cNvPr id="6148" name="Picture 4">
            <a:extLst>
              <a:ext uri="{FF2B5EF4-FFF2-40B4-BE49-F238E27FC236}">
                <a16:creationId xmlns:a16="http://schemas.microsoft.com/office/drawing/2014/main" id="{039B36F1-485A-4009-948E-803532801D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5675" y="1600200"/>
            <a:ext cx="2589213"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a:extLst>
              <a:ext uri="{FF2B5EF4-FFF2-40B4-BE49-F238E27FC236}">
                <a16:creationId xmlns:a16="http://schemas.microsoft.com/office/drawing/2014/main" id="{52EE1744-0EFD-4D08-BCAE-256D63BC4FF9}"/>
              </a:ext>
            </a:extLst>
          </p:cNvPr>
          <p:cNvSpPr>
            <a:spLocks noGrp="1"/>
          </p:cNvSpPr>
          <p:nvPr>
            <p:ph type="title"/>
          </p:nvPr>
        </p:nvSpPr>
        <p:spPr>
          <a:xfrm>
            <a:off x="409575" y="685800"/>
            <a:ext cx="8734425" cy="1524000"/>
          </a:xfrm>
        </p:spPr>
        <p:txBody>
          <a:bodyPr>
            <a:noAutofit/>
          </a:bodyPr>
          <a:lstStyle/>
          <a:p>
            <a:pPr algn="ctr" eaLnBrk="1" fontAlgn="auto" hangingPunct="1">
              <a:spcAft>
                <a:spcPts val="0"/>
              </a:spcAft>
              <a:defRPr/>
            </a:pPr>
            <a:r>
              <a:rPr lang="en-US" altLang="en-US" sz="3600" b="1" dirty="0">
                <a:solidFill>
                  <a:srgbClr val="C00000"/>
                </a:solidFill>
                <a:latin typeface="+mn-lt"/>
              </a:rPr>
              <a:t>Other Forms of Milk Allowed </a:t>
            </a:r>
            <a:br>
              <a:rPr lang="en-US" altLang="en-US" sz="3600" b="1" dirty="0">
                <a:solidFill>
                  <a:srgbClr val="C00000"/>
                </a:solidFill>
                <a:latin typeface="+mn-lt"/>
              </a:rPr>
            </a:br>
            <a:r>
              <a:rPr lang="en-US" altLang="en-US" sz="3600" b="1" dirty="0">
                <a:solidFill>
                  <a:srgbClr val="C00000"/>
                </a:solidFill>
                <a:latin typeface="+mn-lt"/>
              </a:rPr>
              <a:t>When on the TNWIC Benefits</a:t>
            </a:r>
          </a:p>
        </p:txBody>
      </p:sp>
      <p:sp>
        <p:nvSpPr>
          <p:cNvPr id="13315" name="Content Placeholder 3">
            <a:extLst>
              <a:ext uri="{FF2B5EF4-FFF2-40B4-BE49-F238E27FC236}">
                <a16:creationId xmlns:a16="http://schemas.microsoft.com/office/drawing/2014/main" id="{7D6D4D71-98D1-4A3E-8CAA-802FEC0715FD}"/>
              </a:ext>
            </a:extLst>
          </p:cNvPr>
          <p:cNvSpPr>
            <a:spLocks noGrp="1"/>
          </p:cNvSpPr>
          <p:nvPr>
            <p:ph idx="1"/>
          </p:nvPr>
        </p:nvSpPr>
        <p:spPr>
          <a:xfrm>
            <a:off x="990600" y="2514600"/>
            <a:ext cx="7696200" cy="4191000"/>
          </a:xfrm>
        </p:spPr>
        <p:txBody>
          <a:bodyPr rtlCol="0">
            <a:normAutofit fontScale="92500" lnSpcReduction="10000"/>
          </a:bodyPr>
          <a:lstStyle/>
          <a:p>
            <a:pPr marL="425196" indent="-342900" eaLnBrk="1" fontAlgn="auto" hangingPunct="1">
              <a:spcAft>
                <a:spcPts val="0"/>
              </a:spcAft>
              <a:buClr>
                <a:schemeClr val="bg2">
                  <a:lumMod val="10000"/>
                </a:schemeClr>
              </a:buClr>
              <a:defRPr/>
            </a:pPr>
            <a:r>
              <a:rPr lang="en-US" altLang="en-US" dirty="0"/>
              <a:t>Allowed fat content and size are on the</a:t>
            </a:r>
            <a:br>
              <a:rPr lang="en-US" altLang="en-US" dirty="0"/>
            </a:br>
            <a:r>
              <a:rPr lang="en-US" altLang="en-US" dirty="0"/>
              <a:t>TNWIC benefits for:</a:t>
            </a:r>
          </a:p>
          <a:p>
            <a:pPr lvl="2" indent="-182880" eaLnBrk="1" fontAlgn="auto" hangingPunct="1">
              <a:spcAft>
                <a:spcPts val="0"/>
              </a:spcAft>
              <a:buClr>
                <a:schemeClr val="bg2">
                  <a:lumMod val="10000"/>
                </a:schemeClr>
              </a:buClr>
              <a:buFont typeface="Wingdings" panose="05000000000000000000" pitchFamily="2" charset="2"/>
              <a:buChar char="Ø"/>
              <a:defRPr/>
            </a:pPr>
            <a:r>
              <a:rPr lang="en-US" altLang="en-US" sz="2000" dirty="0"/>
              <a:t>Lactose free (largest size available)</a:t>
            </a:r>
          </a:p>
          <a:p>
            <a:pPr lvl="2" indent="-182880" eaLnBrk="1" fontAlgn="auto" hangingPunct="1">
              <a:spcAft>
                <a:spcPts val="0"/>
              </a:spcAft>
              <a:buClr>
                <a:schemeClr val="bg2">
                  <a:lumMod val="10000"/>
                </a:schemeClr>
              </a:buClr>
              <a:buFont typeface="Wingdings" panose="05000000000000000000" pitchFamily="2" charset="2"/>
              <a:buChar char="Ø"/>
              <a:defRPr/>
            </a:pPr>
            <a:r>
              <a:rPr lang="en-US" altLang="en-US" sz="2000" dirty="0"/>
              <a:t>Ultra-High Temperature (UHT)</a:t>
            </a:r>
          </a:p>
          <a:p>
            <a:pPr lvl="2" indent="-182880" eaLnBrk="1" fontAlgn="auto" hangingPunct="1">
              <a:spcAft>
                <a:spcPts val="0"/>
              </a:spcAft>
              <a:buClr>
                <a:schemeClr val="bg2">
                  <a:lumMod val="10000"/>
                </a:schemeClr>
              </a:buClr>
              <a:buFont typeface="Wingdings" panose="05000000000000000000" pitchFamily="2" charset="2"/>
              <a:buChar char="Ø"/>
              <a:defRPr/>
            </a:pPr>
            <a:r>
              <a:rPr lang="en-US" altLang="en-US" sz="2000" dirty="0"/>
              <a:t>Evaporated milk</a:t>
            </a:r>
          </a:p>
          <a:p>
            <a:pPr lvl="2" indent="-182880" eaLnBrk="1" fontAlgn="auto" hangingPunct="1">
              <a:spcAft>
                <a:spcPts val="0"/>
              </a:spcAft>
              <a:buClr>
                <a:schemeClr val="bg2">
                  <a:lumMod val="10000"/>
                </a:schemeClr>
              </a:buClr>
              <a:buFont typeface="Wingdings" panose="05000000000000000000" pitchFamily="2" charset="2"/>
              <a:buChar char="Ø"/>
              <a:defRPr/>
            </a:pPr>
            <a:r>
              <a:rPr lang="en-US" altLang="en-US" sz="2000" dirty="0"/>
              <a:t>Buttermilk</a:t>
            </a:r>
          </a:p>
          <a:p>
            <a:pPr marL="708025" indent="-342900" eaLnBrk="1" fontAlgn="auto" hangingPunct="1">
              <a:spcAft>
                <a:spcPts val="0"/>
              </a:spcAft>
              <a:buClr>
                <a:schemeClr val="bg2">
                  <a:lumMod val="10000"/>
                </a:schemeClr>
              </a:buClr>
              <a:defRPr/>
            </a:pPr>
            <a:endParaRPr lang="en-US" altLang="en-US" dirty="0"/>
          </a:p>
          <a:p>
            <a:pPr marL="425196" indent="-342900" eaLnBrk="1" fontAlgn="auto" hangingPunct="1">
              <a:spcBef>
                <a:spcPts val="0"/>
              </a:spcBef>
              <a:spcAft>
                <a:spcPts val="0"/>
              </a:spcAft>
              <a:buClr>
                <a:schemeClr val="bg2">
                  <a:lumMod val="10000"/>
                </a:schemeClr>
              </a:buClr>
              <a:defRPr/>
            </a:pPr>
            <a:r>
              <a:rPr lang="en-US" altLang="en-US" dirty="0"/>
              <a:t>Non-fat dry powdered (allowed size is on the TNWIC benefits)</a:t>
            </a:r>
          </a:p>
          <a:p>
            <a:pPr marL="425196" indent="-342900" eaLnBrk="1" fontAlgn="auto" hangingPunct="1">
              <a:spcBef>
                <a:spcPts val="0"/>
              </a:spcBef>
              <a:spcAft>
                <a:spcPts val="0"/>
              </a:spcAft>
              <a:buClr>
                <a:schemeClr val="bg2">
                  <a:lumMod val="10000"/>
                </a:schemeClr>
              </a:buClr>
              <a:defRPr/>
            </a:pPr>
            <a:endParaRPr lang="en-US" altLang="en-US" dirty="0"/>
          </a:p>
          <a:p>
            <a:pPr marL="425196" indent="-342900" eaLnBrk="1" fontAlgn="auto" hangingPunct="1">
              <a:spcBef>
                <a:spcPts val="0"/>
              </a:spcBef>
              <a:spcAft>
                <a:spcPts val="0"/>
              </a:spcAft>
              <a:buClr>
                <a:schemeClr val="bg2">
                  <a:lumMod val="10000"/>
                </a:schemeClr>
              </a:buClr>
              <a:defRPr/>
            </a:pPr>
            <a:r>
              <a:rPr lang="en-US" altLang="en-US" dirty="0"/>
              <a:t>No organic of any of these</a:t>
            </a:r>
          </a:p>
          <a:p>
            <a:pPr marL="425196" indent="-342900" eaLnBrk="1" fontAlgn="auto" hangingPunct="1">
              <a:spcBef>
                <a:spcPts val="0"/>
              </a:spcBef>
              <a:spcAft>
                <a:spcPts val="0"/>
              </a:spcAft>
              <a:buClr>
                <a:schemeClr val="bg2">
                  <a:lumMod val="10000"/>
                </a:schemeClr>
              </a:buClr>
              <a:defRPr/>
            </a:pPr>
            <a:endParaRPr lang="en-US" altLang="en-US" dirty="0"/>
          </a:p>
          <a:p>
            <a:pPr marL="425196" indent="-342900" eaLnBrk="1" fontAlgn="auto" hangingPunct="1">
              <a:spcBef>
                <a:spcPts val="0"/>
              </a:spcBef>
              <a:spcAft>
                <a:spcPts val="0"/>
              </a:spcAft>
              <a:buClr>
                <a:schemeClr val="bg2">
                  <a:lumMod val="10000"/>
                </a:schemeClr>
              </a:buClr>
              <a:defRPr/>
            </a:pPr>
            <a:r>
              <a:rPr lang="en-US" altLang="en-US" dirty="0"/>
              <a:t>No low-carb milk</a:t>
            </a:r>
          </a:p>
          <a:p>
            <a:pPr marL="365760" indent="-283464" eaLnBrk="1" fontAlgn="auto" hangingPunct="1">
              <a:spcBef>
                <a:spcPts val="0"/>
              </a:spcBef>
              <a:spcAft>
                <a:spcPts val="0"/>
              </a:spcAft>
              <a:buFont typeface="Wingdings 2"/>
              <a:buChar char=""/>
              <a:defRPr/>
            </a:pPr>
            <a:endParaRPr lang="en-US" altLang="en-US" dirty="0"/>
          </a:p>
          <a:p>
            <a:pPr marL="365760" indent="-283464" eaLnBrk="1" fontAlgn="auto" hangingPunct="1">
              <a:spcAft>
                <a:spcPts val="0"/>
              </a:spcAft>
              <a:buFont typeface="Wingdings 2"/>
              <a:buChar char=""/>
              <a:defRPr/>
            </a:pPr>
            <a:endParaRPr lang="en-US" altLang="en-US" dirty="0"/>
          </a:p>
        </p:txBody>
      </p:sp>
      <p:sp>
        <p:nvSpPr>
          <p:cNvPr id="16388" name="Slide Number Placeholder 1">
            <a:extLst>
              <a:ext uri="{FF2B5EF4-FFF2-40B4-BE49-F238E27FC236}">
                <a16:creationId xmlns:a16="http://schemas.microsoft.com/office/drawing/2014/main" id="{1ECD1220-0D97-44A4-8E69-8F8F528EB19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fld id="{ABF1238A-B3C8-494E-9114-CEE09831D5D1}" type="slidenum">
              <a:rPr lang="en-US" altLang="en-US" sz="1400">
                <a:solidFill>
                  <a:srgbClr val="B5A788"/>
                </a:solidFill>
              </a:rPr>
              <a:pPr>
                <a:spcBef>
                  <a:spcPct val="0"/>
                </a:spcBef>
                <a:buClrTx/>
                <a:buSzTx/>
                <a:buFontTx/>
                <a:buNone/>
              </a:pPr>
              <a:t>10</a:t>
            </a:fld>
            <a:endParaRPr lang="en-US" altLang="en-US" sz="1400">
              <a:solidFill>
                <a:srgbClr val="B5A788"/>
              </a:solidFill>
            </a:endParaRPr>
          </a:p>
        </p:txBody>
      </p:sp>
      <p:pic>
        <p:nvPicPr>
          <p:cNvPr id="16389" name="Picture 2" descr="http://ts1.mm.bing.net/th?&amp;id=HN.608002403959964131&amp;w=300&amp;h=300&amp;c=0&amp;pid=1.9&amp;rs=0&amp;p=0">
            <a:extLst>
              <a:ext uri="{FF2B5EF4-FFF2-40B4-BE49-F238E27FC236}">
                <a16:creationId xmlns:a16="http://schemas.microsoft.com/office/drawing/2014/main" id="{06271EE5-B412-4F7D-8823-D88E7387F5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5838" y="2362200"/>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4" descr="http://ts1.mm.bing.net/th?&amp;id=HN.608030020600726962&amp;w=300&amp;h=300&amp;c=0&amp;pid=1.9&amp;rs=0&amp;p=0">
            <a:extLst>
              <a:ext uri="{FF2B5EF4-FFF2-40B4-BE49-F238E27FC236}">
                <a16:creationId xmlns:a16="http://schemas.microsoft.com/office/drawing/2014/main" id="{8109B838-7E52-49B5-9574-EF6C4675B7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5476875"/>
            <a:ext cx="14287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7">
            <a:extLst>
              <a:ext uri="{FF2B5EF4-FFF2-40B4-BE49-F238E27FC236}">
                <a16:creationId xmlns:a16="http://schemas.microsoft.com/office/drawing/2014/main" id="{7B34830C-9800-4435-9795-8F979A58C8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6110288"/>
            <a:ext cx="11715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a:extLst>
              <a:ext uri="{FF2B5EF4-FFF2-40B4-BE49-F238E27FC236}">
                <a16:creationId xmlns:a16="http://schemas.microsoft.com/office/drawing/2014/main" id="{B210318D-44A9-48C3-AC7F-B482FCFBE5AC}"/>
              </a:ext>
            </a:extLst>
          </p:cNvPr>
          <p:cNvSpPr>
            <a:spLocks noGrp="1"/>
          </p:cNvSpPr>
          <p:nvPr>
            <p:ph type="title"/>
          </p:nvPr>
        </p:nvSpPr>
        <p:spPr>
          <a:xfrm>
            <a:off x="457200" y="704850"/>
            <a:ext cx="8229600" cy="590550"/>
          </a:xfrm>
        </p:spPr>
        <p:txBody>
          <a:bodyPr>
            <a:noAutofit/>
          </a:bodyPr>
          <a:lstStyle/>
          <a:p>
            <a:pPr algn="ctr" eaLnBrk="1" fontAlgn="auto" hangingPunct="1">
              <a:spcAft>
                <a:spcPts val="0"/>
              </a:spcAft>
              <a:defRPr/>
            </a:pPr>
            <a:r>
              <a:rPr lang="en-US" altLang="en-US" sz="3600" b="1" dirty="0">
                <a:solidFill>
                  <a:srgbClr val="C00000"/>
                </a:solidFill>
              </a:rPr>
              <a:t>Cheese</a:t>
            </a:r>
          </a:p>
        </p:txBody>
      </p:sp>
      <p:sp>
        <p:nvSpPr>
          <p:cNvPr id="4" name="Content Placeholder 3">
            <a:extLst>
              <a:ext uri="{FF2B5EF4-FFF2-40B4-BE49-F238E27FC236}">
                <a16:creationId xmlns:a16="http://schemas.microsoft.com/office/drawing/2014/main" id="{1B92B448-61F9-4E2A-980D-CD091B01DB14}"/>
              </a:ext>
            </a:extLst>
          </p:cNvPr>
          <p:cNvSpPr>
            <a:spLocks noGrp="1"/>
          </p:cNvSpPr>
          <p:nvPr>
            <p:ph idx="1"/>
          </p:nvPr>
        </p:nvSpPr>
        <p:spPr>
          <a:xfrm>
            <a:off x="990600" y="1371600"/>
            <a:ext cx="7696200" cy="4953000"/>
          </a:xfrm>
        </p:spPr>
        <p:txBody>
          <a:bodyPr rtlCol="0">
            <a:normAutofit/>
          </a:bodyPr>
          <a:lstStyle/>
          <a:p>
            <a:pPr lvl="1" indent="-457200" eaLnBrk="1" fontAlgn="auto" hangingPunct="1">
              <a:spcBef>
                <a:spcPts val="0"/>
              </a:spcBef>
              <a:spcAft>
                <a:spcPts val="0"/>
              </a:spcAft>
              <a:buClr>
                <a:schemeClr val="bg2">
                  <a:lumMod val="10000"/>
                </a:schemeClr>
              </a:buClr>
              <a:buSzPct val="95000"/>
              <a:defRPr/>
            </a:pPr>
            <a:r>
              <a:rPr lang="en-US" dirty="0"/>
              <a:t>Store or private label brands only unless not carried</a:t>
            </a:r>
          </a:p>
          <a:p>
            <a:pPr lvl="1" indent="-457200" eaLnBrk="1" fontAlgn="auto" hangingPunct="1">
              <a:spcBef>
                <a:spcPts val="0"/>
              </a:spcBef>
              <a:spcAft>
                <a:spcPts val="0"/>
              </a:spcAft>
              <a:buClr>
                <a:schemeClr val="bg2">
                  <a:lumMod val="10000"/>
                </a:schemeClr>
              </a:buClr>
              <a:buSzPct val="95000"/>
              <a:defRPr/>
            </a:pPr>
            <a:endParaRPr lang="en-US" dirty="0"/>
          </a:p>
          <a:p>
            <a:pPr lvl="1" indent="-457200" eaLnBrk="1" fontAlgn="auto" hangingPunct="1">
              <a:spcBef>
                <a:spcPts val="0"/>
              </a:spcBef>
              <a:spcAft>
                <a:spcPts val="0"/>
              </a:spcAft>
              <a:buClr>
                <a:schemeClr val="bg2">
                  <a:lumMod val="10000"/>
                </a:schemeClr>
              </a:buClr>
              <a:buSzPct val="95000"/>
              <a:defRPr/>
            </a:pPr>
            <a:r>
              <a:rPr lang="en-US" i="1" dirty="0">
                <a:solidFill>
                  <a:prstClr val="black"/>
                </a:solidFill>
              </a:rPr>
              <a:t>Can Be:</a:t>
            </a:r>
          </a:p>
          <a:p>
            <a:pPr lvl="2" indent="-182880" eaLnBrk="1" fontAlgn="auto" hangingPunct="1">
              <a:spcAft>
                <a:spcPts val="0"/>
              </a:spcAft>
              <a:buClr>
                <a:schemeClr val="bg2">
                  <a:lumMod val="10000"/>
                </a:schemeClr>
              </a:buClr>
              <a:buFont typeface="Wingdings" panose="05000000000000000000" pitchFamily="2" charset="2"/>
              <a:buChar char="Ø"/>
              <a:defRPr/>
            </a:pPr>
            <a:r>
              <a:rPr lang="en-US" dirty="0"/>
              <a:t>8 or 16 oz Mozzarella, Cheddar, Colby, Monterey Jack and Process American, Provolone, Swiss, Muenster or blends of these</a:t>
            </a:r>
          </a:p>
          <a:p>
            <a:pPr lvl="2" indent="-182880" eaLnBrk="1" fontAlgn="auto" hangingPunct="1">
              <a:spcAft>
                <a:spcPts val="0"/>
              </a:spcAft>
              <a:buClr>
                <a:schemeClr val="bg2">
                  <a:lumMod val="10000"/>
                </a:schemeClr>
              </a:buClr>
              <a:buFont typeface="Wingdings" panose="05000000000000000000" pitchFamily="2" charset="2"/>
              <a:buChar char="Ø"/>
              <a:defRPr/>
            </a:pPr>
            <a:r>
              <a:rPr lang="en-US" dirty="0"/>
              <a:t>Slices, blocks, string, sticks, shredded or cubed</a:t>
            </a:r>
          </a:p>
          <a:p>
            <a:pPr lvl="2" indent="-182880" eaLnBrk="1" fontAlgn="auto" hangingPunct="1">
              <a:spcBef>
                <a:spcPts val="0"/>
              </a:spcBef>
              <a:spcAft>
                <a:spcPts val="0"/>
              </a:spcAft>
              <a:buClr>
                <a:schemeClr val="bg2">
                  <a:lumMod val="10000"/>
                </a:schemeClr>
              </a:buClr>
              <a:buFont typeface="Wingdings" panose="05000000000000000000" pitchFamily="2" charset="2"/>
              <a:buChar char="Ø"/>
              <a:defRPr/>
            </a:pPr>
            <a:r>
              <a:rPr lang="en-US" dirty="0"/>
              <a:t>Low, free, reduced, less or light in sodium, fat or cholesterol</a:t>
            </a:r>
          </a:p>
          <a:p>
            <a:pPr marL="640080" lvl="1" indent="-237744" eaLnBrk="1" fontAlgn="auto" hangingPunct="1">
              <a:spcBef>
                <a:spcPts val="0"/>
              </a:spcBef>
              <a:spcAft>
                <a:spcPts val="0"/>
              </a:spcAft>
              <a:buClr>
                <a:schemeClr val="bg2">
                  <a:lumMod val="10000"/>
                </a:schemeClr>
              </a:buClr>
              <a:buFont typeface="Wingdings" panose="05000000000000000000" pitchFamily="2" charset="2"/>
              <a:buChar char="Ø"/>
              <a:defRPr/>
            </a:pPr>
            <a:endParaRPr lang="en-US" dirty="0"/>
          </a:p>
          <a:p>
            <a:pPr marL="425196" indent="-342900" eaLnBrk="1" fontAlgn="auto" hangingPunct="1">
              <a:spcBef>
                <a:spcPts val="0"/>
              </a:spcBef>
              <a:spcAft>
                <a:spcPts val="0"/>
              </a:spcAft>
              <a:buClr>
                <a:schemeClr val="bg2">
                  <a:lumMod val="10000"/>
                </a:schemeClr>
              </a:buClr>
              <a:defRPr/>
            </a:pPr>
            <a:r>
              <a:rPr lang="en-US" sz="2000" dirty="0">
                <a:solidFill>
                  <a:prstClr val="black"/>
                </a:solidFill>
              </a:rPr>
              <a:t>No organic or grated</a:t>
            </a:r>
          </a:p>
          <a:p>
            <a:pPr marL="365760" indent="-283464" eaLnBrk="1" fontAlgn="auto" hangingPunct="1">
              <a:spcAft>
                <a:spcPts val="0"/>
              </a:spcAft>
              <a:buFont typeface="Wingdings 2"/>
              <a:buChar char=""/>
              <a:defRPr/>
            </a:pPr>
            <a:endParaRPr lang="en-US" i="1" dirty="0">
              <a:solidFill>
                <a:prstClr val="black"/>
              </a:solidFill>
            </a:endParaRPr>
          </a:p>
          <a:p>
            <a:pPr marL="393700" lvl="1" indent="0" eaLnBrk="1" fontAlgn="auto" hangingPunct="1">
              <a:spcAft>
                <a:spcPts val="0"/>
              </a:spcAft>
              <a:buFont typeface="Wingdings 2" pitchFamily="18" charset="2"/>
              <a:buNone/>
              <a:defRPr/>
            </a:pPr>
            <a:r>
              <a:rPr lang="en-US" dirty="0"/>
              <a:t> </a:t>
            </a:r>
          </a:p>
          <a:p>
            <a:pPr marL="365760" indent="-283464" eaLnBrk="1" fontAlgn="auto" hangingPunct="1">
              <a:spcAft>
                <a:spcPts val="0"/>
              </a:spcAft>
              <a:buFont typeface="Wingdings 2"/>
              <a:buChar char=""/>
              <a:defRPr/>
            </a:pPr>
            <a:endParaRPr lang="en-US" dirty="0"/>
          </a:p>
        </p:txBody>
      </p:sp>
      <p:sp>
        <p:nvSpPr>
          <p:cNvPr id="17412" name="Slide Number Placeholder 1">
            <a:extLst>
              <a:ext uri="{FF2B5EF4-FFF2-40B4-BE49-F238E27FC236}">
                <a16:creationId xmlns:a16="http://schemas.microsoft.com/office/drawing/2014/main" id="{2FC215E4-0742-48B5-A4DE-430503024A3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fld id="{975D0C27-3580-40A6-BB05-A70DEF172890}" type="slidenum">
              <a:rPr lang="en-US" altLang="en-US" sz="1400">
                <a:solidFill>
                  <a:srgbClr val="B5A788"/>
                </a:solidFill>
              </a:rPr>
              <a:pPr>
                <a:spcBef>
                  <a:spcPct val="0"/>
                </a:spcBef>
                <a:buClrTx/>
                <a:buSzTx/>
                <a:buFontTx/>
                <a:buNone/>
              </a:pPr>
              <a:t>11</a:t>
            </a:fld>
            <a:endParaRPr lang="en-US" altLang="en-US" sz="1400">
              <a:solidFill>
                <a:srgbClr val="B5A788"/>
              </a:solidFill>
            </a:endParaRPr>
          </a:p>
        </p:txBody>
      </p:sp>
      <p:pic>
        <p:nvPicPr>
          <p:cNvPr id="17413" name="Picture 9" descr="http://t3.gstatic.com/images?q=tbn:ANd9GcRf4kLskLEiTSWeAMZfC3CASc0ZSAUgtVQAYmOGYWttrrohlcms8XMngYY">
            <a:extLst>
              <a:ext uri="{FF2B5EF4-FFF2-40B4-BE49-F238E27FC236}">
                <a16:creationId xmlns:a16="http://schemas.microsoft.com/office/drawing/2014/main" id="{446BB91C-4EC3-4720-A4F2-8D53986509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6875" y="5248275"/>
            <a:ext cx="19685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5" descr="C:\Users\dc53070\AppData\Local\Microsoft\Windows\Temporary Internet Files\Content.IE5\QWNIPBYJ\MC900432538[1].png">
            <a:extLst>
              <a:ext uri="{FF2B5EF4-FFF2-40B4-BE49-F238E27FC236}">
                <a16:creationId xmlns:a16="http://schemas.microsoft.com/office/drawing/2014/main" id="{10556519-3D3B-40D2-BBD9-4BD1C5EE59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1838" y="4941888"/>
            <a:ext cx="1298575"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11" descr="http://t3.gstatic.com/images?q=tbn:ANd9GcQGsEvSjFXLml9G9QvEU3N_Hu2rHgQmZFXouPbnzhJwBWNVE4VqWYjN6quZGw">
            <a:extLst>
              <a:ext uri="{FF2B5EF4-FFF2-40B4-BE49-F238E27FC236}">
                <a16:creationId xmlns:a16="http://schemas.microsoft.com/office/drawing/2014/main" id="{740255F0-7046-460E-9F89-9AC7992C1C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4876800"/>
            <a:ext cx="1771650"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13" descr="http://t0.gstatic.com/images?q=tbn:ANd9GcT4LfXIFAMP8DAbtjA-H-nn3SNjZxD3BHjTbUtDrYvqDMNukm-WbnjLO-Ek">
            <a:extLst>
              <a:ext uri="{FF2B5EF4-FFF2-40B4-BE49-F238E27FC236}">
                <a16:creationId xmlns:a16="http://schemas.microsoft.com/office/drawing/2014/main" id="{55FFB3B5-E837-4377-879F-AF2D491AEDB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3800" y="828675"/>
            <a:ext cx="14287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7">
            <a:extLst>
              <a:ext uri="{FF2B5EF4-FFF2-40B4-BE49-F238E27FC236}">
                <a16:creationId xmlns:a16="http://schemas.microsoft.com/office/drawing/2014/main" id="{7E3DDA06-AA12-40A8-A11B-9A097303033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43800" y="6219825"/>
            <a:ext cx="11715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91071-B14E-4499-AC0D-2F15A38F3541}"/>
              </a:ext>
            </a:extLst>
          </p:cNvPr>
          <p:cNvSpPr>
            <a:spLocks noGrp="1"/>
          </p:cNvSpPr>
          <p:nvPr>
            <p:ph type="title"/>
          </p:nvPr>
        </p:nvSpPr>
        <p:spPr>
          <a:xfrm>
            <a:off x="1435100" y="609600"/>
            <a:ext cx="7499350" cy="1371600"/>
          </a:xfrm>
        </p:spPr>
        <p:txBody>
          <a:bodyPr/>
          <a:lstStyle/>
          <a:p>
            <a:pPr algn="ctr" eaLnBrk="1" fontAlgn="auto" hangingPunct="1">
              <a:spcAft>
                <a:spcPts val="0"/>
              </a:spcAft>
              <a:defRPr/>
            </a:pPr>
            <a:r>
              <a:rPr lang="en-US" altLang="en-US" sz="3600" b="1" dirty="0">
                <a:solidFill>
                  <a:srgbClr val="C00000"/>
                </a:solidFill>
              </a:rPr>
              <a:t>Soy Beverage</a:t>
            </a:r>
            <a:endParaRPr lang="en-US" sz="3600" b="1" i="1" dirty="0">
              <a:solidFill>
                <a:srgbClr val="C0000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AF6B385C-B1AA-4572-8B4E-3BEBCAB13B70}"/>
              </a:ext>
            </a:extLst>
          </p:cNvPr>
          <p:cNvSpPr>
            <a:spLocks noGrp="1"/>
          </p:cNvSpPr>
          <p:nvPr>
            <p:ph idx="1"/>
          </p:nvPr>
        </p:nvSpPr>
        <p:spPr>
          <a:xfrm>
            <a:off x="1435100" y="1981200"/>
            <a:ext cx="7499350" cy="4876800"/>
          </a:xfrm>
        </p:spPr>
        <p:txBody>
          <a:bodyPr rtlCol="0">
            <a:normAutofit fontScale="92500" lnSpcReduction="20000"/>
          </a:bodyPr>
          <a:lstStyle/>
          <a:p>
            <a:pPr marL="182880" indent="-182880" eaLnBrk="1" fontAlgn="auto" hangingPunct="1">
              <a:spcAft>
                <a:spcPts val="0"/>
              </a:spcAft>
              <a:buClr>
                <a:schemeClr val="bg2">
                  <a:lumMod val="10000"/>
                </a:schemeClr>
              </a:buClr>
              <a:defRPr/>
            </a:pPr>
            <a:r>
              <a:rPr lang="en-US" i="1" dirty="0"/>
              <a:t>Can Be:</a:t>
            </a:r>
          </a:p>
          <a:p>
            <a:pPr lvl="1" indent="-182880" eaLnBrk="1" fontAlgn="auto" hangingPunct="1">
              <a:spcAft>
                <a:spcPts val="0"/>
              </a:spcAft>
              <a:buClr>
                <a:schemeClr val="bg2">
                  <a:lumMod val="10000"/>
                </a:schemeClr>
              </a:buClr>
              <a:buFont typeface="Wingdings" panose="05000000000000000000" pitchFamily="2" charset="2"/>
              <a:buChar char="Ø"/>
              <a:defRPr/>
            </a:pPr>
            <a:r>
              <a:rPr lang="en-US" sz="2200" dirty="0"/>
              <a:t>Flavored or un-flavored</a:t>
            </a:r>
          </a:p>
          <a:p>
            <a:pPr lvl="1" indent="-182880" eaLnBrk="1" fontAlgn="auto" hangingPunct="1">
              <a:spcAft>
                <a:spcPts val="0"/>
              </a:spcAft>
              <a:buClr>
                <a:schemeClr val="bg2">
                  <a:lumMod val="10000"/>
                </a:schemeClr>
              </a:buClr>
              <a:buFont typeface="Wingdings" panose="05000000000000000000" pitchFamily="2" charset="2"/>
              <a:buChar char="Ø"/>
              <a:defRPr/>
            </a:pPr>
            <a:r>
              <a:rPr lang="en-US" sz="2200" dirty="0"/>
              <a:t>Refrigerated or non-refrigerated</a:t>
            </a:r>
          </a:p>
          <a:p>
            <a:pPr lvl="1" indent="-182880" eaLnBrk="1" fontAlgn="auto" hangingPunct="1">
              <a:spcAft>
                <a:spcPts val="0"/>
              </a:spcAft>
              <a:buClr>
                <a:schemeClr val="bg2">
                  <a:lumMod val="10000"/>
                </a:schemeClr>
              </a:buClr>
              <a:buFont typeface="Wingdings" panose="05000000000000000000" pitchFamily="2" charset="2"/>
              <a:buChar char="Ø"/>
              <a:defRPr/>
            </a:pPr>
            <a:r>
              <a:rPr lang="en-US" sz="2200" dirty="0"/>
              <a:t>Organic</a:t>
            </a:r>
          </a:p>
          <a:p>
            <a:pPr lvl="1" indent="-182880" eaLnBrk="1" fontAlgn="auto" hangingPunct="1">
              <a:spcAft>
                <a:spcPts val="0"/>
              </a:spcAft>
              <a:buClr>
                <a:schemeClr val="bg2">
                  <a:lumMod val="10000"/>
                </a:schemeClr>
              </a:buClr>
              <a:buFont typeface="Wingdings" panose="05000000000000000000" pitchFamily="2" charset="2"/>
              <a:buChar char="Ø"/>
              <a:defRPr/>
            </a:pPr>
            <a:endParaRPr lang="en-US" sz="1200" i="1" dirty="0"/>
          </a:p>
          <a:p>
            <a:pPr marL="182880" indent="-182880" eaLnBrk="1" fontAlgn="auto" hangingPunct="1">
              <a:spcAft>
                <a:spcPts val="0"/>
              </a:spcAft>
              <a:buClr>
                <a:schemeClr val="bg2">
                  <a:lumMod val="10000"/>
                </a:schemeClr>
              </a:buClr>
              <a:defRPr/>
            </a:pPr>
            <a:r>
              <a:rPr lang="en-US" altLang="en-US" i="1" dirty="0"/>
              <a:t>Allowed products come from the following brands identified on the  WIC Shopping Guide and the TNWIC APL</a:t>
            </a:r>
          </a:p>
          <a:p>
            <a:pPr lvl="1" indent="-182880" eaLnBrk="1" fontAlgn="auto" hangingPunct="1">
              <a:spcAft>
                <a:spcPts val="0"/>
              </a:spcAft>
              <a:buClr>
                <a:schemeClr val="bg2">
                  <a:lumMod val="10000"/>
                </a:schemeClr>
              </a:buClr>
              <a:buFont typeface="Wingdings" panose="05000000000000000000" pitchFamily="2" charset="2"/>
              <a:buChar char="Ø"/>
              <a:defRPr/>
            </a:pPr>
            <a:r>
              <a:rPr lang="en-US" sz="2200" dirty="0"/>
              <a:t>Eighth Continent</a:t>
            </a:r>
          </a:p>
          <a:p>
            <a:pPr lvl="1" indent="-182880" eaLnBrk="1" fontAlgn="auto" hangingPunct="1">
              <a:spcAft>
                <a:spcPts val="0"/>
              </a:spcAft>
              <a:buClr>
                <a:schemeClr val="bg2">
                  <a:lumMod val="10000"/>
                </a:schemeClr>
              </a:buClr>
              <a:buFont typeface="Wingdings" panose="05000000000000000000" pitchFamily="2" charset="2"/>
              <a:buChar char="Ø"/>
              <a:defRPr/>
            </a:pPr>
            <a:r>
              <a:rPr lang="en-US" sz="2200" dirty="0"/>
              <a:t>Pacific Natural</a:t>
            </a:r>
          </a:p>
          <a:p>
            <a:pPr lvl="1" indent="-182880" eaLnBrk="1" fontAlgn="auto" hangingPunct="1">
              <a:spcAft>
                <a:spcPts val="0"/>
              </a:spcAft>
              <a:buClr>
                <a:schemeClr val="bg2">
                  <a:lumMod val="10000"/>
                </a:schemeClr>
              </a:buClr>
              <a:buFont typeface="Wingdings" panose="05000000000000000000" pitchFamily="2" charset="2"/>
              <a:buChar char="Ø"/>
              <a:defRPr/>
            </a:pPr>
            <a:r>
              <a:rPr lang="en-US" sz="2200" dirty="0"/>
              <a:t>Silk</a:t>
            </a:r>
          </a:p>
          <a:p>
            <a:pPr marL="60325" lvl="1" indent="0" eaLnBrk="1" fontAlgn="auto" hangingPunct="1">
              <a:spcAft>
                <a:spcPts val="0"/>
              </a:spcAft>
              <a:buClr>
                <a:srgbClr val="3891A7"/>
              </a:buClr>
              <a:buFont typeface="Verdana" pitchFamily="34" charset="0"/>
              <a:buNone/>
              <a:defRPr/>
            </a:pPr>
            <a:endParaRPr lang="en-US" sz="2400" i="1" dirty="0">
              <a:solidFill>
                <a:prstClr val="black"/>
              </a:solidFill>
            </a:endParaRPr>
          </a:p>
          <a:p>
            <a:pPr marL="60325" lvl="1" indent="0" eaLnBrk="1" fontAlgn="auto" hangingPunct="1">
              <a:spcAft>
                <a:spcPts val="0"/>
              </a:spcAft>
              <a:buClr>
                <a:srgbClr val="3891A7"/>
              </a:buClr>
              <a:buFont typeface="Verdana" pitchFamily="34" charset="0"/>
              <a:buNone/>
              <a:defRPr/>
            </a:pPr>
            <a:r>
              <a:rPr lang="en-US" sz="2400" b="1" i="1" dirty="0">
                <a:solidFill>
                  <a:prstClr val="black"/>
                </a:solidFill>
              </a:rPr>
              <a:t>Participants are to receive the largest size available once they decide whether they wish to purchase shelf stable or refrigerated.</a:t>
            </a:r>
          </a:p>
          <a:p>
            <a:pPr lvl="1" indent="-182880" eaLnBrk="1" fontAlgn="auto" hangingPunct="1">
              <a:spcAft>
                <a:spcPts val="0"/>
              </a:spcAft>
              <a:buClr>
                <a:schemeClr val="bg2">
                  <a:lumMod val="10000"/>
                </a:schemeClr>
              </a:buClr>
              <a:buFont typeface="Wingdings" panose="05000000000000000000" pitchFamily="2" charset="2"/>
              <a:buChar char="Ø"/>
              <a:defRPr/>
            </a:pPr>
            <a:endParaRPr lang="en-US" sz="2200" dirty="0"/>
          </a:p>
        </p:txBody>
      </p:sp>
      <p:sp>
        <p:nvSpPr>
          <p:cNvPr id="18436" name="Slide Number Placeholder 3">
            <a:extLst>
              <a:ext uri="{FF2B5EF4-FFF2-40B4-BE49-F238E27FC236}">
                <a16:creationId xmlns:a16="http://schemas.microsoft.com/office/drawing/2014/main" id="{0435CDE5-8D27-4151-9BD6-90EA4FA848B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fld id="{CE1EA986-7A67-49E3-AAB7-50FDF89C9C70}" type="slidenum">
              <a:rPr lang="en-US" altLang="en-US" sz="1400">
                <a:solidFill>
                  <a:srgbClr val="B5A788"/>
                </a:solidFill>
              </a:rPr>
              <a:pPr>
                <a:spcBef>
                  <a:spcPct val="0"/>
                </a:spcBef>
                <a:buClrTx/>
                <a:buSzTx/>
                <a:buFontTx/>
                <a:buNone/>
              </a:pPr>
              <a:t>12</a:t>
            </a:fld>
            <a:endParaRPr lang="en-US" altLang="en-US" sz="1400">
              <a:solidFill>
                <a:srgbClr val="B5A788"/>
              </a:solidFill>
            </a:endParaRPr>
          </a:p>
        </p:txBody>
      </p:sp>
      <p:pic>
        <p:nvPicPr>
          <p:cNvPr id="18437" name="Picture 4">
            <a:extLst>
              <a:ext uri="{FF2B5EF4-FFF2-40B4-BE49-F238E27FC236}">
                <a16:creationId xmlns:a16="http://schemas.microsoft.com/office/drawing/2014/main" id="{075D2727-A3CE-49FA-ACD2-0F00F2EA91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243388"/>
            <a:ext cx="61595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3">
            <a:extLst>
              <a:ext uri="{FF2B5EF4-FFF2-40B4-BE49-F238E27FC236}">
                <a16:creationId xmlns:a16="http://schemas.microsoft.com/office/drawing/2014/main" id="{F7B5C585-6DCC-481E-88F3-A83D5986F9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4243388"/>
            <a:ext cx="515938"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2" descr="http://silk.com/sites/default/files/products/thumb/SK_HG_Orig_PltPro_2_14_RF.png">
            <a:extLst>
              <a:ext uri="{FF2B5EF4-FFF2-40B4-BE49-F238E27FC236}">
                <a16:creationId xmlns:a16="http://schemas.microsoft.com/office/drawing/2014/main" id="{9F62A291-2310-4566-AECD-B66D36B199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4243388"/>
            <a:ext cx="5207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7">
            <a:extLst>
              <a:ext uri="{FF2B5EF4-FFF2-40B4-BE49-F238E27FC236}">
                <a16:creationId xmlns:a16="http://schemas.microsoft.com/office/drawing/2014/main" id="{683F88BA-4D6A-4ACB-8847-FE422695A85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1400" y="6156325"/>
            <a:ext cx="11715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7D1C2-A329-4967-8359-F809EF173DE7}"/>
              </a:ext>
            </a:extLst>
          </p:cNvPr>
          <p:cNvSpPr>
            <a:spLocks noGrp="1"/>
          </p:cNvSpPr>
          <p:nvPr>
            <p:ph type="title"/>
          </p:nvPr>
        </p:nvSpPr>
        <p:spPr>
          <a:xfrm>
            <a:off x="1435100" y="685800"/>
            <a:ext cx="7499350" cy="990600"/>
          </a:xfrm>
        </p:spPr>
        <p:txBody>
          <a:bodyPr/>
          <a:lstStyle/>
          <a:p>
            <a:pPr algn="ctr" eaLnBrk="1" fontAlgn="auto" hangingPunct="1">
              <a:spcAft>
                <a:spcPts val="0"/>
              </a:spcAft>
              <a:defRPr/>
            </a:pPr>
            <a:r>
              <a:rPr lang="en-US" altLang="en-US" sz="3600" b="1" dirty="0">
                <a:solidFill>
                  <a:srgbClr val="C00000"/>
                </a:solidFill>
                <a:latin typeface="+mn-lt"/>
              </a:rPr>
              <a:t>Tofu</a:t>
            </a:r>
            <a:endParaRPr lang="en-US" sz="3600" b="1" dirty="0">
              <a:solidFill>
                <a:srgbClr val="C00000"/>
              </a:solidFill>
              <a:latin typeface="+mn-lt"/>
            </a:endParaRPr>
          </a:p>
        </p:txBody>
      </p:sp>
      <p:sp>
        <p:nvSpPr>
          <p:cNvPr id="3" name="Content Placeholder 2">
            <a:extLst>
              <a:ext uri="{FF2B5EF4-FFF2-40B4-BE49-F238E27FC236}">
                <a16:creationId xmlns:a16="http://schemas.microsoft.com/office/drawing/2014/main" id="{08603945-0BEB-41CB-A1B5-E4F0A55B3002}"/>
              </a:ext>
            </a:extLst>
          </p:cNvPr>
          <p:cNvSpPr>
            <a:spLocks noGrp="1"/>
          </p:cNvSpPr>
          <p:nvPr>
            <p:ph idx="1"/>
          </p:nvPr>
        </p:nvSpPr>
        <p:spPr>
          <a:xfrm>
            <a:off x="1435100" y="1676400"/>
            <a:ext cx="7499350" cy="4572000"/>
          </a:xfrm>
        </p:spPr>
        <p:txBody>
          <a:bodyPr rtlCol="0">
            <a:normAutofit/>
          </a:bodyPr>
          <a:lstStyle/>
          <a:p>
            <a:pPr marL="182880" indent="-182880" eaLnBrk="1" fontAlgn="auto" hangingPunct="1">
              <a:spcAft>
                <a:spcPts val="0"/>
              </a:spcAft>
              <a:buClr>
                <a:schemeClr val="bg2">
                  <a:lumMod val="10000"/>
                </a:schemeClr>
              </a:buClr>
              <a:defRPr/>
            </a:pPr>
            <a:r>
              <a:rPr lang="en-US" dirty="0"/>
              <a:t>Allowed in 16 oz packages </a:t>
            </a:r>
          </a:p>
          <a:p>
            <a:pPr marL="182880" indent="-182880" eaLnBrk="1" fontAlgn="auto" hangingPunct="1">
              <a:spcAft>
                <a:spcPts val="0"/>
              </a:spcAft>
              <a:buClr>
                <a:schemeClr val="bg2">
                  <a:lumMod val="10000"/>
                </a:schemeClr>
              </a:buClr>
              <a:defRPr/>
            </a:pPr>
            <a:r>
              <a:rPr lang="en-US" dirty="0"/>
              <a:t>Must be calcium set</a:t>
            </a:r>
          </a:p>
          <a:p>
            <a:pPr marL="182880" indent="-182880" eaLnBrk="1" fontAlgn="auto" hangingPunct="1">
              <a:spcAft>
                <a:spcPts val="0"/>
              </a:spcAft>
              <a:buClr>
                <a:schemeClr val="bg2">
                  <a:lumMod val="10000"/>
                </a:schemeClr>
              </a:buClr>
              <a:defRPr/>
            </a:pPr>
            <a:r>
              <a:rPr lang="en-US" dirty="0"/>
              <a:t>Organic is allowed</a:t>
            </a:r>
          </a:p>
          <a:p>
            <a:pPr marL="182880" indent="-182880" eaLnBrk="1" fontAlgn="auto" hangingPunct="1">
              <a:spcAft>
                <a:spcPts val="0"/>
              </a:spcAft>
              <a:buClr>
                <a:schemeClr val="bg2">
                  <a:lumMod val="10000"/>
                </a:schemeClr>
              </a:buClr>
              <a:defRPr/>
            </a:pPr>
            <a:r>
              <a:rPr lang="en-US" i="1" dirty="0"/>
              <a:t>Allowed products come from the following brands identified on the WIC Shopping Guide and the TNWIC APL:</a:t>
            </a:r>
          </a:p>
          <a:p>
            <a:pPr lvl="1" indent="-182880" eaLnBrk="1" fontAlgn="auto" hangingPunct="1">
              <a:spcAft>
                <a:spcPts val="0"/>
              </a:spcAft>
              <a:buClr>
                <a:schemeClr val="bg2">
                  <a:lumMod val="10000"/>
                </a:schemeClr>
              </a:buClr>
              <a:buFont typeface="Wingdings" panose="05000000000000000000" pitchFamily="2" charset="2"/>
              <a:buChar char="Ø"/>
              <a:defRPr/>
            </a:pPr>
            <a:r>
              <a:rPr lang="en-US" i="1" dirty="0"/>
              <a:t>Azumaya</a:t>
            </a:r>
          </a:p>
          <a:p>
            <a:pPr lvl="1" indent="-182880" eaLnBrk="1" fontAlgn="auto" hangingPunct="1">
              <a:spcAft>
                <a:spcPts val="0"/>
              </a:spcAft>
              <a:buClr>
                <a:schemeClr val="bg2">
                  <a:lumMod val="10000"/>
                </a:schemeClr>
              </a:buClr>
              <a:buFont typeface="Wingdings" panose="05000000000000000000" pitchFamily="2" charset="2"/>
              <a:buChar char="Ø"/>
              <a:defRPr/>
            </a:pPr>
            <a:r>
              <a:rPr lang="en-US" i="1" dirty="0"/>
              <a:t>Nasoya</a:t>
            </a:r>
          </a:p>
        </p:txBody>
      </p:sp>
      <p:sp>
        <p:nvSpPr>
          <p:cNvPr id="19460" name="Slide Number Placeholder 3">
            <a:extLst>
              <a:ext uri="{FF2B5EF4-FFF2-40B4-BE49-F238E27FC236}">
                <a16:creationId xmlns:a16="http://schemas.microsoft.com/office/drawing/2014/main" id="{3EB21420-B9E4-47D0-AB65-16B768D5B11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fld id="{25D52933-A140-423E-94C0-C477FD38981D}" type="slidenum">
              <a:rPr lang="en-US" altLang="en-US" sz="1400">
                <a:solidFill>
                  <a:srgbClr val="B5A788"/>
                </a:solidFill>
              </a:rPr>
              <a:pPr>
                <a:spcBef>
                  <a:spcPct val="0"/>
                </a:spcBef>
                <a:buClrTx/>
                <a:buSzTx/>
                <a:buFontTx/>
                <a:buNone/>
              </a:pPr>
              <a:t>13</a:t>
            </a:fld>
            <a:endParaRPr lang="en-US" altLang="en-US" sz="1400">
              <a:solidFill>
                <a:srgbClr val="B5A788"/>
              </a:solidFill>
            </a:endParaRPr>
          </a:p>
        </p:txBody>
      </p:sp>
      <p:pic>
        <p:nvPicPr>
          <p:cNvPr id="19461" name="Picture 4" descr="http://ts1.mm.bing.net/th?&amp;id=HN.608024965428086128&amp;w=300&amp;h=300&amp;c=0&amp;pid=1.9&amp;rs=0&amp;p=0&amp;url=http%3A%2F%2Fwww.nasoya.com%2Fproducts%2Forganic-non-gmo-tofu%2Fsilken-tofu">
            <a:extLst>
              <a:ext uri="{FF2B5EF4-FFF2-40B4-BE49-F238E27FC236}">
                <a16:creationId xmlns:a16="http://schemas.microsoft.com/office/drawing/2014/main" id="{4015CCBD-4AAE-4037-82B3-D9A9710734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1050" y="4286250"/>
            <a:ext cx="15303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6" descr="http://ts1.mm.bing.net/th?&amp;id=HN.608021606754943188&amp;w=300&amp;h=300&amp;c=0&amp;pid=1.9&amp;rs=0&amp;p=0&amp;url=http%3A%2F%2Fwww.azumaya.com%2Fproducts%2Ffirm.html">
            <a:extLst>
              <a:ext uri="{FF2B5EF4-FFF2-40B4-BE49-F238E27FC236}">
                <a16:creationId xmlns:a16="http://schemas.microsoft.com/office/drawing/2014/main" id="{FA126808-24C8-444F-9DF2-649B734116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4267200"/>
            <a:ext cx="1500188"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7">
            <a:extLst>
              <a:ext uri="{FF2B5EF4-FFF2-40B4-BE49-F238E27FC236}">
                <a16:creationId xmlns:a16="http://schemas.microsoft.com/office/drawing/2014/main" id="{C5E69559-496B-46BC-948F-6ACFFD6E15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6219825"/>
            <a:ext cx="11715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78DCBEE9-7622-4991-9D6F-DE848D2DBA8C}"/>
              </a:ext>
            </a:extLst>
          </p:cNvPr>
          <p:cNvSpPr>
            <a:spLocks noGrp="1"/>
          </p:cNvSpPr>
          <p:nvPr>
            <p:ph type="title"/>
          </p:nvPr>
        </p:nvSpPr>
        <p:spPr>
          <a:xfrm>
            <a:off x="457200" y="533400"/>
            <a:ext cx="8229600" cy="838200"/>
          </a:xfrm>
        </p:spPr>
        <p:txBody>
          <a:bodyPr/>
          <a:lstStyle/>
          <a:p>
            <a:pPr algn="ctr" eaLnBrk="1" fontAlgn="auto" hangingPunct="1">
              <a:spcAft>
                <a:spcPts val="0"/>
              </a:spcAft>
              <a:defRPr/>
            </a:pPr>
            <a:r>
              <a:rPr lang="en-US" sz="3600" b="1" dirty="0">
                <a:solidFill>
                  <a:srgbClr val="C00000"/>
                </a:solidFill>
                <a:latin typeface="+mn-lt"/>
              </a:rPr>
              <a:t>Yogurt</a:t>
            </a:r>
          </a:p>
        </p:txBody>
      </p:sp>
      <p:sp>
        <p:nvSpPr>
          <p:cNvPr id="3" name="Content Placeholder 2">
            <a:extLst>
              <a:ext uri="{FF2B5EF4-FFF2-40B4-BE49-F238E27FC236}">
                <a16:creationId xmlns:a16="http://schemas.microsoft.com/office/drawing/2014/main" id="{903AA525-86DE-401B-B677-E52E9D20D6CF}"/>
              </a:ext>
            </a:extLst>
          </p:cNvPr>
          <p:cNvSpPr>
            <a:spLocks noGrp="1"/>
          </p:cNvSpPr>
          <p:nvPr>
            <p:ph idx="1"/>
          </p:nvPr>
        </p:nvSpPr>
        <p:spPr>
          <a:xfrm>
            <a:off x="990600" y="1524000"/>
            <a:ext cx="7696200" cy="4800600"/>
          </a:xfrm>
        </p:spPr>
        <p:txBody>
          <a:bodyPr rtlCol="0">
            <a:normAutofit fontScale="92500" lnSpcReduction="10000"/>
          </a:bodyPr>
          <a:lstStyle/>
          <a:p>
            <a:pPr marL="425196" indent="-342900" eaLnBrk="1" fontAlgn="auto" hangingPunct="1">
              <a:spcAft>
                <a:spcPts val="0"/>
              </a:spcAft>
              <a:buClr>
                <a:schemeClr val="bg2">
                  <a:lumMod val="10000"/>
                </a:schemeClr>
              </a:buClr>
              <a:buFont typeface="Arial" charset="0"/>
              <a:buChar char="•"/>
              <a:defRPr/>
            </a:pPr>
            <a:r>
              <a:rPr lang="en-US" dirty="0"/>
              <a:t>Available in 32 oz tubs, 16 oz single container or four      packs of (4) 4 oz containers </a:t>
            </a:r>
          </a:p>
          <a:p>
            <a:pPr marL="425196" indent="-342900" eaLnBrk="1" fontAlgn="auto" hangingPunct="1">
              <a:spcAft>
                <a:spcPts val="0"/>
              </a:spcAft>
              <a:buClr>
                <a:schemeClr val="bg2">
                  <a:lumMod val="10000"/>
                </a:schemeClr>
              </a:buClr>
              <a:buFont typeface="Arial" charset="0"/>
              <a:buChar char="•"/>
              <a:defRPr/>
            </a:pPr>
            <a:r>
              <a:rPr lang="en-US" dirty="0"/>
              <a:t>TNWIC benefits specify allowed fat content</a:t>
            </a:r>
          </a:p>
          <a:p>
            <a:pPr marL="425196" indent="-342900" eaLnBrk="1" fontAlgn="auto" hangingPunct="1">
              <a:spcAft>
                <a:spcPts val="0"/>
              </a:spcAft>
              <a:buClr>
                <a:schemeClr val="bg2">
                  <a:lumMod val="10000"/>
                </a:schemeClr>
              </a:buClr>
              <a:buFont typeface="Arial" charset="0"/>
              <a:buChar char="•"/>
              <a:defRPr/>
            </a:pPr>
            <a:r>
              <a:rPr lang="en-US" dirty="0"/>
              <a:t>No artificial sweetener or mix-in ingredients</a:t>
            </a:r>
          </a:p>
          <a:p>
            <a:pPr marL="425196" indent="-342900" eaLnBrk="1" fontAlgn="auto" hangingPunct="1">
              <a:spcAft>
                <a:spcPts val="0"/>
              </a:spcAft>
              <a:buClr>
                <a:schemeClr val="bg2">
                  <a:lumMod val="10000"/>
                </a:schemeClr>
              </a:buClr>
              <a:buFont typeface="Arial" charset="0"/>
              <a:buChar char="•"/>
              <a:defRPr/>
            </a:pPr>
            <a:r>
              <a:rPr lang="en-US" dirty="0"/>
              <a:t>Drinkable yogurt and organic are not allowed</a:t>
            </a:r>
          </a:p>
          <a:p>
            <a:pPr lvl="1" indent="-457200" eaLnBrk="1" fontAlgn="auto" hangingPunct="1">
              <a:spcBef>
                <a:spcPts val="0"/>
              </a:spcBef>
              <a:spcAft>
                <a:spcPts val="0"/>
              </a:spcAft>
              <a:buClr>
                <a:schemeClr val="bg2">
                  <a:lumMod val="10000"/>
                </a:schemeClr>
              </a:buClr>
              <a:buFont typeface="Verdana"/>
              <a:buChar char="◦"/>
              <a:defRPr/>
            </a:pPr>
            <a:endParaRPr lang="en-US" altLang="en-US" sz="2600" i="1" dirty="0"/>
          </a:p>
          <a:p>
            <a:pPr marL="401637" lvl="1" indent="-342900" eaLnBrk="1" fontAlgn="auto" hangingPunct="1">
              <a:spcBef>
                <a:spcPts val="0"/>
              </a:spcBef>
              <a:spcAft>
                <a:spcPts val="0"/>
              </a:spcAft>
              <a:buClr>
                <a:schemeClr val="bg2">
                  <a:lumMod val="10000"/>
                </a:schemeClr>
              </a:buClr>
              <a:defRPr/>
            </a:pPr>
            <a:r>
              <a:rPr lang="en-US" altLang="en-US" sz="2400" i="1" dirty="0"/>
              <a:t>Allowed products come from the following brands identified on the  WIC Shopping Guide and the TNWIC APL: </a:t>
            </a:r>
          </a:p>
          <a:p>
            <a:pPr marL="640080" lvl="1" indent="-237744" eaLnBrk="1" fontAlgn="auto" hangingPunct="1">
              <a:spcAft>
                <a:spcPts val="0"/>
              </a:spcAft>
              <a:buClr>
                <a:schemeClr val="bg2">
                  <a:lumMod val="10000"/>
                </a:schemeClr>
              </a:buClr>
              <a:buFont typeface="Wingdings" pitchFamily="2" charset="2"/>
              <a:buChar char="Ø"/>
              <a:defRPr/>
            </a:pPr>
            <a:r>
              <a:rPr lang="en-US" sz="2200" dirty="0"/>
              <a:t>Yoplait/ Yoplait Greek 100</a:t>
            </a:r>
          </a:p>
          <a:p>
            <a:pPr marL="640080" lvl="1" indent="-237744" eaLnBrk="1" fontAlgn="auto" hangingPunct="1">
              <a:spcAft>
                <a:spcPts val="0"/>
              </a:spcAft>
              <a:buClr>
                <a:schemeClr val="bg2">
                  <a:lumMod val="10000"/>
                </a:schemeClr>
              </a:buClr>
              <a:buFont typeface="Wingdings" pitchFamily="2" charset="2"/>
              <a:buChar char="Ø"/>
              <a:defRPr/>
            </a:pPr>
            <a:r>
              <a:rPr lang="en-US" sz="2200" dirty="0"/>
              <a:t>Dannon/ Dannon Oikos</a:t>
            </a:r>
          </a:p>
          <a:p>
            <a:pPr marL="640080" lvl="1" indent="-237744" eaLnBrk="1" fontAlgn="auto" hangingPunct="1">
              <a:spcAft>
                <a:spcPts val="0"/>
              </a:spcAft>
              <a:buClr>
                <a:schemeClr val="bg2">
                  <a:lumMod val="10000"/>
                </a:schemeClr>
              </a:buClr>
              <a:buFont typeface="Wingdings" pitchFamily="2" charset="2"/>
              <a:buChar char="Ø"/>
              <a:defRPr/>
            </a:pPr>
            <a:r>
              <a:rPr lang="en-US" sz="2200" dirty="0"/>
              <a:t>Chobani Greek</a:t>
            </a:r>
          </a:p>
          <a:p>
            <a:pPr marL="640080" lvl="1" indent="-237744" eaLnBrk="1" fontAlgn="auto" hangingPunct="1">
              <a:spcAft>
                <a:spcPts val="0"/>
              </a:spcAft>
              <a:buClr>
                <a:schemeClr val="bg2">
                  <a:lumMod val="10000"/>
                </a:schemeClr>
              </a:buClr>
              <a:buFont typeface="Wingdings" pitchFamily="2" charset="2"/>
              <a:buChar char="Ø"/>
              <a:defRPr/>
            </a:pPr>
            <a:r>
              <a:rPr lang="en-US" sz="2200" dirty="0"/>
              <a:t>Lala</a:t>
            </a:r>
          </a:p>
          <a:p>
            <a:pPr marL="628650" lvl="2" indent="-225425" eaLnBrk="1" fontAlgn="auto" hangingPunct="1">
              <a:spcAft>
                <a:spcPts val="0"/>
              </a:spcAft>
              <a:buClr>
                <a:schemeClr val="bg2">
                  <a:lumMod val="10000"/>
                </a:schemeClr>
              </a:buClr>
              <a:buFont typeface="Wingdings" pitchFamily="2" charset="2"/>
              <a:buChar char="Ø"/>
              <a:defRPr/>
            </a:pPr>
            <a:r>
              <a:rPr lang="en-US" sz="2200" dirty="0"/>
              <a:t>Store brand/private label</a:t>
            </a:r>
          </a:p>
        </p:txBody>
      </p:sp>
      <p:sp>
        <p:nvSpPr>
          <p:cNvPr id="20484" name="Slide Number Placeholder 3">
            <a:extLst>
              <a:ext uri="{FF2B5EF4-FFF2-40B4-BE49-F238E27FC236}">
                <a16:creationId xmlns:a16="http://schemas.microsoft.com/office/drawing/2014/main" id="{1875826D-27BA-4F91-BF18-2BB0CBC3330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fld id="{C4F8F85D-FB99-446A-B6D5-7F1C1E756F6A}" type="slidenum">
              <a:rPr lang="en-US" altLang="en-US" sz="1400">
                <a:solidFill>
                  <a:srgbClr val="B5A788"/>
                </a:solidFill>
              </a:rPr>
              <a:pPr>
                <a:spcBef>
                  <a:spcPct val="0"/>
                </a:spcBef>
                <a:buClrTx/>
                <a:buSzTx/>
                <a:buFontTx/>
                <a:buNone/>
              </a:pPr>
              <a:t>14</a:t>
            </a:fld>
            <a:endParaRPr lang="en-US" altLang="en-US" sz="1400">
              <a:solidFill>
                <a:srgbClr val="B5A788"/>
              </a:solidFill>
            </a:endParaRPr>
          </a:p>
        </p:txBody>
      </p:sp>
      <p:pic>
        <p:nvPicPr>
          <p:cNvPr id="20485" name="Picture 6" descr="http://www.gianteagle.com/ProductImages/PRODUCT_NODE_649/70470004303.jpg">
            <a:hlinkClick r:id="rId3"/>
            <a:extLst>
              <a:ext uri="{FF2B5EF4-FFF2-40B4-BE49-F238E27FC236}">
                <a16:creationId xmlns:a16="http://schemas.microsoft.com/office/drawing/2014/main" id="{2960A170-20D5-4BDC-8362-F3F63D423A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1700" y="4348163"/>
            <a:ext cx="1036638"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10" descr="http://www.oikosyogurt.com/assets/images/products/large/vanilla-greek-yogurt-quart.png">
            <a:extLst>
              <a:ext uri="{FF2B5EF4-FFF2-40B4-BE49-F238E27FC236}">
                <a16:creationId xmlns:a16="http://schemas.microsoft.com/office/drawing/2014/main" id="{CC18D580-EC0E-48CD-8202-016DF9C34B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3088" y="5462588"/>
            <a:ext cx="169545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7">
            <a:extLst>
              <a:ext uri="{FF2B5EF4-FFF2-40B4-BE49-F238E27FC236}">
                <a16:creationId xmlns:a16="http://schemas.microsoft.com/office/drawing/2014/main" id="{A798AE86-24DD-4E21-A4BC-8813758A949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08900" y="6215063"/>
            <a:ext cx="11715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12" descr="Plain 32 oz.">
            <a:extLst>
              <a:ext uri="{FF2B5EF4-FFF2-40B4-BE49-F238E27FC236}">
                <a16:creationId xmlns:a16="http://schemas.microsoft.com/office/drawing/2014/main" id="{748F2201-3057-45ED-BBF8-5C7E4965F5F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94400" y="4498975"/>
            <a:ext cx="74295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14" descr="http://www.dannon.com/wp-content/themes/ultrasimpleRes/images/productos/brand-products/all-natural/flavors/1_2.png">
            <a:extLst>
              <a:ext uri="{FF2B5EF4-FFF2-40B4-BE49-F238E27FC236}">
                <a16:creationId xmlns:a16="http://schemas.microsoft.com/office/drawing/2014/main" id="{5681EB8D-B743-42F7-AB28-011EF222A11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1025" y="4498975"/>
            <a:ext cx="7620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11" descr="LALA Plain Cup Yogurt">
            <a:extLst>
              <a:ext uri="{FF2B5EF4-FFF2-40B4-BE49-F238E27FC236}">
                <a16:creationId xmlns:a16="http://schemas.microsoft.com/office/drawing/2014/main" id="{068E715E-1D6D-4708-804B-B07EF6D5F78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40563" y="5470525"/>
            <a:ext cx="652462"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1" name="AutoShape 12" descr="Image result for chobani greek">
            <a:extLst>
              <a:ext uri="{FF2B5EF4-FFF2-40B4-BE49-F238E27FC236}">
                <a16:creationId xmlns:a16="http://schemas.microsoft.com/office/drawing/2014/main" id="{262C0F5E-62D1-4645-A48D-598F495CE171}"/>
              </a:ext>
            </a:extLst>
          </p:cNvPr>
          <p:cNvSpPr>
            <a:spLocks noChangeAspect="1" noChangeArrowheads="1"/>
          </p:cNvSpPr>
          <p:nvPr/>
        </p:nvSpPr>
        <p:spPr bwMode="auto">
          <a:xfrm>
            <a:off x="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20492" name="AutoShape 14" descr="Image result for chobani greek">
            <a:extLst>
              <a:ext uri="{FF2B5EF4-FFF2-40B4-BE49-F238E27FC236}">
                <a16:creationId xmlns:a16="http://schemas.microsoft.com/office/drawing/2014/main" id="{A129C67D-5C36-4EE0-B16E-697D78A2FAF5}"/>
              </a:ext>
            </a:extLst>
          </p:cNvPr>
          <p:cNvSpPr>
            <a:spLocks noChangeAspect="1" noChangeArrowheads="1"/>
          </p:cNvSpPr>
          <p:nvPr/>
        </p:nvSpPr>
        <p:spPr bwMode="auto">
          <a:xfrm>
            <a:off x="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20493" name="AutoShape 16" descr="Image result for chobani greek yogurt">
            <a:extLst>
              <a:ext uri="{FF2B5EF4-FFF2-40B4-BE49-F238E27FC236}">
                <a16:creationId xmlns:a16="http://schemas.microsoft.com/office/drawing/2014/main" id="{C301336C-63D0-4A45-994C-DDF49A1FF6F1}"/>
              </a:ext>
            </a:extLst>
          </p:cNvPr>
          <p:cNvSpPr>
            <a:spLocks noChangeAspect="1" noChangeArrowheads="1"/>
          </p:cNvSpPr>
          <p:nvPr/>
        </p:nvSpPr>
        <p:spPr bwMode="auto">
          <a:xfrm>
            <a:off x="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endParaRPr lang="en-US" altLang="en-US" sz="1800"/>
          </a:p>
        </p:txBody>
      </p:sp>
      <p:pic>
        <p:nvPicPr>
          <p:cNvPr id="20494" name="Picture 18" descr="Image result for chobani greek yogurt">
            <a:extLst>
              <a:ext uri="{FF2B5EF4-FFF2-40B4-BE49-F238E27FC236}">
                <a16:creationId xmlns:a16="http://schemas.microsoft.com/office/drawing/2014/main" id="{C6866EDF-6A45-4F3B-9549-45084268A3F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57888" y="5395913"/>
            <a:ext cx="86201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5" descr="http://ts1.mm.bing.net/th?&amp;id=HN.608013089834010419&amp;w=300&amp;h=300&amp;c=0&amp;pid=1.9&amp;rs=0&amp;p=0&amp;url=http%3A%2F%2Fwww.naturesyoke.com%2Fcertified-organic-eggs">
            <a:extLst>
              <a:ext uri="{FF2B5EF4-FFF2-40B4-BE49-F238E27FC236}">
                <a16:creationId xmlns:a16="http://schemas.microsoft.com/office/drawing/2014/main" id="{F1DD87C2-D8AF-4346-AB92-964070B78D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5029200"/>
            <a:ext cx="3429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itle 1">
            <a:extLst>
              <a:ext uri="{FF2B5EF4-FFF2-40B4-BE49-F238E27FC236}">
                <a16:creationId xmlns:a16="http://schemas.microsoft.com/office/drawing/2014/main" id="{5B8AF8E0-11C8-4783-9AC3-C234C608143C}"/>
              </a:ext>
            </a:extLst>
          </p:cNvPr>
          <p:cNvSpPr>
            <a:spLocks noGrp="1"/>
          </p:cNvSpPr>
          <p:nvPr>
            <p:ph type="title"/>
          </p:nvPr>
        </p:nvSpPr>
        <p:spPr>
          <a:xfrm>
            <a:off x="457200" y="704850"/>
            <a:ext cx="8686800" cy="742950"/>
          </a:xfrm>
        </p:spPr>
        <p:txBody>
          <a:bodyPr/>
          <a:lstStyle/>
          <a:p>
            <a:pPr algn="ctr" eaLnBrk="1" fontAlgn="auto" hangingPunct="1">
              <a:spcAft>
                <a:spcPts val="0"/>
              </a:spcAft>
              <a:defRPr/>
            </a:pPr>
            <a:r>
              <a:rPr lang="en-US" altLang="en-US" sz="3600" b="1" dirty="0">
                <a:solidFill>
                  <a:srgbClr val="C00000"/>
                </a:solidFill>
                <a:latin typeface="+mn-lt"/>
              </a:rPr>
              <a:t>Eggs</a:t>
            </a:r>
          </a:p>
        </p:txBody>
      </p:sp>
      <p:sp>
        <p:nvSpPr>
          <p:cNvPr id="40964" name="Content Placeholder 2">
            <a:extLst>
              <a:ext uri="{FF2B5EF4-FFF2-40B4-BE49-F238E27FC236}">
                <a16:creationId xmlns:a16="http://schemas.microsoft.com/office/drawing/2014/main" id="{009126DF-F404-443A-9CDA-9D5AD8ED19D5}"/>
              </a:ext>
            </a:extLst>
          </p:cNvPr>
          <p:cNvSpPr>
            <a:spLocks noGrp="1"/>
          </p:cNvSpPr>
          <p:nvPr>
            <p:ph idx="1"/>
          </p:nvPr>
        </p:nvSpPr>
        <p:spPr>
          <a:xfrm>
            <a:off x="990600" y="1524000"/>
            <a:ext cx="7696200" cy="4800600"/>
          </a:xfrm>
        </p:spPr>
        <p:txBody>
          <a:bodyPr rtlCol="0">
            <a:normAutofit/>
          </a:bodyPr>
          <a:lstStyle/>
          <a:p>
            <a:pPr marL="182880" indent="-182880" eaLnBrk="1" fontAlgn="auto" hangingPunct="1">
              <a:spcAft>
                <a:spcPts val="0"/>
              </a:spcAft>
              <a:buClr>
                <a:schemeClr val="bg2">
                  <a:lumMod val="10000"/>
                </a:schemeClr>
              </a:buClr>
              <a:defRPr/>
            </a:pPr>
            <a:r>
              <a:rPr lang="en-US" altLang="en-US" dirty="0"/>
              <a:t>Any brand of Grade A Large White Eggs in a dozen carton.</a:t>
            </a:r>
          </a:p>
          <a:p>
            <a:pPr marL="182880" indent="-182880" eaLnBrk="1" fontAlgn="auto" hangingPunct="1">
              <a:spcAft>
                <a:spcPts val="0"/>
              </a:spcAft>
              <a:buClr>
                <a:schemeClr val="bg2">
                  <a:lumMod val="10000"/>
                </a:schemeClr>
              </a:buClr>
              <a:defRPr/>
            </a:pPr>
            <a:endParaRPr lang="en-US" altLang="en-US" dirty="0"/>
          </a:p>
          <a:p>
            <a:pPr marL="182880" indent="-182880" eaLnBrk="1" fontAlgn="auto" hangingPunct="1">
              <a:spcAft>
                <a:spcPts val="0"/>
              </a:spcAft>
              <a:buClr>
                <a:schemeClr val="bg2">
                  <a:lumMod val="10000"/>
                </a:schemeClr>
              </a:buClr>
              <a:defRPr/>
            </a:pPr>
            <a:r>
              <a:rPr lang="en-US" altLang="en-US" dirty="0"/>
              <a:t>No brown or specialty eggs such as Eggland’s best or organic.</a:t>
            </a:r>
          </a:p>
          <a:p>
            <a:pPr marL="182880" indent="-182880" eaLnBrk="1" fontAlgn="auto" hangingPunct="1">
              <a:spcAft>
                <a:spcPts val="0"/>
              </a:spcAft>
              <a:defRPr/>
            </a:pPr>
            <a:endParaRPr lang="en-US" altLang="en-US" dirty="0"/>
          </a:p>
        </p:txBody>
      </p:sp>
      <p:sp>
        <p:nvSpPr>
          <p:cNvPr id="21509" name="Slide Number Placeholder 3">
            <a:extLst>
              <a:ext uri="{FF2B5EF4-FFF2-40B4-BE49-F238E27FC236}">
                <a16:creationId xmlns:a16="http://schemas.microsoft.com/office/drawing/2014/main" id="{1E304993-8B04-4B61-905B-EDDBF75D3E9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fld id="{1CE87AEB-8C7A-4A67-A369-8643B50530E6}" type="slidenum">
              <a:rPr lang="en-US" altLang="en-US" sz="1400">
                <a:solidFill>
                  <a:srgbClr val="B5A788"/>
                </a:solidFill>
              </a:rPr>
              <a:pPr>
                <a:spcBef>
                  <a:spcPct val="0"/>
                </a:spcBef>
                <a:buClrTx/>
                <a:buSzTx/>
                <a:buFontTx/>
                <a:buNone/>
              </a:pPr>
              <a:t>15</a:t>
            </a:fld>
            <a:endParaRPr lang="en-US" altLang="en-US" sz="1400">
              <a:solidFill>
                <a:srgbClr val="B5A788"/>
              </a:solidFill>
            </a:endParaRPr>
          </a:p>
        </p:txBody>
      </p:sp>
      <p:pic>
        <p:nvPicPr>
          <p:cNvPr id="21510" name="Picture 5" descr="C:\Users\dc53070\AppData\Local\Microsoft\Windows\Temporary Internet Files\Content.IE5\QWNIPBYJ\MC900432538[1].png">
            <a:extLst>
              <a:ext uri="{FF2B5EF4-FFF2-40B4-BE49-F238E27FC236}">
                <a16:creationId xmlns:a16="http://schemas.microsoft.com/office/drawing/2014/main" id="{39569420-AF4F-41C8-BE5D-387E9CAFAE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4572000"/>
            <a:ext cx="17526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11" descr="http://ts1.mm.bing.net/th?&amp;id=HN.607988720197895292&amp;w=300&amp;h=300&amp;c=0&amp;pid=1.9&amp;rs=0&amp;p=0&amp;url=http%3A%2F%2Fwww.walmart.com%2Fip%2FSunny-Meadow-Large-Grade-A-Eggs-Eggs%2F10316894">
            <a:extLst>
              <a:ext uri="{FF2B5EF4-FFF2-40B4-BE49-F238E27FC236}">
                <a16:creationId xmlns:a16="http://schemas.microsoft.com/office/drawing/2014/main" id="{0F2E25DB-7CB7-4125-882D-52919CE364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4486275"/>
            <a:ext cx="2371725"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7">
            <a:extLst>
              <a:ext uri="{FF2B5EF4-FFF2-40B4-BE49-F238E27FC236}">
                <a16:creationId xmlns:a16="http://schemas.microsoft.com/office/drawing/2014/main" id="{428DE8E2-808A-4E02-A8DF-D3A8262420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6219825"/>
            <a:ext cx="11715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a:extLst>
              <a:ext uri="{FF2B5EF4-FFF2-40B4-BE49-F238E27FC236}">
                <a16:creationId xmlns:a16="http://schemas.microsoft.com/office/drawing/2014/main" id="{E9F016AB-A6AF-48CB-8683-2D288B1F5A2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fld id="{31BB1CE5-A1A2-4FDA-8945-D9D0F6A665AD}" type="slidenum">
              <a:rPr lang="en-US" altLang="en-US" sz="1400">
                <a:solidFill>
                  <a:srgbClr val="B5A788"/>
                </a:solidFill>
              </a:rPr>
              <a:pPr>
                <a:spcBef>
                  <a:spcPct val="0"/>
                </a:spcBef>
                <a:buClrTx/>
                <a:buSzTx/>
                <a:buFontTx/>
                <a:buNone/>
              </a:pPr>
              <a:t>16</a:t>
            </a:fld>
            <a:endParaRPr lang="en-US" altLang="en-US" sz="1400">
              <a:solidFill>
                <a:srgbClr val="B5A788"/>
              </a:solidFill>
            </a:endParaRPr>
          </a:p>
        </p:txBody>
      </p:sp>
      <p:sp>
        <p:nvSpPr>
          <p:cNvPr id="20483" name="Rectangle 3">
            <a:extLst>
              <a:ext uri="{FF2B5EF4-FFF2-40B4-BE49-F238E27FC236}">
                <a16:creationId xmlns:a16="http://schemas.microsoft.com/office/drawing/2014/main" id="{064908E5-2127-4B05-9B95-651045A391E3}"/>
              </a:ext>
            </a:extLst>
          </p:cNvPr>
          <p:cNvSpPr>
            <a:spLocks noGrp="1" noChangeArrowheads="1"/>
          </p:cNvSpPr>
          <p:nvPr>
            <p:ph idx="4294967295"/>
          </p:nvPr>
        </p:nvSpPr>
        <p:spPr>
          <a:xfrm>
            <a:off x="304800" y="2133600"/>
            <a:ext cx="3657600" cy="4405313"/>
          </a:xfrm>
        </p:spPr>
        <p:txBody>
          <a:bodyPr rtlCol="0">
            <a:noAutofit/>
          </a:bodyPr>
          <a:lstStyle/>
          <a:p>
            <a:pPr marL="365760" indent="-283464" eaLnBrk="1" fontAlgn="auto" hangingPunct="1">
              <a:spcAft>
                <a:spcPts val="600"/>
              </a:spcAft>
              <a:buClr>
                <a:schemeClr val="bg2">
                  <a:lumMod val="10000"/>
                </a:schemeClr>
              </a:buClr>
              <a:buFont typeface="Wingdings 2"/>
              <a:buChar char=""/>
              <a:defRPr/>
            </a:pPr>
            <a:r>
              <a:rPr lang="en-US" altLang="en-US" sz="2000" dirty="0"/>
              <a:t>16 oz bag of plain dry beans, peas, or lentils in any brand</a:t>
            </a:r>
          </a:p>
          <a:p>
            <a:pPr marL="365760" indent="-283464" eaLnBrk="1" fontAlgn="auto" hangingPunct="1">
              <a:spcBef>
                <a:spcPts val="1800"/>
              </a:spcBef>
              <a:spcAft>
                <a:spcPts val="600"/>
              </a:spcAft>
              <a:buClr>
                <a:schemeClr val="bg2">
                  <a:lumMod val="10000"/>
                </a:schemeClr>
              </a:buClr>
              <a:buFont typeface="Wingdings 2"/>
              <a:buChar char=""/>
              <a:defRPr/>
            </a:pPr>
            <a:r>
              <a:rPr lang="en-US" altLang="en-US" sz="2000" dirty="0"/>
              <a:t>Includes garbanzo beans (chick peas), black-eyed peas, crowder peas and purple hull peas</a:t>
            </a:r>
          </a:p>
          <a:p>
            <a:pPr marL="365760" indent="-283464" eaLnBrk="1" fontAlgn="auto" hangingPunct="1">
              <a:spcBef>
                <a:spcPts val="1800"/>
              </a:spcBef>
              <a:spcAft>
                <a:spcPts val="600"/>
              </a:spcAft>
              <a:buClr>
                <a:schemeClr val="bg2">
                  <a:lumMod val="10000"/>
                </a:schemeClr>
              </a:buClr>
              <a:buFont typeface="Wingdings 2"/>
              <a:buChar char=""/>
              <a:defRPr/>
            </a:pPr>
            <a:r>
              <a:rPr lang="en-US" altLang="en-US" sz="2000" dirty="0"/>
              <a:t>No organic</a:t>
            </a:r>
          </a:p>
          <a:p>
            <a:pPr marL="365760" indent="-283464" eaLnBrk="1" fontAlgn="auto" hangingPunct="1">
              <a:spcBef>
                <a:spcPts val="1800"/>
              </a:spcBef>
              <a:spcAft>
                <a:spcPts val="600"/>
              </a:spcAft>
              <a:buClr>
                <a:schemeClr val="bg2">
                  <a:lumMod val="10000"/>
                </a:schemeClr>
              </a:buClr>
              <a:buFont typeface="Wingdings 2"/>
              <a:buChar char=""/>
              <a:defRPr/>
            </a:pPr>
            <a:r>
              <a:rPr lang="en-US" altLang="en-US" sz="2000" dirty="0"/>
              <a:t>No seasoning packets, soup mixes, or added ingredients</a:t>
            </a:r>
          </a:p>
        </p:txBody>
      </p:sp>
      <p:sp>
        <p:nvSpPr>
          <p:cNvPr id="20484" name="Rectangle 2">
            <a:extLst>
              <a:ext uri="{FF2B5EF4-FFF2-40B4-BE49-F238E27FC236}">
                <a16:creationId xmlns:a16="http://schemas.microsoft.com/office/drawing/2014/main" id="{AAD3E515-3DB8-4E42-A3F4-BD9A5C1C8414}"/>
              </a:ext>
            </a:extLst>
          </p:cNvPr>
          <p:cNvSpPr>
            <a:spLocks noGrp="1" noChangeArrowheads="1"/>
          </p:cNvSpPr>
          <p:nvPr>
            <p:ph type="title" idx="4294967295"/>
          </p:nvPr>
        </p:nvSpPr>
        <p:spPr>
          <a:xfrm>
            <a:off x="0" y="762000"/>
            <a:ext cx="9144000" cy="990600"/>
          </a:xfrm>
        </p:spPr>
        <p:txBody>
          <a:bodyPr>
            <a:noAutofit/>
          </a:bodyPr>
          <a:lstStyle/>
          <a:p>
            <a:pPr algn="ctr" eaLnBrk="1" fontAlgn="auto" hangingPunct="1">
              <a:spcAft>
                <a:spcPts val="0"/>
              </a:spcAft>
              <a:defRPr/>
            </a:pPr>
            <a:r>
              <a:rPr lang="en-US" altLang="en-US" dirty="0">
                <a:solidFill>
                  <a:schemeClr val="tx2">
                    <a:satMod val="130000"/>
                  </a:schemeClr>
                </a:solidFill>
                <a:latin typeface="Bradley Hand ITC" pitchFamily="66" charset="0"/>
              </a:rPr>
              <a:t> </a:t>
            </a:r>
            <a:br>
              <a:rPr lang="en-US" altLang="en-US" b="1" dirty="0">
                <a:solidFill>
                  <a:schemeClr val="tx2">
                    <a:satMod val="130000"/>
                  </a:schemeClr>
                </a:solidFill>
                <a:latin typeface="Bradley Hand ITC" pitchFamily="66" charset="0"/>
              </a:rPr>
            </a:br>
            <a:r>
              <a:rPr lang="en-US" altLang="en-US" sz="3600" b="1" dirty="0">
                <a:solidFill>
                  <a:srgbClr val="C00000"/>
                </a:solidFill>
                <a:latin typeface="+mn-lt"/>
              </a:rPr>
              <a:t>Dried Beans and/or Peas</a:t>
            </a:r>
          </a:p>
        </p:txBody>
      </p:sp>
      <p:pic>
        <p:nvPicPr>
          <p:cNvPr id="22533" name="Picture 2" descr="https://encrypted-tbn2.gstatic.com/images?q=tbn:ANd9GcRmwgxFzMTjFTwNbFrtf_YH_0Lp4lzl3bSkbmAKTvCXp_TEYQ4tug">
            <a:extLst>
              <a:ext uri="{FF2B5EF4-FFF2-40B4-BE49-F238E27FC236}">
                <a16:creationId xmlns:a16="http://schemas.microsoft.com/office/drawing/2014/main" id="{B6DF84E3-090B-4FA4-A16F-2528BF28AA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5700" y="2590800"/>
            <a:ext cx="3759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7">
            <a:extLst>
              <a:ext uri="{FF2B5EF4-FFF2-40B4-BE49-F238E27FC236}">
                <a16:creationId xmlns:a16="http://schemas.microsoft.com/office/drawing/2014/main" id="{99590D60-AE7E-441D-A0EF-42FEEFC806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6219825"/>
            <a:ext cx="11715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a:extLst>
              <a:ext uri="{FF2B5EF4-FFF2-40B4-BE49-F238E27FC236}">
                <a16:creationId xmlns:a16="http://schemas.microsoft.com/office/drawing/2014/main" id="{C44AF6E6-B3DA-45A6-8AAB-4B76F53722F2}"/>
              </a:ext>
            </a:extLst>
          </p:cNvPr>
          <p:cNvSpPr>
            <a:spLocks noGrp="1"/>
          </p:cNvSpPr>
          <p:nvPr>
            <p:ph type="title"/>
          </p:nvPr>
        </p:nvSpPr>
        <p:spPr>
          <a:xfrm>
            <a:off x="0" y="704850"/>
            <a:ext cx="9144000" cy="514350"/>
          </a:xfrm>
        </p:spPr>
        <p:txBody>
          <a:bodyPr>
            <a:noAutofit/>
          </a:bodyPr>
          <a:lstStyle/>
          <a:p>
            <a:pPr algn="ctr" eaLnBrk="1" fontAlgn="auto" hangingPunct="1">
              <a:spcAft>
                <a:spcPts val="0"/>
              </a:spcAft>
              <a:defRPr/>
            </a:pPr>
            <a:r>
              <a:rPr lang="en-US" altLang="en-US" sz="3600" b="1" dirty="0">
                <a:solidFill>
                  <a:srgbClr val="C00000"/>
                </a:solidFill>
                <a:latin typeface="+mn-lt"/>
              </a:rPr>
              <a:t>Canned Beans</a:t>
            </a:r>
          </a:p>
        </p:txBody>
      </p:sp>
      <p:sp>
        <p:nvSpPr>
          <p:cNvPr id="21507" name="Content Placeholder 3">
            <a:extLst>
              <a:ext uri="{FF2B5EF4-FFF2-40B4-BE49-F238E27FC236}">
                <a16:creationId xmlns:a16="http://schemas.microsoft.com/office/drawing/2014/main" id="{EAA63ACC-880D-4DEA-BFA7-765C7694885F}"/>
              </a:ext>
            </a:extLst>
          </p:cNvPr>
          <p:cNvSpPr>
            <a:spLocks noGrp="1"/>
          </p:cNvSpPr>
          <p:nvPr>
            <p:ph idx="1"/>
          </p:nvPr>
        </p:nvSpPr>
        <p:spPr>
          <a:xfrm>
            <a:off x="990600" y="1752600"/>
            <a:ext cx="7696200" cy="4572000"/>
          </a:xfrm>
        </p:spPr>
        <p:txBody>
          <a:bodyPr rtlCol="0">
            <a:normAutofit fontScale="92500" lnSpcReduction="10000"/>
          </a:bodyPr>
          <a:lstStyle/>
          <a:p>
            <a:pPr marL="539496" indent="-457200" eaLnBrk="1" fontAlgn="auto" hangingPunct="1">
              <a:spcAft>
                <a:spcPts val="0"/>
              </a:spcAft>
              <a:buClr>
                <a:schemeClr val="bg2">
                  <a:lumMod val="25000"/>
                </a:schemeClr>
              </a:buClr>
              <a:defRPr/>
            </a:pPr>
            <a:r>
              <a:rPr lang="en-US" altLang="en-US" sz="2600" dirty="0"/>
              <a:t>15 – 16 oz cans of plain beans in any brand</a:t>
            </a:r>
          </a:p>
          <a:p>
            <a:pPr marL="539496" indent="-457200" eaLnBrk="1" fontAlgn="auto" hangingPunct="1">
              <a:spcAft>
                <a:spcPts val="0"/>
              </a:spcAft>
              <a:buClr>
                <a:schemeClr val="bg2">
                  <a:lumMod val="25000"/>
                </a:schemeClr>
              </a:buClr>
              <a:defRPr/>
            </a:pPr>
            <a:endParaRPr lang="en-US" altLang="en-US" sz="2600" dirty="0"/>
          </a:p>
          <a:p>
            <a:pPr marL="539496" indent="-457200" eaLnBrk="1" fontAlgn="auto" hangingPunct="1">
              <a:spcBef>
                <a:spcPct val="0"/>
              </a:spcBef>
              <a:spcAft>
                <a:spcPts val="0"/>
              </a:spcAft>
              <a:buClr>
                <a:schemeClr val="bg2">
                  <a:lumMod val="25000"/>
                </a:schemeClr>
              </a:buClr>
              <a:defRPr/>
            </a:pPr>
            <a:r>
              <a:rPr lang="en-US" altLang="en-US" sz="2600" dirty="0"/>
              <a:t>Includes garbanzo beans (chick peas), black-eyed peas, crowder peas and purple hull peas</a:t>
            </a:r>
          </a:p>
          <a:p>
            <a:pPr marL="539496" indent="-457200" eaLnBrk="1" fontAlgn="auto" hangingPunct="1">
              <a:spcBef>
                <a:spcPct val="0"/>
              </a:spcBef>
              <a:spcAft>
                <a:spcPts val="0"/>
              </a:spcAft>
              <a:buClr>
                <a:schemeClr val="bg2">
                  <a:lumMod val="25000"/>
                </a:schemeClr>
              </a:buClr>
              <a:defRPr/>
            </a:pPr>
            <a:endParaRPr lang="en-US" altLang="en-US" sz="2600" dirty="0"/>
          </a:p>
          <a:p>
            <a:pPr marL="539496" indent="-457200" eaLnBrk="1" fontAlgn="auto" hangingPunct="1">
              <a:spcBef>
                <a:spcPct val="0"/>
              </a:spcBef>
              <a:spcAft>
                <a:spcPts val="0"/>
              </a:spcAft>
              <a:buClr>
                <a:schemeClr val="bg2">
                  <a:lumMod val="25000"/>
                </a:schemeClr>
              </a:buClr>
              <a:defRPr/>
            </a:pPr>
            <a:r>
              <a:rPr lang="en-US" altLang="en-US" sz="2600" i="1" dirty="0"/>
              <a:t>Can have:</a:t>
            </a:r>
            <a:r>
              <a:rPr lang="en-US" altLang="en-US" sz="2600" dirty="0"/>
              <a:t> </a:t>
            </a:r>
          </a:p>
          <a:p>
            <a:pPr marL="858838" lvl="1" indent="-288925" eaLnBrk="1" fontAlgn="auto" hangingPunct="1">
              <a:spcBef>
                <a:spcPct val="0"/>
              </a:spcBef>
              <a:spcAft>
                <a:spcPts val="0"/>
              </a:spcAft>
              <a:buClr>
                <a:schemeClr val="bg2">
                  <a:lumMod val="25000"/>
                </a:schemeClr>
              </a:buClr>
              <a:buFont typeface="Wingdings" panose="05000000000000000000" pitchFamily="2" charset="2"/>
              <a:buChar char="Ø"/>
              <a:defRPr/>
            </a:pPr>
            <a:r>
              <a:rPr lang="en-US" altLang="en-US" sz="2600" dirty="0"/>
              <a:t>added sugar for processing</a:t>
            </a:r>
          </a:p>
          <a:p>
            <a:pPr marL="858838" lvl="1" indent="-288925" eaLnBrk="1" fontAlgn="auto" hangingPunct="1">
              <a:spcBef>
                <a:spcPct val="0"/>
              </a:spcBef>
              <a:spcAft>
                <a:spcPts val="0"/>
              </a:spcAft>
              <a:buClr>
                <a:schemeClr val="bg2">
                  <a:lumMod val="25000"/>
                </a:schemeClr>
              </a:buClr>
              <a:buFont typeface="Wingdings" panose="05000000000000000000" pitchFamily="2" charset="2"/>
              <a:buChar char="Ø"/>
              <a:defRPr/>
            </a:pPr>
            <a:r>
              <a:rPr lang="en-US" altLang="en-US" sz="2600" dirty="0"/>
              <a:t>reduced sodium</a:t>
            </a:r>
          </a:p>
          <a:p>
            <a:pPr marL="539496" indent="-457200" eaLnBrk="1" fontAlgn="auto" hangingPunct="1">
              <a:spcBef>
                <a:spcPts val="1800"/>
              </a:spcBef>
              <a:spcAft>
                <a:spcPts val="600"/>
              </a:spcAft>
              <a:buClr>
                <a:schemeClr val="bg2">
                  <a:lumMod val="25000"/>
                </a:schemeClr>
              </a:buClr>
              <a:defRPr/>
            </a:pPr>
            <a:r>
              <a:rPr lang="en-US" altLang="en-US" sz="2600" dirty="0"/>
              <a:t>Green peas, green beans, lima beans, snap beans, yellow beans and wax beans are not allowed</a:t>
            </a:r>
          </a:p>
          <a:p>
            <a:pPr marL="539496" indent="-457200" eaLnBrk="1" fontAlgn="auto" hangingPunct="1">
              <a:spcBef>
                <a:spcPts val="1800"/>
              </a:spcBef>
              <a:spcAft>
                <a:spcPts val="600"/>
              </a:spcAft>
              <a:buClr>
                <a:schemeClr val="bg2">
                  <a:lumMod val="25000"/>
                </a:schemeClr>
              </a:buClr>
              <a:defRPr/>
            </a:pPr>
            <a:r>
              <a:rPr lang="en-US" altLang="en-US" sz="2600" dirty="0"/>
              <a:t>No organic</a:t>
            </a:r>
          </a:p>
          <a:p>
            <a:pPr marL="365760" indent="-283464" eaLnBrk="1" fontAlgn="auto" hangingPunct="1">
              <a:spcBef>
                <a:spcPts val="1800"/>
              </a:spcBef>
              <a:spcAft>
                <a:spcPts val="600"/>
              </a:spcAft>
              <a:buFont typeface="Wingdings 2"/>
              <a:buChar char=""/>
              <a:defRPr/>
            </a:pPr>
            <a:endParaRPr lang="en-US" altLang="en-US" sz="2800" dirty="0"/>
          </a:p>
        </p:txBody>
      </p:sp>
      <p:sp>
        <p:nvSpPr>
          <p:cNvPr id="23556" name="Slide Number Placeholder 1">
            <a:extLst>
              <a:ext uri="{FF2B5EF4-FFF2-40B4-BE49-F238E27FC236}">
                <a16:creationId xmlns:a16="http://schemas.microsoft.com/office/drawing/2014/main" id="{7104A0C9-12D6-4605-A027-BA4518449A1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fld id="{53317CD0-436E-43A7-BA58-231CCECE2C2D}" type="slidenum">
              <a:rPr lang="en-US" altLang="en-US" sz="1400">
                <a:solidFill>
                  <a:srgbClr val="B5A788"/>
                </a:solidFill>
              </a:rPr>
              <a:pPr>
                <a:spcBef>
                  <a:spcPct val="0"/>
                </a:spcBef>
                <a:buClrTx/>
                <a:buSzTx/>
                <a:buFontTx/>
                <a:buNone/>
              </a:pPr>
              <a:t>17</a:t>
            </a:fld>
            <a:endParaRPr lang="en-US" altLang="en-US" sz="1400">
              <a:solidFill>
                <a:srgbClr val="B5A788"/>
              </a:solidFill>
            </a:endParaRPr>
          </a:p>
        </p:txBody>
      </p:sp>
      <p:pic>
        <p:nvPicPr>
          <p:cNvPr id="23557" name="Picture 2" descr="http://ts1.mm.bing.net/th?&amp;id=HN.608023917445318669&amp;w=300&amp;h=300&amp;c=0&amp;pid=1.9&amp;rs=0&amp;p=0&amp;url=http%3A%2F%2Fdelishdinners.wordpress.com%2Fcategory%2Fingredients-101%2F">
            <a:extLst>
              <a:ext uri="{FF2B5EF4-FFF2-40B4-BE49-F238E27FC236}">
                <a16:creationId xmlns:a16="http://schemas.microsoft.com/office/drawing/2014/main" id="{D6FA0D60-8B94-4445-90B9-D5AA98D086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381000"/>
            <a:ext cx="1787525" cy="139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7">
            <a:extLst>
              <a:ext uri="{FF2B5EF4-FFF2-40B4-BE49-F238E27FC236}">
                <a16:creationId xmlns:a16="http://schemas.microsoft.com/office/drawing/2014/main" id="{D987CCFE-F9EB-4FBA-BFD9-C8EA08B4B9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6219825"/>
            <a:ext cx="11715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a:extLst>
              <a:ext uri="{FF2B5EF4-FFF2-40B4-BE49-F238E27FC236}">
                <a16:creationId xmlns:a16="http://schemas.microsoft.com/office/drawing/2014/main" id="{E297038C-B358-422F-B66A-4046F37475BF}"/>
              </a:ext>
            </a:extLst>
          </p:cNvPr>
          <p:cNvSpPr>
            <a:spLocks noGrp="1"/>
          </p:cNvSpPr>
          <p:nvPr>
            <p:ph type="title"/>
          </p:nvPr>
        </p:nvSpPr>
        <p:spPr>
          <a:xfrm>
            <a:off x="457200" y="228600"/>
            <a:ext cx="8686800" cy="1219200"/>
          </a:xfrm>
        </p:spPr>
        <p:txBody>
          <a:bodyPr/>
          <a:lstStyle/>
          <a:p>
            <a:pPr algn="ctr" eaLnBrk="1" fontAlgn="auto" hangingPunct="1">
              <a:spcAft>
                <a:spcPts val="0"/>
              </a:spcAft>
              <a:defRPr/>
            </a:pPr>
            <a:r>
              <a:rPr lang="en-US" altLang="en-US" sz="3600" b="1" dirty="0">
                <a:solidFill>
                  <a:srgbClr val="C00000"/>
                </a:solidFill>
                <a:latin typeface="+mn-lt"/>
              </a:rPr>
              <a:t>Peanut Butter</a:t>
            </a:r>
            <a:endParaRPr lang="en-US" altLang="en-US" sz="3600" dirty="0">
              <a:solidFill>
                <a:srgbClr val="C00000"/>
              </a:solidFill>
              <a:latin typeface="+mn-lt"/>
            </a:endParaRPr>
          </a:p>
        </p:txBody>
      </p:sp>
      <p:sp>
        <p:nvSpPr>
          <p:cNvPr id="4" name="Content Placeholder 3">
            <a:extLst>
              <a:ext uri="{FF2B5EF4-FFF2-40B4-BE49-F238E27FC236}">
                <a16:creationId xmlns:a16="http://schemas.microsoft.com/office/drawing/2014/main" id="{EC7D9772-6158-40FF-9D04-63307D78D6BA}"/>
              </a:ext>
            </a:extLst>
          </p:cNvPr>
          <p:cNvSpPr>
            <a:spLocks noGrp="1"/>
          </p:cNvSpPr>
          <p:nvPr>
            <p:ph idx="1"/>
          </p:nvPr>
        </p:nvSpPr>
        <p:spPr>
          <a:xfrm>
            <a:off x="1066800" y="1371600"/>
            <a:ext cx="7620000" cy="4953000"/>
          </a:xfrm>
        </p:spPr>
        <p:txBody>
          <a:bodyPr rtlCol="0">
            <a:normAutofit/>
          </a:bodyPr>
          <a:lstStyle/>
          <a:p>
            <a:pPr marL="463550" indent="-463550" eaLnBrk="1" fontAlgn="auto" hangingPunct="1">
              <a:spcBef>
                <a:spcPts val="0"/>
              </a:spcBef>
              <a:spcAft>
                <a:spcPts val="0"/>
              </a:spcAft>
              <a:buClr>
                <a:schemeClr val="bg2">
                  <a:lumMod val="10000"/>
                </a:schemeClr>
              </a:buClr>
              <a:defRPr/>
            </a:pPr>
            <a:r>
              <a:rPr lang="en-US" sz="2800" dirty="0"/>
              <a:t>16 – 18 oz jar, glass or plastic, in any brand</a:t>
            </a:r>
          </a:p>
          <a:p>
            <a:pPr marL="539496" indent="-457200" eaLnBrk="1" fontAlgn="auto" hangingPunct="1">
              <a:spcBef>
                <a:spcPts val="0"/>
              </a:spcBef>
              <a:spcAft>
                <a:spcPts val="0"/>
              </a:spcAft>
              <a:buClr>
                <a:schemeClr val="bg2">
                  <a:lumMod val="10000"/>
                </a:schemeClr>
              </a:buClr>
              <a:defRPr/>
            </a:pPr>
            <a:endParaRPr lang="en-US" sz="2800" dirty="0"/>
          </a:p>
          <a:p>
            <a:pPr lvl="1" indent="-457200" eaLnBrk="1" fontAlgn="auto" hangingPunct="1">
              <a:spcBef>
                <a:spcPts val="0"/>
              </a:spcBef>
              <a:spcAft>
                <a:spcPts val="0"/>
              </a:spcAft>
              <a:buClr>
                <a:schemeClr val="bg2">
                  <a:lumMod val="10000"/>
                </a:schemeClr>
              </a:buClr>
              <a:buSzPct val="95000"/>
              <a:defRPr/>
            </a:pPr>
            <a:r>
              <a:rPr lang="en-US" sz="2600" i="1" dirty="0">
                <a:solidFill>
                  <a:prstClr val="black"/>
                </a:solidFill>
              </a:rPr>
              <a:t>Can Be:</a:t>
            </a:r>
          </a:p>
          <a:p>
            <a:pPr marL="854075" lvl="1" indent="-342900" eaLnBrk="1" fontAlgn="auto" hangingPunct="1">
              <a:spcAft>
                <a:spcPts val="0"/>
              </a:spcAft>
              <a:buClr>
                <a:schemeClr val="bg2">
                  <a:lumMod val="10000"/>
                </a:schemeClr>
              </a:buClr>
              <a:buFont typeface="Wingdings" panose="05000000000000000000" pitchFamily="2" charset="2"/>
              <a:buChar char="Ø"/>
              <a:defRPr/>
            </a:pPr>
            <a:r>
              <a:rPr lang="en-US" sz="2400" dirty="0"/>
              <a:t>Creamy (smooth) or chunky (crunchy) or Natural</a:t>
            </a:r>
          </a:p>
          <a:p>
            <a:pPr marL="854075" lvl="1" indent="-342900" eaLnBrk="1" fontAlgn="auto" hangingPunct="1">
              <a:spcAft>
                <a:spcPts val="0"/>
              </a:spcAft>
              <a:buClr>
                <a:schemeClr val="bg2">
                  <a:lumMod val="10000"/>
                </a:schemeClr>
              </a:buClr>
              <a:buFont typeface="Wingdings" panose="05000000000000000000" pitchFamily="2" charset="2"/>
              <a:buChar char="Ø"/>
              <a:defRPr/>
            </a:pPr>
            <a:r>
              <a:rPr lang="en-US" sz="2400" dirty="0"/>
              <a:t>Refrigerated or non-refrigerated</a:t>
            </a:r>
          </a:p>
          <a:p>
            <a:pPr marL="854075" lvl="1" indent="-342900" eaLnBrk="1" fontAlgn="auto" hangingPunct="1">
              <a:spcAft>
                <a:spcPts val="0"/>
              </a:spcAft>
              <a:buClr>
                <a:schemeClr val="bg2">
                  <a:lumMod val="10000"/>
                </a:schemeClr>
              </a:buClr>
              <a:buFont typeface="Wingdings" panose="05000000000000000000" pitchFamily="2" charset="2"/>
              <a:buChar char="Ø"/>
              <a:defRPr/>
            </a:pPr>
            <a:r>
              <a:rPr lang="en-US" sz="2400" dirty="0"/>
              <a:t>Regular or reduced sodium</a:t>
            </a:r>
          </a:p>
          <a:p>
            <a:pPr marL="854075" lvl="1" indent="-342900" eaLnBrk="1" fontAlgn="auto" hangingPunct="1">
              <a:spcBef>
                <a:spcPts val="0"/>
              </a:spcBef>
              <a:spcAft>
                <a:spcPts val="0"/>
              </a:spcAft>
              <a:buClr>
                <a:schemeClr val="bg2">
                  <a:lumMod val="10000"/>
                </a:schemeClr>
              </a:buClr>
              <a:buFont typeface="Wingdings" panose="05000000000000000000" pitchFamily="2" charset="2"/>
              <a:buChar char="Ø"/>
              <a:defRPr/>
            </a:pPr>
            <a:r>
              <a:rPr lang="en-US" sz="2400" dirty="0"/>
              <a:t>With added vitamins</a:t>
            </a:r>
          </a:p>
          <a:p>
            <a:pPr marL="854075" lvl="1" indent="-342900" eaLnBrk="1" fontAlgn="auto" hangingPunct="1">
              <a:spcBef>
                <a:spcPts val="0"/>
              </a:spcBef>
              <a:spcAft>
                <a:spcPts val="0"/>
              </a:spcAft>
              <a:buClr>
                <a:schemeClr val="bg2">
                  <a:lumMod val="10000"/>
                </a:schemeClr>
              </a:buClr>
              <a:buFont typeface="Wingdings" panose="05000000000000000000" pitchFamily="2" charset="2"/>
              <a:buChar char="Ø"/>
              <a:defRPr/>
            </a:pPr>
            <a:endParaRPr lang="en-US" sz="2600" dirty="0"/>
          </a:p>
          <a:p>
            <a:pPr lvl="1" indent="-457200" eaLnBrk="1" fontAlgn="auto" hangingPunct="1">
              <a:spcBef>
                <a:spcPts val="0"/>
              </a:spcBef>
              <a:spcAft>
                <a:spcPts val="0"/>
              </a:spcAft>
              <a:buClr>
                <a:schemeClr val="bg2">
                  <a:lumMod val="10000"/>
                </a:schemeClr>
              </a:buClr>
              <a:defRPr/>
            </a:pPr>
            <a:r>
              <a:rPr lang="en-US" sz="2400" dirty="0"/>
              <a:t>No reduced fat or spreads</a:t>
            </a:r>
          </a:p>
          <a:p>
            <a:pPr lvl="1" indent="-457200" eaLnBrk="1" fontAlgn="auto" hangingPunct="1">
              <a:spcBef>
                <a:spcPts val="0"/>
              </a:spcBef>
              <a:spcAft>
                <a:spcPts val="0"/>
              </a:spcAft>
              <a:buClr>
                <a:schemeClr val="bg2">
                  <a:lumMod val="10000"/>
                </a:schemeClr>
              </a:buClr>
              <a:defRPr/>
            </a:pPr>
            <a:r>
              <a:rPr lang="en-US" sz="2400" dirty="0"/>
              <a:t>No added ingredients such as </a:t>
            </a:r>
          </a:p>
          <a:p>
            <a:pPr marL="0" lvl="1" indent="463550" eaLnBrk="1" fontAlgn="auto" hangingPunct="1">
              <a:spcBef>
                <a:spcPts val="0"/>
              </a:spcBef>
              <a:spcAft>
                <a:spcPts val="0"/>
              </a:spcAft>
              <a:buClr>
                <a:schemeClr val="bg2">
                  <a:lumMod val="10000"/>
                </a:schemeClr>
              </a:buClr>
              <a:buFont typeface="Verdana" pitchFamily="34" charset="0"/>
              <a:buNone/>
              <a:defRPr/>
            </a:pPr>
            <a:r>
              <a:rPr lang="en-US" sz="2400" dirty="0"/>
              <a:t>marshmallows, honey, jelly or chocolate</a:t>
            </a:r>
          </a:p>
          <a:p>
            <a:pPr lvl="1" indent="-457200" eaLnBrk="1" fontAlgn="auto" hangingPunct="1">
              <a:spcBef>
                <a:spcPts val="0"/>
              </a:spcBef>
              <a:spcAft>
                <a:spcPts val="0"/>
              </a:spcAft>
              <a:buClr>
                <a:schemeClr val="bg2">
                  <a:lumMod val="10000"/>
                </a:schemeClr>
              </a:buClr>
              <a:buSzPct val="95000"/>
              <a:defRPr/>
            </a:pPr>
            <a:r>
              <a:rPr lang="en-US" sz="2400" dirty="0"/>
              <a:t>No store ground or organic</a:t>
            </a:r>
          </a:p>
          <a:p>
            <a:pPr marL="365760" indent="-283464" eaLnBrk="1" fontAlgn="auto" hangingPunct="1">
              <a:spcAft>
                <a:spcPts val="0"/>
              </a:spcAft>
              <a:buFont typeface="Wingdings 2"/>
              <a:buChar char=""/>
              <a:defRPr/>
            </a:pPr>
            <a:endParaRPr lang="en-US" dirty="0"/>
          </a:p>
        </p:txBody>
      </p:sp>
      <p:sp>
        <p:nvSpPr>
          <p:cNvPr id="24580" name="Slide Number Placeholder 1">
            <a:extLst>
              <a:ext uri="{FF2B5EF4-FFF2-40B4-BE49-F238E27FC236}">
                <a16:creationId xmlns:a16="http://schemas.microsoft.com/office/drawing/2014/main" id="{C6D83BED-A6B9-44C6-A6A1-F40821791EC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fld id="{0BD37BD0-6BE6-4C1D-BD45-2A8F3E0B46BF}" type="slidenum">
              <a:rPr lang="en-US" altLang="en-US" sz="1400">
                <a:solidFill>
                  <a:srgbClr val="B5A788"/>
                </a:solidFill>
              </a:rPr>
              <a:pPr>
                <a:spcBef>
                  <a:spcPct val="0"/>
                </a:spcBef>
                <a:buClrTx/>
                <a:buSzTx/>
                <a:buFontTx/>
                <a:buNone/>
              </a:pPr>
              <a:t>18</a:t>
            </a:fld>
            <a:endParaRPr lang="en-US" altLang="en-US" sz="1400">
              <a:solidFill>
                <a:srgbClr val="B5A788"/>
              </a:solidFill>
            </a:endParaRPr>
          </a:p>
        </p:txBody>
      </p:sp>
      <p:pic>
        <p:nvPicPr>
          <p:cNvPr id="24581" name="Picture 6" descr="http://images-partners-tbn.google.com/images?q=tbn:ANd9GcTTs3n-83grWA69nxneuuPGbeTBJzEW7p9W8aIhS2Ja5N-u8dNQHKAqp2w:http://peanutbuttercalories.com/wp-content/uploads/2013/10/peanut_butter2.jpg">
            <a:hlinkClick r:id="rId3"/>
            <a:extLst>
              <a:ext uri="{FF2B5EF4-FFF2-40B4-BE49-F238E27FC236}">
                <a16:creationId xmlns:a16="http://schemas.microsoft.com/office/drawing/2014/main" id="{CB3D4319-C627-46BE-8B85-28CBD49BDA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3200400"/>
            <a:ext cx="142875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7">
            <a:extLst>
              <a:ext uri="{FF2B5EF4-FFF2-40B4-BE49-F238E27FC236}">
                <a16:creationId xmlns:a16="http://schemas.microsoft.com/office/drawing/2014/main" id="{FD92C2DA-C941-490E-BE56-F93FA8FD7E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6219825"/>
            <a:ext cx="11715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a:extLst>
              <a:ext uri="{FF2B5EF4-FFF2-40B4-BE49-F238E27FC236}">
                <a16:creationId xmlns:a16="http://schemas.microsoft.com/office/drawing/2014/main" id="{44C4DE4C-71CE-4B2E-82B7-9C3723158634}"/>
              </a:ext>
            </a:extLst>
          </p:cNvPr>
          <p:cNvSpPr>
            <a:spLocks noGrp="1"/>
          </p:cNvSpPr>
          <p:nvPr>
            <p:ph type="title"/>
          </p:nvPr>
        </p:nvSpPr>
        <p:spPr>
          <a:xfrm>
            <a:off x="457200" y="704850"/>
            <a:ext cx="8686800" cy="742950"/>
          </a:xfrm>
        </p:spPr>
        <p:txBody>
          <a:bodyPr/>
          <a:lstStyle/>
          <a:p>
            <a:pPr algn="ctr" eaLnBrk="1" fontAlgn="auto" hangingPunct="1">
              <a:spcAft>
                <a:spcPts val="0"/>
              </a:spcAft>
              <a:defRPr/>
            </a:pPr>
            <a:r>
              <a:rPr lang="en-US" altLang="en-US" sz="3600" b="1" dirty="0">
                <a:solidFill>
                  <a:srgbClr val="C00000"/>
                </a:solidFill>
                <a:latin typeface="+mn-lt"/>
              </a:rPr>
              <a:t>48 oz Shelf Juices for Women</a:t>
            </a:r>
          </a:p>
        </p:txBody>
      </p:sp>
      <p:sp>
        <p:nvSpPr>
          <p:cNvPr id="21507" name="Content Placeholder 3">
            <a:extLst>
              <a:ext uri="{FF2B5EF4-FFF2-40B4-BE49-F238E27FC236}">
                <a16:creationId xmlns:a16="http://schemas.microsoft.com/office/drawing/2014/main" id="{1EC729A0-AE38-4464-9220-5A1D20AD0D36}"/>
              </a:ext>
            </a:extLst>
          </p:cNvPr>
          <p:cNvSpPr>
            <a:spLocks noGrp="1"/>
          </p:cNvSpPr>
          <p:nvPr>
            <p:ph idx="1"/>
          </p:nvPr>
        </p:nvSpPr>
        <p:spPr>
          <a:xfrm>
            <a:off x="1066800" y="1600200"/>
            <a:ext cx="7620000" cy="5027613"/>
          </a:xfrm>
        </p:spPr>
        <p:txBody>
          <a:bodyPr rtlCol="0">
            <a:normAutofit/>
          </a:bodyPr>
          <a:lstStyle/>
          <a:p>
            <a:pPr marL="457200" lvl="2" indent="-457200" eaLnBrk="1" fontAlgn="auto" hangingPunct="1">
              <a:spcAft>
                <a:spcPts val="0"/>
              </a:spcAft>
              <a:buClr>
                <a:schemeClr val="bg2">
                  <a:lumMod val="10000"/>
                </a:schemeClr>
              </a:buClr>
              <a:buSzPct val="95000"/>
              <a:defRPr/>
            </a:pPr>
            <a:r>
              <a:rPr lang="en-US" altLang="en-US" sz="2600" b="1" dirty="0"/>
              <a:t>Any brand of Orange or Grapefruit labeled 100% juice and at least 100% vitamin C</a:t>
            </a:r>
          </a:p>
          <a:p>
            <a:pPr marL="457200" lvl="2" indent="-457200" eaLnBrk="1" fontAlgn="auto" hangingPunct="1">
              <a:spcAft>
                <a:spcPts val="0"/>
              </a:spcAft>
              <a:buClr>
                <a:schemeClr val="bg2">
                  <a:lumMod val="10000"/>
                </a:schemeClr>
              </a:buClr>
              <a:buSzPct val="95000"/>
              <a:defRPr/>
            </a:pPr>
            <a:endParaRPr lang="en-US" altLang="en-US" sz="2600" dirty="0"/>
          </a:p>
          <a:p>
            <a:pPr lvl="1" indent="-457200" eaLnBrk="1" fontAlgn="auto" hangingPunct="1">
              <a:spcBef>
                <a:spcPts val="0"/>
              </a:spcBef>
              <a:spcAft>
                <a:spcPts val="0"/>
              </a:spcAft>
              <a:buClr>
                <a:schemeClr val="bg2">
                  <a:lumMod val="10000"/>
                </a:schemeClr>
              </a:buClr>
              <a:defRPr/>
            </a:pPr>
            <a:r>
              <a:rPr lang="en-US" altLang="en-US" sz="2600" i="1" dirty="0"/>
              <a:t>Allowed products come from the following brands identified on the WIC Shopping Guide and the TNWIC APL: </a:t>
            </a:r>
          </a:p>
          <a:p>
            <a:pPr marL="806450" lvl="2" indent="-342900" eaLnBrk="1" fontAlgn="auto" hangingPunct="1">
              <a:spcAft>
                <a:spcPts val="0"/>
              </a:spcAft>
              <a:buClr>
                <a:schemeClr val="bg2">
                  <a:lumMod val="10000"/>
                </a:schemeClr>
              </a:buClr>
              <a:buFont typeface="Wingdings" panose="05000000000000000000" pitchFamily="2" charset="2"/>
              <a:buChar char="Ø"/>
              <a:defRPr/>
            </a:pPr>
            <a:r>
              <a:rPr lang="en-US" altLang="en-US" dirty="0"/>
              <a:t>Juicy Juice </a:t>
            </a:r>
          </a:p>
          <a:p>
            <a:pPr marL="806450" lvl="2" indent="-342900" eaLnBrk="1" fontAlgn="auto" hangingPunct="1">
              <a:spcAft>
                <a:spcPts val="0"/>
              </a:spcAft>
              <a:buClr>
                <a:schemeClr val="bg2">
                  <a:lumMod val="10000"/>
                </a:schemeClr>
              </a:buClr>
              <a:buFont typeface="Wingdings" panose="05000000000000000000" pitchFamily="2" charset="2"/>
              <a:buChar char="Ø"/>
              <a:defRPr/>
            </a:pPr>
            <a:r>
              <a:rPr lang="en-US" altLang="en-US" dirty="0"/>
              <a:t>Lucky Leaf</a:t>
            </a:r>
          </a:p>
          <a:p>
            <a:pPr marL="806450" lvl="2" indent="-342900" eaLnBrk="1" fontAlgn="auto" hangingPunct="1">
              <a:spcAft>
                <a:spcPts val="0"/>
              </a:spcAft>
              <a:buClr>
                <a:schemeClr val="bg2">
                  <a:lumMod val="10000"/>
                </a:schemeClr>
              </a:buClr>
              <a:buFont typeface="Wingdings" panose="05000000000000000000" pitchFamily="2" charset="2"/>
              <a:buChar char="Ø"/>
              <a:defRPr/>
            </a:pPr>
            <a:r>
              <a:rPr lang="en-US" altLang="en-US" dirty="0"/>
              <a:t>Northland	</a:t>
            </a:r>
          </a:p>
          <a:p>
            <a:pPr marL="806450" lvl="2" indent="-342900" eaLnBrk="1" fontAlgn="auto" hangingPunct="1">
              <a:spcAft>
                <a:spcPts val="0"/>
              </a:spcAft>
              <a:buClr>
                <a:schemeClr val="bg2">
                  <a:lumMod val="10000"/>
                </a:schemeClr>
              </a:buClr>
              <a:buFont typeface="Wingdings" panose="05000000000000000000" pitchFamily="2" charset="2"/>
              <a:buChar char="Ø"/>
              <a:defRPr/>
            </a:pPr>
            <a:r>
              <a:rPr lang="en-US" altLang="en-US" dirty="0"/>
              <a:t>Seneca</a:t>
            </a:r>
          </a:p>
          <a:p>
            <a:pPr marL="690563" lvl="2" indent="-293688" eaLnBrk="1" fontAlgn="auto" hangingPunct="1">
              <a:spcAft>
                <a:spcPts val="0"/>
              </a:spcAft>
              <a:buClr>
                <a:schemeClr val="accent3"/>
              </a:buClr>
              <a:buSzPct val="95000"/>
              <a:buFont typeface="Wingdings" panose="05000000000000000000" pitchFamily="2" charset="2"/>
              <a:buChar char="ü"/>
              <a:defRPr/>
            </a:pPr>
            <a:endParaRPr lang="en-US" altLang="en-US" dirty="0"/>
          </a:p>
          <a:p>
            <a:pPr marL="690563" lvl="2" indent="-293688" eaLnBrk="1" fontAlgn="auto" hangingPunct="1">
              <a:spcAft>
                <a:spcPts val="0"/>
              </a:spcAft>
              <a:buClr>
                <a:schemeClr val="accent3"/>
              </a:buClr>
              <a:buSzPct val="95000"/>
              <a:buFont typeface="Wingdings" panose="05000000000000000000" pitchFamily="2" charset="2"/>
              <a:buChar char="ü"/>
              <a:defRPr/>
            </a:pPr>
            <a:endParaRPr lang="en-US" altLang="en-US" sz="2300" i="1" dirty="0"/>
          </a:p>
          <a:p>
            <a:pPr marL="640080" lvl="1" indent="-237744" eaLnBrk="1" fontAlgn="auto" hangingPunct="1">
              <a:spcAft>
                <a:spcPts val="0"/>
              </a:spcAft>
              <a:buFont typeface="Wingdings" panose="05000000000000000000" pitchFamily="2" charset="2"/>
              <a:buChar char="Ø"/>
              <a:defRPr/>
            </a:pPr>
            <a:endParaRPr lang="en-US" altLang="en-US" dirty="0"/>
          </a:p>
          <a:p>
            <a:pPr marL="284163" lvl="1" indent="-284163" eaLnBrk="1" fontAlgn="auto" hangingPunct="1">
              <a:spcAft>
                <a:spcPts val="0"/>
              </a:spcAft>
              <a:buFont typeface="Verdana"/>
              <a:buChar char="◦"/>
              <a:defRPr/>
            </a:pPr>
            <a:endParaRPr lang="en-US" altLang="en-US" sz="2600" dirty="0"/>
          </a:p>
          <a:p>
            <a:pPr marL="640080" lvl="1" indent="-237744" eaLnBrk="1" fontAlgn="auto" hangingPunct="1">
              <a:spcAft>
                <a:spcPts val="0"/>
              </a:spcAft>
              <a:buFont typeface="Wingdings" panose="05000000000000000000" pitchFamily="2" charset="2"/>
              <a:buChar char="Ø"/>
              <a:defRPr/>
            </a:pPr>
            <a:endParaRPr lang="en-US" altLang="en-US" dirty="0"/>
          </a:p>
          <a:p>
            <a:pPr marL="640080" lvl="1" indent="-237744" eaLnBrk="1" fontAlgn="auto" hangingPunct="1">
              <a:spcAft>
                <a:spcPts val="0"/>
              </a:spcAft>
              <a:buFont typeface="Wingdings" panose="05000000000000000000" pitchFamily="2" charset="2"/>
              <a:buChar char="Ø"/>
              <a:defRPr/>
            </a:pPr>
            <a:endParaRPr lang="en-US" altLang="en-US" dirty="0"/>
          </a:p>
          <a:p>
            <a:pPr marL="640080" lvl="1" indent="-237744" eaLnBrk="1" fontAlgn="auto" hangingPunct="1">
              <a:spcAft>
                <a:spcPts val="0"/>
              </a:spcAft>
              <a:buFont typeface="Wingdings" panose="05000000000000000000" pitchFamily="2" charset="2"/>
              <a:buChar char="Ø"/>
              <a:defRPr/>
            </a:pPr>
            <a:endParaRPr lang="en-US" altLang="en-US" dirty="0"/>
          </a:p>
          <a:p>
            <a:pPr marL="640080" lvl="1" indent="-237744" eaLnBrk="1" fontAlgn="auto" hangingPunct="1">
              <a:spcAft>
                <a:spcPts val="0"/>
              </a:spcAft>
              <a:buFont typeface="Wingdings" panose="05000000000000000000" pitchFamily="2" charset="2"/>
              <a:buChar char="Ø"/>
              <a:defRPr/>
            </a:pPr>
            <a:endParaRPr lang="en-US" altLang="en-US" dirty="0"/>
          </a:p>
        </p:txBody>
      </p:sp>
      <p:sp>
        <p:nvSpPr>
          <p:cNvPr id="25604" name="Slide Number Placeholder 1">
            <a:extLst>
              <a:ext uri="{FF2B5EF4-FFF2-40B4-BE49-F238E27FC236}">
                <a16:creationId xmlns:a16="http://schemas.microsoft.com/office/drawing/2014/main" id="{202FC736-1AD9-49EF-9411-483F6A3F7A9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fld id="{838E3B9E-59ED-42D5-936D-35E2F76E230A}" type="slidenum">
              <a:rPr lang="en-US" altLang="en-US" sz="1400">
                <a:solidFill>
                  <a:srgbClr val="B5A788"/>
                </a:solidFill>
              </a:rPr>
              <a:pPr>
                <a:spcBef>
                  <a:spcPct val="0"/>
                </a:spcBef>
                <a:buClrTx/>
                <a:buSzTx/>
                <a:buFontTx/>
                <a:buNone/>
              </a:pPr>
              <a:t>19</a:t>
            </a:fld>
            <a:endParaRPr lang="en-US" altLang="en-US" sz="1400">
              <a:solidFill>
                <a:srgbClr val="B5A788"/>
              </a:solidFill>
            </a:endParaRPr>
          </a:p>
        </p:txBody>
      </p:sp>
      <p:pic>
        <p:nvPicPr>
          <p:cNvPr id="25605" name="Picture 20" descr="https://www.kwikeesystems.com/ccs/c/0/0/0/0/0/2/0/0/0/1/2/1/0/1/2/0/2/0/2/0.GIF">
            <a:extLst>
              <a:ext uri="{FF2B5EF4-FFF2-40B4-BE49-F238E27FC236}">
                <a16:creationId xmlns:a16="http://schemas.microsoft.com/office/drawing/2014/main" id="{A4A01A97-6F7B-42A4-8E96-E09C1624F7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3113" y="4108450"/>
            <a:ext cx="15621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24" descr="https://www.kwikeesystems.com/ccs/g/0/0/0/0/0/1/0/2/1/0/0/0/1/0/0/1/1/0/2/1.GIF">
            <a:extLst>
              <a:ext uri="{FF2B5EF4-FFF2-40B4-BE49-F238E27FC236}">
                <a16:creationId xmlns:a16="http://schemas.microsoft.com/office/drawing/2014/main" id="{BA9A9D10-FC97-4028-B36D-A1D79CB025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4156075"/>
            <a:ext cx="15621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26" descr="https://www.kwikeesystems.com/ccs/e/0/0/0/0/0/2/0/0/2/0/0/1/0/1/1/2/0/2/1/2.GIF">
            <a:extLst>
              <a:ext uri="{FF2B5EF4-FFF2-40B4-BE49-F238E27FC236}">
                <a16:creationId xmlns:a16="http://schemas.microsoft.com/office/drawing/2014/main" id="{AE16E6F9-E019-4337-BBFE-CADD7E8188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3925" y="4159250"/>
            <a:ext cx="15621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10">
            <a:extLst>
              <a:ext uri="{FF2B5EF4-FFF2-40B4-BE49-F238E27FC236}">
                <a16:creationId xmlns:a16="http://schemas.microsoft.com/office/drawing/2014/main" id="{CBCE3C44-03CB-4187-B6B1-0A325E651C1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0050" y="4589463"/>
            <a:ext cx="933450"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7">
            <a:extLst>
              <a:ext uri="{FF2B5EF4-FFF2-40B4-BE49-F238E27FC236}">
                <a16:creationId xmlns:a16="http://schemas.microsoft.com/office/drawing/2014/main" id="{E66B2CF3-D5C2-4048-9B3F-6B5662D7FF5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43800" y="6219825"/>
            <a:ext cx="11715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a:extLst>
              <a:ext uri="{FF2B5EF4-FFF2-40B4-BE49-F238E27FC236}">
                <a16:creationId xmlns:a16="http://schemas.microsoft.com/office/drawing/2014/main" id="{895E303A-81AA-45CC-979D-C3E3685002AC}"/>
              </a:ext>
            </a:extLst>
          </p:cNvPr>
          <p:cNvSpPr>
            <a:spLocks noGrp="1" noChangeArrowheads="1"/>
          </p:cNvSpPr>
          <p:nvPr>
            <p:ph type="title"/>
          </p:nvPr>
        </p:nvSpPr>
        <p:spPr>
          <a:xfrm>
            <a:off x="1066800" y="457200"/>
            <a:ext cx="7315200" cy="1524000"/>
          </a:xfrm>
        </p:spPr>
        <p:txBody>
          <a:bodyPr>
            <a:normAutofit fontScale="90000"/>
          </a:bodyPr>
          <a:lstStyle/>
          <a:p>
            <a:pPr algn="ctr" eaLnBrk="1" fontAlgn="auto" hangingPunct="1">
              <a:spcAft>
                <a:spcPts val="0"/>
              </a:spcAft>
              <a:defRPr/>
            </a:pPr>
            <a:br>
              <a:rPr lang="en-US" altLang="en-US" b="1" dirty="0">
                <a:solidFill>
                  <a:schemeClr val="tx2">
                    <a:satMod val="130000"/>
                  </a:schemeClr>
                </a:solidFill>
                <a:latin typeface="Bradley Hand ITC" pitchFamily="66" charset="0"/>
              </a:rPr>
            </a:br>
            <a:r>
              <a:rPr lang="en-US" altLang="en-US" sz="3300" b="1" dirty="0">
                <a:solidFill>
                  <a:srgbClr val="C00000"/>
                </a:solidFill>
                <a:latin typeface="+mn-lt"/>
              </a:rPr>
              <a:t>Special Supplemental Nutrition Program for Women, Infants and Children (WIC)</a:t>
            </a:r>
          </a:p>
        </p:txBody>
      </p:sp>
      <p:pic>
        <p:nvPicPr>
          <p:cNvPr id="7171" name="Picture 11" descr="WIC Kids 1974">
            <a:extLst>
              <a:ext uri="{FF2B5EF4-FFF2-40B4-BE49-F238E27FC236}">
                <a16:creationId xmlns:a16="http://schemas.microsoft.com/office/drawing/2014/main" id="{96BFAE18-7320-4FE5-8A1A-47E13F787672}"/>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514600" y="2362200"/>
            <a:ext cx="3857625" cy="2736850"/>
          </a:xfrm>
        </p:spPr>
      </p:pic>
      <p:sp>
        <p:nvSpPr>
          <p:cNvPr id="7172" name="Rectangle 6">
            <a:extLst>
              <a:ext uri="{FF2B5EF4-FFF2-40B4-BE49-F238E27FC236}">
                <a16:creationId xmlns:a16="http://schemas.microsoft.com/office/drawing/2014/main" id="{CDCD891A-D8A4-4398-9FB6-9868B1379187}"/>
              </a:ext>
            </a:extLst>
          </p:cNvPr>
          <p:cNvSpPr>
            <a:spLocks noGrp="1" noChangeArrowheads="1"/>
          </p:cNvSpPr>
          <p:nvPr>
            <p:ph type="body" sz="half" idx="2"/>
          </p:nvPr>
        </p:nvSpPr>
        <p:spPr>
          <a:xfrm>
            <a:off x="990600" y="4800600"/>
            <a:ext cx="7291388" cy="2263775"/>
          </a:xfrm>
        </p:spPr>
        <p:txBody>
          <a:bodyPr/>
          <a:lstStyle/>
          <a:p>
            <a:pPr eaLnBrk="1" hangingPunct="1">
              <a:lnSpc>
                <a:spcPct val="90000"/>
              </a:lnSpc>
              <a:buFontTx/>
              <a:buNone/>
            </a:pPr>
            <a:endParaRPr lang="en-US" altLang="en-US"/>
          </a:p>
          <a:p>
            <a:pPr eaLnBrk="1" hangingPunct="1">
              <a:lnSpc>
                <a:spcPct val="90000"/>
              </a:lnSpc>
              <a:buFontTx/>
              <a:buNone/>
            </a:pPr>
            <a:r>
              <a:rPr lang="en-US" altLang="en-US"/>
              <a:t>  </a:t>
            </a:r>
            <a:r>
              <a:rPr lang="en-US" altLang="en-US" sz="2000"/>
              <a:t>The purpose of the WIC Program is to safeguard the health of low-income women, infants, and children up to age 5 who are at nutrition risk by providing nutritious foods to supplement diets, information on healthy eating, and referrals to health care.</a:t>
            </a:r>
            <a:endParaRPr lang="en-US" altLang="en-US" sz="2000">
              <a:solidFill>
                <a:srgbClr val="CC3300"/>
              </a:solidFill>
            </a:endParaRPr>
          </a:p>
          <a:p>
            <a:pPr eaLnBrk="1" hangingPunct="1">
              <a:lnSpc>
                <a:spcPct val="90000"/>
              </a:lnSpc>
              <a:buFontTx/>
              <a:buNone/>
            </a:pPr>
            <a:endParaRPr lang="en-US" altLang="en-US">
              <a:latin typeface="Helvetica" panose="020B0604020202020204" pitchFamily="34" charset="0"/>
            </a:endParaRPr>
          </a:p>
        </p:txBody>
      </p:sp>
      <p:sp>
        <p:nvSpPr>
          <p:cNvPr id="7173" name="Slide Number Placeholder 6">
            <a:extLst>
              <a:ext uri="{FF2B5EF4-FFF2-40B4-BE49-F238E27FC236}">
                <a16:creationId xmlns:a16="http://schemas.microsoft.com/office/drawing/2014/main" id="{B82AF7FB-AB56-400A-AD6C-FF800C6512A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fld id="{5F72DECF-01C1-4984-95A8-C3D0047B3A24}" type="slidenum">
              <a:rPr lang="en-US" altLang="en-US" sz="1400">
                <a:solidFill>
                  <a:srgbClr val="B5A788"/>
                </a:solidFill>
              </a:rPr>
              <a:pPr>
                <a:spcBef>
                  <a:spcPct val="0"/>
                </a:spcBef>
                <a:buClrTx/>
                <a:buSzTx/>
                <a:buFontTx/>
                <a:buNone/>
              </a:pPr>
              <a:t>2</a:t>
            </a:fld>
            <a:endParaRPr lang="en-US" altLang="en-US" sz="1400">
              <a:solidFill>
                <a:srgbClr val="B5A788"/>
              </a:solidFill>
            </a:endParaRPr>
          </a:p>
        </p:txBody>
      </p:sp>
      <p:pic>
        <p:nvPicPr>
          <p:cNvPr id="7174" name="Picture 7">
            <a:extLst>
              <a:ext uri="{FF2B5EF4-FFF2-40B4-BE49-F238E27FC236}">
                <a16:creationId xmlns:a16="http://schemas.microsoft.com/office/drawing/2014/main" id="{E9D4BDE3-8E3F-4310-B24D-E50E37EBB9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6219825"/>
            <a:ext cx="11715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19B89882-2BFF-4B3C-BD9A-ABDCFEBCCB2E}"/>
              </a:ext>
            </a:extLst>
          </p:cNvPr>
          <p:cNvSpPr>
            <a:spLocks noGrp="1"/>
          </p:cNvSpPr>
          <p:nvPr>
            <p:ph type="title"/>
          </p:nvPr>
        </p:nvSpPr>
        <p:spPr>
          <a:xfrm>
            <a:off x="0" y="990600"/>
            <a:ext cx="9144000" cy="304800"/>
          </a:xfrm>
        </p:spPr>
        <p:txBody>
          <a:bodyPr>
            <a:noAutofit/>
          </a:bodyPr>
          <a:lstStyle/>
          <a:p>
            <a:pPr algn="ctr" eaLnBrk="1" fontAlgn="auto" hangingPunct="1">
              <a:spcAft>
                <a:spcPts val="0"/>
              </a:spcAft>
              <a:defRPr/>
            </a:pPr>
            <a:r>
              <a:rPr lang="en-US" altLang="en-US" sz="3600" b="1" dirty="0">
                <a:solidFill>
                  <a:srgbClr val="C00000"/>
                </a:solidFill>
                <a:latin typeface="+mn-lt"/>
              </a:rPr>
              <a:t>11.5/12 oz Frozen Juice </a:t>
            </a:r>
            <a:br>
              <a:rPr lang="en-US" altLang="en-US" sz="3600" b="1" dirty="0">
                <a:solidFill>
                  <a:srgbClr val="C00000"/>
                </a:solidFill>
                <a:latin typeface="+mn-lt"/>
              </a:rPr>
            </a:br>
            <a:r>
              <a:rPr lang="en-US" altLang="en-US" sz="3600" b="1" dirty="0">
                <a:solidFill>
                  <a:srgbClr val="C00000"/>
                </a:solidFill>
                <a:latin typeface="+mn-lt"/>
              </a:rPr>
              <a:t>for Women</a:t>
            </a:r>
          </a:p>
        </p:txBody>
      </p:sp>
      <p:sp>
        <p:nvSpPr>
          <p:cNvPr id="23555" name="Content Placeholder 2">
            <a:extLst>
              <a:ext uri="{FF2B5EF4-FFF2-40B4-BE49-F238E27FC236}">
                <a16:creationId xmlns:a16="http://schemas.microsoft.com/office/drawing/2014/main" id="{66D596DE-7719-43F4-B0AA-D15AB4FF7883}"/>
              </a:ext>
            </a:extLst>
          </p:cNvPr>
          <p:cNvSpPr>
            <a:spLocks noGrp="1"/>
          </p:cNvSpPr>
          <p:nvPr>
            <p:ph idx="1"/>
          </p:nvPr>
        </p:nvSpPr>
        <p:spPr>
          <a:xfrm>
            <a:off x="990600" y="1752600"/>
            <a:ext cx="7696200" cy="4572000"/>
          </a:xfrm>
        </p:spPr>
        <p:txBody>
          <a:bodyPr rtlCol="0">
            <a:normAutofit/>
          </a:bodyPr>
          <a:lstStyle/>
          <a:p>
            <a:pPr marL="457200" lvl="2" indent="-457200" eaLnBrk="1" fontAlgn="auto" hangingPunct="1">
              <a:spcAft>
                <a:spcPts val="0"/>
              </a:spcAft>
              <a:buClr>
                <a:schemeClr val="bg2">
                  <a:lumMod val="10000"/>
                </a:schemeClr>
              </a:buClr>
              <a:buSzPct val="95000"/>
              <a:defRPr/>
            </a:pPr>
            <a:r>
              <a:rPr lang="en-US" altLang="en-US" sz="2600" dirty="0"/>
              <a:t>Any brand of Orange or Grapefruit labeled 100% juice and at least 100% vitamin C</a:t>
            </a:r>
          </a:p>
          <a:p>
            <a:pPr marL="457200" lvl="2" indent="-457200" eaLnBrk="1" fontAlgn="auto" hangingPunct="1">
              <a:spcBef>
                <a:spcPts val="0"/>
              </a:spcBef>
              <a:spcAft>
                <a:spcPts val="0"/>
              </a:spcAft>
              <a:buClr>
                <a:schemeClr val="bg2">
                  <a:lumMod val="10000"/>
                </a:schemeClr>
              </a:buClr>
              <a:buSzPct val="95000"/>
              <a:defRPr/>
            </a:pPr>
            <a:endParaRPr lang="en-US" altLang="en-US" sz="2600" dirty="0"/>
          </a:p>
          <a:p>
            <a:pPr lvl="1" indent="-457200" eaLnBrk="1" fontAlgn="auto" hangingPunct="1">
              <a:spcBef>
                <a:spcPts val="0"/>
              </a:spcBef>
              <a:spcAft>
                <a:spcPts val="0"/>
              </a:spcAft>
              <a:buClr>
                <a:schemeClr val="bg2">
                  <a:lumMod val="10000"/>
                </a:schemeClr>
              </a:buClr>
              <a:defRPr/>
            </a:pPr>
            <a:r>
              <a:rPr lang="en-US" altLang="en-US" sz="2600" i="1" dirty="0"/>
              <a:t>Allowed products come from the following brands identified on the  WIC Shopping Guide and the TNWIC APL: </a:t>
            </a:r>
          </a:p>
          <a:p>
            <a:pPr marL="806450" lvl="2" indent="-342900" eaLnBrk="1" fontAlgn="auto" hangingPunct="1">
              <a:spcBef>
                <a:spcPts val="0"/>
              </a:spcBef>
              <a:spcAft>
                <a:spcPts val="0"/>
              </a:spcAft>
              <a:buClr>
                <a:schemeClr val="bg2">
                  <a:lumMod val="10000"/>
                </a:schemeClr>
              </a:buClr>
              <a:buFont typeface="Wingdings" panose="05000000000000000000" pitchFamily="2" charset="2"/>
              <a:buChar char="Ø"/>
              <a:defRPr/>
            </a:pPr>
            <a:r>
              <a:rPr lang="en-US" altLang="en-US" dirty="0"/>
              <a:t>Dole</a:t>
            </a:r>
          </a:p>
          <a:p>
            <a:pPr marL="806450" lvl="2" indent="-342900" eaLnBrk="1" fontAlgn="auto" hangingPunct="1">
              <a:spcBef>
                <a:spcPts val="0"/>
              </a:spcBef>
              <a:spcAft>
                <a:spcPts val="0"/>
              </a:spcAft>
              <a:buClr>
                <a:schemeClr val="bg2">
                  <a:lumMod val="10000"/>
                </a:schemeClr>
              </a:buClr>
              <a:buFont typeface="Wingdings" panose="05000000000000000000" pitchFamily="2" charset="2"/>
              <a:buChar char="Ø"/>
              <a:defRPr/>
            </a:pPr>
            <a:r>
              <a:rPr lang="en-US" altLang="en-US" dirty="0"/>
              <a:t>Old Orchard</a:t>
            </a:r>
          </a:p>
          <a:p>
            <a:pPr marL="806450" lvl="2" indent="-342900" eaLnBrk="1" fontAlgn="auto" hangingPunct="1">
              <a:spcBef>
                <a:spcPts val="0"/>
              </a:spcBef>
              <a:spcAft>
                <a:spcPts val="0"/>
              </a:spcAft>
              <a:buClr>
                <a:schemeClr val="bg2">
                  <a:lumMod val="10000"/>
                </a:schemeClr>
              </a:buClr>
              <a:buFont typeface="Wingdings" panose="05000000000000000000" pitchFamily="2" charset="2"/>
              <a:buChar char="Ø"/>
              <a:defRPr/>
            </a:pPr>
            <a:r>
              <a:rPr lang="en-US" altLang="en-US" dirty="0"/>
              <a:t>Seneca</a:t>
            </a:r>
          </a:p>
          <a:p>
            <a:pPr marL="806450" lvl="2" indent="-342900" eaLnBrk="1" fontAlgn="auto" hangingPunct="1">
              <a:spcBef>
                <a:spcPts val="0"/>
              </a:spcBef>
              <a:spcAft>
                <a:spcPts val="0"/>
              </a:spcAft>
              <a:buClr>
                <a:schemeClr val="bg2">
                  <a:lumMod val="10000"/>
                </a:schemeClr>
              </a:buClr>
              <a:buFont typeface="Wingdings" panose="05000000000000000000" pitchFamily="2" charset="2"/>
              <a:buChar char="Ø"/>
              <a:defRPr/>
            </a:pPr>
            <a:r>
              <a:rPr lang="en-US" altLang="en-US" dirty="0"/>
              <a:t>Welch’s</a:t>
            </a:r>
          </a:p>
          <a:p>
            <a:pPr marL="273050" lvl="2" indent="-273050" eaLnBrk="1" fontAlgn="auto" hangingPunct="1">
              <a:spcAft>
                <a:spcPts val="0"/>
              </a:spcAft>
              <a:buClr>
                <a:srgbClr val="0BD0D9"/>
              </a:buClr>
              <a:buSzPct val="95000"/>
              <a:buFont typeface="Wingdings 2"/>
              <a:buChar char=""/>
              <a:defRPr/>
            </a:pPr>
            <a:endParaRPr lang="en-US" altLang="en-US" sz="2600" dirty="0"/>
          </a:p>
          <a:p>
            <a:pPr marL="0" indent="0" eaLnBrk="1" fontAlgn="auto" hangingPunct="1">
              <a:spcAft>
                <a:spcPts val="0"/>
              </a:spcAft>
              <a:buFont typeface="Wingdings 2" pitchFamily="18" charset="2"/>
              <a:buNone/>
              <a:defRPr/>
            </a:pPr>
            <a:endParaRPr lang="en-US" altLang="en-US" dirty="0"/>
          </a:p>
        </p:txBody>
      </p:sp>
      <p:sp>
        <p:nvSpPr>
          <p:cNvPr id="26628" name="Slide Number Placeholder 3">
            <a:extLst>
              <a:ext uri="{FF2B5EF4-FFF2-40B4-BE49-F238E27FC236}">
                <a16:creationId xmlns:a16="http://schemas.microsoft.com/office/drawing/2014/main" id="{2D564A1F-5B92-4FD6-A30A-CA368006AC5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fld id="{1B56A30B-1DBF-4E92-91AE-4C4105E96C48}" type="slidenum">
              <a:rPr lang="en-US" altLang="en-US" sz="1400">
                <a:solidFill>
                  <a:srgbClr val="B5A788"/>
                </a:solidFill>
              </a:rPr>
              <a:pPr>
                <a:spcBef>
                  <a:spcPct val="0"/>
                </a:spcBef>
                <a:buClrTx/>
                <a:buSzTx/>
                <a:buFontTx/>
                <a:buNone/>
              </a:pPr>
              <a:t>20</a:t>
            </a:fld>
            <a:endParaRPr lang="en-US" altLang="en-US" sz="1400">
              <a:solidFill>
                <a:srgbClr val="B5A788"/>
              </a:solidFill>
            </a:endParaRPr>
          </a:p>
        </p:txBody>
      </p:sp>
      <p:pic>
        <p:nvPicPr>
          <p:cNvPr id="26629" name="Picture 7" descr="http://t3.gstatic.com/images?q=tbn:ANd9GcSwL3YnlJWUi2S2PomPoNRNH1bVUpd3WG5U5IbTG3M8SLLUHGEk5ZotWw">
            <a:extLst>
              <a:ext uri="{FF2B5EF4-FFF2-40B4-BE49-F238E27FC236}">
                <a16:creationId xmlns:a16="http://schemas.microsoft.com/office/drawing/2014/main" id="{CD9590E7-F7AC-40BA-9666-3FCEAF6455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0363" y="4114800"/>
            <a:ext cx="1409700"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11" descr="http://t1.gstatic.com/images?q=tbn:ANd9GcRYKLX9hH-UmHhinPOz6kRn5WSFts6WRpMDbuJZxQDX94j50hF6-IdoRknF">
            <a:extLst>
              <a:ext uri="{FF2B5EF4-FFF2-40B4-BE49-F238E27FC236}">
                <a16:creationId xmlns:a16="http://schemas.microsoft.com/office/drawing/2014/main" id="{8CD5E302-FA55-4A4B-B228-92FAE4B5B6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3150" y="4216400"/>
            <a:ext cx="1566863"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13" descr="http://t0.gstatic.com/images?q=tbn:ANd9GcSlYW3iH8Um6c3JPstyUTu2lhAVQIuwr16v0UsE2vXsgoYnXCrLNxFEat1Y">
            <a:extLst>
              <a:ext uri="{FF2B5EF4-FFF2-40B4-BE49-F238E27FC236}">
                <a16:creationId xmlns:a16="http://schemas.microsoft.com/office/drawing/2014/main" id="{6BE888F6-CCB6-4C1F-B38F-EAA1296119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3375" y="5143500"/>
            <a:ext cx="1436688"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15" descr="http://t3.gstatic.com/images?q=tbn:ANd9GcTiIor5xxHGfL75T0CjqfEPn6r6b8CqpQ7Odhh09HOHOvZEonE9QBvA-Lo">
            <a:extLst>
              <a:ext uri="{FF2B5EF4-FFF2-40B4-BE49-F238E27FC236}">
                <a16:creationId xmlns:a16="http://schemas.microsoft.com/office/drawing/2014/main" id="{73F23335-3DE1-4667-99BD-1E8D216FDE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6500" y="5194300"/>
            <a:ext cx="1298575"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7">
            <a:extLst>
              <a:ext uri="{FF2B5EF4-FFF2-40B4-BE49-F238E27FC236}">
                <a16:creationId xmlns:a16="http://schemas.microsoft.com/office/drawing/2014/main" id="{EE29ACB4-5690-483B-BBD3-0B99F0009C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43800" y="6219825"/>
            <a:ext cx="11715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EC2989CF-C9D8-473D-A15D-BAC945AD6BF3}"/>
              </a:ext>
            </a:extLst>
          </p:cNvPr>
          <p:cNvSpPr>
            <a:spLocks noGrp="1"/>
          </p:cNvSpPr>
          <p:nvPr>
            <p:ph type="title"/>
          </p:nvPr>
        </p:nvSpPr>
        <p:spPr>
          <a:xfrm>
            <a:off x="457200" y="704850"/>
            <a:ext cx="8229600" cy="666750"/>
          </a:xfrm>
        </p:spPr>
        <p:txBody>
          <a:bodyPr/>
          <a:lstStyle/>
          <a:p>
            <a:pPr algn="ctr" eaLnBrk="1" fontAlgn="auto" hangingPunct="1">
              <a:spcAft>
                <a:spcPts val="0"/>
              </a:spcAft>
              <a:defRPr/>
            </a:pPr>
            <a:r>
              <a:rPr lang="en-US" altLang="en-US" sz="3600" b="1" dirty="0">
                <a:solidFill>
                  <a:srgbClr val="C00000"/>
                </a:solidFill>
                <a:latin typeface="+mn-lt"/>
              </a:rPr>
              <a:t>64oz Shelf  Juices for Children</a:t>
            </a:r>
            <a:endParaRPr lang="en-US" altLang="en-US" sz="3600" dirty="0">
              <a:solidFill>
                <a:srgbClr val="C00000"/>
              </a:solidFill>
              <a:latin typeface="+mn-lt"/>
            </a:endParaRPr>
          </a:p>
        </p:txBody>
      </p:sp>
      <p:sp>
        <p:nvSpPr>
          <p:cNvPr id="3" name="Content Placeholder 2">
            <a:extLst>
              <a:ext uri="{FF2B5EF4-FFF2-40B4-BE49-F238E27FC236}">
                <a16:creationId xmlns:a16="http://schemas.microsoft.com/office/drawing/2014/main" id="{65E236F1-E163-4CEE-81B0-A71A193B42DA}"/>
              </a:ext>
            </a:extLst>
          </p:cNvPr>
          <p:cNvSpPr>
            <a:spLocks noGrp="1"/>
          </p:cNvSpPr>
          <p:nvPr>
            <p:ph idx="1"/>
          </p:nvPr>
        </p:nvSpPr>
        <p:spPr>
          <a:xfrm>
            <a:off x="1069975" y="1617663"/>
            <a:ext cx="7696200" cy="4953000"/>
          </a:xfrm>
        </p:spPr>
        <p:txBody>
          <a:bodyPr rtlCol="0">
            <a:normAutofit fontScale="92500" lnSpcReduction="20000"/>
          </a:bodyPr>
          <a:lstStyle/>
          <a:p>
            <a:pPr marL="342900" lvl="2" indent="-342900" eaLnBrk="1" fontAlgn="auto" hangingPunct="1">
              <a:spcAft>
                <a:spcPts val="0"/>
              </a:spcAft>
              <a:buClr>
                <a:schemeClr val="bg2">
                  <a:lumMod val="10000"/>
                </a:schemeClr>
              </a:buClr>
              <a:buSzPct val="95000"/>
              <a:defRPr/>
            </a:pPr>
            <a:r>
              <a:rPr lang="en-US" altLang="en-US" sz="2800" dirty="0"/>
              <a:t>Any brand of Orange or Grapefruit labeled 100% juice and at least 100% vitamin C including refrigerated orange juice</a:t>
            </a:r>
          </a:p>
          <a:p>
            <a:pPr marL="171450" lvl="2" indent="-171450" eaLnBrk="1" fontAlgn="auto" hangingPunct="1">
              <a:spcAft>
                <a:spcPts val="0"/>
              </a:spcAft>
              <a:buClr>
                <a:schemeClr val="bg2">
                  <a:lumMod val="10000"/>
                </a:schemeClr>
              </a:buClr>
              <a:buSzPct val="95000"/>
              <a:defRPr/>
            </a:pPr>
            <a:endParaRPr lang="en-US" altLang="en-US" sz="1200" dirty="0"/>
          </a:p>
          <a:p>
            <a:pPr lvl="1" indent="-457200" eaLnBrk="1" fontAlgn="auto" hangingPunct="1">
              <a:spcBef>
                <a:spcPts val="0"/>
              </a:spcBef>
              <a:spcAft>
                <a:spcPts val="0"/>
              </a:spcAft>
              <a:buClr>
                <a:schemeClr val="bg2">
                  <a:lumMod val="10000"/>
                </a:schemeClr>
              </a:buClr>
              <a:defRPr/>
            </a:pPr>
            <a:r>
              <a:rPr lang="en-US" altLang="en-US" sz="2600" i="1" dirty="0"/>
              <a:t>Allowed products come from the following brands identified on the  WIC Shopping Guide and the TNWIC APL: </a:t>
            </a:r>
            <a:endParaRPr lang="en-US" sz="2600" dirty="0"/>
          </a:p>
          <a:p>
            <a:pPr marL="640080" lvl="1" indent="-237744" eaLnBrk="1" fontAlgn="auto" hangingPunct="1">
              <a:spcAft>
                <a:spcPts val="0"/>
              </a:spcAft>
              <a:buClr>
                <a:schemeClr val="bg2">
                  <a:lumMod val="10000"/>
                </a:schemeClr>
              </a:buClr>
              <a:buFont typeface="Wingdings" panose="05000000000000000000" pitchFamily="2" charset="2"/>
              <a:buChar char="Ø"/>
              <a:defRPr/>
            </a:pPr>
            <a:r>
              <a:rPr lang="en-US" sz="2400" dirty="0"/>
              <a:t>Juicy Juice </a:t>
            </a:r>
          </a:p>
          <a:p>
            <a:pPr marL="640080" lvl="1" indent="-237744" eaLnBrk="1" fontAlgn="auto" hangingPunct="1">
              <a:spcAft>
                <a:spcPts val="0"/>
              </a:spcAft>
              <a:buClr>
                <a:schemeClr val="bg2">
                  <a:lumMod val="10000"/>
                </a:schemeClr>
              </a:buClr>
              <a:buFont typeface="Wingdings" panose="05000000000000000000" pitchFamily="2" charset="2"/>
              <a:buChar char="Ø"/>
              <a:defRPr/>
            </a:pPr>
            <a:r>
              <a:rPr lang="en-US" sz="2400" dirty="0"/>
              <a:t>Langer </a:t>
            </a:r>
          </a:p>
          <a:p>
            <a:pPr marL="640080" lvl="1" indent="-237744" eaLnBrk="1" fontAlgn="auto" hangingPunct="1">
              <a:spcAft>
                <a:spcPts val="0"/>
              </a:spcAft>
              <a:buClr>
                <a:schemeClr val="bg2">
                  <a:lumMod val="10000"/>
                </a:schemeClr>
              </a:buClr>
              <a:buFont typeface="Wingdings" panose="05000000000000000000" pitchFamily="2" charset="2"/>
              <a:buChar char="Ø"/>
              <a:defRPr/>
            </a:pPr>
            <a:r>
              <a:rPr lang="en-US" sz="2400" dirty="0"/>
              <a:t>Libby’s </a:t>
            </a:r>
          </a:p>
          <a:p>
            <a:pPr marL="640080" lvl="1" indent="-237744" eaLnBrk="1" fontAlgn="auto" hangingPunct="1">
              <a:spcAft>
                <a:spcPts val="0"/>
              </a:spcAft>
              <a:buClr>
                <a:schemeClr val="bg2">
                  <a:lumMod val="10000"/>
                </a:schemeClr>
              </a:buClr>
              <a:buFont typeface="Wingdings" panose="05000000000000000000" pitchFamily="2" charset="2"/>
              <a:buChar char="Ø"/>
              <a:defRPr/>
            </a:pPr>
            <a:r>
              <a:rPr lang="en-US" sz="2400" dirty="0"/>
              <a:t>Lucky Leaf </a:t>
            </a:r>
          </a:p>
          <a:p>
            <a:pPr marL="640080" lvl="1" indent="-237744" eaLnBrk="1" fontAlgn="auto" hangingPunct="1">
              <a:spcAft>
                <a:spcPts val="0"/>
              </a:spcAft>
              <a:buClr>
                <a:schemeClr val="bg2">
                  <a:lumMod val="10000"/>
                </a:schemeClr>
              </a:buClr>
              <a:buFont typeface="Wingdings" panose="05000000000000000000" pitchFamily="2" charset="2"/>
              <a:buChar char="Ø"/>
              <a:defRPr/>
            </a:pPr>
            <a:r>
              <a:rPr lang="en-US" sz="2400" dirty="0"/>
              <a:t>Mott’s </a:t>
            </a:r>
          </a:p>
          <a:p>
            <a:pPr marL="640080" lvl="1" indent="-237744" eaLnBrk="1" fontAlgn="auto" hangingPunct="1">
              <a:spcAft>
                <a:spcPts val="0"/>
              </a:spcAft>
              <a:buClr>
                <a:schemeClr val="bg2">
                  <a:lumMod val="10000"/>
                </a:schemeClr>
              </a:buClr>
              <a:buFont typeface="Wingdings" panose="05000000000000000000" pitchFamily="2" charset="2"/>
              <a:buChar char="Ø"/>
              <a:defRPr/>
            </a:pPr>
            <a:r>
              <a:rPr lang="en-US" sz="2400" dirty="0"/>
              <a:t>Seneca </a:t>
            </a:r>
          </a:p>
          <a:p>
            <a:pPr marL="640080" lvl="1" indent="-237744" eaLnBrk="1" fontAlgn="auto" hangingPunct="1">
              <a:spcAft>
                <a:spcPts val="0"/>
              </a:spcAft>
              <a:buClr>
                <a:schemeClr val="bg2">
                  <a:lumMod val="10000"/>
                </a:schemeClr>
              </a:buClr>
              <a:buFont typeface="Wingdings" panose="05000000000000000000" pitchFamily="2" charset="2"/>
              <a:buChar char="Ø"/>
              <a:defRPr/>
            </a:pPr>
            <a:r>
              <a:rPr lang="en-US" sz="2400" dirty="0" err="1"/>
              <a:t>Musselman’s</a:t>
            </a:r>
            <a:endParaRPr lang="en-US" sz="2400" dirty="0"/>
          </a:p>
          <a:p>
            <a:pPr marL="640080" lvl="1" indent="-237744" eaLnBrk="1" fontAlgn="auto" hangingPunct="1">
              <a:spcAft>
                <a:spcPts val="0"/>
              </a:spcAft>
              <a:buClr>
                <a:schemeClr val="bg2">
                  <a:lumMod val="10000"/>
                </a:schemeClr>
              </a:buClr>
              <a:buFont typeface="Wingdings" panose="05000000000000000000" pitchFamily="2" charset="2"/>
              <a:buChar char="Ø"/>
              <a:defRPr/>
            </a:pPr>
            <a:r>
              <a:rPr lang="en-US" sz="2400" dirty="0"/>
              <a:t>White House</a:t>
            </a:r>
          </a:p>
          <a:p>
            <a:pPr marL="365760" indent="-283464" eaLnBrk="1" fontAlgn="auto" hangingPunct="1">
              <a:spcAft>
                <a:spcPts val="0"/>
              </a:spcAft>
              <a:buFont typeface="Wingdings 2"/>
              <a:buChar char=""/>
              <a:defRPr/>
            </a:pPr>
            <a:endParaRPr lang="en-US" dirty="0"/>
          </a:p>
          <a:p>
            <a:pPr marL="365760" indent="-283464" eaLnBrk="1" fontAlgn="auto" hangingPunct="1">
              <a:spcAft>
                <a:spcPts val="0"/>
              </a:spcAft>
              <a:buFont typeface="Wingdings 2"/>
              <a:buChar char=""/>
              <a:defRPr/>
            </a:pPr>
            <a:endParaRPr lang="en-US" dirty="0"/>
          </a:p>
        </p:txBody>
      </p:sp>
      <p:sp>
        <p:nvSpPr>
          <p:cNvPr id="27652" name="Slide Number Placeholder 3">
            <a:extLst>
              <a:ext uri="{FF2B5EF4-FFF2-40B4-BE49-F238E27FC236}">
                <a16:creationId xmlns:a16="http://schemas.microsoft.com/office/drawing/2014/main" id="{6BD56CD1-5B46-4CE2-B27F-56D7CB5BCC2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fld id="{F2F05271-BC61-4D12-98CD-8D89131A5600}" type="slidenum">
              <a:rPr lang="en-US" altLang="en-US" sz="1400">
                <a:solidFill>
                  <a:srgbClr val="B5A788"/>
                </a:solidFill>
              </a:rPr>
              <a:pPr>
                <a:spcBef>
                  <a:spcPct val="0"/>
                </a:spcBef>
                <a:buClrTx/>
                <a:buSzTx/>
                <a:buFontTx/>
                <a:buNone/>
              </a:pPr>
              <a:t>21</a:t>
            </a:fld>
            <a:endParaRPr lang="en-US" altLang="en-US" sz="1400">
              <a:solidFill>
                <a:srgbClr val="B5A788"/>
              </a:solidFill>
            </a:endParaRPr>
          </a:p>
        </p:txBody>
      </p:sp>
      <p:pic>
        <p:nvPicPr>
          <p:cNvPr id="27653" name="Picture 3">
            <a:extLst>
              <a:ext uri="{FF2B5EF4-FFF2-40B4-BE49-F238E27FC236}">
                <a16:creationId xmlns:a16="http://schemas.microsoft.com/office/drawing/2014/main" id="{2382C9F0-A100-40EF-ABC4-CA20E96C06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3988" y="3597275"/>
            <a:ext cx="557212"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4">
            <a:extLst>
              <a:ext uri="{FF2B5EF4-FFF2-40B4-BE49-F238E27FC236}">
                <a16:creationId xmlns:a16="http://schemas.microsoft.com/office/drawing/2014/main" id="{93ACA954-A45F-47B4-BEBC-8574117BB1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4991100"/>
            <a:ext cx="1430338"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6">
            <a:extLst>
              <a:ext uri="{FF2B5EF4-FFF2-40B4-BE49-F238E27FC236}">
                <a16:creationId xmlns:a16="http://schemas.microsoft.com/office/drawing/2014/main" id="{BE233D5F-C684-49A9-9A6C-502A983D53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5067300"/>
            <a:ext cx="1217613"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12" descr="http://ts1.mm.bing.net/th?&amp;id=HN.608009933042157391&amp;w=300&amp;h=300&amp;c=0&amp;pid=1.9&amp;rs=0&amp;p=0">
            <a:extLst>
              <a:ext uri="{FF2B5EF4-FFF2-40B4-BE49-F238E27FC236}">
                <a16:creationId xmlns:a16="http://schemas.microsoft.com/office/drawing/2014/main" id="{AD5AB309-805D-4ED0-ABFF-DBB180BC53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74013" y="730250"/>
            <a:ext cx="1085850"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11">
            <a:extLst>
              <a:ext uri="{FF2B5EF4-FFF2-40B4-BE49-F238E27FC236}">
                <a16:creationId xmlns:a16="http://schemas.microsoft.com/office/drawing/2014/main" id="{AF15E588-2F56-458B-B3A2-14A346F6528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94438" y="3568700"/>
            <a:ext cx="64452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8" name="AutoShape 15" descr="data:image/jpeg;base64,/9j/4AAQSkZJRgABAQAAAQABAAD/2wCEAAkGBwgHBgkIBwgKCgkLDRYPDQwMDRsUFRAWIB0iIiAdHx8kKDQsJCYxJx8fLT0tMTU3Ojo6Iys/RD84QzQ5OjcBCgoKDQwNGg8PGjclHyU3Nzc3Nzc3Nzc3Nzc3Nzc3Nzc3Nzc3Nzc3Nzc3Nzc3Nzc3Nzc3Nzc3Nzc3Nzc3Nzc3N//AABEIAMgAYgMBEQACEQEDEQH/xAAbAAABBQEBAAAAAAAAAAAAAAAFAAMEBgcCAf/EAEYQAAIBAwMBBQUEBwQHCQAAAAECAwAEEQUSITEGE0FRYQcicYGhFDKRsSNCUnLB0fAVsrPhFjQ2YnSS8SQlJjM1Q2Siwv/EABsBAAIDAQEBAAAAAAAAAAAAAAADAgQFAQYH/8QANxEAAQQBAgQDBgUDBAMAAAAAAQACAxEEITEFEkFREyJxFDNhgaHwMpGxwdEGQvEVI2LhJDSC/9oADAMBAAIRAxEAPwDcaEJUISoQmriZYIi7AnHGBQhQjeykZ2qv1oQvRdynoR+FCF4bi68GGPhQhN/2hcRn31Rh8MUIRC1nFxCsgBGeo8qEJ6hCVCEqEJUISoQlQhKhChap/q6jzcUIURhiEUIXlvz1NCFJ4FCFEusY9aEKXoxzbH940IRChCVCEqEJUISoQlQhKhCDdqJNSi07vNJsEvp0cEwNL3ZZeejHxrh0XQATqqdF7QLN4is9jNHIpwypPG35lT9KQclgNG/yU/CKljtfp8MCTSQ3YR84KqG/Jq77RH3/AFR4bl3D200uct3a3PujLFwqgD5tR7RH3/VHhOQjUPaLYYZbS2edxnC98gz+GT9K57S3oCu+EequvZF9SmsGn1O0ite8bdDHHL3h2kdScYp7SSNVBwANBHq6opUISoQlQhKhCVCF4SB1oQgusaogVra2O6RuGcHhR8fOsjiGeIwY4/xfp/2rePBzHmdsgr2lhcoV1G0tbgYwe/hWTj5g1lRZpZu789VbfE0mwF5Bp/Z/UJF0p9FtDDAneJ+hATk84xWpj5Qk2VeSIsF2jOndntEsCxs9IsYWYYYrAuSPLpV5vKeirEnupI06yt1JtrK2hPnHCq/kKZTeyjqvbW8ELCGc7V/Vby9KYHKJCJA56VJcXtCEqEJUISoQlQhV7V9Ra5762tnISP3ZGHBJ8h6Vg8SzSWOZGdt1dghohzuqAhcDFeasu2WhVJOTgAdKKUkK0+8nj7ZW9ulw7qyZaHZgIuDk58R0rbwwGx8wCVLRYQrvZtPCX76Zpd7ZUHHH9eVaDJa6qk5oPRTc7gdxPNWBJe6VXZRLuAlGKZPHQmu2QNEaHdMWGpPazdxOD3WQASfu/wCVTiyNeVyi6OhYViHSriSlQhKhCVCFF1GYwWNxIv3lQ4+OOKRkyGOFzx0CnG3meAqhpUsP2mW371Wl2guueec4/I145rXcpJGhWu+unRM6hKkD++yrzgFjjNUYYy7QJ7dQq/rWvRacShZe9K5949B51qY+H4mvRBrql2Cjlvp21m7Z2mG+PcyAZU4wF8hwKuzFsQ8JqTIAaV1gvGd2yGVQMgFcFhnr8OK4XFlWkcoKk/aAwkU8gj3cfCpeLdgrgZVEL0yPJEFbpjBx8Kb4hc2lHlANqFcwboxITnjPzoDutqLt6R/RpDJp0JbqBtz8OK2Md/PGCqbxTlOp6glQhKhChavGZNMulQgN3TEE+YGRSMlvPE5vwTIjTws90HuUvpVaSMTD38DPvZzzn8fwrzE7HSOvoPulsySNEYDQqnrOtwXMlzBq6rcNHIwjiyEIY5xtI/rirePjeHTotL3T38rBy9Vzo/ZKTXnjv5p2itnOeH5IHgrZz6ZqwZiwcrQq80sQGh1+Cvel6TFpEVzHaSvKjPuCSvkovx8Ko5DS483ZV2z3+JS7W4hmzLBIrK2QdrZ2kdR6c0l0jzQI2TQBSlrIhZdzAnjIGPCu8xOpUToFLSVEUhcAH1pwfQoJRFqFeXSpFgdPCuBy4QjugDGlQN+2C/4nNb+GKhaqMh8xRGrSglQhKhCCdrNRhsdKmSWYwtMpQOBkoDwW+Waq5UnLGWjcp8DLeCRoFTtPtsr3kDmXI/8AMZcEj+vzrzsbz4uyuzg7bL1dPtFDPDbWpR8glY1O4/HFW3vAFg6JBc+9SvVluEwoB2joOlZzZaO6kRYT6zy4GfutwfTHyrWjc1zb7pBChq0kV2UCgCUFyAP1vE1RyGhp1VuMktU2EyE+8D6YpTJGA+ZSIJU6ISHBz7wORxn6Vxk/IbCC2xRTFzCzrgkmueLraOVWDsxdK1kto5xJAMAHxXwr0HDslssfJ1Cozxlrr7o3WikJUIXMjBELMcKoyT6VwmhaKtZZ2iubvVruR0UNFN7i73KhR5fTNebkyRLIZbPw9FtQxNZHylR9EvJ7KeYXQEm1eI4nBLHnHz4+lV5WtJDmaap0zWlgVj0+e2vIUe3tWhjmJkYhABkYGWx0J49ePSmvcHNo6AdlnyNc00TaeaGNpUAIORnkY486ovi84I2QDopwtUC4ChcjwNbEYAbWyQd0F1lDHLavF97vBwOpGefpVHI5b33Cu4lG7RHaBgACs03QPdMXNxaiUAXEskMWDkoxU58M48OtW8ccrvOoudX4VzbI62yJK25l43H9YZ4P4VXlI5zSkEw8ktpOtxCSGQ5+PpUsfIfDIHtUJGBwoq6Wc63VtHOn3XGRXtYpBKwPbsVkuaWminqYuIX2mmMGhXbA4JTZ+Jx/Gqua4tx3Edk6AXIFngj72Bkzt904bBwPjjp5V5yC2yc3RasottKu7rqIJDHasvdAhnk+6fLjxOfyqzTDre6Yyg2ijOj626TSR3DszkblVk2ZXzx4/wCVVMjEoBzRSgeSTQKz2epQSuk5k3jZvVeAAK4x5D2mQahVnwuaDonnu4DZp3KKQQzIrMcMev50904bQqktrHO1QvSb69vpIpLu3VGLOGWI7lXBIAJ8+MceNJyYhyF9+nx70rI5WHlCPri2TvH5c9M+FUecY7ec6lc1eaGyYEzSSZY5rjJC487kzlAFBP4UrkVYcxtWNksEqDdj3TVN2hTEb7KyFtOZD/7crAfDg/xr1vB3l2NR6FZuUKkRutVVlG1C0jvrOW2lztkGMjqPWlzRiVhYeqkxxY4OCyOPtFY2N/d2M8jxvFK0LPjhgCQfkayv9JzI28zG8wPY6/VWxxDGceVxojvsnWgsdVdZIrwbiu07JeCPUefrWUBPjeR7K9QrvNHL5mOv0UO8tJ7aMsySlYxhWhXezDrknjnngU+KVsppp1RXhap1NIYSxm3klRDy0a43P+8eo+XNcEtOp7bXXEvbYNIrbWMlxJsuY7g20aEhpenHgM+8T64qB5GW86E9Ov8AhQDj+ELiPtRaW9zFZaVbpJCgUOd2NoOcYHnweDS3Y8jm+JIdVZ9n0q1Pi1mG+llSGUMYn2OuPums2TEkYA5/Vd5A0KVDKOo8643TTsluCdW8SMEO4APmamHuOgG6gW9UG1rtPpmnhlln3SYyFQZNXsbhGZleZjdO6ry5kEOjzqr92fjhXSbaSDJWZBLk9TuGa9Ri4oxY/D/P1We+XxTzIlVlQVa7e9pP9GtDNzGu65mfuYAegYgncfQAflTYYhK/lKTPJ4bLWDAG4d5ZW3u7FmY9SSeTW81oqgsFziTZXX2UjlCQfMGulgO4XA4jZXnsPYy3TBJJJCO6B+8eu9R/GsnPwMYtBLAr+BmTGQt5jVfur4NCZVCo8iAZ6Mf41ivwMd4otW4J5Ad17/Ytz4XMv0/lSDwnGPQqXtT0ITsJax3kl0hmV5ZDI6qwClvE4xVkYcXIGnUBSGZMNiplv2StLSS4uYoSJpRud2cnJHTjOBUvY8c0C26UHZUxB8yr184stcnjnmKRM4SPk7QcD8KXxnCjGCwxMAN9vVU+GzyvzZGucSAP4TeoOVyLaMTSKyhk3YGD1Oa8/FiSf3aLfDm9VUe1IE92QUwEwEPkPKva8EwX48PM92/TsvL8Vy2SP5GN2691e/ZH2lmvIpNCu/ee1i7yB/OPIBU/Akfj6U3NhDTzjquYUxcOQ9FpNUVfWd+26LPZi0nCk9zerkj9UFHGT88fjT8V3LKPv4/skZLeaNZFbTJgZOPjW2x4KxHxkIhGysOGB+dNBSyFofs7H6ccZ/Qj/EWqOd+AJ3D/AH7vT9wtBm1C0gaVZZAvcrvlYg7UGM8noOOaxC4BekbDI6qG+3xTFnrNndQiYnuUaQRoZSBvYgEAevPSuNeCmSYsjHctWd9PgpkVzBLJLHFIjvCQsiq2SpxnB8qlYOyS5jmgEjfZcG5t547hYZY3MW5HCsCVbGcHyPIroIJ0XJGPY0Fwq9lnHaW8S21e7Lxo+ZABvHQ7RzWm7EGTAxpNVqsaLLONlPcBf2EKbV8RnukAJ5JFTZhxM6KT82R96qtald9+zEgk58BV0UBoqJsnVWv2LQF9c1G5aPHd2wjBJ/aYH/8ANZ+c7ygfFaOC3zErYazFprOPbjNJH2Yso0cost+ocftAI5x+OD8qdje8Scj8CyC3VyBlVYVrttZLgFNjVMe9Ew+FMCUQe6vHYTuEnJZ50AhHIzx761VzK5Am4IPju++oRjtNeaZdzQadaahcCW8mX7XuMiboV5PBADE4CjrXn5S000dd17bAjkiDpnjRo8vXU7elblDCl/Jc2TwLJBcmV7jZ3e1Q+4KueOdsYPPiTxUKfYoK5z47WPDn22g3fpVn83fTdeLfazo9pc3rS3MMd1cd7MSvvK5znw6E7EHwOKLkYCa3Q6PDyZGx818oodq+7JRLRIb86s02qxzxyLbOss8eQsh9zDcDlmwc+QA+bYg7n1FKlmyY/s5bC+xegN6b6eg+psqvdsBGdWusCR/0o+9+6K9JjV4TV4Oa/aH/AH2UG0WQRHagxjnNMdRUm7IVqOYlLvwuQCQAcZqvkZkUGjjr2VnFwZck+Qad+itfsXlf/SO/iBcRmzDMreJDrj6E1my5cc4po2WlHhSY/med1slITlm/t0GezGnnxGor/hyU7G958v4SMg+RZBallIx1rVbosxwtHrJhLHzyRT2m1XcKKvHYkrHO/wCj3nuB7uM8b1qtm+7Hqp8Pv2h1feoVgvrrQjA8V5YWTRtjKylSfTzNZQxS/pfyW+eJuhPN4lEfFDbXXtB0cu2madGpfhmiQkt82xT4+HEbClVyeOmaud5dX38FLPa7SL5BHe20ZUMG2zRnAI5B6EcUPwX9rS4eKMabDqP5I3a65ZXylIdpZ1IXYytk49OfpSXROZuniZjx5Taz7tgP++LsYwRKP7orZx/ctWDN/wC0/wC+gVduZpYLSaVckRrk4IqvnZbcZn/I7LQ4fhnJkr+0bqPpOhX13vuZpz0zGHUON2fLxArxuTmt57OpO69jHGI2BjdgtB9nOmLZ61NM+DO9qyuyjCn30PAp3DZ/Ec4DZUs07LR61lQWee21c9l7I/s6gn+HIKfi+9Cr5Xu/mskii93itall2imlj3pB6CpsS3opcF1jRGiOOnvD4f5VLmHRVzBZJKUbHb7pCj0FdtAhaF6wLfeJ/GuqYaB0XgR8EjOB1PlXEFgPReEZHIVvQiu2lmFpT0spkjUEYx45otDIi0pm1tO+1W0MyloQWGzuywJ6jd5dOK8p/UcxbTdtPTqF6vgUY8NzgdbV07tNnAx4CvDcxtbhtTeyH/rko/8AjN/eSvRcG/E4rOzDoFdq3lSVA9tP+ylufK+j/uvT8b3oVfJ92sntRlRWsFlFH9EfT44plureSScspVw2AqZGfHr1+lcp5OiC5gGqMaiwuRbajcxM9od6BAwBMh3HPXIGcfICkskb4hgafMNflomOFtEhHl1HzXqXemQlZLezZZEkZ1Lcgfe2jk+B2k/A04skqiUvnjGoC5M+ljkWcjZGCS+PEZPXrj5ZJ9K7Undc54uy4vLm1MDw2cLRK7qzAnqAOPE+JP0rrWvu3arjnt1DQnv7VhSIR9xkLGE8BvwrdceG5i34eVQ8Ik7/AH/hSEza2Ui7vnSGC7kt1Frcsw6jLDcQR6ADgfDNIY9j5HQtPmbV/MJrnENDyND/AChcV4YLtp7ZcKxOEY5BB86jncNjzWtbKduyljZz8Yu8MbpXGt6j3ZUTKAfKNeKqN/p3hrSD4f5k/wAph4rlu05voEU9l17dXXai5W5neVVsmIDH/fSpzYkEDbiYBr0+aZjzyySU916fwtWqqryoXtoXPZKI+V7Gf/q1Ox9JW/fRIyfdlZPZdBitdqyStB7HwINJ7z7JFO5vlQl4gxCkKD+Zrz3FXv8AawwPLRyE6GtRstLEaPCvlvzV8kYt7O2EltGsEW37dOMbB02tgVmSZk5he/nN+G079fLqnthjBaK05j+64toba4ks7h7aBG+yTPhIhtBVgAdvjjJp8s08PixB5PmYN9aIN69L+igxkbyxxaNnfRcrbwm+a4WCJV+zIXkkt8e8T95Y/M4+VNM0rYfCe83zGgCLoDYu6UoiNhfzho2F6fHsn1toIJ7rubOFyL1FAaPO0ELnH4mq3tE0rYw+Qi2O61dE1+iZ4TGF1N/uH1peW9tBGyJHZwyK1/JGxMYO1dpPyqMmRO+O3SkHww7fc2F1sbGu0aD5iPQapq1tbd4tPjljRo4jdMgZdwBEhxx49TTMieVrpntOpEX1aFGGNpY1p2HP+qC9oli32skabTJCCz9x3W8+e3wzW7wnxaka83TtNeavhaz80MtrgNx2q/kgFwPdNa5VMI57Jh/4qu/+Cb++lZ+Z7v5/yr+J7z5fwtdrNWmqL7ZP9jx/xcX8abB71v30KTke6P31WS2PQVsNWQVbtL1aS00lrS3Mkcxm7wSq3hgDH0qhPw1mRlNmkotDao9+6czJdHEWN0N3a9ivrxNu25lBVi4948Mepqy7Bxn2DGNRW3Tt6JAnlFeYorNa3cdtaTWdxNmO1M7bpMbB47f5VlMnxZJZY54xq8N23PS9/wA1cdHK1jHscdGk7/mulh1GBL+aaW4Nz3cZWSOboGJ6jx+XSuOdhSOhjY1vJbtCOoq60/O910NnaHucTzUNb7p4jWLazMJEhu551xKsykqdo91vXFJDeHT5AcCORjT5aPU7j5qf/ksiLaPM4jW/oVHvJtQ03To4GMkcrTO5uElDB8jBBx45p0GPhZuS54ALQ0DlIqtqPolyyTwxBpJuybtCRdXSd13dxKvdEmPDfdz1/Gth+Hjv5uZg81XpvW3/AF2VMTSCqcdFY9CgNzZTX98ftMkp2DvQG4FeS49OcTlixvIBrppqVu8MiEzTJL5ie/YJi+0mwnjYCARNjho+Pp0rMxv6jzoiA48w+P8AO6uy8Jxn7CvRPdgNKgsO0E8kEkjFrVlIfHHvrW9i8UkzWkPaBVbfNUnYLcZwLTd/9LRKsrqpPtgAPYuQnwuIiP8AmpsHvW/fQpOR7o/fVZFY+Fa4WS5HLUcCmpSmgcdM0LlKzm6sVUWhvEwbAwGUAkAnFeUOJlEmcRn3rXVpdBa5mhrw+b+0i/Ve3OpWZNyUmD7o7cLgEZ2kk0Q8Pyri5mVTnk7aWBSH5UPmId0b9CVzJe2EeorereSv3k+8xp91V24ywx1rseHlvxDAYgCGkWasm70N7fJcdNC2YSh5NnbptX5qJrlzFPFBFFOkpVmciOLaq5PHxPnWhwrHfG5z3sLdANTZ0/bsq+ZM17Q1rr9Bog+K2lQVu0cBdAh9Sx+pr5v/AFQ8uyXgdKH0C9ZwhtQN+aYmYCsKPXdaxCldjPe1q5YdBBj8WH8q9TwYaP8Al+6zMzdvz/ZXattU1T/avC83Yq72KW7t45DjwAYZNMhdyytPxSpxcRWO6eM461sDZZDt0dtlOBgn5ipjVLKnxxyvwi7vgCai+VkYt7gPVDWl+jRaIC5u7dE328WOi7l8qrQzwZBIifddk97ZogPEbXquEv5VXb3MJ4HUHNWCy+qX4hC9GpTAj9FEcY4I8v8ApXPDHdHiHso7mS4lB2++2BhaHyshjL3mgFxrHyv5WjUqVa6TdzqxMZjAbaO8GN3qPSsSbj8YdUTC747D+VpR8KcRcjgPTVSbjWI7BYdMeNu9jjAeTcNoY9BXks+N2ZM7I2BOy9NhYpiiaL0QG57RSWSTDVbdoJlJ7pYwWEvwz8q63ABLfDOn6Kw7urF7JtQfVLnU7lR+gRURSBgZJJI/DFb2Fj+E0/FZGY5pcKWk1eVRVT2oziDsVfgs6iXbESgycFhn6ZqTCA8KEgJYaWfWnZy2tXCRrd3eCMlmwCDj9kevnVIcUmdHzueGfCrPUVr6duymeHxB3Lyl3zrt2Hx/VGBp8kQXuYYLddoJMhGc+PLZ8vrVP/UeexJI55vpoK/+a+wrAwmt1Y0D6/rf2VzJAc/9o1cjIA2wqTj+HjXY5mnWLHv4uP2eleqHRuH4pa9EruSA2byQrIyrKGOVH6wz4fGrXCXSxZgZLWra0/4n/OyrcTDJMfnZ0d+oQ/7TH+w//LXqbWDypC4RjhY5CfRaXLMyFhe80ApxwuldyN3KMaXBJBdi5YO0JiCiHuh97PLbs8cV4/KzJMpzrPkvQdK6L0cMEUDAGjzdSjhvZNu3uiDjGTjn5VUMsbBVqYaT0Vd1Tsfd3l5Lf2+pqksi42yx8AZzjII+GSDTY2x8lAaK37Y6gKqtFV9S7LPbxSnVpu9neTIWNy+3J6lsDFd8bkfytFJjZw8bK3exuz/s99WtkjdIyY3GSSGOCM56Z4Fb1w8jfDP8rDuUyO8QfwtOqKmg/ay2NzokwUZMZEmPMDr9M1S4g0ugNdNU/HdUgtU1FmlZGS72QhR+iA9MHpXnGZUEUfK6O39/n6LR8J7n3z6dl4dOhwDI8kpHXJxk1P8A1mUaRtACj7Ew/iJKZktpxk20EA2qSCyFjhR55+FW8bIErf8AdDyNTo4AfHoEqWFzT/tlo9RZ/VR54tUwY2liKjwEe0fhWlBxHheNJbWEOHU6n9VRmws+ZtOeCO32E1LY6jCwWRIclQ3Bzwa1H8exI3crify/hUW8IyHCxX5pzT4bxLuNisYweMDrWbxPjUE+MY4idTrpX3at4fDZYJOeQDQaaqxxrfSodrLH5ApWSxzDH5QrZBtNNbXO7Ms7flWbIx4OoTQQpsUWxcNslRcEq3U1bgEjdzdd1A10VZ7WXqxXaQqrESMNyAeHODn44p7fO8l2yaxpDQQrF7N7Ux2d3dYwJZMKMY9T9TWngAkFx+AVfJNEBXOtFVVy6h0KsAQRgg+NccA4UUKkarod3p8rSWsbS22SRt6oPIivMZnD3xusC2/e61IckOFHdCVv3293JgFGOPhn+hVSVrXxta3ontNOJXQuEJDELkeOOlJDJG6Aqdg7rv7QDyTSzG69VPmC57xQOMAUcp6otcPfJayxEqx3NgMOgPr9adHEXA10XNHeXuitvrdtM+xZGL90GK87cZ6eWauxu5W+fZUJYXNSmvkDhiyCFVJxt94n0PhxUw+Oqr7tLA/NBJO04S2V9rguWyJOGA64x/PmuhnM69k4RgKDYaLq/aO7We2h7iGRSDcScqPI9ck81dZjl55RsounAbqtZ02yi06xitYR7sa4zj7x8T8zWsxjWN5WrPc4uNlSqmuJUIXmKEKJdaZY3f8ArFtE58yvP41XkxIJNXNFpjZXt2KFT9kdMfmPvoj/ALjjH1FU3cKiP4XEffp+6cMt43FqG/YuPnur2QfvKDSTwk9HfRMGZ3CaPYyb9W/X5p/nUDwqTo4Lvtjey5bsVMw2tfIR+4f50N4XMDYcPqu+2N7FOxdjMd33l8QEbOETG4eAyTTzw0u/E5QOWOy5bsBZTSK11qF6+1sgIyqOvToeMcU6Ph7G7lcGY4Cg0IvZdldFs2Dx2MbuOQ8o3nPnzwKtMx42bBJdPI7qjCqFACjAAwAKdSSuqEJUIX//2Q==">
            <a:extLst>
              <a:ext uri="{FF2B5EF4-FFF2-40B4-BE49-F238E27FC236}">
                <a16:creationId xmlns:a16="http://schemas.microsoft.com/office/drawing/2014/main" id="{41A5A0F6-96AA-4B73-B8EC-CA187B3FD52F}"/>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7659" name="AutoShape 17" descr="data:image/jpeg;base64,/9j/4AAQSkZJRgABAQAAAQABAAD/2wCEAAkGBwgHBgkIBwgKCgkLDRYPDQwMDRsUFRAWIB0iIiAdHx8kKDQsJCYxJx8fLT0tMTU3Ojo6Iys/RD84QzQ5OjcBCgoKDQwNGg8PGjclHyU3Nzc3Nzc3Nzc3Nzc3Nzc3Nzc3Nzc3Nzc3Nzc3Nzc3Nzc3Nzc3Nzc3Nzc3Nzc3Nzc3N//AABEIAMgAYgMBEQACEQEDEQH/xAAbAAABBQEBAAAAAAAAAAAAAAAFAAMEBgcCAf/EAEYQAAIBAwMBBQUEBwQHCQAAAAECAwAEEQUSITEGE0FRYQcicYGhFDKRsSNCUnLB0fAVsrPhFjQ2YnSS8SQlJjM1Q2Siwv/EABsBAAIDAQEBAAAAAAAAAAAAAAADAgQFAQYH/8QANxEAAQQBAgQDBgUDBAMAAAAAAQACAxEEITEFEkFREyJxFDNhgaHwMpGxwdEGQvEVI2LhJDSC/9oADAMBAAIRAxEAPwDcaEJUISoQmriZYIi7AnHGBQhQjeykZ2qv1oQvRdynoR+FCF4bi68GGPhQhN/2hcRn31Rh8MUIRC1nFxCsgBGeo8qEJ6hCVCEqEJUISoQlQhKhChap/q6jzcUIURhiEUIXlvz1NCFJ4FCFEusY9aEKXoxzbH940IRChCVCEqEJUISoQlQhKhCDdqJNSi07vNJsEvp0cEwNL3ZZeejHxrh0XQATqqdF7QLN4is9jNHIpwypPG35lT9KQclgNG/yU/CKljtfp8MCTSQ3YR84KqG/Jq77RH3/AFR4bl3D200uct3a3PujLFwqgD5tR7RH3/VHhOQjUPaLYYZbS2edxnC98gz+GT9K57S3oCu+EequvZF9SmsGn1O0ite8bdDHHL3h2kdScYp7SSNVBwANBHq6opUISoQlQhKhCVCF4SB1oQgusaogVra2O6RuGcHhR8fOsjiGeIwY4/xfp/2rePBzHmdsgr2lhcoV1G0tbgYwe/hWTj5g1lRZpZu789VbfE0mwF5Bp/Z/UJF0p9FtDDAneJ+hATk84xWpj5Qk2VeSIsF2jOndntEsCxs9IsYWYYYrAuSPLpV5vKeirEnupI06yt1JtrK2hPnHCq/kKZTeyjqvbW8ELCGc7V/Vby9KYHKJCJA56VJcXtCEqEJUISoQlQhV7V9Ra5762tnISP3ZGHBJ8h6Vg8SzSWOZGdt1dghohzuqAhcDFeasu2WhVJOTgAdKKUkK0+8nj7ZW9ulw7qyZaHZgIuDk58R0rbwwGx8wCVLRYQrvZtPCX76Zpd7ZUHHH9eVaDJa6qk5oPRTc7gdxPNWBJe6VXZRLuAlGKZPHQmu2QNEaHdMWGpPazdxOD3WQASfu/wCVTiyNeVyi6OhYViHSriSlQhKhCVCFF1GYwWNxIv3lQ4+OOKRkyGOFzx0CnG3meAqhpUsP2mW371Wl2guueec4/I145rXcpJGhWu+unRM6hKkD++yrzgFjjNUYYy7QJ7dQq/rWvRacShZe9K5949B51qY+H4mvRBrql2Cjlvp21m7Z2mG+PcyAZU4wF8hwKuzFsQ8JqTIAaV1gvGd2yGVQMgFcFhnr8OK4XFlWkcoKk/aAwkU8gj3cfCpeLdgrgZVEL0yPJEFbpjBx8Kb4hc2lHlANqFcwboxITnjPzoDutqLt6R/RpDJp0JbqBtz8OK2Md/PGCqbxTlOp6glQhKhChavGZNMulQgN3TEE+YGRSMlvPE5vwTIjTws90HuUvpVaSMTD38DPvZzzn8fwrzE7HSOvoPulsySNEYDQqnrOtwXMlzBq6rcNHIwjiyEIY5xtI/rirePjeHTotL3T38rBy9Vzo/ZKTXnjv5p2itnOeH5IHgrZz6ZqwZiwcrQq80sQGh1+Cvel6TFpEVzHaSvKjPuCSvkovx8Ko5DS483ZV2z3+JS7W4hmzLBIrK2QdrZ2kdR6c0l0jzQI2TQBSlrIhZdzAnjIGPCu8xOpUToFLSVEUhcAH1pwfQoJRFqFeXSpFgdPCuBy4QjugDGlQN+2C/4nNb+GKhaqMh8xRGrSglQhKhCCdrNRhsdKmSWYwtMpQOBkoDwW+Waq5UnLGWjcp8DLeCRoFTtPtsr3kDmXI/8AMZcEj+vzrzsbz4uyuzg7bL1dPtFDPDbWpR8glY1O4/HFW3vAFg6JBc+9SvVluEwoB2joOlZzZaO6kRYT6zy4GfutwfTHyrWjc1zb7pBChq0kV2UCgCUFyAP1vE1RyGhp1VuMktU2EyE+8D6YpTJGA+ZSIJU6ISHBz7wORxn6Vxk/IbCC2xRTFzCzrgkmueLraOVWDsxdK1kto5xJAMAHxXwr0HDslssfJ1Cozxlrr7o3WikJUIXMjBELMcKoyT6VwmhaKtZZ2iubvVruR0UNFN7i73KhR5fTNebkyRLIZbPw9FtQxNZHylR9EvJ7KeYXQEm1eI4nBLHnHz4+lV5WtJDmaap0zWlgVj0+e2vIUe3tWhjmJkYhABkYGWx0J49ePSmvcHNo6AdlnyNc00TaeaGNpUAIORnkY486ovi84I2QDopwtUC4ChcjwNbEYAbWyQd0F1lDHLavF97vBwOpGefpVHI5b33Cu4lG7RHaBgACs03QPdMXNxaiUAXEskMWDkoxU58M48OtW8ccrvOoudX4VzbI62yJK25l43H9YZ4P4VXlI5zSkEw8ktpOtxCSGQ5+PpUsfIfDIHtUJGBwoq6Wc63VtHOn3XGRXtYpBKwPbsVkuaWminqYuIX2mmMGhXbA4JTZ+Jx/Gqua4tx3Edk6AXIFngj72Bkzt904bBwPjjp5V5yC2yc3RasottKu7rqIJDHasvdAhnk+6fLjxOfyqzTDre6Yyg2ijOj626TSR3DszkblVk2ZXzx4/wCVVMjEoBzRSgeSTQKz2epQSuk5k3jZvVeAAK4x5D2mQahVnwuaDonnu4DZp3KKQQzIrMcMev50904bQqktrHO1QvSb69vpIpLu3VGLOGWI7lXBIAJ8+MceNJyYhyF9+nx70rI5WHlCPri2TvH5c9M+FUecY7ec6lc1eaGyYEzSSZY5rjJC487kzlAFBP4UrkVYcxtWNksEqDdj3TVN2hTEb7KyFtOZD/7crAfDg/xr1vB3l2NR6FZuUKkRutVVlG1C0jvrOW2lztkGMjqPWlzRiVhYeqkxxY4OCyOPtFY2N/d2M8jxvFK0LPjhgCQfkayv9JzI28zG8wPY6/VWxxDGceVxojvsnWgsdVdZIrwbiu07JeCPUefrWUBPjeR7K9QrvNHL5mOv0UO8tJ7aMsySlYxhWhXezDrknjnngU+KVsppp1RXhap1NIYSxm3klRDy0a43P+8eo+XNcEtOp7bXXEvbYNIrbWMlxJsuY7g20aEhpenHgM+8T64qB5GW86E9Ov8AhQDj+ELiPtRaW9zFZaVbpJCgUOd2NoOcYHnweDS3Y8jm+JIdVZ9n0q1Pi1mG+llSGUMYn2OuPums2TEkYA5/Vd5A0KVDKOo8643TTsluCdW8SMEO4APmamHuOgG6gW9UG1rtPpmnhlln3SYyFQZNXsbhGZleZjdO6ry5kEOjzqr92fjhXSbaSDJWZBLk9TuGa9Ri4oxY/D/P1We+XxTzIlVlQVa7e9pP9GtDNzGu65mfuYAegYgncfQAflTYYhK/lKTPJ4bLWDAG4d5ZW3u7FmY9SSeTW81oqgsFziTZXX2UjlCQfMGulgO4XA4jZXnsPYy3TBJJJCO6B+8eu9R/GsnPwMYtBLAr+BmTGQt5jVfur4NCZVCo8iAZ6Mf41ivwMd4otW4J5Ad17/Ytz4XMv0/lSDwnGPQqXtT0ITsJax3kl0hmV5ZDI6qwClvE4xVkYcXIGnUBSGZMNiplv2StLSS4uYoSJpRud2cnJHTjOBUvY8c0C26UHZUxB8yr184stcnjnmKRM4SPk7QcD8KXxnCjGCwxMAN9vVU+GzyvzZGucSAP4TeoOVyLaMTSKyhk3YGD1Oa8/FiSf3aLfDm9VUe1IE92QUwEwEPkPKva8EwX48PM92/TsvL8Vy2SP5GN2691e/ZH2lmvIpNCu/ee1i7yB/OPIBU/Akfj6U3NhDTzjquYUxcOQ9FpNUVfWd+26LPZi0nCk9zerkj9UFHGT88fjT8V3LKPv4/skZLeaNZFbTJgZOPjW2x4KxHxkIhGysOGB+dNBSyFofs7H6ccZ/Qj/EWqOd+AJ3D/AH7vT9wtBm1C0gaVZZAvcrvlYg7UGM8noOOaxC4BekbDI6qG+3xTFnrNndQiYnuUaQRoZSBvYgEAevPSuNeCmSYsjHctWd9PgpkVzBLJLHFIjvCQsiq2SpxnB8qlYOyS5jmgEjfZcG5t547hYZY3MW5HCsCVbGcHyPIroIJ0XJGPY0Fwq9lnHaW8S21e7Lxo+ZABvHQ7RzWm7EGTAxpNVqsaLLONlPcBf2EKbV8RnukAJ5JFTZhxM6KT82R96qtald9+zEgk58BV0UBoqJsnVWv2LQF9c1G5aPHd2wjBJ/aYH/8ANZ+c7ygfFaOC3zErYazFprOPbjNJH2Yso0cost+ocftAI5x+OD8qdje8Scj8CyC3VyBlVYVrttZLgFNjVMe9Ew+FMCUQe6vHYTuEnJZ50AhHIzx761VzK5Am4IPju++oRjtNeaZdzQadaahcCW8mX7XuMiboV5PBADE4CjrXn5S000dd17bAjkiDpnjRo8vXU7elblDCl/Jc2TwLJBcmV7jZ3e1Q+4KueOdsYPPiTxUKfYoK5z47WPDn22g3fpVn83fTdeLfazo9pc3rS3MMd1cd7MSvvK5znw6E7EHwOKLkYCa3Q6PDyZGx818oodq+7JRLRIb86s02qxzxyLbOss8eQsh9zDcDlmwc+QA+bYg7n1FKlmyY/s5bC+xegN6b6eg+psqvdsBGdWusCR/0o+9+6K9JjV4TV4Oa/aH/AH2UG0WQRHagxjnNMdRUm7IVqOYlLvwuQCQAcZqvkZkUGjjr2VnFwZck+Qad+itfsXlf/SO/iBcRmzDMreJDrj6E1my5cc4po2WlHhSY/med1slITlm/t0GezGnnxGor/hyU7G958v4SMg+RZBallIx1rVbosxwtHrJhLHzyRT2m1XcKKvHYkrHO/wCj3nuB7uM8b1qtm+7Hqp8Pv2h1feoVgvrrQjA8V5YWTRtjKylSfTzNZQxS/pfyW+eJuhPN4lEfFDbXXtB0cu2madGpfhmiQkt82xT4+HEbClVyeOmaud5dX38FLPa7SL5BHe20ZUMG2zRnAI5B6EcUPwX9rS4eKMabDqP5I3a65ZXylIdpZ1IXYytk49OfpSXROZuniZjx5Taz7tgP++LsYwRKP7orZx/ctWDN/wC0/wC+gVduZpYLSaVckRrk4IqvnZbcZn/I7LQ4fhnJkr+0bqPpOhX13vuZpz0zGHUON2fLxArxuTmt57OpO69jHGI2BjdgtB9nOmLZ61NM+DO9qyuyjCn30PAp3DZ/Ec4DZUs07LR61lQWee21c9l7I/s6gn+HIKfi+9Cr5Xu/mskii93itall2imlj3pB6CpsS3opcF1jRGiOOnvD4f5VLmHRVzBZJKUbHb7pCj0FdtAhaF6wLfeJ/GuqYaB0XgR8EjOB1PlXEFgPReEZHIVvQiu2lmFpT0spkjUEYx45otDIi0pm1tO+1W0MyloQWGzuywJ6jd5dOK8p/UcxbTdtPTqF6vgUY8NzgdbV07tNnAx4CvDcxtbhtTeyH/rko/8AjN/eSvRcG/E4rOzDoFdq3lSVA9tP+ylufK+j/uvT8b3oVfJ92sntRlRWsFlFH9EfT44plureSScspVw2AqZGfHr1+lcp5OiC5gGqMaiwuRbajcxM9od6BAwBMh3HPXIGcfICkskb4hgafMNflomOFtEhHl1HzXqXemQlZLezZZEkZ1Lcgfe2jk+B2k/A04skqiUvnjGoC5M+ljkWcjZGCS+PEZPXrj5ZJ9K7Undc54uy4vLm1MDw2cLRK7qzAnqAOPE+JP0rrWvu3arjnt1DQnv7VhSIR9xkLGE8BvwrdceG5i34eVQ8Ik7/AH/hSEza2Ui7vnSGC7kt1Frcsw6jLDcQR6ADgfDNIY9j5HQtPmbV/MJrnENDyND/AChcV4YLtp7ZcKxOEY5BB86jncNjzWtbKduyljZz8Yu8MbpXGt6j3ZUTKAfKNeKqN/p3hrSD4f5k/wAph4rlu05voEU9l17dXXai5W5neVVsmIDH/fSpzYkEDbiYBr0+aZjzyySU916fwtWqqryoXtoXPZKI+V7Gf/q1Ox9JW/fRIyfdlZPZdBitdqyStB7HwINJ7z7JFO5vlQl4gxCkKD+Zrz3FXv8AawwPLRyE6GtRstLEaPCvlvzV8kYt7O2EltGsEW37dOMbB02tgVmSZk5he/nN+G079fLqnthjBaK05j+64toba4ks7h7aBG+yTPhIhtBVgAdvjjJp8s08PixB5PmYN9aIN69L+igxkbyxxaNnfRcrbwm+a4WCJV+zIXkkt8e8T95Y/M4+VNM0rYfCe83zGgCLoDYu6UoiNhfzho2F6fHsn1toIJ7rubOFyL1FAaPO0ELnH4mq3tE0rYw+Qi2O61dE1+iZ4TGF1N/uH1peW9tBGyJHZwyK1/JGxMYO1dpPyqMmRO+O3SkHww7fc2F1sbGu0aD5iPQapq1tbd4tPjljRo4jdMgZdwBEhxx49TTMieVrpntOpEX1aFGGNpY1p2HP+qC9oli32skabTJCCz9x3W8+e3wzW7wnxaka83TtNeavhaz80MtrgNx2q/kgFwPdNa5VMI57Jh/4qu/+Cb++lZ+Z7v5/yr+J7z5fwtdrNWmqL7ZP9jx/xcX8abB71v30KTke6P31WS2PQVsNWQVbtL1aS00lrS3Mkcxm7wSq3hgDH0qhPw1mRlNmkotDao9+6czJdHEWN0N3a9ivrxNu25lBVi4948Mepqy7Bxn2DGNRW3Tt6JAnlFeYorNa3cdtaTWdxNmO1M7bpMbB47f5VlMnxZJZY54xq8N23PS9/wA1cdHK1jHscdGk7/mulh1GBL+aaW4Nz3cZWSOboGJ6jx+XSuOdhSOhjY1vJbtCOoq60/O910NnaHucTzUNb7p4jWLazMJEhu551xKsykqdo91vXFJDeHT5AcCORjT5aPU7j5qf/ksiLaPM4jW/oVHvJtQ03To4GMkcrTO5uElDB8jBBx45p0GPhZuS54ALQ0DlIqtqPolyyTwxBpJuybtCRdXSd13dxKvdEmPDfdz1/Gth+Hjv5uZg81XpvW3/AF2VMTSCqcdFY9CgNzZTX98ftMkp2DvQG4FeS49OcTlixvIBrppqVu8MiEzTJL5ie/YJi+0mwnjYCARNjho+Pp0rMxv6jzoiA48w+P8AO6uy8Jxn7CvRPdgNKgsO0E8kEkjFrVlIfHHvrW9i8UkzWkPaBVbfNUnYLcZwLTd/9LRKsrqpPtgAPYuQnwuIiP8AmpsHvW/fQpOR7o/fVZFY+Fa4WS5HLUcCmpSmgcdM0LlKzm6sVUWhvEwbAwGUAkAnFeUOJlEmcRn3rXVpdBa5mhrw+b+0i/Ve3OpWZNyUmD7o7cLgEZ2kk0Q8Pyri5mVTnk7aWBSH5UPmId0b9CVzJe2EeorereSv3k+8xp91V24ywx1rseHlvxDAYgCGkWasm70N7fJcdNC2YSh5NnbptX5qJrlzFPFBFFOkpVmciOLaq5PHxPnWhwrHfG5z3sLdANTZ0/bsq+ZM17Q1rr9Bog+K2lQVu0cBdAh9Sx+pr5v/AFQ8uyXgdKH0C9ZwhtQN+aYmYCsKPXdaxCldjPe1q5YdBBj8WH8q9TwYaP8Al+6zMzdvz/ZXattU1T/avC83Yq72KW7t45DjwAYZNMhdyytPxSpxcRWO6eM461sDZZDt0dtlOBgn5ipjVLKnxxyvwi7vgCai+VkYt7gPVDWl+jRaIC5u7dE328WOi7l8qrQzwZBIifddk97ZogPEbXquEv5VXb3MJ4HUHNWCy+qX4hC9GpTAj9FEcY4I8v8ApXPDHdHiHso7mS4lB2++2BhaHyshjL3mgFxrHyv5WjUqVa6TdzqxMZjAbaO8GN3qPSsSbj8YdUTC747D+VpR8KcRcjgPTVSbjWI7BYdMeNu9jjAeTcNoY9BXks+N2ZM7I2BOy9NhYpiiaL0QG57RSWSTDVbdoJlJ7pYwWEvwz8q63ABLfDOn6Kw7urF7JtQfVLnU7lR+gRURSBgZJJI/DFb2Fj+E0/FZGY5pcKWk1eVRVT2oziDsVfgs6iXbESgycFhn6ZqTCA8KEgJYaWfWnZy2tXCRrd3eCMlmwCDj9kevnVIcUmdHzueGfCrPUVr6duymeHxB3Lyl3zrt2Hx/VGBp8kQXuYYLddoJMhGc+PLZ8vrVP/UeexJI55vpoK/+a+wrAwmt1Y0D6/rf2VzJAc/9o1cjIA2wqTj+HjXY5mnWLHv4uP2eleqHRuH4pa9EruSA2byQrIyrKGOVH6wz4fGrXCXSxZgZLWra0/4n/OyrcTDJMfnZ0d+oQ/7TH+w//LXqbWDypC4RjhY5CfRaXLMyFhe80ApxwuldyN3KMaXBJBdi5YO0JiCiHuh97PLbs8cV4/KzJMpzrPkvQdK6L0cMEUDAGjzdSjhvZNu3uiDjGTjn5VUMsbBVqYaT0Vd1Tsfd3l5Lf2+pqksi42yx8AZzjII+GSDTY2x8lAaK37Y6gKqtFV9S7LPbxSnVpu9neTIWNy+3J6lsDFd8bkfytFJjZw8bK3exuz/s99WtkjdIyY3GSSGOCM56Z4Fb1w8jfDP8rDuUyO8QfwtOqKmg/ay2NzokwUZMZEmPMDr9M1S4g0ugNdNU/HdUgtU1FmlZGS72QhR+iA9MHpXnGZUEUfK6O39/n6LR8J7n3z6dl4dOhwDI8kpHXJxk1P8A1mUaRtACj7Ew/iJKZktpxk20EA2qSCyFjhR55+FW8bIErf8AdDyNTo4AfHoEqWFzT/tlo9RZ/VR54tUwY2liKjwEe0fhWlBxHheNJbWEOHU6n9VRmws+ZtOeCO32E1LY6jCwWRIclQ3Bzwa1H8exI3crify/hUW8IyHCxX5pzT4bxLuNisYweMDrWbxPjUE+MY4idTrpX3at4fDZYJOeQDQaaqxxrfSodrLH5ApWSxzDH5QrZBtNNbXO7Ms7flWbIx4OoTQQpsUWxcNslRcEq3U1bgEjdzdd1A10VZ7WXqxXaQqrESMNyAeHODn44p7fO8l2yaxpDQQrF7N7Ux2d3dYwJZMKMY9T9TWngAkFx+AVfJNEBXOtFVVy6h0KsAQRgg+NccA4UUKkarod3p8rSWsbS22SRt6oPIivMZnD3xusC2/e61IckOFHdCVv3293JgFGOPhn+hVSVrXxta3ontNOJXQuEJDELkeOOlJDJG6Aqdg7rv7QDyTSzG69VPmC57xQOMAUcp6otcPfJayxEqx3NgMOgPr9adHEXA10XNHeXuitvrdtM+xZGL90GK87cZ6eWauxu5W+fZUJYXNSmvkDhiyCFVJxt94n0PhxUw+Oqr7tLA/NBJO04S2V9rguWyJOGA64x/PmuhnM69k4RgKDYaLq/aO7We2h7iGRSDcScqPI9ck81dZjl55RsounAbqtZ02yi06xitYR7sa4zj7x8T8zWsxjWN5WrPc4uNlSqmuJUIXmKEKJdaZY3f8ArFtE58yvP41XkxIJNXNFpjZXt2KFT9kdMfmPvoj/ALjjH1FU3cKiP4XEffp+6cMt43FqG/YuPnur2QfvKDSTwk9HfRMGZ3CaPYyb9W/X5p/nUDwqTo4Lvtjey5bsVMw2tfIR+4f50N4XMDYcPqu+2N7FOxdjMd33l8QEbOETG4eAyTTzw0u/E5QOWOy5bsBZTSK11qF6+1sgIyqOvToeMcU6Ph7G7lcGY4Cg0IvZdldFs2Dx2MbuOQ8o3nPnzwKtMx42bBJdPI7qjCqFACjAAwAKdSSuqEJUIX//2Q==">
            <a:extLst>
              <a:ext uri="{FF2B5EF4-FFF2-40B4-BE49-F238E27FC236}">
                <a16:creationId xmlns:a16="http://schemas.microsoft.com/office/drawing/2014/main" id="{8563C470-1DB7-49C1-AEE2-B2778FD9B7FD}"/>
              </a:ext>
            </a:extLst>
          </p:cNvPr>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7660" name="AutoShape 19" descr="data:image/jpeg;base64,/9j/4AAQSkZJRgABAQAAAQABAAD/2wCEAAkGBwgHBgkIBwgKCgkLDRYPDQwMDRsUFRAWIB0iIiAdHx8kKDQsJCYxJx8fLT0tMTU3Ojo6Iys/RD84QzQ5OjcBCgoKDQwNGg8PGjclHyU3Nzc3Nzc3Nzc3Nzc3Nzc3Nzc3Nzc3Nzc3Nzc3Nzc3Nzc3Nzc3Nzc3Nzc3Nzc3Nzc3N//AABEIAMgAYgMBEQACEQEDEQH/xAAbAAABBQEBAAAAAAAAAAAAAAAFAAMEBgcCAf/EAEYQAAIBAwMBBQUEBwQHCQAAAAECAwAEEQUSITEGE0FRYQcicYGhFDKRsSNCUnLB0fAVsrPhFjQ2YnSS8SQlJjM1Q2Siwv/EABsBAAIDAQEBAAAAAAAAAAAAAAADAgQFAQYH/8QANxEAAQQBAgQDBgUDBAMAAAAAAQACAxEEITEFEkFREyJxFDNhgaHwMpGxwdEGQvEVI2LhJDSC/9oADAMBAAIRAxEAPwDcaEJUISoQmriZYIi7AnHGBQhQjeykZ2qv1oQvRdynoR+FCF4bi68GGPhQhN/2hcRn31Rh8MUIRC1nFxCsgBGeo8qEJ6hCVCEqEJUISoQlQhKhChap/q6jzcUIURhiEUIXlvz1NCFJ4FCFEusY9aEKXoxzbH940IRChCVCEqEJUISoQlQhKhCDdqJNSi07vNJsEvp0cEwNL3ZZeejHxrh0XQATqqdF7QLN4is9jNHIpwypPG35lT9KQclgNG/yU/CKljtfp8MCTSQ3YR84KqG/Jq77RH3/AFR4bl3D200uct3a3PujLFwqgD5tR7RH3/VHhOQjUPaLYYZbS2edxnC98gz+GT9K57S3oCu+EequvZF9SmsGn1O0ite8bdDHHL3h2kdScYp7SSNVBwANBHq6opUISoQlQhKhCVCF4SB1oQgusaogVra2O6RuGcHhR8fOsjiGeIwY4/xfp/2rePBzHmdsgr2lhcoV1G0tbgYwe/hWTj5g1lRZpZu789VbfE0mwF5Bp/Z/UJF0p9FtDDAneJ+hATk84xWpj5Qk2VeSIsF2jOndntEsCxs9IsYWYYYrAuSPLpV5vKeirEnupI06yt1JtrK2hPnHCq/kKZTeyjqvbW8ELCGc7V/Vby9KYHKJCJA56VJcXtCEqEJUISoQlQhV7V9Ra5762tnISP3ZGHBJ8h6Vg8SzSWOZGdt1dghohzuqAhcDFeasu2WhVJOTgAdKKUkK0+8nj7ZW9ulw7qyZaHZgIuDk58R0rbwwGx8wCVLRYQrvZtPCX76Zpd7ZUHHH9eVaDJa6qk5oPRTc7gdxPNWBJe6VXZRLuAlGKZPHQmu2QNEaHdMWGpPazdxOD3WQASfu/wCVTiyNeVyi6OhYViHSriSlQhKhCVCFF1GYwWNxIv3lQ4+OOKRkyGOFzx0CnG3meAqhpUsP2mW371Wl2guueec4/I145rXcpJGhWu+unRM6hKkD++yrzgFjjNUYYy7QJ7dQq/rWvRacShZe9K5949B51qY+H4mvRBrql2Cjlvp21m7Z2mG+PcyAZU4wF8hwKuzFsQ8JqTIAaV1gvGd2yGVQMgFcFhnr8OK4XFlWkcoKk/aAwkU8gj3cfCpeLdgrgZVEL0yPJEFbpjBx8Kb4hc2lHlANqFcwboxITnjPzoDutqLt6R/RpDJp0JbqBtz8OK2Md/PGCqbxTlOp6glQhKhChavGZNMulQgN3TEE+YGRSMlvPE5vwTIjTws90HuUvpVaSMTD38DPvZzzn8fwrzE7HSOvoPulsySNEYDQqnrOtwXMlzBq6rcNHIwjiyEIY5xtI/rirePjeHTotL3T38rBy9Vzo/ZKTXnjv5p2itnOeH5IHgrZz6ZqwZiwcrQq80sQGh1+Cvel6TFpEVzHaSvKjPuCSvkovx8Ko5DS483ZV2z3+JS7W4hmzLBIrK2QdrZ2kdR6c0l0jzQI2TQBSlrIhZdzAnjIGPCu8xOpUToFLSVEUhcAH1pwfQoJRFqFeXSpFgdPCuBy4QjugDGlQN+2C/4nNb+GKhaqMh8xRGrSglQhKhCCdrNRhsdKmSWYwtMpQOBkoDwW+Waq5UnLGWjcp8DLeCRoFTtPtsr3kDmXI/8AMZcEj+vzrzsbz4uyuzg7bL1dPtFDPDbWpR8glY1O4/HFW3vAFg6JBc+9SvVluEwoB2joOlZzZaO6kRYT6zy4GfutwfTHyrWjc1zb7pBChq0kV2UCgCUFyAP1vE1RyGhp1VuMktU2EyE+8D6YpTJGA+ZSIJU6ISHBz7wORxn6Vxk/IbCC2xRTFzCzrgkmueLraOVWDsxdK1kto5xJAMAHxXwr0HDslssfJ1Cozxlrr7o3WikJUIXMjBELMcKoyT6VwmhaKtZZ2iubvVruR0UNFN7i73KhR5fTNebkyRLIZbPw9FtQxNZHylR9EvJ7KeYXQEm1eI4nBLHnHz4+lV5WtJDmaap0zWlgVj0+e2vIUe3tWhjmJkYhABkYGWx0J49ePSmvcHNo6AdlnyNc00TaeaGNpUAIORnkY486ovi84I2QDopwtUC4ChcjwNbEYAbWyQd0F1lDHLavF97vBwOpGefpVHI5b33Cu4lG7RHaBgACs03QPdMXNxaiUAXEskMWDkoxU58M48OtW8ccrvOoudX4VzbI62yJK25l43H9YZ4P4VXlI5zSkEw8ktpOtxCSGQ5+PpUsfIfDIHtUJGBwoq6Wc63VtHOn3XGRXtYpBKwPbsVkuaWminqYuIX2mmMGhXbA4JTZ+Jx/Gqua4tx3Edk6AXIFngj72Bkzt904bBwPjjp5V5yC2yc3RasottKu7rqIJDHasvdAhnk+6fLjxOfyqzTDre6Yyg2ijOj626TSR3DszkblVk2ZXzx4/wCVVMjEoBzRSgeSTQKz2epQSuk5k3jZvVeAAK4x5D2mQahVnwuaDonnu4DZp3KKQQzIrMcMev50904bQqktrHO1QvSb69vpIpLu3VGLOGWI7lXBIAJ8+MceNJyYhyF9+nx70rI5WHlCPri2TvH5c9M+FUecY7ec6lc1eaGyYEzSSZY5rjJC487kzlAFBP4UrkVYcxtWNksEqDdj3TVN2hTEb7KyFtOZD/7crAfDg/xr1vB3l2NR6FZuUKkRutVVlG1C0jvrOW2lztkGMjqPWlzRiVhYeqkxxY4OCyOPtFY2N/d2M8jxvFK0LPjhgCQfkayv9JzI28zG8wPY6/VWxxDGceVxojvsnWgsdVdZIrwbiu07JeCPUefrWUBPjeR7K9QrvNHL5mOv0UO8tJ7aMsySlYxhWhXezDrknjnngU+KVsppp1RXhap1NIYSxm3klRDy0a43P+8eo+XNcEtOp7bXXEvbYNIrbWMlxJsuY7g20aEhpenHgM+8T64qB5GW86E9Ov8AhQDj+ELiPtRaW9zFZaVbpJCgUOd2NoOcYHnweDS3Y8jm+JIdVZ9n0q1Pi1mG+llSGUMYn2OuPums2TEkYA5/Vd5A0KVDKOo8643TTsluCdW8SMEO4APmamHuOgG6gW9UG1rtPpmnhlln3SYyFQZNXsbhGZleZjdO6ry5kEOjzqr92fjhXSbaSDJWZBLk9TuGa9Ri4oxY/D/P1We+XxTzIlVlQVa7e9pP9GtDNzGu65mfuYAegYgncfQAflTYYhK/lKTPJ4bLWDAG4d5ZW3u7FmY9SSeTW81oqgsFziTZXX2UjlCQfMGulgO4XA4jZXnsPYy3TBJJJCO6B+8eu9R/GsnPwMYtBLAr+BmTGQt5jVfur4NCZVCo8iAZ6Mf41ivwMd4otW4J5Ad17/Ytz4XMv0/lSDwnGPQqXtT0ITsJax3kl0hmV5ZDI6qwClvE4xVkYcXIGnUBSGZMNiplv2StLSS4uYoSJpRud2cnJHTjOBUvY8c0C26UHZUxB8yr184stcnjnmKRM4SPk7QcD8KXxnCjGCwxMAN9vVU+GzyvzZGucSAP4TeoOVyLaMTSKyhk3YGD1Oa8/FiSf3aLfDm9VUe1IE92QUwEwEPkPKva8EwX48PM92/TsvL8Vy2SP5GN2691e/ZH2lmvIpNCu/ee1i7yB/OPIBU/Akfj6U3NhDTzjquYUxcOQ9FpNUVfWd+26LPZi0nCk9zerkj9UFHGT88fjT8V3LKPv4/skZLeaNZFbTJgZOPjW2x4KxHxkIhGysOGB+dNBSyFofs7H6ccZ/Qj/EWqOd+AJ3D/AH7vT9wtBm1C0gaVZZAvcrvlYg7UGM8noOOaxC4BekbDI6qG+3xTFnrNndQiYnuUaQRoZSBvYgEAevPSuNeCmSYsjHctWd9PgpkVzBLJLHFIjvCQsiq2SpxnB8qlYOyS5jmgEjfZcG5t547hYZY3MW5HCsCVbGcHyPIroIJ0XJGPY0Fwq9lnHaW8S21e7Lxo+ZABvHQ7RzWm7EGTAxpNVqsaLLONlPcBf2EKbV8RnukAJ5JFTZhxM6KT82R96qtald9+zEgk58BV0UBoqJsnVWv2LQF9c1G5aPHd2wjBJ/aYH/8ANZ+c7ygfFaOC3zErYazFprOPbjNJH2Yso0cost+ocftAI5x+OD8qdje8Scj8CyC3VyBlVYVrttZLgFNjVMe9Ew+FMCUQe6vHYTuEnJZ50AhHIzx761VzK5Am4IPju++oRjtNeaZdzQadaahcCW8mX7XuMiboV5PBADE4CjrXn5S000dd17bAjkiDpnjRo8vXU7elblDCl/Jc2TwLJBcmV7jZ3e1Q+4KueOdsYPPiTxUKfYoK5z47WPDn22g3fpVn83fTdeLfazo9pc3rS3MMd1cd7MSvvK5znw6E7EHwOKLkYCa3Q6PDyZGx818oodq+7JRLRIb86s02qxzxyLbOss8eQsh9zDcDlmwc+QA+bYg7n1FKlmyY/s5bC+xegN6b6eg+psqvdsBGdWusCR/0o+9+6K9JjV4TV4Oa/aH/AH2UG0WQRHagxjnNMdRUm7IVqOYlLvwuQCQAcZqvkZkUGjjr2VnFwZck+Qad+itfsXlf/SO/iBcRmzDMreJDrj6E1my5cc4po2WlHhSY/med1slITlm/t0GezGnnxGor/hyU7G958v4SMg+RZBallIx1rVbosxwtHrJhLHzyRT2m1XcKKvHYkrHO/wCj3nuB7uM8b1qtm+7Hqp8Pv2h1feoVgvrrQjA8V5YWTRtjKylSfTzNZQxS/pfyW+eJuhPN4lEfFDbXXtB0cu2madGpfhmiQkt82xT4+HEbClVyeOmaud5dX38FLPa7SL5BHe20ZUMG2zRnAI5B6EcUPwX9rS4eKMabDqP5I3a65ZXylIdpZ1IXYytk49OfpSXROZuniZjx5Taz7tgP++LsYwRKP7orZx/ctWDN/wC0/wC+gVduZpYLSaVckRrk4IqvnZbcZn/I7LQ4fhnJkr+0bqPpOhX13vuZpz0zGHUON2fLxArxuTmt57OpO69jHGI2BjdgtB9nOmLZ61NM+DO9qyuyjCn30PAp3DZ/Ec4DZUs07LR61lQWee21c9l7I/s6gn+HIKfi+9Cr5Xu/mskii93itall2imlj3pB6CpsS3opcF1jRGiOOnvD4f5VLmHRVzBZJKUbHb7pCj0FdtAhaF6wLfeJ/GuqYaB0XgR8EjOB1PlXEFgPReEZHIVvQiu2lmFpT0spkjUEYx45otDIi0pm1tO+1W0MyloQWGzuywJ6jd5dOK8p/UcxbTdtPTqF6vgUY8NzgdbV07tNnAx4CvDcxtbhtTeyH/rko/8AjN/eSvRcG/E4rOzDoFdq3lSVA9tP+ylufK+j/uvT8b3oVfJ92sntRlRWsFlFH9EfT44plureSScspVw2AqZGfHr1+lcp5OiC5gGqMaiwuRbajcxM9od6BAwBMh3HPXIGcfICkskb4hgafMNflomOFtEhHl1HzXqXemQlZLezZZEkZ1Lcgfe2jk+B2k/A04skqiUvnjGoC5M+ljkWcjZGCS+PEZPXrj5ZJ9K7Undc54uy4vLm1MDw2cLRK7qzAnqAOPE+JP0rrWvu3arjnt1DQnv7VhSIR9xkLGE8BvwrdceG5i34eVQ8Ik7/AH/hSEza2Ui7vnSGC7kt1Frcsw6jLDcQR6ADgfDNIY9j5HQtPmbV/MJrnENDyND/AChcV4YLtp7ZcKxOEY5BB86jncNjzWtbKduyljZz8Yu8MbpXGt6j3ZUTKAfKNeKqN/p3hrSD4f5k/wAph4rlu05voEU9l17dXXai5W5neVVsmIDH/fSpzYkEDbiYBr0+aZjzyySU916fwtWqqryoXtoXPZKI+V7Gf/q1Ox9JW/fRIyfdlZPZdBitdqyStB7HwINJ7z7JFO5vlQl4gxCkKD+Zrz3FXv8AawwPLRyE6GtRstLEaPCvlvzV8kYt7O2EltGsEW37dOMbB02tgVmSZk5he/nN+G079fLqnthjBaK05j+64toba4ks7h7aBG+yTPhIhtBVgAdvjjJp8s08PixB5PmYN9aIN69L+igxkbyxxaNnfRcrbwm+a4WCJV+zIXkkt8e8T95Y/M4+VNM0rYfCe83zGgCLoDYu6UoiNhfzho2F6fHsn1toIJ7rubOFyL1FAaPO0ELnH4mq3tE0rYw+Qi2O61dE1+iZ4TGF1N/uH1peW9tBGyJHZwyK1/JGxMYO1dpPyqMmRO+O3SkHww7fc2F1sbGu0aD5iPQapq1tbd4tPjljRo4jdMgZdwBEhxx49TTMieVrpntOpEX1aFGGNpY1p2HP+qC9oli32skabTJCCz9x3W8+e3wzW7wnxaka83TtNeavhaz80MtrgNx2q/kgFwPdNa5VMI57Jh/4qu/+Cb++lZ+Z7v5/yr+J7z5fwtdrNWmqL7ZP9jx/xcX8abB71v30KTke6P31WS2PQVsNWQVbtL1aS00lrS3Mkcxm7wSq3hgDH0qhPw1mRlNmkotDao9+6czJdHEWN0N3a9ivrxNu25lBVi4948Mepqy7Bxn2DGNRW3Tt6JAnlFeYorNa3cdtaTWdxNmO1M7bpMbB47f5VlMnxZJZY54xq8N23PS9/wA1cdHK1jHscdGk7/mulh1GBL+aaW4Nz3cZWSOboGJ6jx+XSuOdhSOhjY1vJbtCOoq60/O910NnaHucTzUNb7p4jWLazMJEhu551xKsykqdo91vXFJDeHT5AcCORjT5aPU7j5qf/ksiLaPM4jW/oVHvJtQ03To4GMkcrTO5uElDB8jBBx45p0GPhZuS54ALQ0DlIqtqPolyyTwxBpJuybtCRdXSd13dxKvdEmPDfdz1/Gth+Hjv5uZg81XpvW3/AF2VMTSCqcdFY9CgNzZTX98ftMkp2DvQG4FeS49OcTlixvIBrppqVu8MiEzTJL5ie/YJi+0mwnjYCARNjho+Pp0rMxv6jzoiA48w+P8AO6uy8Jxn7CvRPdgNKgsO0E8kEkjFrVlIfHHvrW9i8UkzWkPaBVbfNUnYLcZwLTd/9LRKsrqpPtgAPYuQnwuIiP8AmpsHvW/fQpOR7o/fVZFY+Fa4WS5HLUcCmpSmgcdM0LlKzm6sVUWhvEwbAwGUAkAnFeUOJlEmcRn3rXVpdBa5mhrw+b+0i/Ve3OpWZNyUmD7o7cLgEZ2kk0Q8Pyri5mVTnk7aWBSH5UPmId0b9CVzJe2EeorereSv3k+8xp91V24ywx1rseHlvxDAYgCGkWasm70N7fJcdNC2YSh5NnbptX5qJrlzFPFBFFOkpVmciOLaq5PHxPnWhwrHfG5z3sLdANTZ0/bsq+ZM17Q1rr9Bog+K2lQVu0cBdAh9Sx+pr5v/AFQ8uyXgdKH0C9ZwhtQN+aYmYCsKPXdaxCldjPe1q5YdBBj8WH8q9TwYaP8Al+6zMzdvz/ZXattU1T/avC83Yq72KW7t45DjwAYZNMhdyytPxSpxcRWO6eM461sDZZDt0dtlOBgn5ipjVLKnxxyvwi7vgCai+VkYt7gPVDWl+jRaIC5u7dE328WOi7l8qrQzwZBIifddk97ZogPEbXquEv5VXb3MJ4HUHNWCy+qX4hC9GpTAj9FEcY4I8v8ApXPDHdHiHso7mS4lB2++2BhaHyshjL3mgFxrHyv5WjUqVa6TdzqxMZjAbaO8GN3qPSsSbj8YdUTC747D+VpR8KcRcjgPTVSbjWI7BYdMeNu9jjAeTcNoY9BXks+N2ZM7I2BOy9NhYpiiaL0QG57RSWSTDVbdoJlJ7pYwWEvwz8q63ABLfDOn6Kw7urF7JtQfVLnU7lR+gRURSBgZJJI/DFb2Fj+E0/FZGY5pcKWk1eVRVT2oziDsVfgs6iXbESgycFhn6ZqTCA8KEgJYaWfWnZy2tXCRrd3eCMlmwCDj9kevnVIcUmdHzueGfCrPUVr6duymeHxB3Lyl3zrt2Hx/VGBp8kQXuYYLddoJMhGc+PLZ8vrVP/UeexJI55vpoK/+a+wrAwmt1Y0D6/rf2VzJAc/9o1cjIA2wqTj+HjXY5mnWLHv4uP2eleqHRuH4pa9EruSA2byQrIyrKGOVH6wz4fGrXCXSxZgZLWra0/4n/OyrcTDJMfnZ0d+oQ/7TH+w//LXqbWDypC4RjhY5CfRaXLMyFhe80ApxwuldyN3KMaXBJBdi5YO0JiCiHuh97PLbs8cV4/KzJMpzrPkvQdK6L0cMEUDAGjzdSjhvZNu3uiDjGTjn5VUMsbBVqYaT0Vd1Tsfd3l5Lf2+pqksi42yx8AZzjII+GSDTY2x8lAaK37Y6gKqtFV9S7LPbxSnVpu9neTIWNy+3J6lsDFd8bkfytFJjZw8bK3exuz/s99WtkjdIyY3GSSGOCM56Z4Fb1w8jfDP8rDuUyO8QfwtOqKmg/ay2NzokwUZMZEmPMDr9M1S4g0ugNdNU/HdUgtU1FmlZGS72QhR+iA9MHpXnGZUEUfK6O39/n6LR8J7n3z6dl4dOhwDI8kpHXJxk1P8A1mUaRtACj7Ew/iJKZktpxk20EA2qSCyFjhR55+FW8bIErf8AdDyNTo4AfHoEqWFzT/tlo9RZ/VR54tUwY2liKjwEe0fhWlBxHheNJbWEOHU6n9VRmws+ZtOeCO32E1LY6jCwWRIclQ3Bzwa1H8exI3crify/hUW8IyHCxX5pzT4bxLuNisYweMDrWbxPjUE+MY4idTrpX3at4fDZYJOeQDQaaqxxrfSodrLH5ApWSxzDH5QrZBtNNbXO7Ms7flWbIx4OoTQQpsUWxcNslRcEq3U1bgEjdzdd1A10VZ7WXqxXaQqrESMNyAeHODn44p7fO8l2yaxpDQQrF7N7Ux2d3dYwJZMKMY9T9TWngAkFx+AVfJNEBXOtFVVy6h0KsAQRgg+NccA4UUKkarod3p8rSWsbS22SRt6oPIivMZnD3xusC2/e61IckOFHdCVv3293JgFGOPhn+hVSVrXxta3ontNOJXQuEJDELkeOOlJDJG6Aqdg7rv7QDyTSzG69VPmC57xQOMAUcp6otcPfJayxEqx3NgMOgPr9adHEXA10XNHeXuitvrdtM+xZGL90GK87cZ6eWauxu5W+fZUJYXNSmvkDhiyCFVJxt94n0PhxUw+Oqr7tLA/NBJO04S2V9rguWyJOGA64x/PmuhnM69k4RgKDYaLq/aO7We2h7iGRSDcScqPI9ck81dZjl55RsounAbqtZ02yi06xitYR7sa4zj7x8T8zWsxjWN5WrPc4uNlSqmuJUIXmKEKJdaZY3f8ArFtE58yvP41XkxIJNXNFpjZXt2KFT9kdMfmPvoj/ALjjH1FU3cKiP4XEffp+6cMt43FqG/YuPnur2QfvKDSTwk9HfRMGZ3CaPYyb9W/X5p/nUDwqTo4Lvtjey5bsVMw2tfIR+4f50N4XMDYcPqu+2N7FOxdjMd33l8QEbOETG4eAyTTzw0u/E5QOWOy5bsBZTSK11qF6+1sgIyqOvToeMcU6Ph7G7lcGY4Cg0IvZdldFs2Dx2MbuOQ8o3nPnzwKtMx42bBJdPI7qjCqFACjAAwAKdSSuqEJUIX//2Q==">
            <a:extLst>
              <a:ext uri="{FF2B5EF4-FFF2-40B4-BE49-F238E27FC236}">
                <a16:creationId xmlns:a16="http://schemas.microsoft.com/office/drawing/2014/main" id="{D452FC56-EB4F-4278-9F96-677DAC99FDC7}"/>
              </a:ext>
            </a:extLst>
          </p:cNvPr>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7661" name="AutoShape 21" descr="data:image/jpeg;base64,/9j/4AAQSkZJRgABAQAAAQABAAD/2wCEAAkGBxISEhQUExQUFhMXGBUTFxgVGBMYGBgYFhYXFxgUFRcYHCggGBolGxYUITEiJSkrLi4uGB8zODMsNyotLisBCgoKDg0OGxAQGywmICQvNCwsLCwvLCwtLC8tLCwsLC0vLywsLS8sLCwsLCwsLCwsLCwsLCwsLCwsLCwsLCwsLP/AABEIANkA6AMBEQACEQEDEQH/xAAbAAEAAgMBAQAAAAAAAAAAAAAABQYCAwQHAf/EAEYQAAEDAgMFBQQFCAgHAAAAAAEAAhEDIQQSMQUGQVFhEyJxgZEyQqGxBxRSwdEjM2JykqKy8BUkJUNzgsLxU2OTs9Lh4v/EABsBAQACAwEBAAAAAAAAAAAAAAADBAECBQYH/8QANREAAgECBAMHAwMEAgMAAAAAAAECAxEEEiExBUFREyIyYXGRoYGx8BTB0SMzQuFi8QYkUv/aAAwDAQACEQMRAD8A9xQBAEAQBAEAQBAEAQBAEAQBAEAQBAEAQBAEAQBAEAQBAEAQBAEAQBAEAQBAEAQBAEAQBAc9erBAmOMoDENcfenzWQMjv5KxoDFzyPejzlZdgZYPE5iRyi/isA6kAQBAEAQBAEAQBAEAQBAEAQBAEAQBAEAQBAEAQBAR2MeM/HQaAnnrF0uDUMQz7TR4mPmFkA4mn9un+238UugaH1mHRzT+rLvkEBv2S8Z3ROnERoeAN0BLLACAIAgCAIAgCAIAgCAIAgCAIAgCAIAgCAIAgCAICi/SJRNFv1ihWq0q7i1hDHd1zQNXMMgkCBKhrTyK6JKazOxSKW+202/3zHf4lNv+kBVFi2WP08Ta/wCkHaUe1Q/6X/0srFytexn9PE4q++e0n27Zrf1KTJ9SCsfq5NWH6eNz0H6NcOKlM4ipVq1MRLqbu0eSGCZGVmgkZSrlGeeNytUWV2LupSM+oAgCAIAgCAIAgCAIAgCAIAgCAIAgCAIAgCA+FAR+K2jBhgBPEnQfioJ1raI3UGRGNw7av50Zp5/dGiqVaqSu9yWKtsRB3epgktJb6H8FzO3lHWSRPvocdfYsXD2ySAO6JMnwKjfEIXVkbKLZofuoSZzt9D+CsRrRb0MZmiS2Js44Z2Zjzm0IAMEcnTqFNTxDh4URzSluW3AbVDzlcMrvgenQrp0sRGej3K0oNakmrBoEAQBAEAQBAEAQBAEAQBAEAQBAEAQBAEAQHBtrEllIkakho8+PpKr4qpkpNo3pq8iEpPAHh/MrlRnanmhutyxbVGbXqi8S3q92SZeRi8gjNqOl1FWi5XubpWPgw41i/wAvBQRoqKTsZcjLJHBTQ0RoazVVilVzOzNGjkrVFZjJXMFp2PijUpNcdbg+IMSu3RnmgmyrJWdjtUpqfUAQBAEAQBAEAQBAEAQBAEAQBAEAQBAEBF7xsmiT9ktd8Y+9VcZG9FklJ2kU3H4nuhsxmfTZrGrhI84K85KTz2X1OhSjrqSNQuLTlN+sgevBbvBOSvB97pyf+yONVJ94xw1UtGUQON9Aei50qtVNx29SWVpao2ms77TfUrF6id3JGtkaamKPE+i1lUm1aQsjQ/EqWMmpK7MNHO+vqujGXfNGrIue7jIw9PmQXftEn8F6HDxtTSKU3eRKKc1CAIAgCAIAgCAIAgCAIAgCAIAgCAIAgCAg958YG08nF0E+AM/NUcfXVOnbqTUY5pFOxVPO5jYnv5v2ATJ84Xl5zetvy50Yd0m2UiF3qUXCKS5lOTua6lLnZc7FUm130kbxa5Gt9Bse0FQnSoqN8xKpPoaHUuVwo+ze9nbryM5jS6ktopN+phswNGCr1NdnK72NHqi37rYrNRDD7TO75cD93kvQ4Sqpw9CnUjaRNq2RhAEAQBAEAQBAEAQBAEAQBAEAQBAEAQGFR4AJOgBJ8AsXtqPIpONe6q8vzQCdOIA0AXmsXVVaTktr2OhRtFWsa6eGHbAg6NOYTck6SOHFV4Ru10v9iRz7jJqi1daE3FaFRo2Opg8Em82jC0NBwTVQeAgnfYk7RmZwzeCuUYxgtiNts4cVSHJV8ZCLklGNupvBvmRzXh2axGVxbfpxVGekrMny2S8zZs/HdjUDhpo7q06/j5Kzg8S6c/Iiq07xuXxjpEjTVenRRMlkBAEAQBAEAQBAEAQBAEAQBAEAQBAEBE7x18tLKNXkN8tT8lUxsnGk7bvQkpK7Ki/FROUTBiTAHU+C8xU0llvsdGML7nPs3HNfiHOEiWtibAw3UTrcwpfDllb56m0o/wBMtNOoI+K6Cq9zXQpNam+VvdGDHtFItNzB8rVQGk6+Cw9LsbkHSxnagltgDBnUei51pT8OxYlTVPxGr6m0Oc4uJLoPIWEKeOCpO8qjb+F/JiVaWiSOWsYMAWVGU0ptRXdf56my21Zbt0cd2tCDrTOTy1afQx5L0mBqZ6KvyKdaOWWhOK2RBAEAQBAEAQBAEAQBAEAQBAEAQBAEBXd7JGR3AZ/WJHwBVHG7JvYmo+KxXXQGX4Dhc+Q4leaqR1LsXqQf1dznB9ISaYDyyLuzOcCBPskQXX1zKxaORRv9fQnzuOjW5J0Nt1ziQzspw5a2XaOa4yIIJuJBGi2u+zTk9enJkLpKzsT7sWdFPKs1Ky6ehXymIxXRaxxEo2utw4I5MXtZjCA9wbNwXGBqBr4lRyxdScsrX7/Y3jRbjmRDYBzm1q3fdkzd1psBN+7a4vqq1dxSTX/Zbkk4LqS+eQunh3GpRuluihJWZxPN1SUbzT6G99Cd3DpkCofd7rf8wmfgR6rt4CMkpNkFd6otq6BAEAQBAEAQBAEAQBAEAQBAEAQBAEAQFZ3vxre5R94989AJAnxn4KnjKijCzJaMW3dFWzuyz0Xm6slJOaWxdjpKxHbq1GgVCAcxdD7yJaTBHqVZqQ7iaZtWbukzo2ts11V4qU6vZutILS4EgQHAggtMWOoPJYjZRyyVzWFRx0Oc4LFNcQK+ZkkiQA6+rTPK8XWuSg1aSa+uhJ2t+Rjh6WMa1v5WTMkOIMCTYuy977llrDq+WLXoYUr72OrFUc7s7mtmI00AvqfFVW2loSRnFaGivNM9rJIAIIvoeIHOw1W0Up3py+j6C+Z6HZhcTYni7haR0trrxVui8iyyt0K1SPe0NdSqTfS4+JSnNXbfIxYtu6W2mHLhi3I9rSW8ngan9a8+q7+GlGUNORTqRaZalOaBAEAQBAEAQBAEAQBAEAQBAEAQBAEBS96MKPrYeSYNMAgeJH3LmY6GaST2LNGdo2W5FVqjX5mtIDW68PToOJXI7PtE76RWxZj3WurKpgNoPpOeWNYWOcXXafuNgvVYbgKqUlKs2m9kuXr1OTiuK9/LTSaW9+bLPsbGOruDSxokxLS7kToR05qviOAqmu7U91/sxRx7qPWJZDsN3Np9fuVB8Nlqrr2f8l3tkYHY7uTf3lo+HT2TXyZ7VGDthvPFo9VpLhVRvxL5M9skcON2KWtJkWkxBvYpHgzlLvTXs/5M/qbK9ig0dqFlYtcDMtDLkgl8QL6XMK5jeDTpQU081t3azX05mKGPp1XlkrX87kvV2wxpLKjXNNjADidYnSNVyFSmtFt7FzJG6syx7tHPiqNohr39bNj/AFro4FSzavW34ylV8L9T0ALrlY+oAgCAIAgCAIAgCAIAgCAIAgCAIAgKfvlVDagcdAwafrOVHGOy+hLSV3Y8z2jMVKoqH2iwAC4cZIAMyOB8lR4fQdetClGO7+C9iK6oUnJ9DioyNCvoS2tY8W1dlm3SxLxVb3j/AHnX+7KpY3VaFzB+JF5q7aawvDnwKbRUqEt7rGnMQXOi05XfyQuG56nZjTlJJrmc+D3lp1B7YaS8Ug10Zi5zBUDYGhymY4QVqpqRJPDzg7WOqntLOXBjw7K7I6ODhq021uFspX2IpRcbXW+xG/0syq15Y+ctnCCCLnUEAj2StqbTlYVKcoLvLc8xwNDtcdT1IYG1CP1BmAv1IVvilVww9rayaj7blHB081S/S/8AovVVs6rz9WEZpJo6cZOOx0bn1Wux9jOWk9vxbPyVjCK7b6GKuiSfM9FCuogPqyAgCAIAgCAIAgCAIAgCAIAgCAIAgPPvpJrOzhjMuYsaSDaWhz5g8NFRxcbtXvYs4d6nm7cVnDwWNh0Ekg5g4RDgeEX9Supw3hbhlrSlaW+nToUOI8QjJypxV1+5sazwK9AcO/UnN1mntmwP+J/2yqWM8DLmEazqxKbwY5tbLTNJwp529tUc1pDabZd2by2SzM4NBBFgZXnpu/dsepwlNw7yld20XNvy2vocuEbisQ+k5lWg6pT7SqXse1zWvc/2e6IDezaym0G8FxWNZWsyVunRjJTi7Oy1Vr29TVV2JjGilTNQxUqOzNpl5yOe38pWLm9281DBMZi3WFjs5qy6iOJoNuWXZaXtrbl1JbC7Kq0WVnPeKj3wZiPZYQHGfeIyAxYBjQrNCnaWvU52JrxqRtGNrIqu6zf6zV0nIwA3sIBmfGB5rfjCd6fTX9vko4C2WT9P3LLXqtYC5xgBcXtLZvYvpX0OX6NcRn2gbR+Sq2nm5hv1XUwmGdOg6j5kOJqqVVU1yR64FIan1AEAQBAEAQBAEAQBAEAQBAEAQBAEB5n9JwIxNNwMEU2/xP15jVWKNCNaLjIgq1ZU2nFlFFK/LguvTeVWRzaneM2jgrGbmVuZLbFxApPDjMAPFurSOJCpYmLmrIuYZqEkycq74NHMeLmD7yqSwcuv58Fz9THocJ3xIsxrY5DMR6Uw0KRYM0eLZup73zqL9Hx8HtPzWrwfR+6/gysX5GdXeSm5pEPuDwYbwYuHfctf0kk1t8mXioW5/BTdn4wUsQXmAB3JMx7AF46qTidCdTC/043kndEWDmoVkpOyaMsVvCaj3QCWAZW8AHQZfe5OaPILi4ThVes1KayrnfT2X7nUrY2jSjli7t9CwfRSwjHD/Bqj96n/AO138bGMaOWO2ljlYZt1Ls9lC5J0T6gCAIAgCAIAgCAIAgCAIAgCAIAgCA82+ktv5dh502gft1Fdwb38ini9kynmo0dVfjFsqZkjLDYJ9TvCAC4NueJIHwn4FSSqqHd5kKpuWv55mWJwTS5rWguJBeAY9kyWz1yAOPitYzvHM7G7g00o7s3Utike60GwsBqYt6ub6ha9rE2VORvfsh4JAveJAJBuRbzafQrVVotah0pGpuy6jiBAuYkgwNdfCD6FbOokYVKTsRY2YH5i3KA0m5taHGYHRrj5KR1Yq11uaxg29DTU2XlsXQSTbrY3PCxHqEVa+qRl0+r1I5tOD+Csu9iJPWxdvozP9oNHDsax/eprl4y3ZX8y9h/7h7CFyjon1AEAQBAEAQBAEAQBAEAQBAEAQBAEB5v9JuY1WZY7tPMZMQJfeVtDErD3nJNp6aEc6LrPImk/MoFLEZhNz4/gu3Qq061NTpvR/nucutTlSk4zWp34KhWcJph5Ekd08QJNp5H4qDEY/DUZ5K0kno9fPT9jFOhWmrwWnkzYHuhjgXlzg9p7rvZb3Ya73u7ryhRQxcHVnCWVQSTTutbq+qNskssZpvM7q1umh0sxpF3OgzmuGi5JdNxOpJ/2CtKNOSvF3Xk/9muaa0f2M8FjHtsHDIAA2It3S23IgE+pK1lGna5mFSex0OxroiRERoNMuT5E+p5rTJBfXbU3dSRBVKr7tbPtEwBNz3QCI5GIPNTupRtmlJe6IbT2Sfsc1bBveGmTmLqodnMBoYGuc5xOmpJVNcTpwrSTs4ZYtOOrbleyXUmeGnKEX/k2076WsceJomm7K6PdMtMgh1wQeMyFdw+Np4mj2sLpXs7qzRDKhOnUyPfyLZ9GLv7Sg6ijW/ipqhVxVOtQeV8/x+h0IUJ0qizHsoVAtn1AEAQBAEAQBAEAQBAEAQBAEAQBAEB5/v1TLsWzl2N/DNUEfFQ4yoo4SXVsU03Wizz/AGxhmUagIJAqDT3ZZAAA4SDPkouDYyUKii/C3r7bm+Pw/a03JeJEnshzQ2i572sDa7nS6bxSiB1vxUvF4zeLlCMHJumlortay/PuUsG4qjGTdlme/PY3bPqtnD94Aj62dQCMxJbPKQQqOKoVIwqxlF+GmtnyhZ+pPRnFuNmt5c/+WhswlaeyLnOLzhnQQQXl2b3SffiYUeLpqEa0YK0e0V+Stkjv0VzajLO4Seryv13Z8L3mpI7Rj20L/m31ncJEGG1Op05KVzp06UoyayuppZtQWq0u1rHolyNUpSqJpNNR1vZy28uZ0Vqr89fJOc0KZb7JOaTEnQusL81DQnDs6bqNZVU+ltb252Np5s08u+T50OTGh5diAHQ/s8KCcwac2Yky6bFRU1TjTp5leGaVua8LtbrqbyzZpJeKyvy5/wAHBi8ewVHEPHtYm4bnAztY1ri3iCQfFXqOAxE6ay03/g//AJulyTdrP7EM8RTU3eS5+fwceDqiriAQHO4gvyzDG2sLC8GOC62JpywXDGtm3y8/Pm7cyrQlGtik+hatyKOTadPLZpw9aQOLg6nB9CVx8DPM2n+I7FbwHq4XSKp9QBAEAQBAEAQBAEAQBAEAQBAEAQBAUnfP8+OYps/iqfguXxN9wnonnu+TT2OYe6Z9dCekwufgJWqLqXNLMjcBiS5jbmPajhmiCfgvoFGNGrbERXeatfn6Hkq0ZUpOi9k72OrOrML5kQN6He/C90uLWw2gyscgIJuYBB1f10XmMPxLs3JPNK9Rx1adu7f2OpLD5kmrK0b6ep0O2c1oq2EtpsqEkuGXObFsC7oBBmylq43tJU0rxSlKNlZp5cvxqYjQyqTlZvKn563NdXDGk2q0Gme6xtRvezNa4y2NGk9OCiqYrD4nEUlKLUVJ5XpaTWlnz+plUqlKnPVO613ukc+OwjqbKglhGamyqMrpBnO2HGzr6wpKOLpYvFUXkkrJuDurPR3ulqufQxVozo0p6p7X3029yFdH3fcvROSScntvc59m3ZL0sSexcDVbUDywhsOBLo4jheTeF5/i/EMNXwjjTebXlsrdbnSwWErQrZpKyRbdz4/pGn9rsa58ppA/EhcbA/3HbY61X+2enBdUqn1AEAQBAEAQBAEAQBAEAQBAEAQBAEBRt8TOJj/k0z6vqj7lRxdPOnHqiWm7IqW3cKX08sgMJAqT9jiPWFyKSdOp3lrysXYSvsVTZr+7BiWnLAPLT4L3HCpp4ZK5wOLRtim+qR25l0buOvTU5diWq4yl32ZnOY6gyhnY2+Zs3DXQvJLhuMnDOopPO5Wbtpa3n/0diWIoxeRu6y2uvUwx+0Wv7cNDoqUqVJsxYsJnNewup48LxPcc8qtOcnrylltbrt5Gk8XT71r+GKWnS/8AJjjsVTqFzwx3aOyRmgNZliYIMuzAcRZT4TA4yl/RcoqF221re7vs1p7kVavQmsyTcrK3l86mO1MaKuaO0kuzQ93dYAPYY0GDJvJCcL4ZVw04yqZO7fVK7le+rdtNzbFYqNVPLm15PZfTmReziDiGA6THHU6X0CxxuvLJ2Mdna/muhZ4XQXerPdaL+S6OFso0HzXnJq8cvLkjoXV7s7d0aBGOY6B+arAm0iTTgfP0VrBwlGq3L2MVJJwsejhdUrH1AEAQBAEAQBAEAQBAEAQBAEAQBAEBRN8ifrbRHdNESfB9Sy5+MaUk+diandor2No56T2mS0tJtdwLb256aLnRqN2fJ8+hOmo6818lNwNCXkMcamYiHRBcIABIjXpC9rw6nOjQ/qKzvrrp9Dh8RqxrVr09jsp0nh3snukE+tvkr0pRcSllkntsdVUC7TSOcjgAdbA2POFCk91LT86kjl1WplDfeY48fZiABe4PCCjvyYdtmvgzApjWmepg/pT71uPoneezF49DCrlLQGsg2EkEQbTJJt5orqV29DDtayRzYLF06ZpRdzquV/IWIieUBt15TiqcsVPNvo0eiwK/9ZW8y0vqk+yYtPAqo8Qtcr2QUddSV3Jpj6yHDXI+Z191SYFwm863MVm7WZ6CusVwgCAIAgCAIAgCAIAgCAIAgCAIAgCApG+A/rTb60dOUPdfzlc7HRvZ+TJ6WxD4aCI6rlYO06cqbJqmkrlJx1E0ar2ixaTl8DoRPQr3nDq3b4aDlulZ/Q89jIKFZ5fVfUwZj3tzGT3ozaXjTgr/AGcWrdCoqklc6qG2WTJHCNDpM8CtHhnaxsq+9zqbtak4RIEgi4eNRCj/AE8ou6N+3izc3FtFwWwBz/Ry89Vr2V2Z7RLmc7X1qkENkTMkQLdXaqpXx2Dw2k5q/Rav2RLSo16y7sdPPT7kdTw4puJb+VqEktAByB0QSOLj6Beex1VYupntkilzfea8+S92zsYbPQpdne+vLkTGAJpuHaOzVX2LRFheM5HG8WXMunLNSj3I6a319Pv+5PrtJ6ly3OpRijy7N0erVawFF060rbWNKsrxRfQuyVwgCAIAgCAIAgCAIAgCAIAgCAIAgCA8/wB8I+ugmxyMA6t70j1K5ePevoWqKeRnFTbdc2i8sm3zN5bENjNmHFw4vDHsLmEtaHBwnlmEQQV1OHcQlh5TVrp8ttepBjMLGeX8+hrbuceOId5Uh/5rsR4tNq6RQeBj1MhulTbriKh/yUx+Khr8ecNkmZjw6EnuZ0t3aBtnqTz7vyhUqX/k1edRRaSX1/k3nwqnbdkPsyqG1HsBaDleA6BALL5rjSAV0uPp1MJCpZ2TV1rqmnoV+HpQrSj5fY6zUpzmdUc8zADMxgyXCHHoCLDmvMSg8uSMFFedl8HY53bv8n19WoAS2kabe8SGjM8zM30aJINyNFrno/5zzNWtfRK339mbLNyVvuaNntPaODRGUAlzokkwbkcDMW5XU0m6sdX6dF+efsTdlGmr82XbdOpOIpkakOnp3T+AUuCk+0SZVqxsj0ELslY+oAgCAIAgCAIAgCAIAgCAIAgCAIAgKdv/ALKe8Mr05LqdnAcWzN/NUsXQ7RaFjD1Mrsyu4XFNcAZg8RxEahcCWaEtyxKPQ59l02MqVcsZi8l0dSSCesLFao003tyJZvNFJ8iVp41pBNwBbhrIHzK61OpDJdIotO5j9Zbe/AG86FUKietiVeZlTcAT01+HIdQo6GH173mJS0I4YaheKbAYIJDb94GbxylQVMTiJ911JNdLtrQRpwTukl9DXR7Jg7jQBpAAGn+60qSnVd5Nv1N1ZaI2tdmFxF4g/Na2s0tDKdiFx+Ec0ksJGa1vD4q7RqS0jyJ1JNFz+jnYz25q7nFzSC1kiJJILn+FgPVdzDUUu9axRr1c2hfQrpWCAIAgCAIAgCAIAgCAIAgCAIAgCAIDEtQFU2vuVTe41KDuxedREsPkLt04GOiq1cLCZNCtKOhVsXu/tCiSezz/AKVIteOktOV3wXPlw7SyLKxEXozEbSczu1aFZp4zSqfMthaww9SCcDSST1RrO3MPN7eIgqJ06l9jOUDbmFv3xcR+HFb04STd+j+2hhxbNA2zQm1z0EzaOHRUFga76e5I2jbSxr3mKdCu48IpVI9csKWPDquzf3MZoo7MNsbaNb2aApDnWcG/BuZ0+QVujwq3ibNHWiWLZW5DWkOxNQ1nfYAy0/Mau8zHRdOlhIQIJ1nItzGACAIAsAOHQKyRGSyAgCAIAgCAIAgCAIAgCAIAgCAIAgCAIAgPkIBCAxNFp4D0CxZC5j9XZ9lvoEsgZCk0aAegSwMoWQIQH1AEAQBAEAQBAEAQBAEAQBAEAQBAEAQBAEAQBAEAQBAEAQBAEAQBAEAQBAEAQBAEAQBAf//Z">
            <a:extLst>
              <a:ext uri="{FF2B5EF4-FFF2-40B4-BE49-F238E27FC236}">
                <a16:creationId xmlns:a16="http://schemas.microsoft.com/office/drawing/2014/main" id="{7C67C7F3-7253-4AFD-9832-44651BCFAC7B}"/>
              </a:ext>
            </a:extLst>
          </p:cNvPr>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pic>
        <p:nvPicPr>
          <p:cNvPr id="27662" name="Picture 23" descr="https://www.kwikeesystems.com/ccs/g/0/0/0/0/0/2/0/1/1/2/0/2/0/1/2/1/2/0/1/2.GIF">
            <a:extLst>
              <a:ext uri="{FF2B5EF4-FFF2-40B4-BE49-F238E27FC236}">
                <a16:creationId xmlns:a16="http://schemas.microsoft.com/office/drawing/2014/main" id="{2C2205E4-BCB0-4F50-887F-E43708F9EB8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24675" y="3444875"/>
            <a:ext cx="15621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3" name="Picture 25" descr="https://www.kwikeesystems.com/ccs/k/0/0/0/0/0/0/1/2/0/0/0/0/2/1/1/1/0/1/0/1.GIF">
            <a:extLst>
              <a:ext uri="{FF2B5EF4-FFF2-40B4-BE49-F238E27FC236}">
                <a16:creationId xmlns:a16="http://schemas.microsoft.com/office/drawing/2014/main" id="{D9DC389B-5E3B-4A4D-AAEE-18632A3741F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67400" y="4914900"/>
            <a:ext cx="15621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4" name="AutoShape 21" descr="https://mail.tn.gov/owa/attachment.ashx?id=RgAAAABTq%2fy6NWisRpBl61zvy38IBwA0QjMxNOZaSZ5ai5AtnDWEAAAArrsgAAA1U%2bIGT36ARLnE1rdCxEWJACc7C71fAAAJ&amp;attcnt=1&amp;attid0=EADWfJPD9s5eQLFBoUhCGAuE&amp;attcid0=image001.png%4001D0A297.1C72A060">
            <a:extLst>
              <a:ext uri="{FF2B5EF4-FFF2-40B4-BE49-F238E27FC236}">
                <a16:creationId xmlns:a16="http://schemas.microsoft.com/office/drawing/2014/main" id="{A6A74CF7-98A3-4A4B-88C4-51320DD967C5}"/>
              </a:ext>
            </a:extLst>
          </p:cNvPr>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pic>
        <p:nvPicPr>
          <p:cNvPr id="27665" name="Picture 22">
            <a:extLst>
              <a:ext uri="{FF2B5EF4-FFF2-40B4-BE49-F238E27FC236}">
                <a16:creationId xmlns:a16="http://schemas.microsoft.com/office/drawing/2014/main" id="{754D3CAC-21BF-4494-A964-D4A9549ED83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33813" y="3597275"/>
            <a:ext cx="933450"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6" name="Picture 7">
            <a:extLst>
              <a:ext uri="{FF2B5EF4-FFF2-40B4-BE49-F238E27FC236}">
                <a16:creationId xmlns:a16="http://schemas.microsoft.com/office/drawing/2014/main" id="{7EF00FE6-A80F-4290-B150-6F9483BB25B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15200" y="6219825"/>
            <a:ext cx="11715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6CD1418F-4E57-4C46-A896-7AA9D5164D00}"/>
              </a:ext>
            </a:extLst>
          </p:cNvPr>
          <p:cNvSpPr>
            <a:spLocks noGrp="1"/>
          </p:cNvSpPr>
          <p:nvPr>
            <p:ph type="title"/>
          </p:nvPr>
        </p:nvSpPr>
        <p:spPr>
          <a:xfrm>
            <a:off x="457200" y="704850"/>
            <a:ext cx="8229600" cy="666750"/>
          </a:xfrm>
        </p:spPr>
        <p:txBody>
          <a:bodyPr/>
          <a:lstStyle/>
          <a:p>
            <a:pPr algn="ctr" eaLnBrk="1" fontAlgn="auto" hangingPunct="1">
              <a:spcAft>
                <a:spcPts val="0"/>
              </a:spcAft>
              <a:defRPr/>
            </a:pPr>
            <a:r>
              <a:rPr lang="en-US" altLang="en-US" sz="3600" b="1" dirty="0">
                <a:solidFill>
                  <a:srgbClr val="C00000"/>
                </a:solidFill>
              </a:rPr>
              <a:t>64 oz. Shelf  Juices for Children</a:t>
            </a:r>
            <a:endParaRPr lang="en-US" altLang="en-US" sz="3600" dirty="0">
              <a:solidFill>
                <a:srgbClr val="C00000"/>
              </a:solidFill>
            </a:endParaRPr>
          </a:p>
        </p:txBody>
      </p:sp>
      <p:sp>
        <p:nvSpPr>
          <p:cNvPr id="3" name="Content Placeholder 2">
            <a:extLst>
              <a:ext uri="{FF2B5EF4-FFF2-40B4-BE49-F238E27FC236}">
                <a16:creationId xmlns:a16="http://schemas.microsoft.com/office/drawing/2014/main" id="{4692B779-49DB-46F5-A93C-4EB64C0F9A6D}"/>
              </a:ext>
            </a:extLst>
          </p:cNvPr>
          <p:cNvSpPr>
            <a:spLocks noGrp="1"/>
          </p:cNvSpPr>
          <p:nvPr>
            <p:ph idx="1"/>
          </p:nvPr>
        </p:nvSpPr>
        <p:spPr>
          <a:xfrm>
            <a:off x="990600" y="1371600"/>
            <a:ext cx="7696200" cy="4953000"/>
          </a:xfrm>
        </p:spPr>
        <p:txBody>
          <a:bodyPr rtlCol="0">
            <a:normAutofit/>
          </a:bodyPr>
          <a:lstStyle/>
          <a:p>
            <a:pPr marL="730250" indent="-457200" eaLnBrk="1" fontAlgn="auto" hangingPunct="1">
              <a:spcBef>
                <a:spcPts val="0"/>
              </a:spcBef>
              <a:spcAft>
                <a:spcPts val="0"/>
              </a:spcAft>
              <a:buClr>
                <a:schemeClr val="bg2">
                  <a:lumMod val="10000"/>
                </a:schemeClr>
              </a:buClr>
              <a:defRPr/>
            </a:pPr>
            <a:r>
              <a:rPr lang="en-US" dirty="0"/>
              <a:t>More brands with allowed products</a:t>
            </a:r>
            <a:r>
              <a:rPr lang="en-US" sz="2800" dirty="0"/>
              <a:t>:</a:t>
            </a:r>
          </a:p>
          <a:p>
            <a:pPr marL="1096963" lvl="1" indent="-457200" eaLnBrk="1" fontAlgn="auto" hangingPunct="1">
              <a:spcBef>
                <a:spcPts val="0"/>
              </a:spcBef>
              <a:spcAft>
                <a:spcPts val="0"/>
              </a:spcAft>
              <a:buClr>
                <a:schemeClr val="bg2">
                  <a:lumMod val="10000"/>
                </a:schemeClr>
              </a:buClr>
              <a:buFont typeface="Wingdings" panose="05000000000000000000" pitchFamily="2" charset="2"/>
              <a:buChar char="Ø"/>
              <a:defRPr/>
            </a:pPr>
            <a:r>
              <a:rPr lang="en-US" dirty="0"/>
              <a:t>Campbell’s</a:t>
            </a:r>
          </a:p>
          <a:p>
            <a:pPr marL="1096963" lvl="1" indent="-457200" eaLnBrk="1" fontAlgn="auto" hangingPunct="1">
              <a:spcBef>
                <a:spcPts val="0"/>
              </a:spcBef>
              <a:spcAft>
                <a:spcPts val="0"/>
              </a:spcAft>
              <a:buClr>
                <a:schemeClr val="bg2">
                  <a:lumMod val="10000"/>
                </a:schemeClr>
              </a:buClr>
              <a:buFont typeface="Wingdings" panose="05000000000000000000" pitchFamily="2" charset="2"/>
              <a:buChar char="Ø"/>
              <a:defRPr/>
            </a:pPr>
            <a:r>
              <a:rPr lang="en-US" dirty="0"/>
              <a:t>Northland </a:t>
            </a:r>
          </a:p>
          <a:p>
            <a:pPr marL="1096963" lvl="1" indent="-457200" eaLnBrk="1" fontAlgn="auto" hangingPunct="1">
              <a:spcBef>
                <a:spcPts val="0"/>
              </a:spcBef>
              <a:spcAft>
                <a:spcPts val="0"/>
              </a:spcAft>
              <a:buClr>
                <a:schemeClr val="bg2">
                  <a:lumMod val="10000"/>
                </a:schemeClr>
              </a:buClr>
              <a:buFont typeface="Wingdings" panose="05000000000000000000" pitchFamily="2" charset="2"/>
              <a:buChar char="Ø"/>
              <a:defRPr/>
            </a:pPr>
            <a:r>
              <a:rPr lang="en-US" dirty="0"/>
              <a:t>Old Orchard</a:t>
            </a:r>
          </a:p>
          <a:p>
            <a:pPr marL="1096963" lvl="1" indent="-457200" eaLnBrk="1" fontAlgn="auto" hangingPunct="1">
              <a:spcBef>
                <a:spcPts val="0"/>
              </a:spcBef>
              <a:spcAft>
                <a:spcPts val="0"/>
              </a:spcAft>
              <a:buClr>
                <a:schemeClr val="bg2">
                  <a:lumMod val="10000"/>
                </a:schemeClr>
              </a:buClr>
              <a:buFont typeface="Wingdings" panose="05000000000000000000" pitchFamily="2" charset="2"/>
              <a:buChar char="Ø"/>
              <a:defRPr/>
            </a:pPr>
            <a:r>
              <a:rPr lang="en-US" dirty="0"/>
              <a:t>Welch’s – Grape, White Grape, Red Grape</a:t>
            </a:r>
          </a:p>
        </p:txBody>
      </p:sp>
      <p:sp>
        <p:nvSpPr>
          <p:cNvPr id="28676" name="Slide Number Placeholder 3">
            <a:extLst>
              <a:ext uri="{FF2B5EF4-FFF2-40B4-BE49-F238E27FC236}">
                <a16:creationId xmlns:a16="http://schemas.microsoft.com/office/drawing/2014/main" id="{3CAA843A-DF45-4FBF-9CEF-7B5C4D4A81B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fld id="{4A32A326-F42E-4869-89DE-964C58D911CC}" type="slidenum">
              <a:rPr lang="en-US" altLang="en-US" sz="1400">
                <a:solidFill>
                  <a:srgbClr val="B5A788"/>
                </a:solidFill>
              </a:rPr>
              <a:pPr>
                <a:spcBef>
                  <a:spcPct val="0"/>
                </a:spcBef>
                <a:buClrTx/>
                <a:buSzTx/>
                <a:buFontTx/>
                <a:buNone/>
              </a:pPr>
              <a:t>22</a:t>
            </a:fld>
            <a:endParaRPr lang="en-US" altLang="en-US" sz="1400">
              <a:solidFill>
                <a:srgbClr val="B5A788"/>
              </a:solidFill>
            </a:endParaRPr>
          </a:p>
        </p:txBody>
      </p:sp>
      <p:pic>
        <p:nvPicPr>
          <p:cNvPr id="28677" name="Picture 14" descr="https://www.kwikeesystems.com/ccs/b/0/0/0/0/0/0/1/1/2/1/1/1/1/1/2/2/0/1/1/2.GIF">
            <a:extLst>
              <a:ext uri="{FF2B5EF4-FFF2-40B4-BE49-F238E27FC236}">
                <a16:creationId xmlns:a16="http://schemas.microsoft.com/office/drawing/2014/main" id="{96FADA82-9634-453B-BCC0-CFCD36487D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505200"/>
            <a:ext cx="2046288"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18" descr="https://www.kwikeesystems.com/ccs/k/0/0/0/0/0/0/1/2/0/2/2/0/1/0/0/1/2/0/2/0.GIF">
            <a:extLst>
              <a:ext uri="{FF2B5EF4-FFF2-40B4-BE49-F238E27FC236}">
                <a16:creationId xmlns:a16="http://schemas.microsoft.com/office/drawing/2014/main" id="{8A34E690-0055-43BE-8476-01E9AA0ABD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3581400"/>
            <a:ext cx="1858963" cy="185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20" descr="https://www.kwikeesystems.com/ccs/b/0/0/0/0/0/1/0/1/2/2/2/2/1/2/1/2/2/2/1/1.GIF">
            <a:extLst>
              <a:ext uri="{FF2B5EF4-FFF2-40B4-BE49-F238E27FC236}">
                <a16:creationId xmlns:a16="http://schemas.microsoft.com/office/drawing/2014/main" id="{AA003BAD-1079-4AE3-9586-2F4AA36E39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3763" y="4586288"/>
            <a:ext cx="21240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22" descr="https://www.kwikeesystems.com/ccs/e/0/0/0/0/0/2/0/0/2/0/0/1/0/1/1/0/2/1/0/2.GIF">
            <a:extLst>
              <a:ext uri="{FF2B5EF4-FFF2-40B4-BE49-F238E27FC236}">
                <a16:creationId xmlns:a16="http://schemas.microsoft.com/office/drawing/2014/main" id="{5A45B9DE-5283-463C-B849-DCB8A01C99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4679950"/>
            <a:ext cx="1936750"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7">
            <a:extLst>
              <a:ext uri="{FF2B5EF4-FFF2-40B4-BE49-F238E27FC236}">
                <a16:creationId xmlns:a16="http://schemas.microsoft.com/office/drawing/2014/main" id="{4BC13414-7793-42CA-9F4B-17BD6AB7B75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0" y="6219825"/>
            <a:ext cx="11715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13CCD-F2B3-46CD-8593-6CEE05882682}"/>
              </a:ext>
            </a:extLst>
          </p:cNvPr>
          <p:cNvSpPr>
            <a:spLocks noGrp="1"/>
          </p:cNvSpPr>
          <p:nvPr>
            <p:ph type="title"/>
          </p:nvPr>
        </p:nvSpPr>
        <p:spPr>
          <a:xfrm>
            <a:off x="914400" y="274638"/>
            <a:ext cx="8229600" cy="1143000"/>
          </a:xfrm>
        </p:spPr>
        <p:txBody>
          <a:bodyPr/>
          <a:lstStyle/>
          <a:p>
            <a:pPr algn="ctr" eaLnBrk="1" fontAlgn="auto" hangingPunct="1">
              <a:spcAft>
                <a:spcPts val="0"/>
              </a:spcAft>
              <a:defRPr/>
            </a:pPr>
            <a:r>
              <a:rPr lang="en-US" altLang="en-US" sz="3600" b="1" dirty="0">
                <a:solidFill>
                  <a:srgbClr val="C00000"/>
                </a:solidFill>
                <a:latin typeface="+mn-lt"/>
              </a:rPr>
              <a:t>For All Categories of  Juices</a:t>
            </a:r>
            <a:endParaRPr lang="en-US" sz="3600" dirty="0">
              <a:solidFill>
                <a:srgbClr val="C00000"/>
              </a:solidFill>
              <a:latin typeface="+mn-lt"/>
            </a:endParaRPr>
          </a:p>
        </p:txBody>
      </p:sp>
      <p:sp>
        <p:nvSpPr>
          <p:cNvPr id="3" name="Content Placeholder 2">
            <a:extLst>
              <a:ext uri="{FF2B5EF4-FFF2-40B4-BE49-F238E27FC236}">
                <a16:creationId xmlns:a16="http://schemas.microsoft.com/office/drawing/2014/main" id="{EE4F68FA-CAE7-40A3-AEC8-979D2632328C}"/>
              </a:ext>
            </a:extLst>
          </p:cNvPr>
          <p:cNvSpPr>
            <a:spLocks noGrp="1"/>
          </p:cNvSpPr>
          <p:nvPr>
            <p:ph idx="1"/>
          </p:nvPr>
        </p:nvSpPr>
        <p:spPr/>
        <p:txBody>
          <a:bodyPr rtlCol="0">
            <a:normAutofit/>
          </a:bodyPr>
          <a:lstStyle/>
          <a:p>
            <a:pPr marL="182880" indent="-182880" eaLnBrk="1" fontAlgn="auto" hangingPunct="1">
              <a:spcAft>
                <a:spcPts val="0"/>
              </a:spcAft>
              <a:buClr>
                <a:schemeClr val="bg2">
                  <a:lumMod val="10000"/>
                </a:schemeClr>
              </a:buClr>
              <a:defRPr/>
            </a:pPr>
            <a:r>
              <a:rPr lang="en-US" sz="2800" i="1" dirty="0"/>
              <a:t>These are Allowed:</a:t>
            </a:r>
          </a:p>
          <a:p>
            <a:pPr lvl="1" indent="-182880" eaLnBrk="1" fontAlgn="auto" hangingPunct="1">
              <a:spcAft>
                <a:spcPts val="0"/>
              </a:spcAft>
              <a:buClr>
                <a:schemeClr val="bg2">
                  <a:lumMod val="10000"/>
                </a:schemeClr>
              </a:buClr>
              <a:buFont typeface="Wingdings" panose="05000000000000000000" pitchFamily="2" charset="2"/>
              <a:buChar char="Ø"/>
              <a:defRPr/>
            </a:pPr>
            <a:r>
              <a:rPr lang="en-US" sz="2400" dirty="0"/>
              <a:t>Fortified with Calcium</a:t>
            </a:r>
          </a:p>
          <a:p>
            <a:pPr lvl="1" indent="-182880" eaLnBrk="1" fontAlgn="auto" hangingPunct="1">
              <a:spcAft>
                <a:spcPts val="0"/>
              </a:spcAft>
              <a:buClr>
                <a:schemeClr val="bg2">
                  <a:lumMod val="10000"/>
                </a:schemeClr>
              </a:buClr>
              <a:buFont typeface="Wingdings" panose="05000000000000000000" pitchFamily="2" charset="2"/>
              <a:buChar char="Ø"/>
              <a:defRPr/>
            </a:pPr>
            <a:r>
              <a:rPr lang="en-US" sz="2400" dirty="0"/>
              <a:t>Blends</a:t>
            </a:r>
          </a:p>
          <a:p>
            <a:pPr lvl="1" indent="-182880" eaLnBrk="1" fontAlgn="auto" hangingPunct="1">
              <a:spcAft>
                <a:spcPts val="0"/>
              </a:spcAft>
              <a:buClr>
                <a:schemeClr val="bg2">
                  <a:lumMod val="10000"/>
                </a:schemeClr>
              </a:buClr>
              <a:buFont typeface="Wingdings" panose="05000000000000000000" pitchFamily="2" charset="2"/>
              <a:buChar char="Ø"/>
              <a:defRPr/>
            </a:pPr>
            <a:r>
              <a:rPr lang="en-US" sz="2400" dirty="0"/>
              <a:t>Grapefruit includes white, ruby red and pink</a:t>
            </a:r>
          </a:p>
          <a:p>
            <a:pPr marL="182880" indent="-182880" eaLnBrk="1" fontAlgn="auto" hangingPunct="1">
              <a:spcAft>
                <a:spcPts val="0"/>
              </a:spcAft>
              <a:defRPr/>
            </a:pPr>
            <a:endParaRPr lang="en-US" dirty="0"/>
          </a:p>
        </p:txBody>
      </p:sp>
      <p:sp>
        <p:nvSpPr>
          <p:cNvPr id="29700" name="Slide Number Placeholder 3">
            <a:extLst>
              <a:ext uri="{FF2B5EF4-FFF2-40B4-BE49-F238E27FC236}">
                <a16:creationId xmlns:a16="http://schemas.microsoft.com/office/drawing/2014/main" id="{3EA7A2C7-F964-449C-8BB2-F81B46A2378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fld id="{5A52D255-E3C0-42F7-B762-DD0C30BD7558}" type="slidenum">
              <a:rPr lang="en-US" altLang="en-US" sz="1400">
                <a:solidFill>
                  <a:srgbClr val="B5A788"/>
                </a:solidFill>
              </a:rPr>
              <a:pPr>
                <a:spcBef>
                  <a:spcPct val="0"/>
                </a:spcBef>
                <a:buClrTx/>
                <a:buSzTx/>
                <a:buFontTx/>
                <a:buNone/>
              </a:pPr>
              <a:t>23</a:t>
            </a:fld>
            <a:endParaRPr lang="en-US" altLang="en-US" sz="1400">
              <a:solidFill>
                <a:srgbClr val="B5A788"/>
              </a:solidFill>
            </a:endParaRPr>
          </a:p>
        </p:txBody>
      </p:sp>
      <p:pic>
        <p:nvPicPr>
          <p:cNvPr id="29701" name="Picture 2" descr="http://t2.gstatic.com/images?q=tbn:ANd9GcSMntTjllBdbRPgWp0QTBfctgHnnJzKLYV4e3OXhPdT34HQhiG1goZdvEIl">
            <a:extLst>
              <a:ext uri="{FF2B5EF4-FFF2-40B4-BE49-F238E27FC236}">
                <a16:creationId xmlns:a16="http://schemas.microsoft.com/office/drawing/2014/main" id="{B84B5175-C75A-4B17-BA45-D7C737C70F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227513"/>
            <a:ext cx="2066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4" descr="http://t0.gstatic.com/images?q=tbn:ANd9GcR_KUJI_cuRLGylg8Z_4q67G3MtKb2Ijgc24uMUWJsts2mKXtew95Ohjudd">
            <a:extLst>
              <a:ext uri="{FF2B5EF4-FFF2-40B4-BE49-F238E27FC236}">
                <a16:creationId xmlns:a16="http://schemas.microsoft.com/office/drawing/2014/main" id="{7228EA8C-C106-4FC8-994A-0A1324CBFE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3657600"/>
            <a:ext cx="950913" cy="228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7">
            <a:extLst>
              <a:ext uri="{FF2B5EF4-FFF2-40B4-BE49-F238E27FC236}">
                <a16:creationId xmlns:a16="http://schemas.microsoft.com/office/drawing/2014/main" id="{D3D53E21-555E-4BA5-A1C9-868D1ED042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2400" y="6110288"/>
            <a:ext cx="11715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9" descr="http://t2.gstatic.com/images?q=tbn:ANd9GcRUvLXweoJQUp49BEVGDuvE4xu1rXNHa7nUc-yPahtwc1uKOD8kZkc3tIBt">
            <a:extLst>
              <a:ext uri="{FF2B5EF4-FFF2-40B4-BE49-F238E27FC236}">
                <a16:creationId xmlns:a16="http://schemas.microsoft.com/office/drawing/2014/main" id="{3B542896-DEAA-4BC6-AD60-64A3789C0E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9863" y="4518025"/>
            <a:ext cx="13335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15" descr="http://t3.gstatic.com/images?q=tbn:ANd9GcQZ_hkhcC0P3a-F2C8rFH_O46NDZfelXKgH9YVD3uIH-x0APUqawDTG5yWR">
            <a:extLst>
              <a:ext uri="{FF2B5EF4-FFF2-40B4-BE49-F238E27FC236}">
                <a16:creationId xmlns:a16="http://schemas.microsoft.com/office/drawing/2014/main" id="{2A6B2C87-9CA0-4417-BBB4-E60CD92FF5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4232275"/>
            <a:ext cx="9239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4" descr="http://t0.gstatic.com/images?q=tbn:ANd9GcQzcdrXQ6N8YA84EUzQXcRy7gvEhz7PE2F1RqmF4IOH1VaWjlGdrCI61Xk">
            <a:extLst>
              <a:ext uri="{FF2B5EF4-FFF2-40B4-BE49-F238E27FC236}">
                <a16:creationId xmlns:a16="http://schemas.microsoft.com/office/drawing/2014/main" id="{41A4D4CB-DAEE-400E-BB9A-2BEFF39AD0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4114800"/>
            <a:ext cx="1182688"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itle 1">
            <a:extLst>
              <a:ext uri="{FF2B5EF4-FFF2-40B4-BE49-F238E27FC236}">
                <a16:creationId xmlns:a16="http://schemas.microsoft.com/office/drawing/2014/main" id="{9899F5C4-E78F-429B-9654-FE49F9E87390}"/>
              </a:ext>
            </a:extLst>
          </p:cNvPr>
          <p:cNvSpPr>
            <a:spLocks noGrp="1"/>
          </p:cNvSpPr>
          <p:nvPr>
            <p:ph type="title"/>
          </p:nvPr>
        </p:nvSpPr>
        <p:spPr>
          <a:xfrm>
            <a:off x="457200" y="152400"/>
            <a:ext cx="8686800" cy="1219200"/>
          </a:xfrm>
        </p:spPr>
        <p:txBody>
          <a:bodyPr/>
          <a:lstStyle/>
          <a:p>
            <a:pPr algn="ctr" eaLnBrk="1" fontAlgn="auto" hangingPunct="1">
              <a:spcAft>
                <a:spcPts val="0"/>
              </a:spcAft>
              <a:defRPr/>
            </a:pPr>
            <a:r>
              <a:rPr lang="en-US" altLang="en-US" sz="3600" b="1" dirty="0">
                <a:solidFill>
                  <a:srgbClr val="C00000"/>
                </a:solidFill>
                <a:latin typeface="+mn-lt"/>
              </a:rPr>
              <a:t>For All Categories of Juices</a:t>
            </a:r>
          </a:p>
        </p:txBody>
      </p:sp>
      <p:sp>
        <p:nvSpPr>
          <p:cNvPr id="31748" name="Content Placeholder 2">
            <a:extLst>
              <a:ext uri="{FF2B5EF4-FFF2-40B4-BE49-F238E27FC236}">
                <a16:creationId xmlns:a16="http://schemas.microsoft.com/office/drawing/2014/main" id="{D5888008-355F-4DEF-840F-FC76AA2549B5}"/>
              </a:ext>
            </a:extLst>
          </p:cNvPr>
          <p:cNvSpPr>
            <a:spLocks noGrp="1"/>
          </p:cNvSpPr>
          <p:nvPr>
            <p:ph idx="1"/>
          </p:nvPr>
        </p:nvSpPr>
        <p:spPr>
          <a:xfrm>
            <a:off x="990600" y="1143000"/>
            <a:ext cx="7696200" cy="4976813"/>
          </a:xfrm>
        </p:spPr>
        <p:txBody>
          <a:bodyPr rtlCol="0">
            <a:normAutofit/>
          </a:bodyPr>
          <a:lstStyle/>
          <a:p>
            <a:pPr marL="182880" indent="-182880" eaLnBrk="1" fontAlgn="auto" hangingPunct="1">
              <a:spcAft>
                <a:spcPts val="0"/>
              </a:spcAft>
              <a:buClr>
                <a:schemeClr val="bg2">
                  <a:lumMod val="10000"/>
                </a:schemeClr>
              </a:buClr>
              <a:defRPr/>
            </a:pPr>
            <a:r>
              <a:rPr lang="en-US" altLang="en-US" sz="2800" i="1" dirty="0"/>
              <a:t>These are Not Allowed:</a:t>
            </a:r>
          </a:p>
          <a:p>
            <a:pPr lvl="1" indent="-182880" eaLnBrk="1" fontAlgn="auto" hangingPunct="1">
              <a:spcAft>
                <a:spcPts val="0"/>
              </a:spcAft>
              <a:buClr>
                <a:schemeClr val="bg2">
                  <a:lumMod val="10000"/>
                </a:schemeClr>
              </a:buClr>
              <a:buFont typeface="Wingdings" panose="05000000000000000000" pitchFamily="2" charset="2"/>
              <a:buChar char="Ø"/>
              <a:defRPr/>
            </a:pPr>
            <a:r>
              <a:rPr lang="en-US" altLang="en-US" sz="2400" dirty="0"/>
              <a:t>Bottle or cartons from dairy case except refrigerated orange juice in 64 oz</a:t>
            </a:r>
          </a:p>
          <a:p>
            <a:pPr lvl="1" indent="-182880" eaLnBrk="1" fontAlgn="auto" hangingPunct="1">
              <a:spcAft>
                <a:spcPts val="0"/>
              </a:spcAft>
              <a:buClr>
                <a:schemeClr val="bg2">
                  <a:lumMod val="10000"/>
                </a:schemeClr>
              </a:buClr>
              <a:buFont typeface="Wingdings" panose="05000000000000000000" pitchFamily="2" charset="2"/>
              <a:buChar char="Ø"/>
              <a:defRPr/>
            </a:pPr>
            <a:r>
              <a:rPr lang="en-US" altLang="en-US" sz="2400" dirty="0"/>
              <a:t>Fruit drinks or juice cocktails</a:t>
            </a:r>
          </a:p>
          <a:p>
            <a:pPr lvl="1" indent="-182880" eaLnBrk="1" fontAlgn="auto" hangingPunct="1">
              <a:spcAft>
                <a:spcPts val="0"/>
              </a:spcAft>
              <a:buClr>
                <a:schemeClr val="bg2">
                  <a:lumMod val="10000"/>
                </a:schemeClr>
              </a:buClr>
              <a:buFont typeface="Wingdings" panose="05000000000000000000" pitchFamily="2" charset="2"/>
              <a:buChar char="Ø"/>
              <a:defRPr/>
            </a:pPr>
            <a:r>
              <a:rPr lang="en-US" altLang="en-US" sz="2400" dirty="0"/>
              <a:t>Added sweetening or spices</a:t>
            </a:r>
          </a:p>
          <a:p>
            <a:pPr lvl="1" indent="-182880" eaLnBrk="1" fontAlgn="auto" hangingPunct="1">
              <a:spcAft>
                <a:spcPts val="0"/>
              </a:spcAft>
              <a:buClr>
                <a:schemeClr val="bg2">
                  <a:lumMod val="10000"/>
                </a:schemeClr>
              </a:buClr>
              <a:buFont typeface="Wingdings" panose="05000000000000000000" pitchFamily="2" charset="2"/>
              <a:buChar char="Ø"/>
              <a:defRPr/>
            </a:pPr>
            <a:r>
              <a:rPr lang="en-US" altLang="en-US" sz="2400" dirty="0"/>
              <a:t>Organic or fresh squeezed</a:t>
            </a:r>
          </a:p>
          <a:p>
            <a:pPr lvl="1" indent="-182880" eaLnBrk="1" fontAlgn="auto" hangingPunct="1">
              <a:spcAft>
                <a:spcPts val="0"/>
              </a:spcAft>
              <a:buClr>
                <a:schemeClr val="bg2">
                  <a:lumMod val="10000"/>
                </a:schemeClr>
              </a:buClr>
              <a:buFont typeface="Wingdings" panose="05000000000000000000" pitchFamily="2" charset="2"/>
              <a:buChar char="Ø"/>
              <a:defRPr/>
            </a:pPr>
            <a:r>
              <a:rPr lang="en-US" altLang="en-US" sz="2400" dirty="0"/>
              <a:t>Diet juice or flavors other than those listed</a:t>
            </a:r>
          </a:p>
          <a:p>
            <a:pPr lvl="1" indent="-182880" eaLnBrk="1" fontAlgn="auto" hangingPunct="1">
              <a:spcAft>
                <a:spcPts val="0"/>
              </a:spcAft>
              <a:buClr>
                <a:schemeClr val="bg2">
                  <a:lumMod val="10000"/>
                </a:schemeClr>
              </a:buClr>
              <a:buFont typeface="Wingdings" panose="05000000000000000000" pitchFamily="2" charset="2"/>
              <a:buChar char="Ø"/>
              <a:defRPr/>
            </a:pPr>
            <a:endParaRPr lang="en-US" altLang="en-US" dirty="0"/>
          </a:p>
        </p:txBody>
      </p:sp>
      <p:sp>
        <p:nvSpPr>
          <p:cNvPr id="30727" name="Slide Number Placeholder 3">
            <a:extLst>
              <a:ext uri="{FF2B5EF4-FFF2-40B4-BE49-F238E27FC236}">
                <a16:creationId xmlns:a16="http://schemas.microsoft.com/office/drawing/2014/main" id="{4CA31926-C36C-46F6-AF99-E1BC433E50F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fld id="{5E1C413F-0738-4261-9DE2-B503DAA84B04}" type="slidenum">
              <a:rPr lang="en-US" altLang="en-US" sz="1400">
                <a:solidFill>
                  <a:srgbClr val="B5A788"/>
                </a:solidFill>
              </a:rPr>
              <a:pPr>
                <a:spcBef>
                  <a:spcPct val="0"/>
                </a:spcBef>
                <a:buClrTx/>
                <a:buSzTx/>
                <a:buFontTx/>
                <a:buNone/>
              </a:pPr>
              <a:t>24</a:t>
            </a:fld>
            <a:endParaRPr lang="en-US" altLang="en-US" sz="1400">
              <a:solidFill>
                <a:srgbClr val="B5A788"/>
              </a:solidFill>
            </a:endParaRPr>
          </a:p>
        </p:txBody>
      </p:sp>
      <p:pic>
        <p:nvPicPr>
          <p:cNvPr id="30728" name="Picture 5" descr="C:\Users\dc53070\AppData\Local\Microsoft\Windows\Temporary Internet Files\Content.IE5\QWNIPBYJ\MC900432538[1].png">
            <a:extLst>
              <a:ext uri="{FF2B5EF4-FFF2-40B4-BE49-F238E27FC236}">
                <a16:creationId xmlns:a16="http://schemas.microsoft.com/office/drawing/2014/main" id="{E6C34CF9-1322-43F3-A8C3-2782FA7F10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4888" y="4551363"/>
            <a:ext cx="1401762" cy="138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5" descr="C:\Users\dc53070\AppData\Local\Microsoft\Windows\Temporary Internet Files\Content.IE5\QWNIPBYJ\MC900432538[1].png">
            <a:extLst>
              <a:ext uri="{FF2B5EF4-FFF2-40B4-BE49-F238E27FC236}">
                <a16:creationId xmlns:a16="http://schemas.microsoft.com/office/drawing/2014/main" id="{94D43F9A-A170-4877-840A-1B2AA86306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4481513"/>
            <a:ext cx="1401763" cy="138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0" name="Picture 7">
            <a:extLst>
              <a:ext uri="{FF2B5EF4-FFF2-40B4-BE49-F238E27FC236}">
                <a16:creationId xmlns:a16="http://schemas.microsoft.com/office/drawing/2014/main" id="{0C92FD18-458D-4388-A0DE-AF7CD669781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1400" y="6219825"/>
            <a:ext cx="11715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Picture 5" descr="C:\Users\dc53070\AppData\Local\Microsoft\Windows\Temporary Internet Files\Content.IE5\QWNIPBYJ\MC900432538[1].png">
            <a:extLst>
              <a:ext uri="{FF2B5EF4-FFF2-40B4-BE49-F238E27FC236}">
                <a16:creationId xmlns:a16="http://schemas.microsoft.com/office/drawing/2014/main" id="{A691F16E-16D8-4616-966C-0EDEE4BBF2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6663" y="4468813"/>
            <a:ext cx="1401762" cy="138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4F5D9883-B173-46E9-8586-7B4EF1FC7D69}"/>
              </a:ext>
            </a:extLst>
          </p:cNvPr>
          <p:cNvSpPr>
            <a:spLocks noGrp="1"/>
          </p:cNvSpPr>
          <p:nvPr>
            <p:ph type="title"/>
          </p:nvPr>
        </p:nvSpPr>
        <p:spPr>
          <a:xfrm>
            <a:off x="0" y="457200"/>
            <a:ext cx="9144000" cy="762000"/>
          </a:xfrm>
        </p:spPr>
        <p:txBody>
          <a:bodyPr/>
          <a:lstStyle/>
          <a:p>
            <a:pPr algn="ctr" eaLnBrk="1" fontAlgn="auto" hangingPunct="1">
              <a:spcAft>
                <a:spcPts val="0"/>
              </a:spcAft>
              <a:defRPr/>
            </a:pPr>
            <a:r>
              <a:rPr lang="en-US" altLang="en-US" sz="3600" b="1" dirty="0">
                <a:solidFill>
                  <a:srgbClr val="C00000"/>
                </a:solidFill>
                <a:latin typeface="+mn-lt"/>
              </a:rPr>
              <a:t>Cold Cereals</a:t>
            </a:r>
            <a:endParaRPr lang="en-US" altLang="en-US" sz="3600" dirty="0">
              <a:solidFill>
                <a:srgbClr val="C00000"/>
              </a:solidFill>
              <a:latin typeface="+mn-lt"/>
            </a:endParaRPr>
          </a:p>
        </p:txBody>
      </p:sp>
      <p:sp>
        <p:nvSpPr>
          <p:cNvPr id="27651" name="Content Placeholder 2">
            <a:extLst>
              <a:ext uri="{FF2B5EF4-FFF2-40B4-BE49-F238E27FC236}">
                <a16:creationId xmlns:a16="http://schemas.microsoft.com/office/drawing/2014/main" id="{0A07F095-DDAE-4252-A695-DB4398AF98CD}"/>
              </a:ext>
            </a:extLst>
          </p:cNvPr>
          <p:cNvSpPr>
            <a:spLocks noGrp="1"/>
          </p:cNvSpPr>
          <p:nvPr>
            <p:ph idx="1"/>
          </p:nvPr>
        </p:nvSpPr>
        <p:spPr>
          <a:xfrm>
            <a:off x="1066800" y="1143000"/>
            <a:ext cx="7620000" cy="5181600"/>
          </a:xfrm>
        </p:spPr>
        <p:txBody>
          <a:bodyPr rtlCol="0">
            <a:normAutofit/>
          </a:bodyPr>
          <a:lstStyle/>
          <a:p>
            <a:pPr lvl="1" indent="-457200" eaLnBrk="1" fontAlgn="auto" hangingPunct="1">
              <a:spcBef>
                <a:spcPts val="0"/>
              </a:spcBef>
              <a:spcAft>
                <a:spcPts val="0"/>
              </a:spcAft>
              <a:buClr>
                <a:schemeClr val="bg2">
                  <a:lumMod val="10000"/>
                </a:schemeClr>
              </a:buClr>
              <a:defRPr/>
            </a:pPr>
            <a:r>
              <a:rPr lang="en-US" altLang="en-US" sz="2600" dirty="0"/>
              <a:t>Minimum 11 oz box size </a:t>
            </a:r>
          </a:p>
          <a:p>
            <a:pPr lvl="1" indent="-457200" eaLnBrk="1" fontAlgn="auto" hangingPunct="1">
              <a:spcBef>
                <a:spcPts val="0"/>
              </a:spcBef>
              <a:spcAft>
                <a:spcPts val="0"/>
              </a:spcAft>
              <a:buClr>
                <a:schemeClr val="bg2">
                  <a:lumMod val="10000"/>
                </a:schemeClr>
              </a:buClr>
              <a:defRPr/>
            </a:pPr>
            <a:endParaRPr lang="en-US" altLang="en-US" dirty="0"/>
          </a:p>
          <a:p>
            <a:pPr lvl="1" indent="-457200" eaLnBrk="1" fontAlgn="auto" hangingPunct="1">
              <a:spcBef>
                <a:spcPts val="0"/>
              </a:spcBef>
              <a:spcAft>
                <a:spcPts val="0"/>
              </a:spcAft>
              <a:buClr>
                <a:schemeClr val="bg2">
                  <a:lumMod val="10000"/>
                </a:schemeClr>
              </a:buClr>
              <a:defRPr/>
            </a:pPr>
            <a:r>
              <a:rPr lang="en-US" altLang="en-US" sz="2600" i="1" dirty="0"/>
              <a:t>Allowed products come from the following brands identified on the  WIC Shopping Guide and the TNWIC APL: </a:t>
            </a:r>
          </a:p>
          <a:p>
            <a:pPr marL="817562" lvl="2" indent="-342900" eaLnBrk="1" fontAlgn="auto" hangingPunct="1">
              <a:spcBef>
                <a:spcPts val="0"/>
              </a:spcBef>
              <a:spcAft>
                <a:spcPts val="0"/>
              </a:spcAft>
              <a:buClr>
                <a:schemeClr val="bg2">
                  <a:lumMod val="10000"/>
                </a:schemeClr>
              </a:buClr>
              <a:buFont typeface="Wingdings" panose="05000000000000000000" pitchFamily="2" charset="2"/>
              <a:buChar char="Ø"/>
              <a:defRPr/>
            </a:pPr>
            <a:r>
              <a:rPr lang="en-US" altLang="en-US" dirty="0"/>
              <a:t>General Mills</a:t>
            </a:r>
          </a:p>
          <a:p>
            <a:pPr marL="817562" lvl="2" indent="-342900" eaLnBrk="1" fontAlgn="auto" hangingPunct="1">
              <a:spcBef>
                <a:spcPts val="0"/>
              </a:spcBef>
              <a:spcAft>
                <a:spcPts val="0"/>
              </a:spcAft>
              <a:buClr>
                <a:schemeClr val="bg2">
                  <a:lumMod val="10000"/>
                </a:schemeClr>
              </a:buClr>
              <a:buFont typeface="Wingdings" panose="05000000000000000000" pitchFamily="2" charset="2"/>
              <a:buChar char="Ø"/>
              <a:defRPr/>
            </a:pPr>
            <a:r>
              <a:rPr lang="en-US" altLang="en-US" dirty="0"/>
              <a:t>Kellogg’s</a:t>
            </a:r>
          </a:p>
          <a:p>
            <a:pPr marL="817562" lvl="2" indent="-342900" eaLnBrk="1" fontAlgn="auto" hangingPunct="1">
              <a:spcBef>
                <a:spcPts val="0"/>
              </a:spcBef>
              <a:spcAft>
                <a:spcPts val="0"/>
              </a:spcAft>
              <a:buClr>
                <a:schemeClr val="bg2">
                  <a:lumMod val="10000"/>
                </a:schemeClr>
              </a:buClr>
              <a:buFont typeface="Wingdings" panose="05000000000000000000" pitchFamily="2" charset="2"/>
              <a:buChar char="Ø"/>
              <a:defRPr/>
            </a:pPr>
            <a:r>
              <a:rPr lang="en-US" altLang="en-US" dirty="0"/>
              <a:t>MOM Brands (Malt-O-Meal)</a:t>
            </a:r>
          </a:p>
          <a:p>
            <a:pPr marL="817562" lvl="2" indent="-342900" eaLnBrk="1" fontAlgn="auto" hangingPunct="1">
              <a:spcBef>
                <a:spcPts val="0"/>
              </a:spcBef>
              <a:spcAft>
                <a:spcPts val="0"/>
              </a:spcAft>
              <a:buClr>
                <a:schemeClr val="bg2">
                  <a:lumMod val="10000"/>
                </a:schemeClr>
              </a:buClr>
              <a:buFont typeface="Wingdings" panose="05000000000000000000" pitchFamily="2" charset="2"/>
              <a:buChar char="Ø"/>
              <a:defRPr/>
            </a:pPr>
            <a:r>
              <a:rPr lang="en-US" altLang="en-US" dirty="0"/>
              <a:t>Post</a:t>
            </a:r>
          </a:p>
          <a:p>
            <a:pPr marL="619125" lvl="2" indent="-619125" eaLnBrk="1" fontAlgn="auto" hangingPunct="1">
              <a:spcBef>
                <a:spcPts val="0"/>
              </a:spcBef>
              <a:spcAft>
                <a:spcPts val="0"/>
              </a:spcAft>
              <a:buClr>
                <a:schemeClr val="accent3"/>
              </a:buClr>
              <a:buSzPct val="95000"/>
              <a:buFont typeface="Wingdings 2"/>
              <a:buChar char=""/>
              <a:defRPr/>
            </a:pPr>
            <a:endParaRPr lang="en-US" altLang="en-US" dirty="0"/>
          </a:p>
          <a:p>
            <a:pPr marL="346075" lvl="1" indent="-346075" eaLnBrk="1" fontAlgn="auto" hangingPunct="1">
              <a:spcBef>
                <a:spcPts val="0"/>
              </a:spcBef>
              <a:spcAft>
                <a:spcPts val="0"/>
              </a:spcAft>
              <a:buClr>
                <a:schemeClr val="accent3"/>
              </a:buClr>
              <a:buSzPct val="95000"/>
              <a:buFont typeface="Wingdings 2" pitchFamily="18" charset="2"/>
              <a:buNone/>
              <a:defRPr/>
            </a:pPr>
            <a:endParaRPr lang="en-US" altLang="en-US" sz="1200" dirty="0"/>
          </a:p>
          <a:p>
            <a:pPr marL="365760" indent="-283464" eaLnBrk="1" fontAlgn="auto" hangingPunct="1">
              <a:spcAft>
                <a:spcPts val="0"/>
              </a:spcAft>
              <a:buFont typeface="Wingdings 2"/>
              <a:buChar char=""/>
              <a:defRPr/>
            </a:pPr>
            <a:endParaRPr lang="en-US" dirty="0"/>
          </a:p>
        </p:txBody>
      </p:sp>
      <p:sp>
        <p:nvSpPr>
          <p:cNvPr id="31748" name="Slide Number Placeholder 3">
            <a:extLst>
              <a:ext uri="{FF2B5EF4-FFF2-40B4-BE49-F238E27FC236}">
                <a16:creationId xmlns:a16="http://schemas.microsoft.com/office/drawing/2014/main" id="{A22EC9D3-2E58-403C-A303-D37700DE62D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fld id="{DC42898B-4839-4520-AC7B-5B8876C3D128}" type="slidenum">
              <a:rPr lang="en-US" altLang="en-US" sz="1400">
                <a:solidFill>
                  <a:srgbClr val="B5A788"/>
                </a:solidFill>
              </a:rPr>
              <a:pPr>
                <a:spcBef>
                  <a:spcPct val="0"/>
                </a:spcBef>
                <a:buClrTx/>
                <a:buSzTx/>
                <a:buFontTx/>
                <a:buNone/>
              </a:pPr>
              <a:t>25</a:t>
            </a:fld>
            <a:endParaRPr lang="en-US" altLang="en-US" sz="1400">
              <a:solidFill>
                <a:srgbClr val="B5A788"/>
              </a:solidFill>
            </a:endParaRPr>
          </a:p>
        </p:txBody>
      </p:sp>
      <p:pic>
        <p:nvPicPr>
          <p:cNvPr id="31749" name="Picture 7" descr="http://t1.gstatic.com/images?q=tbn:ANd9GcRJAE-VeblEGTKVTGeH3aCYujEatxTPYRN5DTLi2ZI7Il_MTMRlWj2q-UE">
            <a:extLst>
              <a:ext uri="{FF2B5EF4-FFF2-40B4-BE49-F238E27FC236}">
                <a16:creationId xmlns:a16="http://schemas.microsoft.com/office/drawing/2014/main" id="{F7D05B63-680C-4856-9C10-D062B0CFD6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2988" y="4702175"/>
            <a:ext cx="1090612"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9" descr="http://t2.gstatic.com/images?q=tbn:ANd9GcQnWfDC-H9TgKQtFbLW2HZenlifcoX0XF__hlyzfQp_4AtS6TtBifexBw">
            <a:extLst>
              <a:ext uri="{FF2B5EF4-FFF2-40B4-BE49-F238E27FC236}">
                <a16:creationId xmlns:a16="http://schemas.microsoft.com/office/drawing/2014/main" id="{90CDF8FD-516F-49B0-878D-FC5AEB93A0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6850" y="4829175"/>
            <a:ext cx="896938"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11" descr="http://t0.gstatic.com/images?q=tbn:ANd9GcTv4Qvm6eoYLLWbTxfKZknH4UiSfDNfpYlAgdqMXvvtSuDGwYRZTeIYea8">
            <a:extLst>
              <a:ext uri="{FF2B5EF4-FFF2-40B4-BE49-F238E27FC236}">
                <a16:creationId xmlns:a16="http://schemas.microsoft.com/office/drawing/2014/main" id="{D3625176-9E76-46CC-9D2C-3EFF36CC25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4860925"/>
            <a:ext cx="7445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7">
            <a:extLst>
              <a:ext uri="{FF2B5EF4-FFF2-40B4-BE49-F238E27FC236}">
                <a16:creationId xmlns:a16="http://schemas.microsoft.com/office/drawing/2014/main" id="{0F133F8C-CF28-4224-813C-D0FD5B88FFF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3800" y="6219825"/>
            <a:ext cx="11715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Picture 11" descr="http://t0.gstatic.com/images?q=tbn:ANd9GcRpiuj72PScJt6JvT2JwVLPD-djBTeZ_Cl7ESeDl0G7xUqUm4KaSA2zUFEn">
            <a:extLst>
              <a:ext uri="{FF2B5EF4-FFF2-40B4-BE49-F238E27FC236}">
                <a16:creationId xmlns:a16="http://schemas.microsoft.com/office/drawing/2014/main" id="{EBF4002E-3731-4CA6-A7AE-F2B899CB12F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2800" y="4702175"/>
            <a:ext cx="112395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3C19155-69D3-4A14-BFE0-5EA900511EDB}"/>
              </a:ext>
            </a:extLst>
          </p:cNvPr>
          <p:cNvSpPr>
            <a:spLocks noGrp="1"/>
          </p:cNvSpPr>
          <p:nvPr>
            <p:ph type="title"/>
          </p:nvPr>
        </p:nvSpPr>
        <p:spPr>
          <a:xfrm>
            <a:off x="0" y="457200"/>
            <a:ext cx="9144000" cy="762000"/>
          </a:xfrm>
        </p:spPr>
        <p:txBody>
          <a:bodyPr/>
          <a:lstStyle/>
          <a:p>
            <a:pPr algn="ctr" eaLnBrk="1" fontAlgn="auto" hangingPunct="1">
              <a:spcAft>
                <a:spcPts val="0"/>
              </a:spcAft>
              <a:defRPr/>
            </a:pPr>
            <a:r>
              <a:rPr lang="en-US" altLang="en-US" sz="3600" b="1" dirty="0">
                <a:solidFill>
                  <a:srgbClr val="C00000"/>
                </a:solidFill>
                <a:latin typeface="+mn-lt"/>
              </a:rPr>
              <a:t>Cold Cereals</a:t>
            </a:r>
            <a:endParaRPr lang="en-US" altLang="en-US" sz="3600" dirty="0">
              <a:solidFill>
                <a:srgbClr val="C00000"/>
              </a:solidFill>
              <a:latin typeface="+mn-lt"/>
            </a:endParaRPr>
          </a:p>
        </p:txBody>
      </p:sp>
      <p:sp>
        <p:nvSpPr>
          <p:cNvPr id="3" name="Content Placeholder 2">
            <a:extLst>
              <a:ext uri="{FF2B5EF4-FFF2-40B4-BE49-F238E27FC236}">
                <a16:creationId xmlns:a16="http://schemas.microsoft.com/office/drawing/2014/main" id="{6298CEE6-B038-41D8-B5CE-3EB189B8CA46}"/>
              </a:ext>
            </a:extLst>
          </p:cNvPr>
          <p:cNvSpPr>
            <a:spLocks noGrp="1"/>
          </p:cNvSpPr>
          <p:nvPr>
            <p:ph idx="1"/>
          </p:nvPr>
        </p:nvSpPr>
        <p:spPr>
          <a:xfrm>
            <a:off x="1143000" y="1600200"/>
            <a:ext cx="7543800" cy="4465638"/>
          </a:xfrm>
        </p:spPr>
        <p:txBody>
          <a:bodyPr rtlCol="0">
            <a:normAutofit/>
          </a:bodyPr>
          <a:lstStyle/>
          <a:p>
            <a:pPr lvl="1" indent="-457200" eaLnBrk="1" fontAlgn="auto" hangingPunct="1">
              <a:spcBef>
                <a:spcPts val="0"/>
              </a:spcBef>
              <a:spcAft>
                <a:spcPts val="0"/>
              </a:spcAft>
              <a:buClr>
                <a:schemeClr val="bg2">
                  <a:lumMod val="10000"/>
                </a:schemeClr>
              </a:buClr>
              <a:buSzPct val="95000"/>
              <a:defRPr/>
            </a:pPr>
            <a:r>
              <a:rPr lang="en-US" sz="2600" dirty="0"/>
              <a:t>More brands with allowed products:</a:t>
            </a:r>
            <a:endParaRPr lang="en-US" altLang="en-US" sz="2600" dirty="0"/>
          </a:p>
          <a:p>
            <a:pPr marL="914400" lvl="2" indent="-450850" eaLnBrk="1" fontAlgn="auto" hangingPunct="1">
              <a:spcBef>
                <a:spcPts val="0"/>
              </a:spcBef>
              <a:spcAft>
                <a:spcPts val="0"/>
              </a:spcAft>
              <a:buClr>
                <a:schemeClr val="bg2">
                  <a:lumMod val="10000"/>
                </a:schemeClr>
              </a:buClr>
              <a:buFont typeface="Wingdings" panose="05000000000000000000" pitchFamily="2" charset="2"/>
              <a:buChar char="Ø"/>
              <a:defRPr/>
            </a:pPr>
            <a:r>
              <a:rPr lang="en-US" altLang="en-US" dirty="0"/>
              <a:t>Quaker</a:t>
            </a:r>
          </a:p>
          <a:p>
            <a:pPr marL="914400" lvl="2" indent="-450850" eaLnBrk="1" fontAlgn="auto" hangingPunct="1">
              <a:spcBef>
                <a:spcPts val="0"/>
              </a:spcBef>
              <a:spcAft>
                <a:spcPts val="0"/>
              </a:spcAft>
              <a:buClr>
                <a:schemeClr val="bg2">
                  <a:lumMod val="10000"/>
                </a:schemeClr>
              </a:buClr>
              <a:buFont typeface="Wingdings" panose="05000000000000000000" pitchFamily="2" charset="2"/>
              <a:buChar char="Ø"/>
              <a:defRPr/>
            </a:pPr>
            <a:r>
              <a:rPr lang="en-US" altLang="en-US" dirty="0"/>
              <a:t>Sunbelt Bakeries</a:t>
            </a:r>
          </a:p>
          <a:p>
            <a:pPr marL="914400" lvl="2" indent="-450850" eaLnBrk="1" fontAlgn="auto" hangingPunct="1">
              <a:spcBef>
                <a:spcPts val="0"/>
              </a:spcBef>
              <a:spcAft>
                <a:spcPts val="0"/>
              </a:spcAft>
              <a:buClr>
                <a:schemeClr val="bg2">
                  <a:lumMod val="10000"/>
                </a:schemeClr>
              </a:buClr>
              <a:buFont typeface="Wingdings" panose="05000000000000000000" pitchFamily="2" charset="2"/>
              <a:buChar char="Ø"/>
              <a:defRPr/>
            </a:pPr>
            <a:r>
              <a:rPr lang="en-US" altLang="en-US" dirty="0"/>
              <a:t>Store brands/private label</a:t>
            </a:r>
          </a:p>
          <a:p>
            <a:pPr marL="617537" lvl="2" indent="-342900" eaLnBrk="1" fontAlgn="auto" hangingPunct="1">
              <a:spcBef>
                <a:spcPts val="0"/>
              </a:spcBef>
              <a:spcAft>
                <a:spcPts val="0"/>
              </a:spcAft>
              <a:buClr>
                <a:schemeClr val="bg2">
                  <a:lumMod val="10000"/>
                </a:schemeClr>
              </a:buClr>
              <a:defRPr/>
            </a:pPr>
            <a:endParaRPr lang="en-US" altLang="en-US" dirty="0"/>
          </a:p>
          <a:p>
            <a:pPr marL="457200" lvl="2" indent="-457200" eaLnBrk="1" fontAlgn="auto" hangingPunct="1">
              <a:spcBef>
                <a:spcPts val="0"/>
              </a:spcBef>
              <a:spcAft>
                <a:spcPts val="0"/>
              </a:spcAft>
              <a:buClr>
                <a:schemeClr val="bg2">
                  <a:lumMod val="10000"/>
                </a:schemeClr>
              </a:buClr>
              <a:buSzPct val="95000"/>
              <a:defRPr/>
            </a:pPr>
            <a:r>
              <a:rPr lang="en-US" altLang="en-US" sz="2600" dirty="0"/>
              <a:t>All Vendors must carry at least 1 whole grain cereal</a:t>
            </a:r>
            <a:endParaRPr lang="en-US" dirty="0"/>
          </a:p>
        </p:txBody>
      </p:sp>
      <p:sp>
        <p:nvSpPr>
          <p:cNvPr id="32772" name="Slide Number Placeholder 3">
            <a:extLst>
              <a:ext uri="{FF2B5EF4-FFF2-40B4-BE49-F238E27FC236}">
                <a16:creationId xmlns:a16="http://schemas.microsoft.com/office/drawing/2014/main" id="{C58B99EF-9503-463F-A480-318A9B91360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fld id="{7373CDD9-3E28-417D-A7A0-40343C4BE1E9}" type="slidenum">
              <a:rPr lang="en-US" altLang="en-US" sz="1400">
                <a:solidFill>
                  <a:srgbClr val="B5A788"/>
                </a:solidFill>
              </a:rPr>
              <a:pPr>
                <a:spcBef>
                  <a:spcPct val="0"/>
                </a:spcBef>
                <a:buClrTx/>
                <a:buSzTx/>
                <a:buFontTx/>
                <a:buNone/>
              </a:pPr>
              <a:t>26</a:t>
            </a:fld>
            <a:endParaRPr lang="en-US" altLang="en-US" sz="1400">
              <a:solidFill>
                <a:srgbClr val="B5A788"/>
              </a:solidFill>
            </a:endParaRPr>
          </a:p>
        </p:txBody>
      </p:sp>
      <p:pic>
        <p:nvPicPr>
          <p:cNvPr id="32773" name="Picture 7" descr="http://t3.gstatic.com/images?q=tbn:ANd9GcQxQk_qdBymllzJECvW0bpyZKTLWlS13Uefej1E1pAqjxV4Fru_CJq5DQ">
            <a:extLst>
              <a:ext uri="{FF2B5EF4-FFF2-40B4-BE49-F238E27FC236}">
                <a16:creationId xmlns:a16="http://schemas.microsoft.com/office/drawing/2014/main" id="{22EC80E2-F33A-4431-BE25-852343A025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500563"/>
            <a:ext cx="1236663"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9" descr="http://t3.gstatic.com/images?q=tbn:ANd9GcSjqduxdw3CYPnfYGN7QNP4jB495ewwmYskXdhEdd_qZiFX5GZrGXXtxKE">
            <a:extLst>
              <a:ext uri="{FF2B5EF4-FFF2-40B4-BE49-F238E27FC236}">
                <a16:creationId xmlns:a16="http://schemas.microsoft.com/office/drawing/2014/main" id="{7A7C7D6B-8599-4282-B113-A2F116D906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4500563"/>
            <a:ext cx="1217613" cy="167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7">
            <a:extLst>
              <a:ext uri="{FF2B5EF4-FFF2-40B4-BE49-F238E27FC236}">
                <a16:creationId xmlns:a16="http://schemas.microsoft.com/office/drawing/2014/main" id="{BC81D46B-DF58-42E3-A755-08AB32F1BD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6219825"/>
            <a:ext cx="11715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0C683046-CF5F-4FFA-8FF3-3B109A310C44}"/>
              </a:ext>
            </a:extLst>
          </p:cNvPr>
          <p:cNvSpPr>
            <a:spLocks noGrp="1"/>
          </p:cNvSpPr>
          <p:nvPr>
            <p:ph type="title"/>
          </p:nvPr>
        </p:nvSpPr>
        <p:spPr>
          <a:xfrm>
            <a:off x="457200" y="704850"/>
            <a:ext cx="8686800" cy="666750"/>
          </a:xfrm>
        </p:spPr>
        <p:txBody>
          <a:bodyPr/>
          <a:lstStyle/>
          <a:p>
            <a:pPr algn="ctr" eaLnBrk="1" fontAlgn="auto" hangingPunct="1">
              <a:spcAft>
                <a:spcPts val="0"/>
              </a:spcAft>
              <a:defRPr/>
            </a:pPr>
            <a:r>
              <a:rPr lang="en-US" altLang="en-US" sz="3600" b="1" dirty="0">
                <a:solidFill>
                  <a:srgbClr val="C00000"/>
                </a:solidFill>
                <a:latin typeface="+mn-lt"/>
              </a:rPr>
              <a:t>Hot Cereals</a:t>
            </a:r>
          </a:p>
        </p:txBody>
      </p:sp>
      <p:sp>
        <p:nvSpPr>
          <p:cNvPr id="26627" name="Content Placeholder 2">
            <a:extLst>
              <a:ext uri="{FF2B5EF4-FFF2-40B4-BE49-F238E27FC236}">
                <a16:creationId xmlns:a16="http://schemas.microsoft.com/office/drawing/2014/main" id="{805D5A59-7112-4A18-917D-50411013B975}"/>
              </a:ext>
            </a:extLst>
          </p:cNvPr>
          <p:cNvSpPr>
            <a:spLocks noGrp="1"/>
          </p:cNvSpPr>
          <p:nvPr>
            <p:ph idx="1"/>
          </p:nvPr>
        </p:nvSpPr>
        <p:spPr>
          <a:xfrm>
            <a:off x="1143000" y="1371600"/>
            <a:ext cx="7543800" cy="4876800"/>
          </a:xfrm>
        </p:spPr>
        <p:txBody>
          <a:bodyPr rtlCol="0">
            <a:normAutofit/>
          </a:bodyPr>
          <a:lstStyle/>
          <a:p>
            <a:pPr lvl="1" indent="-457200" eaLnBrk="1" fontAlgn="auto" hangingPunct="1">
              <a:spcBef>
                <a:spcPts val="0"/>
              </a:spcBef>
              <a:spcAft>
                <a:spcPts val="0"/>
              </a:spcAft>
              <a:buClr>
                <a:schemeClr val="bg2">
                  <a:lumMod val="10000"/>
                </a:schemeClr>
              </a:buClr>
              <a:buSzPct val="95000"/>
              <a:defRPr/>
            </a:pPr>
            <a:r>
              <a:rPr lang="en-US" altLang="en-US" sz="2600" dirty="0"/>
              <a:t>Minimum 11 oz box size</a:t>
            </a:r>
            <a:endParaRPr lang="en-US" altLang="en-US" dirty="0"/>
          </a:p>
          <a:p>
            <a:pPr lvl="1" indent="-457200" eaLnBrk="1" fontAlgn="auto" hangingPunct="1">
              <a:spcBef>
                <a:spcPts val="0"/>
              </a:spcBef>
              <a:spcAft>
                <a:spcPts val="0"/>
              </a:spcAft>
              <a:buClr>
                <a:schemeClr val="bg2">
                  <a:lumMod val="10000"/>
                </a:schemeClr>
              </a:buClr>
              <a:buSzPct val="95000"/>
              <a:defRPr/>
            </a:pPr>
            <a:r>
              <a:rPr lang="en-US" altLang="en-US" sz="2600" i="1" dirty="0"/>
              <a:t>Allowed products come from the following brands identified on the  WIC Shopping Guide and the TNWIC APL: </a:t>
            </a:r>
          </a:p>
          <a:p>
            <a:pPr marL="859536" lvl="1" indent="-457200" eaLnBrk="1" fontAlgn="auto" hangingPunct="1">
              <a:spcAft>
                <a:spcPts val="0"/>
              </a:spcAft>
              <a:buClr>
                <a:schemeClr val="bg2">
                  <a:lumMod val="10000"/>
                </a:schemeClr>
              </a:buClr>
              <a:buFont typeface="Wingdings" panose="05000000000000000000" pitchFamily="2" charset="2"/>
              <a:buChar char="Ø"/>
              <a:defRPr/>
            </a:pPr>
            <a:r>
              <a:rPr lang="en-US" sz="2400" dirty="0"/>
              <a:t>Cream of Wheat and Cream of Rice (B&amp;G)</a:t>
            </a:r>
          </a:p>
          <a:p>
            <a:pPr marL="859536" lvl="1" indent="-457200" eaLnBrk="1" fontAlgn="auto" hangingPunct="1">
              <a:spcAft>
                <a:spcPts val="0"/>
              </a:spcAft>
              <a:buClr>
                <a:schemeClr val="bg2">
                  <a:lumMod val="10000"/>
                </a:schemeClr>
              </a:buClr>
              <a:buFont typeface="Wingdings" panose="05000000000000000000" pitchFamily="2" charset="2"/>
              <a:buChar char="Ø"/>
              <a:defRPr/>
            </a:pPr>
            <a:r>
              <a:rPr lang="en-US" sz="2400" dirty="0"/>
              <a:t>MOM Brands (Malt-O-Meal)</a:t>
            </a:r>
          </a:p>
          <a:p>
            <a:pPr marL="859536" lvl="1" indent="-457200" eaLnBrk="1" fontAlgn="auto" hangingPunct="1">
              <a:spcAft>
                <a:spcPts val="0"/>
              </a:spcAft>
              <a:buClr>
                <a:schemeClr val="bg2">
                  <a:lumMod val="10000"/>
                </a:schemeClr>
              </a:buClr>
              <a:buFont typeface="Wingdings" panose="05000000000000000000" pitchFamily="2" charset="2"/>
              <a:buChar char="Ø"/>
              <a:defRPr/>
            </a:pPr>
            <a:r>
              <a:rPr lang="en-US" sz="2400" dirty="0"/>
              <a:t>Quaker </a:t>
            </a:r>
          </a:p>
        </p:txBody>
      </p:sp>
      <p:sp>
        <p:nvSpPr>
          <p:cNvPr id="33796" name="Slide Number Placeholder 3">
            <a:extLst>
              <a:ext uri="{FF2B5EF4-FFF2-40B4-BE49-F238E27FC236}">
                <a16:creationId xmlns:a16="http://schemas.microsoft.com/office/drawing/2014/main" id="{CC2DD050-8FDF-4325-8F79-9B13337B53A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fld id="{DB8644FD-2A31-4529-B170-97E82017C7FA}" type="slidenum">
              <a:rPr lang="en-US" altLang="en-US" sz="1400">
                <a:solidFill>
                  <a:srgbClr val="B5A788"/>
                </a:solidFill>
              </a:rPr>
              <a:pPr>
                <a:spcBef>
                  <a:spcPct val="0"/>
                </a:spcBef>
                <a:buClrTx/>
                <a:buSzTx/>
                <a:buFontTx/>
                <a:buNone/>
              </a:pPr>
              <a:t>27</a:t>
            </a:fld>
            <a:endParaRPr lang="en-US" altLang="en-US" sz="1400">
              <a:solidFill>
                <a:srgbClr val="B5A788"/>
              </a:solidFill>
            </a:endParaRPr>
          </a:p>
        </p:txBody>
      </p:sp>
      <p:pic>
        <p:nvPicPr>
          <p:cNvPr id="33797" name="Picture 7" descr="http://t3.gstatic.com/images?q=tbn:ANd9GcRn03vbKwCyMNX1LElAFHsb-7uIYyIVG2ZEUpBY2EEZCpRxLAUM1ifobBM">
            <a:extLst>
              <a:ext uri="{FF2B5EF4-FFF2-40B4-BE49-F238E27FC236}">
                <a16:creationId xmlns:a16="http://schemas.microsoft.com/office/drawing/2014/main" id="{E282776A-C88C-4A96-B0A1-C3B3FD9F67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4945063"/>
            <a:ext cx="1169988"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9" descr="http://t0.gstatic.com/images?q=tbn:ANd9GcRjB3x9VyK3U5xszTpEvxSGesocmecK0xdIEvOKIvwQ_Tv9KXGQP53P-A">
            <a:extLst>
              <a:ext uri="{FF2B5EF4-FFF2-40B4-BE49-F238E27FC236}">
                <a16:creationId xmlns:a16="http://schemas.microsoft.com/office/drawing/2014/main" id="{9793EA70-DDCB-4391-BCDB-FD244F2735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4394200"/>
            <a:ext cx="1166813"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13" descr="http://t3.gstatic.com/images?q=tbn:ANd9GcT4fES7-wNcUWwsluIeWo34YTcUmeWVRkudri62sg4Q6TeATgd7KZgETIU">
            <a:extLst>
              <a:ext uri="{FF2B5EF4-FFF2-40B4-BE49-F238E27FC236}">
                <a16:creationId xmlns:a16="http://schemas.microsoft.com/office/drawing/2014/main" id="{27CC2DFB-0C84-4DF2-9863-42366D1E85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0663" y="3429000"/>
            <a:ext cx="110013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7">
            <a:extLst>
              <a:ext uri="{FF2B5EF4-FFF2-40B4-BE49-F238E27FC236}">
                <a16:creationId xmlns:a16="http://schemas.microsoft.com/office/drawing/2014/main" id="{B328DC2B-1628-4AAF-B53C-839FE5514A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1400" y="6219825"/>
            <a:ext cx="11715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7AEB80E5-067B-47E7-ABC0-00A395DE9E45}"/>
              </a:ext>
            </a:extLst>
          </p:cNvPr>
          <p:cNvSpPr>
            <a:spLocks noGrp="1"/>
          </p:cNvSpPr>
          <p:nvPr>
            <p:ph type="title"/>
          </p:nvPr>
        </p:nvSpPr>
        <p:spPr>
          <a:xfrm>
            <a:off x="457200" y="704850"/>
            <a:ext cx="8686800" cy="666750"/>
          </a:xfrm>
        </p:spPr>
        <p:txBody>
          <a:bodyPr/>
          <a:lstStyle/>
          <a:p>
            <a:pPr algn="ctr" eaLnBrk="1" fontAlgn="auto" hangingPunct="1">
              <a:spcAft>
                <a:spcPts val="0"/>
              </a:spcAft>
              <a:defRPr/>
            </a:pPr>
            <a:r>
              <a:rPr lang="en-US" altLang="en-US" sz="3600" b="1" dirty="0">
                <a:solidFill>
                  <a:srgbClr val="C00000"/>
                </a:solidFill>
                <a:latin typeface="+mn-lt"/>
              </a:rPr>
              <a:t>Whole Wheat/Whole Grain Bread</a:t>
            </a:r>
            <a:endParaRPr lang="en-US" altLang="en-US" sz="3600" dirty="0">
              <a:solidFill>
                <a:srgbClr val="C00000"/>
              </a:solidFill>
              <a:latin typeface="+mn-lt"/>
            </a:endParaRPr>
          </a:p>
        </p:txBody>
      </p:sp>
      <p:sp>
        <p:nvSpPr>
          <p:cNvPr id="29699" name="Content Placeholder 2">
            <a:extLst>
              <a:ext uri="{FF2B5EF4-FFF2-40B4-BE49-F238E27FC236}">
                <a16:creationId xmlns:a16="http://schemas.microsoft.com/office/drawing/2014/main" id="{F6295DD8-53D2-463B-A1A1-110AABE504E5}"/>
              </a:ext>
            </a:extLst>
          </p:cNvPr>
          <p:cNvSpPr>
            <a:spLocks noGrp="1"/>
          </p:cNvSpPr>
          <p:nvPr>
            <p:ph idx="1"/>
          </p:nvPr>
        </p:nvSpPr>
        <p:spPr>
          <a:xfrm>
            <a:off x="1066800" y="1447800"/>
            <a:ext cx="7620000" cy="5029200"/>
          </a:xfrm>
        </p:spPr>
        <p:txBody>
          <a:bodyPr rtlCol="0">
            <a:normAutofit lnSpcReduction="10000"/>
          </a:bodyPr>
          <a:lstStyle/>
          <a:p>
            <a:pPr marL="569913" indent="-450850" eaLnBrk="1" fontAlgn="auto" hangingPunct="1">
              <a:spcAft>
                <a:spcPts val="0"/>
              </a:spcAft>
              <a:buClr>
                <a:schemeClr val="bg2">
                  <a:lumMod val="10000"/>
                </a:schemeClr>
              </a:buClr>
              <a:defRPr/>
            </a:pPr>
            <a:r>
              <a:rPr lang="en-US" altLang="en-US" sz="2800" dirty="0"/>
              <a:t>16 oz only</a:t>
            </a:r>
          </a:p>
          <a:p>
            <a:pPr marL="365760" indent="-283464" eaLnBrk="1" fontAlgn="auto" hangingPunct="1">
              <a:spcBef>
                <a:spcPts val="0"/>
              </a:spcBef>
              <a:spcAft>
                <a:spcPts val="0"/>
              </a:spcAft>
              <a:buClr>
                <a:schemeClr val="bg2">
                  <a:lumMod val="10000"/>
                </a:schemeClr>
              </a:buClr>
              <a:buFont typeface="Wingdings 2"/>
              <a:buChar char=""/>
              <a:defRPr/>
            </a:pPr>
            <a:endParaRPr lang="en-US" altLang="en-US" dirty="0"/>
          </a:p>
          <a:p>
            <a:pPr marL="569913" lvl="1" indent="-450850" eaLnBrk="1" fontAlgn="auto" hangingPunct="1">
              <a:spcBef>
                <a:spcPts val="0"/>
              </a:spcBef>
              <a:spcAft>
                <a:spcPts val="0"/>
              </a:spcAft>
              <a:buClr>
                <a:schemeClr val="bg2">
                  <a:lumMod val="10000"/>
                </a:schemeClr>
              </a:buClr>
              <a:defRPr/>
            </a:pPr>
            <a:r>
              <a:rPr lang="en-US" altLang="en-US" sz="2600" i="1" dirty="0"/>
              <a:t>Allowed products come from the following brands identified on the  WIC Shopping Guide and the TNWIC APL: </a:t>
            </a:r>
          </a:p>
          <a:p>
            <a:pPr marL="615950" lvl="2" indent="-342900" eaLnBrk="1" fontAlgn="auto" hangingPunct="1">
              <a:spcAft>
                <a:spcPts val="0"/>
              </a:spcAft>
              <a:buClr>
                <a:schemeClr val="bg2">
                  <a:lumMod val="10000"/>
                </a:schemeClr>
              </a:buClr>
              <a:buSzPct val="95000"/>
              <a:buFont typeface="Wingdings" panose="05000000000000000000" pitchFamily="2" charset="2"/>
              <a:buChar char="Ø"/>
              <a:defRPr/>
            </a:pPr>
            <a:r>
              <a:rPr lang="en-US" altLang="en-US" dirty="0"/>
              <a:t>Bimbo</a:t>
            </a:r>
          </a:p>
          <a:p>
            <a:pPr marL="615950" lvl="2" indent="-342900" eaLnBrk="1" fontAlgn="auto" hangingPunct="1">
              <a:spcAft>
                <a:spcPts val="0"/>
              </a:spcAft>
              <a:buClr>
                <a:schemeClr val="bg2">
                  <a:lumMod val="10000"/>
                </a:schemeClr>
              </a:buClr>
              <a:buSzPct val="95000"/>
              <a:buFont typeface="Wingdings" panose="05000000000000000000" pitchFamily="2" charset="2"/>
              <a:buChar char="Ø"/>
              <a:defRPr/>
            </a:pPr>
            <a:r>
              <a:rPr lang="en-US" altLang="en-US" dirty="0"/>
              <a:t>Bunny</a:t>
            </a:r>
          </a:p>
          <a:p>
            <a:pPr marL="615950" lvl="2" indent="-342900" eaLnBrk="1" fontAlgn="auto" hangingPunct="1">
              <a:spcAft>
                <a:spcPts val="0"/>
              </a:spcAft>
              <a:buClr>
                <a:schemeClr val="bg2">
                  <a:lumMod val="10000"/>
                </a:schemeClr>
              </a:buClr>
              <a:buSzPct val="95000"/>
              <a:buFont typeface="Wingdings" panose="05000000000000000000" pitchFamily="2" charset="2"/>
              <a:buChar char="Ø"/>
              <a:defRPr/>
            </a:pPr>
            <a:r>
              <a:rPr lang="en-US" altLang="en-US" dirty="0"/>
              <a:t>Holsum</a:t>
            </a:r>
          </a:p>
          <a:p>
            <a:pPr marL="615950" lvl="2" indent="-342900" eaLnBrk="1" fontAlgn="auto" hangingPunct="1">
              <a:spcAft>
                <a:spcPts val="0"/>
              </a:spcAft>
              <a:buClr>
                <a:schemeClr val="bg2">
                  <a:lumMod val="10000"/>
                </a:schemeClr>
              </a:buClr>
              <a:buSzPct val="95000"/>
              <a:buFont typeface="Wingdings" panose="05000000000000000000" pitchFamily="2" charset="2"/>
              <a:buChar char="Ø"/>
              <a:defRPr/>
            </a:pPr>
            <a:r>
              <a:rPr lang="en-US" altLang="en-US" dirty="0"/>
              <a:t>Nature’s Own</a:t>
            </a:r>
          </a:p>
          <a:p>
            <a:pPr marL="615950" lvl="2" indent="-342900" eaLnBrk="1" fontAlgn="auto" hangingPunct="1">
              <a:spcAft>
                <a:spcPts val="0"/>
              </a:spcAft>
              <a:buClr>
                <a:schemeClr val="bg2">
                  <a:lumMod val="10000"/>
                </a:schemeClr>
              </a:buClr>
              <a:buSzPct val="95000"/>
              <a:buFont typeface="Wingdings" panose="05000000000000000000" pitchFamily="2" charset="2"/>
              <a:buChar char="Ø"/>
              <a:defRPr/>
            </a:pPr>
            <a:r>
              <a:rPr lang="en-US" altLang="en-US" dirty="0"/>
              <a:t>Pepperidge Farm</a:t>
            </a:r>
          </a:p>
          <a:p>
            <a:pPr marL="615950" lvl="2" indent="-342900" eaLnBrk="1" fontAlgn="auto" hangingPunct="1">
              <a:spcAft>
                <a:spcPts val="0"/>
              </a:spcAft>
              <a:buClr>
                <a:schemeClr val="bg2">
                  <a:lumMod val="10000"/>
                </a:schemeClr>
              </a:buClr>
              <a:buSzPct val="95000"/>
              <a:buFont typeface="Wingdings" panose="05000000000000000000" pitchFamily="2" charset="2"/>
              <a:buChar char="Ø"/>
              <a:defRPr/>
            </a:pPr>
            <a:r>
              <a:rPr lang="en-US" altLang="en-US" dirty="0"/>
              <a:t>Roman Meal </a:t>
            </a:r>
          </a:p>
          <a:p>
            <a:pPr marL="615950" lvl="2" indent="-342900" eaLnBrk="1" fontAlgn="auto" hangingPunct="1">
              <a:spcAft>
                <a:spcPts val="0"/>
              </a:spcAft>
              <a:buClr>
                <a:schemeClr val="bg2">
                  <a:lumMod val="10000"/>
                </a:schemeClr>
              </a:buClr>
              <a:buSzPct val="95000"/>
              <a:buFont typeface="Wingdings" panose="05000000000000000000" pitchFamily="2" charset="2"/>
              <a:buChar char="Ø"/>
              <a:defRPr/>
            </a:pPr>
            <a:r>
              <a:rPr lang="en-US" altLang="en-US" dirty="0"/>
              <a:t>Sara Lee</a:t>
            </a:r>
          </a:p>
          <a:p>
            <a:pPr marL="615950" lvl="2" indent="-342900" eaLnBrk="1" fontAlgn="auto" hangingPunct="1">
              <a:spcAft>
                <a:spcPts val="0"/>
              </a:spcAft>
              <a:buClr>
                <a:schemeClr val="bg2">
                  <a:lumMod val="10000"/>
                </a:schemeClr>
              </a:buClr>
              <a:buSzPct val="95000"/>
              <a:buFont typeface="Wingdings" panose="05000000000000000000" pitchFamily="2" charset="2"/>
              <a:buChar char="Ø"/>
              <a:defRPr/>
            </a:pPr>
            <a:r>
              <a:rPr lang="en-US" altLang="en-US" dirty="0"/>
              <a:t>Wonder</a:t>
            </a:r>
          </a:p>
          <a:p>
            <a:pPr marL="615950" lvl="2" indent="-342900" eaLnBrk="1" fontAlgn="auto" hangingPunct="1">
              <a:spcAft>
                <a:spcPts val="0"/>
              </a:spcAft>
              <a:buClr>
                <a:schemeClr val="bg2">
                  <a:lumMod val="10000"/>
                </a:schemeClr>
              </a:buClr>
              <a:buSzPct val="95000"/>
              <a:buFont typeface="Wingdings" panose="05000000000000000000" pitchFamily="2" charset="2"/>
              <a:buChar char="Ø"/>
              <a:defRPr/>
            </a:pPr>
            <a:r>
              <a:rPr lang="en-US" altLang="en-US" dirty="0"/>
              <a:t>Store Brand/Private Label</a:t>
            </a:r>
          </a:p>
          <a:p>
            <a:pPr marL="365760" indent="-283464" eaLnBrk="1" fontAlgn="auto" hangingPunct="1">
              <a:spcAft>
                <a:spcPts val="0"/>
              </a:spcAft>
              <a:buFont typeface="Wingdings 2"/>
              <a:buChar char=""/>
              <a:defRPr/>
            </a:pPr>
            <a:endParaRPr lang="en-US" altLang="en-US" dirty="0"/>
          </a:p>
        </p:txBody>
      </p:sp>
      <p:sp>
        <p:nvSpPr>
          <p:cNvPr id="34820" name="Slide Number Placeholder 3">
            <a:extLst>
              <a:ext uri="{FF2B5EF4-FFF2-40B4-BE49-F238E27FC236}">
                <a16:creationId xmlns:a16="http://schemas.microsoft.com/office/drawing/2014/main" id="{B9BEC834-60C4-413D-8C34-10BBDFC92AA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fld id="{20FB7243-46C4-4809-812C-4850C99A1A4E}" type="slidenum">
              <a:rPr lang="en-US" altLang="en-US" sz="1400">
                <a:solidFill>
                  <a:srgbClr val="B5A788"/>
                </a:solidFill>
              </a:rPr>
              <a:pPr>
                <a:spcBef>
                  <a:spcPct val="0"/>
                </a:spcBef>
                <a:buClrTx/>
                <a:buSzTx/>
                <a:buFontTx/>
                <a:buNone/>
              </a:pPr>
              <a:t>28</a:t>
            </a:fld>
            <a:endParaRPr lang="en-US" altLang="en-US" sz="1400">
              <a:solidFill>
                <a:srgbClr val="B5A788"/>
              </a:solidFill>
            </a:endParaRPr>
          </a:p>
        </p:txBody>
      </p:sp>
      <p:pic>
        <p:nvPicPr>
          <p:cNvPr id="34821" name="Picture 7" descr="http://t0.gstatic.com/images?q=tbn:ANd9GcSXoYw9NKWjbyJvNlPizi1ULH49kKwqP24nkZi3wGzds_J1bPe3FO7Zgg">
            <a:extLst>
              <a:ext uri="{FF2B5EF4-FFF2-40B4-BE49-F238E27FC236}">
                <a16:creationId xmlns:a16="http://schemas.microsoft.com/office/drawing/2014/main" id="{9E977666-7988-413C-8A39-21935086AE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9875" y="4960938"/>
            <a:ext cx="12969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9" descr="http://t3.gstatic.com/images?q=tbn:ANd9GcQB8_8Ukbrew9a4R80kUsoZ9Qd6joBP_v-DJpVVgOBE9w2xycs8qE0-qJC6">
            <a:extLst>
              <a:ext uri="{FF2B5EF4-FFF2-40B4-BE49-F238E27FC236}">
                <a16:creationId xmlns:a16="http://schemas.microsoft.com/office/drawing/2014/main" id="{468A2D8D-CDCD-4B0A-BC2A-1568C4025A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9763" y="5029200"/>
            <a:ext cx="127635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11" descr="http://t0.gstatic.com/images?q=tbn:ANd9GcQFf9J3XXxcSlhgl9St5VgxnA_syVMqsiVUvhUbJhsJzAOi2cSHP60T1g">
            <a:extLst>
              <a:ext uri="{FF2B5EF4-FFF2-40B4-BE49-F238E27FC236}">
                <a16:creationId xmlns:a16="http://schemas.microsoft.com/office/drawing/2014/main" id="{FC0798FA-31D4-4869-986C-4C0EE1E082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0738" y="5227638"/>
            <a:ext cx="10985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15" descr="http://t1.gstatic.com/images?q=tbn:ANd9GcR5UaZoJyXZTlNyDwjlezx4gFkRCBkyDGvjuEaPvdtKK1hHd5KZtLRDZS1r">
            <a:extLst>
              <a:ext uri="{FF2B5EF4-FFF2-40B4-BE49-F238E27FC236}">
                <a16:creationId xmlns:a16="http://schemas.microsoft.com/office/drawing/2014/main" id="{712295E5-A965-41AC-9124-2B0BA0A3AA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15275" y="3352800"/>
            <a:ext cx="124777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Picture 17" descr="http://t0.gstatic.com/images?q=tbn:ANd9GcSwvhFxHn4npBMV1GdzxBBbY1L6MtpFHuHFiOzk6VmdTccb1kIwqVaXdnsoyw">
            <a:extLst>
              <a:ext uri="{FF2B5EF4-FFF2-40B4-BE49-F238E27FC236}">
                <a16:creationId xmlns:a16="http://schemas.microsoft.com/office/drawing/2014/main" id="{CA788573-A5DA-488F-B273-E9048AEF0EA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27588" y="4781550"/>
            <a:ext cx="127635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6" name="Picture 19" descr="holsum100percentwheat">
            <a:extLst>
              <a:ext uri="{FF2B5EF4-FFF2-40B4-BE49-F238E27FC236}">
                <a16:creationId xmlns:a16="http://schemas.microsoft.com/office/drawing/2014/main" id="{3989217A-F430-455E-B013-C0DFD2DB601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81800" y="3257550"/>
            <a:ext cx="855663"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7" name="Picture 21" descr="http://t3.gstatic.com/images?q=tbn:ANd9GcRIhctymM7GX1kyQ4hoxl1fbPWM2kaIEAYZgAmvRwkUiuxg_PMww4GcVEzztQ">
            <a:extLst>
              <a:ext uri="{FF2B5EF4-FFF2-40B4-BE49-F238E27FC236}">
                <a16:creationId xmlns:a16="http://schemas.microsoft.com/office/drawing/2014/main" id="{11E35714-279D-4BAB-B0C7-DD726AEA64A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68913" y="3352800"/>
            <a:ext cx="126365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8" name="Picture 23" descr="http://t3.gstatic.com/images?q=tbn:ANd9GcTC2fDRk5XbXeRO_jKsHC4VJF02QyJ0fHnCWz3ohWfBP9bksRH2GiXzKxA">
            <a:extLst>
              <a:ext uri="{FF2B5EF4-FFF2-40B4-BE49-F238E27FC236}">
                <a16:creationId xmlns:a16="http://schemas.microsoft.com/office/drawing/2014/main" id="{137674CD-87A7-4934-92FC-D28E6D8F63D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02075" y="3352800"/>
            <a:ext cx="113665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9" name="Picture 7">
            <a:extLst>
              <a:ext uri="{FF2B5EF4-FFF2-40B4-BE49-F238E27FC236}">
                <a16:creationId xmlns:a16="http://schemas.microsoft.com/office/drawing/2014/main" id="{A5C1DA4F-4E38-46D5-A1E6-8B5CA8E04B9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91400" y="6219825"/>
            <a:ext cx="11715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2">
            <a:extLst>
              <a:ext uri="{FF2B5EF4-FFF2-40B4-BE49-F238E27FC236}">
                <a16:creationId xmlns:a16="http://schemas.microsoft.com/office/drawing/2014/main" id="{C3507A42-A7AA-4797-9122-3DF66F868C17}"/>
              </a:ext>
            </a:extLst>
          </p:cNvPr>
          <p:cNvSpPr>
            <a:spLocks noGrp="1"/>
          </p:cNvSpPr>
          <p:nvPr>
            <p:ph type="title"/>
          </p:nvPr>
        </p:nvSpPr>
        <p:spPr>
          <a:xfrm>
            <a:off x="533400" y="228600"/>
            <a:ext cx="8610600" cy="1524000"/>
          </a:xfrm>
        </p:spPr>
        <p:txBody>
          <a:bodyPr>
            <a:normAutofit fontScale="90000"/>
          </a:bodyPr>
          <a:lstStyle/>
          <a:p>
            <a:pPr algn="ctr" eaLnBrk="1" fontAlgn="auto" hangingPunct="1">
              <a:spcAft>
                <a:spcPts val="0"/>
              </a:spcAft>
              <a:defRPr/>
            </a:pPr>
            <a:br>
              <a:rPr lang="en-US" altLang="en-US" sz="4800" b="1" dirty="0">
                <a:solidFill>
                  <a:schemeClr val="tx2">
                    <a:satMod val="130000"/>
                  </a:schemeClr>
                </a:solidFill>
                <a:latin typeface="Bradley Hand ITC" pitchFamily="66" charset="0"/>
              </a:rPr>
            </a:br>
            <a:r>
              <a:rPr lang="en-US" altLang="en-US" b="1" dirty="0">
                <a:solidFill>
                  <a:srgbClr val="C00000"/>
                </a:solidFill>
                <a:latin typeface="+mn-lt"/>
              </a:rPr>
              <a:t>Whole Wheat/Whole Grain </a:t>
            </a:r>
            <a:br>
              <a:rPr lang="en-US" altLang="en-US" b="1" dirty="0">
                <a:solidFill>
                  <a:srgbClr val="C00000"/>
                </a:solidFill>
                <a:latin typeface="+mn-lt"/>
              </a:rPr>
            </a:br>
            <a:r>
              <a:rPr lang="en-US" altLang="en-US" b="1" dirty="0">
                <a:solidFill>
                  <a:srgbClr val="C00000"/>
                </a:solidFill>
                <a:latin typeface="+mn-lt"/>
              </a:rPr>
              <a:t>Buns and Rolls</a:t>
            </a:r>
            <a:endParaRPr lang="en-US" altLang="en-US" dirty="0">
              <a:solidFill>
                <a:srgbClr val="C00000"/>
              </a:solidFill>
              <a:latin typeface="+mn-lt"/>
            </a:endParaRPr>
          </a:p>
        </p:txBody>
      </p:sp>
      <p:sp>
        <p:nvSpPr>
          <p:cNvPr id="29699" name="Content Placeholder 3">
            <a:extLst>
              <a:ext uri="{FF2B5EF4-FFF2-40B4-BE49-F238E27FC236}">
                <a16:creationId xmlns:a16="http://schemas.microsoft.com/office/drawing/2014/main" id="{D9E99E0C-6D90-4953-8B02-FB8AD3017B1A}"/>
              </a:ext>
            </a:extLst>
          </p:cNvPr>
          <p:cNvSpPr>
            <a:spLocks noGrp="1"/>
          </p:cNvSpPr>
          <p:nvPr>
            <p:ph idx="1"/>
          </p:nvPr>
        </p:nvSpPr>
        <p:spPr>
          <a:xfrm>
            <a:off x="1066800" y="1981200"/>
            <a:ext cx="7620000" cy="3429000"/>
          </a:xfrm>
        </p:spPr>
        <p:txBody>
          <a:bodyPr rtlCol="0">
            <a:normAutofit/>
          </a:bodyPr>
          <a:lstStyle/>
          <a:p>
            <a:pPr marL="569913" indent="-450850" eaLnBrk="1" fontAlgn="auto" hangingPunct="1">
              <a:spcAft>
                <a:spcPts val="0"/>
              </a:spcAft>
              <a:buClr>
                <a:schemeClr val="bg2">
                  <a:lumMod val="10000"/>
                </a:schemeClr>
              </a:buClr>
              <a:defRPr/>
            </a:pPr>
            <a:r>
              <a:rPr lang="en-US" altLang="en-US" sz="2600" dirty="0"/>
              <a:t>16 oz only</a:t>
            </a:r>
          </a:p>
          <a:p>
            <a:pPr marL="365760" indent="-283464" eaLnBrk="1" fontAlgn="auto" hangingPunct="1">
              <a:spcBef>
                <a:spcPts val="0"/>
              </a:spcBef>
              <a:spcAft>
                <a:spcPts val="0"/>
              </a:spcAft>
              <a:buClr>
                <a:schemeClr val="bg2">
                  <a:lumMod val="10000"/>
                </a:schemeClr>
              </a:buClr>
              <a:buFont typeface="Wingdings 2"/>
              <a:buChar char=""/>
              <a:defRPr/>
            </a:pPr>
            <a:endParaRPr lang="en-US" altLang="en-US" dirty="0"/>
          </a:p>
          <a:p>
            <a:pPr marL="569913" lvl="1" indent="-450850" eaLnBrk="1" fontAlgn="auto" hangingPunct="1">
              <a:spcBef>
                <a:spcPts val="0"/>
              </a:spcBef>
              <a:spcAft>
                <a:spcPts val="0"/>
              </a:spcAft>
              <a:buClr>
                <a:schemeClr val="bg2">
                  <a:lumMod val="10000"/>
                </a:schemeClr>
              </a:buClr>
              <a:defRPr/>
            </a:pPr>
            <a:r>
              <a:rPr lang="en-US" altLang="en-US" sz="2600" i="1" dirty="0"/>
              <a:t>Allowed products come from the following brands identified on the  WIC Shopping Guide: </a:t>
            </a:r>
          </a:p>
          <a:p>
            <a:pPr marL="806450" lvl="1" indent="-342900" eaLnBrk="1" fontAlgn="auto" hangingPunct="1">
              <a:spcAft>
                <a:spcPts val="0"/>
              </a:spcAft>
              <a:buClr>
                <a:schemeClr val="bg2">
                  <a:lumMod val="10000"/>
                </a:schemeClr>
              </a:buClr>
              <a:buFont typeface="Wingdings" panose="05000000000000000000" pitchFamily="2" charset="2"/>
              <a:buChar char="Ø"/>
              <a:defRPr/>
            </a:pPr>
            <a:r>
              <a:rPr lang="en-US" altLang="en-US" sz="2400" dirty="0"/>
              <a:t>Arnold/Orowheat Select</a:t>
            </a:r>
          </a:p>
          <a:p>
            <a:pPr marL="806450" lvl="1" indent="-342900" eaLnBrk="1" fontAlgn="auto" hangingPunct="1">
              <a:spcAft>
                <a:spcPts val="0"/>
              </a:spcAft>
              <a:buClr>
                <a:schemeClr val="bg2">
                  <a:lumMod val="10000"/>
                </a:schemeClr>
              </a:buClr>
              <a:buFont typeface="Wingdings" panose="05000000000000000000" pitchFamily="2" charset="2"/>
              <a:buChar char="Ø"/>
              <a:defRPr/>
            </a:pPr>
            <a:r>
              <a:rPr lang="en-US" altLang="en-US" sz="2400" dirty="0"/>
              <a:t>Sara Lee</a:t>
            </a:r>
          </a:p>
          <a:p>
            <a:pPr marL="365760" indent="-283464" eaLnBrk="1" fontAlgn="auto" hangingPunct="1">
              <a:spcAft>
                <a:spcPts val="0"/>
              </a:spcAft>
              <a:buFont typeface="Wingdings 2"/>
              <a:buChar char=""/>
              <a:defRPr/>
            </a:pPr>
            <a:endParaRPr lang="en-US" altLang="en-US" dirty="0"/>
          </a:p>
        </p:txBody>
      </p:sp>
      <p:sp>
        <p:nvSpPr>
          <p:cNvPr id="35844" name="Slide Number Placeholder 1">
            <a:extLst>
              <a:ext uri="{FF2B5EF4-FFF2-40B4-BE49-F238E27FC236}">
                <a16:creationId xmlns:a16="http://schemas.microsoft.com/office/drawing/2014/main" id="{ECC3DF06-072B-44A1-A276-2789DDFB23A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fld id="{D2DA183C-4AB0-4078-A5FD-ED30F13487B4}" type="slidenum">
              <a:rPr lang="en-US" altLang="en-US" sz="1400">
                <a:solidFill>
                  <a:srgbClr val="B5A788"/>
                </a:solidFill>
              </a:rPr>
              <a:pPr>
                <a:spcBef>
                  <a:spcPct val="0"/>
                </a:spcBef>
                <a:buClrTx/>
                <a:buSzTx/>
                <a:buFontTx/>
                <a:buNone/>
              </a:pPr>
              <a:t>29</a:t>
            </a:fld>
            <a:endParaRPr lang="en-US" altLang="en-US" sz="1400">
              <a:solidFill>
                <a:srgbClr val="B5A788"/>
              </a:solidFill>
            </a:endParaRPr>
          </a:p>
        </p:txBody>
      </p:sp>
      <p:pic>
        <p:nvPicPr>
          <p:cNvPr id="35845" name="Picture 12" descr="http://i.walmartimages.com/i/p/00/07/29/45/61/0007294561147_180X180.jpg">
            <a:extLst>
              <a:ext uri="{FF2B5EF4-FFF2-40B4-BE49-F238E27FC236}">
                <a16:creationId xmlns:a16="http://schemas.microsoft.com/office/drawing/2014/main" id="{EA6A3307-630C-4FF2-B5F1-41F3F740A0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46482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7">
            <a:extLst>
              <a:ext uri="{FF2B5EF4-FFF2-40B4-BE49-F238E27FC236}">
                <a16:creationId xmlns:a16="http://schemas.microsoft.com/office/drawing/2014/main" id="{02249839-5EB4-4BD2-8175-99E08A6EB1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6219825"/>
            <a:ext cx="11715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1">
            <a:extLst>
              <a:ext uri="{FF2B5EF4-FFF2-40B4-BE49-F238E27FC236}">
                <a16:creationId xmlns:a16="http://schemas.microsoft.com/office/drawing/2014/main" id="{3EE71F0B-2B13-418B-935F-479DABE27FA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29300" y="4514850"/>
            <a:ext cx="15621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44FA60FF-4919-4C79-AD16-DC10081186D1}"/>
              </a:ext>
            </a:extLst>
          </p:cNvPr>
          <p:cNvSpPr>
            <a:spLocks noGrp="1"/>
          </p:cNvSpPr>
          <p:nvPr>
            <p:ph type="sldNum" sz="quarter" idx="12"/>
          </p:nvPr>
        </p:nvSpPr>
        <p:spPr bwMode="auto">
          <a:xfrm>
            <a:off x="8001000" y="6121400"/>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fld id="{D6289E64-4B64-4301-B109-6EF425857D0C}" type="slidenum">
              <a:rPr lang="en-US" altLang="en-US" sz="1400">
                <a:solidFill>
                  <a:srgbClr val="B5A788"/>
                </a:solidFill>
              </a:rPr>
              <a:pPr>
                <a:spcBef>
                  <a:spcPct val="0"/>
                </a:spcBef>
                <a:buClrTx/>
                <a:buSzTx/>
                <a:buFontTx/>
                <a:buNone/>
              </a:pPr>
              <a:t>3</a:t>
            </a:fld>
            <a:endParaRPr lang="en-US" altLang="en-US" sz="1400">
              <a:solidFill>
                <a:srgbClr val="B5A788"/>
              </a:solidFill>
            </a:endParaRPr>
          </a:p>
        </p:txBody>
      </p:sp>
      <p:sp>
        <p:nvSpPr>
          <p:cNvPr id="5122" name="Rectangle 2">
            <a:extLst>
              <a:ext uri="{FF2B5EF4-FFF2-40B4-BE49-F238E27FC236}">
                <a16:creationId xmlns:a16="http://schemas.microsoft.com/office/drawing/2014/main" id="{026C85BD-9503-4DDF-BA66-27FF86B7D258}"/>
              </a:ext>
            </a:extLst>
          </p:cNvPr>
          <p:cNvSpPr>
            <a:spLocks noGrp="1" noChangeArrowheads="1"/>
          </p:cNvSpPr>
          <p:nvPr>
            <p:ph type="title" idx="4294967295"/>
          </p:nvPr>
        </p:nvSpPr>
        <p:spPr>
          <a:xfrm>
            <a:off x="0" y="609600"/>
            <a:ext cx="6629400" cy="685800"/>
          </a:xfrm>
        </p:spPr>
        <p:txBody>
          <a:bodyPr>
            <a:noAutofit/>
          </a:bodyPr>
          <a:lstStyle/>
          <a:p>
            <a:pPr algn="ctr" eaLnBrk="1" fontAlgn="auto" hangingPunct="1">
              <a:spcAft>
                <a:spcPts val="0"/>
              </a:spcAft>
              <a:defRPr/>
            </a:pPr>
            <a:r>
              <a:rPr lang="en-US" b="1" dirty="0">
                <a:solidFill>
                  <a:srgbClr val="C00000"/>
                </a:solidFill>
              </a:rPr>
              <a:t>WIC Food Items</a:t>
            </a:r>
          </a:p>
        </p:txBody>
      </p:sp>
      <p:pic>
        <p:nvPicPr>
          <p:cNvPr id="5" name="Picture 4" descr="W10_Variety of foods.jpg">
            <a:extLst>
              <a:ext uri="{FF2B5EF4-FFF2-40B4-BE49-F238E27FC236}">
                <a16:creationId xmlns:a16="http://schemas.microsoft.com/office/drawing/2014/main" id="{9D06D2E6-C2E1-4C8C-BB76-8C3B076A106A}"/>
              </a:ext>
            </a:extLst>
          </p:cNvPr>
          <p:cNvPicPr>
            <a:picLocks noChangeAspect="1"/>
          </p:cNvPicPr>
          <p:nvPr/>
        </p:nvPicPr>
        <p:blipFill>
          <a:blip r:embed="rId3" cstate="print"/>
          <a:stretch>
            <a:fillRect/>
          </a:stretch>
        </p:blipFill>
        <p:spPr>
          <a:xfrm>
            <a:off x="1143000" y="1676400"/>
            <a:ext cx="6553200" cy="4191000"/>
          </a:xfrm>
          <a:prstGeom prst="rect">
            <a:avLst/>
          </a:prstGeom>
          <a:effectLst>
            <a:innerShdw blurRad="114300">
              <a:prstClr val="black"/>
            </a:innerShdw>
          </a:effectLst>
        </p:spPr>
      </p:pic>
      <p:pic>
        <p:nvPicPr>
          <p:cNvPr id="8197" name="Picture 7">
            <a:extLst>
              <a:ext uri="{FF2B5EF4-FFF2-40B4-BE49-F238E27FC236}">
                <a16:creationId xmlns:a16="http://schemas.microsoft.com/office/drawing/2014/main" id="{2A88B58B-FBE5-4F4B-9F83-7F5EF43352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5867400"/>
            <a:ext cx="11715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9B4E7FE1-C4EB-4149-B194-95147B8264D6}"/>
              </a:ext>
            </a:extLst>
          </p:cNvPr>
          <p:cNvSpPr>
            <a:spLocks noGrp="1"/>
          </p:cNvSpPr>
          <p:nvPr>
            <p:ph type="title"/>
          </p:nvPr>
        </p:nvSpPr>
        <p:spPr>
          <a:xfrm>
            <a:off x="990600" y="609600"/>
            <a:ext cx="8153400" cy="1295400"/>
          </a:xfrm>
        </p:spPr>
        <p:txBody>
          <a:bodyPr/>
          <a:lstStyle/>
          <a:p>
            <a:pPr algn="ctr" eaLnBrk="1" fontAlgn="auto" hangingPunct="1">
              <a:spcAft>
                <a:spcPts val="0"/>
              </a:spcAft>
              <a:defRPr/>
            </a:pPr>
            <a:r>
              <a:rPr lang="en-US" altLang="en-US" sz="3600" b="1" dirty="0">
                <a:solidFill>
                  <a:srgbClr val="C00000"/>
                </a:solidFill>
                <a:latin typeface="+mn-lt"/>
              </a:rPr>
              <a:t>Other Whole Wheat/</a:t>
            </a:r>
            <a:br>
              <a:rPr lang="en-US" altLang="en-US" sz="3600" b="1" dirty="0">
                <a:solidFill>
                  <a:srgbClr val="C00000"/>
                </a:solidFill>
                <a:latin typeface="+mn-lt"/>
              </a:rPr>
            </a:br>
            <a:r>
              <a:rPr lang="en-US" altLang="en-US" sz="3600" b="1" dirty="0">
                <a:solidFill>
                  <a:srgbClr val="C00000"/>
                </a:solidFill>
                <a:latin typeface="+mn-lt"/>
              </a:rPr>
              <a:t>Whole Grain Products</a:t>
            </a:r>
            <a:endParaRPr lang="en-US" altLang="en-US" sz="3600" dirty="0">
              <a:solidFill>
                <a:srgbClr val="C00000"/>
              </a:solidFill>
              <a:latin typeface="+mn-lt"/>
            </a:endParaRPr>
          </a:p>
        </p:txBody>
      </p:sp>
      <p:sp>
        <p:nvSpPr>
          <p:cNvPr id="3" name="Content Placeholder 2">
            <a:extLst>
              <a:ext uri="{FF2B5EF4-FFF2-40B4-BE49-F238E27FC236}">
                <a16:creationId xmlns:a16="http://schemas.microsoft.com/office/drawing/2014/main" id="{C2C78E78-167B-4A2C-AF3A-CD49A8125EBB}"/>
              </a:ext>
            </a:extLst>
          </p:cNvPr>
          <p:cNvSpPr>
            <a:spLocks noGrp="1"/>
          </p:cNvSpPr>
          <p:nvPr>
            <p:ph idx="1"/>
          </p:nvPr>
        </p:nvSpPr>
        <p:spPr>
          <a:xfrm>
            <a:off x="1066800" y="1981200"/>
            <a:ext cx="7620000" cy="4343400"/>
          </a:xfrm>
        </p:spPr>
        <p:txBody>
          <a:bodyPr rtlCol="0">
            <a:normAutofit/>
          </a:bodyPr>
          <a:lstStyle/>
          <a:p>
            <a:pPr lvl="1" indent="-457200" eaLnBrk="1" fontAlgn="auto" hangingPunct="1">
              <a:lnSpc>
                <a:spcPct val="90000"/>
              </a:lnSpc>
              <a:spcBef>
                <a:spcPts val="0"/>
              </a:spcBef>
              <a:spcAft>
                <a:spcPts val="0"/>
              </a:spcAft>
              <a:buClr>
                <a:schemeClr val="bg2">
                  <a:lumMod val="10000"/>
                </a:schemeClr>
              </a:buClr>
              <a:buSzPct val="95000"/>
              <a:defRPr/>
            </a:pPr>
            <a:r>
              <a:rPr lang="en-US" sz="2600" dirty="0"/>
              <a:t>16 oz only</a:t>
            </a:r>
          </a:p>
          <a:p>
            <a:pPr lvl="1" indent="-457200" eaLnBrk="1" fontAlgn="auto" hangingPunct="1">
              <a:lnSpc>
                <a:spcPct val="90000"/>
              </a:lnSpc>
              <a:spcBef>
                <a:spcPts val="0"/>
              </a:spcBef>
              <a:spcAft>
                <a:spcPts val="0"/>
              </a:spcAft>
              <a:buClr>
                <a:schemeClr val="bg2">
                  <a:lumMod val="10000"/>
                </a:schemeClr>
              </a:buClr>
              <a:buSzPct val="95000"/>
              <a:defRPr/>
            </a:pPr>
            <a:endParaRPr lang="en-US" sz="2600" dirty="0"/>
          </a:p>
          <a:p>
            <a:pPr lvl="1" indent="-457200" eaLnBrk="1" fontAlgn="auto" hangingPunct="1">
              <a:lnSpc>
                <a:spcPct val="90000"/>
              </a:lnSpc>
              <a:spcBef>
                <a:spcPts val="0"/>
              </a:spcBef>
              <a:spcAft>
                <a:spcPts val="0"/>
              </a:spcAft>
              <a:buClr>
                <a:schemeClr val="bg2">
                  <a:lumMod val="10000"/>
                </a:schemeClr>
              </a:buClr>
              <a:buSzPct val="95000"/>
              <a:defRPr/>
            </a:pPr>
            <a:r>
              <a:rPr lang="en-US" sz="2600" i="1" dirty="0"/>
              <a:t>Any brand of:</a:t>
            </a:r>
          </a:p>
          <a:p>
            <a:pPr marL="736092" lvl="1" indent="-342900" eaLnBrk="1" fontAlgn="auto" hangingPunct="1">
              <a:lnSpc>
                <a:spcPct val="90000"/>
              </a:lnSpc>
              <a:spcBef>
                <a:spcPts val="0"/>
              </a:spcBef>
              <a:spcAft>
                <a:spcPts val="0"/>
              </a:spcAft>
              <a:buClr>
                <a:schemeClr val="bg2">
                  <a:lumMod val="10000"/>
                </a:schemeClr>
              </a:buClr>
              <a:buFont typeface="Wingdings" panose="05000000000000000000" pitchFamily="2" charset="2"/>
              <a:buChar char="Ø"/>
              <a:defRPr/>
            </a:pPr>
            <a:r>
              <a:rPr lang="en-US" sz="2400" dirty="0"/>
              <a:t>Brown Rice </a:t>
            </a:r>
          </a:p>
          <a:p>
            <a:pPr marL="736092" lvl="1" indent="-342900" eaLnBrk="1" fontAlgn="auto" hangingPunct="1">
              <a:lnSpc>
                <a:spcPct val="90000"/>
              </a:lnSpc>
              <a:spcBef>
                <a:spcPts val="0"/>
              </a:spcBef>
              <a:spcAft>
                <a:spcPts val="0"/>
              </a:spcAft>
              <a:buClr>
                <a:schemeClr val="bg2">
                  <a:lumMod val="10000"/>
                </a:schemeClr>
              </a:buClr>
              <a:buFont typeface="Wingdings" panose="05000000000000000000" pitchFamily="2" charset="2"/>
              <a:buChar char="Ø"/>
              <a:defRPr/>
            </a:pPr>
            <a:r>
              <a:rPr lang="en-US" sz="2400" dirty="0"/>
              <a:t>Oatmeal</a:t>
            </a:r>
          </a:p>
          <a:p>
            <a:pPr marL="736092" lvl="1" indent="-342900" eaLnBrk="1" fontAlgn="auto" hangingPunct="1">
              <a:lnSpc>
                <a:spcPct val="90000"/>
              </a:lnSpc>
              <a:spcBef>
                <a:spcPts val="0"/>
              </a:spcBef>
              <a:spcAft>
                <a:spcPts val="0"/>
              </a:spcAft>
              <a:buClr>
                <a:schemeClr val="bg2">
                  <a:lumMod val="10000"/>
                </a:schemeClr>
              </a:buClr>
              <a:buFont typeface="Wingdings" panose="05000000000000000000" pitchFamily="2" charset="2"/>
              <a:buChar char="Ø"/>
              <a:defRPr/>
            </a:pPr>
            <a:r>
              <a:rPr lang="en-US" sz="2400" dirty="0"/>
              <a:t>Bulgur (cracked wheat)</a:t>
            </a:r>
          </a:p>
          <a:p>
            <a:pPr marL="736092" lvl="1" indent="-342900" eaLnBrk="1" fontAlgn="auto" hangingPunct="1">
              <a:lnSpc>
                <a:spcPct val="90000"/>
              </a:lnSpc>
              <a:spcBef>
                <a:spcPts val="0"/>
              </a:spcBef>
              <a:spcAft>
                <a:spcPts val="0"/>
              </a:spcAft>
              <a:buClr>
                <a:schemeClr val="bg2">
                  <a:lumMod val="10000"/>
                </a:schemeClr>
              </a:buClr>
              <a:buFont typeface="Wingdings" panose="05000000000000000000" pitchFamily="2" charset="2"/>
              <a:buChar char="Ø"/>
              <a:defRPr/>
            </a:pPr>
            <a:r>
              <a:rPr lang="en-US" sz="2400" dirty="0"/>
              <a:t>Barley (not pearled barley)</a:t>
            </a:r>
          </a:p>
          <a:p>
            <a:pPr marL="850392" lvl="1" indent="-457200" eaLnBrk="1" fontAlgn="auto" hangingPunct="1">
              <a:lnSpc>
                <a:spcPct val="90000"/>
              </a:lnSpc>
              <a:spcBef>
                <a:spcPts val="0"/>
              </a:spcBef>
              <a:spcAft>
                <a:spcPts val="0"/>
              </a:spcAft>
              <a:buClr>
                <a:schemeClr val="bg2">
                  <a:lumMod val="10000"/>
                </a:schemeClr>
              </a:buClr>
              <a:defRPr/>
            </a:pPr>
            <a:endParaRPr lang="en-US" dirty="0"/>
          </a:p>
          <a:p>
            <a:pPr lvl="1" indent="-457200" eaLnBrk="1" fontAlgn="auto" hangingPunct="1">
              <a:lnSpc>
                <a:spcPct val="90000"/>
              </a:lnSpc>
              <a:spcBef>
                <a:spcPts val="0"/>
              </a:spcBef>
              <a:spcAft>
                <a:spcPts val="0"/>
              </a:spcAft>
              <a:buClr>
                <a:schemeClr val="bg2">
                  <a:lumMod val="10000"/>
                </a:schemeClr>
              </a:buClr>
              <a:buSzPct val="95000"/>
              <a:defRPr/>
            </a:pPr>
            <a:r>
              <a:rPr lang="en-US" sz="2600" dirty="0"/>
              <a:t>Instant, quick or regular cooking.</a:t>
            </a:r>
          </a:p>
          <a:p>
            <a:pPr lvl="1" indent="-457200" eaLnBrk="1" fontAlgn="auto" hangingPunct="1">
              <a:lnSpc>
                <a:spcPct val="90000"/>
              </a:lnSpc>
              <a:spcBef>
                <a:spcPts val="0"/>
              </a:spcBef>
              <a:spcAft>
                <a:spcPts val="0"/>
              </a:spcAft>
              <a:buClr>
                <a:schemeClr val="bg2">
                  <a:lumMod val="10000"/>
                </a:schemeClr>
              </a:buClr>
              <a:buSzPct val="95000"/>
              <a:defRPr/>
            </a:pPr>
            <a:endParaRPr lang="en-US" sz="2600" dirty="0"/>
          </a:p>
          <a:p>
            <a:pPr lvl="1" indent="-457200" eaLnBrk="1" fontAlgn="auto" hangingPunct="1">
              <a:lnSpc>
                <a:spcPct val="90000"/>
              </a:lnSpc>
              <a:spcBef>
                <a:spcPts val="0"/>
              </a:spcBef>
              <a:spcAft>
                <a:spcPts val="0"/>
              </a:spcAft>
              <a:buClr>
                <a:schemeClr val="bg2">
                  <a:lumMod val="10000"/>
                </a:schemeClr>
              </a:buClr>
              <a:buSzPct val="95000"/>
              <a:defRPr/>
            </a:pPr>
            <a:r>
              <a:rPr lang="en-US" sz="2600" dirty="0"/>
              <a:t>No organic</a:t>
            </a:r>
          </a:p>
          <a:p>
            <a:pPr marL="640080" lvl="1" indent="-246888" eaLnBrk="1" fontAlgn="auto" hangingPunct="1">
              <a:lnSpc>
                <a:spcPct val="90000"/>
              </a:lnSpc>
              <a:spcAft>
                <a:spcPts val="0"/>
              </a:spcAft>
              <a:buClr>
                <a:schemeClr val="accent3"/>
              </a:buClr>
              <a:buFont typeface="Wingdings" pitchFamily="2" charset="2"/>
              <a:buChar char="Ø"/>
              <a:defRPr/>
            </a:pPr>
            <a:endParaRPr lang="en-US" dirty="0"/>
          </a:p>
        </p:txBody>
      </p:sp>
      <p:sp>
        <p:nvSpPr>
          <p:cNvPr id="36868" name="Slide Number Placeholder 3">
            <a:extLst>
              <a:ext uri="{FF2B5EF4-FFF2-40B4-BE49-F238E27FC236}">
                <a16:creationId xmlns:a16="http://schemas.microsoft.com/office/drawing/2014/main" id="{355CEFDF-FE8B-4E05-992C-6BBD71559BE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fld id="{D4784DF7-1A9C-4DA8-91DB-29974F642B49}" type="slidenum">
              <a:rPr lang="en-US" altLang="en-US" sz="1400">
                <a:solidFill>
                  <a:srgbClr val="B5A788"/>
                </a:solidFill>
              </a:rPr>
              <a:pPr>
                <a:spcBef>
                  <a:spcPct val="0"/>
                </a:spcBef>
                <a:buClrTx/>
                <a:buSzTx/>
                <a:buFontTx/>
                <a:buNone/>
              </a:pPr>
              <a:t>30</a:t>
            </a:fld>
            <a:endParaRPr lang="en-US" altLang="en-US" sz="1400">
              <a:solidFill>
                <a:srgbClr val="B5A788"/>
              </a:solidFill>
            </a:endParaRPr>
          </a:p>
        </p:txBody>
      </p:sp>
      <p:pic>
        <p:nvPicPr>
          <p:cNvPr id="36869" name="Picture 7" descr="http://t1.gstatic.com/images?q=tbn:ANd9GcTqMwS0O5JtKSqHeRVftFzwU_njk1sPwyfGcCVD-QDQR4RvnI3nL-Ay38sP">
            <a:extLst>
              <a:ext uri="{FF2B5EF4-FFF2-40B4-BE49-F238E27FC236}">
                <a16:creationId xmlns:a16="http://schemas.microsoft.com/office/drawing/2014/main" id="{F09789F8-CD3E-4076-A08F-16B7728B87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362200"/>
            <a:ext cx="2014538"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9" descr="http://t2.gstatic.com/images?q=tbn:ANd9GcSWA132IiKgXjM8GqYbueqoA2F3JlvqEP9P15stiPN-aT1VB5-DCFh14ik">
            <a:extLst>
              <a:ext uri="{FF2B5EF4-FFF2-40B4-BE49-F238E27FC236}">
                <a16:creationId xmlns:a16="http://schemas.microsoft.com/office/drawing/2014/main" id="{539E8407-D32C-4359-B93E-9E4FB0CE09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4114800"/>
            <a:ext cx="1209675"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7">
            <a:extLst>
              <a:ext uri="{FF2B5EF4-FFF2-40B4-BE49-F238E27FC236}">
                <a16:creationId xmlns:a16="http://schemas.microsoft.com/office/drawing/2014/main" id="{5E838EDD-91FD-4458-A31E-98679BB92E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6219825"/>
            <a:ext cx="11715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B0B2D440-1910-4EDF-8675-CA349DA6FB0B}"/>
              </a:ext>
            </a:extLst>
          </p:cNvPr>
          <p:cNvSpPr>
            <a:spLocks noGrp="1"/>
          </p:cNvSpPr>
          <p:nvPr>
            <p:ph type="title"/>
          </p:nvPr>
        </p:nvSpPr>
        <p:spPr>
          <a:xfrm>
            <a:off x="457200" y="304800"/>
            <a:ext cx="8686800" cy="1219200"/>
          </a:xfrm>
        </p:spPr>
        <p:txBody>
          <a:bodyPr/>
          <a:lstStyle/>
          <a:p>
            <a:pPr algn="ctr" eaLnBrk="1" fontAlgn="auto" hangingPunct="1">
              <a:spcAft>
                <a:spcPts val="0"/>
              </a:spcAft>
              <a:defRPr/>
            </a:pPr>
            <a:r>
              <a:rPr lang="en-US" altLang="en-US" sz="3600" b="1" dirty="0">
                <a:solidFill>
                  <a:srgbClr val="C00000"/>
                </a:solidFill>
                <a:latin typeface="+mn-lt"/>
              </a:rPr>
              <a:t>Other Whole Wheat/</a:t>
            </a:r>
            <a:br>
              <a:rPr lang="en-US" altLang="en-US" sz="3600" b="1" dirty="0">
                <a:solidFill>
                  <a:srgbClr val="C00000"/>
                </a:solidFill>
                <a:latin typeface="+mn-lt"/>
              </a:rPr>
            </a:br>
            <a:r>
              <a:rPr lang="en-US" altLang="en-US" sz="3600" b="1" dirty="0">
                <a:solidFill>
                  <a:srgbClr val="C00000"/>
                </a:solidFill>
                <a:latin typeface="+mn-lt"/>
              </a:rPr>
              <a:t>Whole Grain Products</a:t>
            </a:r>
          </a:p>
        </p:txBody>
      </p:sp>
      <p:sp>
        <p:nvSpPr>
          <p:cNvPr id="5" name="Content Placeholder 4">
            <a:extLst>
              <a:ext uri="{FF2B5EF4-FFF2-40B4-BE49-F238E27FC236}">
                <a16:creationId xmlns:a16="http://schemas.microsoft.com/office/drawing/2014/main" id="{FB9A090F-AA9B-4213-8785-5B5173EB9F54}"/>
              </a:ext>
            </a:extLst>
          </p:cNvPr>
          <p:cNvSpPr>
            <a:spLocks noGrp="1"/>
          </p:cNvSpPr>
          <p:nvPr>
            <p:ph idx="1"/>
          </p:nvPr>
        </p:nvSpPr>
        <p:spPr>
          <a:xfrm>
            <a:off x="1066800" y="1600200"/>
            <a:ext cx="7620000" cy="4267200"/>
          </a:xfrm>
        </p:spPr>
        <p:txBody>
          <a:bodyPr rtlCol="0">
            <a:normAutofit/>
          </a:bodyPr>
          <a:lstStyle/>
          <a:p>
            <a:pPr marL="425196" indent="-342900" eaLnBrk="1" fontAlgn="auto" hangingPunct="1">
              <a:spcAft>
                <a:spcPts val="0"/>
              </a:spcAft>
              <a:buClr>
                <a:schemeClr val="bg2">
                  <a:lumMod val="10000"/>
                </a:schemeClr>
              </a:buClr>
              <a:defRPr/>
            </a:pPr>
            <a:r>
              <a:rPr lang="en-US" i="1" dirty="0"/>
              <a:t>Tortillas in 16 oz from the following brands identified on the WIC Shopping Guide and the TNWIC APL:</a:t>
            </a:r>
          </a:p>
          <a:p>
            <a:pPr marL="745236" lvl="1" indent="-342900" eaLnBrk="1" fontAlgn="auto" hangingPunct="1">
              <a:spcAft>
                <a:spcPts val="0"/>
              </a:spcAft>
              <a:buClr>
                <a:schemeClr val="bg2">
                  <a:lumMod val="10000"/>
                </a:schemeClr>
              </a:buClr>
              <a:buFont typeface="Wingdings" panose="05000000000000000000" pitchFamily="2" charset="2"/>
              <a:buChar char="Ø"/>
              <a:defRPr/>
            </a:pPr>
            <a:r>
              <a:rPr lang="en-US" sz="2200" dirty="0"/>
              <a:t>La Banderita </a:t>
            </a:r>
          </a:p>
          <a:p>
            <a:pPr marL="745236" lvl="1" indent="-342900" eaLnBrk="1" fontAlgn="auto" hangingPunct="1">
              <a:spcAft>
                <a:spcPts val="0"/>
              </a:spcAft>
              <a:buClr>
                <a:schemeClr val="bg2">
                  <a:lumMod val="10000"/>
                </a:schemeClr>
              </a:buClr>
              <a:buFont typeface="Wingdings" panose="05000000000000000000" pitchFamily="2" charset="2"/>
              <a:buChar char="Ø"/>
              <a:defRPr/>
            </a:pPr>
            <a:r>
              <a:rPr lang="en-US" sz="2200" dirty="0"/>
              <a:t>Mission </a:t>
            </a:r>
          </a:p>
          <a:p>
            <a:pPr marL="745236" lvl="1" indent="-342900" eaLnBrk="1" fontAlgn="auto" hangingPunct="1">
              <a:spcAft>
                <a:spcPts val="0"/>
              </a:spcAft>
              <a:buClr>
                <a:schemeClr val="bg2">
                  <a:lumMod val="10000"/>
                </a:schemeClr>
              </a:buClr>
              <a:buFont typeface="Wingdings" panose="05000000000000000000" pitchFamily="2" charset="2"/>
              <a:buChar char="Ø"/>
              <a:defRPr/>
            </a:pPr>
            <a:r>
              <a:rPr lang="en-US" sz="2200" dirty="0"/>
              <a:t>Ortega 100% </a:t>
            </a:r>
          </a:p>
          <a:p>
            <a:pPr marL="745236" lvl="1" indent="-342900" eaLnBrk="1" fontAlgn="auto" hangingPunct="1">
              <a:spcAft>
                <a:spcPts val="0"/>
              </a:spcAft>
              <a:buClr>
                <a:schemeClr val="bg2">
                  <a:lumMod val="10000"/>
                </a:schemeClr>
              </a:buClr>
              <a:buFont typeface="Wingdings" panose="05000000000000000000" pitchFamily="2" charset="2"/>
              <a:buChar char="Ø"/>
              <a:defRPr/>
            </a:pPr>
            <a:r>
              <a:rPr lang="en-US" sz="2200" dirty="0"/>
              <a:t>Store brand/private label </a:t>
            </a:r>
          </a:p>
          <a:p>
            <a:pPr marL="470598" indent="-342900" eaLnBrk="1" fontAlgn="auto" hangingPunct="1">
              <a:spcAft>
                <a:spcPts val="0"/>
              </a:spcAft>
              <a:buClr>
                <a:schemeClr val="bg2">
                  <a:lumMod val="10000"/>
                </a:schemeClr>
              </a:buClr>
              <a:defRPr/>
            </a:pPr>
            <a:r>
              <a:rPr lang="en-US" dirty="0"/>
              <a:t>No Organic</a:t>
            </a:r>
          </a:p>
          <a:p>
            <a:pPr marL="640080" lvl="1" indent="-237744" eaLnBrk="1" fontAlgn="auto" hangingPunct="1">
              <a:spcAft>
                <a:spcPts val="0"/>
              </a:spcAft>
              <a:buClr>
                <a:schemeClr val="accent3"/>
              </a:buClr>
              <a:buFont typeface="Wingdings" pitchFamily="2" charset="2"/>
              <a:buChar char="Ø"/>
              <a:defRPr/>
            </a:pPr>
            <a:endParaRPr lang="en-US" dirty="0"/>
          </a:p>
          <a:p>
            <a:pPr marL="284163" lvl="1" indent="-284163" eaLnBrk="1" fontAlgn="auto" hangingPunct="1">
              <a:spcAft>
                <a:spcPts val="0"/>
              </a:spcAft>
              <a:buClr>
                <a:schemeClr val="accent3"/>
              </a:buClr>
              <a:buFont typeface="Wingdings" pitchFamily="2" charset="2"/>
              <a:buChar char="Ø"/>
              <a:defRPr/>
            </a:pPr>
            <a:endParaRPr lang="en-US" sz="2100" dirty="0"/>
          </a:p>
        </p:txBody>
      </p:sp>
      <p:sp>
        <p:nvSpPr>
          <p:cNvPr id="37892" name="Slide Number Placeholder 3">
            <a:extLst>
              <a:ext uri="{FF2B5EF4-FFF2-40B4-BE49-F238E27FC236}">
                <a16:creationId xmlns:a16="http://schemas.microsoft.com/office/drawing/2014/main" id="{CD170126-D6D5-4715-8547-25C1718E432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fld id="{221F8453-BF02-4827-A431-2783007F6880}" type="slidenum">
              <a:rPr lang="en-US" altLang="en-US" sz="1400">
                <a:solidFill>
                  <a:srgbClr val="B5A788"/>
                </a:solidFill>
              </a:rPr>
              <a:pPr>
                <a:spcBef>
                  <a:spcPct val="0"/>
                </a:spcBef>
                <a:buClrTx/>
                <a:buSzTx/>
                <a:buFontTx/>
                <a:buNone/>
              </a:pPr>
              <a:t>31</a:t>
            </a:fld>
            <a:endParaRPr lang="en-US" altLang="en-US" sz="1400">
              <a:solidFill>
                <a:srgbClr val="B5A788"/>
              </a:solidFill>
            </a:endParaRPr>
          </a:p>
        </p:txBody>
      </p:sp>
      <p:pic>
        <p:nvPicPr>
          <p:cNvPr id="37893" name="Picture 7" descr="http://t3.gstatic.com/images?q=tbn:ANd9GcQwlKlJ8yb4JoNbE_98AMkzInNFXEGLMfBWNLfSPcgZLW3XhNJwWTsi3KWSTw">
            <a:extLst>
              <a:ext uri="{FF2B5EF4-FFF2-40B4-BE49-F238E27FC236}">
                <a16:creationId xmlns:a16="http://schemas.microsoft.com/office/drawing/2014/main" id="{3F40D9D0-B8CB-46C8-AFAE-8EFDCFC89C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48006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9" descr="http://t1.gstatic.com/images?q=tbn:ANd9GcRHdCeHLaye0aImy9ijoFsR__6ckSH3OG0NEwgMmNFTVqZU2kthcUWXubXT">
            <a:extLst>
              <a:ext uri="{FF2B5EF4-FFF2-40B4-BE49-F238E27FC236}">
                <a16:creationId xmlns:a16="http://schemas.microsoft.com/office/drawing/2014/main" id="{5125F7BF-D37D-43F6-A250-C1BD270AF6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4754563"/>
            <a:ext cx="1620838" cy="162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11" descr="http://t3.gstatic.com/images?q=tbn:ANd9GcSvdR0tEdYXGe777hMsPiX3h2NDQNtmHtajqpEQ913aUJD2cieLpN6KQw">
            <a:extLst>
              <a:ext uri="{FF2B5EF4-FFF2-40B4-BE49-F238E27FC236}">
                <a16:creationId xmlns:a16="http://schemas.microsoft.com/office/drawing/2014/main" id="{368ADCEE-C9AB-42C2-A649-AA15BEAAE9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1650" y="4737100"/>
            <a:ext cx="163512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Picture 7">
            <a:extLst>
              <a:ext uri="{FF2B5EF4-FFF2-40B4-BE49-F238E27FC236}">
                <a16:creationId xmlns:a16="http://schemas.microsoft.com/office/drawing/2014/main" id="{0C40E93A-076C-4B4F-B419-1D78E400B1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5200" y="6219825"/>
            <a:ext cx="11715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2F819E5-AD29-4E2E-8AD2-B5CC32B5D12D}"/>
              </a:ext>
            </a:extLst>
          </p:cNvPr>
          <p:cNvSpPr>
            <a:spLocks noGrp="1"/>
          </p:cNvSpPr>
          <p:nvPr>
            <p:ph type="title"/>
          </p:nvPr>
        </p:nvSpPr>
        <p:spPr>
          <a:xfrm>
            <a:off x="461963" y="685800"/>
            <a:ext cx="8686800" cy="1219200"/>
          </a:xfrm>
        </p:spPr>
        <p:txBody>
          <a:bodyPr/>
          <a:lstStyle/>
          <a:p>
            <a:pPr algn="ctr" eaLnBrk="1" fontAlgn="auto" hangingPunct="1">
              <a:spcAft>
                <a:spcPts val="0"/>
              </a:spcAft>
              <a:defRPr/>
            </a:pPr>
            <a:r>
              <a:rPr lang="en-US" altLang="en-US" sz="3600" b="1" dirty="0">
                <a:solidFill>
                  <a:srgbClr val="C00000"/>
                </a:solidFill>
                <a:latin typeface="+mn-lt"/>
              </a:rPr>
              <a:t>Other Whole Wheat/</a:t>
            </a:r>
            <a:br>
              <a:rPr lang="en-US" altLang="en-US" sz="3600" b="1" dirty="0">
                <a:solidFill>
                  <a:srgbClr val="C00000"/>
                </a:solidFill>
                <a:latin typeface="+mn-lt"/>
              </a:rPr>
            </a:br>
            <a:r>
              <a:rPr lang="en-US" altLang="en-US" sz="3600" b="1" dirty="0">
                <a:solidFill>
                  <a:srgbClr val="C00000"/>
                </a:solidFill>
                <a:latin typeface="+mn-lt"/>
              </a:rPr>
              <a:t>Whole Grain Products</a:t>
            </a:r>
          </a:p>
        </p:txBody>
      </p:sp>
      <p:sp>
        <p:nvSpPr>
          <p:cNvPr id="3" name="Content Placeholder 2">
            <a:extLst>
              <a:ext uri="{FF2B5EF4-FFF2-40B4-BE49-F238E27FC236}">
                <a16:creationId xmlns:a16="http://schemas.microsoft.com/office/drawing/2014/main" id="{950F1B36-479F-4582-A452-823291EC53CD}"/>
              </a:ext>
            </a:extLst>
          </p:cNvPr>
          <p:cNvSpPr>
            <a:spLocks noGrp="1"/>
          </p:cNvSpPr>
          <p:nvPr>
            <p:ph idx="1"/>
          </p:nvPr>
        </p:nvSpPr>
        <p:spPr>
          <a:xfrm>
            <a:off x="990600" y="2286000"/>
            <a:ext cx="7696200" cy="4038600"/>
          </a:xfrm>
        </p:spPr>
        <p:txBody>
          <a:bodyPr rtlCol="0">
            <a:normAutofit/>
          </a:bodyPr>
          <a:lstStyle/>
          <a:p>
            <a:pPr marL="342900" lvl="1" indent="-342900" eaLnBrk="1" fontAlgn="auto" hangingPunct="1">
              <a:spcAft>
                <a:spcPts val="0"/>
              </a:spcAft>
              <a:buClr>
                <a:schemeClr val="bg2">
                  <a:lumMod val="10000"/>
                </a:schemeClr>
              </a:buClr>
              <a:buSzPct val="95000"/>
              <a:defRPr/>
            </a:pPr>
            <a:r>
              <a:rPr lang="en-US" sz="2400" i="1" dirty="0"/>
              <a:t>Macaroni (Pasta) in 16 oz, from the following brands identified on the WIC Shopping Guide and the TNWIC APL:</a:t>
            </a:r>
          </a:p>
          <a:p>
            <a:pPr marL="617537" lvl="2" indent="-342900" eaLnBrk="1" fontAlgn="auto" hangingPunct="1">
              <a:spcAft>
                <a:spcPts val="0"/>
              </a:spcAft>
              <a:buClr>
                <a:schemeClr val="bg2">
                  <a:lumMod val="10000"/>
                </a:schemeClr>
              </a:buClr>
              <a:buFont typeface="Wingdings" panose="05000000000000000000" pitchFamily="2" charset="2"/>
              <a:buChar char="Ø"/>
              <a:defRPr/>
            </a:pPr>
            <a:r>
              <a:rPr lang="en-US" sz="2200" dirty="0"/>
              <a:t>Hodgson Mill </a:t>
            </a:r>
          </a:p>
          <a:p>
            <a:pPr marL="617537" lvl="2" indent="-342900" eaLnBrk="1" fontAlgn="auto" hangingPunct="1">
              <a:spcAft>
                <a:spcPts val="0"/>
              </a:spcAft>
              <a:buClr>
                <a:schemeClr val="bg2">
                  <a:lumMod val="10000"/>
                </a:schemeClr>
              </a:buClr>
              <a:buFont typeface="Wingdings" panose="05000000000000000000" pitchFamily="2" charset="2"/>
              <a:buChar char="Ø"/>
              <a:defRPr/>
            </a:pPr>
            <a:r>
              <a:rPr lang="en-US" sz="2200" dirty="0"/>
              <a:t>Gia </a:t>
            </a:r>
            <a:r>
              <a:rPr lang="en-US" sz="2200" dirty="0" err="1"/>
              <a:t>Russa</a:t>
            </a:r>
            <a:r>
              <a:rPr lang="en-US" sz="2200" dirty="0"/>
              <a:t> </a:t>
            </a:r>
          </a:p>
          <a:p>
            <a:pPr marL="617537" lvl="2" indent="-342900" eaLnBrk="1" fontAlgn="auto" hangingPunct="1">
              <a:spcAft>
                <a:spcPts val="0"/>
              </a:spcAft>
              <a:buClr>
                <a:schemeClr val="bg2">
                  <a:lumMod val="10000"/>
                </a:schemeClr>
              </a:buClr>
              <a:buFont typeface="Wingdings" panose="05000000000000000000" pitchFamily="2" charset="2"/>
              <a:buChar char="Ø"/>
              <a:defRPr/>
            </a:pPr>
            <a:r>
              <a:rPr lang="en-US" sz="2200" dirty="0"/>
              <a:t>Barilla </a:t>
            </a:r>
          </a:p>
          <a:p>
            <a:pPr marL="617537" lvl="2" indent="-342900" eaLnBrk="1" fontAlgn="auto" hangingPunct="1">
              <a:spcAft>
                <a:spcPts val="0"/>
              </a:spcAft>
              <a:buClr>
                <a:schemeClr val="bg2">
                  <a:lumMod val="10000"/>
                </a:schemeClr>
              </a:buClr>
              <a:buFont typeface="Wingdings" panose="05000000000000000000" pitchFamily="2" charset="2"/>
              <a:buChar char="Ø"/>
              <a:defRPr/>
            </a:pPr>
            <a:r>
              <a:rPr lang="en-US" sz="2200" dirty="0"/>
              <a:t>Ronzoni Healthy Harvest</a:t>
            </a:r>
          </a:p>
          <a:p>
            <a:pPr marL="617537" lvl="2" indent="-342900" eaLnBrk="1" fontAlgn="auto" hangingPunct="1">
              <a:spcAft>
                <a:spcPts val="0"/>
              </a:spcAft>
              <a:buClr>
                <a:schemeClr val="bg2">
                  <a:lumMod val="10000"/>
                </a:schemeClr>
              </a:buClr>
              <a:buFont typeface="Wingdings" panose="05000000000000000000" pitchFamily="2" charset="2"/>
              <a:buChar char="Ø"/>
              <a:defRPr/>
            </a:pPr>
            <a:r>
              <a:rPr lang="en-US" sz="2200" dirty="0"/>
              <a:t>Store brand/private label </a:t>
            </a:r>
          </a:p>
          <a:p>
            <a:pPr marL="342900" lvl="1" indent="-342900" eaLnBrk="1" fontAlgn="auto" hangingPunct="1">
              <a:spcAft>
                <a:spcPts val="0"/>
              </a:spcAft>
              <a:buClr>
                <a:schemeClr val="bg2">
                  <a:lumMod val="10000"/>
                </a:schemeClr>
              </a:buClr>
              <a:buSzPct val="95000"/>
              <a:defRPr/>
            </a:pPr>
            <a:r>
              <a:rPr lang="en-US" sz="2400" dirty="0"/>
              <a:t>No organic</a:t>
            </a:r>
          </a:p>
          <a:p>
            <a:pPr marL="365760" indent="-283464" eaLnBrk="1" fontAlgn="auto" hangingPunct="1">
              <a:spcAft>
                <a:spcPts val="0"/>
              </a:spcAft>
              <a:buFont typeface="Wingdings 2"/>
              <a:buChar char=""/>
              <a:defRPr/>
            </a:pPr>
            <a:endParaRPr lang="en-US" dirty="0"/>
          </a:p>
        </p:txBody>
      </p:sp>
      <p:sp>
        <p:nvSpPr>
          <p:cNvPr id="38916" name="Slide Number Placeholder 3">
            <a:extLst>
              <a:ext uri="{FF2B5EF4-FFF2-40B4-BE49-F238E27FC236}">
                <a16:creationId xmlns:a16="http://schemas.microsoft.com/office/drawing/2014/main" id="{862755A2-42C7-467A-A368-112DC841FF8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fld id="{E77CC870-E1A2-4E4C-BB4B-CD3DCA5B0A0D}" type="slidenum">
              <a:rPr lang="en-US" altLang="en-US" sz="1400">
                <a:solidFill>
                  <a:srgbClr val="B5A788"/>
                </a:solidFill>
              </a:rPr>
              <a:pPr>
                <a:spcBef>
                  <a:spcPct val="0"/>
                </a:spcBef>
                <a:buClrTx/>
                <a:buSzTx/>
                <a:buFontTx/>
                <a:buNone/>
              </a:pPr>
              <a:t>32</a:t>
            </a:fld>
            <a:endParaRPr lang="en-US" altLang="en-US" sz="1400">
              <a:solidFill>
                <a:srgbClr val="B5A788"/>
              </a:solidFill>
            </a:endParaRPr>
          </a:p>
        </p:txBody>
      </p:sp>
      <p:pic>
        <p:nvPicPr>
          <p:cNvPr id="38917" name="Picture 7" descr="http://t2.gstatic.com/images?q=tbn:ANd9GcSZMDFypOtO8xvmMfyKeXUJeGqbmPFFE73Ym9prttXTY8qq9GYhInXR1rs">
            <a:extLst>
              <a:ext uri="{FF2B5EF4-FFF2-40B4-BE49-F238E27FC236}">
                <a16:creationId xmlns:a16="http://schemas.microsoft.com/office/drawing/2014/main" id="{118F5E27-4911-4091-AB10-B46FBF4DA0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9038" y="3200400"/>
            <a:ext cx="1203325"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9" descr="http://t0.gstatic.com/images?q=tbn:ANd9GcRSW3WbMx7Qk2QkgWEyK9yVGz7aAJJOfuujDOmhlBhCPoqE0btHBEOhRdgh">
            <a:extLst>
              <a:ext uri="{FF2B5EF4-FFF2-40B4-BE49-F238E27FC236}">
                <a16:creationId xmlns:a16="http://schemas.microsoft.com/office/drawing/2014/main" id="{33063272-F467-4D2B-AC45-9C4252EA2F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6025" y="2986088"/>
            <a:ext cx="2697163" cy="104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8">
            <a:extLst>
              <a:ext uri="{FF2B5EF4-FFF2-40B4-BE49-F238E27FC236}">
                <a16:creationId xmlns:a16="http://schemas.microsoft.com/office/drawing/2014/main" id="{4BC43A1C-354E-43BE-8788-D0A9A93B9E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6313" y="4932363"/>
            <a:ext cx="162877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7">
            <a:extLst>
              <a:ext uri="{FF2B5EF4-FFF2-40B4-BE49-F238E27FC236}">
                <a16:creationId xmlns:a16="http://schemas.microsoft.com/office/drawing/2014/main" id="{DF2EB33A-DF03-4066-8DFB-AF0969DE2C0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1400" y="6219825"/>
            <a:ext cx="11715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Picture 12" descr="https://cdn.ronzoni.com/Images/Library/6/RZ_Healthy_Harvest_Spaghetti_right.png">
            <a:extLst>
              <a:ext uri="{FF2B5EF4-FFF2-40B4-BE49-F238E27FC236}">
                <a16:creationId xmlns:a16="http://schemas.microsoft.com/office/drawing/2014/main" id="{9742A008-0021-49AA-901A-46CF6BF6232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76988" y="4672013"/>
            <a:ext cx="2700337" cy="184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6">
            <a:extLst>
              <a:ext uri="{FF2B5EF4-FFF2-40B4-BE49-F238E27FC236}">
                <a16:creationId xmlns:a16="http://schemas.microsoft.com/office/drawing/2014/main" id="{9CDE5618-0A4E-4245-828C-6154FDAE019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fld id="{6724E817-DE18-4AD6-9F35-D87C6A56AE74}" type="slidenum">
              <a:rPr lang="en-US" altLang="en-US" sz="1400">
                <a:solidFill>
                  <a:srgbClr val="B5A788"/>
                </a:solidFill>
              </a:rPr>
              <a:pPr>
                <a:spcBef>
                  <a:spcPct val="0"/>
                </a:spcBef>
                <a:buClrTx/>
                <a:buSzTx/>
                <a:buFontTx/>
                <a:buNone/>
              </a:pPr>
              <a:t>33</a:t>
            </a:fld>
            <a:endParaRPr lang="en-US" altLang="en-US" sz="1400">
              <a:solidFill>
                <a:srgbClr val="B5A788"/>
              </a:solidFill>
            </a:endParaRPr>
          </a:p>
        </p:txBody>
      </p:sp>
      <p:sp>
        <p:nvSpPr>
          <p:cNvPr id="30723" name="Rectangle 3">
            <a:extLst>
              <a:ext uri="{FF2B5EF4-FFF2-40B4-BE49-F238E27FC236}">
                <a16:creationId xmlns:a16="http://schemas.microsoft.com/office/drawing/2014/main" id="{DDE256D3-DF1C-4E01-8ED7-6E901D08E55E}"/>
              </a:ext>
            </a:extLst>
          </p:cNvPr>
          <p:cNvSpPr>
            <a:spLocks noGrp="1" noChangeArrowheads="1"/>
          </p:cNvSpPr>
          <p:nvPr>
            <p:ph sz="half" idx="4294967295"/>
          </p:nvPr>
        </p:nvSpPr>
        <p:spPr>
          <a:xfrm>
            <a:off x="914400" y="1900238"/>
            <a:ext cx="4191000" cy="4648200"/>
          </a:xfrm>
        </p:spPr>
        <p:txBody>
          <a:bodyPr rtlCol="0">
            <a:normAutofit/>
          </a:bodyPr>
          <a:lstStyle/>
          <a:p>
            <a:pPr marL="463550" indent="-463550" eaLnBrk="1" fontAlgn="auto" hangingPunct="1">
              <a:lnSpc>
                <a:spcPct val="90000"/>
              </a:lnSpc>
              <a:spcBef>
                <a:spcPts val="0"/>
              </a:spcBef>
              <a:spcAft>
                <a:spcPts val="0"/>
              </a:spcAft>
              <a:buClr>
                <a:schemeClr val="bg2">
                  <a:lumMod val="10000"/>
                </a:schemeClr>
              </a:buClr>
              <a:defRPr/>
            </a:pPr>
            <a:r>
              <a:rPr lang="en-US" altLang="en-US" sz="2800" i="1" dirty="0"/>
              <a:t>Allowed varieties:</a:t>
            </a:r>
          </a:p>
          <a:p>
            <a:pPr marL="795338" lvl="1" indent="-331788" eaLnBrk="1" fontAlgn="auto" hangingPunct="1">
              <a:lnSpc>
                <a:spcPct val="90000"/>
              </a:lnSpc>
              <a:spcBef>
                <a:spcPts val="0"/>
              </a:spcBef>
              <a:spcAft>
                <a:spcPts val="0"/>
              </a:spcAft>
              <a:buClr>
                <a:schemeClr val="bg2">
                  <a:lumMod val="10000"/>
                </a:schemeClr>
              </a:buClr>
              <a:buSzPct val="95000"/>
              <a:buFont typeface="Wingdings" panose="05000000000000000000" pitchFamily="2" charset="2"/>
              <a:buChar char="Ø"/>
              <a:defRPr/>
            </a:pPr>
            <a:r>
              <a:rPr lang="en-US" altLang="en-US" sz="2400" dirty="0"/>
              <a:t>Light tuna in 5 oz (no Albacore or Yellowfin)</a:t>
            </a:r>
          </a:p>
          <a:p>
            <a:pPr marL="795338" lvl="3" indent="-331788" eaLnBrk="1" fontAlgn="auto" hangingPunct="1">
              <a:lnSpc>
                <a:spcPct val="90000"/>
              </a:lnSpc>
              <a:spcBef>
                <a:spcPts val="0"/>
              </a:spcBef>
              <a:spcAft>
                <a:spcPts val="0"/>
              </a:spcAft>
              <a:buClr>
                <a:schemeClr val="bg2">
                  <a:lumMod val="10000"/>
                </a:schemeClr>
              </a:buClr>
              <a:buSzPct val="95000"/>
              <a:buFont typeface="Wingdings" panose="05000000000000000000" pitchFamily="2" charset="2"/>
              <a:buChar char="Ø"/>
              <a:defRPr/>
            </a:pPr>
            <a:r>
              <a:rPr lang="en-US" altLang="en-US" sz="2400" dirty="0"/>
              <a:t>Pink or Red Salmon in 14.75 oz</a:t>
            </a:r>
          </a:p>
          <a:p>
            <a:pPr marL="795338" lvl="3" indent="-331788" eaLnBrk="1" fontAlgn="auto" hangingPunct="1">
              <a:lnSpc>
                <a:spcPct val="90000"/>
              </a:lnSpc>
              <a:spcBef>
                <a:spcPts val="0"/>
              </a:spcBef>
              <a:spcAft>
                <a:spcPts val="0"/>
              </a:spcAft>
              <a:buClr>
                <a:schemeClr val="bg2">
                  <a:lumMod val="10000"/>
                </a:schemeClr>
              </a:buClr>
              <a:buSzPct val="95000"/>
              <a:buFont typeface="Wingdings" panose="05000000000000000000" pitchFamily="2" charset="2"/>
              <a:buChar char="Ø"/>
              <a:defRPr/>
            </a:pPr>
            <a:r>
              <a:rPr lang="en-US" altLang="en-US" sz="2400" dirty="0"/>
              <a:t>Sardines in 3.75 oz</a:t>
            </a:r>
          </a:p>
          <a:p>
            <a:pPr marL="795338" lvl="3" indent="-331788" eaLnBrk="1" fontAlgn="auto" hangingPunct="1">
              <a:lnSpc>
                <a:spcPct val="90000"/>
              </a:lnSpc>
              <a:spcBef>
                <a:spcPts val="0"/>
              </a:spcBef>
              <a:spcAft>
                <a:spcPts val="0"/>
              </a:spcAft>
              <a:buClr>
                <a:schemeClr val="bg2">
                  <a:lumMod val="10000"/>
                </a:schemeClr>
              </a:buClr>
              <a:buSzPct val="95000"/>
              <a:buFont typeface="Wingdings" panose="05000000000000000000" pitchFamily="2" charset="2"/>
              <a:buChar char="Ø"/>
              <a:defRPr/>
            </a:pPr>
            <a:r>
              <a:rPr lang="en-US" altLang="en-US" sz="2400" dirty="0"/>
              <a:t>Jack Mackerel in 15 oz</a:t>
            </a:r>
          </a:p>
          <a:p>
            <a:pPr marL="615950" lvl="3" indent="-342900" eaLnBrk="1" fontAlgn="auto" hangingPunct="1">
              <a:lnSpc>
                <a:spcPct val="90000"/>
              </a:lnSpc>
              <a:spcBef>
                <a:spcPts val="0"/>
              </a:spcBef>
              <a:spcAft>
                <a:spcPts val="0"/>
              </a:spcAft>
              <a:buClr>
                <a:schemeClr val="bg2">
                  <a:lumMod val="10000"/>
                </a:schemeClr>
              </a:buClr>
              <a:buSzPct val="95000"/>
              <a:defRPr/>
            </a:pPr>
            <a:endParaRPr lang="en-US" altLang="en-US" sz="2300" dirty="0"/>
          </a:p>
          <a:p>
            <a:pPr marL="457200" lvl="2" indent="-457200" eaLnBrk="1" fontAlgn="auto" hangingPunct="1">
              <a:lnSpc>
                <a:spcPct val="90000"/>
              </a:lnSpc>
              <a:spcBef>
                <a:spcPts val="0"/>
              </a:spcBef>
              <a:spcAft>
                <a:spcPts val="0"/>
              </a:spcAft>
              <a:buClr>
                <a:schemeClr val="bg2">
                  <a:lumMod val="10000"/>
                </a:schemeClr>
              </a:buClr>
              <a:buSzPct val="95000"/>
              <a:defRPr/>
            </a:pPr>
            <a:r>
              <a:rPr lang="en-US" altLang="en-US" sz="2800" dirty="0"/>
              <a:t>No smoked</a:t>
            </a:r>
          </a:p>
          <a:p>
            <a:pPr marL="457200" lvl="2" indent="-457200" eaLnBrk="1" fontAlgn="auto" hangingPunct="1">
              <a:lnSpc>
                <a:spcPct val="90000"/>
              </a:lnSpc>
              <a:spcBef>
                <a:spcPts val="0"/>
              </a:spcBef>
              <a:spcAft>
                <a:spcPts val="0"/>
              </a:spcAft>
              <a:buClr>
                <a:schemeClr val="bg2">
                  <a:lumMod val="10000"/>
                </a:schemeClr>
              </a:buClr>
              <a:buSzPct val="95000"/>
              <a:defRPr/>
            </a:pPr>
            <a:r>
              <a:rPr lang="en-US" altLang="en-US" sz="2800" dirty="0"/>
              <a:t>No organic</a:t>
            </a:r>
          </a:p>
        </p:txBody>
      </p:sp>
      <p:sp>
        <p:nvSpPr>
          <p:cNvPr id="36868" name="Rectangle 2">
            <a:extLst>
              <a:ext uri="{FF2B5EF4-FFF2-40B4-BE49-F238E27FC236}">
                <a16:creationId xmlns:a16="http://schemas.microsoft.com/office/drawing/2014/main" id="{B4178F9E-3655-470C-9509-BA5459B4126A}"/>
              </a:ext>
            </a:extLst>
          </p:cNvPr>
          <p:cNvSpPr>
            <a:spLocks noGrp="1" noChangeArrowheads="1"/>
          </p:cNvSpPr>
          <p:nvPr>
            <p:ph type="title" idx="4294967295"/>
          </p:nvPr>
        </p:nvSpPr>
        <p:spPr>
          <a:xfrm>
            <a:off x="0" y="762000"/>
            <a:ext cx="9144000" cy="914400"/>
          </a:xfrm>
        </p:spPr>
        <p:txBody>
          <a:bodyPr>
            <a:noAutofit/>
          </a:bodyPr>
          <a:lstStyle/>
          <a:p>
            <a:pPr algn="ctr" eaLnBrk="1" fontAlgn="auto" hangingPunct="1">
              <a:spcAft>
                <a:spcPts val="0"/>
              </a:spcAft>
              <a:defRPr/>
            </a:pPr>
            <a:br>
              <a:rPr lang="en-US" altLang="en-US" sz="4400" b="1" dirty="0">
                <a:solidFill>
                  <a:schemeClr val="tx2">
                    <a:satMod val="130000"/>
                  </a:schemeClr>
                </a:solidFill>
                <a:latin typeface="Bradley Hand ITC" pitchFamily="66" charset="0"/>
              </a:rPr>
            </a:br>
            <a:r>
              <a:rPr lang="en-US" altLang="en-US" sz="4400" b="1" dirty="0">
                <a:solidFill>
                  <a:schemeClr val="tx2">
                    <a:satMod val="130000"/>
                  </a:schemeClr>
                </a:solidFill>
                <a:latin typeface="Bradley Hand ITC" pitchFamily="66" charset="0"/>
              </a:rPr>
              <a:t> </a:t>
            </a:r>
            <a:r>
              <a:rPr lang="en-US" altLang="en-US" sz="3600" b="1" dirty="0">
                <a:solidFill>
                  <a:srgbClr val="C00000"/>
                </a:solidFill>
                <a:latin typeface="+mn-lt"/>
              </a:rPr>
              <a:t>Canned Fish</a:t>
            </a:r>
          </a:p>
        </p:txBody>
      </p:sp>
      <p:sp>
        <p:nvSpPr>
          <p:cNvPr id="39941" name="AutoShape 2" descr="data:image/jpeg;base64,/9j/4AAQSkZJRgABAQAAAQABAAD/2wCEAAkGBxQSEhQUEhQUFBQWFRQWFxQUFxQUFBQUFBQXGBQUFRQYHCggGBolHBQUITEhJSkrLi4uFx8zODMsNygtLiwBCgoKDg0OGhAQGC8kHSU0LSwsLystLSwsNCwsLSwvLDc0LCwsLDErLCwsLCwsLDcsLCwsLCwsLCwvLCwsLDQsLP/AABEIAQ4AuwMBIgACEQEDEQH/xAAcAAABBQEBAQAAAAAAAAAAAAAAAgMEBQYBBwj/xABAEAACAQIEAwUGAggFBAMAAAABAgADEQQSITEFQVEGImFxgRMykaGxwUJyBxQjUmKC0fAVU5Ky4TNDovEWc8L/xAAZAQEBAQEBAQAAAAAAAAAAAAAAAQIDBAX/xAApEQEAAgEDAwIFBQAAAAAAAAAAAQIRAyExBBJBFFETYXGRoSIjseHw/9oADAMBAAIRAxEAPwD3GEIQCEIQCEIQCEIQCEJGx+Pp0VzVGCjlzJPRQNSYEmNV8QqC7sqjqxAHzmYxfaNnBy/sV5E2NQ+Ntl+czlZwWzG7t+9UJdvnJlcNxiO0uHT8Zb8is3zAtGk7UUiLhKxH5LfUzHO9R9gfTSKFCtbZvjJkw1ydrcPexNRfzU3+wMscJxOlV9yopJ5XsfgdZ56tOqpvZorEYosLOoPpYjyMZMPTITz7hvHK9M2V86/uVbn4PuPnNdw7jKVCFb9nUP4Cbg/lb8X1lyYWcIQlQQhCAQhCAQhCAQhCAQhCAQhIHGeJrh6eY6sTlRebMdh5dTAZ47xpcOAAM9VvdT/9MeSzFYzFlzmc56n73Jf4UHIR3iFcsxJN3b3m+ijwEkcL4Z+J/hMzLUIuC4a9Q3Og+c0GD4Gi7i5klGVR0Eaq48/h0+sCwoYRB+ESQqp/D8pnmrMdyTE3gab2CnkDImK4LSce6BKdKhGxI9ZMocSddzmHj/WVFXj+zbLqnwlPUuO64P8ATxB5Tf4fGK+mx6H7SDxfhS1BcAXkwqHwbjJQBar5lNgtQ+8vQOeY8fjNNPOMRRamSrDT5ETQ9muIstqTm6HSmx3U/wCW32+EsSkw00IQlQQhCAQhCAQhCAQhCATE9oMQKtT2gN1W6p037zjz+gE0HajGmlQbL77kU18C27eguZjQLkKNhYDyEkrB7huFucx2G0uVcCRF0sBHCZFLd77xM4skhlQXO8DlPCM3h5x3/Dj+8JEq8Qc7aDwjP6y3Mn4mBYVOGuNrHykfKQbEW84mhxF15kjodZY0cYlUWI1/vYwIKmWeExubRt/rIOIp5T4dYwGgS+L4IVATzmXzFbqTbXfoRswmsp18w+so+NYbXMPWBp+AcS9vTuf+ovdcfxdR4HeWcxfZ/EhKyG9s/wCzbztdD5309ZtJqGRCEIBCEIBCEIBCEIGb7T1waiIfwoX9WOUf7TKPCLqT0k/j9MnEVG5ZUUeQF/qxkIaIfGZU9RNyTHoxhfd9Y6TClq9ow73OsSW0iLwFkzmacvAGAXi6ZsbgxF52Bb064dbHfn/WRGFjGaFSxj9U31gKpPYwxQzKRGrzueBREML5feBDD8ym4+k9GwOJFSmjj8Sg+VxqJg6ndqes13Zirmw6+DVB8HaWElawhCVBCEIBCEIBCEIGU4y/7aoPFf8AYsrMT7gl9xtB7Q9SoP1H2lHjV7kyruEPdEXVOhkfh73W3Qx+oNDCmkOkVGMO2kczQFwiLzoMBU5OZoXgKBkjPIojlNrwHrxDtrO3kZ2u3rATiUu00vZJSKTqeVVreRCn7mZ6oe8PSafsyb0i3V2+Asv2MQkraEITSCEIQCEIQCEIQKLtJROZHHip+o+8qK1O6kTW4ylmQi1zuB4iZu4O20krCiwL2a3X7SwMruI0ij3EmUK2YA/2DIqHV7j+BjzRzE0swt8DK5K5Q5WvaBNDQvEK99jeKEBQMUIkRurXA8+kgcd7R6iNPORMOpY3O396CTRAUzWEh0Wu07ja1hbr9IYJdzKHStyZrOztHJh6YO5zN/qYt95lqKEsqjd2C/E6n4Xm5RQAANgLDyEsJJUIQlQQhCAQhCAQhCASixvDijs6+6Te3Qnf56+svY3XpZlI28eh6wMrxPB5103mbpVjTbXbmPvNrToOps40vvylTxzg2YZl3mWkNKgIuDcRFekGGvx5ykSs9FrHbodpZ4fHK+xsehkyuEd8Gy6qfsZz2lUcj8LywJheBAAqt1+kkUMHb3vhJIM7eAtYmvXCC59B1Mj4jHqu3ePQfcytzNUbqfkITB9CajecuFSwAicBgwg13k79QapZV3PPoOZgT+AYUMfaW924U+OxI+Y9ZfxnC0BTRUXZQAP6nxj02yIQhAIQhAIQhAIQJlFxTtfg8PcVK6Zh+FO+3wW9vWMi9hPO8d+legP+lRqP4sQg+5lNiP0rYg+5RpL5lmP2mJ1K+7cadp8PWK9PMLDQ/L1lMKjK1nU262uP/U8zb9JeNPOkP5P6mcH6RMZfV6R8Cg+G8zOpVqNOz0TinBUqi40MyGP4I9M7XEm8N7eU6tg+Wg/O5vRJ8G/B6/GaN8Z3QXUZTsws6HxDDSXaeExMMImJqJpc+R1jw4o3QTS1KVCrtlv4ERr/AAKmecYkzDPnij9BG2r1H5nyGk1lHs7Tk1OE001tLiUyyGD4U78rCaDB8PFMeMt6SA+7GThHL20Cjc7jyHUyxCShujFgqC7Hbp4k9BNJgMKKa23bm3U+HhEUUCjT48zHfaS4Q/eKvIweLV5UPwiAYq8DsISPj8YlGm1SqwRFFyx2EB9msLnQdTML2m/SXQoEphwK9QaXBtSU+Lfi9PjMB24/SDUxZanTJp4cHYaNU8XPTwmG9uzGyg+m/wDxONtT2dq6fmWo492zxOJJ9tWIU/8AbTuJ8BqfW8zpxhPuj4yMq/3v85YUuFVintBSqFN8wUkEdR4TjM+8usfJHFRjz+Eeppfe5iKS3llw3BNUqKig2LBS1iQt+ZO0kzEEbmkoCPphxNVheypXD1hVKpVLL7NvfsgO9hqM2vykvhXZ5KSFsQUfTbUKNdNTbU6fGcp1qR5dY0bT4Yeoo9Nr8r+cVhMbWo60K1Sn4K3d9VOh9RNxxlWrUmpJTC+0WxJYWTK3cy5QRcC8idkOAGnWqXdX/YsFH4iSRfMp8uXWSnUVmM+WrdNeJ+TK1eO4rMGZlJ8UC3HXuWlzwntkyEe2DhetMlv/ABOv1lzxHCJWGWouo0B5r4AfaY1sL7Sq1Oit8pI10JK7k3+06aWvFnLV0Jo9Dw36SsJbeqx6ezI/3ESfgO32GxTindqPIe1C94npYkfP0nm/Auzr16hUgoqmzNbmPwjqZX8aSmatVaI7qOUGu+UAE/G86/G/Vhz+Ftl7/QRVGmviTe/2jvtZ4v2U7bVMMRTrEvROlzqyevMT1Whi1dQyEFSLgieitomHGa4WXtoe2kD2kPaTTKwFaOpVlYKkep1IFtTePgyDh2k0GELnhP6We1xxFU0KbfsaRsbfjqDcnwE9c7Y8T/VsHXq/uo1vO0+Vq2IJF2Op1J8TqZz1J2w6acb5OF7sBqSTYAfQTQUuDVBScrVWm9u+guxCa3BI1B62EzGDSu9vYUWc3tdaRcnS51sZ63gUw9BUyIvtGUI2S4AbTOAp2ufWeHqLzTG73dPp/EmdmAxeCVKFN0cVDZs+U3XQ/huARbn6z0PsrxamcPg6ZVg1SnlQ6ZSUzc+RIUmKwfCkOdDTWzFrgqp7vMa6285MwmBsFRFVgg7oUZUGtgM39Bynltq90Yl6Y0YrOXcLwKk1ZmrUqLXHdubsLG9rW185dpUSigDsq+GgsPLaVuH7L5ant2dqj5bCmT3EvvlPM8rm0UeB4c1C7IufbX8IH4QOUzPdGG8aeefwrcLj+/UOVm7xIyjNZSTbbloZd0LvvoBrfcm+1xIGB4fdWKgU3RnRbaq2Ru6TbcEXlhggLG6hWvrY7kjTQznETHLdpieDNHhocnKNBoWLE6/lFhIgwJpVQyCx2JDG5tbZdtQJb1qr0UYpTao7HRAyWueZLajy1kXh/Dc5FRi4q7lGPunW4HI7yzHERCRacTMzsj4kCuzVKaklHK1EW+fQCxHoZk+2lI4TEriUD2bLYAbhrAq19TbXTfvCbKthAlbPdkZwO8Dem2XY5eR/rGsdicYmqoaqEb02BNj1Q2PwvNUv2zwzandGInH1ZHF8c9ktYUu8zM2cBtUqFBceBB3G4mRwVIquu5JJ8zvPUsLw8VsPkegQC2bKF9nYhrm4sLE2N/OZvGdisQtypTKBfvNlPXLYXv5z1aF6R/bya9b8fwzbUgwsZp/0fccalU/Vqh7p9wnl1Hl/zMrTqxx6hXK6+8hDA+Ws9kTiXkmMw9wvO3kThlbPSRuok1UnocXVj9KISnJNKnKiVhZYCQ8OkmgQjKfpVpFuG1wP3T8lM+a+H4RsRVCoM1nFxp7utyb+k+s+OYT2tColr3U6dba2nzzwXhyYLE1KZvnAspOzITcMPQjx3nn6i3bXL09NXuthf1iMLTVQHUuQvd0UAcgAbgm/KSB2eJYFXOQkHvL3sxHfKnTa++3jykocORa2dnaobAorXIU6j1mhrUe6qMAc1r62sPTy28J8fGd31+/GMDC4Vaa+7fQLdmuzC+ma/wAdJY4e1tBb5fCM08IpYm1zYC/5RHaeFUddiNfGdKRMeHG8xPk+Kg08dvTcyr4nRp1RqMxBsDqPMXEsvYgWA5IVHhK+rQOVAm2S515k3363vLfOF08ZzlDxOJWmgAOUDQDrbkPjM3xHjrU3pmxKF7MNxaxFx5aazR/4KlRxUdi6rsgNlv1sNz6x7BhDdVpU8i271he58PvecsZ5d4tWOI38qT9bqVXpUwQCCzK7Ei4GwI53HzE0dKmQ2ZmAuq2AOmYXu2vmsYqYMhgQEDHTVWPd56k92JWkwbKUDITrrceduXpJETHhLXi0bbJnGqArUWU3W4BDLo1N+TD+nPUc5UYPAYjOVzU8igZXzHOQVHvJbQ3BlvXrCjTLsbAAnU3PW0h8M4jTqhagyM1rhr2YA+e2s6WxPLnXuiMxwkYnCO62WsSQRcW0t030lPxHBowVTWAcFMxzNc20K2GgvJdbECmWepUD1HyIEXRSQSEGXXW7ak/aPYjg9LRzc1AysDmbLcEGwXa15iYieG4ma8z9mOxHYKqzu9OotiCQjAizb2zA7TOpRNiCCNOYIvPTMTxWxpJTNsrAMzaBgw2U82vaReN4QOyZcoCkaBVJfXRc26i89WlrTaYry8mrodsd3C57NUiMPTB5C3w0+0ukpyNgKOVFXoB6nmZY0ln1ny3adKSaVKdppJNNYBTSPTgE7aEDTy7tDwsFxUUDMpNr+O6noDuDyPnPUZheLCzN5kWktWLRiWqWms5hjsLxtM5pm6VBtmA3G667GW3BgzXesb1FJOdSchUnTQjum2hH13kTiHCKNZgzrcr+IEhwB+FrEF1+dtPCS/1lguQgqh0FSnbLlG6i2xNra2Os+TraE6W/MPq6WvGpGOJXq1l/ZkHd8u3Mhhb++kk5hdhfUANbwP8A6Mza4etVwyqhUVkcMt2spKtdSSL2vz8zL+nSNg1TIXA94XFudr6aTFZl0tWI8njU67CxB5EH+/pMvxXiy1X9hTa1Mq6lhcWdRyO1rSdicacQwoUu6zGzsLMaarrnsdLWHxIl0lFVWwAy8uZbqzX5k63kmO/zs1X9uczG6pRgRamwBtYdAOWnyltg1sgFrG2v5tyfWRq2AptbuhW1sy6MLc7gfKKpe0QAEq9tA1irHzA0Mta9u7N5i0bFYl8p0GhGp8ekYxGLSmt6jKg8Tz8pA4xVxQViig93QU7Fr3/ity6TzrHYDGVG79GuTcgXBt6k6X8TJm2Zx+Wq0rjefs03GeOUqjrSVjUDEKaaoSGU8vHW002F4TSpoqinSWw2Cjnvy285heyPBHo4j22KUoUutNd7Nl7z3XQixtfzm3xHElIuCCo5dROcxWvnd0nM7VjY1h+zuGqVA5pgMhDKQWXvA6XANiNNpaYuobZQFBOgawNuuhlPwt2Zi6VFWxC2F2BbTMtQaW3FiPOL43jwDkYg3Gqpq5Ph+75mSO+2IpXP+/DneYrOb2+7ntaSqfZsrW1YgALcb94C19dhGsIxZgzfyjp/FblK8tcjMALbU1tlHi1tzJ2COus+r03Sxpbzy+b1HUfE2rw1dFpPotKqm0m0HnreVbUpJWQqDSYhhCxOwEICZjeOJ328zNlMr2gTvtKsMnXFjpG6eLsddD1HP8ynQyViVldVSRVhTrgtmBKta2anYj+am32M5j6taomRHpt4Aim5/le3yvKhpw4phvZh0YXnnv02nfxj6O+n1WpT5/VddiODVKDV6lZcpcrTQNuaa3Y252zMRr+75TU3Lbf8Tz2lxUr7pdP/AK3ZR/p2j69oan+c381Om3zy3nP0uIxEuk9XNpzaG2XqdYZhoTpMX/8AJKnKpS9abj6ERp+0NS4OejcCwOR9L+sz6a3uvqa+zdERuon93tMI/aCqf++B+VP6gyJW4mze9Vqt5d0fK0vpveU9VHiGz4ktLJZ6xTW9wyqw8CSNZkeFVWo1KytVbFUnFkGUI6nmS9gCPKQv1kckBPVjczv6wx52HQafSar0mnHO7Nur1J2jZY0qzomTPkXopzVG/M9vLYCJp1APdFup3Y+JMiU1kqmJ6aUrWMVjDz2va05tOUigJZ4Q6jzEgUhJmHPeXzE0jRI0mUGldTaTcPIi4wzSwpytwssacqHhOzgnYCJne0C94+QmilJx5NQfCWFZHELIFVZbYhJAqpAr3pSPUpywdYy9OQVFanIrJLmrSkN6MgrikRkk80on2UmEQxTihTksU4paUojJTkinTjy0o8lOFNokfprOqkeprKF0xHcO37RfOInMKb1B6yyrR0JZ4ZJAwdOXOGpyIl4dZPpiR6KSUohDgnZwTsBBlfxijmS/TX05yxiGEsKw1dZCqJL7i+CKNce6dvDwlS6QK96cZanLBkjTUpBXtTkepRloaUaalCqo0Yg0ZaNSjZpQivFKKFKTfZTopQIq044KckCnFCnKGFSLCx3JEsIDVQ6R3gNAuxblsJDcNUcU01J3P7om34NwoU1AkkScJh5a0KU5RoyWiQOosdAnFEWIQCdhCAmcirThEBjEUQ4IIuDMxxLhjUzcar16ec1sQy3lVhCsSac0+O4Krap3T8vhylLieH1KfvKSOo1ECvKRtqckmJIgRGpxs0pNKRJSBD9nDJJRScKwI2SdyRVaqqi7EDzNo3RFSrpRpO/8RGRB/M2/oDKOObSJRSpiGyUBfrUPur5dTNHguyDPriXzD/LS4TyJ3aanCYFKahUUKByAtIKXgXZ5aC9WO7HcmX1OlHVSOKsBKJHQIARQEiARUIQCEIQCEIQOWnCIqEBBWIKx6ctAhV+H0395FPjbX4yDU7P0ztmXyN/rLu0LS5Gcfs30qH1AMbPZpv8AMH+n/mae0LRkZcdmDzqn0Ufe8UvZSn+J6jfzZR/42mmtDLGRS4Xs/Qpm60lzfvEZm/1HWWK0gNhJGWdtGQyEigkctOyBsLFARUIHLTsIQCEIQCEIQP/Z">
            <a:extLst>
              <a:ext uri="{FF2B5EF4-FFF2-40B4-BE49-F238E27FC236}">
                <a16:creationId xmlns:a16="http://schemas.microsoft.com/office/drawing/2014/main" id="{AECD2C60-1095-4AF5-AA31-154CB2AF7CD6}"/>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pic>
        <p:nvPicPr>
          <p:cNvPr id="39942" name="Picture 4" descr="https://encrypted-tbn1.gstatic.com/images?q=tbn:ANd9GcSYGFjmEihTDRhSORLsi5SyivB-gKR5CMzsmaFOcBCqwOi5-OiiPg">
            <a:extLst>
              <a:ext uri="{FF2B5EF4-FFF2-40B4-BE49-F238E27FC236}">
                <a16:creationId xmlns:a16="http://schemas.microsoft.com/office/drawing/2014/main" id="{DCFB4080-D63E-4B71-A525-3120FF67AC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2039938"/>
            <a:ext cx="27432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7">
            <a:extLst>
              <a:ext uri="{FF2B5EF4-FFF2-40B4-BE49-F238E27FC236}">
                <a16:creationId xmlns:a16="http://schemas.microsoft.com/office/drawing/2014/main" id="{14A3FF78-6BE1-45F4-A750-6C57013C80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6219825"/>
            <a:ext cx="11715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9863716D-21ED-44D2-8A51-5DB10874FB8F}"/>
              </a:ext>
            </a:extLst>
          </p:cNvPr>
          <p:cNvSpPr>
            <a:spLocks noGrp="1" noChangeArrowheads="1"/>
          </p:cNvSpPr>
          <p:nvPr>
            <p:ph type="title"/>
          </p:nvPr>
        </p:nvSpPr>
        <p:spPr>
          <a:xfrm>
            <a:off x="3175" y="304800"/>
            <a:ext cx="9144000" cy="914400"/>
          </a:xfrm>
        </p:spPr>
        <p:txBody>
          <a:bodyPr>
            <a:noAutofit/>
          </a:bodyPr>
          <a:lstStyle/>
          <a:p>
            <a:pPr algn="ctr" eaLnBrk="1" fontAlgn="auto" hangingPunct="1">
              <a:spcAft>
                <a:spcPts val="0"/>
              </a:spcAft>
              <a:defRPr/>
            </a:pPr>
            <a:br>
              <a:rPr lang="en-US" altLang="en-US" sz="4400" b="1" dirty="0">
                <a:solidFill>
                  <a:schemeClr val="tx2">
                    <a:satMod val="130000"/>
                  </a:schemeClr>
                </a:solidFill>
                <a:latin typeface="Bradley Hand ITC" pitchFamily="66" charset="0"/>
              </a:rPr>
            </a:br>
            <a:r>
              <a:rPr lang="en-US" altLang="en-US" sz="4400" b="1" dirty="0">
                <a:solidFill>
                  <a:schemeClr val="tx2">
                    <a:satMod val="130000"/>
                  </a:schemeClr>
                </a:solidFill>
                <a:latin typeface="Bradley Hand ITC" pitchFamily="66" charset="0"/>
              </a:rPr>
              <a:t> </a:t>
            </a:r>
            <a:r>
              <a:rPr lang="en-US" altLang="en-US" sz="3600" b="1" dirty="0">
                <a:solidFill>
                  <a:srgbClr val="C00000"/>
                </a:solidFill>
                <a:latin typeface="+mn-lt"/>
              </a:rPr>
              <a:t>Canned Fish</a:t>
            </a:r>
          </a:p>
        </p:txBody>
      </p:sp>
      <p:sp>
        <p:nvSpPr>
          <p:cNvPr id="4" name="Content Placeholder 3">
            <a:extLst>
              <a:ext uri="{FF2B5EF4-FFF2-40B4-BE49-F238E27FC236}">
                <a16:creationId xmlns:a16="http://schemas.microsoft.com/office/drawing/2014/main" id="{FDFA30C0-65A5-4DCB-AF46-34243F8612D8}"/>
              </a:ext>
            </a:extLst>
          </p:cNvPr>
          <p:cNvSpPr>
            <a:spLocks noGrp="1"/>
          </p:cNvSpPr>
          <p:nvPr>
            <p:ph idx="1"/>
          </p:nvPr>
        </p:nvSpPr>
        <p:spPr/>
        <p:txBody>
          <a:bodyPr rtlCol="0">
            <a:normAutofit/>
          </a:bodyPr>
          <a:lstStyle/>
          <a:p>
            <a:pPr marL="457200" lvl="2" indent="-457200" eaLnBrk="1" fontAlgn="auto" hangingPunct="1">
              <a:lnSpc>
                <a:spcPct val="90000"/>
              </a:lnSpc>
              <a:spcAft>
                <a:spcPts val="600"/>
              </a:spcAft>
              <a:buClr>
                <a:schemeClr val="bg2">
                  <a:lumMod val="25000"/>
                </a:schemeClr>
              </a:buClr>
              <a:buSzPct val="95000"/>
              <a:defRPr/>
            </a:pPr>
            <a:r>
              <a:rPr lang="en-US" altLang="en-US" sz="2800" i="1" dirty="0"/>
              <a:t>All of the allowed products can be: </a:t>
            </a:r>
          </a:p>
          <a:p>
            <a:pPr marL="795338" lvl="3" indent="-331788" eaLnBrk="1" fontAlgn="auto" hangingPunct="1">
              <a:lnSpc>
                <a:spcPct val="90000"/>
              </a:lnSpc>
              <a:spcAft>
                <a:spcPts val="600"/>
              </a:spcAft>
              <a:buClr>
                <a:schemeClr val="bg2">
                  <a:lumMod val="10000"/>
                </a:schemeClr>
              </a:buClr>
              <a:buSzPct val="95000"/>
              <a:buFont typeface="Wingdings" panose="05000000000000000000" pitchFamily="2" charset="2"/>
              <a:buChar char="Ø"/>
              <a:defRPr/>
            </a:pPr>
            <a:r>
              <a:rPr lang="en-US" altLang="en-US" sz="2400" dirty="0"/>
              <a:t>Oil or water packed</a:t>
            </a:r>
          </a:p>
          <a:p>
            <a:pPr marL="795338" lvl="3" indent="-331788" eaLnBrk="1" fontAlgn="auto" hangingPunct="1">
              <a:lnSpc>
                <a:spcPct val="90000"/>
              </a:lnSpc>
              <a:spcAft>
                <a:spcPts val="600"/>
              </a:spcAft>
              <a:buClr>
                <a:schemeClr val="bg2">
                  <a:lumMod val="10000"/>
                </a:schemeClr>
              </a:buClr>
              <a:buSzPct val="95000"/>
              <a:buFont typeface="Wingdings" panose="05000000000000000000" pitchFamily="2" charset="2"/>
              <a:buChar char="Ø"/>
              <a:defRPr/>
            </a:pPr>
            <a:r>
              <a:rPr lang="en-US" altLang="en-US" sz="2400" dirty="0"/>
              <a:t>With bones or skin</a:t>
            </a:r>
          </a:p>
          <a:p>
            <a:pPr marL="795338" lvl="3" indent="-331788" eaLnBrk="1" fontAlgn="auto" hangingPunct="1">
              <a:lnSpc>
                <a:spcPct val="90000"/>
              </a:lnSpc>
              <a:spcAft>
                <a:spcPts val="600"/>
              </a:spcAft>
              <a:buClr>
                <a:schemeClr val="bg2">
                  <a:lumMod val="10000"/>
                </a:schemeClr>
              </a:buClr>
              <a:buSzPct val="95000"/>
              <a:buFont typeface="Wingdings" panose="05000000000000000000" pitchFamily="2" charset="2"/>
              <a:buChar char="Ø"/>
              <a:defRPr/>
            </a:pPr>
            <a:r>
              <a:rPr lang="en-US" altLang="en-US" sz="2400" dirty="0"/>
              <a:t>With added sauces and flavorings</a:t>
            </a:r>
          </a:p>
          <a:p>
            <a:pPr marL="795338" lvl="3" indent="-331788" eaLnBrk="1" fontAlgn="auto" hangingPunct="1">
              <a:lnSpc>
                <a:spcPct val="90000"/>
              </a:lnSpc>
              <a:spcAft>
                <a:spcPts val="600"/>
              </a:spcAft>
              <a:buClr>
                <a:schemeClr val="bg2">
                  <a:lumMod val="10000"/>
                </a:schemeClr>
              </a:buClr>
              <a:buSzPct val="95000"/>
              <a:buFont typeface="Wingdings" panose="05000000000000000000" pitchFamily="2" charset="2"/>
              <a:buChar char="Ø"/>
              <a:defRPr/>
            </a:pPr>
            <a:r>
              <a:rPr lang="en-US" altLang="en-US" sz="2400" dirty="0"/>
              <a:t>Regular or low sodium</a:t>
            </a:r>
          </a:p>
          <a:p>
            <a:pPr marL="365760" indent="-283464" eaLnBrk="1" fontAlgn="auto" hangingPunct="1">
              <a:spcAft>
                <a:spcPts val="0"/>
              </a:spcAft>
              <a:buFont typeface="Wingdings 2"/>
              <a:buChar char=""/>
              <a:defRPr/>
            </a:pPr>
            <a:endParaRPr lang="en-US" dirty="0"/>
          </a:p>
        </p:txBody>
      </p:sp>
      <p:sp>
        <p:nvSpPr>
          <p:cNvPr id="40964" name="Slide Number Placeholder 1">
            <a:extLst>
              <a:ext uri="{FF2B5EF4-FFF2-40B4-BE49-F238E27FC236}">
                <a16:creationId xmlns:a16="http://schemas.microsoft.com/office/drawing/2014/main" id="{CC3B71FD-F657-4069-92AC-9BA8C60CEEB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fld id="{E46CB166-5FD2-41B2-BDB4-B4A400E73556}" type="slidenum">
              <a:rPr lang="en-US" altLang="en-US" sz="1400">
                <a:solidFill>
                  <a:srgbClr val="B5A788"/>
                </a:solidFill>
              </a:rPr>
              <a:pPr>
                <a:spcBef>
                  <a:spcPct val="0"/>
                </a:spcBef>
                <a:buClrTx/>
                <a:buSzTx/>
                <a:buFontTx/>
                <a:buNone/>
              </a:pPr>
              <a:t>34</a:t>
            </a:fld>
            <a:endParaRPr lang="en-US" altLang="en-US" sz="1400">
              <a:solidFill>
                <a:srgbClr val="B5A788"/>
              </a:solidFill>
            </a:endParaRPr>
          </a:p>
        </p:txBody>
      </p:sp>
      <p:pic>
        <p:nvPicPr>
          <p:cNvPr id="40965" name="Picture 7">
            <a:extLst>
              <a:ext uri="{FF2B5EF4-FFF2-40B4-BE49-F238E27FC236}">
                <a16:creationId xmlns:a16="http://schemas.microsoft.com/office/drawing/2014/main" id="{9312101A-1923-4FD1-9339-479722F9FD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6219825"/>
            <a:ext cx="11715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8" descr="http://t2.gstatic.com/images?q=tbn:ANd9GcSlR-uvyTsMh4MhTzRq6MjcT7mxsR5jjog3rva_bG1y5NgiTcXPV4NOr7Cl">
            <a:extLst>
              <a:ext uri="{FF2B5EF4-FFF2-40B4-BE49-F238E27FC236}">
                <a16:creationId xmlns:a16="http://schemas.microsoft.com/office/drawing/2014/main" id="{EB326466-97E1-4378-9CE1-FB4ABF4CA3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4113213"/>
            <a:ext cx="2489200"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2">
            <a:extLst>
              <a:ext uri="{FF2B5EF4-FFF2-40B4-BE49-F238E27FC236}">
                <a16:creationId xmlns:a16="http://schemas.microsoft.com/office/drawing/2014/main" id="{1AE64009-DE59-4636-B7B7-2DEDEB212773}"/>
              </a:ext>
            </a:extLst>
          </p:cNvPr>
          <p:cNvSpPr>
            <a:spLocks noGrp="1"/>
          </p:cNvSpPr>
          <p:nvPr>
            <p:ph type="title"/>
          </p:nvPr>
        </p:nvSpPr>
        <p:spPr>
          <a:xfrm>
            <a:off x="404813" y="228600"/>
            <a:ext cx="8739187" cy="1295400"/>
          </a:xfrm>
        </p:spPr>
        <p:txBody>
          <a:bodyPr/>
          <a:lstStyle/>
          <a:p>
            <a:pPr algn="ctr" eaLnBrk="1" fontAlgn="auto" hangingPunct="1">
              <a:spcAft>
                <a:spcPts val="0"/>
              </a:spcAft>
              <a:defRPr/>
            </a:pPr>
            <a:r>
              <a:rPr lang="en-US" altLang="en-US" sz="3600" b="1" dirty="0">
                <a:solidFill>
                  <a:srgbClr val="C00000"/>
                </a:solidFill>
                <a:latin typeface="+mn-lt"/>
              </a:rPr>
              <a:t>Infant Formula and Baby Food</a:t>
            </a:r>
          </a:p>
        </p:txBody>
      </p:sp>
      <p:sp>
        <p:nvSpPr>
          <p:cNvPr id="4" name="Content Placeholder 3">
            <a:extLst>
              <a:ext uri="{FF2B5EF4-FFF2-40B4-BE49-F238E27FC236}">
                <a16:creationId xmlns:a16="http://schemas.microsoft.com/office/drawing/2014/main" id="{1D244918-825E-402D-A89F-B5D7B0EC1ECA}"/>
              </a:ext>
            </a:extLst>
          </p:cNvPr>
          <p:cNvSpPr>
            <a:spLocks noGrp="1"/>
          </p:cNvSpPr>
          <p:nvPr>
            <p:ph idx="1"/>
          </p:nvPr>
        </p:nvSpPr>
        <p:spPr>
          <a:xfrm>
            <a:off x="1066800" y="1371600"/>
            <a:ext cx="7620000" cy="4953000"/>
          </a:xfrm>
        </p:spPr>
        <p:txBody>
          <a:bodyPr rtlCol="0">
            <a:normAutofit fontScale="92500" lnSpcReduction="10000"/>
          </a:bodyPr>
          <a:lstStyle/>
          <a:p>
            <a:pPr marL="425196" indent="-342900" eaLnBrk="1" fontAlgn="auto" hangingPunct="1">
              <a:spcBef>
                <a:spcPts val="0"/>
              </a:spcBef>
              <a:spcAft>
                <a:spcPts val="0"/>
              </a:spcAft>
              <a:buClr>
                <a:schemeClr val="bg2">
                  <a:lumMod val="10000"/>
                </a:schemeClr>
              </a:buClr>
              <a:defRPr/>
            </a:pPr>
            <a:r>
              <a:rPr lang="en-US" altLang="en-US" b="1" dirty="0"/>
              <a:t>Formula given must be the brand, type and quantity listed on the TNWIC benefits</a:t>
            </a:r>
          </a:p>
          <a:p>
            <a:pPr marL="365760" indent="-283464" eaLnBrk="1" fontAlgn="auto" hangingPunct="1">
              <a:spcBef>
                <a:spcPts val="0"/>
              </a:spcBef>
              <a:spcAft>
                <a:spcPts val="0"/>
              </a:spcAft>
              <a:buClr>
                <a:schemeClr val="bg2">
                  <a:lumMod val="10000"/>
                </a:schemeClr>
              </a:buClr>
              <a:buFont typeface="Wingdings 2"/>
              <a:buChar char=""/>
              <a:defRPr/>
            </a:pPr>
            <a:endParaRPr lang="en-US" altLang="en-US" dirty="0"/>
          </a:p>
          <a:p>
            <a:pPr marL="425196" indent="-342900" eaLnBrk="1" fontAlgn="auto" hangingPunct="1">
              <a:spcBef>
                <a:spcPts val="0"/>
              </a:spcBef>
              <a:spcAft>
                <a:spcPts val="0"/>
              </a:spcAft>
              <a:buClr>
                <a:schemeClr val="bg2">
                  <a:lumMod val="10000"/>
                </a:schemeClr>
              </a:buClr>
              <a:defRPr/>
            </a:pPr>
            <a:r>
              <a:rPr lang="en-US" altLang="en-US" i="1" dirty="0"/>
              <a:t>Other infant food provided can include these products from Gerber, Beechnut, and Tippy Toes:</a:t>
            </a:r>
          </a:p>
          <a:p>
            <a:pPr marL="795338" lvl="1" indent="-331788" eaLnBrk="1" fontAlgn="auto" hangingPunct="1">
              <a:spcBef>
                <a:spcPts val="0"/>
              </a:spcBef>
              <a:spcAft>
                <a:spcPts val="0"/>
              </a:spcAft>
              <a:buClr>
                <a:schemeClr val="bg2">
                  <a:lumMod val="10000"/>
                </a:schemeClr>
              </a:buClr>
              <a:buFont typeface="Wingdings" panose="05000000000000000000" pitchFamily="2" charset="2"/>
              <a:buChar char="Ø"/>
              <a:defRPr/>
            </a:pPr>
            <a:r>
              <a:rPr lang="en-US" altLang="en-US" sz="2200" dirty="0"/>
              <a:t>Cereal in 8 or 16 oz box</a:t>
            </a:r>
          </a:p>
          <a:p>
            <a:pPr marL="795338" lvl="1" indent="-331788" eaLnBrk="1" fontAlgn="auto" hangingPunct="1">
              <a:spcBef>
                <a:spcPts val="0"/>
              </a:spcBef>
              <a:spcAft>
                <a:spcPts val="0"/>
              </a:spcAft>
              <a:buClr>
                <a:schemeClr val="bg2">
                  <a:lumMod val="10000"/>
                </a:schemeClr>
              </a:buClr>
              <a:buFont typeface="Wingdings" panose="05000000000000000000" pitchFamily="2" charset="2"/>
              <a:buChar char="Ø"/>
              <a:defRPr/>
            </a:pPr>
            <a:r>
              <a:rPr lang="en-US" altLang="en-US" sz="2200" dirty="0"/>
              <a:t>4 </a:t>
            </a:r>
            <a:r>
              <a:rPr lang="en-US" altLang="en-US" sz="2200" dirty="0" err="1"/>
              <a:t>oz</a:t>
            </a:r>
            <a:r>
              <a:rPr lang="en-US" altLang="en-US" sz="2200" dirty="0"/>
              <a:t> jars of Stage 2 fruits and vegetables, single or mixed ingredient</a:t>
            </a:r>
          </a:p>
          <a:p>
            <a:pPr marL="795338" lvl="1" indent="-331788" eaLnBrk="1" fontAlgn="auto" hangingPunct="1">
              <a:spcBef>
                <a:spcPts val="0"/>
              </a:spcBef>
              <a:spcAft>
                <a:spcPts val="0"/>
              </a:spcAft>
              <a:buClr>
                <a:schemeClr val="bg2">
                  <a:lumMod val="10000"/>
                </a:schemeClr>
              </a:buClr>
              <a:buFont typeface="Wingdings" panose="05000000000000000000" pitchFamily="2" charset="2"/>
              <a:buChar char="Ø"/>
              <a:defRPr/>
            </a:pPr>
            <a:r>
              <a:rPr lang="en-US" altLang="en-US" sz="2200" dirty="0"/>
              <a:t>2.5 oz jars of meats or poultry with a single major ingredient in added broth or gravy </a:t>
            </a:r>
          </a:p>
          <a:p>
            <a:pPr marL="640080" lvl="1" indent="-237744" eaLnBrk="1" fontAlgn="auto" hangingPunct="1">
              <a:spcBef>
                <a:spcPts val="0"/>
              </a:spcBef>
              <a:spcAft>
                <a:spcPts val="0"/>
              </a:spcAft>
              <a:buClr>
                <a:schemeClr val="bg2">
                  <a:lumMod val="10000"/>
                </a:schemeClr>
              </a:buClr>
              <a:buFont typeface="Wingdings" panose="05000000000000000000" pitchFamily="2" charset="2"/>
              <a:buChar char="Ø"/>
              <a:defRPr/>
            </a:pPr>
            <a:endParaRPr lang="en-US" altLang="en-US" sz="2200" dirty="0"/>
          </a:p>
          <a:p>
            <a:pPr marL="401637" lvl="1" indent="-342900" eaLnBrk="1" fontAlgn="auto" hangingPunct="1">
              <a:spcBef>
                <a:spcPts val="0"/>
              </a:spcBef>
              <a:spcAft>
                <a:spcPts val="0"/>
              </a:spcAft>
              <a:buClr>
                <a:schemeClr val="bg2">
                  <a:lumMod val="10000"/>
                </a:schemeClr>
              </a:buClr>
              <a:buSzPct val="95000"/>
              <a:buFont typeface="Arial" charset="0"/>
              <a:buChar char="•"/>
              <a:defRPr/>
            </a:pPr>
            <a:r>
              <a:rPr lang="en-US" altLang="en-US" sz="2400" dirty="0"/>
              <a:t>No pouches</a:t>
            </a:r>
          </a:p>
          <a:p>
            <a:pPr marL="58737" lvl="1" indent="0" eaLnBrk="1" fontAlgn="auto" hangingPunct="1">
              <a:spcBef>
                <a:spcPts val="0"/>
              </a:spcBef>
              <a:spcAft>
                <a:spcPts val="0"/>
              </a:spcAft>
              <a:buClr>
                <a:schemeClr val="bg2">
                  <a:lumMod val="10000"/>
                </a:schemeClr>
              </a:buClr>
              <a:buSzPct val="95000"/>
              <a:buFont typeface="Arial" charset="0"/>
              <a:buNone/>
              <a:defRPr/>
            </a:pPr>
            <a:endParaRPr lang="en-US" dirty="0"/>
          </a:p>
          <a:p>
            <a:pPr marL="58737" lvl="1" indent="0" eaLnBrk="1" fontAlgn="auto" hangingPunct="1">
              <a:spcBef>
                <a:spcPts val="0"/>
              </a:spcBef>
              <a:spcAft>
                <a:spcPts val="0"/>
              </a:spcAft>
              <a:buClr>
                <a:schemeClr val="bg2">
                  <a:lumMod val="10000"/>
                </a:schemeClr>
              </a:buClr>
              <a:buSzPct val="95000"/>
              <a:buFont typeface="Arial" charset="0"/>
              <a:buNone/>
              <a:defRPr/>
            </a:pPr>
            <a:r>
              <a:rPr lang="en-US" dirty="0"/>
              <a:t>*Note: Although listed as eligible</a:t>
            </a:r>
          </a:p>
          <a:p>
            <a:pPr marL="58737" lvl="1" indent="0" eaLnBrk="1" fontAlgn="auto" hangingPunct="1">
              <a:spcBef>
                <a:spcPts val="0"/>
              </a:spcBef>
              <a:spcAft>
                <a:spcPts val="0"/>
              </a:spcAft>
              <a:buClr>
                <a:schemeClr val="bg2">
                  <a:lumMod val="10000"/>
                </a:schemeClr>
              </a:buClr>
              <a:buSzPct val="95000"/>
              <a:buFont typeface="Arial" charset="0"/>
              <a:buNone/>
              <a:defRPr/>
            </a:pPr>
            <a:r>
              <a:rPr lang="en-US" dirty="0"/>
              <a:t>on the WIC Shopping Guide, Stage</a:t>
            </a:r>
          </a:p>
          <a:p>
            <a:pPr marL="58737" lvl="1" indent="0" eaLnBrk="1" fontAlgn="auto" hangingPunct="1">
              <a:spcBef>
                <a:spcPts val="0"/>
              </a:spcBef>
              <a:spcAft>
                <a:spcPts val="0"/>
              </a:spcAft>
              <a:buClr>
                <a:schemeClr val="bg2">
                  <a:lumMod val="10000"/>
                </a:schemeClr>
              </a:buClr>
              <a:buSzPct val="95000"/>
              <a:buFont typeface="Arial" charset="0"/>
              <a:buNone/>
              <a:defRPr/>
            </a:pPr>
            <a:r>
              <a:rPr lang="en-US" dirty="0"/>
              <a:t>3 foods have been discontinued.</a:t>
            </a:r>
          </a:p>
        </p:txBody>
      </p:sp>
      <p:sp>
        <p:nvSpPr>
          <p:cNvPr id="41988" name="Slide Number Placeholder 1">
            <a:extLst>
              <a:ext uri="{FF2B5EF4-FFF2-40B4-BE49-F238E27FC236}">
                <a16:creationId xmlns:a16="http://schemas.microsoft.com/office/drawing/2014/main" id="{01758E88-56AD-4D89-AEBB-5FC6DE156F4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fld id="{7BF3CACA-DAB2-4202-8C2D-A760D927CFEB}" type="slidenum">
              <a:rPr lang="en-US" altLang="en-US" sz="1400">
                <a:solidFill>
                  <a:srgbClr val="B5A788"/>
                </a:solidFill>
              </a:rPr>
              <a:pPr>
                <a:spcBef>
                  <a:spcPct val="0"/>
                </a:spcBef>
                <a:buClrTx/>
                <a:buSzTx/>
                <a:buFontTx/>
                <a:buNone/>
              </a:pPr>
              <a:t>35</a:t>
            </a:fld>
            <a:endParaRPr lang="en-US" altLang="en-US" sz="1400">
              <a:solidFill>
                <a:srgbClr val="B5A788"/>
              </a:solidFill>
            </a:endParaRPr>
          </a:p>
        </p:txBody>
      </p:sp>
      <p:pic>
        <p:nvPicPr>
          <p:cNvPr id="41989" name="Picture 7">
            <a:extLst>
              <a:ext uri="{FF2B5EF4-FFF2-40B4-BE49-F238E27FC236}">
                <a16:creationId xmlns:a16="http://schemas.microsoft.com/office/drawing/2014/main" id="{A1534984-7319-439A-B92D-EA39547FE0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1900" y="6219825"/>
            <a:ext cx="11715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9" descr="https://t2s.spartanstores.com/sites/default/files/BabyFood.jpg">
            <a:extLst>
              <a:ext uri="{FF2B5EF4-FFF2-40B4-BE49-F238E27FC236}">
                <a16:creationId xmlns:a16="http://schemas.microsoft.com/office/drawing/2014/main" id="{3B2E8854-653C-433C-B583-CB9095272E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0350" y="5106988"/>
            <a:ext cx="938213"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Picture 9">
            <a:extLst>
              <a:ext uri="{FF2B5EF4-FFF2-40B4-BE49-F238E27FC236}">
                <a16:creationId xmlns:a16="http://schemas.microsoft.com/office/drawing/2014/main" id="{93662FD2-416C-4C17-9173-CFE1322183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5195888"/>
            <a:ext cx="1344613"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Picture 2">
            <a:extLst>
              <a:ext uri="{FF2B5EF4-FFF2-40B4-BE49-F238E27FC236}">
                <a16:creationId xmlns:a16="http://schemas.microsoft.com/office/drawing/2014/main" id="{56B7B172-9A91-40EF-8147-40968E4D76F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81925" y="5257800"/>
            <a:ext cx="7715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87988073-BAAF-40EB-B6C4-BD311BBE3A6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050" y="381000"/>
            <a:ext cx="1494408" cy="1706792"/>
          </a:xfrm>
          <a:prstGeom prst="ellipse">
            <a:avLst/>
          </a:prstGeom>
          <a:ln>
            <a:noFill/>
          </a:ln>
          <a:effectLst>
            <a:softEdge rad="112500"/>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6">
            <a:extLst>
              <a:ext uri="{FF2B5EF4-FFF2-40B4-BE49-F238E27FC236}">
                <a16:creationId xmlns:a16="http://schemas.microsoft.com/office/drawing/2014/main" id="{9A844F46-BD43-46B5-9D82-F5633FBD698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fld id="{387F134D-A1CE-4391-A31B-112ACA080FFE}" type="slidenum">
              <a:rPr lang="en-US" altLang="en-US" sz="1400">
                <a:solidFill>
                  <a:srgbClr val="B5A788"/>
                </a:solidFill>
              </a:rPr>
              <a:pPr>
                <a:spcBef>
                  <a:spcPct val="0"/>
                </a:spcBef>
                <a:buClrTx/>
                <a:buSzTx/>
                <a:buFontTx/>
                <a:buNone/>
              </a:pPr>
              <a:t>36</a:t>
            </a:fld>
            <a:endParaRPr lang="en-US" altLang="en-US" sz="1400">
              <a:solidFill>
                <a:srgbClr val="B5A788"/>
              </a:solidFill>
            </a:endParaRPr>
          </a:p>
        </p:txBody>
      </p:sp>
      <p:sp>
        <p:nvSpPr>
          <p:cNvPr id="36867" name="Rectangle 3">
            <a:extLst>
              <a:ext uri="{FF2B5EF4-FFF2-40B4-BE49-F238E27FC236}">
                <a16:creationId xmlns:a16="http://schemas.microsoft.com/office/drawing/2014/main" id="{7C3583A3-642A-4691-8A2B-7BC79A0046A9}"/>
              </a:ext>
            </a:extLst>
          </p:cNvPr>
          <p:cNvSpPr>
            <a:spLocks noGrp="1" noChangeArrowheads="1"/>
          </p:cNvSpPr>
          <p:nvPr>
            <p:ph sz="half" idx="4294967295"/>
          </p:nvPr>
        </p:nvSpPr>
        <p:spPr>
          <a:xfrm>
            <a:off x="0" y="1295400"/>
            <a:ext cx="3886200" cy="5257800"/>
          </a:xfrm>
        </p:spPr>
        <p:txBody>
          <a:bodyPr rtlCol="0">
            <a:normAutofit fontScale="92500" lnSpcReduction="20000"/>
          </a:bodyPr>
          <a:lstStyle/>
          <a:p>
            <a:pPr marL="365760" indent="-283464" eaLnBrk="1" fontAlgn="auto" hangingPunct="1">
              <a:spcBef>
                <a:spcPts val="0"/>
              </a:spcBef>
              <a:spcAft>
                <a:spcPts val="0"/>
              </a:spcAft>
              <a:buClr>
                <a:schemeClr val="bg2">
                  <a:lumMod val="10000"/>
                </a:schemeClr>
              </a:buClr>
              <a:buFont typeface="Wingdings 2"/>
              <a:buChar char=""/>
              <a:defRPr/>
            </a:pPr>
            <a:r>
              <a:rPr lang="en-US" altLang="en-US" dirty="0"/>
              <a:t>Cash Value Benefits (CVBs) provided on the TNWIC Card for fresh and frozen fruits and vegetables except as noted:</a:t>
            </a:r>
          </a:p>
          <a:p>
            <a:pPr marL="795338" lvl="1" indent="-331788" eaLnBrk="1" fontAlgn="auto" hangingPunct="1">
              <a:spcBef>
                <a:spcPts val="0"/>
              </a:spcBef>
              <a:spcAft>
                <a:spcPts val="0"/>
              </a:spcAft>
              <a:buClr>
                <a:schemeClr val="bg2">
                  <a:lumMod val="10000"/>
                </a:schemeClr>
              </a:buClr>
              <a:buSzPct val="95000"/>
              <a:buFont typeface="Wingdings" panose="05000000000000000000" pitchFamily="2" charset="2"/>
              <a:buChar char="Ø"/>
              <a:defRPr/>
            </a:pPr>
            <a:r>
              <a:rPr lang="en-US" altLang="en-US" sz="2200" dirty="0"/>
              <a:t>$4 or $8 for infants (fresh only)</a:t>
            </a:r>
          </a:p>
          <a:p>
            <a:pPr marL="795338" lvl="1" indent="-331788" eaLnBrk="1" fontAlgn="auto" hangingPunct="1">
              <a:spcBef>
                <a:spcPts val="0"/>
              </a:spcBef>
              <a:spcAft>
                <a:spcPts val="0"/>
              </a:spcAft>
              <a:buClr>
                <a:schemeClr val="bg2">
                  <a:lumMod val="10000"/>
                </a:schemeClr>
              </a:buClr>
              <a:buSzPct val="95000"/>
              <a:buFont typeface="Wingdings" panose="05000000000000000000" pitchFamily="2" charset="2"/>
              <a:buChar char="Ø"/>
              <a:defRPr/>
            </a:pPr>
            <a:r>
              <a:rPr lang="en-US" altLang="en-US" sz="2200" dirty="0"/>
              <a:t>$25 for children </a:t>
            </a:r>
          </a:p>
          <a:p>
            <a:pPr marL="795338" lvl="1" indent="-331788" eaLnBrk="1" fontAlgn="auto" hangingPunct="1">
              <a:spcBef>
                <a:spcPts val="0"/>
              </a:spcBef>
              <a:spcAft>
                <a:spcPts val="0"/>
              </a:spcAft>
              <a:buClr>
                <a:schemeClr val="bg2">
                  <a:lumMod val="10000"/>
                </a:schemeClr>
              </a:buClr>
              <a:buSzPct val="95000"/>
              <a:buFont typeface="Wingdings" panose="05000000000000000000" pitchFamily="2" charset="2"/>
              <a:buChar char="Ø"/>
              <a:defRPr/>
            </a:pPr>
            <a:r>
              <a:rPr lang="en-US" altLang="en-US" sz="2200" dirty="0"/>
              <a:t>$44 or $49 for women </a:t>
            </a:r>
          </a:p>
          <a:p>
            <a:pPr marL="640080" lvl="1" indent="-237744" eaLnBrk="1" fontAlgn="auto" hangingPunct="1">
              <a:spcBef>
                <a:spcPts val="0"/>
              </a:spcBef>
              <a:spcAft>
                <a:spcPts val="0"/>
              </a:spcAft>
              <a:buClr>
                <a:schemeClr val="bg2">
                  <a:lumMod val="10000"/>
                </a:schemeClr>
              </a:buClr>
              <a:buSzPct val="95000"/>
              <a:buFont typeface="Wingdings" panose="05000000000000000000" pitchFamily="2" charset="2"/>
              <a:buChar char="Ø"/>
              <a:defRPr/>
            </a:pPr>
            <a:endParaRPr lang="en-US" altLang="en-US" dirty="0"/>
          </a:p>
          <a:p>
            <a:pPr marL="287338" indent="-261938" eaLnBrk="1" fontAlgn="auto" hangingPunct="1">
              <a:spcBef>
                <a:spcPts val="0"/>
              </a:spcBef>
              <a:spcAft>
                <a:spcPts val="0"/>
              </a:spcAft>
              <a:buClr>
                <a:schemeClr val="bg2">
                  <a:lumMod val="10000"/>
                </a:schemeClr>
              </a:buClr>
              <a:buFont typeface="Wingdings 2"/>
              <a:buChar char=""/>
              <a:defRPr/>
            </a:pPr>
            <a:r>
              <a:rPr lang="en-US" altLang="en-US" b="1" dirty="0"/>
              <a:t>Participants must be allowed to pay overages with another form of payment (split tender)</a:t>
            </a:r>
          </a:p>
          <a:p>
            <a:pPr marL="365760" indent="-283464" eaLnBrk="1" fontAlgn="auto" hangingPunct="1">
              <a:spcBef>
                <a:spcPts val="0"/>
              </a:spcBef>
              <a:spcAft>
                <a:spcPts val="0"/>
              </a:spcAft>
              <a:buClr>
                <a:schemeClr val="bg2">
                  <a:lumMod val="10000"/>
                </a:schemeClr>
              </a:buClr>
              <a:buFont typeface="Wingdings" panose="05000000000000000000" pitchFamily="2" charset="2"/>
              <a:buChar char="Ø"/>
              <a:defRPr/>
            </a:pPr>
            <a:endParaRPr lang="en-US" altLang="en-US" dirty="0"/>
          </a:p>
          <a:p>
            <a:pPr marL="365760" indent="-283464" eaLnBrk="1" fontAlgn="auto" hangingPunct="1">
              <a:spcBef>
                <a:spcPts val="0"/>
              </a:spcBef>
              <a:spcAft>
                <a:spcPts val="0"/>
              </a:spcAft>
              <a:buClr>
                <a:schemeClr val="bg2">
                  <a:lumMod val="10000"/>
                </a:schemeClr>
              </a:buClr>
              <a:buFont typeface="Wingdings 2"/>
              <a:buChar char=""/>
              <a:defRPr/>
            </a:pPr>
            <a:r>
              <a:rPr lang="en-US" dirty="0"/>
              <a:t>Stock must include at least 2 different fruits and 2 different vegetables</a:t>
            </a:r>
          </a:p>
          <a:p>
            <a:pPr marL="365760" indent="-283464" eaLnBrk="1" fontAlgn="auto" hangingPunct="1">
              <a:spcBef>
                <a:spcPts val="0"/>
              </a:spcBef>
              <a:spcAft>
                <a:spcPts val="0"/>
              </a:spcAft>
              <a:buClr>
                <a:schemeClr val="accent3"/>
              </a:buClr>
              <a:buFont typeface="Wingdings 2"/>
              <a:buChar char=""/>
              <a:defRPr/>
            </a:pPr>
            <a:endParaRPr lang="en-US" altLang="en-US" sz="2200" dirty="0"/>
          </a:p>
          <a:p>
            <a:pPr marL="640080" lvl="1" indent="-237744" eaLnBrk="1" fontAlgn="auto" hangingPunct="1">
              <a:spcBef>
                <a:spcPts val="0"/>
              </a:spcBef>
              <a:spcAft>
                <a:spcPts val="0"/>
              </a:spcAft>
              <a:buClr>
                <a:schemeClr val="accent3"/>
              </a:buClr>
              <a:buSzPct val="95000"/>
              <a:buFont typeface="Wingdings" panose="05000000000000000000" pitchFamily="2" charset="2"/>
              <a:buChar char="Ø"/>
              <a:defRPr/>
            </a:pPr>
            <a:endParaRPr lang="en-US" altLang="en-US" dirty="0"/>
          </a:p>
          <a:p>
            <a:pPr marL="365760" indent="-283464" eaLnBrk="1" fontAlgn="auto" hangingPunct="1">
              <a:spcBef>
                <a:spcPts val="0"/>
              </a:spcBef>
              <a:spcAft>
                <a:spcPts val="0"/>
              </a:spcAft>
              <a:buFont typeface="Wingdings 2"/>
              <a:buChar char=""/>
              <a:defRPr/>
            </a:pPr>
            <a:endParaRPr lang="en-US" altLang="en-US" dirty="0"/>
          </a:p>
          <a:p>
            <a:pPr marL="365760" indent="-283464" eaLnBrk="1" fontAlgn="auto" hangingPunct="1">
              <a:spcBef>
                <a:spcPts val="0"/>
              </a:spcBef>
              <a:spcAft>
                <a:spcPts val="0"/>
              </a:spcAft>
              <a:buFont typeface="Wingdings 2"/>
              <a:buChar char=""/>
              <a:defRPr/>
            </a:pPr>
            <a:endParaRPr lang="en-US" altLang="en-US" dirty="0"/>
          </a:p>
          <a:p>
            <a:pPr marL="365760" indent="-283464" eaLnBrk="1" fontAlgn="auto" hangingPunct="1">
              <a:spcBef>
                <a:spcPts val="0"/>
              </a:spcBef>
              <a:spcAft>
                <a:spcPts val="0"/>
              </a:spcAft>
              <a:buFont typeface="Wingdings 2"/>
              <a:buChar char=""/>
              <a:defRPr/>
            </a:pPr>
            <a:endParaRPr lang="en-US" altLang="en-US" dirty="0"/>
          </a:p>
          <a:p>
            <a:pPr marL="365760" indent="-283464" eaLnBrk="1" fontAlgn="auto" hangingPunct="1">
              <a:spcBef>
                <a:spcPts val="0"/>
              </a:spcBef>
              <a:spcAft>
                <a:spcPts val="0"/>
              </a:spcAft>
              <a:buFont typeface="Wingdings 2"/>
              <a:buChar char=""/>
              <a:defRPr/>
            </a:pPr>
            <a:endParaRPr lang="en-US" altLang="en-US" dirty="0"/>
          </a:p>
          <a:p>
            <a:pPr marL="365760" indent="-283464" eaLnBrk="1" fontAlgn="auto" hangingPunct="1">
              <a:spcBef>
                <a:spcPts val="0"/>
              </a:spcBef>
              <a:spcAft>
                <a:spcPts val="0"/>
              </a:spcAft>
              <a:buFont typeface="Wingdings 2"/>
              <a:buChar char=""/>
              <a:defRPr/>
            </a:pPr>
            <a:endParaRPr lang="en-US" altLang="en-US" dirty="0"/>
          </a:p>
          <a:p>
            <a:pPr marL="365760" indent="-283464" eaLnBrk="1" fontAlgn="auto" hangingPunct="1">
              <a:spcBef>
                <a:spcPts val="575"/>
              </a:spcBef>
              <a:spcAft>
                <a:spcPts val="0"/>
              </a:spcAft>
              <a:buFont typeface="Wingdings" pitchFamily="2" charset="2"/>
              <a:buChar char="Ø"/>
              <a:defRPr/>
            </a:pPr>
            <a:endParaRPr lang="en-US" altLang="en-US" sz="2000" dirty="0"/>
          </a:p>
          <a:p>
            <a:pPr marL="365760" indent="-283464" eaLnBrk="1" fontAlgn="auto" hangingPunct="1">
              <a:lnSpc>
                <a:spcPct val="90000"/>
              </a:lnSpc>
              <a:spcBef>
                <a:spcPts val="575"/>
              </a:spcBef>
              <a:spcAft>
                <a:spcPts val="0"/>
              </a:spcAft>
              <a:buFontTx/>
              <a:buNone/>
              <a:defRPr/>
            </a:pPr>
            <a:endParaRPr lang="en-US" altLang="en-US" dirty="0">
              <a:latin typeface="Helvetica" pitchFamily="34" charset="0"/>
            </a:endParaRPr>
          </a:p>
        </p:txBody>
      </p:sp>
      <p:sp>
        <p:nvSpPr>
          <p:cNvPr id="39940" name="Rectangle 2">
            <a:extLst>
              <a:ext uri="{FF2B5EF4-FFF2-40B4-BE49-F238E27FC236}">
                <a16:creationId xmlns:a16="http://schemas.microsoft.com/office/drawing/2014/main" id="{F45D5169-5D01-4BF3-83A6-12B251D2E37B}"/>
              </a:ext>
            </a:extLst>
          </p:cNvPr>
          <p:cNvSpPr>
            <a:spLocks noGrp="1" noChangeArrowheads="1"/>
          </p:cNvSpPr>
          <p:nvPr>
            <p:ph type="title" idx="4294967295"/>
          </p:nvPr>
        </p:nvSpPr>
        <p:spPr>
          <a:xfrm>
            <a:off x="0" y="304800"/>
            <a:ext cx="9144000" cy="1066800"/>
          </a:xfrm>
        </p:spPr>
        <p:txBody>
          <a:bodyPr/>
          <a:lstStyle/>
          <a:p>
            <a:pPr algn="ctr" eaLnBrk="1" fontAlgn="auto" hangingPunct="1">
              <a:spcAft>
                <a:spcPts val="0"/>
              </a:spcAft>
              <a:defRPr/>
            </a:pPr>
            <a:r>
              <a:rPr lang="en-US" altLang="en-US" sz="3600" b="1" dirty="0">
                <a:solidFill>
                  <a:srgbClr val="C00000"/>
                </a:solidFill>
                <a:latin typeface="+mn-lt"/>
              </a:rPr>
              <a:t>Fruits and Vegetables</a:t>
            </a:r>
          </a:p>
        </p:txBody>
      </p:sp>
      <p:pic>
        <p:nvPicPr>
          <p:cNvPr id="43013" name="Picture 7" descr="ANd9GcShPZm09bMxjQucvWsiW8ES7IpbPuLCYm8OnX2YN_5WPf07WDa0">
            <a:extLst>
              <a:ext uri="{FF2B5EF4-FFF2-40B4-BE49-F238E27FC236}">
                <a16:creationId xmlns:a16="http://schemas.microsoft.com/office/drawing/2014/main" id="{7AC77F69-24F2-4F94-B090-46B3AA8E7F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524000"/>
            <a:ext cx="3522663" cy="24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7">
            <a:extLst>
              <a:ext uri="{FF2B5EF4-FFF2-40B4-BE49-F238E27FC236}">
                <a16:creationId xmlns:a16="http://schemas.microsoft.com/office/drawing/2014/main" id="{782B0F3A-3E96-4B68-BB5E-F8664152E6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6219825"/>
            <a:ext cx="11715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2965CFB4-EEE2-4164-8252-0964D413B499}"/>
              </a:ext>
            </a:extLst>
          </p:cNvPr>
          <p:cNvSpPr>
            <a:spLocks noGrp="1" noChangeArrowheads="1"/>
          </p:cNvSpPr>
          <p:nvPr>
            <p:ph type="title"/>
          </p:nvPr>
        </p:nvSpPr>
        <p:spPr>
          <a:xfrm>
            <a:off x="0" y="304800"/>
            <a:ext cx="9144000" cy="1066800"/>
          </a:xfrm>
        </p:spPr>
        <p:txBody>
          <a:bodyPr/>
          <a:lstStyle/>
          <a:p>
            <a:pPr algn="ctr" eaLnBrk="1" fontAlgn="auto" hangingPunct="1">
              <a:spcAft>
                <a:spcPts val="0"/>
              </a:spcAft>
              <a:defRPr/>
            </a:pPr>
            <a:r>
              <a:rPr lang="en-US" altLang="en-US" sz="3600" b="1" dirty="0">
                <a:solidFill>
                  <a:srgbClr val="C00000"/>
                </a:solidFill>
                <a:latin typeface="+mn-lt"/>
              </a:rPr>
              <a:t>Fruits and Vegetables</a:t>
            </a:r>
          </a:p>
        </p:txBody>
      </p:sp>
      <p:sp>
        <p:nvSpPr>
          <p:cNvPr id="3" name="Content Placeholder 2">
            <a:extLst>
              <a:ext uri="{FF2B5EF4-FFF2-40B4-BE49-F238E27FC236}">
                <a16:creationId xmlns:a16="http://schemas.microsoft.com/office/drawing/2014/main" id="{006EFD83-4569-476B-A767-02921E4E8AD0}"/>
              </a:ext>
            </a:extLst>
          </p:cNvPr>
          <p:cNvSpPr>
            <a:spLocks noGrp="1"/>
          </p:cNvSpPr>
          <p:nvPr>
            <p:ph idx="1"/>
          </p:nvPr>
        </p:nvSpPr>
        <p:spPr>
          <a:xfrm>
            <a:off x="1066800" y="1447800"/>
            <a:ext cx="7191375" cy="4876800"/>
          </a:xfrm>
        </p:spPr>
        <p:txBody>
          <a:bodyPr rtlCol="0">
            <a:normAutofit lnSpcReduction="10000"/>
          </a:bodyPr>
          <a:lstStyle/>
          <a:p>
            <a:pPr marL="463550" indent="-463550" eaLnBrk="1" fontAlgn="auto" hangingPunct="1">
              <a:spcBef>
                <a:spcPts val="0"/>
              </a:spcBef>
              <a:spcAft>
                <a:spcPts val="0"/>
              </a:spcAft>
              <a:buClr>
                <a:schemeClr val="bg2">
                  <a:lumMod val="10000"/>
                </a:schemeClr>
              </a:buClr>
              <a:defRPr/>
            </a:pPr>
            <a:r>
              <a:rPr lang="en-US" sz="2800" dirty="0"/>
              <a:t>The WIC Shopping Guide and the TNWIC APL specifies what is and is not allowed</a:t>
            </a:r>
          </a:p>
          <a:p>
            <a:pPr marL="342900" indent="-342900" eaLnBrk="1" fontAlgn="auto" hangingPunct="1">
              <a:spcBef>
                <a:spcPts val="0"/>
              </a:spcBef>
              <a:spcAft>
                <a:spcPts val="0"/>
              </a:spcAft>
              <a:buClr>
                <a:schemeClr val="bg2">
                  <a:lumMod val="10000"/>
                </a:schemeClr>
              </a:buClr>
              <a:defRPr/>
            </a:pPr>
            <a:endParaRPr lang="en-US" dirty="0"/>
          </a:p>
          <a:p>
            <a:pPr marL="463550" indent="-463550" eaLnBrk="1" fontAlgn="auto" hangingPunct="1">
              <a:spcBef>
                <a:spcPts val="0"/>
              </a:spcBef>
              <a:spcAft>
                <a:spcPts val="0"/>
              </a:spcAft>
              <a:buClr>
                <a:schemeClr val="bg2">
                  <a:lumMod val="10000"/>
                </a:schemeClr>
              </a:buClr>
              <a:defRPr/>
            </a:pPr>
            <a:r>
              <a:rPr lang="en-US" sz="2800" i="1" dirty="0"/>
              <a:t>Some of the major items allowed:</a:t>
            </a:r>
          </a:p>
          <a:p>
            <a:pPr marL="795338" lvl="1" indent="-331788" eaLnBrk="1" fontAlgn="auto" hangingPunct="1">
              <a:spcBef>
                <a:spcPts val="0"/>
              </a:spcBef>
              <a:spcAft>
                <a:spcPts val="0"/>
              </a:spcAft>
              <a:buClr>
                <a:schemeClr val="bg2">
                  <a:lumMod val="10000"/>
                </a:schemeClr>
              </a:buClr>
              <a:buFont typeface="Wingdings" panose="05000000000000000000" pitchFamily="2" charset="2"/>
              <a:buChar char="Ø"/>
              <a:defRPr/>
            </a:pPr>
            <a:r>
              <a:rPr lang="en-US" sz="2400" dirty="0"/>
              <a:t>Whole or cut-up fresh</a:t>
            </a:r>
          </a:p>
          <a:p>
            <a:pPr marL="795338" lvl="1" indent="-331788" eaLnBrk="1" fontAlgn="auto" hangingPunct="1">
              <a:spcBef>
                <a:spcPts val="0"/>
              </a:spcBef>
              <a:spcAft>
                <a:spcPts val="0"/>
              </a:spcAft>
              <a:buClr>
                <a:schemeClr val="bg2">
                  <a:lumMod val="10000"/>
                </a:schemeClr>
              </a:buClr>
              <a:buFont typeface="Wingdings" panose="05000000000000000000" pitchFamily="2" charset="2"/>
              <a:buChar char="Ø"/>
              <a:defRPr/>
            </a:pPr>
            <a:r>
              <a:rPr lang="en-US" sz="2400" dirty="0"/>
              <a:t>Frozen with fruit or vegetable as the </a:t>
            </a:r>
          </a:p>
          <a:p>
            <a:pPr marL="795338" lvl="1" indent="-331788" eaLnBrk="1" fontAlgn="auto" hangingPunct="1">
              <a:spcBef>
                <a:spcPts val="0"/>
              </a:spcBef>
              <a:spcAft>
                <a:spcPts val="0"/>
              </a:spcAft>
              <a:buClr>
                <a:schemeClr val="bg2">
                  <a:lumMod val="10000"/>
                </a:schemeClr>
              </a:buClr>
              <a:buFont typeface="Verdana" pitchFamily="34" charset="0"/>
              <a:buNone/>
              <a:defRPr/>
            </a:pPr>
            <a:r>
              <a:rPr lang="en-US" sz="2400" dirty="0"/>
              <a:t>    1</a:t>
            </a:r>
            <a:r>
              <a:rPr lang="en-US" sz="2400" baseline="30000" dirty="0"/>
              <a:t>st</a:t>
            </a:r>
            <a:r>
              <a:rPr lang="en-US" sz="2400" dirty="0"/>
              <a:t> ingredient</a:t>
            </a:r>
          </a:p>
          <a:p>
            <a:pPr marL="795338" lvl="1" indent="-331788" eaLnBrk="1" fontAlgn="auto" hangingPunct="1">
              <a:spcBef>
                <a:spcPts val="0"/>
              </a:spcBef>
              <a:spcAft>
                <a:spcPts val="0"/>
              </a:spcAft>
              <a:buClr>
                <a:schemeClr val="bg2">
                  <a:lumMod val="10000"/>
                </a:schemeClr>
              </a:buClr>
              <a:buFont typeface="Wingdings" panose="05000000000000000000" pitchFamily="2" charset="2"/>
              <a:buChar char="Ø"/>
              <a:defRPr/>
            </a:pPr>
            <a:r>
              <a:rPr lang="en-US" sz="2400" dirty="0"/>
              <a:t>Frozen vegetables with regular or low</a:t>
            </a:r>
          </a:p>
          <a:p>
            <a:pPr marL="795338" lvl="1" indent="-331788" eaLnBrk="1" fontAlgn="auto" hangingPunct="1">
              <a:spcBef>
                <a:spcPts val="0"/>
              </a:spcBef>
              <a:spcAft>
                <a:spcPts val="0"/>
              </a:spcAft>
              <a:buClr>
                <a:schemeClr val="bg2">
                  <a:lumMod val="10000"/>
                </a:schemeClr>
              </a:buClr>
              <a:buFont typeface="Verdana" pitchFamily="34" charset="0"/>
              <a:buNone/>
              <a:defRPr/>
            </a:pPr>
            <a:r>
              <a:rPr lang="en-US" sz="2400" dirty="0"/>
              <a:t>    sodium</a:t>
            </a:r>
          </a:p>
          <a:p>
            <a:pPr marL="795338" lvl="2" indent="-331788" eaLnBrk="1" fontAlgn="auto" hangingPunct="1">
              <a:spcBef>
                <a:spcPts val="0"/>
              </a:spcBef>
              <a:spcAft>
                <a:spcPts val="0"/>
              </a:spcAft>
              <a:buClr>
                <a:schemeClr val="bg2">
                  <a:lumMod val="10000"/>
                </a:schemeClr>
              </a:buClr>
              <a:buSzPct val="95000"/>
              <a:buFont typeface="Wingdings" panose="05000000000000000000" pitchFamily="2" charset="2"/>
              <a:buChar char="Ø"/>
              <a:defRPr/>
            </a:pPr>
            <a:r>
              <a:rPr lang="en-US" sz="2400" dirty="0"/>
              <a:t>Organic products</a:t>
            </a:r>
          </a:p>
          <a:p>
            <a:pPr marL="795338" lvl="2" indent="-331788" eaLnBrk="1" fontAlgn="auto" hangingPunct="1">
              <a:spcBef>
                <a:spcPts val="0"/>
              </a:spcBef>
              <a:spcAft>
                <a:spcPts val="0"/>
              </a:spcAft>
              <a:buClr>
                <a:schemeClr val="bg2">
                  <a:lumMod val="10000"/>
                </a:schemeClr>
              </a:buClr>
              <a:buSzPct val="95000"/>
              <a:buFont typeface="Wingdings" panose="05000000000000000000" pitchFamily="2" charset="2"/>
              <a:buChar char="Ø"/>
              <a:defRPr/>
            </a:pPr>
            <a:r>
              <a:rPr lang="en-US" sz="2400" dirty="0"/>
              <a:t>White potatoes, orange yams and sweet potatoes</a:t>
            </a:r>
          </a:p>
          <a:p>
            <a:pPr marL="795338" lvl="2" indent="-331788" eaLnBrk="1" fontAlgn="auto" hangingPunct="1">
              <a:spcBef>
                <a:spcPts val="0"/>
              </a:spcBef>
              <a:spcAft>
                <a:spcPts val="0"/>
              </a:spcAft>
              <a:buClr>
                <a:schemeClr val="bg2">
                  <a:lumMod val="10000"/>
                </a:schemeClr>
              </a:buClr>
              <a:buSzPct val="95000"/>
              <a:buFont typeface="Wingdings" panose="05000000000000000000" pitchFamily="2" charset="2"/>
              <a:buChar char="Ø"/>
              <a:defRPr/>
            </a:pPr>
            <a:endParaRPr lang="en-US" sz="2400" dirty="0"/>
          </a:p>
          <a:p>
            <a:pPr marL="0" indent="287338" eaLnBrk="1" fontAlgn="auto" hangingPunct="1">
              <a:spcBef>
                <a:spcPts val="0"/>
              </a:spcBef>
              <a:spcAft>
                <a:spcPts val="0"/>
              </a:spcAft>
              <a:buClr>
                <a:schemeClr val="accent3"/>
              </a:buClr>
              <a:buFont typeface="Wingdings 2" pitchFamily="18" charset="2"/>
              <a:buNone/>
              <a:defRPr/>
            </a:pPr>
            <a:endParaRPr lang="en-US" dirty="0"/>
          </a:p>
          <a:p>
            <a:pPr marL="365760" indent="-283464" eaLnBrk="1" fontAlgn="auto" hangingPunct="1">
              <a:spcBef>
                <a:spcPts val="0"/>
              </a:spcBef>
              <a:spcAft>
                <a:spcPts val="0"/>
              </a:spcAft>
              <a:buFont typeface="Wingdings 2"/>
              <a:buChar char=""/>
              <a:defRPr/>
            </a:pPr>
            <a:endParaRPr lang="en-US" sz="2200" dirty="0"/>
          </a:p>
          <a:p>
            <a:pPr marL="0" indent="231775" eaLnBrk="1" fontAlgn="auto" hangingPunct="1">
              <a:spcBef>
                <a:spcPts val="0"/>
              </a:spcBef>
              <a:spcAft>
                <a:spcPts val="0"/>
              </a:spcAft>
              <a:buFont typeface="Wingdings 2" pitchFamily="18" charset="2"/>
              <a:buNone/>
              <a:defRPr/>
            </a:pPr>
            <a:endParaRPr lang="en-US" dirty="0"/>
          </a:p>
          <a:p>
            <a:pPr marL="287338" indent="-287338" eaLnBrk="1" fontAlgn="auto" hangingPunct="1">
              <a:spcBef>
                <a:spcPts val="0"/>
              </a:spcBef>
              <a:spcAft>
                <a:spcPts val="0"/>
              </a:spcAft>
              <a:buFont typeface="Wingdings 2"/>
              <a:buChar char=""/>
              <a:defRPr/>
            </a:pPr>
            <a:endParaRPr lang="en-US" dirty="0"/>
          </a:p>
          <a:p>
            <a:pPr marL="287338" indent="-287338" eaLnBrk="1" fontAlgn="auto" hangingPunct="1">
              <a:spcBef>
                <a:spcPts val="0"/>
              </a:spcBef>
              <a:spcAft>
                <a:spcPts val="0"/>
              </a:spcAft>
              <a:buFont typeface="Wingdings 2"/>
              <a:buChar char=""/>
              <a:defRPr/>
            </a:pPr>
            <a:endParaRPr lang="en-US" dirty="0"/>
          </a:p>
          <a:p>
            <a:pPr marL="365760" indent="-283464" eaLnBrk="1" fontAlgn="auto" hangingPunct="1">
              <a:spcAft>
                <a:spcPts val="0"/>
              </a:spcAft>
              <a:buFont typeface="Wingdings 2"/>
              <a:buChar char=""/>
              <a:defRPr/>
            </a:pPr>
            <a:endParaRPr lang="en-US" dirty="0"/>
          </a:p>
        </p:txBody>
      </p:sp>
      <p:sp>
        <p:nvSpPr>
          <p:cNvPr id="44036" name="Slide Number Placeholder 3">
            <a:extLst>
              <a:ext uri="{FF2B5EF4-FFF2-40B4-BE49-F238E27FC236}">
                <a16:creationId xmlns:a16="http://schemas.microsoft.com/office/drawing/2014/main" id="{A1D3DCC0-CC13-4190-8A9A-D5DE46FC181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fld id="{FA029F67-FC57-4EB6-9FF8-AE37EEA6CBCA}" type="slidenum">
              <a:rPr lang="en-US" altLang="en-US" sz="1400">
                <a:solidFill>
                  <a:srgbClr val="B5A788"/>
                </a:solidFill>
              </a:rPr>
              <a:pPr>
                <a:spcBef>
                  <a:spcPct val="0"/>
                </a:spcBef>
                <a:buClrTx/>
                <a:buSzTx/>
                <a:buFontTx/>
                <a:buNone/>
              </a:pPr>
              <a:t>37</a:t>
            </a:fld>
            <a:endParaRPr lang="en-US" altLang="en-US" sz="1400">
              <a:solidFill>
                <a:srgbClr val="B5A788"/>
              </a:solidFill>
            </a:endParaRPr>
          </a:p>
        </p:txBody>
      </p:sp>
      <p:pic>
        <p:nvPicPr>
          <p:cNvPr id="44037" name="Picture 7">
            <a:extLst>
              <a:ext uri="{FF2B5EF4-FFF2-40B4-BE49-F238E27FC236}">
                <a16:creationId xmlns:a16="http://schemas.microsoft.com/office/drawing/2014/main" id="{20EE078A-6F63-41F9-BC68-05EF88D5E0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6219825"/>
            <a:ext cx="11715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12" descr="http://t3.gstatic.com/images?q=tbn:ANd9GcQp0IMUiF7b5vlxxHTefl58mAtw6ltMOPERGP_Q8yp8QrraEh66YUO6_MlktQ">
            <a:extLst>
              <a:ext uri="{FF2B5EF4-FFF2-40B4-BE49-F238E27FC236}">
                <a16:creationId xmlns:a16="http://schemas.microsoft.com/office/drawing/2014/main" id="{1ADAFF07-9F80-4D9B-82F6-A9681944D8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6613" y="2667000"/>
            <a:ext cx="188595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a:extLst>
              <a:ext uri="{FF2B5EF4-FFF2-40B4-BE49-F238E27FC236}">
                <a16:creationId xmlns:a16="http://schemas.microsoft.com/office/drawing/2014/main" id="{4D0E87C5-A1D9-487D-9654-86E8ADD3211D}"/>
              </a:ext>
            </a:extLst>
          </p:cNvPr>
          <p:cNvSpPr>
            <a:spLocks noGrp="1" noChangeArrowheads="1"/>
          </p:cNvSpPr>
          <p:nvPr>
            <p:ph type="title"/>
          </p:nvPr>
        </p:nvSpPr>
        <p:spPr>
          <a:xfrm>
            <a:off x="0" y="304800"/>
            <a:ext cx="9144000" cy="1066800"/>
          </a:xfrm>
        </p:spPr>
        <p:txBody>
          <a:bodyPr/>
          <a:lstStyle/>
          <a:p>
            <a:pPr algn="ctr" eaLnBrk="1" fontAlgn="auto" hangingPunct="1">
              <a:spcAft>
                <a:spcPts val="0"/>
              </a:spcAft>
              <a:defRPr/>
            </a:pPr>
            <a:r>
              <a:rPr lang="en-US" altLang="en-US" sz="3600" b="1" dirty="0">
                <a:solidFill>
                  <a:srgbClr val="C00000"/>
                </a:solidFill>
                <a:latin typeface="+mn-lt"/>
              </a:rPr>
              <a:t>Fruits and Vegetables</a:t>
            </a:r>
          </a:p>
        </p:txBody>
      </p:sp>
      <p:sp>
        <p:nvSpPr>
          <p:cNvPr id="3" name="Content Placeholder 2">
            <a:extLst>
              <a:ext uri="{FF2B5EF4-FFF2-40B4-BE49-F238E27FC236}">
                <a16:creationId xmlns:a16="http://schemas.microsoft.com/office/drawing/2014/main" id="{D599D50C-6E4B-497B-8C09-00ED3D2B33CF}"/>
              </a:ext>
            </a:extLst>
          </p:cNvPr>
          <p:cNvSpPr>
            <a:spLocks noGrp="1"/>
          </p:cNvSpPr>
          <p:nvPr>
            <p:ph idx="1"/>
          </p:nvPr>
        </p:nvSpPr>
        <p:spPr>
          <a:xfrm>
            <a:off x="1066800" y="1643063"/>
            <a:ext cx="7620000" cy="4681537"/>
          </a:xfrm>
        </p:spPr>
        <p:txBody>
          <a:bodyPr rtlCol="0">
            <a:normAutofit/>
          </a:bodyPr>
          <a:lstStyle/>
          <a:p>
            <a:pPr marL="463550" indent="-382588" eaLnBrk="1" fontAlgn="auto" hangingPunct="1">
              <a:spcBef>
                <a:spcPts val="0"/>
              </a:spcBef>
              <a:spcAft>
                <a:spcPts val="0"/>
              </a:spcAft>
              <a:buClr>
                <a:schemeClr val="bg2">
                  <a:lumMod val="10000"/>
                </a:schemeClr>
              </a:buClr>
              <a:defRPr/>
            </a:pPr>
            <a:r>
              <a:rPr lang="en-US" sz="2800" i="1" dirty="0"/>
              <a:t>Some of the major items not allowed: </a:t>
            </a:r>
          </a:p>
          <a:p>
            <a:pPr marL="795338" lvl="1" indent="-331788" eaLnBrk="1" fontAlgn="auto" hangingPunct="1">
              <a:spcBef>
                <a:spcPts val="0"/>
              </a:spcBef>
              <a:spcAft>
                <a:spcPts val="0"/>
              </a:spcAft>
              <a:buClr>
                <a:schemeClr val="bg2">
                  <a:lumMod val="10000"/>
                </a:schemeClr>
              </a:buClr>
              <a:buFont typeface="Wingdings" panose="05000000000000000000" pitchFamily="2" charset="2"/>
              <a:buChar char="Ø"/>
              <a:defRPr/>
            </a:pPr>
            <a:r>
              <a:rPr lang="en-US" sz="2400" dirty="0"/>
              <a:t>Added sugars, fats, oils, herbs, or spices</a:t>
            </a:r>
          </a:p>
          <a:p>
            <a:pPr marL="795338" lvl="1" indent="-331788" eaLnBrk="1" fontAlgn="auto" hangingPunct="1">
              <a:spcBef>
                <a:spcPts val="0"/>
              </a:spcBef>
              <a:spcAft>
                <a:spcPts val="0"/>
              </a:spcAft>
              <a:buClr>
                <a:schemeClr val="bg2">
                  <a:lumMod val="10000"/>
                </a:schemeClr>
              </a:buClr>
              <a:buFont typeface="Wingdings" panose="05000000000000000000" pitchFamily="2" charset="2"/>
              <a:buChar char="Ø"/>
              <a:defRPr/>
            </a:pPr>
            <a:r>
              <a:rPr lang="en-US" sz="2400" dirty="0"/>
              <a:t>No artificial sweeteners</a:t>
            </a:r>
          </a:p>
          <a:p>
            <a:pPr marL="795338" lvl="1" indent="-331788" eaLnBrk="1" fontAlgn="auto" hangingPunct="1">
              <a:spcBef>
                <a:spcPts val="0"/>
              </a:spcBef>
              <a:spcAft>
                <a:spcPts val="0"/>
              </a:spcAft>
              <a:buClr>
                <a:schemeClr val="bg2">
                  <a:lumMod val="10000"/>
                </a:schemeClr>
              </a:buClr>
              <a:buFont typeface="Wingdings" panose="05000000000000000000" pitchFamily="2" charset="2"/>
              <a:buChar char="Ø"/>
              <a:defRPr/>
            </a:pPr>
            <a:r>
              <a:rPr lang="en-US" sz="2400" dirty="0"/>
              <a:t>Added sodium (only for fruit)</a:t>
            </a:r>
          </a:p>
          <a:p>
            <a:pPr marL="795338" lvl="1" indent="-331788" eaLnBrk="1" fontAlgn="auto" hangingPunct="1">
              <a:spcBef>
                <a:spcPts val="0"/>
              </a:spcBef>
              <a:spcAft>
                <a:spcPts val="0"/>
              </a:spcAft>
              <a:buClr>
                <a:schemeClr val="bg2">
                  <a:lumMod val="10000"/>
                </a:schemeClr>
              </a:buClr>
              <a:buFont typeface="Wingdings" panose="05000000000000000000" pitchFamily="2" charset="2"/>
              <a:buChar char="Ø"/>
              <a:defRPr/>
            </a:pPr>
            <a:r>
              <a:rPr lang="en-US" sz="2400" dirty="0"/>
              <a:t>Breading, creams, or sauces</a:t>
            </a:r>
          </a:p>
          <a:p>
            <a:pPr marL="795338" lvl="1" indent="-331788" eaLnBrk="1" fontAlgn="auto" hangingPunct="1">
              <a:spcBef>
                <a:spcPts val="0"/>
              </a:spcBef>
              <a:spcAft>
                <a:spcPts val="0"/>
              </a:spcAft>
              <a:buClr>
                <a:schemeClr val="bg2">
                  <a:lumMod val="10000"/>
                </a:schemeClr>
              </a:buClr>
              <a:buFont typeface="Wingdings" panose="05000000000000000000" pitchFamily="2" charset="2"/>
              <a:buChar char="Ø"/>
              <a:defRPr/>
            </a:pPr>
            <a:r>
              <a:rPr lang="en-US" sz="2400" dirty="0"/>
              <a:t>Dried vegetables</a:t>
            </a:r>
          </a:p>
          <a:p>
            <a:pPr marL="795338" lvl="1" indent="-331788" eaLnBrk="1" fontAlgn="auto" hangingPunct="1">
              <a:spcBef>
                <a:spcPts val="0"/>
              </a:spcBef>
              <a:spcAft>
                <a:spcPts val="0"/>
              </a:spcAft>
              <a:buClr>
                <a:schemeClr val="bg2">
                  <a:lumMod val="10000"/>
                </a:schemeClr>
              </a:buClr>
              <a:buFont typeface="Wingdings" panose="05000000000000000000" pitchFamily="2" charset="2"/>
              <a:buChar char="Ø"/>
              <a:defRPr/>
            </a:pPr>
            <a:r>
              <a:rPr lang="en-US" sz="2400" dirty="0"/>
              <a:t>Salad bar items or party trays</a:t>
            </a:r>
          </a:p>
          <a:p>
            <a:pPr marL="795338" lvl="1" indent="-331788" eaLnBrk="1" fontAlgn="auto" hangingPunct="1">
              <a:spcBef>
                <a:spcPts val="0"/>
              </a:spcBef>
              <a:spcAft>
                <a:spcPts val="0"/>
              </a:spcAft>
              <a:buClr>
                <a:schemeClr val="bg2">
                  <a:lumMod val="10000"/>
                </a:schemeClr>
              </a:buClr>
              <a:buFont typeface="Wingdings" panose="05000000000000000000" pitchFamily="2" charset="2"/>
              <a:buChar char="Ø"/>
              <a:defRPr/>
            </a:pPr>
            <a:r>
              <a:rPr lang="en-US" sz="2400" dirty="0"/>
              <a:t>Home canned or home preserved</a:t>
            </a:r>
          </a:p>
          <a:p>
            <a:pPr marL="365760" indent="-283464" eaLnBrk="1" fontAlgn="auto" hangingPunct="1">
              <a:spcAft>
                <a:spcPts val="0"/>
              </a:spcAft>
              <a:buFont typeface="Wingdings 2"/>
              <a:buChar char=""/>
              <a:defRPr/>
            </a:pPr>
            <a:endParaRPr lang="en-US" dirty="0"/>
          </a:p>
        </p:txBody>
      </p:sp>
      <p:sp>
        <p:nvSpPr>
          <p:cNvPr id="45060" name="Slide Number Placeholder 3">
            <a:extLst>
              <a:ext uri="{FF2B5EF4-FFF2-40B4-BE49-F238E27FC236}">
                <a16:creationId xmlns:a16="http://schemas.microsoft.com/office/drawing/2014/main" id="{8A15039F-1A79-4A3F-B9C4-FC14A5A755C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fld id="{C7F84700-4432-45D0-8591-61553A3C7C66}" type="slidenum">
              <a:rPr lang="en-US" altLang="en-US" sz="1400">
                <a:solidFill>
                  <a:srgbClr val="B5A788"/>
                </a:solidFill>
              </a:rPr>
              <a:pPr>
                <a:spcBef>
                  <a:spcPct val="0"/>
                </a:spcBef>
                <a:buClrTx/>
                <a:buSzTx/>
                <a:buFontTx/>
                <a:buNone/>
              </a:pPr>
              <a:t>38</a:t>
            </a:fld>
            <a:endParaRPr lang="en-US" altLang="en-US" sz="1400">
              <a:solidFill>
                <a:srgbClr val="B5A788"/>
              </a:solidFill>
            </a:endParaRPr>
          </a:p>
        </p:txBody>
      </p:sp>
      <p:pic>
        <p:nvPicPr>
          <p:cNvPr id="45061" name="Picture 7">
            <a:extLst>
              <a:ext uri="{FF2B5EF4-FFF2-40B4-BE49-F238E27FC236}">
                <a16:creationId xmlns:a16="http://schemas.microsoft.com/office/drawing/2014/main" id="{952469D8-CBCD-45C3-9884-18D311CFA2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6219825"/>
            <a:ext cx="11715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10" descr="http://t1.gstatic.com/images?q=tbn:ANd9GcRVEHleN-60hWOANvmLInVMDiKxS1DFXpMAF2J3uwnMqZEESjnz4R6F3XoP">
            <a:extLst>
              <a:ext uri="{FF2B5EF4-FFF2-40B4-BE49-F238E27FC236}">
                <a16:creationId xmlns:a16="http://schemas.microsoft.com/office/drawing/2014/main" id="{DE610712-3134-4691-B0DC-987A9873BE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4997450"/>
            <a:ext cx="187642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13" descr="http://t3.gstatic.com/images?q=tbn:ANd9GcQCpo4s-fL099hUK-uj18aECRLX5RrYOuWUSCB8SQpQ1wAqMbYYb9xbnbxBmQ">
            <a:extLst>
              <a:ext uri="{FF2B5EF4-FFF2-40B4-BE49-F238E27FC236}">
                <a16:creationId xmlns:a16="http://schemas.microsoft.com/office/drawing/2014/main" id="{DD6CD686-4708-4880-991E-78B427E187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4997450"/>
            <a:ext cx="17716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Picture 15" descr="http://t3.gstatic.com/images?q=tbn:ANd9GcSiFx3kGEiCZECparJMQ_vL-0pgkqaP1ZUiS3hwCbvY8BNB9qVu3p7NXBrc9w">
            <a:extLst>
              <a:ext uri="{FF2B5EF4-FFF2-40B4-BE49-F238E27FC236}">
                <a16:creationId xmlns:a16="http://schemas.microsoft.com/office/drawing/2014/main" id="{6230579A-C05A-44DB-ABE6-FE7A218207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48413" y="5105400"/>
            <a:ext cx="178117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5" name="Picture 5" descr="C:\Users\dc53070\AppData\Local\Microsoft\Windows\Temporary Internet Files\Content.IE5\QWNIPBYJ\MC900432538[1].png">
            <a:extLst>
              <a:ext uri="{FF2B5EF4-FFF2-40B4-BE49-F238E27FC236}">
                <a16:creationId xmlns:a16="http://schemas.microsoft.com/office/drawing/2014/main" id="{89D587F4-43BE-4DA8-948A-2569D679AA5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24375" y="5035550"/>
            <a:ext cx="12096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6" name="Picture 5" descr="C:\Users\dc53070\AppData\Local\Microsoft\Windows\Temporary Internet Files\Content.IE5\QWNIPBYJ\MC900432538[1].png">
            <a:extLst>
              <a:ext uri="{FF2B5EF4-FFF2-40B4-BE49-F238E27FC236}">
                <a16:creationId xmlns:a16="http://schemas.microsoft.com/office/drawing/2014/main" id="{6FB278EB-1612-4356-9E98-07E3AA14993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7588" y="4997450"/>
            <a:ext cx="1192212"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7" name="Picture 5" descr="C:\Users\dc53070\AppData\Local\Microsoft\Windows\Temporary Internet Files\Content.IE5\QWNIPBYJ\MC900432538[1].png">
            <a:extLst>
              <a:ext uri="{FF2B5EF4-FFF2-40B4-BE49-F238E27FC236}">
                <a16:creationId xmlns:a16="http://schemas.microsoft.com/office/drawing/2014/main" id="{1D845D58-87B3-4492-9F44-EBB7EC7E7C5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48450" y="5045075"/>
            <a:ext cx="1104900"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36C6C734-9660-4FB2-86D5-8CD7085E8241}"/>
              </a:ext>
            </a:extLst>
          </p:cNvPr>
          <p:cNvSpPr>
            <a:spLocks noGrp="1"/>
          </p:cNvSpPr>
          <p:nvPr>
            <p:ph type="title"/>
          </p:nvPr>
        </p:nvSpPr>
        <p:spPr>
          <a:xfrm>
            <a:off x="457200" y="228600"/>
            <a:ext cx="8229600" cy="1295400"/>
          </a:xfrm>
        </p:spPr>
        <p:txBody>
          <a:bodyPr/>
          <a:lstStyle/>
          <a:p>
            <a:pPr algn="ctr" eaLnBrk="1" fontAlgn="auto" hangingPunct="1">
              <a:spcAft>
                <a:spcPts val="0"/>
              </a:spcAft>
              <a:defRPr/>
            </a:pPr>
            <a:r>
              <a:rPr lang="en-US" altLang="en-US" sz="3200" b="1" dirty="0">
                <a:solidFill>
                  <a:srgbClr val="C00000"/>
                </a:solidFill>
              </a:rPr>
              <a:t>Conclusion of the </a:t>
            </a:r>
            <a:br>
              <a:rPr lang="en-US" altLang="en-US" sz="3200" b="1" dirty="0">
                <a:solidFill>
                  <a:srgbClr val="C00000"/>
                </a:solidFill>
              </a:rPr>
            </a:br>
            <a:r>
              <a:rPr lang="en-US" altLang="en-US" sz="3200" b="1" dirty="0">
                <a:solidFill>
                  <a:srgbClr val="C00000"/>
                </a:solidFill>
              </a:rPr>
              <a:t>WIC Shopping Guide Presentation</a:t>
            </a:r>
          </a:p>
        </p:txBody>
      </p:sp>
      <p:sp>
        <p:nvSpPr>
          <p:cNvPr id="41987" name="Content Placeholder 2">
            <a:extLst>
              <a:ext uri="{FF2B5EF4-FFF2-40B4-BE49-F238E27FC236}">
                <a16:creationId xmlns:a16="http://schemas.microsoft.com/office/drawing/2014/main" id="{311087A0-6CC3-4E70-B4FD-7E1D59DB7B87}"/>
              </a:ext>
            </a:extLst>
          </p:cNvPr>
          <p:cNvSpPr>
            <a:spLocks noGrp="1"/>
          </p:cNvSpPr>
          <p:nvPr>
            <p:ph idx="1"/>
          </p:nvPr>
        </p:nvSpPr>
        <p:spPr>
          <a:xfrm>
            <a:off x="990600" y="1828800"/>
            <a:ext cx="8153400" cy="4876800"/>
          </a:xfrm>
        </p:spPr>
        <p:txBody>
          <a:bodyPr rtlCol="0">
            <a:normAutofit/>
          </a:bodyPr>
          <a:lstStyle/>
          <a:p>
            <a:pPr marL="539496" indent="-457200" eaLnBrk="1" fontAlgn="auto" hangingPunct="1">
              <a:spcBef>
                <a:spcPct val="0"/>
              </a:spcBef>
              <a:spcAft>
                <a:spcPts val="0"/>
              </a:spcAft>
              <a:buClr>
                <a:schemeClr val="bg2">
                  <a:lumMod val="10000"/>
                </a:schemeClr>
              </a:buClr>
              <a:defRPr/>
            </a:pPr>
            <a:r>
              <a:rPr lang="en-US" altLang="en-US" sz="2600" dirty="0"/>
              <a:t>The Shopping Guide information is now concluded</a:t>
            </a:r>
          </a:p>
          <a:p>
            <a:pPr marL="539496" indent="-457200" eaLnBrk="1" fontAlgn="auto" hangingPunct="1">
              <a:spcBef>
                <a:spcPct val="0"/>
              </a:spcBef>
              <a:spcAft>
                <a:spcPts val="0"/>
              </a:spcAft>
              <a:buClr>
                <a:schemeClr val="bg2">
                  <a:lumMod val="10000"/>
                </a:schemeClr>
              </a:buClr>
              <a:defRPr/>
            </a:pPr>
            <a:r>
              <a:rPr lang="en-US" altLang="en-US" sz="2600" dirty="0"/>
              <a:t>A WIC Shopping Guide has been provided to each vendor for your reference.  An electronic format has also been provided for vendors to print as needed.</a:t>
            </a:r>
          </a:p>
          <a:p>
            <a:pPr marL="539496" indent="-457200" eaLnBrk="1" fontAlgn="auto" hangingPunct="1">
              <a:spcBef>
                <a:spcPct val="0"/>
              </a:spcBef>
              <a:spcAft>
                <a:spcPts val="0"/>
              </a:spcAft>
              <a:buClr>
                <a:schemeClr val="bg2">
                  <a:lumMod val="10000"/>
                </a:schemeClr>
              </a:buClr>
              <a:defRPr/>
            </a:pPr>
            <a:r>
              <a:rPr lang="en-US" altLang="en-US" sz="2600" dirty="0"/>
              <a:t>Participants will also receive updated information as well.</a:t>
            </a:r>
          </a:p>
          <a:p>
            <a:pPr marL="539496" indent="-457200" eaLnBrk="1" fontAlgn="auto" hangingPunct="1">
              <a:spcBef>
                <a:spcPct val="0"/>
              </a:spcBef>
              <a:spcAft>
                <a:spcPts val="0"/>
              </a:spcAft>
              <a:buClr>
                <a:schemeClr val="bg2">
                  <a:lumMod val="10000"/>
                </a:schemeClr>
              </a:buClr>
              <a:defRPr/>
            </a:pPr>
            <a:endParaRPr lang="en-US" altLang="en-US" sz="2600" dirty="0"/>
          </a:p>
          <a:p>
            <a:pPr marL="539496" indent="-457200" eaLnBrk="1" fontAlgn="auto" hangingPunct="1">
              <a:spcBef>
                <a:spcPct val="0"/>
              </a:spcBef>
              <a:spcAft>
                <a:spcPts val="0"/>
              </a:spcAft>
              <a:buClr>
                <a:schemeClr val="bg2">
                  <a:lumMod val="10000"/>
                </a:schemeClr>
              </a:buClr>
              <a:defRPr/>
            </a:pPr>
            <a:endParaRPr lang="en-US" altLang="en-US" sz="2600" dirty="0"/>
          </a:p>
        </p:txBody>
      </p:sp>
      <p:sp>
        <p:nvSpPr>
          <p:cNvPr id="46084" name="Slide Number Placeholder 3">
            <a:extLst>
              <a:ext uri="{FF2B5EF4-FFF2-40B4-BE49-F238E27FC236}">
                <a16:creationId xmlns:a16="http://schemas.microsoft.com/office/drawing/2014/main" id="{D08FBEA7-7850-4CCD-AACD-244DE3EE9A5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fld id="{E8228E9A-A3D8-474A-AC84-74200C8C085D}" type="slidenum">
              <a:rPr lang="en-US" altLang="en-US" sz="1400">
                <a:solidFill>
                  <a:srgbClr val="B5A788"/>
                </a:solidFill>
              </a:rPr>
              <a:pPr>
                <a:spcBef>
                  <a:spcPct val="0"/>
                </a:spcBef>
                <a:buClrTx/>
                <a:buSzTx/>
                <a:buFontTx/>
                <a:buNone/>
              </a:pPr>
              <a:t>39</a:t>
            </a:fld>
            <a:endParaRPr lang="en-US" altLang="en-US" sz="1400">
              <a:solidFill>
                <a:srgbClr val="B5A788"/>
              </a:solidFill>
            </a:endParaRPr>
          </a:p>
        </p:txBody>
      </p:sp>
      <p:pic>
        <p:nvPicPr>
          <p:cNvPr id="46085" name="Picture 7">
            <a:extLst>
              <a:ext uri="{FF2B5EF4-FFF2-40B4-BE49-F238E27FC236}">
                <a16:creationId xmlns:a16="http://schemas.microsoft.com/office/drawing/2014/main" id="{A081ADDF-C8BF-4B18-BABD-A59B5EC10C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6219825"/>
            <a:ext cx="11715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6" descr="C:\Users\Jerry &amp; Michelle\AppData\Local\Microsoft\Windows\INetCache\IE\J8AMC1OV\bonhomme_et_coche_vert[1].jpg">
            <a:extLst>
              <a:ext uri="{FF2B5EF4-FFF2-40B4-BE49-F238E27FC236}">
                <a16:creationId xmlns:a16="http://schemas.microsoft.com/office/drawing/2014/main" id="{B79EFE40-7835-4C43-B3D3-71B9E1C085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9500" y="4473575"/>
            <a:ext cx="1317625"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6" descr="road.gif">
            <a:extLst>
              <a:ext uri="{FF2B5EF4-FFF2-40B4-BE49-F238E27FC236}">
                <a16:creationId xmlns:a16="http://schemas.microsoft.com/office/drawing/2014/main" id="{CD12C625-8675-4702-AFBF-7B41A3AF9D4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49375" y="2057400"/>
            <a:ext cx="748665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a:extLst>
              <a:ext uri="{FF2B5EF4-FFF2-40B4-BE49-F238E27FC236}">
                <a16:creationId xmlns:a16="http://schemas.microsoft.com/office/drawing/2014/main" id="{500A5A97-459E-4E2D-B3E6-3F4D80172D78}"/>
              </a:ext>
            </a:extLst>
          </p:cNvPr>
          <p:cNvSpPr>
            <a:spLocks noGrp="1" noChangeArrowheads="1"/>
          </p:cNvSpPr>
          <p:nvPr>
            <p:ph type="title"/>
          </p:nvPr>
        </p:nvSpPr>
        <p:spPr>
          <a:xfrm>
            <a:off x="609600" y="762000"/>
            <a:ext cx="8534400" cy="1219200"/>
          </a:xfrm>
        </p:spPr>
        <p:txBody>
          <a:bodyPr>
            <a:noAutofit/>
          </a:bodyPr>
          <a:lstStyle/>
          <a:p>
            <a:pPr algn="ctr" eaLnBrk="1" fontAlgn="auto" hangingPunct="1">
              <a:spcAft>
                <a:spcPts val="0"/>
              </a:spcAft>
              <a:defRPr/>
            </a:pPr>
            <a:r>
              <a:rPr lang="en-US" altLang="en-US" sz="3600" b="1" dirty="0">
                <a:solidFill>
                  <a:srgbClr val="C00000"/>
                </a:solidFill>
              </a:rPr>
              <a:t>History of the WIC Food Benefits</a:t>
            </a:r>
          </a:p>
        </p:txBody>
      </p:sp>
      <p:sp>
        <p:nvSpPr>
          <p:cNvPr id="7171" name="Text Placeholder 3">
            <a:extLst>
              <a:ext uri="{FF2B5EF4-FFF2-40B4-BE49-F238E27FC236}">
                <a16:creationId xmlns:a16="http://schemas.microsoft.com/office/drawing/2014/main" id="{21DBCCBA-D149-435E-ADD2-263244F2D9C6}"/>
              </a:ext>
            </a:extLst>
          </p:cNvPr>
          <p:cNvSpPr>
            <a:spLocks noGrp="1"/>
          </p:cNvSpPr>
          <p:nvPr>
            <p:ph type="body" sz="half" idx="2"/>
          </p:nvPr>
        </p:nvSpPr>
        <p:spPr>
          <a:xfrm>
            <a:off x="990600" y="2057400"/>
            <a:ext cx="7924800" cy="4481513"/>
          </a:xfrm>
        </p:spPr>
        <p:txBody>
          <a:bodyPr rtlCol="0">
            <a:normAutofit fontScale="55000" lnSpcReduction="20000"/>
          </a:bodyPr>
          <a:lstStyle/>
          <a:p>
            <a:pPr marL="920750" indent="-457200" eaLnBrk="1" fontAlgn="auto" hangingPunct="1">
              <a:lnSpc>
                <a:spcPct val="150000"/>
              </a:lnSpc>
              <a:spcAft>
                <a:spcPts val="600"/>
              </a:spcAft>
              <a:buClr>
                <a:schemeClr val="bg2">
                  <a:lumMod val="10000"/>
                </a:schemeClr>
              </a:buClr>
              <a:defRPr/>
            </a:pPr>
            <a:r>
              <a:rPr lang="en-US" sz="3800" dirty="0"/>
              <a:t>1974 WIC Becomes a Permanent Program </a:t>
            </a:r>
          </a:p>
          <a:p>
            <a:pPr marL="920750" lvl="1" indent="-457200" eaLnBrk="1" fontAlgn="auto" hangingPunct="1">
              <a:lnSpc>
                <a:spcPct val="150000"/>
              </a:lnSpc>
              <a:spcBef>
                <a:spcPts val="600"/>
              </a:spcBef>
              <a:spcAft>
                <a:spcPts val="600"/>
              </a:spcAft>
              <a:buClr>
                <a:schemeClr val="bg2">
                  <a:lumMod val="10000"/>
                </a:schemeClr>
              </a:buClr>
              <a:buSzPct val="80000"/>
              <a:defRPr/>
            </a:pPr>
            <a:r>
              <a:rPr lang="en-US" sz="3800" dirty="0"/>
              <a:t>1992 Foods for Breastfeeding Women Expanded</a:t>
            </a:r>
          </a:p>
          <a:p>
            <a:pPr marL="920750" lvl="1" indent="-457200" eaLnBrk="1" fontAlgn="auto" hangingPunct="1">
              <a:lnSpc>
                <a:spcPct val="150000"/>
              </a:lnSpc>
              <a:spcBef>
                <a:spcPts val="600"/>
              </a:spcBef>
              <a:spcAft>
                <a:spcPts val="600"/>
              </a:spcAft>
              <a:buClr>
                <a:schemeClr val="bg2">
                  <a:lumMod val="10000"/>
                </a:schemeClr>
              </a:buClr>
              <a:buSzPct val="80000"/>
              <a:defRPr/>
            </a:pPr>
            <a:r>
              <a:rPr lang="en-US" sz="3800" dirty="0"/>
              <a:t>2009 Interim Rule Revised the Food Packages</a:t>
            </a:r>
          </a:p>
          <a:p>
            <a:pPr marL="920750" indent="-457200" eaLnBrk="1" fontAlgn="auto" hangingPunct="1">
              <a:lnSpc>
                <a:spcPct val="150000"/>
              </a:lnSpc>
              <a:spcBef>
                <a:spcPts val="0"/>
              </a:spcBef>
              <a:spcAft>
                <a:spcPts val="0"/>
              </a:spcAft>
              <a:buClr>
                <a:schemeClr val="bg2">
                  <a:lumMod val="10000"/>
                </a:schemeClr>
              </a:buClr>
              <a:defRPr/>
            </a:pPr>
            <a:r>
              <a:rPr lang="en-US" sz="3800" dirty="0"/>
              <a:t>2014 – 2015  Final Food Rule Issued with more Food added each year </a:t>
            </a:r>
          </a:p>
          <a:p>
            <a:pPr marL="920750" indent="-457200" eaLnBrk="1" fontAlgn="auto" hangingPunct="1">
              <a:lnSpc>
                <a:spcPct val="150000"/>
              </a:lnSpc>
              <a:spcBef>
                <a:spcPts val="0"/>
              </a:spcBef>
              <a:spcAft>
                <a:spcPts val="0"/>
              </a:spcAft>
              <a:buClr>
                <a:schemeClr val="bg2">
                  <a:lumMod val="10000"/>
                </a:schemeClr>
              </a:buClr>
              <a:defRPr/>
            </a:pPr>
            <a:r>
              <a:rPr lang="en-US" sz="3800" dirty="0"/>
              <a:t>2018 – 2019 Implementation, Piloting and Roll-out of TNWIC, the Tennessee  Electronic Benefits (EBT) System. Includes some additional food items.</a:t>
            </a:r>
          </a:p>
          <a:p>
            <a:pPr marL="365760" indent="-283464" eaLnBrk="1" fontAlgn="auto" hangingPunct="1">
              <a:spcBef>
                <a:spcPts val="0"/>
              </a:spcBef>
              <a:spcAft>
                <a:spcPts val="0"/>
              </a:spcAft>
              <a:defRPr/>
            </a:pPr>
            <a:endParaRPr lang="en-US" dirty="0"/>
          </a:p>
        </p:txBody>
      </p:sp>
      <p:sp>
        <p:nvSpPr>
          <p:cNvPr id="9221" name="Slide Number Placeholder 7">
            <a:extLst>
              <a:ext uri="{FF2B5EF4-FFF2-40B4-BE49-F238E27FC236}">
                <a16:creationId xmlns:a16="http://schemas.microsoft.com/office/drawing/2014/main" id="{E884C0F9-E31D-4E59-874B-5FD12CCE68D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fld id="{DC4F91A5-5757-4223-9DDB-097EE45A898A}" type="slidenum">
              <a:rPr lang="en-US" altLang="en-US" sz="1400">
                <a:solidFill>
                  <a:srgbClr val="B5A788"/>
                </a:solidFill>
              </a:rPr>
              <a:pPr>
                <a:spcBef>
                  <a:spcPct val="0"/>
                </a:spcBef>
                <a:buClrTx/>
                <a:buSzTx/>
                <a:buFontTx/>
                <a:buNone/>
              </a:pPr>
              <a:t>4</a:t>
            </a:fld>
            <a:endParaRPr lang="en-US" altLang="en-US" sz="1400">
              <a:solidFill>
                <a:srgbClr val="B5A788"/>
              </a:solidFill>
            </a:endParaRPr>
          </a:p>
        </p:txBody>
      </p:sp>
      <p:pic>
        <p:nvPicPr>
          <p:cNvPr id="9222" name="Picture 7">
            <a:extLst>
              <a:ext uri="{FF2B5EF4-FFF2-40B4-BE49-F238E27FC236}">
                <a16:creationId xmlns:a16="http://schemas.microsoft.com/office/drawing/2014/main" id="{EAF36435-EE96-4D11-ADF6-96F0537195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6219825"/>
            <a:ext cx="11715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3D8B14-B2FB-4378-84F8-EDF7C2D9C83B}"/>
              </a:ext>
            </a:extLst>
          </p:cNvPr>
          <p:cNvSpPr>
            <a:spLocks noGrp="1"/>
          </p:cNvSpPr>
          <p:nvPr>
            <p:ph idx="1"/>
          </p:nvPr>
        </p:nvSpPr>
        <p:spPr>
          <a:xfrm>
            <a:off x="457200" y="3328988"/>
            <a:ext cx="8229600" cy="3148012"/>
          </a:xfrm>
        </p:spPr>
        <p:txBody>
          <a:bodyPr/>
          <a:lstStyle/>
          <a:p>
            <a:pPr marL="0" marR="0" indent="0" algn="ctr">
              <a:spcBef>
                <a:spcPts val="0"/>
              </a:spcBef>
              <a:spcAft>
                <a:spcPts val="0"/>
              </a:spcAft>
              <a:buNone/>
            </a:pPr>
            <a:r>
              <a:rPr lang="en-US" sz="1800" b="1" dirty="0">
                <a:solidFill>
                  <a:srgbClr val="0067B4"/>
                </a:solidFill>
                <a:effectLst/>
                <a:latin typeface="Calibri" panose="020F0502020204030204" pitchFamily="34" charset="0"/>
                <a:ea typeface="Calibri" panose="020F0502020204030204" pitchFamily="34" charset="0"/>
              </a:rPr>
              <a:t>Coming together is the beginning</a:t>
            </a:r>
            <a:endParaRPr lang="en-US" sz="1800" dirty="0">
              <a:solidFill>
                <a:srgbClr val="0067B4"/>
              </a:solidFill>
              <a:effectLst/>
              <a:latin typeface="Calibri" panose="020F0502020204030204" pitchFamily="34" charset="0"/>
              <a:ea typeface="Calibri" panose="020F0502020204030204" pitchFamily="34" charset="0"/>
            </a:endParaRPr>
          </a:p>
          <a:p>
            <a:pPr marL="0" marR="0" indent="0" algn="ctr">
              <a:spcBef>
                <a:spcPts val="0"/>
              </a:spcBef>
              <a:spcAft>
                <a:spcPts val="0"/>
              </a:spcAft>
              <a:buNone/>
            </a:pPr>
            <a:r>
              <a:rPr lang="en-US" sz="1800" b="1" dirty="0">
                <a:solidFill>
                  <a:srgbClr val="0067B4"/>
                </a:solidFill>
                <a:effectLst/>
                <a:latin typeface="Calibri" panose="020F0502020204030204" pitchFamily="34" charset="0"/>
                <a:ea typeface="Calibri" panose="020F0502020204030204" pitchFamily="34" charset="0"/>
              </a:rPr>
              <a:t>Keeping together is progress</a:t>
            </a:r>
            <a:endParaRPr lang="en-US" sz="1800" dirty="0">
              <a:solidFill>
                <a:srgbClr val="0067B4"/>
              </a:solidFill>
              <a:effectLst/>
              <a:latin typeface="Calibri" panose="020F0502020204030204" pitchFamily="34" charset="0"/>
              <a:ea typeface="Calibri" panose="020F0502020204030204" pitchFamily="34" charset="0"/>
            </a:endParaRPr>
          </a:p>
          <a:p>
            <a:pPr marL="0" marR="0" indent="0" algn="ctr">
              <a:spcBef>
                <a:spcPts val="0"/>
              </a:spcBef>
              <a:spcAft>
                <a:spcPts val="0"/>
              </a:spcAft>
              <a:buNone/>
            </a:pPr>
            <a:r>
              <a:rPr lang="en-US" sz="1800" b="1" dirty="0">
                <a:solidFill>
                  <a:srgbClr val="0067B4"/>
                </a:solidFill>
                <a:effectLst/>
                <a:latin typeface="Calibri" panose="020F0502020204030204" pitchFamily="34" charset="0"/>
                <a:ea typeface="Calibri" panose="020F0502020204030204" pitchFamily="34" charset="0"/>
              </a:rPr>
              <a:t>Working together is Success</a:t>
            </a:r>
            <a:endParaRPr lang="en-US" sz="1800" dirty="0">
              <a:solidFill>
                <a:srgbClr val="0067B4"/>
              </a:solidFill>
              <a:effectLst/>
              <a:latin typeface="Calibri" panose="020F0502020204030204" pitchFamily="34" charset="0"/>
              <a:ea typeface="Calibri" panose="020F0502020204030204" pitchFamily="34" charset="0"/>
            </a:endParaRPr>
          </a:p>
          <a:p>
            <a:pPr marL="0" marR="0" indent="0" algn="ctr">
              <a:spcBef>
                <a:spcPts val="0"/>
              </a:spcBef>
              <a:spcAft>
                <a:spcPts val="0"/>
              </a:spcAft>
              <a:buNone/>
            </a:pPr>
            <a:r>
              <a:rPr lang="en-US" sz="1800" dirty="0">
                <a:solidFill>
                  <a:srgbClr val="0067B4"/>
                </a:solidFill>
                <a:effectLst/>
                <a:latin typeface="Calibri" panose="020F0502020204030204" pitchFamily="34" charset="0"/>
                <a:ea typeface="Calibri" panose="020F0502020204030204" pitchFamily="34" charset="0"/>
              </a:rPr>
              <a:t> </a:t>
            </a:r>
          </a:p>
          <a:p>
            <a:pPr marL="0" marR="0" indent="0" algn="ctr">
              <a:spcBef>
                <a:spcPts val="0"/>
              </a:spcBef>
              <a:spcAft>
                <a:spcPts val="0"/>
              </a:spcAft>
              <a:buNone/>
            </a:pPr>
            <a:r>
              <a:rPr lang="en-US" sz="1800" b="1" dirty="0">
                <a:solidFill>
                  <a:srgbClr val="0067B4"/>
                </a:solidFill>
                <a:effectLst/>
                <a:latin typeface="Calibri" panose="020F0502020204030204" pitchFamily="34" charset="0"/>
                <a:ea typeface="Calibri" panose="020F0502020204030204" pitchFamily="34" charset="0"/>
              </a:rPr>
              <a:t>Your customers have WIC and you have Us!</a:t>
            </a:r>
            <a:endParaRPr lang="en-US" sz="1800" dirty="0">
              <a:solidFill>
                <a:srgbClr val="0067B4"/>
              </a:solidFill>
              <a:effectLst/>
              <a:latin typeface="Calibri" panose="020F0502020204030204" pitchFamily="34" charset="0"/>
              <a:ea typeface="Calibri" panose="020F0502020204030204" pitchFamily="34" charset="0"/>
            </a:endParaRPr>
          </a:p>
          <a:p>
            <a:pPr marL="0" marR="0" indent="0" algn="ctr">
              <a:spcBef>
                <a:spcPts val="0"/>
              </a:spcBef>
              <a:spcAft>
                <a:spcPts val="0"/>
              </a:spcAft>
              <a:buNone/>
            </a:pPr>
            <a:r>
              <a:rPr lang="en-US" sz="1800" b="1" dirty="0">
                <a:solidFill>
                  <a:srgbClr val="0067B4"/>
                </a:solidFill>
                <a:effectLst/>
                <a:latin typeface="Calibri" panose="020F0502020204030204" pitchFamily="34" charset="0"/>
                <a:ea typeface="Calibri" panose="020F0502020204030204" pitchFamily="34" charset="0"/>
              </a:rPr>
              <a:t>Let us help you help your customers</a:t>
            </a:r>
            <a:endParaRPr lang="en-US" sz="1800" dirty="0">
              <a:solidFill>
                <a:srgbClr val="0067B4"/>
              </a:solidFill>
              <a:effectLst/>
              <a:latin typeface="Calibri" panose="020F0502020204030204" pitchFamily="34" charset="0"/>
              <a:ea typeface="Calibri" panose="020F0502020204030204" pitchFamily="34" charset="0"/>
            </a:endParaRPr>
          </a:p>
          <a:p>
            <a:pPr marL="0" marR="0" indent="0" algn="ctr">
              <a:spcBef>
                <a:spcPts val="0"/>
              </a:spcBef>
              <a:spcAft>
                <a:spcPts val="0"/>
              </a:spcAft>
              <a:buNone/>
            </a:pPr>
            <a:r>
              <a:rPr lang="en-US" sz="1800" b="1" dirty="0">
                <a:solidFill>
                  <a:srgbClr val="0067B4"/>
                </a:solidFill>
                <a:effectLst/>
                <a:latin typeface="Calibri" panose="020F0502020204030204" pitchFamily="34" charset="0"/>
                <a:ea typeface="Calibri" panose="020F0502020204030204" pitchFamily="34" charset="0"/>
              </a:rPr>
              <a:t> </a:t>
            </a:r>
            <a:endParaRPr lang="en-US" sz="1800" dirty="0">
              <a:solidFill>
                <a:srgbClr val="0067B4"/>
              </a:solidFill>
              <a:effectLst/>
              <a:latin typeface="Calibri" panose="020F0502020204030204" pitchFamily="34" charset="0"/>
              <a:ea typeface="Calibri" panose="020F0502020204030204" pitchFamily="34" charset="0"/>
            </a:endParaRPr>
          </a:p>
          <a:p>
            <a:pPr marL="0" marR="0" indent="0" algn="ctr">
              <a:spcBef>
                <a:spcPts val="0"/>
              </a:spcBef>
              <a:spcAft>
                <a:spcPts val="0"/>
              </a:spcAft>
              <a:buNone/>
            </a:pPr>
            <a:r>
              <a:rPr lang="en-US" sz="1800" b="1" dirty="0">
                <a:solidFill>
                  <a:srgbClr val="0067B4"/>
                </a:solidFill>
                <a:effectLst/>
                <a:latin typeface="Calibri" panose="020F0502020204030204" pitchFamily="34" charset="0"/>
                <a:ea typeface="Calibri" panose="020F0502020204030204" pitchFamily="34" charset="0"/>
              </a:rPr>
              <a:t>Ask your Vendor Coordinator today about how we can help you!</a:t>
            </a:r>
          </a:p>
          <a:p>
            <a:pPr marL="0" marR="0" indent="0" algn="ctr">
              <a:spcBef>
                <a:spcPts val="0"/>
              </a:spcBef>
              <a:spcAft>
                <a:spcPts val="0"/>
              </a:spcAft>
              <a:buNone/>
            </a:pPr>
            <a:endParaRPr lang="en-US" sz="1800" b="1" dirty="0">
              <a:solidFill>
                <a:srgbClr val="0067B4"/>
              </a:solidFill>
              <a:latin typeface="Calibri" panose="020F0502020204030204" pitchFamily="34" charset="0"/>
              <a:ea typeface="Calibri" panose="020F0502020204030204" pitchFamily="34" charset="0"/>
            </a:endParaRPr>
          </a:p>
          <a:p>
            <a:pPr marL="0" marR="0" indent="0" algn="ctr">
              <a:spcBef>
                <a:spcPts val="0"/>
              </a:spcBef>
              <a:spcAft>
                <a:spcPts val="0"/>
              </a:spcAft>
              <a:buNone/>
            </a:pPr>
            <a:r>
              <a:rPr lang="en-US" b="1" dirty="0">
                <a:solidFill>
                  <a:srgbClr val="0067B4"/>
                </a:solidFill>
                <a:effectLst/>
                <a:latin typeface="Calibri" panose="020F0502020204030204" pitchFamily="34" charset="0"/>
                <a:ea typeface="Calibri" panose="020F0502020204030204" pitchFamily="34" charset="0"/>
                <a:cs typeface="Calibri" panose="020F0502020204030204" pitchFamily="34" charset="0"/>
              </a:rPr>
              <a:t>Thank you for attending the 2022 Annual WIC Vendor Training!</a:t>
            </a:r>
          </a:p>
          <a:p>
            <a:endParaRPr lang="en-US" dirty="0">
              <a:solidFill>
                <a:srgbClr val="0070C0"/>
              </a:solidFill>
            </a:endParaRPr>
          </a:p>
        </p:txBody>
      </p:sp>
      <p:sp>
        <p:nvSpPr>
          <p:cNvPr id="4" name="Slide Number Placeholder 3">
            <a:extLst>
              <a:ext uri="{FF2B5EF4-FFF2-40B4-BE49-F238E27FC236}">
                <a16:creationId xmlns:a16="http://schemas.microsoft.com/office/drawing/2014/main" id="{00CE7130-38C9-4E34-B9C0-B7F4B838F6F4}"/>
              </a:ext>
            </a:extLst>
          </p:cNvPr>
          <p:cNvSpPr>
            <a:spLocks noGrp="1"/>
          </p:cNvSpPr>
          <p:nvPr>
            <p:ph type="sldNum" sz="quarter" idx="12"/>
          </p:nvPr>
        </p:nvSpPr>
        <p:spPr/>
        <p:txBody>
          <a:bodyPr/>
          <a:lstStyle/>
          <a:p>
            <a:fld id="{1804DF0B-4553-44BF-BD3A-5CFCD7E7E98B}" type="slidenum">
              <a:rPr lang="en-US" altLang="en-US" smtClean="0"/>
              <a:pPr/>
              <a:t>40</a:t>
            </a:fld>
            <a:endParaRPr lang="en-US" altLang="en-US"/>
          </a:p>
        </p:txBody>
      </p:sp>
      <p:pic>
        <p:nvPicPr>
          <p:cNvPr id="1026" name="Picture 2" descr="Come Together by Cevith on Amazon Music - Amazon.com">
            <a:extLst>
              <a:ext uri="{FF2B5EF4-FFF2-40B4-BE49-F238E27FC236}">
                <a16:creationId xmlns:a16="http://schemas.microsoft.com/office/drawing/2014/main" id="{B8A91C28-195B-460A-848A-5906DB55AF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685800"/>
            <a:ext cx="7848600" cy="230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4956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a:extLst>
              <a:ext uri="{FF2B5EF4-FFF2-40B4-BE49-F238E27FC236}">
                <a16:creationId xmlns:a16="http://schemas.microsoft.com/office/drawing/2014/main" id="{0FFA0DD6-05C0-4BF0-9AA8-C6F1C6A43DB7}"/>
              </a:ext>
            </a:extLst>
          </p:cNvPr>
          <p:cNvSpPr>
            <a:spLocks noGrp="1"/>
          </p:cNvSpPr>
          <p:nvPr>
            <p:ph idx="1"/>
          </p:nvPr>
        </p:nvSpPr>
        <p:spPr/>
        <p:txBody>
          <a:bodyPr/>
          <a:lstStyle/>
          <a:p>
            <a:pPr marL="0" indent="0" algn="ctr">
              <a:buFont typeface="Arial" panose="020B0604020202020204" pitchFamily="34" charset="0"/>
              <a:buNone/>
            </a:pPr>
            <a:endParaRPr lang="en-US" altLang="en-US" b="1" dirty="0">
              <a:solidFill>
                <a:srgbClr val="C00000"/>
              </a:solidFill>
            </a:endParaRPr>
          </a:p>
          <a:p>
            <a:pPr marL="0" indent="0" algn="ctr">
              <a:buFont typeface="Arial" panose="020B0604020202020204" pitchFamily="34" charset="0"/>
              <a:buNone/>
            </a:pPr>
            <a:endParaRPr lang="en-US" altLang="en-US" b="1" dirty="0">
              <a:solidFill>
                <a:srgbClr val="C00000"/>
              </a:solidFill>
            </a:endParaRPr>
          </a:p>
          <a:p>
            <a:pPr marL="0" indent="0" algn="ctr">
              <a:buFont typeface="Arial" panose="020B0604020202020204" pitchFamily="34" charset="0"/>
              <a:buNone/>
            </a:pPr>
            <a:r>
              <a:rPr lang="en-US" altLang="en-US" sz="4000" b="1" dirty="0">
                <a:solidFill>
                  <a:srgbClr val="C00000"/>
                </a:solidFill>
              </a:rPr>
              <a:t>Tennessee WIC  Vendor Training </a:t>
            </a:r>
            <a:br>
              <a:rPr lang="en-US" altLang="en-US" sz="4000" b="1" dirty="0">
                <a:solidFill>
                  <a:srgbClr val="C00000"/>
                </a:solidFill>
              </a:rPr>
            </a:br>
            <a:r>
              <a:rPr lang="en-US" altLang="en-US" sz="4000" b="1" dirty="0">
                <a:solidFill>
                  <a:srgbClr val="C00000"/>
                </a:solidFill>
              </a:rPr>
              <a:t>for 2022 – 2023</a:t>
            </a:r>
          </a:p>
          <a:p>
            <a:pPr marL="0" indent="0" algn="ctr">
              <a:buFont typeface="Arial" panose="020B0604020202020204" pitchFamily="34" charset="0"/>
              <a:buNone/>
            </a:pPr>
            <a:br>
              <a:rPr lang="en-US" altLang="en-US" b="1" dirty="0">
                <a:solidFill>
                  <a:srgbClr val="C00000"/>
                </a:solidFill>
              </a:rPr>
            </a:br>
            <a:r>
              <a:rPr lang="en-US" altLang="en-US" sz="3200" b="1" dirty="0">
                <a:solidFill>
                  <a:srgbClr val="C00000"/>
                </a:solidFill>
              </a:rPr>
              <a:t>Part II: TNWIC Information for Owners and Management</a:t>
            </a:r>
            <a:endParaRPr lang="en-US" altLang="en-US" sz="3200" dirty="0"/>
          </a:p>
        </p:txBody>
      </p:sp>
      <p:sp>
        <p:nvSpPr>
          <p:cNvPr id="47107" name="Slide Number Placeholder 3">
            <a:extLst>
              <a:ext uri="{FF2B5EF4-FFF2-40B4-BE49-F238E27FC236}">
                <a16:creationId xmlns:a16="http://schemas.microsoft.com/office/drawing/2014/main" id="{EE384F43-C5B3-4A4B-B60D-3D1EF935656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fld id="{33399519-E5C1-4402-A53A-45AF88CA46EF}" type="slidenum">
              <a:rPr lang="en-US" altLang="en-US" sz="1400">
                <a:solidFill>
                  <a:srgbClr val="FFFFFF"/>
                </a:solidFill>
              </a:rPr>
              <a:pPr>
                <a:spcBef>
                  <a:spcPct val="0"/>
                </a:spcBef>
                <a:buClrTx/>
                <a:buSzTx/>
                <a:buFontTx/>
                <a:buNone/>
              </a:pPr>
              <a:t>41</a:t>
            </a:fld>
            <a:endParaRPr lang="en-US" altLang="en-US" sz="1400">
              <a:solidFill>
                <a:srgbClr val="FFFFFF"/>
              </a:solidFill>
            </a:endParaRPr>
          </a:p>
        </p:txBody>
      </p:sp>
      <p:pic>
        <p:nvPicPr>
          <p:cNvPr id="47108" name="Picture 4">
            <a:extLst>
              <a:ext uri="{FF2B5EF4-FFF2-40B4-BE49-F238E27FC236}">
                <a16:creationId xmlns:a16="http://schemas.microsoft.com/office/drawing/2014/main" id="{E9E7B3B5-0D30-43B7-B85A-BB543336EE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838200"/>
            <a:ext cx="2589213"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03DA7-7AD2-4021-B301-4512D94BFC61}"/>
              </a:ext>
            </a:extLst>
          </p:cNvPr>
          <p:cNvSpPr>
            <a:spLocks noGrp="1"/>
          </p:cNvSpPr>
          <p:nvPr>
            <p:ph type="title"/>
          </p:nvPr>
        </p:nvSpPr>
        <p:spPr/>
        <p:txBody>
          <a:bodyPr/>
          <a:lstStyle/>
          <a:p>
            <a:pPr algn="ctr">
              <a:defRPr/>
            </a:pPr>
            <a:r>
              <a:rPr lang="en-US" sz="3600" b="1" dirty="0">
                <a:solidFill>
                  <a:srgbClr val="C00000"/>
                </a:solidFill>
              </a:rPr>
              <a:t>Introduction</a:t>
            </a:r>
          </a:p>
        </p:txBody>
      </p:sp>
      <p:sp>
        <p:nvSpPr>
          <p:cNvPr id="48131" name="Content Placeholder 2">
            <a:extLst>
              <a:ext uri="{FF2B5EF4-FFF2-40B4-BE49-F238E27FC236}">
                <a16:creationId xmlns:a16="http://schemas.microsoft.com/office/drawing/2014/main" id="{B2925CB7-A321-4680-8E10-817308942E37}"/>
              </a:ext>
            </a:extLst>
          </p:cNvPr>
          <p:cNvSpPr>
            <a:spLocks noGrp="1"/>
          </p:cNvSpPr>
          <p:nvPr>
            <p:ph idx="1"/>
          </p:nvPr>
        </p:nvSpPr>
        <p:spPr/>
        <p:txBody>
          <a:bodyPr/>
          <a:lstStyle/>
          <a:p>
            <a:pPr lvl="1"/>
            <a:r>
              <a:rPr lang="en-US" altLang="en-US" dirty="0"/>
              <a:t>Change to TNWIC, Tennessee’s EBT system, complete </a:t>
            </a:r>
          </a:p>
          <a:p>
            <a:pPr lvl="1"/>
            <a:r>
              <a:rPr lang="en-US" altLang="en-US" dirty="0"/>
              <a:t>Pilot began in Wilson County in Middle Tennessee in May 2018</a:t>
            </a:r>
          </a:p>
          <a:p>
            <a:pPr lvl="1"/>
            <a:r>
              <a:rPr lang="en-US" altLang="en-US" dirty="0"/>
              <a:t>Roll-out completed in Memphis/Shelby County in April 2019</a:t>
            </a:r>
          </a:p>
          <a:p>
            <a:pPr lvl="1"/>
            <a:r>
              <a:rPr lang="en-US" altLang="en-US" dirty="0"/>
              <a:t>Contractors often refer to vendors as retailers, so you will likely see both terms being used</a:t>
            </a:r>
          </a:p>
          <a:p>
            <a:pPr lvl="1"/>
            <a:r>
              <a:rPr lang="en-US" altLang="en-US" dirty="0"/>
              <a:t>Vendors are assigned 5-digit vendor numbers</a:t>
            </a:r>
          </a:p>
          <a:p>
            <a:endParaRPr lang="en-US" altLang="en-US" dirty="0"/>
          </a:p>
        </p:txBody>
      </p:sp>
      <p:sp>
        <p:nvSpPr>
          <p:cNvPr id="48132" name="Slide Number Placeholder 3">
            <a:extLst>
              <a:ext uri="{FF2B5EF4-FFF2-40B4-BE49-F238E27FC236}">
                <a16:creationId xmlns:a16="http://schemas.microsoft.com/office/drawing/2014/main" id="{B5C08709-C53B-4C26-9FDB-93BED1A8ECB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fld id="{837EF16C-C984-47FD-A206-C8615B769EB2}" type="slidenum">
              <a:rPr lang="en-US" altLang="en-US" sz="1400">
                <a:solidFill>
                  <a:srgbClr val="FFFFFF"/>
                </a:solidFill>
              </a:rPr>
              <a:pPr>
                <a:spcBef>
                  <a:spcPct val="0"/>
                </a:spcBef>
                <a:buClrTx/>
                <a:buSzTx/>
                <a:buFontTx/>
                <a:buNone/>
              </a:pPr>
              <a:t>42</a:t>
            </a:fld>
            <a:endParaRPr lang="en-US" altLang="en-US" sz="1400">
              <a:solidFill>
                <a:srgbClr val="FFFFFF"/>
              </a:solidFill>
            </a:endParaRPr>
          </a:p>
        </p:txBody>
      </p:sp>
      <p:pic>
        <p:nvPicPr>
          <p:cNvPr id="48133" name="Picture 7">
            <a:extLst>
              <a:ext uri="{FF2B5EF4-FFF2-40B4-BE49-F238E27FC236}">
                <a16:creationId xmlns:a16="http://schemas.microsoft.com/office/drawing/2014/main" id="{B5656514-E9A5-46E4-97C7-B54C8BCE0E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6219825"/>
            <a:ext cx="11715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a:extLst>
              <a:ext uri="{FF2B5EF4-FFF2-40B4-BE49-F238E27FC236}">
                <a16:creationId xmlns:a16="http://schemas.microsoft.com/office/drawing/2014/main" id="{F1E5233F-3198-4E82-8B91-A6E64AEC280D}"/>
              </a:ext>
            </a:extLst>
          </p:cNvPr>
          <p:cNvSpPr>
            <a:spLocks noGrp="1"/>
          </p:cNvSpPr>
          <p:nvPr>
            <p:ph idx="1"/>
          </p:nvPr>
        </p:nvSpPr>
        <p:spPr>
          <a:xfrm>
            <a:off x="609600" y="1662113"/>
            <a:ext cx="8229600" cy="4876800"/>
          </a:xfrm>
        </p:spPr>
        <p:txBody>
          <a:bodyPr/>
          <a:lstStyle/>
          <a:p>
            <a:pPr marL="0" indent="0" algn="ctr">
              <a:buFont typeface="Arial" panose="020B0604020202020204" pitchFamily="34" charset="0"/>
              <a:buNone/>
            </a:pPr>
            <a:endParaRPr lang="en-US" altLang="en-US" sz="4000">
              <a:solidFill>
                <a:srgbClr val="C00000"/>
              </a:solidFill>
            </a:endParaRPr>
          </a:p>
          <a:p>
            <a:pPr marL="0" indent="0" algn="ctr">
              <a:buFont typeface="Arial" panose="020B0604020202020204" pitchFamily="34" charset="0"/>
              <a:buNone/>
            </a:pPr>
            <a:r>
              <a:rPr lang="en-US" altLang="en-US" sz="4000" b="1">
                <a:solidFill>
                  <a:srgbClr val="C00000"/>
                </a:solidFill>
              </a:rPr>
              <a:t>Excerpts from “Conduent Guide to WIC EBT for Retailers”</a:t>
            </a:r>
          </a:p>
        </p:txBody>
      </p:sp>
      <p:sp>
        <p:nvSpPr>
          <p:cNvPr id="49155" name="Slide Number Placeholder 3">
            <a:extLst>
              <a:ext uri="{FF2B5EF4-FFF2-40B4-BE49-F238E27FC236}">
                <a16:creationId xmlns:a16="http://schemas.microsoft.com/office/drawing/2014/main" id="{EE2BC6CB-D46B-418B-945B-A6100124945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fld id="{F979CF9F-6B5E-4FF2-BC0C-79BFE42F19C4}" type="slidenum">
              <a:rPr lang="en-US" altLang="en-US" sz="1400">
                <a:solidFill>
                  <a:srgbClr val="FFFFFF"/>
                </a:solidFill>
              </a:rPr>
              <a:pPr>
                <a:spcBef>
                  <a:spcPct val="0"/>
                </a:spcBef>
                <a:buClrTx/>
                <a:buSzTx/>
                <a:buFontTx/>
                <a:buNone/>
              </a:pPr>
              <a:t>43</a:t>
            </a:fld>
            <a:endParaRPr lang="en-US" altLang="en-US" sz="1400">
              <a:solidFill>
                <a:srgbClr val="FFFFFF"/>
              </a:solidFill>
            </a:endParaRPr>
          </a:p>
        </p:txBody>
      </p:sp>
      <p:pic>
        <p:nvPicPr>
          <p:cNvPr id="49156" name="Picture 7">
            <a:extLst>
              <a:ext uri="{FF2B5EF4-FFF2-40B4-BE49-F238E27FC236}">
                <a16:creationId xmlns:a16="http://schemas.microsoft.com/office/drawing/2014/main" id="{6BC472DD-31D4-44DA-9B58-82D90F0A7F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6219825"/>
            <a:ext cx="11715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8" descr="C:\Users\Jerry &amp; Michelle\AppData\Local\Microsoft\Windows\INetCache\IE\N4159NAJ\science-and-technology[1].jpg">
            <a:extLst>
              <a:ext uri="{FF2B5EF4-FFF2-40B4-BE49-F238E27FC236}">
                <a16:creationId xmlns:a16="http://schemas.microsoft.com/office/drawing/2014/main" id="{BFEDC891-27C6-40BE-BD43-4FC046EC9B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4267200"/>
            <a:ext cx="1463675"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F7F8D-3561-4D12-A51A-19D9823CAE2E}"/>
              </a:ext>
            </a:extLst>
          </p:cNvPr>
          <p:cNvSpPr>
            <a:spLocks noGrp="1"/>
          </p:cNvSpPr>
          <p:nvPr>
            <p:ph type="title"/>
          </p:nvPr>
        </p:nvSpPr>
        <p:spPr/>
        <p:txBody>
          <a:bodyPr>
            <a:noAutofit/>
          </a:bodyPr>
          <a:lstStyle/>
          <a:p>
            <a:pPr algn="ctr">
              <a:defRPr/>
            </a:pPr>
            <a:r>
              <a:rPr lang="en-US" sz="3600" b="1" dirty="0">
                <a:solidFill>
                  <a:srgbClr val="C00000"/>
                </a:solidFill>
              </a:rPr>
              <a:t>Two Options for Processing </a:t>
            </a:r>
            <a:br>
              <a:rPr lang="en-US" sz="3600" b="1" dirty="0">
                <a:solidFill>
                  <a:srgbClr val="C00000"/>
                </a:solidFill>
              </a:rPr>
            </a:br>
            <a:r>
              <a:rPr lang="en-US" sz="3600" b="1" dirty="0">
                <a:solidFill>
                  <a:srgbClr val="C00000"/>
                </a:solidFill>
              </a:rPr>
              <a:t>TNWIC Cards</a:t>
            </a:r>
          </a:p>
        </p:txBody>
      </p:sp>
      <p:sp>
        <p:nvSpPr>
          <p:cNvPr id="49155" name="Content Placeholder 2">
            <a:extLst>
              <a:ext uri="{FF2B5EF4-FFF2-40B4-BE49-F238E27FC236}">
                <a16:creationId xmlns:a16="http://schemas.microsoft.com/office/drawing/2014/main" id="{B7E9F120-E47F-4FE4-94F2-B3E25F9D9FE1}"/>
              </a:ext>
            </a:extLst>
          </p:cNvPr>
          <p:cNvSpPr>
            <a:spLocks noGrp="1"/>
          </p:cNvSpPr>
          <p:nvPr>
            <p:ph idx="1"/>
          </p:nvPr>
        </p:nvSpPr>
        <p:spPr>
          <a:xfrm>
            <a:off x="457200" y="1676400"/>
            <a:ext cx="8229600" cy="4800600"/>
          </a:xfrm>
        </p:spPr>
        <p:txBody>
          <a:bodyPr/>
          <a:lstStyle/>
          <a:p>
            <a:pPr>
              <a:buFont typeface="Arial" charset="0"/>
              <a:buChar char="•"/>
              <a:defRPr/>
            </a:pPr>
            <a:r>
              <a:rPr lang="en-US" altLang="en-US" b="1" i="1" u="sng" dirty="0"/>
              <a:t>Integrated</a:t>
            </a:r>
            <a:r>
              <a:rPr lang="en-US" altLang="en-US" b="1" dirty="0"/>
              <a:t>:</a:t>
            </a:r>
            <a:r>
              <a:rPr lang="en-US" altLang="en-US" dirty="0"/>
              <a:t> Vendor accepts TNWIC through their Electronic Cash Register (ECR) system without needing separate device.</a:t>
            </a:r>
          </a:p>
          <a:p>
            <a:pPr lvl="1">
              <a:buFont typeface="Wingdings" panose="05000000000000000000" pitchFamily="2" charset="2"/>
              <a:buChar char="Ø"/>
              <a:defRPr/>
            </a:pPr>
            <a:r>
              <a:rPr lang="en-US" altLang="en-US" dirty="0"/>
              <a:t>Allows “mixed basket transactions” which do not require separating WIC food items from non-WIC items </a:t>
            </a:r>
          </a:p>
          <a:p>
            <a:pPr lvl="1">
              <a:buFont typeface="Wingdings" panose="05000000000000000000" pitchFamily="2" charset="2"/>
              <a:buChar char="Ø"/>
              <a:defRPr/>
            </a:pPr>
            <a:r>
              <a:rPr lang="en-US" altLang="en-US" dirty="0"/>
              <a:t>However, transactions </a:t>
            </a:r>
            <a:r>
              <a:rPr lang="en-US" altLang="en-US" b="1" dirty="0"/>
              <a:t>MUST </a:t>
            </a:r>
            <a:r>
              <a:rPr lang="en-US" altLang="en-US" dirty="0"/>
              <a:t>be rung as follows:</a:t>
            </a:r>
            <a:endParaRPr lang="en-US" altLang="en-US" b="1" dirty="0"/>
          </a:p>
          <a:p>
            <a:pPr marL="890587" lvl="2" indent="-342900">
              <a:buFont typeface="+mj-lt"/>
              <a:buAutoNum type="arabicPeriod"/>
              <a:defRPr/>
            </a:pPr>
            <a:r>
              <a:rPr lang="en-US" altLang="en-US" dirty="0"/>
              <a:t>WIC</a:t>
            </a:r>
          </a:p>
          <a:p>
            <a:pPr marL="890587" lvl="2" indent="-342900">
              <a:buFont typeface="+mj-lt"/>
              <a:buAutoNum type="arabicPeriod"/>
              <a:defRPr/>
            </a:pPr>
            <a:r>
              <a:rPr lang="en-US" altLang="en-US" dirty="0"/>
              <a:t>SNAP (Food Stamps)</a:t>
            </a:r>
          </a:p>
          <a:p>
            <a:pPr marL="890587" lvl="2" indent="-342900">
              <a:buFont typeface="+mj-lt"/>
              <a:buAutoNum type="arabicPeriod"/>
              <a:defRPr/>
            </a:pPr>
            <a:r>
              <a:rPr lang="en-US" altLang="en-US" dirty="0"/>
              <a:t>Temporary Assistance for Needy Families (TANF)</a:t>
            </a:r>
          </a:p>
          <a:p>
            <a:pPr marL="890587" lvl="2" indent="-342900">
              <a:buFont typeface="+mj-lt"/>
              <a:buAutoNum type="arabicPeriod"/>
              <a:defRPr/>
            </a:pPr>
            <a:r>
              <a:rPr lang="en-US" altLang="en-US" dirty="0"/>
              <a:t>Other forms of payment such as cash, debit and credit cards</a:t>
            </a:r>
          </a:p>
          <a:p>
            <a:pPr lvl="2">
              <a:buFont typeface="Wingdings" panose="05000000000000000000" pitchFamily="2" charset="2"/>
              <a:buChar char="Ø"/>
              <a:defRPr/>
            </a:pPr>
            <a:endParaRPr lang="en-US" altLang="en-US" sz="2200" dirty="0"/>
          </a:p>
          <a:p>
            <a:pPr marL="274637" lvl="1" indent="0" algn="ctr">
              <a:buFont typeface="Arial" charset="0"/>
              <a:buNone/>
              <a:defRPr/>
            </a:pPr>
            <a:r>
              <a:rPr lang="en-US" altLang="en-US" sz="2400" b="1" i="1" u="sng" dirty="0"/>
              <a:t>The important phrase is “WIC First”</a:t>
            </a:r>
          </a:p>
          <a:p>
            <a:pPr>
              <a:buFont typeface="Arial" charset="0"/>
              <a:buChar char="•"/>
              <a:defRPr/>
            </a:pPr>
            <a:endParaRPr lang="en-US" altLang="en-US" dirty="0"/>
          </a:p>
          <a:p>
            <a:pPr marL="274637" lvl="1" indent="0">
              <a:buFont typeface="Arial" charset="0"/>
              <a:buNone/>
              <a:defRPr/>
            </a:pPr>
            <a:r>
              <a:rPr lang="en-US" altLang="en-US" dirty="0"/>
              <a:t> </a:t>
            </a:r>
          </a:p>
        </p:txBody>
      </p:sp>
      <p:sp>
        <p:nvSpPr>
          <p:cNvPr id="50180" name="Slide Number Placeholder 3">
            <a:extLst>
              <a:ext uri="{FF2B5EF4-FFF2-40B4-BE49-F238E27FC236}">
                <a16:creationId xmlns:a16="http://schemas.microsoft.com/office/drawing/2014/main" id="{3CB7E49A-79DA-4582-870E-12772D00F2C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fld id="{82D226EF-429A-4CAA-8FFB-ED7F518235CA}" type="slidenum">
              <a:rPr lang="en-US" altLang="en-US" sz="1400">
                <a:solidFill>
                  <a:srgbClr val="FFFFFF"/>
                </a:solidFill>
              </a:rPr>
              <a:pPr>
                <a:spcBef>
                  <a:spcPct val="0"/>
                </a:spcBef>
                <a:buClrTx/>
                <a:buSzTx/>
                <a:buFontTx/>
                <a:buNone/>
              </a:pPr>
              <a:t>44</a:t>
            </a:fld>
            <a:endParaRPr lang="en-US" altLang="en-US" sz="1400">
              <a:solidFill>
                <a:srgbClr val="FFFFFF"/>
              </a:solidFill>
            </a:endParaRPr>
          </a:p>
        </p:txBody>
      </p:sp>
      <p:pic>
        <p:nvPicPr>
          <p:cNvPr id="50181" name="Picture 7">
            <a:extLst>
              <a:ext uri="{FF2B5EF4-FFF2-40B4-BE49-F238E27FC236}">
                <a16:creationId xmlns:a16="http://schemas.microsoft.com/office/drawing/2014/main" id="{9061F491-E7A6-4D3B-88AB-70A9C1A49A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6219825"/>
            <a:ext cx="11715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5D4A2-1AB3-4574-81E7-46635B80968B}"/>
              </a:ext>
            </a:extLst>
          </p:cNvPr>
          <p:cNvSpPr>
            <a:spLocks noGrp="1"/>
          </p:cNvSpPr>
          <p:nvPr>
            <p:ph type="title"/>
          </p:nvPr>
        </p:nvSpPr>
        <p:spPr/>
        <p:txBody>
          <a:bodyPr>
            <a:normAutofit fontScale="90000"/>
          </a:bodyPr>
          <a:lstStyle/>
          <a:p>
            <a:pPr algn="ctr">
              <a:defRPr/>
            </a:pPr>
            <a:r>
              <a:rPr lang="en-US" b="1" dirty="0">
                <a:solidFill>
                  <a:srgbClr val="C00000"/>
                </a:solidFill>
              </a:rPr>
              <a:t>Two Options for Processing </a:t>
            </a:r>
            <a:br>
              <a:rPr lang="en-US" b="1" dirty="0">
                <a:solidFill>
                  <a:srgbClr val="C00000"/>
                </a:solidFill>
              </a:rPr>
            </a:br>
            <a:r>
              <a:rPr lang="en-US" b="1" dirty="0">
                <a:solidFill>
                  <a:srgbClr val="C00000"/>
                </a:solidFill>
              </a:rPr>
              <a:t>TNWIC Cards</a:t>
            </a:r>
            <a:endParaRPr lang="en-US" dirty="0"/>
          </a:p>
        </p:txBody>
      </p:sp>
      <p:sp>
        <p:nvSpPr>
          <p:cNvPr id="51203" name="Content Placeholder 2">
            <a:extLst>
              <a:ext uri="{FF2B5EF4-FFF2-40B4-BE49-F238E27FC236}">
                <a16:creationId xmlns:a16="http://schemas.microsoft.com/office/drawing/2014/main" id="{CF9A292E-02FB-4D61-BB2F-2D192993B9CE}"/>
              </a:ext>
            </a:extLst>
          </p:cNvPr>
          <p:cNvSpPr>
            <a:spLocks noGrp="1"/>
          </p:cNvSpPr>
          <p:nvPr>
            <p:ph idx="1"/>
          </p:nvPr>
        </p:nvSpPr>
        <p:spPr>
          <a:xfrm>
            <a:off x="457200" y="1981200"/>
            <a:ext cx="8229600" cy="4495800"/>
          </a:xfrm>
        </p:spPr>
        <p:txBody>
          <a:bodyPr/>
          <a:lstStyle/>
          <a:p>
            <a:pPr lvl="1"/>
            <a:r>
              <a:rPr lang="en-US" altLang="en-US" sz="2400" b="1" i="1" u="sng" dirty="0"/>
              <a:t>Integrated (cont.)</a:t>
            </a:r>
            <a:r>
              <a:rPr lang="en-US" altLang="en-US" sz="2400" b="1" dirty="0"/>
              <a:t>:</a:t>
            </a:r>
          </a:p>
          <a:p>
            <a:pPr lvl="2">
              <a:buFont typeface="Wingdings" panose="05000000000000000000" pitchFamily="2" charset="2"/>
              <a:buChar char="Ø"/>
            </a:pPr>
            <a:r>
              <a:rPr lang="en-US" altLang="en-US" sz="2000" dirty="0"/>
              <a:t>All check-out lanes handle WIC</a:t>
            </a:r>
          </a:p>
          <a:p>
            <a:pPr lvl="2">
              <a:buFont typeface="Wingdings" panose="05000000000000000000" pitchFamily="2" charset="2"/>
              <a:buChar char="Ø"/>
            </a:pPr>
            <a:r>
              <a:rPr lang="en-US" altLang="en-US" sz="2000" dirty="0"/>
              <a:t>Payments often from a Third Party Processor (TPP) along with other forms of payments</a:t>
            </a:r>
          </a:p>
          <a:p>
            <a:pPr lvl="2">
              <a:buFont typeface="Wingdings" panose="05000000000000000000" pitchFamily="2" charset="2"/>
              <a:buChar char="Ø"/>
            </a:pPr>
            <a:r>
              <a:rPr lang="en-US" altLang="en-US" sz="2000" dirty="0"/>
              <a:t>No additional agreement with Conduent, the EBT contractor</a:t>
            </a:r>
          </a:p>
          <a:p>
            <a:pPr lvl="2">
              <a:buFont typeface="Wingdings" panose="05000000000000000000" pitchFamily="2" charset="2"/>
              <a:buChar char="Ø"/>
            </a:pPr>
            <a:r>
              <a:rPr lang="en-US" altLang="en-US" sz="2000" dirty="0"/>
              <a:t>If cardholder no longer wants an item, entire transaction must be voided if WIC tendered and accepted</a:t>
            </a:r>
          </a:p>
        </p:txBody>
      </p:sp>
      <p:sp>
        <p:nvSpPr>
          <p:cNvPr id="51204" name="Slide Number Placeholder 3">
            <a:extLst>
              <a:ext uri="{FF2B5EF4-FFF2-40B4-BE49-F238E27FC236}">
                <a16:creationId xmlns:a16="http://schemas.microsoft.com/office/drawing/2014/main" id="{B45D1ABE-7D3C-4479-B905-2A5C1EA2F0C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fld id="{258241F5-8474-4633-A0E8-0206C37DA974}" type="slidenum">
              <a:rPr lang="en-US" altLang="en-US" sz="1400">
                <a:solidFill>
                  <a:srgbClr val="FFFFFF"/>
                </a:solidFill>
              </a:rPr>
              <a:pPr>
                <a:spcBef>
                  <a:spcPct val="0"/>
                </a:spcBef>
                <a:buClrTx/>
                <a:buSzTx/>
                <a:buFontTx/>
                <a:buNone/>
              </a:pPr>
              <a:t>45</a:t>
            </a:fld>
            <a:endParaRPr lang="en-US" altLang="en-US" sz="1400">
              <a:solidFill>
                <a:srgbClr val="FFFFFF"/>
              </a:solidFill>
            </a:endParaRPr>
          </a:p>
        </p:txBody>
      </p:sp>
      <p:pic>
        <p:nvPicPr>
          <p:cNvPr id="51205" name="Picture 7">
            <a:extLst>
              <a:ext uri="{FF2B5EF4-FFF2-40B4-BE49-F238E27FC236}">
                <a16:creationId xmlns:a16="http://schemas.microsoft.com/office/drawing/2014/main" id="{2EF208AC-D97F-4BDC-A004-408CFECB7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6219825"/>
            <a:ext cx="11715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30B5D-5BB6-4876-903D-B4B1B9D42221}"/>
              </a:ext>
            </a:extLst>
          </p:cNvPr>
          <p:cNvSpPr>
            <a:spLocks noGrp="1"/>
          </p:cNvSpPr>
          <p:nvPr>
            <p:ph type="title"/>
          </p:nvPr>
        </p:nvSpPr>
        <p:spPr/>
        <p:txBody>
          <a:bodyPr>
            <a:noAutofit/>
          </a:bodyPr>
          <a:lstStyle/>
          <a:p>
            <a:pPr algn="ctr">
              <a:defRPr/>
            </a:pPr>
            <a:r>
              <a:rPr lang="en-US" sz="3600" b="1" dirty="0">
                <a:solidFill>
                  <a:srgbClr val="C00000"/>
                </a:solidFill>
              </a:rPr>
              <a:t>Two Options for Processing </a:t>
            </a:r>
            <a:br>
              <a:rPr lang="en-US" sz="3600" b="1" dirty="0">
                <a:solidFill>
                  <a:srgbClr val="C00000"/>
                </a:solidFill>
              </a:rPr>
            </a:br>
            <a:r>
              <a:rPr lang="en-US" sz="3600" b="1" dirty="0">
                <a:solidFill>
                  <a:srgbClr val="C00000"/>
                </a:solidFill>
              </a:rPr>
              <a:t>TNWIC Cards</a:t>
            </a:r>
            <a:endParaRPr lang="en-US" sz="3600" b="1" dirty="0"/>
          </a:p>
        </p:txBody>
      </p:sp>
      <p:sp>
        <p:nvSpPr>
          <p:cNvPr id="3" name="Content Placeholder 2">
            <a:extLst>
              <a:ext uri="{FF2B5EF4-FFF2-40B4-BE49-F238E27FC236}">
                <a16:creationId xmlns:a16="http://schemas.microsoft.com/office/drawing/2014/main" id="{3352A38A-BDCF-4B8C-BFE7-5DA17FBA74FB}"/>
              </a:ext>
            </a:extLst>
          </p:cNvPr>
          <p:cNvSpPr>
            <a:spLocks noGrp="1"/>
          </p:cNvSpPr>
          <p:nvPr>
            <p:ph idx="1"/>
          </p:nvPr>
        </p:nvSpPr>
        <p:spPr>
          <a:xfrm>
            <a:off x="457200" y="1981200"/>
            <a:ext cx="8229600" cy="4495800"/>
          </a:xfrm>
        </p:spPr>
        <p:txBody>
          <a:bodyPr/>
          <a:lstStyle/>
          <a:p>
            <a:pPr>
              <a:buFont typeface="Arial" charset="0"/>
              <a:buChar char="•"/>
              <a:defRPr/>
            </a:pPr>
            <a:r>
              <a:rPr lang="en-US" altLang="en-US" b="1" i="1" u="sng" dirty="0"/>
              <a:t>Stand-Beside</a:t>
            </a:r>
            <a:r>
              <a:rPr lang="en-US" altLang="en-US" dirty="0"/>
              <a:t>: Vendor uses a Point-of-Sale (POS) device separate from their existing ECR to process TNWIC transactions. </a:t>
            </a:r>
          </a:p>
          <a:p>
            <a:pPr lvl="1">
              <a:buFont typeface="Wingdings" panose="05000000000000000000" pitchFamily="2" charset="2"/>
              <a:buChar char="Ø"/>
              <a:defRPr/>
            </a:pPr>
            <a:r>
              <a:rPr lang="en-US" altLang="en-US" dirty="0"/>
              <a:t>Similar to that used for SNAP stand-beside transactions</a:t>
            </a:r>
          </a:p>
          <a:p>
            <a:pPr lvl="1">
              <a:buFont typeface="Wingdings" panose="05000000000000000000" pitchFamily="2" charset="2"/>
              <a:buChar char="Ø"/>
              <a:defRPr/>
            </a:pPr>
            <a:r>
              <a:rPr lang="en-US" altLang="en-US" dirty="0"/>
              <a:t>Cannot do “Mixed basket transactions”</a:t>
            </a:r>
          </a:p>
          <a:p>
            <a:pPr lvl="1">
              <a:buFont typeface="Wingdings" panose="05000000000000000000" pitchFamily="2" charset="2"/>
              <a:buChar char="Ø"/>
              <a:defRPr/>
            </a:pPr>
            <a:r>
              <a:rPr lang="en-US" altLang="en-US" dirty="0"/>
              <a:t>WIC may not be accepted at all lanes</a:t>
            </a:r>
          </a:p>
          <a:p>
            <a:pPr lvl="1">
              <a:buFont typeface="Wingdings" panose="05000000000000000000" pitchFamily="2" charset="2"/>
              <a:buChar char="Ø"/>
              <a:defRPr/>
            </a:pPr>
            <a:r>
              <a:rPr lang="en-US" altLang="en-US" dirty="0"/>
              <a:t>Requires agreement with Conduent separate from the “Tennessee WIC Vendor Agreement”</a:t>
            </a:r>
          </a:p>
          <a:p>
            <a:pPr lvl="1">
              <a:buFont typeface="Wingdings" panose="05000000000000000000" pitchFamily="2" charset="2"/>
              <a:buChar char="Ø"/>
              <a:defRPr/>
            </a:pPr>
            <a:r>
              <a:rPr lang="en-US" altLang="en-US" dirty="0"/>
              <a:t>Payments made directly from Conduent</a:t>
            </a:r>
          </a:p>
          <a:p>
            <a:pPr lvl="1">
              <a:buFont typeface="Wingdings" panose="05000000000000000000" pitchFamily="2" charset="2"/>
              <a:buChar char="Ø"/>
              <a:defRPr/>
            </a:pPr>
            <a:r>
              <a:rPr lang="en-US" altLang="en-US" dirty="0"/>
              <a:t>24/7 Help Line</a:t>
            </a:r>
          </a:p>
          <a:p>
            <a:pPr lvl="1">
              <a:buFont typeface="Wingdings" panose="05000000000000000000" pitchFamily="2" charset="2"/>
              <a:buChar char="Ø"/>
              <a:defRPr/>
            </a:pPr>
            <a:endParaRPr lang="en-US" altLang="en-US" dirty="0"/>
          </a:p>
          <a:p>
            <a:pPr marL="274637" lvl="1" indent="0">
              <a:buFont typeface="Arial" charset="0"/>
              <a:buNone/>
              <a:defRPr/>
            </a:pPr>
            <a:endParaRPr lang="en-US" altLang="en-US" dirty="0"/>
          </a:p>
          <a:p>
            <a:pPr>
              <a:buFont typeface="Arial" charset="0"/>
              <a:buChar char="•"/>
              <a:defRPr/>
            </a:pPr>
            <a:endParaRPr lang="en-US" altLang="en-US" dirty="0"/>
          </a:p>
          <a:p>
            <a:pPr lvl="1">
              <a:buFont typeface="Wingdings" panose="05000000000000000000" pitchFamily="2" charset="2"/>
              <a:buChar char="Ø"/>
              <a:defRPr/>
            </a:pPr>
            <a:endParaRPr lang="en-US" altLang="en-US" dirty="0"/>
          </a:p>
        </p:txBody>
      </p:sp>
      <p:sp>
        <p:nvSpPr>
          <p:cNvPr id="52228" name="Slide Number Placeholder 3">
            <a:extLst>
              <a:ext uri="{FF2B5EF4-FFF2-40B4-BE49-F238E27FC236}">
                <a16:creationId xmlns:a16="http://schemas.microsoft.com/office/drawing/2014/main" id="{2355277E-DEA9-4DA8-8C77-2FF8FD9D9D4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fld id="{57879C4F-41EE-42BF-AEDF-20D27E7F5BD9}" type="slidenum">
              <a:rPr lang="en-US" altLang="en-US" sz="1400">
                <a:solidFill>
                  <a:srgbClr val="FFFFFF"/>
                </a:solidFill>
              </a:rPr>
              <a:pPr>
                <a:spcBef>
                  <a:spcPct val="0"/>
                </a:spcBef>
                <a:buClrTx/>
                <a:buSzTx/>
                <a:buFontTx/>
                <a:buNone/>
              </a:pPr>
              <a:t>46</a:t>
            </a:fld>
            <a:endParaRPr lang="en-US" altLang="en-US" sz="1400">
              <a:solidFill>
                <a:srgbClr val="FFFFFF"/>
              </a:solidFill>
            </a:endParaRPr>
          </a:p>
        </p:txBody>
      </p:sp>
      <p:pic>
        <p:nvPicPr>
          <p:cNvPr id="52229" name="Picture 7">
            <a:extLst>
              <a:ext uri="{FF2B5EF4-FFF2-40B4-BE49-F238E27FC236}">
                <a16:creationId xmlns:a16="http://schemas.microsoft.com/office/drawing/2014/main" id="{1D1D9F54-0595-4D33-922A-FEF082782D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6219825"/>
            <a:ext cx="11715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642A0-E182-47EB-AFB6-32A634C87C96}"/>
              </a:ext>
            </a:extLst>
          </p:cNvPr>
          <p:cNvSpPr>
            <a:spLocks noGrp="1"/>
          </p:cNvSpPr>
          <p:nvPr>
            <p:ph type="title"/>
          </p:nvPr>
        </p:nvSpPr>
        <p:spPr/>
        <p:txBody>
          <a:bodyPr/>
          <a:lstStyle/>
          <a:p>
            <a:pPr algn="ctr">
              <a:defRPr/>
            </a:pPr>
            <a:r>
              <a:rPr lang="en-US" sz="3600" b="1" dirty="0">
                <a:solidFill>
                  <a:srgbClr val="C00000"/>
                </a:solidFill>
              </a:rPr>
              <a:t>Approved Product List (APL)</a:t>
            </a:r>
          </a:p>
        </p:txBody>
      </p:sp>
      <p:sp>
        <p:nvSpPr>
          <p:cNvPr id="53251" name="Content Placeholder 2">
            <a:extLst>
              <a:ext uri="{FF2B5EF4-FFF2-40B4-BE49-F238E27FC236}">
                <a16:creationId xmlns:a16="http://schemas.microsoft.com/office/drawing/2014/main" id="{D1BB54F0-6EE0-4197-97A6-85FBEFB0517E}"/>
              </a:ext>
            </a:extLst>
          </p:cNvPr>
          <p:cNvSpPr>
            <a:spLocks noGrp="1"/>
          </p:cNvSpPr>
          <p:nvPr>
            <p:ph idx="1"/>
          </p:nvPr>
        </p:nvSpPr>
        <p:spPr/>
        <p:txBody>
          <a:bodyPr/>
          <a:lstStyle/>
          <a:p>
            <a:r>
              <a:rPr lang="en-US" altLang="en-US" dirty="0"/>
              <a:t>Each WIC Program develops own APL</a:t>
            </a:r>
          </a:p>
          <a:p>
            <a:r>
              <a:rPr lang="en-US" altLang="en-US" dirty="0"/>
              <a:t>Tennessee’s current list has more than 14,000 items</a:t>
            </a:r>
          </a:p>
          <a:p>
            <a:r>
              <a:rPr lang="en-US" altLang="en-US" dirty="0"/>
              <a:t>Over-rides not allowed</a:t>
            </a:r>
          </a:p>
          <a:p>
            <a:r>
              <a:rPr lang="en-US" altLang="en-US" dirty="0"/>
              <a:t>Report potentially eligible additions as follows:</a:t>
            </a:r>
          </a:p>
          <a:p>
            <a:pPr lvl="1">
              <a:buFont typeface="Wingdings" panose="05000000000000000000" pitchFamily="2" charset="2"/>
              <a:buChar char="Ø"/>
            </a:pPr>
            <a:r>
              <a:rPr lang="en-US" altLang="en-US" dirty="0"/>
              <a:t>If corporate owned, through company procedures</a:t>
            </a:r>
          </a:p>
          <a:p>
            <a:pPr lvl="1">
              <a:buFont typeface="Wingdings" panose="05000000000000000000" pitchFamily="2" charset="2"/>
              <a:buChar char="Ø"/>
            </a:pPr>
            <a:r>
              <a:rPr lang="en-US" altLang="en-US" dirty="0"/>
              <a:t>If independently owned, through contacting Kelly Soliman, Food Policy Nutritionist at </a:t>
            </a:r>
            <a:r>
              <a:rPr lang="en-US" altLang="en-US" dirty="0">
                <a:hlinkClick r:id="rId3"/>
              </a:rPr>
              <a:t>WIC.UPCRequest@tn.gov</a:t>
            </a:r>
            <a:endParaRPr lang="en-US" altLang="en-US" dirty="0"/>
          </a:p>
          <a:p>
            <a:r>
              <a:rPr lang="en-US" altLang="en-US" dirty="0"/>
              <a:t>Conduent sends updated APLs daily</a:t>
            </a:r>
          </a:p>
        </p:txBody>
      </p:sp>
      <p:sp>
        <p:nvSpPr>
          <p:cNvPr id="53252" name="Slide Number Placeholder 3">
            <a:extLst>
              <a:ext uri="{FF2B5EF4-FFF2-40B4-BE49-F238E27FC236}">
                <a16:creationId xmlns:a16="http://schemas.microsoft.com/office/drawing/2014/main" id="{FE4FC9F3-B63C-493A-AA50-0F1A0CC7080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fld id="{06A5569C-844E-4EB0-B9C2-C5B6B94C1855}" type="slidenum">
              <a:rPr lang="en-US" altLang="en-US" sz="1400">
                <a:solidFill>
                  <a:srgbClr val="FFFFFF"/>
                </a:solidFill>
              </a:rPr>
              <a:pPr>
                <a:spcBef>
                  <a:spcPct val="0"/>
                </a:spcBef>
                <a:buClrTx/>
                <a:buSzTx/>
                <a:buFontTx/>
                <a:buNone/>
              </a:pPr>
              <a:t>47</a:t>
            </a:fld>
            <a:endParaRPr lang="en-US" altLang="en-US" sz="1400">
              <a:solidFill>
                <a:srgbClr val="FFFFFF"/>
              </a:solidFill>
            </a:endParaRPr>
          </a:p>
        </p:txBody>
      </p:sp>
      <p:pic>
        <p:nvPicPr>
          <p:cNvPr id="53253" name="Picture 7">
            <a:extLst>
              <a:ext uri="{FF2B5EF4-FFF2-40B4-BE49-F238E27FC236}">
                <a16:creationId xmlns:a16="http://schemas.microsoft.com/office/drawing/2014/main" id="{82DF1DD4-246F-42E1-9644-1ED60B2720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6148388"/>
            <a:ext cx="11715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Picture 6" descr="C:\Users\Jerry &amp; Michelle\AppData\Local\Microsoft\Windows\INetCache\IE\27RLDGR2\WikiProject_Council_project_list_icon.svg[1].png">
            <a:extLst>
              <a:ext uri="{FF2B5EF4-FFF2-40B4-BE49-F238E27FC236}">
                <a16:creationId xmlns:a16="http://schemas.microsoft.com/office/drawing/2014/main" id="{10092832-53DF-4B5B-B1CF-F09ED00B36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4191000"/>
            <a:ext cx="145732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A5E58-A014-47DF-9202-A8EA3B6F9D3F}"/>
              </a:ext>
            </a:extLst>
          </p:cNvPr>
          <p:cNvSpPr>
            <a:spLocks noGrp="1"/>
          </p:cNvSpPr>
          <p:nvPr>
            <p:ph type="title"/>
          </p:nvPr>
        </p:nvSpPr>
        <p:spPr/>
        <p:txBody>
          <a:bodyPr/>
          <a:lstStyle/>
          <a:p>
            <a:pPr algn="ctr" eaLnBrk="1" fontAlgn="auto" hangingPunct="1">
              <a:spcAft>
                <a:spcPts val="0"/>
              </a:spcAft>
              <a:defRPr/>
            </a:pPr>
            <a:r>
              <a:rPr lang="en-US" sz="3600" b="1" dirty="0">
                <a:solidFill>
                  <a:srgbClr val="C00000"/>
                </a:solidFill>
              </a:rPr>
              <a:t>Other Important TNWIC Terms</a:t>
            </a:r>
          </a:p>
        </p:txBody>
      </p:sp>
      <p:sp>
        <p:nvSpPr>
          <p:cNvPr id="54275" name="Content Placeholder 2">
            <a:extLst>
              <a:ext uri="{FF2B5EF4-FFF2-40B4-BE49-F238E27FC236}">
                <a16:creationId xmlns:a16="http://schemas.microsoft.com/office/drawing/2014/main" id="{D2FF531B-0ABB-4011-917D-342707D6641F}"/>
              </a:ext>
            </a:extLst>
          </p:cNvPr>
          <p:cNvSpPr>
            <a:spLocks noGrp="1"/>
          </p:cNvSpPr>
          <p:nvPr>
            <p:ph idx="1"/>
          </p:nvPr>
        </p:nvSpPr>
        <p:spPr>
          <a:xfrm>
            <a:off x="457200" y="1524000"/>
            <a:ext cx="8229600" cy="5257800"/>
          </a:xfrm>
        </p:spPr>
        <p:txBody>
          <a:bodyPr/>
          <a:lstStyle/>
          <a:p>
            <a:pPr eaLnBrk="1" hangingPunct="1"/>
            <a:r>
              <a:rPr lang="en-US" altLang="en-US" i="1" u="sng" dirty="0"/>
              <a:t>Cardholder:</a:t>
            </a:r>
            <a:r>
              <a:rPr lang="en-US" altLang="en-US" dirty="0"/>
              <a:t> WIC participant or someone authorized to use the card on their behalf</a:t>
            </a:r>
          </a:p>
          <a:p>
            <a:pPr eaLnBrk="1" hangingPunct="1"/>
            <a:r>
              <a:rPr lang="en-US" altLang="en-US" i="1" u="sng" dirty="0"/>
              <a:t>Food Benefits:</a:t>
            </a:r>
            <a:r>
              <a:rPr lang="en-US" altLang="en-US" dirty="0"/>
              <a:t> Specific foods and quantities to be received from WIC</a:t>
            </a:r>
          </a:p>
          <a:p>
            <a:pPr eaLnBrk="1" hangingPunct="1"/>
            <a:r>
              <a:rPr lang="en-US" altLang="en-US" i="1" u="sng" dirty="0"/>
              <a:t>Cash Value Benefits: </a:t>
            </a:r>
            <a:r>
              <a:rPr lang="en-US" altLang="en-US" dirty="0"/>
              <a:t>Fixed-dollar amount for fruits and vegetables </a:t>
            </a:r>
          </a:p>
          <a:p>
            <a:pPr lvl="1" eaLnBrk="1" hangingPunct="1">
              <a:buFont typeface="Wingdings" panose="05000000000000000000" pitchFamily="2" charset="2"/>
              <a:buChar char="Ø"/>
            </a:pPr>
            <a:r>
              <a:rPr lang="en-US" altLang="en-US" dirty="0"/>
              <a:t>Both food and Cash Value benefits are for a specific benefit period</a:t>
            </a:r>
          </a:p>
          <a:p>
            <a:pPr lvl="1" eaLnBrk="1" hangingPunct="1">
              <a:buFont typeface="Wingdings" panose="05000000000000000000" pitchFamily="2" charset="2"/>
              <a:buChar char="Ø"/>
            </a:pPr>
            <a:r>
              <a:rPr lang="en-US" altLang="en-US" b="1" dirty="0"/>
              <a:t>Tennessee benefit periods are based on a “rolling date”</a:t>
            </a:r>
          </a:p>
          <a:p>
            <a:pPr eaLnBrk="1" hangingPunct="1"/>
            <a:r>
              <a:rPr lang="en-US" altLang="en-US" i="1" u="sng" dirty="0"/>
              <a:t>IVR: </a:t>
            </a:r>
            <a:r>
              <a:rPr lang="en-US" altLang="en-US" dirty="0"/>
              <a:t>Toll-free Conduent customer service line for participants to:</a:t>
            </a:r>
          </a:p>
          <a:p>
            <a:pPr lvl="1" eaLnBrk="1" hangingPunct="1">
              <a:buFont typeface="Wingdings" panose="05000000000000000000" pitchFamily="2" charset="2"/>
              <a:buChar char="Ø"/>
            </a:pPr>
            <a:r>
              <a:rPr lang="en-US" altLang="en-US" dirty="0"/>
              <a:t>Set and change PIN numbers </a:t>
            </a:r>
          </a:p>
          <a:p>
            <a:pPr lvl="1" eaLnBrk="1" hangingPunct="1">
              <a:buFont typeface="Wingdings" panose="05000000000000000000" pitchFamily="2" charset="2"/>
              <a:buChar char="Ø"/>
            </a:pPr>
            <a:r>
              <a:rPr lang="en-US" altLang="en-US" dirty="0"/>
              <a:t>Get specific food and CVB balances and transaction information</a:t>
            </a:r>
          </a:p>
          <a:p>
            <a:pPr eaLnBrk="1" hangingPunct="1"/>
            <a:endParaRPr lang="en-US" altLang="en-US" dirty="0"/>
          </a:p>
        </p:txBody>
      </p:sp>
      <p:sp>
        <p:nvSpPr>
          <p:cNvPr id="54276" name="Slide Number Placeholder 3">
            <a:extLst>
              <a:ext uri="{FF2B5EF4-FFF2-40B4-BE49-F238E27FC236}">
                <a16:creationId xmlns:a16="http://schemas.microsoft.com/office/drawing/2014/main" id="{D52BD2E1-9086-4ABF-9E2C-290B7BDFE9D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fld id="{E7FBB7A7-9B39-4F7F-B3F3-5AD0F9C356AB}" type="slidenum">
              <a:rPr lang="en-US" altLang="en-US" sz="1400">
                <a:solidFill>
                  <a:srgbClr val="FFFFFF"/>
                </a:solidFill>
              </a:rPr>
              <a:pPr>
                <a:spcBef>
                  <a:spcPct val="0"/>
                </a:spcBef>
                <a:buClrTx/>
                <a:buSzTx/>
                <a:buFontTx/>
                <a:buNone/>
              </a:pPr>
              <a:t>48</a:t>
            </a:fld>
            <a:endParaRPr lang="en-US" altLang="en-US" sz="1400">
              <a:solidFill>
                <a:srgbClr val="FFFFFF"/>
              </a:solidFill>
            </a:endParaRPr>
          </a:p>
        </p:txBody>
      </p:sp>
      <p:pic>
        <p:nvPicPr>
          <p:cNvPr id="54277" name="Picture 7">
            <a:extLst>
              <a:ext uri="{FF2B5EF4-FFF2-40B4-BE49-F238E27FC236}">
                <a16:creationId xmlns:a16="http://schemas.microsoft.com/office/drawing/2014/main" id="{3CDCC630-3E69-48A7-8335-7EDCBCB393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6219825"/>
            <a:ext cx="11715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6" descr="C:\Users\Jerry &amp; Michelle\AppData\Local\Microsoft\Windows\INetCache\IE\J8AMC1OV\47-quiz[1].jpg">
            <a:extLst>
              <a:ext uri="{FF2B5EF4-FFF2-40B4-BE49-F238E27FC236}">
                <a16:creationId xmlns:a16="http://schemas.microsoft.com/office/drawing/2014/main" id="{67D831B5-8C19-454B-BEBE-79B00A028B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19812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E0C43-AE21-425E-8499-4DEF6C236592}"/>
              </a:ext>
            </a:extLst>
          </p:cNvPr>
          <p:cNvSpPr>
            <a:spLocks noGrp="1"/>
          </p:cNvSpPr>
          <p:nvPr>
            <p:ph type="title"/>
          </p:nvPr>
        </p:nvSpPr>
        <p:spPr/>
        <p:txBody>
          <a:bodyPr/>
          <a:lstStyle/>
          <a:p>
            <a:pPr algn="ctr" eaLnBrk="1" fontAlgn="auto" hangingPunct="1">
              <a:spcAft>
                <a:spcPts val="0"/>
              </a:spcAft>
              <a:defRPr/>
            </a:pPr>
            <a:r>
              <a:rPr lang="en-US" b="1" dirty="0">
                <a:solidFill>
                  <a:srgbClr val="C00000"/>
                </a:solidFill>
              </a:rPr>
              <a:t>Other Important TNWIC Terms</a:t>
            </a:r>
            <a:endParaRPr lang="en-US" dirty="0"/>
          </a:p>
        </p:txBody>
      </p:sp>
      <p:sp>
        <p:nvSpPr>
          <p:cNvPr id="55299" name="Content Placeholder 2">
            <a:extLst>
              <a:ext uri="{FF2B5EF4-FFF2-40B4-BE49-F238E27FC236}">
                <a16:creationId xmlns:a16="http://schemas.microsoft.com/office/drawing/2014/main" id="{50563ACD-3A06-411E-8153-2A835DD4D488}"/>
              </a:ext>
            </a:extLst>
          </p:cNvPr>
          <p:cNvSpPr>
            <a:spLocks noGrp="1"/>
          </p:cNvSpPr>
          <p:nvPr>
            <p:ph idx="1"/>
          </p:nvPr>
        </p:nvSpPr>
        <p:spPr/>
        <p:txBody>
          <a:bodyPr/>
          <a:lstStyle/>
          <a:p>
            <a:pPr eaLnBrk="1" hangingPunct="1"/>
            <a:r>
              <a:rPr lang="en-US" altLang="en-US" i="1" u="sng"/>
              <a:t>Not to Exceed (NTE):</a:t>
            </a:r>
            <a:r>
              <a:rPr lang="en-US" altLang="en-US"/>
              <a:t> Maximum price vendor is reimbursed for a particular approved food item</a:t>
            </a:r>
          </a:p>
          <a:p>
            <a:pPr eaLnBrk="1" hangingPunct="1"/>
            <a:r>
              <a:rPr lang="en-US" altLang="en-US" i="1" u="sng"/>
              <a:t>Personal Identification Number (PIN): </a:t>
            </a:r>
            <a:r>
              <a:rPr lang="en-US" altLang="en-US"/>
              <a:t>4-digit number set by the participant to access their food and CVB benefits</a:t>
            </a:r>
          </a:p>
          <a:p>
            <a:pPr eaLnBrk="1" hangingPunct="1"/>
            <a:r>
              <a:rPr lang="en-US" altLang="en-US" i="1" u="sng"/>
              <a:t>Price Look-Up (PLU):</a:t>
            </a:r>
            <a:r>
              <a:rPr lang="en-US" altLang="en-US"/>
              <a:t> 4-digit code on fresh produce, vendors may enter specific code or the generic PLU 4469</a:t>
            </a:r>
          </a:p>
          <a:p>
            <a:pPr eaLnBrk="1" hangingPunct="1"/>
            <a:r>
              <a:rPr lang="en-US" altLang="en-US" i="1" u="sng"/>
              <a:t>Primary Account Number (PAN): </a:t>
            </a:r>
            <a:r>
              <a:rPr lang="en-US" altLang="en-US"/>
              <a:t>16-digit number on front of the TNWIC Card</a:t>
            </a:r>
          </a:p>
        </p:txBody>
      </p:sp>
      <p:sp>
        <p:nvSpPr>
          <p:cNvPr id="55300" name="Slide Number Placeholder 3">
            <a:extLst>
              <a:ext uri="{FF2B5EF4-FFF2-40B4-BE49-F238E27FC236}">
                <a16:creationId xmlns:a16="http://schemas.microsoft.com/office/drawing/2014/main" id="{D737B7CD-14BA-4574-98CE-1552B5BE016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fld id="{10A8365B-CC3E-491E-A396-31505C054ADC}" type="slidenum">
              <a:rPr lang="en-US" altLang="en-US" sz="1400">
                <a:solidFill>
                  <a:srgbClr val="FFFFFF"/>
                </a:solidFill>
              </a:rPr>
              <a:pPr>
                <a:spcBef>
                  <a:spcPct val="0"/>
                </a:spcBef>
                <a:buClrTx/>
                <a:buSzTx/>
                <a:buFontTx/>
                <a:buNone/>
              </a:pPr>
              <a:t>49</a:t>
            </a:fld>
            <a:endParaRPr lang="en-US" altLang="en-US" sz="1400">
              <a:solidFill>
                <a:srgbClr val="FFFFFF"/>
              </a:solidFill>
            </a:endParaRPr>
          </a:p>
        </p:txBody>
      </p:sp>
      <p:pic>
        <p:nvPicPr>
          <p:cNvPr id="55301" name="Picture 7">
            <a:extLst>
              <a:ext uri="{FF2B5EF4-FFF2-40B4-BE49-F238E27FC236}">
                <a16:creationId xmlns:a16="http://schemas.microsoft.com/office/drawing/2014/main" id="{4E0B1DA8-3A39-499B-B498-B87440A208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6219825"/>
            <a:ext cx="11715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F05BDD1F-2700-48AD-8290-2FA5A50BB137}"/>
              </a:ext>
            </a:extLst>
          </p:cNvPr>
          <p:cNvSpPr>
            <a:spLocks noGrp="1" noChangeArrowheads="1"/>
          </p:cNvSpPr>
          <p:nvPr>
            <p:ph type="title"/>
          </p:nvPr>
        </p:nvSpPr>
        <p:spPr>
          <a:xfrm>
            <a:off x="990600" y="609600"/>
            <a:ext cx="8001000" cy="1981200"/>
          </a:xfrm>
        </p:spPr>
        <p:txBody>
          <a:bodyPr>
            <a:normAutofit fontScale="90000"/>
          </a:bodyPr>
          <a:lstStyle/>
          <a:p>
            <a:pPr algn="ctr" eaLnBrk="1" fontAlgn="auto" hangingPunct="1">
              <a:spcAft>
                <a:spcPts val="0"/>
              </a:spcAft>
              <a:defRPr/>
            </a:pPr>
            <a:r>
              <a:rPr lang="en-US" b="1" dirty="0">
                <a:solidFill>
                  <a:srgbClr val="C00000"/>
                </a:solidFill>
              </a:rPr>
              <a:t>WIC Provides Healthy Foods</a:t>
            </a:r>
            <a:r>
              <a:rPr lang="en-US" dirty="0">
                <a:solidFill>
                  <a:srgbClr val="C00000"/>
                </a:solidFill>
              </a:rPr>
              <a:t> </a:t>
            </a:r>
            <a:br>
              <a:rPr lang="en-US" dirty="0">
                <a:solidFill>
                  <a:schemeClr val="bg2">
                    <a:lumMod val="10000"/>
                  </a:schemeClr>
                </a:solidFill>
                <a:latin typeface="+mn-lt"/>
              </a:rPr>
            </a:br>
            <a:r>
              <a:rPr lang="en-US" sz="2400" b="1" i="1" dirty="0">
                <a:solidFill>
                  <a:schemeClr val="bg2">
                    <a:lumMod val="10000"/>
                  </a:schemeClr>
                </a:solidFill>
                <a:cs typeface="Arial" pitchFamily="34" charset="0"/>
              </a:rPr>
              <a:t>WIC food benefits align with the Dietary Guidelines for Americans and the infant feeding practice guidelines of the American Academy of Pediatrics.</a:t>
            </a:r>
            <a:br>
              <a:rPr lang="en-US" sz="2400" b="1" i="1" dirty="0">
                <a:solidFill>
                  <a:schemeClr val="bg2">
                    <a:lumMod val="10000"/>
                  </a:schemeClr>
                </a:solidFill>
                <a:cs typeface="Arial" pitchFamily="34" charset="0"/>
              </a:rPr>
            </a:br>
            <a:br>
              <a:rPr lang="en-US" sz="2400" b="1" i="1" dirty="0">
                <a:solidFill>
                  <a:schemeClr val="bg2">
                    <a:lumMod val="10000"/>
                  </a:schemeClr>
                </a:solidFill>
                <a:cs typeface="Arial" pitchFamily="34" charset="0"/>
              </a:rPr>
            </a:br>
            <a:r>
              <a:rPr lang="en-US" sz="2400" b="1" i="1" dirty="0">
                <a:solidFill>
                  <a:schemeClr val="bg2">
                    <a:lumMod val="10000"/>
                  </a:schemeClr>
                </a:solidFill>
                <a:cs typeface="Arial" pitchFamily="34" charset="0"/>
              </a:rPr>
              <a:t>  </a:t>
            </a:r>
            <a:r>
              <a:rPr lang="en-US" sz="2400" b="1" i="1" dirty="0">
                <a:solidFill>
                  <a:srgbClr val="C00000"/>
                </a:solidFill>
                <a:cs typeface="Arial" pitchFamily="34" charset="0"/>
              </a:rPr>
              <a:t>Since July 1, 2015 the Tennessee WIC Program Has Provided: </a:t>
            </a:r>
          </a:p>
        </p:txBody>
      </p:sp>
      <p:sp>
        <p:nvSpPr>
          <p:cNvPr id="10243" name="Rectangle 3">
            <a:extLst>
              <a:ext uri="{FF2B5EF4-FFF2-40B4-BE49-F238E27FC236}">
                <a16:creationId xmlns:a16="http://schemas.microsoft.com/office/drawing/2014/main" id="{72B76E58-2335-4A67-BDB0-3DDC49A5AD92}"/>
              </a:ext>
            </a:extLst>
          </p:cNvPr>
          <p:cNvSpPr>
            <a:spLocks noGrp="1" noChangeArrowheads="1"/>
          </p:cNvSpPr>
          <p:nvPr>
            <p:ph idx="1"/>
          </p:nvPr>
        </p:nvSpPr>
        <p:spPr>
          <a:xfrm>
            <a:off x="1066800" y="2819400"/>
            <a:ext cx="3352800" cy="3810000"/>
          </a:xfrm>
        </p:spPr>
        <p:txBody>
          <a:bodyPr rtlCol="0">
            <a:normAutofit/>
          </a:bodyPr>
          <a:lstStyle/>
          <a:p>
            <a:pPr marL="0" indent="0" eaLnBrk="1" fontAlgn="auto" hangingPunct="1">
              <a:spcAft>
                <a:spcPts val="600"/>
              </a:spcAft>
              <a:buFont typeface="Wingdings 2" pitchFamily="18" charset="2"/>
              <a:buNone/>
              <a:defRPr/>
            </a:pPr>
            <a:r>
              <a:rPr lang="en-US" sz="1800" b="1" dirty="0"/>
              <a:t>Whole-wheat Bread and other Whole Grains</a:t>
            </a:r>
          </a:p>
          <a:p>
            <a:pPr marL="365760" indent="-283464" eaLnBrk="1" fontAlgn="auto" hangingPunct="1">
              <a:spcAft>
                <a:spcPts val="600"/>
              </a:spcAft>
              <a:buFont typeface="Wingdings 2" pitchFamily="18" charset="2"/>
              <a:buNone/>
              <a:defRPr/>
            </a:pPr>
            <a:r>
              <a:rPr lang="en-US" sz="1800" b="1" dirty="0"/>
              <a:t>Milk</a:t>
            </a:r>
          </a:p>
          <a:p>
            <a:pPr marL="365760" indent="-283464" eaLnBrk="1" fontAlgn="auto" hangingPunct="1">
              <a:spcAft>
                <a:spcPts val="600"/>
              </a:spcAft>
              <a:buFont typeface="Wingdings 2" pitchFamily="18" charset="2"/>
              <a:buNone/>
              <a:defRPr/>
            </a:pPr>
            <a:r>
              <a:rPr lang="en-US" sz="1800" b="1" dirty="0"/>
              <a:t>Eggs</a:t>
            </a:r>
          </a:p>
          <a:p>
            <a:pPr marL="365760" indent="-283464" eaLnBrk="1" fontAlgn="auto" hangingPunct="1">
              <a:spcAft>
                <a:spcPts val="600"/>
              </a:spcAft>
              <a:buFont typeface="Wingdings 2" pitchFamily="18" charset="2"/>
              <a:buNone/>
              <a:defRPr/>
            </a:pPr>
            <a:r>
              <a:rPr lang="en-US" sz="1800" b="1" dirty="0"/>
              <a:t>Cheese</a:t>
            </a:r>
          </a:p>
          <a:p>
            <a:pPr marL="365760" indent="-283464" eaLnBrk="1" fontAlgn="auto" hangingPunct="1">
              <a:spcAft>
                <a:spcPts val="600"/>
              </a:spcAft>
              <a:buFont typeface="Wingdings 2" pitchFamily="18" charset="2"/>
              <a:buNone/>
              <a:defRPr/>
            </a:pPr>
            <a:r>
              <a:rPr lang="en-US" sz="1800" b="1" dirty="0"/>
              <a:t>Yogurt</a:t>
            </a:r>
          </a:p>
          <a:p>
            <a:pPr marL="365760" indent="-283464" eaLnBrk="1" fontAlgn="auto" hangingPunct="1">
              <a:spcAft>
                <a:spcPts val="600"/>
              </a:spcAft>
              <a:buFont typeface="Wingdings 2" pitchFamily="18" charset="2"/>
              <a:buNone/>
              <a:defRPr/>
            </a:pPr>
            <a:r>
              <a:rPr lang="en-US" sz="1800" b="1" dirty="0"/>
              <a:t>Breakfast Cereal</a:t>
            </a:r>
          </a:p>
          <a:p>
            <a:pPr marL="365760" indent="-283464" eaLnBrk="1" fontAlgn="auto" hangingPunct="1">
              <a:spcAft>
                <a:spcPts val="600"/>
              </a:spcAft>
              <a:buFont typeface="Wingdings 2" pitchFamily="18" charset="2"/>
              <a:buNone/>
              <a:defRPr/>
            </a:pPr>
            <a:r>
              <a:rPr lang="en-US" sz="1800" b="1" dirty="0"/>
              <a:t>Peanut Butter</a:t>
            </a:r>
          </a:p>
          <a:p>
            <a:pPr marL="365760" indent="-283464" eaLnBrk="1" fontAlgn="auto" hangingPunct="1">
              <a:spcAft>
                <a:spcPts val="600"/>
              </a:spcAft>
              <a:buFont typeface="Wingdings 2" pitchFamily="18" charset="2"/>
              <a:buNone/>
              <a:defRPr/>
            </a:pPr>
            <a:r>
              <a:rPr lang="en-US" sz="1800" b="1" dirty="0"/>
              <a:t>Fruits and Vegetables</a:t>
            </a:r>
          </a:p>
          <a:p>
            <a:pPr marL="365760" indent="-283464" eaLnBrk="1" fontAlgn="auto" hangingPunct="1">
              <a:spcAft>
                <a:spcPts val="600"/>
              </a:spcAft>
              <a:buFont typeface="Wingdings 2" pitchFamily="18" charset="2"/>
              <a:buNone/>
              <a:defRPr/>
            </a:pPr>
            <a:endParaRPr lang="en-US" sz="2000" b="1" dirty="0"/>
          </a:p>
        </p:txBody>
      </p:sp>
      <p:sp>
        <p:nvSpPr>
          <p:cNvPr id="10244" name="Slide Number Placeholder 5">
            <a:extLst>
              <a:ext uri="{FF2B5EF4-FFF2-40B4-BE49-F238E27FC236}">
                <a16:creationId xmlns:a16="http://schemas.microsoft.com/office/drawing/2014/main" id="{3CA654AE-FDBF-4CB0-BD5A-0611FDA02B0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fld id="{255B6811-26E0-4534-9775-2D1B3D78458C}" type="slidenum">
              <a:rPr lang="en-US" altLang="en-US" sz="1400">
                <a:solidFill>
                  <a:srgbClr val="B5A788"/>
                </a:solidFill>
              </a:rPr>
              <a:pPr>
                <a:spcBef>
                  <a:spcPct val="0"/>
                </a:spcBef>
                <a:buClrTx/>
                <a:buSzTx/>
                <a:buFontTx/>
                <a:buNone/>
              </a:pPr>
              <a:t>5</a:t>
            </a:fld>
            <a:endParaRPr lang="en-US" altLang="en-US" sz="1400">
              <a:solidFill>
                <a:srgbClr val="B5A788"/>
              </a:solidFill>
            </a:endParaRPr>
          </a:p>
        </p:txBody>
      </p:sp>
      <p:sp>
        <p:nvSpPr>
          <p:cNvPr id="10" name="TextBox 9">
            <a:extLst>
              <a:ext uri="{FF2B5EF4-FFF2-40B4-BE49-F238E27FC236}">
                <a16:creationId xmlns:a16="http://schemas.microsoft.com/office/drawing/2014/main" id="{129E57F4-F7A7-47A0-91B2-45BC6BB79E05}"/>
              </a:ext>
            </a:extLst>
          </p:cNvPr>
          <p:cNvSpPr txBox="1"/>
          <p:nvPr/>
        </p:nvSpPr>
        <p:spPr>
          <a:xfrm>
            <a:off x="4876800" y="2819400"/>
            <a:ext cx="3124200" cy="3662363"/>
          </a:xfrm>
          <a:prstGeom prst="rect">
            <a:avLst/>
          </a:prstGeom>
          <a:noFill/>
        </p:spPr>
        <p:txBody>
          <a:bodyPr>
            <a:spAutoFit/>
          </a:bodyPr>
          <a:lstStyle/>
          <a:p>
            <a:pPr>
              <a:spcBef>
                <a:spcPts val="600"/>
              </a:spcBef>
              <a:spcAft>
                <a:spcPts val="600"/>
              </a:spcAft>
              <a:defRPr/>
            </a:pPr>
            <a:r>
              <a:rPr lang="en-US" b="1" dirty="0">
                <a:latin typeface="+mn-lt"/>
                <a:cs typeface="+mn-cs"/>
              </a:rPr>
              <a:t>Dried and canned beans/peas</a:t>
            </a:r>
          </a:p>
          <a:p>
            <a:pPr>
              <a:spcBef>
                <a:spcPts val="600"/>
              </a:spcBef>
              <a:spcAft>
                <a:spcPts val="600"/>
              </a:spcAft>
              <a:defRPr/>
            </a:pPr>
            <a:r>
              <a:rPr lang="en-US" b="1" dirty="0">
                <a:latin typeface="+mn-lt"/>
                <a:cs typeface="+mn-cs"/>
              </a:rPr>
              <a:t>Canned Fish</a:t>
            </a:r>
            <a:endParaRPr lang="en-US" dirty="0">
              <a:latin typeface="+mn-lt"/>
              <a:cs typeface="+mn-cs"/>
            </a:endParaRPr>
          </a:p>
          <a:p>
            <a:pPr>
              <a:spcBef>
                <a:spcPts val="600"/>
              </a:spcBef>
              <a:spcAft>
                <a:spcPts val="600"/>
              </a:spcAft>
              <a:buFont typeface="Wingdings 2" pitchFamily="18" charset="2"/>
              <a:buNone/>
              <a:defRPr/>
            </a:pPr>
            <a:r>
              <a:rPr lang="en-US" b="1" dirty="0">
                <a:latin typeface="+mn-lt"/>
                <a:cs typeface="+mn-cs"/>
              </a:rPr>
              <a:t>Baby Food</a:t>
            </a:r>
          </a:p>
          <a:p>
            <a:pPr>
              <a:spcBef>
                <a:spcPts val="600"/>
              </a:spcBef>
              <a:spcAft>
                <a:spcPts val="600"/>
              </a:spcAft>
              <a:buFont typeface="Wingdings 2" pitchFamily="18" charset="2"/>
              <a:buNone/>
              <a:defRPr/>
            </a:pPr>
            <a:r>
              <a:rPr lang="en-US" b="1" dirty="0">
                <a:latin typeface="+mn-lt"/>
                <a:cs typeface="+mn-cs"/>
              </a:rPr>
              <a:t>Infant Cereal</a:t>
            </a:r>
          </a:p>
          <a:p>
            <a:pPr>
              <a:spcBef>
                <a:spcPts val="600"/>
              </a:spcBef>
              <a:spcAft>
                <a:spcPts val="600"/>
              </a:spcAft>
              <a:buFont typeface="Wingdings 2" pitchFamily="18" charset="2"/>
              <a:buNone/>
              <a:defRPr/>
            </a:pPr>
            <a:r>
              <a:rPr lang="en-US" b="1" dirty="0">
                <a:latin typeface="+mn-lt"/>
                <a:cs typeface="+mn-cs"/>
              </a:rPr>
              <a:t>Juice</a:t>
            </a:r>
          </a:p>
          <a:p>
            <a:pPr>
              <a:spcBef>
                <a:spcPts val="600"/>
              </a:spcBef>
              <a:spcAft>
                <a:spcPts val="600"/>
              </a:spcAft>
              <a:defRPr/>
            </a:pPr>
            <a:r>
              <a:rPr lang="en-US" b="1" dirty="0">
                <a:latin typeface="+mn-lt"/>
                <a:cs typeface="+mn-cs"/>
              </a:rPr>
              <a:t>Infant Formula</a:t>
            </a:r>
          </a:p>
          <a:p>
            <a:pPr>
              <a:spcBef>
                <a:spcPts val="600"/>
              </a:spcBef>
              <a:spcAft>
                <a:spcPts val="600"/>
              </a:spcAft>
              <a:defRPr/>
            </a:pPr>
            <a:r>
              <a:rPr lang="en-US" b="1" dirty="0">
                <a:latin typeface="+mn-lt"/>
                <a:cs typeface="+mn-cs"/>
              </a:rPr>
              <a:t>Soy-based beverage </a:t>
            </a:r>
          </a:p>
          <a:p>
            <a:pPr>
              <a:spcBef>
                <a:spcPts val="600"/>
              </a:spcBef>
              <a:spcAft>
                <a:spcPts val="600"/>
              </a:spcAft>
              <a:defRPr/>
            </a:pPr>
            <a:r>
              <a:rPr lang="en-US" b="1" dirty="0">
                <a:latin typeface="+mn-lt"/>
                <a:cs typeface="+mn-cs"/>
              </a:rPr>
              <a:t>Tofu</a:t>
            </a:r>
          </a:p>
        </p:txBody>
      </p:sp>
      <p:pic>
        <p:nvPicPr>
          <p:cNvPr id="10246" name="Picture 7">
            <a:extLst>
              <a:ext uri="{FF2B5EF4-FFF2-40B4-BE49-F238E27FC236}">
                <a16:creationId xmlns:a16="http://schemas.microsoft.com/office/drawing/2014/main" id="{3A940D23-BA1E-4FB5-9C28-98899FD492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5213" y="6157913"/>
            <a:ext cx="11715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43FC0-1B66-4478-9AC5-CFDC0B248770}"/>
              </a:ext>
            </a:extLst>
          </p:cNvPr>
          <p:cNvSpPr>
            <a:spLocks noGrp="1"/>
          </p:cNvSpPr>
          <p:nvPr>
            <p:ph type="title"/>
          </p:nvPr>
        </p:nvSpPr>
        <p:spPr/>
        <p:txBody>
          <a:bodyPr/>
          <a:lstStyle/>
          <a:p>
            <a:pPr algn="ctr">
              <a:defRPr/>
            </a:pPr>
            <a:r>
              <a:rPr lang="en-US" b="1" dirty="0">
                <a:solidFill>
                  <a:srgbClr val="C00000"/>
                </a:solidFill>
              </a:rPr>
              <a:t>Other Important TNWIC Terms</a:t>
            </a:r>
            <a:endParaRPr lang="en-US" dirty="0"/>
          </a:p>
        </p:txBody>
      </p:sp>
      <p:sp>
        <p:nvSpPr>
          <p:cNvPr id="56323" name="Content Placeholder 2">
            <a:extLst>
              <a:ext uri="{FF2B5EF4-FFF2-40B4-BE49-F238E27FC236}">
                <a16:creationId xmlns:a16="http://schemas.microsoft.com/office/drawing/2014/main" id="{02012EEC-0AAB-446E-9018-1D0753F071C9}"/>
              </a:ext>
            </a:extLst>
          </p:cNvPr>
          <p:cNvSpPr>
            <a:spLocks noGrp="1"/>
          </p:cNvSpPr>
          <p:nvPr>
            <p:ph idx="1"/>
          </p:nvPr>
        </p:nvSpPr>
        <p:spPr/>
        <p:txBody>
          <a:bodyPr/>
          <a:lstStyle/>
          <a:p>
            <a:pPr eaLnBrk="1" hangingPunct="1"/>
            <a:r>
              <a:rPr lang="en-US" altLang="en-US" i="1" u="sng"/>
              <a:t>Settlement:</a:t>
            </a:r>
            <a:r>
              <a:rPr lang="en-US" altLang="en-US"/>
              <a:t> Payment received for a WIC transaction whether integrated or stand-beside </a:t>
            </a:r>
          </a:p>
          <a:p>
            <a:pPr eaLnBrk="1" hangingPunct="1"/>
            <a:r>
              <a:rPr lang="en-US" altLang="en-US" i="1" u="sng"/>
              <a:t>Shopping List:</a:t>
            </a:r>
            <a:r>
              <a:rPr lang="en-US" altLang="en-US"/>
              <a:t> List of foods and quantities available to the household attached to the TNWIC Card</a:t>
            </a:r>
            <a:endParaRPr lang="en-US" altLang="en-US" i="1" u="sng"/>
          </a:p>
          <a:p>
            <a:r>
              <a:rPr lang="en-US" altLang="en-US" i="1" u="sng"/>
              <a:t>Universal Product Code (UPC): </a:t>
            </a:r>
            <a:r>
              <a:rPr lang="en-US" altLang="en-US"/>
              <a:t>Specific type of barcode used to identify products sold by WIC vendors</a:t>
            </a:r>
          </a:p>
          <a:p>
            <a:r>
              <a:rPr lang="en-US" altLang="en-US" i="1" u="sng"/>
              <a:t>Value Added Retailer (VAR): </a:t>
            </a:r>
            <a:r>
              <a:rPr lang="en-US" altLang="en-US"/>
              <a:t>Business entity selling or leasing integrated cash register systems</a:t>
            </a:r>
          </a:p>
        </p:txBody>
      </p:sp>
      <p:sp>
        <p:nvSpPr>
          <p:cNvPr id="56324" name="Slide Number Placeholder 3">
            <a:extLst>
              <a:ext uri="{FF2B5EF4-FFF2-40B4-BE49-F238E27FC236}">
                <a16:creationId xmlns:a16="http://schemas.microsoft.com/office/drawing/2014/main" id="{23D9BF7D-86A3-4C9E-8C0A-8F92AA364DF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fld id="{9A75D202-95EF-4AA3-96EC-5D4B51891F40}" type="slidenum">
              <a:rPr lang="en-US" altLang="en-US" sz="1400">
                <a:solidFill>
                  <a:srgbClr val="FFFFFF"/>
                </a:solidFill>
              </a:rPr>
              <a:pPr>
                <a:spcBef>
                  <a:spcPct val="0"/>
                </a:spcBef>
                <a:buClrTx/>
                <a:buSzTx/>
                <a:buFontTx/>
                <a:buNone/>
              </a:pPr>
              <a:t>50</a:t>
            </a:fld>
            <a:endParaRPr lang="en-US" altLang="en-US" sz="1400">
              <a:solidFill>
                <a:srgbClr val="FFFFFF"/>
              </a:solidFill>
            </a:endParaRPr>
          </a:p>
        </p:txBody>
      </p:sp>
      <p:pic>
        <p:nvPicPr>
          <p:cNvPr id="56325" name="Picture 7">
            <a:extLst>
              <a:ext uri="{FF2B5EF4-FFF2-40B4-BE49-F238E27FC236}">
                <a16:creationId xmlns:a16="http://schemas.microsoft.com/office/drawing/2014/main" id="{C0BB8859-AAE2-4DDE-A805-E1DEC35A96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6110288"/>
            <a:ext cx="11715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F4D37-E129-4D23-BD48-A006740C9116}"/>
              </a:ext>
            </a:extLst>
          </p:cNvPr>
          <p:cNvSpPr>
            <a:spLocks noGrp="1"/>
          </p:cNvSpPr>
          <p:nvPr>
            <p:ph type="title"/>
          </p:nvPr>
        </p:nvSpPr>
        <p:spPr/>
        <p:txBody>
          <a:bodyPr/>
          <a:lstStyle/>
          <a:p>
            <a:pPr algn="ctr">
              <a:defRPr/>
            </a:pPr>
            <a:r>
              <a:rPr lang="en-US" sz="3600" b="1" dirty="0">
                <a:solidFill>
                  <a:srgbClr val="C00000"/>
                </a:solidFill>
              </a:rPr>
              <a:t>Important Requirements</a:t>
            </a:r>
          </a:p>
        </p:txBody>
      </p:sp>
      <p:sp>
        <p:nvSpPr>
          <p:cNvPr id="57347" name="Content Placeholder 2">
            <a:extLst>
              <a:ext uri="{FF2B5EF4-FFF2-40B4-BE49-F238E27FC236}">
                <a16:creationId xmlns:a16="http://schemas.microsoft.com/office/drawing/2014/main" id="{D76A4A0F-EC48-4022-9AA3-00B27E4DD6B9}"/>
              </a:ext>
            </a:extLst>
          </p:cNvPr>
          <p:cNvSpPr>
            <a:spLocks noGrp="1"/>
          </p:cNvSpPr>
          <p:nvPr>
            <p:ph idx="1"/>
          </p:nvPr>
        </p:nvSpPr>
        <p:spPr/>
        <p:txBody>
          <a:bodyPr/>
          <a:lstStyle/>
          <a:p>
            <a:r>
              <a:rPr lang="en-US" altLang="en-US"/>
              <a:t>Card must be presented at time of purchase</a:t>
            </a:r>
          </a:p>
          <a:p>
            <a:r>
              <a:rPr lang="en-US" altLang="en-US"/>
              <a:t>Card may be presented by participant or designated shopper</a:t>
            </a:r>
          </a:p>
          <a:p>
            <a:r>
              <a:rPr lang="en-US" altLang="en-US"/>
              <a:t>WIC provided TNWIC signs to be displayed as instructed</a:t>
            </a:r>
          </a:p>
          <a:p>
            <a:r>
              <a:rPr lang="en-US" altLang="en-US"/>
              <a:t>Use of shelf tags remains optional</a:t>
            </a:r>
          </a:p>
          <a:p>
            <a:r>
              <a:rPr lang="en-US" altLang="en-US"/>
              <a:t>All lanes equipped for TNWIC must be utilized</a:t>
            </a:r>
          </a:p>
          <a:p>
            <a:endParaRPr lang="en-US" altLang="en-US"/>
          </a:p>
        </p:txBody>
      </p:sp>
      <p:sp>
        <p:nvSpPr>
          <p:cNvPr id="57348" name="Slide Number Placeholder 3">
            <a:extLst>
              <a:ext uri="{FF2B5EF4-FFF2-40B4-BE49-F238E27FC236}">
                <a16:creationId xmlns:a16="http://schemas.microsoft.com/office/drawing/2014/main" id="{82065213-C333-4BB2-912C-8A81B61BB25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fld id="{13C54B11-1E6F-4EB5-B7D3-2348D3E5E805}" type="slidenum">
              <a:rPr lang="en-US" altLang="en-US" sz="1400">
                <a:solidFill>
                  <a:srgbClr val="FFFFFF"/>
                </a:solidFill>
              </a:rPr>
              <a:pPr>
                <a:spcBef>
                  <a:spcPct val="0"/>
                </a:spcBef>
                <a:buClrTx/>
                <a:buSzTx/>
                <a:buFontTx/>
                <a:buNone/>
              </a:pPr>
              <a:t>51</a:t>
            </a:fld>
            <a:endParaRPr lang="en-US" altLang="en-US" sz="1400">
              <a:solidFill>
                <a:srgbClr val="FFFFFF"/>
              </a:solidFill>
            </a:endParaRPr>
          </a:p>
        </p:txBody>
      </p:sp>
      <p:pic>
        <p:nvPicPr>
          <p:cNvPr id="57349" name="Picture 7">
            <a:extLst>
              <a:ext uri="{FF2B5EF4-FFF2-40B4-BE49-F238E27FC236}">
                <a16:creationId xmlns:a16="http://schemas.microsoft.com/office/drawing/2014/main" id="{7656BAC3-B115-4A83-9602-F65EAE5C7D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6105525"/>
            <a:ext cx="11715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91E78068-429E-4243-BDD9-79B5A2051BE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55071">
            <a:off x="6575669" y="4408717"/>
            <a:ext cx="1811763" cy="1334091"/>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CE5E9-65AF-4527-BB36-6281BEF28BE7}"/>
              </a:ext>
            </a:extLst>
          </p:cNvPr>
          <p:cNvSpPr>
            <a:spLocks noGrp="1"/>
          </p:cNvSpPr>
          <p:nvPr>
            <p:ph type="title"/>
          </p:nvPr>
        </p:nvSpPr>
        <p:spPr/>
        <p:txBody>
          <a:bodyPr/>
          <a:lstStyle/>
          <a:p>
            <a:pPr algn="ctr">
              <a:defRPr/>
            </a:pPr>
            <a:r>
              <a:rPr lang="en-US" sz="3600" b="1" dirty="0">
                <a:solidFill>
                  <a:srgbClr val="C00000"/>
                </a:solidFill>
              </a:rPr>
              <a:t>Important Requirements</a:t>
            </a:r>
            <a:endParaRPr lang="en-US" sz="3600" dirty="0"/>
          </a:p>
        </p:txBody>
      </p:sp>
      <p:sp>
        <p:nvSpPr>
          <p:cNvPr id="58371" name="Content Placeholder 2">
            <a:extLst>
              <a:ext uri="{FF2B5EF4-FFF2-40B4-BE49-F238E27FC236}">
                <a16:creationId xmlns:a16="http://schemas.microsoft.com/office/drawing/2014/main" id="{F222310C-67FD-49BD-A3FA-671429FB4D9D}"/>
              </a:ext>
            </a:extLst>
          </p:cNvPr>
          <p:cNvSpPr>
            <a:spLocks noGrp="1"/>
          </p:cNvSpPr>
          <p:nvPr>
            <p:ph idx="1"/>
          </p:nvPr>
        </p:nvSpPr>
        <p:spPr/>
        <p:txBody>
          <a:bodyPr/>
          <a:lstStyle/>
          <a:p>
            <a:r>
              <a:rPr lang="en-US" altLang="en-US"/>
              <a:t>Stand-besides must identify which lanes accept TNWIC </a:t>
            </a:r>
          </a:p>
          <a:p>
            <a:r>
              <a:rPr lang="en-US" altLang="en-US"/>
              <a:t>Receipts must identify store name, address, date and time</a:t>
            </a:r>
          </a:p>
          <a:p>
            <a:r>
              <a:rPr lang="en-US" altLang="en-US"/>
              <a:t>1 TNWIC Card per transaction</a:t>
            </a:r>
          </a:p>
          <a:p>
            <a:r>
              <a:rPr lang="en-US" altLang="en-US"/>
              <a:t>No minimum purchase amounts</a:t>
            </a:r>
            <a:endParaRPr lang="en-US" altLang="en-US" i="1"/>
          </a:p>
        </p:txBody>
      </p:sp>
      <p:sp>
        <p:nvSpPr>
          <p:cNvPr id="58372" name="Slide Number Placeholder 3">
            <a:extLst>
              <a:ext uri="{FF2B5EF4-FFF2-40B4-BE49-F238E27FC236}">
                <a16:creationId xmlns:a16="http://schemas.microsoft.com/office/drawing/2014/main" id="{0CD3AA32-6721-4B69-9DF6-F0390CFB089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fld id="{A68615EA-02DF-44AA-B566-4BB7AB185FD6}" type="slidenum">
              <a:rPr lang="en-US" altLang="en-US" sz="1400">
                <a:solidFill>
                  <a:srgbClr val="FFFFFF"/>
                </a:solidFill>
              </a:rPr>
              <a:pPr>
                <a:spcBef>
                  <a:spcPct val="0"/>
                </a:spcBef>
                <a:buClrTx/>
                <a:buSzTx/>
                <a:buFontTx/>
                <a:buNone/>
              </a:pPr>
              <a:t>52</a:t>
            </a:fld>
            <a:endParaRPr lang="en-US" altLang="en-US" sz="1400">
              <a:solidFill>
                <a:srgbClr val="FFFFFF"/>
              </a:solidFill>
            </a:endParaRPr>
          </a:p>
        </p:txBody>
      </p:sp>
      <p:pic>
        <p:nvPicPr>
          <p:cNvPr id="58373" name="Picture 7">
            <a:extLst>
              <a:ext uri="{FF2B5EF4-FFF2-40B4-BE49-F238E27FC236}">
                <a16:creationId xmlns:a16="http://schemas.microsoft.com/office/drawing/2014/main" id="{D10A053E-8CC6-4FA5-9B0B-84585B307A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2425" y="6110288"/>
            <a:ext cx="11715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80483-88BE-415E-8175-4A069B887D81}"/>
              </a:ext>
            </a:extLst>
          </p:cNvPr>
          <p:cNvSpPr>
            <a:spLocks noGrp="1"/>
          </p:cNvSpPr>
          <p:nvPr>
            <p:ph type="title"/>
          </p:nvPr>
        </p:nvSpPr>
        <p:spPr>
          <a:xfrm>
            <a:off x="457200" y="533400"/>
            <a:ext cx="8229600" cy="1524000"/>
          </a:xfrm>
        </p:spPr>
        <p:txBody>
          <a:bodyPr/>
          <a:lstStyle/>
          <a:p>
            <a:pPr algn="ctr">
              <a:defRPr/>
            </a:pPr>
            <a:r>
              <a:rPr lang="en-US" sz="3600" b="1" dirty="0">
                <a:solidFill>
                  <a:srgbClr val="C00000"/>
                </a:solidFill>
              </a:rPr>
              <a:t>Types of Transactions</a:t>
            </a:r>
          </a:p>
        </p:txBody>
      </p:sp>
      <p:sp>
        <p:nvSpPr>
          <p:cNvPr id="59395" name="Content Placeholder 2">
            <a:extLst>
              <a:ext uri="{FF2B5EF4-FFF2-40B4-BE49-F238E27FC236}">
                <a16:creationId xmlns:a16="http://schemas.microsoft.com/office/drawing/2014/main" id="{F9AAF2E2-C149-407E-B5F1-D88E0F49944C}"/>
              </a:ext>
            </a:extLst>
          </p:cNvPr>
          <p:cNvSpPr>
            <a:spLocks noGrp="1"/>
          </p:cNvSpPr>
          <p:nvPr>
            <p:ph idx="1"/>
          </p:nvPr>
        </p:nvSpPr>
        <p:spPr>
          <a:xfrm>
            <a:off x="457200" y="1828800"/>
            <a:ext cx="8229600" cy="4648200"/>
          </a:xfrm>
        </p:spPr>
        <p:txBody>
          <a:bodyPr/>
          <a:lstStyle/>
          <a:p>
            <a:r>
              <a:rPr lang="en-US" altLang="en-US"/>
              <a:t>Vendors must be able to perform:</a:t>
            </a:r>
          </a:p>
          <a:p>
            <a:pPr lvl="1">
              <a:buFont typeface="Wingdings" panose="05000000000000000000" pitchFamily="2" charset="2"/>
              <a:buChar char="Ø"/>
            </a:pPr>
            <a:r>
              <a:rPr lang="en-US" altLang="en-US" i="1" u="sng"/>
              <a:t>Balance inquiry </a:t>
            </a:r>
            <a:r>
              <a:rPr lang="en-US" altLang="en-US"/>
              <a:t>– Provide shopping list and/or retrieve balance of available food and CVB benefits </a:t>
            </a:r>
          </a:p>
          <a:p>
            <a:pPr lvl="1">
              <a:buFont typeface="Wingdings" panose="05000000000000000000" pitchFamily="2" charset="2"/>
              <a:buChar char="Ø"/>
            </a:pPr>
            <a:r>
              <a:rPr lang="en-US" altLang="en-US" i="1" u="sng"/>
              <a:t>Purchase </a:t>
            </a:r>
            <a:r>
              <a:rPr lang="en-US" altLang="en-US"/>
              <a:t>– Authorize and complete a sale</a:t>
            </a:r>
          </a:p>
          <a:p>
            <a:pPr lvl="1">
              <a:buFont typeface="Wingdings" panose="05000000000000000000" pitchFamily="2" charset="2"/>
              <a:buChar char="Ø"/>
            </a:pPr>
            <a:r>
              <a:rPr lang="en-US" altLang="en-US" b="1" i="1" u="sng"/>
              <a:t>Reversal</a:t>
            </a:r>
            <a:r>
              <a:rPr lang="en-US" altLang="en-US" b="1"/>
              <a:t> – Partially or completely nullify a previous purchase and add food and CVB benefits back to the TNWIC Card</a:t>
            </a:r>
          </a:p>
          <a:p>
            <a:pPr lvl="1">
              <a:buFont typeface="Wingdings" panose="05000000000000000000" pitchFamily="2" charset="2"/>
              <a:buChar char="Ø"/>
            </a:pPr>
            <a:r>
              <a:rPr lang="en-US" altLang="en-US" b="1" i="1" u="sng"/>
              <a:t>Void </a:t>
            </a:r>
            <a:r>
              <a:rPr lang="en-US" altLang="en-US" b="1"/>
              <a:t>– Cancel a previously authorized and completed transaction resulting in a reversal</a:t>
            </a:r>
          </a:p>
          <a:p>
            <a:pPr lvl="1">
              <a:buFont typeface="Wingdings" panose="05000000000000000000" pitchFamily="2" charset="2"/>
              <a:buChar char="Ø"/>
            </a:pPr>
            <a:r>
              <a:rPr lang="en-US" altLang="en-US" i="1" u="sng"/>
              <a:t>Split Tender</a:t>
            </a:r>
            <a:r>
              <a:rPr lang="en-US" altLang="en-US"/>
              <a:t> - Cardholder has option to pay amount over the maximum value of the CVB with another form of payment</a:t>
            </a:r>
            <a:endParaRPr lang="en-US" altLang="en-US" i="1" u="sng"/>
          </a:p>
        </p:txBody>
      </p:sp>
      <p:sp>
        <p:nvSpPr>
          <p:cNvPr id="59396" name="Slide Number Placeholder 3">
            <a:extLst>
              <a:ext uri="{FF2B5EF4-FFF2-40B4-BE49-F238E27FC236}">
                <a16:creationId xmlns:a16="http://schemas.microsoft.com/office/drawing/2014/main" id="{79EA6A0F-83E8-4B3E-AE9B-5ED83E51649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fld id="{5FF85138-820B-45C1-84F1-FDA5716C83A6}" type="slidenum">
              <a:rPr lang="en-US" altLang="en-US" sz="1400">
                <a:solidFill>
                  <a:srgbClr val="FFFFFF"/>
                </a:solidFill>
              </a:rPr>
              <a:pPr>
                <a:spcBef>
                  <a:spcPct val="0"/>
                </a:spcBef>
                <a:buClrTx/>
                <a:buSzTx/>
                <a:buFontTx/>
                <a:buNone/>
              </a:pPr>
              <a:t>53</a:t>
            </a:fld>
            <a:endParaRPr lang="en-US" altLang="en-US" sz="1400">
              <a:solidFill>
                <a:srgbClr val="FFFFFF"/>
              </a:solidFill>
            </a:endParaRPr>
          </a:p>
        </p:txBody>
      </p:sp>
      <p:pic>
        <p:nvPicPr>
          <p:cNvPr id="59397" name="Picture 7">
            <a:extLst>
              <a:ext uri="{FF2B5EF4-FFF2-40B4-BE49-F238E27FC236}">
                <a16:creationId xmlns:a16="http://schemas.microsoft.com/office/drawing/2014/main" id="{AB80EB5A-85AB-427F-B232-4499C30D02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6100763"/>
            <a:ext cx="11715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E0113-BB11-4363-A601-0AE1E89E9D62}"/>
              </a:ext>
            </a:extLst>
          </p:cNvPr>
          <p:cNvSpPr>
            <a:spLocks noGrp="1"/>
          </p:cNvSpPr>
          <p:nvPr>
            <p:ph type="title"/>
          </p:nvPr>
        </p:nvSpPr>
        <p:spPr/>
        <p:txBody>
          <a:bodyPr/>
          <a:lstStyle/>
          <a:p>
            <a:pPr algn="ctr">
              <a:defRPr/>
            </a:pPr>
            <a:r>
              <a:rPr lang="en-US" sz="3600" b="1" dirty="0">
                <a:solidFill>
                  <a:srgbClr val="C00000"/>
                </a:solidFill>
              </a:rPr>
              <a:t>Information Retention</a:t>
            </a:r>
          </a:p>
        </p:txBody>
      </p:sp>
      <p:sp>
        <p:nvSpPr>
          <p:cNvPr id="60419" name="Content Placeholder 2">
            <a:extLst>
              <a:ext uri="{FF2B5EF4-FFF2-40B4-BE49-F238E27FC236}">
                <a16:creationId xmlns:a16="http://schemas.microsoft.com/office/drawing/2014/main" id="{52D52CD0-44B0-4A7A-8F88-FD2DDBEF887C}"/>
              </a:ext>
            </a:extLst>
          </p:cNvPr>
          <p:cNvSpPr>
            <a:spLocks noGrp="1"/>
          </p:cNvSpPr>
          <p:nvPr>
            <p:ph idx="1"/>
          </p:nvPr>
        </p:nvSpPr>
        <p:spPr/>
        <p:txBody>
          <a:bodyPr/>
          <a:lstStyle/>
          <a:p>
            <a:r>
              <a:rPr lang="en-US" altLang="en-US"/>
              <a:t>Option of “Store and Forward” purchase:</a:t>
            </a:r>
          </a:p>
          <a:p>
            <a:pPr lvl="1">
              <a:buFont typeface="Wingdings" panose="05000000000000000000" pitchFamily="2" charset="2"/>
              <a:buChar char="Ø"/>
            </a:pPr>
            <a:r>
              <a:rPr lang="en-US" altLang="en-US"/>
              <a:t>Transaction completed if Conduent system cannot be accessed</a:t>
            </a:r>
          </a:p>
          <a:p>
            <a:pPr lvl="1">
              <a:buFont typeface="Wingdings" panose="05000000000000000000" pitchFamily="2" charset="2"/>
              <a:buChar char="Ø"/>
            </a:pPr>
            <a:r>
              <a:rPr lang="en-US" altLang="en-US"/>
              <a:t>Transaction sent through when able</a:t>
            </a:r>
          </a:p>
          <a:p>
            <a:r>
              <a:rPr lang="en-US" altLang="en-US"/>
              <a:t>Vendor to retain all transaction information at least 120 days</a:t>
            </a:r>
          </a:p>
          <a:p>
            <a:r>
              <a:rPr lang="en-US" altLang="en-US"/>
              <a:t>Disputed transactions retained until the dispute is resolved or at least 120 days, whichever is longer</a:t>
            </a:r>
          </a:p>
          <a:p>
            <a:endParaRPr lang="en-US" altLang="en-US"/>
          </a:p>
        </p:txBody>
      </p:sp>
      <p:sp>
        <p:nvSpPr>
          <p:cNvPr id="60420" name="Slide Number Placeholder 3">
            <a:extLst>
              <a:ext uri="{FF2B5EF4-FFF2-40B4-BE49-F238E27FC236}">
                <a16:creationId xmlns:a16="http://schemas.microsoft.com/office/drawing/2014/main" id="{86D66046-5BAB-4ED8-B96F-8C4C3BE455D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fld id="{4DA10A87-0D50-44C3-96EF-F10FB193C798}" type="slidenum">
              <a:rPr lang="en-US" altLang="en-US" sz="1400">
                <a:solidFill>
                  <a:srgbClr val="FFFFFF"/>
                </a:solidFill>
              </a:rPr>
              <a:pPr>
                <a:spcBef>
                  <a:spcPct val="0"/>
                </a:spcBef>
                <a:buClrTx/>
                <a:buSzTx/>
                <a:buFontTx/>
                <a:buNone/>
              </a:pPr>
              <a:t>54</a:t>
            </a:fld>
            <a:endParaRPr lang="en-US" altLang="en-US" sz="1400">
              <a:solidFill>
                <a:srgbClr val="FFFFFF"/>
              </a:solidFill>
            </a:endParaRPr>
          </a:p>
        </p:txBody>
      </p:sp>
      <p:pic>
        <p:nvPicPr>
          <p:cNvPr id="60421" name="Picture 7">
            <a:extLst>
              <a:ext uri="{FF2B5EF4-FFF2-40B4-BE49-F238E27FC236}">
                <a16:creationId xmlns:a16="http://schemas.microsoft.com/office/drawing/2014/main" id="{6506FEC2-532D-4081-80D6-E29F3EFC1E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6105525"/>
            <a:ext cx="11715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2" name="Picture 6" descr="C:\Program Files (x86)\Microsoft Office\MEDIA\CAGCAT10\j0293236.wmf">
            <a:extLst>
              <a:ext uri="{FF2B5EF4-FFF2-40B4-BE49-F238E27FC236}">
                <a16:creationId xmlns:a16="http://schemas.microsoft.com/office/drawing/2014/main" id="{217A076C-2A75-47B1-962B-19FCF28A32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263" y="5043488"/>
            <a:ext cx="1565275"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C7CA0-3AAC-4482-B5C8-740EC56CA68A}"/>
              </a:ext>
            </a:extLst>
          </p:cNvPr>
          <p:cNvSpPr>
            <a:spLocks noGrp="1"/>
          </p:cNvSpPr>
          <p:nvPr>
            <p:ph type="title"/>
          </p:nvPr>
        </p:nvSpPr>
        <p:spPr/>
        <p:txBody>
          <a:bodyPr/>
          <a:lstStyle/>
          <a:p>
            <a:pPr algn="ctr">
              <a:defRPr/>
            </a:pPr>
            <a:r>
              <a:rPr lang="en-US" sz="3600" b="1" dirty="0">
                <a:solidFill>
                  <a:srgbClr val="C00000"/>
                </a:solidFill>
              </a:rPr>
              <a:t>Lane Information</a:t>
            </a:r>
          </a:p>
        </p:txBody>
      </p:sp>
      <p:sp>
        <p:nvSpPr>
          <p:cNvPr id="62467" name="Content Placeholder 2">
            <a:extLst>
              <a:ext uri="{FF2B5EF4-FFF2-40B4-BE49-F238E27FC236}">
                <a16:creationId xmlns:a16="http://schemas.microsoft.com/office/drawing/2014/main" id="{4D049F46-2F06-4C9A-B790-A1B68BE56032}"/>
              </a:ext>
            </a:extLst>
          </p:cNvPr>
          <p:cNvSpPr>
            <a:spLocks noGrp="1"/>
          </p:cNvSpPr>
          <p:nvPr>
            <p:ph idx="1"/>
          </p:nvPr>
        </p:nvSpPr>
        <p:spPr>
          <a:xfrm>
            <a:off x="457200" y="1614488"/>
            <a:ext cx="8229600" cy="4876800"/>
          </a:xfrm>
        </p:spPr>
        <p:txBody>
          <a:bodyPr/>
          <a:lstStyle/>
          <a:p>
            <a:pPr marL="0" indent="0">
              <a:buFont typeface="Arial" charset="0"/>
              <a:buNone/>
              <a:defRPr/>
            </a:pPr>
            <a:r>
              <a:rPr lang="en-US" altLang="en-US" dirty="0"/>
              <a:t>Cardholder must be allowed to:</a:t>
            </a:r>
          </a:p>
          <a:p>
            <a:pPr marL="171450" lvl="1" indent="-171450">
              <a:buFont typeface="Wingdings" panose="05000000000000000000" pitchFamily="2" charset="2"/>
              <a:buChar char="Ø"/>
              <a:defRPr/>
            </a:pPr>
            <a:r>
              <a:rPr lang="en-US" altLang="en-US" b="1" dirty="0"/>
              <a:t>Attempt entering PIN up to 4 times </a:t>
            </a:r>
          </a:p>
          <a:p>
            <a:pPr>
              <a:buFont typeface="Wingdings" panose="05000000000000000000" pitchFamily="2" charset="2"/>
              <a:buChar char="Ø"/>
              <a:defRPr/>
            </a:pPr>
            <a:r>
              <a:rPr lang="en-US" altLang="en-US" sz="2000" dirty="0"/>
              <a:t>Confirm remaining items and quantities prior to selecting additional forms of payment</a:t>
            </a:r>
          </a:p>
          <a:p>
            <a:pPr>
              <a:buFont typeface="Wingdings" panose="05000000000000000000" pitchFamily="2" charset="2"/>
              <a:buChar char="Ø"/>
              <a:defRPr/>
            </a:pPr>
            <a:r>
              <a:rPr lang="en-US" altLang="en-US" sz="2000" dirty="0"/>
              <a:t>Remove food items being paid with WIC </a:t>
            </a:r>
          </a:p>
          <a:p>
            <a:pPr>
              <a:buFont typeface="Wingdings" panose="05000000000000000000" pitchFamily="2" charset="2"/>
              <a:buChar char="Ø"/>
              <a:defRPr/>
            </a:pPr>
            <a:r>
              <a:rPr lang="en-US" altLang="en-US" sz="2000" dirty="0"/>
              <a:t>Pay for a declined item with another form of payment or given the option to not purchase the item</a:t>
            </a:r>
          </a:p>
          <a:p>
            <a:pPr>
              <a:buFont typeface="Arial" charset="0"/>
              <a:buChar char="•"/>
              <a:defRPr/>
            </a:pPr>
            <a:endParaRPr lang="en-US" altLang="en-US" dirty="0"/>
          </a:p>
        </p:txBody>
      </p:sp>
      <p:sp>
        <p:nvSpPr>
          <p:cNvPr id="61444" name="Slide Number Placeholder 3">
            <a:extLst>
              <a:ext uri="{FF2B5EF4-FFF2-40B4-BE49-F238E27FC236}">
                <a16:creationId xmlns:a16="http://schemas.microsoft.com/office/drawing/2014/main" id="{E0597007-47CD-46F0-838E-36EC98F1530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fld id="{23E9208A-BD9B-4817-A1B2-44557871B361}" type="slidenum">
              <a:rPr lang="en-US" altLang="en-US" sz="1400">
                <a:solidFill>
                  <a:srgbClr val="FFFFFF"/>
                </a:solidFill>
              </a:rPr>
              <a:pPr>
                <a:spcBef>
                  <a:spcPct val="0"/>
                </a:spcBef>
                <a:buClrTx/>
                <a:buSzTx/>
                <a:buFontTx/>
                <a:buNone/>
              </a:pPr>
              <a:t>55</a:t>
            </a:fld>
            <a:endParaRPr lang="en-US" altLang="en-US" sz="1400">
              <a:solidFill>
                <a:srgbClr val="FFFFFF"/>
              </a:solidFill>
            </a:endParaRPr>
          </a:p>
        </p:txBody>
      </p:sp>
      <p:pic>
        <p:nvPicPr>
          <p:cNvPr id="61445" name="Picture 7">
            <a:extLst>
              <a:ext uri="{FF2B5EF4-FFF2-40B4-BE49-F238E27FC236}">
                <a16:creationId xmlns:a16="http://schemas.microsoft.com/office/drawing/2014/main" id="{16E512CA-F098-4B33-A045-E1B3CC675E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6200775"/>
            <a:ext cx="11715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Picture 9" descr="C:\Users\Jerry &amp; Michelle\AppData\Local\Microsoft\Windows\INetCache\IE\J8AMC1OV\Wal-Mart_checkout[1].jpg">
            <a:extLst>
              <a:ext uri="{FF2B5EF4-FFF2-40B4-BE49-F238E27FC236}">
                <a16:creationId xmlns:a16="http://schemas.microsoft.com/office/drawing/2014/main" id="{86D9AA87-5995-4F62-ADF4-0FDB800AC0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718050"/>
            <a:ext cx="1951038"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731E3-9987-44C2-AE07-ADB3E67BC5D3}"/>
              </a:ext>
            </a:extLst>
          </p:cNvPr>
          <p:cNvSpPr>
            <a:spLocks noGrp="1"/>
          </p:cNvSpPr>
          <p:nvPr>
            <p:ph type="title"/>
          </p:nvPr>
        </p:nvSpPr>
        <p:spPr/>
        <p:txBody>
          <a:bodyPr/>
          <a:lstStyle/>
          <a:p>
            <a:pPr algn="ctr">
              <a:defRPr/>
            </a:pPr>
            <a:r>
              <a:rPr lang="en-US" sz="3600" b="1" dirty="0">
                <a:solidFill>
                  <a:srgbClr val="C00000"/>
                </a:solidFill>
              </a:rPr>
              <a:t>Lane Information</a:t>
            </a:r>
            <a:endParaRPr lang="en-US" sz="3600" dirty="0"/>
          </a:p>
        </p:txBody>
      </p:sp>
      <p:sp>
        <p:nvSpPr>
          <p:cNvPr id="62467" name="Content Placeholder 2">
            <a:extLst>
              <a:ext uri="{FF2B5EF4-FFF2-40B4-BE49-F238E27FC236}">
                <a16:creationId xmlns:a16="http://schemas.microsoft.com/office/drawing/2014/main" id="{E7B773BA-01F0-405A-9FFC-4433B5DE0BC2}"/>
              </a:ext>
            </a:extLst>
          </p:cNvPr>
          <p:cNvSpPr>
            <a:spLocks noGrp="1"/>
          </p:cNvSpPr>
          <p:nvPr>
            <p:ph idx="1"/>
          </p:nvPr>
        </p:nvSpPr>
        <p:spPr/>
        <p:txBody>
          <a:bodyPr/>
          <a:lstStyle/>
          <a:p>
            <a:r>
              <a:rPr lang="en-US" altLang="en-US"/>
              <a:t>If sliding TNWIC Card does not work after 2 attempts: </a:t>
            </a:r>
          </a:p>
          <a:p>
            <a:pPr lvl="1">
              <a:buFont typeface="Wingdings" panose="05000000000000000000" pitchFamily="2" charset="2"/>
              <a:buChar char="Ø"/>
            </a:pPr>
            <a:r>
              <a:rPr lang="en-US" altLang="en-US"/>
              <a:t>PAN number can be manually keyed by the vendor or the cardholder</a:t>
            </a:r>
          </a:p>
          <a:p>
            <a:pPr lvl="1">
              <a:buFont typeface="Wingdings" panose="05000000000000000000" pitchFamily="2" charset="2"/>
              <a:buChar char="Ø"/>
            </a:pPr>
            <a:r>
              <a:rPr lang="en-US" altLang="en-US"/>
              <a:t>PIN is to be entered after the PAN is manually keyed</a:t>
            </a:r>
          </a:p>
          <a:p>
            <a:pPr lvl="1">
              <a:buFont typeface="Wingdings" panose="05000000000000000000" pitchFamily="2" charset="2"/>
              <a:buChar char="Ø"/>
            </a:pPr>
            <a:r>
              <a:rPr lang="en-US" altLang="en-US" b="1"/>
              <a:t>Only cardholder may attempt to enter a PIN</a:t>
            </a:r>
          </a:p>
          <a:p>
            <a:r>
              <a:rPr lang="en-US" altLang="en-US"/>
              <a:t>Voided transactions are not to be used to return or provide a credit for WIC foods</a:t>
            </a:r>
          </a:p>
          <a:p>
            <a:pPr lvl="1">
              <a:buFont typeface="Wingdings" panose="05000000000000000000" pitchFamily="2" charset="2"/>
              <a:buChar char="Ø"/>
            </a:pPr>
            <a:endParaRPr lang="en-US" altLang="en-US"/>
          </a:p>
        </p:txBody>
      </p:sp>
      <p:sp>
        <p:nvSpPr>
          <p:cNvPr id="62468" name="Slide Number Placeholder 3">
            <a:extLst>
              <a:ext uri="{FF2B5EF4-FFF2-40B4-BE49-F238E27FC236}">
                <a16:creationId xmlns:a16="http://schemas.microsoft.com/office/drawing/2014/main" id="{F93DC638-BEEA-4C7C-A32F-3884DE025C9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fld id="{1BB99191-BD99-4320-AAB8-A739FD39A752}" type="slidenum">
              <a:rPr lang="en-US" altLang="en-US" sz="1400">
                <a:solidFill>
                  <a:srgbClr val="FFFFFF"/>
                </a:solidFill>
              </a:rPr>
              <a:pPr>
                <a:spcBef>
                  <a:spcPct val="0"/>
                </a:spcBef>
                <a:buClrTx/>
                <a:buSzTx/>
                <a:buFontTx/>
                <a:buNone/>
              </a:pPr>
              <a:t>56</a:t>
            </a:fld>
            <a:endParaRPr lang="en-US" altLang="en-US" sz="1400">
              <a:solidFill>
                <a:srgbClr val="FFFFFF"/>
              </a:solidFill>
            </a:endParaRPr>
          </a:p>
        </p:txBody>
      </p:sp>
      <p:pic>
        <p:nvPicPr>
          <p:cNvPr id="62469" name="Picture 7">
            <a:extLst>
              <a:ext uri="{FF2B5EF4-FFF2-40B4-BE49-F238E27FC236}">
                <a16:creationId xmlns:a16="http://schemas.microsoft.com/office/drawing/2014/main" id="{478D8E20-7DB9-425D-A39B-287DB60A72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6153150"/>
            <a:ext cx="11715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D2263-8BB7-4645-A9E1-B2EF03B4985A}"/>
              </a:ext>
            </a:extLst>
          </p:cNvPr>
          <p:cNvSpPr>
            <a:spLocks noGrp="1"/>
          </p:cNvSpPr>
          <p:nvPr>
            <p:ph type="title"/>
          </p:nvPr>
        </p:nvSpPr>
        <p:spPr>
          <a:xfrm>
            <a:off x="457200" y="762000"/>
            <a:ext cx="8229600" cy="838200"/>
          </a:xfrm>
        </p:spPr>
        <p:txBody>
          <a:bodyPr/>
          <a:lstStyle/>
          <a:p>
            <a:pPr algn="ctr" eaLnBrk="1" fontAlgn="auto" hangingPunct="1">
              <a:spcAft>
                <a:spcPts val="0"/>
              </a:spcAft>
              <a:defRPr/>
            </a:pPr>
            <a:r>
              <a:rPr lang="en-US" sz="3600" b="1" dirty="0">
                <a:solidFill>
                  <a:srgbClr val="C00000"/>
                </a:solidFill>
              </a:rPr>
              <a:t>Return of WIC Food Items</a:t>
            </a:r>
          </a:p>
        </p:txBody>
      </p:sp>
      <p:sp>
        <p:nvSpPr>
          <p:cNvPr id="63491" name="Content Placeholder 2">
            <a:extLst>
              <a:ext uri="{FF2B5EF4-FFF2-40B4-BE49-F238E27FC236}">
                <a16:creationId xmlns:a16="http://schemas.microsoft.com/office/drawing/2014/main" id="{C1925950-D53E-481B-82A2-35DE28C02EA7}"/>
              </a:ext>
            </a:extLst>
          </p:cNvPr>
          <p:cNvSpPr>
            <a:spLocks noGrp="1"/>
          </p:cNvSpPr>
          <p:nvPr>
            <p:ph idx="1"/>
          </p:nvPr>
        </p:nvSpPr>
        <p:spPr>
          <a:xfrm>
            <a:off x="457200" y="1981200"/>
            <a:ext cx="8229600" cy="4495800"/>
          </a:xfrm>
        </p:spPr>
        <p:txBody>
          <a:bodyPr/>
          <a:lstStyle/>
          <a:p>
            <a:pPr eaLnBrk="1" hangingPunct="1"/>
            <a:r>
              <a:rPr lang="en-US" altLang="en-US"/>
              <a:t>Returns are to be handled as follows:</a:t>
            </a:r>
          </a:p>
          <a:p>
            <a:pPr lvl="1" eaLnBrk="1" hangingPunct="1">
              <a:buFont typeface="Wingdings" panose="05000000000000000000" pitchFamily="2" charset="2"/>
              <a:buChar char="Ø"/>
            </a:pPr>
            <a:r>
              <a:rPr lang="en-US" altLang="en-US"/>
              <a:t>Exchanges only for the same brand, package size and type of food</a:t>
            </a:r>
          </a:p>
          <a:p>
            <a:pPr lvl="1" eaLnBrk="1" hangingPunct="1">
              <a:buFont typeface="Wingdings" panose="05000000000000000000" pitchFamily="2" charset="2"/>
              <a:buChar char="Ø"/>
            </a:pPr>
            <a:r>
              <a:rPr lang="en-US" altLang="en-US"/>
              <a:t>Cardholders not to be asked for additional payment</a:t>
            </a:r>
          </a:p>
          <a:p>
            <a:pPr lvl="1" eaLnBrk="1" hangingPunct="1">
              <a:buFont typeface="Wingdings" panose="05000000000000000000" pitchFamily="2" charset="2"/>
              <a:buChar char="Ø"/>
            </a:pPr>
            <a:r>
              <a:rPr lang="en-US" altLang="en-US"/>
              <a:t>Returns not to be handled as a new TNWIC Card transaction</a:t>
            </a:r>
          </a:p>
          <a:p>
            <a:pPr lvl="1" eaLnBrk="1" hangingPunct="1">
              <a:buFont typeface="Wingdings" panose="05000000000000000000" pitchFamily="2" charset="2"/>
              <a:buChar char="Ø"/>
            </a:pPr>
            <a:r>
              <a:rPr lang="en-US" altLang="en-US" b="1"/>
              <a:t>Cardholders should not receive cash for a return under any circumstances.  Attempt to obtain participant’s name and contact Regional WIC Vendor Representative</a:t>
            </a:r>
          </a:p>
          <a:p>
            <a:pPr eaLnBrk="1" hangingPunct="1"/>
            <a:endParaRPr lang="en-US" altLang="en-US"/>
          </a:p>
        </p:txBody>
      </p:sp>
      <p:sp>
        <p:nvSpPr>
          <p:cNvPr id="63492" name="Slide Number Placeholder 3">
            <a:extLst>
              <a:ext uri="{FF2B5EF4-FFF2-40B4-BE49-F238E27FC236}">
                <a16:creationId xmlns:a16="http://schemas.microsoft.com/office/drawing/2014/main" id="{288724F3-E983-4255-8069-A3DDEC0ED6D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fld id="{A16E4C8B-7C65-48DF-B26A-6AD393431A47}" type="slidenum">
              <a:rPr lang="en-US" altLang="en-US" sz="1400">
                <a:solidFill>
                  <a:srgbClr val="FFFFFF"/>
                </a:solidFill>
              </a:rPr>
              <a:pPr>
                <a:spcBef>
                  <a:spcPct val="0"/>
                </a:spcBef>
                <a:buClrTx/>
                <a:buSzTx/>
                <a:buFontTx/>
                <a:buNone/>
              </a:pPr>
              <a:t>57</a:t>
            </a:fld>
            <a:endParaRPr lang="en-US" altLang="en-US" sz="1400">
              <a:solidFill>
                <a:srgbClr val="FFFFFF"/>
              </a:solidFill>
            </a:endParaRPr>
          </a:p>
        </p:txBody>
      </p:sp>
      <p:pic>
        <p:nvPicPr>
          <p:cNvPr id="63493" name="Picture 7">
            <a:extLst>
              <a:ext uri="{FF2B5EF4-FFF2-40B4-BE49-F238E27FC236}">
                <a16:creationId xmlns:a16="http://schemas.microsoft.com/office/drawing/2014/main" id="{11047C42-3BEA-4078-B091-9921BA74A1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2900" y="6096000"/>
            <a:ext cx="11715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EAF23-7C11-44BB-8974-58FE40AA4630}"/>
              </a:ext>
            </a:extLst>
          </p:cNvPr>
          <p:cNvSpPr>
            <a:spLocks noGrp="1"/>
          </p:cNvSpPr>
          <p:nvPr>
            <p:ph type="title"/>
          </p:nvPr>
        </p:nvSpPr>
        <p:spPr/>
        <p:txBody>
          <a:bodyPr/>
          <a:lstStyle/>
          <a:p>
            <a:pPr algn="ctr">
              <a:defRPr/>
            </a:pPr>
            <a:r>
              <a:rPr lang="en-US" sz="3600" b="1" dirty="0">
                <a:solidFill>
                  <a:srgbClr val="C00000"/>
                </a:solidFill>
              </a:rPr>
              <a:t>Reconciliation &amp; Settlement</a:t>
            </a:r>
          </a:p>
        </p:txBody>
      </p:sp>
      <p:sp>
        <p:nvSpPr>
          <p:cNvPr id="64515" name="Content Placeholder 2">
            <a:extLst>
              <a:ext uri="{FF2B5EF4-FFF2-40B4-BE49-F238E27FC236}">
                <a16:creationId xmlns:a16="http://schemas.microsoft.com/office/drawing/2014/main" id="{71143723-1BD9-4504-BA9C-D6F4DC7F72DB}"/>
              </a:ext>
            </a:extLst>
          </p:cNvPr>
          <p:cNvSpPr>
            <a:spLocks noGrp="1"/>
          </p:cNvSpPr>
          <p:nvPr>
            <p:ph idx="1"/>
          </p:nvPr>
        </p:nvSpPr>
        <p:spPr/>
        <p:txBody>
          <a:bodyPr/>
          <a:lstStyle/>
          <a:p>
            <a:r>
              <a:rPr lang="en-US" altLang="en-US" dirty="0"/>
              <a:t>Settlement is made by Conduent through ACH transactions each business day</a:t>
            </a:r>
          </a:p>
          <a:p>
            <a:r>
              <a:rPr lang="en-US" altLang="en-US" dirty="0"/>
              <a:t>Benefits redeemed are reconciled by TNWIC Card number to total food and CVB benefits for the household</a:t>
            </a:r>
          </a:p>
          <a:p>
            <a:r>
              <a:rPr lang="en-US" altLang="en-US" dirty="0"/>
              <a:t>Vendors have access to the Vendor Portal on WIC Connect, the Conduent on-line system</a:t>
            </a:r>
          </a:p>
          <a:p>
            <a:endParaRPr lang="en-US" altLang="en-US" dirty="0"/>
          </a:p>
        </p:txBody>
      </p:sp>
      <p:sp>
        <p:nvSpPr>
          <p:cNvPr id="64516" name="Slide Number Placeholder 3">
            <a:extLst>
              <a:ext uri="{FF2B5EF4-FFF2-40B4-BE49-F238E27FC236}">
                <a16:creationId xmlns:a16="http://schemas.microsoft.com/office/drawing/2014/main" id="{56026953-745A-4978-91D3-D56E84B4C64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fld id="{BFEB878C-843A-4363-AAFE-DA07159565E7}" type="slidenum">
              <a:rPr lang="en-US" altLang="en-US" sz="1400">
                <a:solidFill>
                  <a:srgbClr val="FFFFFF"/>
                </a:solidFill>
              </a:rPr>
              <a:pPr>
                <a:spcBef>
                  <a:spcPct val="0"/>
                </a:spcBef>
                <a:buClrTx/>
                <a:buSzTx/>
                <a:buFontTx/>
                <a:buNone/>
              </a:pPr>
              <a:t>58</a:t>
            </a:fld>
            <a:endParaRPr lang="en-US" altLang="en-US" sz="1400">
              <a:solidFill>
                <a:srgbClr val="FFFFFF"/>
              </a:solidFill>
            </a:endParaRPr>
          </a:p>
        </p:txBody>
      </p:sp>
      <p:pic>
        <p:nvPicPr>
          <p:cNvPr id="64517" name="Picture 7">
            <a:extLst>
              <a:ext uri="{FF2B5EF4-FFF2-40B4-BE49-F238E27FC236}">
                <a16:creationId xmlns:a16="http://schemas.microsoft.com/office/drawing/2014/main" id="{3F3D56F1-DD75-408B-A65D-EDE8D2DB42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6110288"/>
            <a:ext cx="11715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8" name="Picture 6" descr="C:\Users\Jerry &amp; Michelle\AppData\Local\Microsoft\Windows\INetCache\IE\N4159NAJ\money-42955_640[1].png">
            <a:extLst>
              <a:ext uri="{FF2B5EF4-FFF2-40B4-BE49-F238E27FC236}">
                <a16:creationId xmlns:a16="http://schemas.microsoft.com/office/drawing/2014/main" id="{61F2A1D6-1B01-4311-AA7F-624FA81BDB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572000"/>
            <a:ext cx="2316163"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99C4C-4F87-4EF5-BA0E-A1C05BF4092F}"/>
              </a:ext>
            </a:extLst>
          </p:cNvPr>
          <p:cNvSpPr>
            <a:spLocks noGrp="1"/>
          </p:cNvSpPr>
          <p:nvPr>
            <p:ph type="title"/>
          </p:nvPr>
        </p:nvSpPr>
        <p:spPr/>
        <p:txBody>
          <a:bodyPr>
            <a:normAutofit fontScale="90000"/>
          </a:bodyPr>
          <a:lstStyle/>
          <a:p>
            <a:pPr algn="ctr">
              <a:defRPr/>
            </a:pPr>
            <a:r>
              <a:rPr lang="en-US" b="1" dirty="0">
                <a:solidFill>
                  <a:srgbClr val="C00000"/>
                </a:solidFill>
              </a:rPr>
              <a:t>WIC Vendor Agreement for 2022-2024</a:t>
            </a:r>
          </a:p>
        </p:txBody>
      </p:sp>
      <p:sp>
        <p:nvSpPr>
          <p:cNvPr id="65539" name="Content Placeholder 2">
            <a:extLst>
              <a:ext uri="{FF2B5EF4-FFF2-40B4-BE49-F238E27FC236}">
                <a16:creationId xmlns:a16="http://schemas.microsoft.com/office/drawing/2014/main" id="{0E4BD9CC-0821-4268-8A63-84BDF04189A6}"/>
              </a:ext>
            </a:extLst>
          </p:cNvPr>
          <p:cNvSpPr>
            <a:spLocks noGrp="1"/>
          </p:cNvSpPr>
          <p:nvPr>
            <p:ph idx="1"/>
          </p:nvPr>
        </p:nvSpPr>
        <p:spPr/>
        <p:txBody>
          <a:bodyPr/>
          <a:lstStyle/>
          <a:p>
            <a:r>
              <a:rPr lang="en-US" altLang="en-US"/>
              <a:t>Responsibilities include:</a:t>
            </a:r>
          </a:p>
          <a:p>
            <a:pPr lvl="1">
              <a:buFont typeface="Wingdings" panose="05000000000000000000" pitchFamily="2" charset="2"/>
              <a:buChar char="Ø"/>
            </a:pPr>
            <a:r>
              <a:rPr lang="en-US" altLang="en-US"/>
              <a:t> Point of Sale (POS) terminals that support EBT(integrated or stand-beside)</a:t>
            </a:r>
          </a:p>
          <a:p>
            <a:pPr lvl="1">
              <a:buFont typeface="Wingdings" panose="05000000000000000000" pitchFamily="2" charset="2"/>
              <a:buChar char="Ø"/>
            </a:pPr>
            <a:r>
              <a:rPr lang="en-US" altLang="en-US" b="1"/>
              <a:t>Minimum lane requirements based on annual food sales and WIC redemptions</a:t>
            </a:r>
          </a:p>
          <a:p>
            <a:pPr lvl="1">
              <a:buFont typeface="Wingdings" panose="05000000000000000000" pitchFamily="2" charset="2"/>
              <a:buChar char="Ø"/>
            </a:pPr>
            <a:r>
              <a:rPr lang="en-US" altLang="en-US"/>
              <a:t>Vendors prohibited from charging WIC for third-party costs and fees</a:t>
            </a:r>
          </a:p>
          <a:p>
            <a:pPr lvl="1">
              <a:buFont typeface="Wingdings" panose="05000000000000000000" pitchFamily="2" charset="2"/>
              <a:buChar char="Ø"/>
            </a:pPr>
            <a:r>
              <a:rPr lang="en-US" altLang="en-US"/>
              <a:t>Vendors prohibited from having WIC pay or reimburse the vendor for fees related to EBT transactions (interchange fees)</a:t>
            </a:r>
          </a:p>
          <a:p>
            <a:pPr lvl="1">
              <a:buFont typeface="Wingdings" panose="05000000000000000000" pitchFamily="2" charset="2"/>
              <a:buChar char="Ø"/>
            </a:pPr>
            <a:r>
              <a:rPr lang="en-US" altLang="en-US"/>
              <a:t>Vendors must comply with the EBT operating rules, standards and technical requirements</a:t>
            </a:r>
          </a:p>
          <a:p>
            <a:pPr lvl="1">
              <a:buFont typeface="Wingdings" panose="05000000000000000000" pitchFamily="2" charset="2"/>
              <a:buChar char="Ø"/>
            </a:pPr>
            <a:endParaRPr lang="en-US" altLang="en-US"/>
          </a:p>
          <a:p>
            <a:pPr lvl="1">
              <a:buFont typeface="Wingdings" panose="05000000000000000000" pitchFamily="2" charset="2"/>
              <a:buChar char="Ø"/>
            </a:pPr>
            <a:endParaRPr lang="en-US" altLang="en-US"/>
          </a:p>
          <a:p>
            <a:endParaRPr lang="en-US" altLang="en-US"/>
          </a:p>
        </p:txBody>
      </p:sp>
      <p:sp>
        <p:nvSpPr>
          <p:cNvPr id="65540" name="Slide Number Placeholder 3">
            <a:extLst>
              <a:ext uri="{FF2B5EF4-FFF2-40B4-BE49-F238E27FC236}">
                <a16:creationId xmlns:a16="http://schemas.microsoft.com/office/drawing/2014/main" id="{6E16DC94-2319-4BD0-BA1E-BE698A28216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fld id="{B5F109AF-C84A-481E-A10C-284CD52CA39B}" type="slidenum">
              <a:rPr lang="en-US" altLang="en-US" sz="1400">
                <a:solidFill>
                  <a:srgbClr val="FFFFFF"/>
                </a:solidFill>
              </a:rPr>
              <a:pPr>
                <a:spcBef>
                  <a:spcPct val="0"/>
                </a:spcBef>
                <a:buClrTx/>
                <a:buSzTx/>
                <a:buFontTx/>
                <a:buNone/>
              </a:pPr>
              <a:t>59</a:t>
            </a:fld>
            <a:endParaRPr lang="en-US" altLang="en-US" sz="1400">
              <a:solidFill>
                <a:srgbClr val="FFFFFF"/>
              </a:solidFill>
            </a:endParaRPr>
          </a:p>
        </p:txBody>
      </p:sp>
      <p:pic>
        <p:nvPicPr>
          <p:cNvPr id="65541" name="Picture 7">
            <a:extLst>
              <a:ext uri="{FF2B5EF4-FFF2-40B4-BE49-F238E27FC236}">
                <a16:creationId xmlns:a16="http://schemas.microsoft.com/office/drawing/2014/main" id="{4610D144-3998-4700-8369-69EACD8E0C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6110288"/>
            <a:ext cx="11715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5E142528-6221-498C-B252-F92EC35F5F58}"/>
              </a:ext>
            </a:extLst>
          </p:cNvPr>
          <p:cNvSpPr>
            <a:spLocks noGrp="1" noChangeArrowheads="1"/>
          </p:cNvSpPr>
          <p:nvPr>
            <p:ph type="title"/>
          </p:nvPr>
        </p:nvSpPr>
        <p:spPr>
          <a:xfrm>
            <a:off x="381000" y="457200"/>
            <a:ext cx="8763000" cy="1143000"/>
          </a:xfrm>
        </p:spPr>
        <p:txBody>
          <a:bodyPr/>
          <a:lstStyle/>
          <a:p>
            <a:pPr algn="ctr" eaLnBrk="1" fontAlgn="auto" hangingPunct="1">
              <a:spcAft>
                <a:spcPts val="0"/>
              </a:spcAft>
              <a:defRPr/>
            </a:pPr>
            <a:r>
              <a:rPr lang="en-US" altLang="en-US" sz="3600" b="1" dirty="0">
                <a:solidFill>
                  <a:srgbClr val="C00000"/>
                </a:solidFill>
              </a:rPr>
              <a:t>WIC Program Shopping Guide</a:t>
            </a:r>
          </a:p>
        </p:txBody>
      </p:sp>
      <p:sp>
        <p:nvSpPr>
          <p:cNvPr id="30723" name="Rectangle 3">
            <a:extLst>
              <a:ext uri="{FF2B5EF4-FFF2-40B4-BE49-F238E27FC236}">
                <a16:creationId xmlns:a16="http://schemas.microsoft.com/office/drawing/2014/main" id="{02B07502-D589-49FB-8B13-E455495C77E1}"/>
              </a:ext>
            </a:extLst>
          </p:cNvPr>
          <p:cNvSpPr>
            <a:spLocks noGrp="1" noChangeArrowheads="1"/>
          </p:cNvSpPr>
          <p:nvPr>
            <p:ph idx="1"/>
          </p:nvPr>
        </p:nvSpPr>
        <p:spPr/>
        <p:txBody>
          <a:bodyPr rtlCol="0">
            <a:normAutofit/>
          </a:bodyPr>
          <a:lstStyle/>
          <a:p>
            <a:pPr marL="0" indent="0" eaLnBrk="1" fontAlgn="auto" hangingPunct="1">
              <a:lnSpc>
                <a:spcPct val="90000"/>
              </a:lnSpc>
              <a:spcAft>
                <a:spcPts val="0"/>
              </a:spcAft>
              <a:buFontTx/>
              <a:buNone/>
              <a:defRPr/>
            </a:pPr>
            <a:r>
              <a:rPr lang="en-US" b="1" i="1" dirty="0">
                <a:solidFill>
                  <a:schemeClr val="bg2">
                    <a:lumMod val="10000"/>
                  </a:schemeClr>
                </a:solidFill>
              </a:rPr>
              <a:t>Each State’s WIC Program has the flexibility to select foods within what is allowed by Federal regulations.</a:t>
            </a:r>
          </a:p>
          <a:p>
            <a:pPr marL="365760" indent="-283464" eaLnBrk="1" fontAlgn="auto" hangingPunct="1">
              <a:lnSpc>
                <a:spcPct val="90000"/>
              </a:lnSpc>
              <a:spcAft>
                <a:spcPts val="0"/>
              </a:spcAft>
              <a:buFontTx/>
              <a:buNone/>
              <a:defRPr/>
            </a:pPr>
            <a:endParaRPr lang="en-US" dirty="0"/>
          </a:p>
          <a:p>
            <a:pPr marL="365760" indent="-283464" eaLnBrk="1" fontAlgn="auto" hangingPunct="1">
              <a:lnSpc>
                <a:spcPct val="90000"/>
              </a:lnSpc>
              <a:spcAft>
                <a:spcPts val="600"/>
              </a:spcAft>
              <a:buFontTx/>
              <a:buNone/>
              <a:defRPr/>
            </a:pPr>
            <a:r>
              <a:rPr lang="en-US" dirty="0"/>
              <a:t>For example:</a:t>
            </a:r>
          </a:p>
          <a:p>
            <a:pPr marL="806450" indent="-342900" eaLnBrk="1" fontAlgn="auto" hangingPunct="1">
              <a:lnSpc>
                <a:spcPct val="90000"/>
              </a:lnSpc>
              <a:spcAft>
                <a:spcPts val="600"/>
              </a:spcAft>
              <a:buClr>
                <a:schemeClr val="tx2">
                  <a:lumMod val="75000"/>
                </a:schemeClr>
              </a:buClr>
              <a:defRPr/>
            </a:pPr>
            <a:r>
              <a:rPr lang="en-US" dirty="0"/>
              <a:t>Specific brands</a:t>
            </a:r>
          </a:p>
          <a:p>
            <a:pPr marL="806450" indent="-342900" eaLnBrk="1" fontAlgn="auto" hangingPunct="1">
              <a:lnSpc>
                <a:spcPct val="90000"/>
              </a:lnSpc>
              <a:spcAft>
                <a:spcPts val="600"/>
              </a:spcAft>
              <a:buClr>
                <a:schemeClr val="tx2">
                  <a:lumMod val="75000"/>
                </a:schemeClr>
              </a:buClr>
              <a:defRPr/>
            </a:pPr>
            <a:r>
              <a:rPr lang="en-US" dirty="0"/>
              <a:t>Container/package sizes</a:t>
            </a:r>
          </a:p>
          <a:p>
            <a:pPr marL="806450" indent="-342900" eaLnBrk="1" fontAlgn="auto" hangingPunct="1">
              <a:lnSpc>
                <a:spcPct val="90000"/>
              </a:lnSpc>
              <a:spcAft>
                <a:spcPts val="600"/>
              </a:spcAft>
              <a:buClr>
                <a:schemeClr val="tx2">
                  <a:lumMod val="75000"/>
                </a:schemeClr>
              </a:buClr>
              <a:defRPr/>
            </a:pPr>
            <a:r>
              <a:rPr lang="en-US" dirty="0"/>
              <a:t>Policies regarding specialty foods such as organic </a:t>
            </a:r>
          </a:p>
          <a:p>
            <a:pPr marL="806450" indent="-342900" eaLnBrk="1" fontAlgn="auto" hangingPunct="1">
              <a:lnSpc>
                <a:spcPct val="90000"/>
              </a:lnSpc>
              <a:spcAft>
                <a:spcPts val="600"/>
              </a:spcAft>
              <a:buClr>
                <a:schemeClr val="tx2">
                  <a:lumMod val="75000"/>
                </a:schemeClr>
              </a:buClr>
              <a:defRPr/>
            </a:pPr>
            <a:r>
              <a:rPr lang="en-US" dirty="0"/>
              <a:t>Lower cost options</a:t>
            </a:r>
          </a:p>
          <a:p>
            <a:pPr marL="806450" indent="-342900" eaLnBrk="1" fontAlgn="auto" hangingPunct="1">
              <a:lnSpc>
                <a:spcPct val="90000"/>
              </a:lnSpc>
              <a:spcAft>
                <a:spcPts val="600"/>
              </a:spcAft>
              <a:buClr>
                <a:schemeClr val="tx2">
                  <a:lumMod val="75000"/>
                </a:schemeClr>
              </a:buClr>
              <a:defRPr/>
            </a:pPr>
            <a:r>
              <a:rPr lang="en-US" dirty="0"/>
              <a:t>Product availability in the State</a:t>
            </a:r>
          </a:p>
        </p:txBody>
      </p:sp>
      <p:sp>
        <p:nvSpPr>
          <p:cNvPr id="11268" name="Slide Number Placeholder 5">
            <a:extLst>
              <a:ext uri="{FF2B5EF4-FFF2-40B4-BE49-F238E27FC236}">
                <a16:creationId xmlns:a16="http://schemas.microsoft.com/office/drawing/2014/main" id="{60898981-1B74-472B-9452-B187FBA6F59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fld id="{D9449DBB-3222-4713-A00B-DA0D7772A115}" type="slidenum">
              <a:rPr lang="en-US" altLang="en-US" sz="1400">
                <a:solidFill>
                  <a:srgbClr val="B5A788"/>
                </a:solidFill>
              </a:rPr>
              <a:pPr>
                <a:spcBef>
                  <a:spcPct val="0"/>
                </a:spcBef>
                <a:buClrTx/>
                <a:buSzTx/>
                <a:buFontTx/>
                <a:buNone/>
              </a:pPr>
              <a:t>6</a:t>
            </a:fld>
            <a:endParaRPr lang="en-US" altLang="en-US" sz="1400">
              <a:solidFill>
                <a:srgbClr val="B5A788"/>
              </a:solidFill>
            </a:endParaRPr>
          </a:p>
        </p:txBody>
      </p:sp>
      <p:pic>
        <p:nvPicPr>
          <p:cNvPr id="11269" name="Picture 7">
            <a:extLst>
              <a:ext uri="{FF2B5EF4-FFF2-40B4-BE49-F238E27FC236}">
                <a16:creationId xmlns:a16="http://schemas.microsoft.com/office/drawing/2014/main" id="{358667D0-FE2C-4407-9193-320F004CF5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6219825"/>
            <a:ext cx="11715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ontent Placeholder 2">
            <a:extLst>
              <a:ext uri="{FF2B5EF4-FFF2-40B4-BE49-F238E27FC236}">
                <a16:creationId xmlns:a16="http://schemas.microsoft.com/office/drawing/2014/main" id="{5384AA6E-98C9-47A5-A98B-F52A739AEE4B}"/>
              </a:ext>
            </a:extLst>
          </p:cNvPr>
          <p:cNvSpPr>
            <a:spLocks noGrp="1"/>
          </p:cNvSpPr>
          <p:nvPr>
            <p:ph idx="1"/>
          </p:nvPr>
        </p:nvSpPr>
        <p:spPr/>
        <p:txBody>
          <a:bodyPr/>
          <a:lstStyle/>
          <a:p>
            <a:pPr marL="0" indent="0" algn="ctr">
              <a:buFont typeface="Arial" panose="020B0604020202020204" pitchFamily="34" charset="0"/>
              <a:buNone/>
            </a:pPr>
            <a:endParaRPr lang="en-US" altLang="en-US" sz="3600" b="1" dirty="0">
              <a:solidFill>
                <a:srgbClr val="C00000"/>
              </a:solidFill>
            </a:endParaRPr>
          </a:p>
          <a:p>
            <a:pPr marL="0" indent="0" algn="ctr">
              <a:buFont typeface="Arial" panose="020B0604020202020204" pitchFamily="34" charset="0"/>
              <a:buNone/>
            </a:pPr>
            <a:r>
              <a:rPr lang="en-US" altLang="en-US" sz="3200" b="1" dirty="0">
                <a:solidFill>
                  <a:srgbClr val="C00000"/>
                </a:solidFill>
              </a:rPr>
              <a:t>Food &amp; Nutrition Service (FNS) Guidance</a:t>
            </a:r>
          </a:p>
          <a:p>
            <a:pPr marL="0" indent="0" algn="ctr">
              <a:buFont typeface="Arial" panose="020B0604020202020204" pitchFamily="34" charset="0"/>
              <a:buNone/>
            </a:pPr>
            <a:r>
              <a:rPr lang="en-US" altLang="en-US" sz="3200" b="1" dirty="0">
                <a:solidFill>
                  <a:srgbClr val="C00000"/>
                </a:solidFill>
              </a:rPr>
              <a:t> to Offering Incentives with </a:t>
            </a:r>
          </a:p>
          <a:p>
            <a:pPr marL="0" indent="0" algn="ctr">
              <a:buFont typeface="Arial" panose="020B0604020202020204" pitchFamily="34" charset="0"/>
              <a:buNone/>
            </a:pPr>
            <a:r>
              <a:rPr lang="en-US" altLang="en-US" sz="3200" b="1" dirty="0">
                <a:solidFill>
                  <a:srgbClr val="C00000"/>
                </a:solidFill>
              </a:rPr>
              <a:t>TNWIC Transactions</a:t>
            </a:r>
          </a:p>
          <a:p>
            <a:pPr marL="0" indent="0" algn="ctr">
              <a:buFont typeface="Arial" panose="020B0604020202020204" pitchFamily="34" charset="0"/>
              <a:buNone/>
            </a:pPr>
            <a:endParaRPr lang="en-US" altLang="en-US" sz="3200" b="1" dirty="0">
              <a:solidFill>
                <a:srgbClr val="C00000"/>
              </a:solidFill>
            </a:endParaRPr>
          </a:p>
          <a:p>
            <a:pPr marL="0" indent="0" algn="ctr">
              <a:buFont typeface="Arial" panose="020B0604020202020204" pitchFamily="34" charset="0"/>
              <a:buNone/>
            </a:pPr>
            <a:endParaRPr lang="en-US" altLang="en-US" sz="3200" b="1" dirty="0">
              <a:solidFill>
                <a:srgbClr val="C00000"/>
              </a:solidFill>
            </a:endParaRPr>
          </a:p>
          <a:p>
            <a:pPr marL="0" indent="0" algn="ctr">
              <a:buFont typeface="Arial" panose="020B0604020202020204" pitchFamily="34" charset="0"/>
              <a:buNone/>
            </a:pPr>
            <a:endParaRPr lang="en-US" altLang="en-US" sz="3200" b="1" dirty="0">
              <a:solidFill>
                <a:srgbClr val="C00000"/>
              </a:solidFill>
            </a:endParaRPr>
          </a:p>
        </p:txBody>
      </p:sp>
      <p:sp>
        <p:nvSpPr>
          <p:cNvPr id="66563" name="Slide Number Placeholder 3">
            <a:extLst>
              <a:ext uri="{FF2B5EF4-FFF2-40B4-BE49-F238E27FC236}">
                <a16:creationId xmlns:a16="http://schemas.microsoft.com/office/drawing/2014/main" id="{0A6992E7-0105-40DB-B16E-AE58DA19CF1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fld id="{FDEAC08E-C9E7-4202-B23C-7A0113ED5150}" type="slidenum">
              <a:rPr lang="en-US" altLang="en-US" sz="1400">
                <a:solidFill>
                  <a:srgbClr val="FFFFFF"/>
                </a:solidFill>
              </a:rPr>
              <a:pPr>
                <a:spcBef>
                  <a:spcPct val="0"/>
                </a:spcBef>
                <a:buClrTx/>
                <a:buSzTx/>
                <a:buFontTx/>
                <a:buNone/>
              </a:pPr>
              <a:t>60</a:t>
            </a:fld>
            <a:endParaRPr lang="en-US" altLang="en-US" sz="1400">
              <a:solidFill>
                <a:srgbClr val="FFFFFF"/>
              </a:solidFill>
            </a:endParaRPr>
          </a:p>
        </p:txBody>
      </p:sp>
      <p:pic>
        <p:nvPicPr>
          <p:cNvPr id="66564" name="Picture 7">
            <a:extLst>
              <a:ext uri="{FF2B5EF4-FFF2-40B4-BE49-F238E27FC236}">
                <a16:creationId xmlns:a16="http://schemas.microsoft.com/office/drawing/2014/main" id="{92B1D639-D430-4033-AB3A-396409262E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6019800"/>
            <a:ext cx="11715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EA868-91DE-48F0-A49C-6249D0EDFA2E}"/>
              </a:ext>
            </a:extLst>
          </p:cNvPr>
          <p:cNvSpPr>
            <a:spLocks noGrp="1"/>
          </p:cNvSpPr>
          <p:nvPr>
            <p:ph type="title"/>
          </p:nvPr>
        </p:nvSpPr>
        <p:spPr/>
        <p:txBody>
          <a:bodyPr/>
          <a:lstStyle/>
          <a:p>
            <a:pPr algn="ctr">
              <a:defRPr/>
            </a:pPr>
            <a:r>
              <a:rPr lang="en-US" sz="3600" b="1" dirty="0">
                <a:solidFill>
                  <a:srgbClr val="C00000"/>
                </a:solidFill>
              </a:rPr>
              <a:t>Introduction</a:t>
            </a:r>
          </a:p>
        </p:txBody>
      </p:sp>
      <p:sp>
        <p:nvSpPr>
          <p:cNvPr id="67587" name="Content Placeholder 2">
            <a:extLst>
              <a:ext uri="{FF2B5EF4-FFF2-40B4-BE49-F238E27FC236}">
                <a16:creationId xmlns:a16="http://schemas.microsoft.com/office/drawing/2014/main" id="{94F6752A-2D90-4ED2-A922-387C768739AB}"/>
              </a:ext>
            </a:extLst>
          </p:cNvPr>
          <p:cNvSpPr>
            <a:spLocks noGrp="1"/>
          </p:cNvSpPr>
          <p:nvPr>
            <p:ph idx="1"/>
          </p:nvPr>
        </p:nvSpPr>
        <p:spPr/>
        <p:txBody>
          <a:bodyPr/>
          <a:lstStyle/>
          <a:p>
            <a:r>
              <a:rPr lang="en-US" altLang="en-US"/>
              <a:t>Applicable to food and CVB benefits</a:t>
            </a:r>
          </a:p>
          <a:p>
            <a:r>
              <a:rPr lang="en-US" altLang="en-US" b="1"/>
              <a:t>Discounts and coupons must be applied before accepting payment from the cardholder</a:t>
            </a:r>
          </a:p>
          <a:p>
            <a:r>
              <a:rPr lang="en-US" altLang="en-US"/>
              <a:t>Quantity discounts do not reduce the food benefits balance </a:t>
            </a:r>
          </a:p>
          <a:p>
            <a:r>
              <a:rPr lang="en-US" altLang="en-US"/>
              <a:t>Price discounts benefit the WIC Program</a:t>
            </a:r>
          </a:p>
          <a:p>
            <a:endParaRPr lang="en-US" altLang="en-US"/>
          </a:p>
          <a:p>
            <a:endParaRPr lang="en-US" altLang="en-US"/>
          </a:p>
          <a:p>
            <a:endParaRPr lang="en-US" altLang="en-US"/>
          </a:p>
          <a:p>
            <a:endParaRPr lang="en-US" altLang="en-US"/>
          </a:p>
        </p:txBody>
      </p:sp>
      <p:sp>
        <p:nvSpPr>
          <p:cNvPr id="67588" name="Slide Number Placeholder 3">
            <a:extLst>
              <a:ext uri="{FF2B5EF4-FFF2-40B4-BE49-F238E27FC236}">
                <a16:creationId xmlns:a16="http://schemas.microsoft.com/office/drawing/2014/main" id="{74E3A040-E808-4DA5-9561-9561CEFBBC4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fld id="{010199DD-95FF-4539-8FD9-E6C4A4F573BA}" type="slidenum">
              <a:rPr lang="en-US" altLang="en-US" sz="1400">
                <a:solidFill>
                  <a:srgbClr val="FFFFFF"/>
                </a:solidFill>
              </a:rPr>
              <a:pPr>
                <a:spcBef>
                  <a:spcPct val="0"/>
                </a:spcBef>
                <a:buClrTx/>
                <a:buSzTx/>
                <a:buFontTx/>
                <a:buNone/>
              </a:pPr>
              <a:t>61</a:t>
            </a:fld>
            <a:endParaRPr lang="en-US" altLang="en-US" sz="1400">
              <a:solidFill>
                <a:srgbClr val="FFFFFF"/>
              </a:solidFill>
            </a:endParaRPr>
          </a:p>
        </p:txBody>
      </p:sp>
      <p:pic>
        <p:nvPicPr>
          <p:cNvPr id="67589" name="Picture 7">
            <a:extLst>
              <a:ext uri="{FF2B5EF4-FFF2-40B4-BE49-F238E27FC236}">
                <a16:creationId xmlns:a16="http://schemas.microsoft.com/office/drawing/2014/main" id="{CE1F2437-7AAF-47AB-8223-2658CADB9A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6110288"/>
            <a:ext cx="11715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0" name="Picture 6" descr="C:\Users\Jerry &amp; Michelle\AppData\Local\Microsoft\Windows\INetCache\IE\YFXVYBZW\special_offers[1].png">
            <a:extLst>
              <a:ext uri="{FF2B5EF4-FFF2-40B4-BE49-F238E27FC236}">
                <a16:creationId xmlns:a16="http://schemas.microsoft.com/office/drawing/2014/main" id="{AD099F0B-E317-40A8-90DD-25A4ED04B7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419600"/>
            <a:ext cx="2500313"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A7603-3CF8-453E-A24A-CC9E3C5EFD65}"/>
              </a:ext>
            </a:extLst>
          </p:cNvPr>
          <p:cNvSpPr>
            <a:spLocks noGrp="1"/>
          </p:cNvSpPr>
          <p:nvPr>
            <p:ph type="title"/>
          </p:nvPr>
        </p:nvSpPr>
        <p:spPr/>
        <p:txBody>
          <a:bodyPr/>
          <a:lstStyle/>
          <a:p>
            <a:pPr algn="ctr">
              <a:defRPr/>
            </a:pPr>
            <a:r>
              <a:rPr lang="en-US" sz="3600" b="1" dirty="0">
                <a:solidFill>
                  <a:srgbClr val="C00000"/>
                </a:solidFill>
              </a:rPr>
              <a:t>Introduction</a:t>
            </a:r>
          </a:p>
        </p:txBody>
      </p:sp>
      <p:sp>
        <p:nvSpPr>
          <p:cNvPr id="68611" name="Content Placeholder 2">
            <a:extLst>
              <a:ext uri="{FF2B5EF4-FFF2-40B4-BE49-F238E27FC236}">
                <a16:creationId xmlns:a16="http://schemas.microsoft.com/office/drawing/2014/main" id="{05D2AB39-616A-4131-BB4E-A12AEF631587}"/>
              </a:ext>
            </a:extLst>
          </p:cNvPr>
          <p:cNvSpPr>
            <a:spLocks noGrp="1"/>
          </p:cNvSpPr>
          <p:nvPr>
            <p:ph idx="1"/>
          </p:nvPr>
        </p:nvSpPr>
        <p:spPr/>
        <p:txBody>
          <a:bodyPr/>
          <a:lstStyle/>
          <a:p>
            <a:r>
              <a:rPr lang="en-US" altLang="en-US"/>
              <a:t>Recommended that discounts are applied across the transaction as follows:</a:t>
            </a:r>
          </a:p>
          <a:p>
            <a:pPr lvl="1">
              <a:buFont typeface="Wingdings" panose="05000000000000000000" pitchFamily="2" charset="2"/>
              <a:buChar char="Ø"/>
            </a:pPr>
            <a:r>
              <a:rPr lang="en-US" altLang="en-US"/>
              <a:t>1</a:t>
            </a:r>
            <a:r>
              <a:rPr lang="en-US" altLang="en-US" baseline="30000"/>
              <a:t>st</a:t>
            </a:r>
            <a:r>
              <a:rPr lang="en-US" altLang="en-US"/>
              <a:t> to non-WIC eligible items</a:t>
            </a:r>
          </a:p>
          <a:p>
            <a:pPr lvl="1">
              <a:buFont typeface="Wingdings" panose="05000000000000000000" pitchFamily="2" charset="2"/>
              <a:buChar char="Ø"/>
            </a:pPr>
            <a:r>
              <a:rPr lang="en-US" altLang="en-US"/>
              <a:t>2</a:t>
            </a:r>
            <a:r>
              <a:rPr lang="en-US" altLang="en-US" baseline="30000"/>
              <a:t>nd</a:t>
            </a:r>
            <a:r>
              <a:rPr lang="en-US" altLang="en-US"/>
              <a:t> to eligible WIC CVB food items </a:t>
            </a:r>
          </a:p>
          <a:p>
            <a:pPr lvl="1">
              <a:buFont typeface="Wingdings" panose="05000000000000000000" pitchFamily="2" charset="2"/>
              <a:buChar char="Ø"/>
            </a:pPr>
            <a:r>
              <a:rPr lang="en-US" altLang="en-US"/>
              <a:t>3</a:t>
            </a:r>
            <a:r>
              <a:rPr lang="en-US" altLang="en-US" baseline="30000"/>
              <a:t>rd</a:t>
            </a:r>
            <a:r>
              <a:rPr lang="en-US" altLang="en-US"/>
              <a:t> to eligible WIC non-CVB food items</a:t>
            </a:r>
          </a:p>
          <a:p>
            <a:r>
              <a:rPr lang="en-US" altLang="en-US"/>
              <a:t>If WIC purchase totals less than $0, not reported to WIC</a:t>
            </a:r>
          </a:p>
          <a:p>
            <a:r>
              <a:rPr lang="en-US" altLang="en-US"/>
              <a:t>Free items do not affect remaining WIC balance and not reported to WIC</a:t>
            </a:r>
          </a:p>
          <a:p>
            <a:r>
              <a:rPr lang="en-US" altLang="en-US"/>
              <a:t>Cardholder pays sales taxes related to discounts or coupons</a:t>
            </a:r>
            <a:br>
              <a:rPr lang="en-US" altLang="en-US"/>
            </a:br>
            <a:endParaRPr lang="en-US" altLang="en-US"/>
          </a:p>
        </p:txBody>
      </p:sp>
      <p:sp>
        <p:nvSpPr>
          <p:cNvPr id="68612" name="Slide Number Placeholder 3">
            <a:extLst>
              <a:ext uri="{FF2B5EF4-FFF2-40B4-BE49-F238E27FC236}">
                <a16:creationId xmlns:a16="http://schemas.microsoft.com/office/drawing/2014/main" id="{413FE353-19BB-40B7-B96C-9ED0F95B725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fld id="{C79AE071-EAA4-48A8-AAE2-3AA98C111BE4}" type="slidenum">
              <a:rPr lang="en-US" altLang="en-US" sz="1400">
                <a:solidFill>
                  <a:srgbClr val="FFFFFF"/>
                </a:solidFill>
              </a:rPr>
              <a:pPr>
                <a:spcBef>
                  <a:spcPct val="0"/>
                </a:spcBef>
                <a:buClrTx/>
                <a:buSzTx/>
                <a:buFontTx/>
                <a:buNone/>
              </a:pPr>
              <a:t>62</a:t>
            </a:fld>
            <a:endParaRPr lang="en-US" altLang="en-US" sz="1400">
              <a:solidFill>
                <a:srgbClr val="FFFFFF"/>
              </a:solidFill>
            </a:endParaRPr>
          </a:p>
        </p:txBody>
      </p:sp>
      <p:pic>
        <p:nvPicPr>
          <p:cNvPr id="68613" name="Picture 7">
            <a:extLst>
              <a:ext uri="{FF2B5EF4-FFF2-40B4-BE49-F238E27FC236}">
                <a16:creationId xmlns:a16="http://schemas.microsoft.com/office/drawing/2014/main" id="{1A8F00C4-FC52-4E7E-8141-CBEB6D088B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6072188"/>
            <a:ext cx="11715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9222C-F9EE-4BB1-9B44-C6D7CDA4D643}"/>
              </a:ext>
            </a:extLst>
          </p:cNvPr>
          <p:cNvSpPr>
            <a:spLocks noGrp="1"/>
          </p:cNvSpPr>
          <p:nvPr>
            <p:ph type="title"/>
          </p:nvPr>
        </p:nvSpPr>
        <p:spPr/>
        <p:txBody>
          <a:bodyPr/>
          <a:lstStyle/>
          <a:p>
            <a:pPr algn="ctr">
              <a:defRPr/>
            </a:pPr>
            <a:r>
              <a:rPr lang="en-US" sz="3600" b="1" dirty="0">
                <a:solidFill>
                  <a:srgbClr val="C00000"/>
                </a:solidFill>
              </a:rPr>
              <a:t>Buy One, Get One Free (BOGO)</a:t>
            </a:r>
          </a:p>
        </p:txBody>
      </p:sp>
      <p:sp>
        <p:nvSpPr>
          <p:cNvPr id="69635" name="Content Placeholder 2">
            <a:extLst>
              <a:ext uri="{FF2B5EF4-FFF2-40B4-BE49-F238E27FC236}">
                <a16:creationId xmlns:a16="http://schemas.microsoft.com/office/drawing/2014/main" id="{AF1D0AD8-6740-4C45-A01B-21D461ABAFF6}"/>
              </a:ext>
            </a:extLst>
          </p:cNvPr>
          <p:cNvSpPr>
            <a:spLocks noGrp="1"/>
          </p:cNvSpPr>
          <p:nvPr>
            <p:ph idx="1"/>
          </p:nvPr>
        </p:nvSpPr>
        <p:spPr/>
        <p:txBody>
          <a:bodyPr/>
          <a:lstStyle/>
          <a:p>
            <a:r>
              <a:rPr lang="en-US" altLang="en-US"/>
              <a:t>BOGO discounts are applied based on how advertised</a:t>
            </a:r>
          </a:p>
          <a:p>
            <a:r>
              <a:rPr lang="en-US" altLang="en-US"/>
              <a:t>2</a:t>
            </a:r>
            <a:r>
              <a:rPr lang="en-US" altLang="en-US" baseline="30000"/>
              <a:t>nd</a:t>
            </a:r>
            <a:r>
              <a:rPr lang="en-US" altLang="en-US"/>
              <a:t>  item can be same or different from the 1</a:t>
            </a:r>
            <a:r>
              <a:rPr lang="en-US" altLang="en-US" baseline="30000"/>
              <a:t>st</a:t>
            </a:r>
            <a:r>
              <a:rPr lang="en-US" altLang="en-US"/>
              <a:t> </a:t>
            </a:r>
          </a:p>
          <a:p>
            <a:r>
              <a:rPr lang="en-US" altLang="en-US"/>
              <a:t>Is a quantity discount, no additional cost </a:t>
            </a:r>
          </a:p>
          <a:p>
            <a:pPr lvl="1">
              <a:buFont typeface="Wingdings" panose="05000000000000000000" pitchFamily="2" charset="2"/>
              <a:buChar char="Ø"/>
            </a:pPr>
            <a:r>
              <a:rPr lang="en-US" altLang="en-US"/>
              <a:t>If available food or CVB benefits includes 1 or more units applicable to advertised item, only value of purchased item is deducted from food or CVB benefits balance and the 2</a:t>
            </a:r>
            <a:r>
              <a:rPr lang="en-US" altLang="en-US" baseline="30000"/>
              <a:t>nd</a:t>
            </a:r>
            <a:r>
              <a:rPr lang="en-US" altLang="en-US"/>
              <a:t> item is free</a:t>
            </a:r>
          </a:p>
          <a:p>
            <a:pPr lvl="1">
              <a:buFont typeface="Wingdings" panose="05000000000000000000" pitchFamily="2" charset="2"/>
              <a:buChar char="Ø"/>
            </a:pPr>
            <a:r>
              <a:rPr lang="en-US" altLang="en-US"/>
              <a:t>If advertised BOGOs disclose each item is sold for half the advertised price, both items are transacted using WIC benefits and each item charged at half the advertised price.  Both items will be deducted from the benefit balance.</a:t>
            </a:r>
          </a:p>
          <a:p>
            <a:endParaRPr lang="en-US" altLang="en-US"/>
          </a:p>
          <a:p>
            <a:endParaRPr lang="en-US" altLang="en-US"/>
          </a:p>
          <a:p>
            <a:pPr lvl="1"/>
            <a:endParaRPr lang="en-US" altLang="en-US"/>
          </a:p>
        </p:txBody>
      </p:sp>
      <p:sp>
        <p:nvSpPr>
          <p:cNvPr id="69636" name="Slide Number Placeholder 3">
            <a:extLst>
              <a:ext uri="{FF2B5EF4-FFF2-40B4-BE49-F238E27FC236}">
                <a16:creationId xmlns:a16="http://schemas.microsoft.com/office/drawing/2014/main" id="{60AAF27E-028E-40D2-AC60-1D79F097C72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fld id="{2EB1A6C0-E2D1-43C5-9F26-131356DD595C}" type="slidenum">
              <a:rPr lang="en-US" altLang="en-US" sz="1400">
                <a:solidFill>
                  <a:srgbClr val="FFFFFF"/>
                </a:solidFill>
              </a:rPr>
              <a:pPr>
                <a:spcBef>
                  <a:spcPct val="0"/>
                </a:spcBef>
                <a:buClrTx/>
                <a:buSzTx/>
                <a:buFontTx/>
                <a:buNone/>
              </a:pPr>
              <a:t>63</a:t>
            </a:fld>
            <a:endParaRPr lang="en-US" altLang="en-US" sz="1400">
              <a:solidFill>
                <a:srgbClr val="FFFFFF"/>
              </a:solidFill>
            </a:endParaRPr>
          </a:p>
        </p:txBody>
      </p:sp>
      <p:pic>
        <p:nvPicPr>
          <p:cNvPr id="69637" name="Picture 7">
            <a:extLst>
              <a:ext uri="{FF2B5EF4-FFF2-40B4-BE49-F238E27FC236}">
                <a16:creationId xmlns:a16="http://schemas.microsoft.com/office/drawing/2014/main" id="{574CB62F-C3CA-490B-AE23-824BB6B809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6210300"/>
            <a:ext cx="11715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8" name="Picture 6" descr="C:\Users\Jerry &amp; Michelle\AppData\Local\Microsoft\Windows\INetCache\IE\N4159NAJ\palm-springs-gay-deals[1].jpg">
            <a:extLst>
              <a:ext uri="{FF2B5EF4-FFF2-40B4-BE49-F238E27FC236}">
                <a16:creationId xmlns:a16="http://schemas.microsoft.com/office/drawing/2014/main" id="{32E68FC9-F946-46D7-B047-668C47B99A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5105400"/>
            <a:ext cx="135255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73373-AE12-423B-A11B-1063A3C08CA1}"/>
              </a:ext>
            </a:extLst>
          </p:cNvPr>
          <p:cNvSpPr>
            <a:spLocks noGrp="1"/>
          </p:cNvSpPr>
          <p:nvPr>
            <p:ph type="title"/>
          </p:nvPr>
        </p:nvSpPr>
        <p:spPr/>
        <p:txBody>
          <a:bodyPr/>
          <a:lstStyle/>
          <a:p>
            <a:pPr algn="ctr">
              <a:defRPr/>
            </a:pPr>
            <a:r>
              <a:rPr lang="en-US" sz="3600" b="1" dirty="0">
                <a:solidFill>
                  <a:srgbClr val="C00000"/>
                </a:solidFill>
              </a:rPr>
              <a:t>Buy One, Get One Reduced</a:t>
            </a:r>
          </a:p>
        </p:txBody>
      </p:sp>
      <p:sp>
        <p:nvSpPr>
          <p:cNvPr id="70659" name="Content Placeholder 2">
            <a:extLst>
              <a:ext uri="{FF2B5EF4-FFF2-40B4-BE49-F238E27FC236}">
                <a16:creationId xmlns:a16="http://schemas.microsoft.com/office/drawing/2014/main" id="{72E5DF89-9A5E-49DA-9B59-18C9E3D1185A}"/>
              </a:ext>
            </a:extLst>
          </p:cNvPr>
          <p:cNvSpPr>
            <a:spLocks noGrp="1"/>
          </p:cNvSpPr>
          <p:nvPr>
            <p:ph idx="1"/>
          </p:nvPr>
        </p:nvSpPr>
        <p:spPr/>
        <p:txBody>
          <a:bodyPr/>
          <a:lstStyle/>
          <a:p>
            <a:r>
              <a:rPr lang="en-US" altLang="en-US"/>
              <a:t>Is a price discount </a:t>
            </a:r>
          </a:p>
          <a:p>
            <a:r>
              <a:rPr lang="en-US" altLang="en-US"/>
              <a:t>If food benefit balance has at least 2 units remaining:</a:t>
            </a:r>
          </a:p>
          <a:p>
            <a:pPr lvl="1">
              <a:buFont typeface="Wingdings" panose="05000000000000000000" pitchFamily="2" charset="2"/>
              <a:buChar char="Ø"/>
            </a:pPr>
            <a:r>
              <a:rPr lang="en-US" altLang="en-US"/>
              <a:t>Both items are deducted from balance with 1</a:t>
            </a:r>
            <a:r>
              <a:rPr lang="en-US" altLang="en-US" baseline="30000"/>
              <a:t>st</a:t>
            </a:r>
            <a:r>
              <a:rPr lang="en-US" altLang="en-US"/>
              <a:t>  item charged at full price, 2</a:t>
            </a:r>
            <a:r>
              <a:rPr lang="en-US" altLang="en-US" baseline="30000"/>
              <a:t>nd</a:t>
            </a:r>
            <a:r>
              <a:rPr lang="en-US" altLang="en-US"/>
              <a:t> at half-price</a:t>
            </a:r>
          </a:p>
          <a:p>
            <a:pPr lvl="1">
              <a:buFont typeface="Wingdings" panose="05000000000000000000" pitchFamily="2" charset="2"/>
              <a:buChar char="Ø"/>
            </a:pPr>
            <a:r>
              <a:rPr lang="en-US" altLang="en-US"/>
              <a:t>Must be eligible items but can be identical or different</a:t>
            </a:r>
          </a:p>
          <a:p>
            <a:r>
              <a:rPr lang="en-US" altLang="en-US"/>
              <a:t>If food benefit balance has 1 unit remaining:</a:t>
            </a:r>
          </a:p>
          <a:p>
            <a:pPr lvl="1">
              <a:buFont typeface="Wingdings" panose="05000000000000000000" pitchFamily="2" charset="2"/>
              <a:buChar char="Ø"/>
            </a:pPr>
            <a:r>
              <a:rPr lang="en-US" altLang="en-US"/>
              <a:t>1</a:t>
            </a:r>
            <a:r>
              <a:rPr lang="en-US" altLang="en-US" baseline="30000"/>
              <a:t>st</a:t>
            </a:r>
            <a:r>
              <a:rPr lang="en-US" altLang="en-US"/>
              <a:t> item deducted from balance with WIC charged full price</a:t>
            </a:r>
          </a:p>
          <a:p>
            <a:pPr lvl="1">
              <a:buFont typeface="Wingdings" panose="05000000000000000000" pitchFamily="2" charset="2"/>
              <a:buChar char="Ø"/>
            </a:pPr>
            <a:r>
              <a:rPr lang="en-US" altLang="en-US"/>
              <a:t>2</a:t>
            </a:r>
            <a:r>
              <a:rPr lang="en-US" altLang="en-US" baseline="30000"/>
              <a:t>nd</a:t>
            </a:r>
            <a:r>
              <a:rPr lang="en-US" altLang="en-US"/>
              <a:t> item paid by other form of payment at reduced price and not reported to WIC</a:t>
            </a:r>
          </a:p>
          <a:p>
            <a:pPr lvl="1"/>
            <a:endParaRPr lang="en-US" altLang="en-US"/>
          </a:p>
        </p:txBody>
      </p:sp>
      <p:sp>
        <p:nvSpPr>
          <p:cNvPr id="70660" name="Slide Number Placeholder 3">
            <a:extLst>
              <a:ext uri="{FF2B5EF4-FFF2-40B4-BE49-F238E27FC236}">
                <a16:creationId xmlns:a16="http://schemas.microsoft.com/office/drawing/2014/main" id="{0AA81930-B4CE-4B4E-A58B-3558A7D7BA1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fld id="{C0B7D8C6-56C8-4E6F-AEA2-2970FE300BC4}" type="slidenum">
              <a:rPr lang="en-US" altLang="en-US" sz="1400">
                <a:solidFill>
                  <a:srgbClr val="FFFFFF"/>
                </a:solidFill>
              </a:rPr>
              <a:pPr>
                <a:spcBef>
                  <a:spcPct val="0"/>
                </a:spcBef>
                <a:buClrTx/>
                <a:buSzTx/>
                <a:buFontTx/>
                <a:buNone/>
              </a:pPr>
              <a:t>64</a:t>
            </a:fld>
            <a:endParaRPr lang="en-US" altLang="en-US" sz="1400">
              <a:solidFill>
                <a:srgbClr val="FFFFFF"/>
              </a:solidFill>
            </a:endParaRPr>
          </a:p>
        </p:txBody>
      </p:sp>
      <p:pic>
        <p:nvPicPr>
          <p:cNvPr id="70661" name="Picture 7">
            <a:extLst>
              <a:ext uri="{FF2B5EF4-FFF2-40B4-BE49-F238E27FC236}">
                <a16:creationId xmlns:a16="http://schemas.microsoft.com/office/drawing/2014/main" id="{EFC422DB-425A-4527-AB1E-F4780089F9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6210300"/>
            <a:ext cx="11715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2" name="Picture 5" descr="C:\Users\Jerry &amp; Michelle\AppData\Local\Microsoft\Windows\INetCache\IE\YFXVYBZW\Low-salary-is-not-low-cost-e1426088777187[1].jpg">
            <a:extLst>
              <a:ext uri="{FF2B5EF4-FFF2-40B4-BE49-F238E27FC236}">
                <a16:creationId xmlns:a16="http://schemas.microsoft.com/office/drawing/2014/main" id="{05EC6B73-B9E0-46F9-A322-DF47770379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5180013"/>
            <a:ext cx="1774825"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27706-F4CE-44DD-9332-CA163A637386}"/>
              </a:ext>
            </a:extLst>
          </p:cNvPr>
          <p:cNvSpPr>
            <a:spLocks noGrp="1"/>
          </p:cNvSpPr>
          <p:nvPr>
            <p:ph type="title"/>
          </p:nvPr>
        </p:nvSpPr>
        <p:spPr/>
        <p:txBody>
          <a:bodyPr/>
          <a:lstStyle/>
          <a:p>
            <a:pPr algn="ctr">
              <a:defRPr/>
            </a:pPr>
            <a:r>
              <a:rPr lang="en-US" b="1" dirty="0">
                <a:solidFill>
                  <a:srgbClr val="C00000"/>
                </a:solidFill>
              </a:rPr>
              <a:t>Buy One, Get One Reduced</a:t>
            </a:r>
          </a:p>
        </p:txBody>
      </p:sp>
      <p:sp>
        <p:nvSpPr>
          <p:cNvPr id="71683" name="Content Placeholder 2">
            <a:extLst>
              <a:ext uri="{FF2B5EF4-FFF2-40B4-BE49-F238E27FC236}">
                <a16:creationId xmlns:a16="http://schemas.microsoft.com/office/drawing/2014/main" id="{10FBE29A-0CB0-4B49-B513-6572B77FE535}"/>
              </a:ext>
            </a:extLst>
          </p:cNvPr>
          <p:cNvSpPr>
            <a:spLocks noGrp="1"/>
          </p:cNvSpPr>
          <p:nvPr>
            <p:ph idx="1"/>
          </p:nvPr>
        </p:nvSpPr>
        <p:spPr/>
        <p:txBody>
          <a:bodyPr/>
          <a:lstStyle/>
          <a:p>
            <a:r>
              <a:rPr lang="en-US" altLang="en-US"/>
              <a:t>CVB balance can be applied to at least 2 units:</a:t>
            </a:r>
          </a:p>
          <a:p>
            <a:pPr lvl="1">
              <a:buFont typeface="Wingdings" panose="05000000000000000000" pitchFamily="2" charset="2"/>
              <a:buChar char="Ø"/>
            </a:pPr>
            <a:r>
              <a:rPr lang="en-US" altLang="en-US"/>
              <a:t>Both items are deducted from balance with 1</a:t>
            </a:r>
            <a:r>
              <a:rPr lang="en-US" altLang="en-US" baseline="30000"/>
              <a:t>st</a:t>
            </a:r>
            <a:r>
              <a:rPr lang="en-US" altLang="en-US"/>
              <a:t>  item charged at full price, 2</a:t>
            </a:r>
            <a:r>
              <a:rPr lang="en-US" altLang="en-US" baseline="30000"/>
              <a:t>nd</a:t>
            </a:r>
            <a:r>
              <a:rPr lang="en-US" altLang="en-US"/>
              <a:t> at reduced price</a:t>
            </a:r>
          </a:p>
          <a:p>
            <a:pPr lvl="1">
              <a:buFont typeface="Wingdings" panose="05000000000000000000" pitchFamily="2" charset="2"/>
              <a:buChar char="Ø"/>
            </a:pPr>
            <a:r>
              <a:rPr lang="en-US" altLang="en-US"/>
              <a:t>Must be eligible items but can be identical or different</a:t>
            </a:r>
          </a:p>
          <a:p>
            <a:pPr lvl="1">
              <a:buFont typeface="Wingdings" panose="05000000000000000000" pitchFamily="2" charset="2"/>
              <a:buChar char="Ø"/>
            </a:pPr>
            <a:r>
              <a:rPr lang="en-US" altLang="en-US"/>
              <a:t>Cardholder may use other form of payment for 2</a:t>
            </a:r>
            <a:r>
              <a:rPr lang="en-US" altLang="en-US" baseline="30000"/>
              <a:t>nd</a:t>
            </a:r>
            <a:r>
              <a:rPr lang="en-US" altLang="en-US"/>
              <a:t> item and save the CVB balance</a:t>
            </a:r>
          </a:p>
          <a:p>
            <a:r>
              <a:rPr lang="en-US" altLang="en-US"/>
              <a:t>CVB balance can be applied to only 1 unit:</a:t>
            </a:r>
          </a:p>
          <a:p>
            <a:pPr lvl="1">
              <a:buFont typeface="Wingdings" panose="05000000000000000000" pitchFamily="2" charset="2"/>
              <a:buChar char="Ø"/>
            </a:pPr>
            <a:r>
              <a:rPr lang="en-US" altLang="en-US"/>
              <a:t>1</a:t>
            </a:r>
            <a:r>
              <a:rPr lang="en-US" altLang="en-US" baseline="30000"/>
              <a:t>st</a:t>
            </a:r>
            <a:r>
              <a:rPr lang="en-US" altLang="en-US"/>
              <a:t> item deducted from balance with WIC charged full price</a:t>
            </a:r>
          </a:p>
          <a:p>
            <a:pPr lvl="1">
              <a:buFont typeface="Wingdings" panose="05000000000000000000" pitchFamily="2" charset="2"/>
              <a:buChar char="Ø"/>
            </a:pPr>
            <a:r>
              <a:rPr lang="en-US" altLang="en-US"/>
              <a:t>2</a:t>
            </a:r>
            <a:r>
              <a:rPr lang="en-US" altLang="en-US" baseline="30000"/>
              <a:t>nd</a:t>
            </a:r>
            <a:r>
              <a:rPr lang="en-US" altLang="en-US"/>
              <a:t> item paid by other form of payment at reduced price and not reported to WIC</a:t>
            </a:r>
          </a:p>
          <a:p>
            <a:r>
              <a:rPr lang="en-US" altLang="en-US"/>
              <a:t>Cardholder may save benefits by purchasing the reduced price item with another form of payment</a:t>
            </a:r>
          </a:p>
        </p:txBody>
      </p:sp>
      <p:sp>
        <p:nvSpPr>
          <p:cNvPr id="71684" name="Slide Number Placeholder 3">
            <a:extLst>
              <a:ext uri="{FF2B5EF4-FFF2-40B4-BE49-F238E27FC236}">
                <a16:creationId xmlns:a16="http://schemas.microsoft.com/office/drawing/2014/main" id="{9685E6B8-C370-4988-BF97-6B2B400E994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fld id="{11F94B0E-A3ED-46B7-89D8-DDB0A6E5D1AE}" type="slidenum">
              <a:rPr lang="en-US" altLang="en-US" sz="1400">
                <a:solidFill>
                  <a:srgbClr val="FFFFFF"/>
                </a:solidFill>
              </a:rPr>
              <a:pPr>
                <a:spcBef>
                  <a:spcPct val="0"/>
                </a:spcBef>
                <a:buClrTx/>
                <a:buSzTx/>
                <a:buFontTx/>
                <a:buNone/>
              </a:pPr>
              <a:t>65</a:t>
            </a:fld>
            <a:endParaRPr lang="en-US" altLang="en-US" sz="1400">
              <a:solidFill>
                <a:srgbClr val="FFFFFF"/>
              </a:solidFill>
            </a:endParaRPr>
          </a:p>
        </p:txBody>
      </p:sp>
      <p:pic>
        <p:nvPicPr>
          <p:cNvPr id="71685" name="Picture 7">
            <a:extLst>
              <a:ext uri="{FF2B5EF4-FFF2-40B4-BE49-F238E27FC236}">
                <a16:creationId xmlns:a16="http://schemas.microsoft.com/office/drawing/2014/main" id="{6F3C91A0-CD82-4FAC-A348-7D72488E72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6210300"/>
            <a:ext cx="11715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305E2-DB6F-4A4D-B113-A7B5C3A87027}"/>
              </a:ext>
            </a:extLst>
          </p:cNvPr>
          <p:cNvSpPr>
            <a:spLocks noGrp="1"/>
          </p:cNvSpPr>
          <p:nvPr>
            <p:ph type="title"/>
          </p:nvPr>
        </p:nvSpPr>
        <p:spPr/>
        <p:txBody>
          <a:bodyPr/>
          <a:lstStyle/>
          <a:p>
            <a:pPr algn="ctr">
              <a:defRPr/>
            </a:pPr>
            <a:r>
              <a:rPr lang="en-US" sz="3600" b="1" dirty="0">
                <a:solidFill>
                  <a:srgbClr val="C00000"/>
                </a:solidFill>
              </a:rPr>
              <a:t>Free Ounces</a:t>
            </a:r>
          </a:p>
        </p:txBody>
      </p:sp>
      <p:sp>
        <p:nvSpPr>
          <p:cNvPr id="72707" name="Content Placeholder 2">
            <a:extLst>
              <a:ext uri="{FF2B5EF4-FFF2-40B4-BE49-F238E27FC236}">
                <a16:creationId xmlns:a16="http://schemas.microsoft.com/office/drawing/2014/main" id="{65489CE6-8FFE-49F9-BC88-275287472CAB}"/>
              </a:ext>
            </a:extLst>
          </p:cNvPr>
          <p:cNvSpPr>
            <a:spLocks noGrp="1"/>
          </p:cNvSpPr>
          <p:nvPr>
            <p:ph idx="1"/>
          </p:nvPr>
        </p:nvSpPr>
        <p:spPr/>
        <p:txBody>
          <a:bodyPr/>
          <a:lstStyle/>
          <a:p>
            <a:r>
              <a:rPr lang="en-US" altLang="en-US"/>
              <a:t>Is a quantity discount</a:t>
            </a:r>
          </a:p>
          <a:p>
            <a:r>
              <a:rPr lang="en-US" altLang="en-US"/>
              <a:t>Extra ounces are not to be deducted from the remaining food benefit balance</a:t>
            </a:r>
          </a:p>
          <a:p>
            <a:r>
              <a:rPr lang="en-US" altLang="en-US"/>
              <a:t>UPC for the special promotion packaging must be in APL </a:t>
            </a:r>
          </a:p>
          <a:p>
            <a:r>
              <a:rPr lang="en-US" altLang="en-US"/>
              <a:t>The APL is to show the original number of ounces even if there is special UPC</a:t>
            </a:r>
          </a:p>
          <a:p>
            <a:r>
              <a:rPr lang="en-US" altLang="en-US"/>
              <a:t>The product label is to state the free ounces or bonus packaging</a:t>
            </a:r>
          </a:p>
        </p:txBody>
      </p:sp>
      <p:sp>
        <p:nvSpPr>
          <p:cNvPr id="72708" name="Slide Number Placeholder 3">
            <a:extLst>
              <a:ext uri="{FF2B5EF4-FFF2-40B4-BE49-F238E27FC236}">
                <a16:creationId xmlns:a16="http://schemas.microsoft.com/office/drawing/2014/main" id="{7A061D12-5CFD-4268-9159-550E7155274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fld id="{348EFFC7-8994-4B82-87C8-6CF75955AEEF}" type="slidenum">
              <a:rPr lang="en-US" altLang="en-US" sz="1400">
                <a:solidFill>
                  <a:srgbClr val="FFFFFF"/>
                </a:solidFill>
              </a:rPr>
              <a:pPr>
                <a:spcBef>
                  <a:spcPct val="0"/>
                </a:spcBef>
                <a:buClrTx/>
                <a:buSzTx/>
                <a:buFontTx/>
                <a:buNone/>
              </a:pPr>
              <a:t>66</a:t>
            </a:fld>
            <a:endParaRPr lang="en-US" altLang="en-US" sz="1400">
              <a:solidFill>
                <a:srgbClr val="FFFFFF"/>
              </a:solidFill>
            </a:endParaRPr>
          </a:p>
        </p:txBody>
      </p:sp>
      <p:pic>
        <p:nvPicPr>
          <p:cNvPr id="72709" name="Picture 7">
            <a:extLst>
              <a:ext uri="{FF2B5EF4-FFF2-40B4-BE49-F238E27FC236}">
                <a16:creationId xmlns:a16="http://schemas.microsoft.com/office/drawing/2014/main" id="{BF08B0E4-BD6D-41D8-AE3C-E29BA3819A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6210300"/>
            <a:ext cx="11715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4BFEE-89CC-4458-9BCA-AE233CBED825}"/>
              </a:ext>
            </a:extLst>
          </p:cNvPr>
          <p:cNvSpPr>
            <a:spLocks noGrp="1"/>
          </p:cNvSpPr>
          <p:nvPr>
            <p:ph type="title"/>
          </p:nvPr>
        </p:nvSpPr>
        <p:spPr/>
        <p:txBody>
          <a:bodyPr/>
          <a:lstStyle/>
          <a:p>
            <a:pPr algn="ctr">
              <a:defRPr/>
            </a:pPr>
            <a:r>
              <a:rPr lang="en-US" b="1" dirty="0">
                <a:solidFill>
                  <a:srgbClr val="C00000"/>
                </a:solidFill>
              </a:rPr>
              <a:t>Transaction Discounts</a:t>
            </a:r>
          </a:p>
        </p:txBody>
      </p:sp>
      <p:sp>
        <p:nvSpPr>
          <p:cNvPr id="73731" name="Content Placeholder 2">
            <a:extLst>
              <a:ext uri="{FF2B5EF4-FFF2-40B4-BE49-F238E27FC236}">
                <a16:creationId xmlns:a16="http://schemas.microsoft.com/office/drawing/2014/main" id="{7F932707-F38F-4F74-8DFB-8E6E81D69FE2}"/>
              </a:ext>
            </a:extLst>
          </p:cNvPr>
          <p:cNvSpPr>
            <a:spLocks noGrp="1"/>
          </p:cNvSpPr>
          <p:nvPr>
            <p:ph idx="1"/>
          </p:nvPr>
        </p:nvSpPr>
        <p:spPr/>
        <p:txBody>
          <a:bodyPr/>
          <a:lstStyle/>
          <a:p>
            <a:r>
              <a:rPr lang="en-US" altLang="en-US"/>
              <a:t>Vendor applies fixed amount or discount percentage to the total dollar amount of the WIC and non-WIC items</a:t>
            </a:r>
          </a:p>
          <a:p>
            <a:r>
              <a:rPr lang="en-US" altLang="en-US"/>
              <a:t>Examples would be $10.00 or 10% off of $50.00 or more in groceries</a:t>
            </a:r>
          </a:p>
          <a:p>
            <a:pPr lvl="1">
              <a:buFont typeface="Wingdings" panose="05000000000000000000" pitchFamily="2" charset="2"/>
              <a:buChar char="Ø"/>
            </a:pPr>
            <a:endParaRPr lang="en-US" altLang="en-US"/>
          </a:p>
        </p:txBody>
      </p:sp>
      <p:sp>
        <p:nvSpPr>
          <p:cNvPr id="73732" name="Slide Number Placeholder 3">
            <a:extLst>
              <a:ext uri="{FF2B5EF4-FFF2-40B4-BE49-F238E27FC236}">
                <a16:creationId xmlns:a16="http://schemas.microsoft.com/office/drawing/2014/main" id="{920CC8CD-0FB8-40D9-BB8B-AD54C48ABAF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fld id="{F323C70F-1E36-4F79-BAEB-0FFF19E661E4}" type="slidenum">
              <a:rPr lang="en-US" altLang="en-US" sz="1400">
                <a:solidFill>
                  <a:srgbClr val="FFFFFF"/>
                </a:solidFill>
              </a:rPr>
              <a:pPr>
                <a:spcBef>
                  <a:spcPct val="0"/>
                </a:spcBef>
                <a:buClrTx/>
                <a:buSzTx/>
                <a:buFontTx/>
                <a:buNone/>
              </a:pPr>
              <a:t>67</a:t>
            </a:fld>
            <a:endParaRPr lang="en-US" altLang="en-US" sz="1400">
              <a:solidFill>
                <a:srgbClr val="FFFFFF"/>
              </a:solidFill>
            </a:endParaRPr>
          </a:p>
        </p:txBody>
      </p:sp>
      <p:pic>
        <p:nvPicPr>
          <p:cNvPr id="73733" name="Picture 7">
            <a:extLst>
              <a:ext uri="{FF2B5EF4-FFF2-40B4-BE49-F238E27FC236}">
                <a16:creationId xmlns:a16="http://schemas.microsoft.com/office/drawing/2014/main" id="{64EB9D0E-54FC-4DDA-A54B-BE6234CD65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6210300"/>
            <a:ext cx="11715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4" name="Picture 5" descr="C:\Users\Jerry &amp; Michelle\AppData\Local\Microsoft\Windows\INetCache\IE\YFXVYBZW\discounts[1].png">
            <a:extLst>
              <a:ext uri="{FF2B5EF4-FFF2-40B4-BE49-F238E27FC236}">
                <a16:creationId xmlns:a16="http://schemas.microsoft.com/office/drawing/2014/main" id="{731102F8-1A30-4CDF-97E5-1EE3D1A169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3352800"/>
            <a:ext cx="2046288"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58717-5BC9-437D-AF4F-712C517F889D}"/>
              </a:ext>
            </a:extLst>
          </p:cNvPr>
          <p:cNvSpPr>
            <a:spLocks noGrp="1"/>
          </p:cNvSpPr>
          <p:nvPr>
            <p:ph type="title"/>
          </p:nvPr>
        </p:nvSpPr>
        <p:spPr/>
        <p:txBody>
          <a:bodyPr/>
          <a:lstStyle/>
          <a:p>
            <a:pPr algn="ctr">
              <a:defRPr/>
            </a:pPr>
            <a:r>
              <a:rPr lang="en-US" sz="3600" b="1" dirty="0">
                <a:solidFill>
                  <a:srgbClr val="C00000"/>
                </a:solidFill>
              </a:rPr>
              <a:t>Store/Loyalty Shopping Cards</a:t>
            </a:r>
          </a:p>
        </p:txBody>
      </p:sp>
      <p:sp>
        <p:nvSpPr>
          <p:cNvPr id="74755" name="Content Placeholder 2">
            <a:extLst>
              <a:ext uri="{FF2B5EF4-FFF2-40B4-BE49-F238E27FC236}">
                <a16:creationId xmlns:a16="http://schemas.microsoft.com/office/drawing/2014/main" id="{5E10CA82-3EC3-40A1-A346-471C7EBFA0CF}"/>
              </a:ext>
            </a:extLst>
          </p:cNvPr>
          <p:cNvSpPr>
            <a:spLocks noGrp="1"/>
          </p:cNvSpPr>
          <p:nvPr>
            <p:ph idx="1"/>
          </p:nvPr>
        </p:nvSpPr>
        <p:spPr/>
        <p:txBody>
          <a:bodyPr/>
          <a:lstStyle/>
          <a:p>
            <a:r>
              <a:rPr lang="en-US" altLang="en-US"/>
              <a:t>Vendor may provide card offering additional discounts for TNWIC cardholder</a:t>
            </a:r>
          </a:p>
          <a:p>
            <a:r>
              <a:rPr lang="en-US" altLang="en-US"/>
              <a:t>Vendor cannot require TNWIC cardholder to sign up for their card</a:t>
            </a:r>
          </a:p>
          <a:p>
            <a:r>
              <a:rPr lang="en-US" altLang="en-US"/>
              <a:t>TNWIC cardholder’s option to use vendor’s card for TNWIC transactions</a:t>
            </a:r>
          </a:p>
          <a:p>
            <a:r>
              <a:rPr lang="en-US" altLang="en-US"/>
              <a:t>Vendor’s option to have “generic card” available for customers not having the vendor’s card</a:t>
            </a:r>
          </a:p>
          <a:p>
            <a:endParaRPr lang="en-US" altLang="en-US"/>
          </a:p>
        </p:txBody>
      </p:sp>
      <p:sp>
        <p:nvSpPr>
          <p:cNvPr id="74756" name="Slide Number Placeholder 3">
            <a:extLst>
              <a:ext uri="{FF2B5EF4-FFF2-40B4-BE49-F238E27FC236}">
                <a16:creationId xmlns:a16="http://schemas.microsoft.com/office/drawing/2014/main" id="{1D1015BD-B943-4E56-B6D6-7248F4672C2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fld id="{B205C4DB-6CCB-4B0D-95A3-87F37F256792}" type="slidenum">
              <a:rPr lang="en-US" altLang="en-US" sz="1400">
                <a:solidFill>
                  <a:srgbClr val="FFFFFF"/>
                </a:solidFill>
              </a:rPr>
              <a:pPr>
                <a:spcBef>
                  <a:spcPct val="0"/>
                </a:spcBef>
                <a:buClrTx/>
                <a:buSzTx/>
                <a:buFontTx/>
                <a:buNone/>
              </a:pPr>
              <a:t>68</a:t>
            </a:fld>
            <a:endParaRPr lang="en-US" altLang="en-US" sz="1400">
              <a:solidFill>
                <a:srgbClr val="FFFFFF"/>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806D321A-7EE7-4690-8357-C14B657A4F0D}"/>
              </a:ext>
            </a:extLst>
          </p:cNvPr>
          <p:cNvSpPr>
            <a:spLocks noGrp="1"/>
          </p:cNvSpPr>
          <p:nvPr>
            <p:ph type="title"/>
          </p:nvPr>
        </p:nvSpPr>
        <p:spPr>
          <a:xfrm>
            <a:off x="990600" y="704850"/>
            <a:ext cx="8153400" cy="742950"/>
          </a:xfrm>
        </p:spPr>
        <p:txBody>
          <a:bodyPr/>
          <a:lstStyle/>
          <a:p>
            <a:pPr algn="ctr" eaLnBrk="1" fontAlgn="auto" hangingPunct="1">
              <a:spcAft>
                <a:spcPts val="0"/>
              </a:spcAft>
              <a:defRPr/>
            </a:pPr>
            <a:r>
              <a:rPr lang="en-US" altLang="en-US" sz="3600" b="1" dirty="0">
                <a:solidFill>
                  <a:srgbClr val="C00000"/>
                </a:solidFill>
                <a:latin typeface="+mn-lt"/>
              </a:rPr>
              <a:t>Important Final Reminder</a:t>
            </a:r>
          </a:p>
        </p:txBody>
      </p:sp>
      <p:sp>
        <p:nvSpPr>
          <p:cNvPr id="3" name="Content Placeholder 2">
            <a:extLst>
              <a:ext uri="{FF2B5EF4-FFF2-40B4-BE49-F238E27FC236}">
                <a16:creationId xmlns:a16="http://schemas.microsoft.com/office/drawing/2014/main" id="{3FA03791-75C5-464A-8DC8-AB7F7538EF59}"/>
              </a:ext>
            </a:extLst>
          </p:cNvPr>
          <p:cNvSpPr>
            <a:spLocks noGrp="1"/>
          </p:cNvSpPr>
          <p:nvPr>
            <p:ph idx="1"/>
          </p:nvPr>
        </p:nvSpPr>
        <p:spPr>
          <a:xfrm>
            <a:off x="1066800" y="1524000"/>
            <a:ext cx="8077200" cy="4800600"/>
          </a:xfrm>
        </p:spPr>
        <p:txBody>
          <a:bodyPr rtlCol="0">
            <a:normAutofit fontScale="85000" lnSpcReduction="20000"/>
          </a:bodyPr>
          <a:lstStyle/>
          <a:p>
            <a:pPr eaLnBrk="1" fontAlgn="auto" hangingPunct="1">
              <a:spcAft>
                <a:spcPts val="0"/>
              </a:spcAft>
              <a:buClr>
                <a:schemeClr val="bg2">
                  <a:lumMod val="10000"/>
                </a:schemeClr>
              </a:buClr>
              <a:buFont typeface="Arial" charset="0"/>
              <a:buChar char="•"/>
              <a:defRPr/>
            </a:pPr>
            <a:r>
              <a:rPr lang="en-US" sz="3600" dirty="0"/>
              <a:t>This concludes the second part of the presentation. We want to leave you with 1 very important reminder:</a:t>
            </a:r>
          </a:p>
          <a:p>
            <a:pPr lvl="1" eaLnBrk="1" fontAlgn="auto" hangingPunct="1">
              <a:spcAft>
                <a:spcPts val="0"/>
              </a:spcAft>
              <a:buClr>
                <a:schemeClr val="bg2">
                  <a:lumMod val="10000"/>
                </a:schemeClr>
              </a:buClr>
              <a:buFont typeface="Wingdings" panose="05000000000000000000" pitchFamily="2" charset="2"/>
              <a:buChar char="Ø"/>
              <a:defRPr/>
            </a:pPr>
            <a:r>
              <a:rPr lang="en-US" sz="3200" dirty="0"/>
              <a:t>For TNWIC transactions, always remember that it is </a:t>
            </a:r>
            <a:r>
              <a:rPr lang="en-US" sz="3200" b="1" dirty="0"/>
              <a:t>WIC FIRST before other forms of payments</a:t>
            </a:r>
            <a:r>
              <a:rPr lang="en-US" sz="3200" dirty="0"/>
              <a:t>.</a:t>
            </a:r>
          </a:p>
          <a:p>
            <a:pPr marL="82296" indent="0" eaLnBrk="1" fontAlgn="auto" hangingPunct="1">
              <a:spcAft>
                <a:spcPts val="0"/>
              </a:spcAft>
              <a:buClr>
                <a:schemeClr val="bg2">
                  <a:lumMod val="10000"/>
                </a:schemeClr>
              </a:buClr>
              <a:buFont typeface="Wingdings 2" pitchFamily="18" charset="2"/>
              <a:buNone/>
              <a:defRPr/>
            </a:pPr>
            <a:endParaRPr lang="en-US" sz="3600" b="1" dirty="0"/>
          </a:p>
          <a:p>
            <a:pPr marL="0" indent="0" eaLnBrk="1" fontAlgn="auto" hangingPunct="1">
              <a:spcAft>
                <a:spcPts val="0"/>
              </a:spcAft>
              <a:buFont typeface="Wingdings 2" pitchFamily="18" charset="2"/>
              <a:buNone/>
              <a:defRPr/>
            </a:pPr>
            <a:r>
              <a:rPr lang="en-US" sz="3600" b="1" dirty="0"/>
              <a:t>HAVE QUESTIONS, NEED ASSISTANCE………..</a:t>
            </a:r>
          </a:p>
          <a:p>
            <a:pPr marL="0" indent="0" eaLnBrk="1" fontAlgn="auto" hangingPunct="1">
              <a:spcAft>
                <a:spcPts val="0"/>
              </a:spcAft>
              <a:buFont typeface="Wingdings 2" pitchFamily="18" charset="2"/>
              <a:buNone/>
              <a:defRPr/>
            </a:pPr>
            <a:r>
              <a:rPr lang="en-US" sz="3600" dirty="0"/>
              <a:t>Contact your local WIC Representative or visit our website at </a:t>
            </a:r>
            <a:r>
              <a:rPr lang="en-US" sz="3600" dirty="0">
                <a:hlinkClick r:id="rId3"/>
              </a:rPr>
              <a:t>tn.gov/</a:t>
            </a:r>
            <a:r>
              <a:rPr lang="en-US" sz="3600" dirty="0" err="1">
                <a:hlinkClick r:id="rId3"/>
              </a:rPr>
              <a:t>wic</a:t>
            </a:r>
            <a:endParaRPr lang="en-US" sz="3600" b="1" dirty="0"/>
          </a:p>
        </p:txBody>
      </p:sp>
      <p:sp>
        <p:nvSpPr>
          <p:cNvPr id="75780" name="Slide Number Placeholder 3">
            <a:extLst>
              <a:ext uri="{FF2B5EF4-FFF2-40B4-BE49-F238E27FC236}">
                <a16:creationId xmlns:a16="http://schemas.microsoft.com/office/drawing/2014/main" id="{2D0C5449-9497-4BB9-BDFD-C2AF9044E91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fld id="{FE90AE81-14C1-4A74-8360-3628F8361D28}" type="slidenum">
              <a:rPr lang="en-US" altLang="en-US" sz="1400">
                <a:solidFill>
                  <a:srgbClr val="B5A788"/>
                </a:solidFill>
              </a:rPr>
              <a:pPr>
                <a:spcBef>
                  <a:spcPct val="0"/>
                </a:spcBef>
                <a:buClrTx/>
                <a:buSzTx/>
                <a:buFontTx/>
                <a:buNone/>
              </a:pPr>
              <a:t>69</a:t>
            </a:fld>
            <a:endParaRPr lang="en-US" altLang="en-US" sz="1400">
              <a:solidFill>
                <a:srgbClr val="B5A788"/>
              </a:solidFill>
            </a:endParaRPr>
          </a:p>
        </p:txBody>
      </p:sp>
      <p:pic>
        <p:nvPicPr>
          <p:cNvPr id="75781" name="Picture 7">
            <a:extLst>
              <a:ext uri="{FF2B5EF4-FFF2-40B4-BE49-F238E27FC236}">
                <a16:creationId xmlns:a16="http://schemas.microsoft.com/office/drawing/2014/main" id="{8C064D09-5080-4B70-854A-EE6ED3A2E9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6219825"/>
            <a:ext cx="11715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6">
            <a:extLst>
              <a:ext uri="{FF2B5EF4-FFF2-40B4-BE49-F238E27FC236}">
                <a16:creationId xmlns:a16="http://schemas.microsoft.com/office/drawing/2014/main" id="{EDA82B07-1A4E-4E62-A1C9-028A8649EC0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fld id="{D40D0F95-107E-4DC0-A262-FD72B1E52646}" type="slidenum">
              <a:rPr lang="en-US" altLang="en-US" sz="1400">
                <a:solidFill>
                  <a:srgbClr val="B5A788"/>
                </a:solidFill>
              </a:rPr>
              <a:pPr>
                <a:spcBef>
                  <a:spcPct val="0"/>
                </a:spcBef>
                <a:buClrTx/>
                <a:buSzTx/>
                <a:buFontTx/>
                <a:buNone/>
              </a:pPr>
              <a:t>7</a:t>
            </a:fld>
            <a:endParaRPr lang="en-US" altLang="en-US" sz="1400">
              <a:solidFill>
                <a:srgbClr val="B5A788"/>
              </a:solidFill>
            </a:endParaRPr>
          </a:p>
        </p:txBody>
      </p:sp>
      <p:sp>
        <p:nvSpPr>
          <p:cNvPr id="16387" name="Rectangle 3">
            <a:extLst>
              <a:ext uri="{FF2B5EF4-FFF2-40B4-BE49-F238E27FC236}">
                <a16:creationId xmlns:a16="http://schemas.microsoft.com/office/drawing/2014/main" id="{CD5403F6-F6A7-4080-84F2-F0BAFB23256B}"/>
              </a:ext>
            </a:extLst>
          </p:cNvPr>
          <p:cNvSpPr>
            <a:spLocks noGrp="1" noChangeArrowheads="1"/>
          </p:cNvSpPr>
          <p:nvPr>
            <p:ph sz="half" idx="4294967295"/>
          </p:nvPr>
        </p:nvSpPr>
        <p:spPr>
          <a:xfrm>
            <a:off x="457200" y="1524000"/>
            <a:ext cx="2057400" cy="2438400"/>
          </a:xfrm>
        </p:spPr>
        <p:txBody>
          <a:bodyPr rtlCol="0">
            <a:normAutofit fontScale="85000" lnSpcReduction="20000"/>
          </a:bodyPr>
          <a:lstStyle/>
          <a:p>
            <a:pPr marL="0" indent="-283464" eaLnBrk="1" fontAlgn="auto" hangingPunct="1">
              <a:spcBef>
                <a:spcPts val="0"/>
              </a:spcBef>
              <a:spcAft>
                <a:spcPts val="0"/>
              </a:spcAft>
              <a:buFont typeface="Wingdings 2" pitchFamily="18" charset="2"/>
              <a:buNone/>
              <a:defRPr/>
            </a:pPr>
            <a:r>
              <a:rPr lang="en-US" sz="2600" i="1" dirty="0"/>
              <a:t>Fully breastfeeding mothers receive the most variety and the largest quantity of food.</a:t>
            </a:r>
          </a:p>
          <a:p>
            <a:pPr marL="365760" indent="-283464" eaLnBrk="1" fontAlgn="auto" hangingPunct="1">
              <a:lnSpc>
                <a:spcPct val="90000"/>
              </a:lnSpc>
              <a:spcBef>
                <a:spcPts val="575"/>
              </a:spcBef>
              <a:spcAft>
                <a:spcPts val="0"/>
              </a:spcAft>
              <a:buFont typeface="Wingdings" pitchFamily="2" charset="2"/>
              <a:buChar char="ü"/>
              <a:defRPr/>
            </a:pPr>
            <a:endParaRPr lang="en-US" sz="2000" i="1" dirty="0"/>
          </a:p>
          <a:p>
            <a:pPr marL="365760" indent="-283464" eaLnBrk="1" fontAlgn="auto" hangingPunct="1">
              <a:lnSpc>
                <a:spcPct val="90000"/>
              </a:lnSpc>
              <a:spcBef>
                <a:spcPts val="575"/>
              </a:spcBef>
              <a:spcAft>
                <a:spcPts val="0"/>
              </a:spcAft>
              <a:buFont typeface="Wingdings" pitchFamily="2" charset="2"/>
              <a:buChar char="ü"/>
              <a:defRPr/>
            </a:pPr>
            <a:endParaRPr lang="en-US" sz="2000" dirty="0"/>
          </a:p>
          <a:p>
            <a:pPr marL="365760" indent="-283464" eaLnBrk="1" fontAlgn="auto" hangingPunct="1">
              <a:lnSpc>
                <a:spcPct val="90000"/>
              </a:lnSpc>
              <a:spcBef>
                <a:spcPts val="575"/>
              </a:spcBef>
              <a:spcAft>
                <a:spcPts val="0"/>
              </a:spcAft>
              <a:buFont typeface="Wingdings" pitchFamily="2" charset="2"/>
              <a:buChar char="ü"/>
              <a:defRPr/>
            </a:pPr>
            <a:endParaRPr lang="en-US" sz="2000" dirty="0"/>
          </a:p>
          <a:p>
            <a:pPr marL="365760" indent="-283464" eaLnBrk="1" fontAlgn="auto" hangingPunct="1">
              <a:lnSpc>
                <a:spcPct val="90000"/>
              </a:lnSpc>
              <a:spcBef>
                <a:spcPts val="575"/>
              </a:spcBef>
              <a:spcAft>
                <a:spcPts val="0"/>
              </a:spcAft>
              <a:buFont typeface="Wingdings 2"/>
              <a:buChar char=""/>
              <a:defRPr/>
            </a:pPr>
            <a:endParaRPr lang="en-US" dirty="0"/>
          </a:p>
        </p:txBody>
      </p:sp>
      <p:sp>
        <p:nvSpPr>
          <p:cNvPr id="11268" name="Rectangle 2">
            <a:extLst>
              <a:ext uri="{FF2B5EF4-FFF2-40B4-BE49-F238E27FC236}">
                <a16:creationId xmlns:a16="http://schemas.microsoft.com/office/drawing/2014/main" id="{F627729F-EE5D-4F99-A383-B91254941F06}"/>
              </a:ext>
            </a:extLst>
          </p:cNvPr>
          <p:cNvSpPr>
            <a:spLocks noGrp="1" noChangeArrowheads="1"/>
          </p:cNvSpPr>
          <p:nvPr>
            <p:ph type="title" idx="4294967295"/>
          </p:nvPr>
        </p:nvSpPr>
        <p:spPr>
          <a:xfrm>
            <a:off x="914400" y="533400"/>
            <a:ext cx="8229600" cy="914400"/>
          </a:xfrm>
        </p:spPr>
        <p:txBody>
          <a:bodyPr/>
          <a:lstStyle/>
          <a:p>
            <a:pPr algn="ctr" eaLnBrk="1" fontAlgn="auto" hangingPunct="1">
              <a:spcAft>
                <a:spcPts val="0"/>
              </a:spcAft>
              <a:defRPr/>
            </a:pPr>
            <a:r>
              <a:rPr lang="en-US" altLang="en-US" sz="3600" b="1" dirty="0">
                <a:solidFill>
                  <a:srgbClr val="C00000"/>
                </a:solidFill>
                <a:latin typeface="+mn-lt"/>
              </a:rPr>
              <a:t>Breastfeeding is a Priority in WIC</a:t>
            </a:r>
          </a:p>
        </p:txBody>
      </p:sp>
      <p:pic>
        <p:nvPicPr>
          <p:cNvPr id="13317" name="Picture 7" descr="W8_FBF mom, infant dyad.jpg">
            <a:extLst>
              <a:ext uri="{FF2B5EF4-FFF2-40B4-BE49-F238E27FC236}">
                <a16:creationId xmlns:a16="http://schemas.microsoft.com/office/drawing/2014/main" id="{4E6DCA75-1E7E-410B-A0CC-D1FBD3FA30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4171950"/>
            <a:ext cx="4556125"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3FA85F76-4904-491C-BC2F-F15D857F624F}"/>
              </a:ext>
            </a:extLst>
          </p:cNvPr>
          <p:cNvSpPr txBox="1"/>
          <p:nvPr/>
        </p:nvSpPr>
        <p:spPr>
          <a:xfrm>
            <a:off x="5386388" y="1371600"/>
            <a:ext cx="2743200" cy="2800350"/>
          </a:xfrm>
          <a:prstGeom prst="rect">
            <a:avLst/>
          </a:prstGeom>
          <a:noFill/>
        </p:spPr>
        <p:txBody>
          <a:bodyPr>
            <a:spAutoFit/>
          </a:bodyPr>
          <a:lstStyle/>
          <a:p>
            <a:pPr>
              <a:spcBef>
                <a:spcPts val="0"/>
              </a:spcBef>
              <a:defRPr/>
            </a:pPr>
            <a:r>
              <a:rPr lang="en-US" sz="2200" i="1" dirty="0">
                <a:latin typeface="+mn-lt"/>
                <a:cs typeface="+mn-cs"/>
              </a:rPr>
              <a:t>Fully breastfeeding infants over 6 months receive larger quantities of baby food fruits and vegetables, they also receive baby food meat</a:t>
            </a:r>
            <a:r>
              <a:rPr lang="en-US" sz="2200" i="1" dirty="0">
                <a:latin typeface="Arial" charset="0"/>
                <a:cs typeface="+mn-cs"/>
              </a:rPr>
              <a:t>.</a:t>
            </a:r>
          </a:p>
        </p:txBody>
      </p:sp>
      <p:pic>
        <p:nvPicPr>
          <p:cNvPr id="13319" name="Picture 7">
            <a:extLst>
              <a:ext uri="{FF2B5EF4-FFF2-40B4-BE49-F238E27FC236}">
                <a16:creationId xmlns:a16="http://schemas.microsoft.com/office/drawing/2014/main" id="{30B6FE0F-8D6D-4E32-B5B2-D36EAD2470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6219825"/>
            <a:ext cx="11715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3">
            <a:extLst>
              <a:ext uri="{FF2B5EF4-FFF2-40B4-BE49-F238E27FC236}">
                <a16:creationId xmlns:a16="http://schemas.microsoft.com/office/drawing/2014/main" id="{1B6B54EC-977D-40C2-8111-33DDB25A348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fld id="{E5D47664-AF99-469A-99B8-A974246D19A2}" type="slidenum">
              <a:rPr lang="en-US" altLang="en-US" sz="1400">
                <a:solidFill>
                  <a:srgbClr val="FFFFFF"/>
                </a:solidFill>
              </a:rPr>
              <a:pPr>
                <a:spcBef>
                  <a:spcPct val="0"/>
                </a:spcBef>
                <a:buClrTx/>
                <a:buSzTx/>
                <a:buFontTx/>
                <a:buNone/>
              </a:pPr>
              <a:t>70</a:t>
            </a:fld>
            <a:endParaRPr lang="en-US" altLang="en-US" sz="1400">
              <a:solidFill>
                <a:srgbClr val="FFFFFF"/>
              </a:solidFill>
            </a:endParaRPr>
          </a:p>
        </p:txBody>
      </p:sp>
      <p:pic>
        <p:nvPicPr>
          <p:cNvPr id="76803" name="Picture 2">
            <a:extLst>
              <a:ext uri="{FF2B5EF4-FFF2-40B4-BE49-F238E27FC236}">
                <a16:creationId xmlns:a16="http://schemas.microsoft.com/office/drawing/2014/main" id="{2DBF4C71-119A-450F-A5AA-4E98FD1EB08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62063" y="1600200"/>
            <a:ext cx="6619875" cy="4876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3D8B14-B2FB-4378-84F8-EDF7C2D9C83B}"/>
              </a:ext>
            </a:extLst>
          </p:cNvPr>
          <p:cNvSpPr>
            <a:spLocks noGrp="1"/>
          </p:cNvSpPr>
          <p:nvPr>
            <p:ph idx="1"/>
          </p:nvPr>
        </p:nvSpPr>
        <p:spPr>
          <a:xfrm>
            <a:off x="457200" y="3328988"/>
            <a:ext cx="8229600" cy="3148012"/>
          </a:xfrm>
        </p:spPr>
        <p:txBody>
          <a:bodyPr/>
          <a:lstStyle/>
          <a:p>
            <a:pPr marL="0" marR="0" indent="0" algn="ctr">
              <a:spcBef>
                <a:spcPts val="0"/>
              </a:spcBef>
              <a:spcAft>
                <a:spcPts val="0"/>
              </a:spcAft>
              <a:buNone/>
            </a:pPr>
            <a:r>
              <a:rPr lang="en-US" sz="1800" b="1" dirty="0">
                <a:solidFill>
                  <a:srgbClr val="0067B4"/>
                </a:solidFill>
                <a:effectLst/>
                <a:latin typeface="Calibri" panose="020F0502020204030204" pitchFamily="34" charset="0"/>
                <a:ea typeface="Calibri" panose="020F0502020204030204" pitchFamily="34" charset="0"/>
              </a:rPr>
              <a:t>Coming together is the beginning</a:t>
            </a:r>
            <a:endParaRPr lang="en-US" sz="1800" dirty="0">
              <a:solidFill>
                <a:srgbClr val="0067B4"/>
              </a:solidFill>
              <a:effectLst/>
              <a:latin typeface="Calibri" panose="020F0502020204030204" pitchFamily="34" charset="0"/>
              <a:ea typeface="Calibri" panose="020F0502020204030204" pitchFamily="34" charset="0"/>
            </a:endParaRPr>
          </a:p>
          <a:p>
            <a:pPr marL="0" marR="0" indent="0" algn="ctr">
              <a:spcBef>
                <a:spcPts val="0"/>
              </a:spcBef>
              <a:spcAft>
                <a:spcPts val="0"/>
              </a:spcAft>
              <a:buNone/>
            </a:pPr>
            <a:r>
              <a:rPr lang="en-US" sz="1800" b="1" dirty="0">
                <a:solidFill>
                  <a:srgbClr val="0067B4"/>
                </a:solidFill>
                <a:effectLst/>
                <a:latin typeface="Calibri" panose="020F0502020204030204" pitchFamily="34" charset="0"/>
                <a:ea typeface="Calibri" panose="020F0502020204030204" pitchFamily="34" charset="0"/>
              </a:rPr>
              <a:t>Keeping together is progress</a:t>
            </a:r>
            <a:endParaRPr lang="en-US" sz="1800" dirty="0">
              <a:solidFill>
                <a:srgbClr val="0067B4"/>
              </a:solidFill>
              <a:effectLst/>
              <a:latin typeface="Calibri" panose="020F0502020204030204" pitchFamily="34" charset="0"/>
              <a:ea typeface="Calibri" panose="020F0502020204030204" pitchFamily="34" charset="0"/>
            </a:endParaRPr>
          </a:p>
          <a:p>
            <a:pPr marL="0" marR="0" indent="0" algn="ctr">
              <a:spcBef>
                <a:spcPts val="0"/>
              </a:spcBef>
              <a:spcAft>
                <a:spcPts val="0"/>
              </a:spcAft>
              <a:buNone/>
            </a:pPr>
            <a:r>
              <a:rPr lang="en-US" sz="1800" b="1" dirty="0">
                <a:solidFill>
                  <a:srgbClr val="0067B4"/>
                </a:solidFill>
                <a:effectLst/>
                <a:latin typeface="Calibri" panose="020F0502020204030204" pitchFamily="34" charset="0"/>
                <a:ea typeface="Calibri" panose="020F0502020204030204" pitchFamily="34" charset="0"/>
              </a:rPr>
              <a:t>Working together is Success</a:t>
            </a:r>
            <a:endParaRPr lang="en-US" sz="1800" dirty="0">
              <a:solidFill>
                <a:srgbClr val="0067B4"/>
              </a:solidFill>
              <a:effectLst/>
              <a:latin typeface="Calibri" panose="020F0502020204030204" pitchFamily="34" charset="0"/>
              <a:ea typeface="Calibri" panose="020F0502020204030204" pitchFamily="34" charset="0"/>
            </a:endParaRPr>
          </a:p>
          <a:p>
            <a:pPr marL="0" marR="0" indent="0" algn="ctr">
              <a:spcBef>
                <a:spcPts val="0"/>
              </a:spcBef>
              <a:spcAft>
                <a:spcPts val="0"/>
              </a:spcAft>
              <a:buNone/>
            </a:pPr>
            <a:r>
              <a:rPr lang="en-US" sz="1800" dirty="0">
                <a:solidFill>
                  <a:srgbClr val="0067B4"/>
                </a:solidFill>
                <a:effectLst/>
                <a:latin typeface="Calibri" panose="020F0502020204030204" pitchFamily="34" charset="0"/>
                <a:ea typeface="Calibri" panose="020F0502020204030204" pitchFamily="34" charset="0"/>
              </a:rPr>
              <a:t> </a:t>
            </a:r>
          </a:p>
          <a:p>
            <a:pPr marL="0" marR="0" indent="0" algn="ctr">
              <a:spcBef>
                <a:spcPts val="0"/>
              </a:spcBef>
              <a:spcAft>
                <a:spcPts val="0"/>
              </a:spcAft>
              <a:buNone/>
            </a:pPr>
            <a:r>
              <a:rPr lang="en-US" sz="1800" b="1" dirty="0">
                <a:solidFill>
                  <a:srgbClr val="0067B4"/>
                </a:solidFill>
                <a:effectLst/>
                <a:latin typeface="Calibri" panose="020F0502020204030204" pitchFamily="34" charset="0"/>
                <a:ea typeface="Calibri" panose="020F0502020204030204" pitchFamily="34" charset="0"/>
              </a:rPr>
              <a:t>Your customers have WIC and you have Us!</a:t>
            </a:r>
            <a:endParaRPr lang="en-US" sz="1800" dirty="0">
              <a:solidFill>
                <a:srgbClr val="0067B4"/>
              </a:solidFill>
              <a:effectLst/>
              <a:latin typeface="Calibri" panose="020F0502020204030204" pitchFamily="34" charset="0"/>
              <a:ea typeface="Calibri" panose="020F0502020204030204" pitchFamily="34" charset="0"/>
            </a:endParaRPr>
          </a:p>
          <a:p>
            <a:pPr marL="0" marR="0" indent="0" algn="ctr">
              <a:spcBef>
                <a:spcPts val="0"/>
              </a:spcBef>
              <a:spcAft>
                <a:spcPts val="0"/>
              </a:spcAft>
              <a:buNone/>
            </a:pPr>
            <a:r>
              <a:rPr lang="en-US" sz="1800" b="1" dirty="0">
                <a:solidFill>
                  <a:srgbClr val="0067B4"/>
                </a:solidFill>
                <a:effectLst/>
                <a:latin typeface="Calibri" panose="020F0502020204030204" pitchFamily="34" charset="0"/>
                <a:ea typeface="Calibri" panose="020F0502020204030204" pitchFamily="34" charset="0"/>
              </a:rPr>
              <a:t>Let us help you help your customers</a:t>
            </a:r>
            <a:endParaRPr lang="en-US" sz="1800" dirty="0">
              <a:solidFill>
                <a:srgbClr val="0067B4"/>
              </a:solidFill>
              <a:effectLst/>
              <a:latin typeface="Calibri" panose="020F0502020204030204" pitchFamily="34" charset="0"/>
              <a:ea typeface="Calibri" panose="020F0502020204030204" pitchFamily="34" charset="0"/>
            </a:endParaRPr>
          </a:p>
          <a:p>
            <a:pPr marL="0" marR="0" indent="0" algn="ctr">
              <a:spcBef>
                <a:spcPts val="0"/>
              </a:spcBef>
              <a:spcAft>
                <a:spcPts val="0"/>
              </a:spcAft>
              <a:buNone/>
            </a:pPr>
            <a:r>
              <a:rPr lang="en-US" sz="1800" b="1" dirty="0">
                <a:solidFill>
                  <a:srgbClr val="0067B4"/>
                </a:solidFill>
                <a:effectLst/>
                <a:latin typeface="Calibri" panose="020F0502020204030204" pitchFamily="34" charset="0"/>
                <a:ea typeface="Calibri" panose="020F0502020204030204" pitchFamily="34" charset="0"/>
              </a:rPr>
              <a:t> </a:t>
            </a:r>
            <a:endParaRPr lang="en-US" sz="1800" dirty="0">
              <a:solidFill>
                <a:srgbClr val="0067B4"/>
              </a:solidFill>
              <a:effectLst/>
              <a:latin typeface="Calibri" panose="020F0502020204030204" pitchFamily="34" charset="0"/>
              <a:ea typeface="Calibri" panose="020F0502020204030204" pitchFamily="34" charset="0"/>
            </a:endParaRPr>
          </a:p>
          <a:p>
            <a:pPr marL="0" marR="0" indent="0" algn="ctr">
              <a:spcBef>
                <a:spcPts val="0"/>
              </a:spcBef>
              <a:spcAft>
                <a:spcPts val="0"/>
              </a:spcAft>
              <a:buNone/>
            </a:pPr>
            <a:r>
              <a:rPr lang="en-US" sz="1800" b="1" dirty="0">
                <a:solidFill>
                  <a:srgbClr val="0067B4"/>
                </a:solidFill>
                <a:effectLst/>
                <a:latin typeface="Calibri" panose="020F0502020204030204" pitchFamily="34" charset="0"/>
                <a:ea typeface="Calibri" panose="020F0502020204030204" pitchFamily="34" charset="0"/>
              </a:rPr>
              <a:t>Ask your Vendor Coordinator today about how we can help you!</a:t>
            </a:r>
          </a:p>
          <a:p>
            <a:pPr marL="0" marR="0" indent="0" algn="ctr">
              <a:spcBef>
                <a:spcPts val="0"/>
              </a:spcBef>
              <a:spcAft>
                <a:spcPts val="0"/>
              </a:spcAft>
              <a:buNone/>
            </a:pPr>
            <a:endParaRPr lang="en-US" sz="1800" b="1" dirty="0">
              <a:solidFill>
                <a:srgbClr val="0067B4"/>
              </a:solidFill>
              <a:latin typeface="Calibri" panose="020F0502020204030204" pitchFamily="34" charset="0"/>
              <a:ea typeface="Calibri" panose="020F0502020204030204" pitchFamily="34" charset="0"/>
            </a:endParaRPr>
          </a:p>
          <a:p>
            <a:pPr marL="0" marR="0" indent="0" algn="ctr">
              <a:spcBef>
                <a:spcPts val="0"/>
              </a:spcBef>
              <a:spcAft>
                <a:spcPts val="0"/>
              </a:spcAft>
              <a:buNone/>
            </a:pPr>
            <a:r>
              <a:rPr lang="en-US" b="1" dirty="0">
                <a:solidFill>
                  <a:srgbClr val="0067B4"/>
                </a:solidFill>
                <a:effectLst/>
                <a:latin typeface="Calibri" panose="020F0502020204030204" pitchFamily="34" charset="0"/>
                <a:ea typeface="Calibri" panose="020F0502020204030204" pitchFamily="34" charset="0"/>
                <a:cs typeface="Calibri" panose="020F0502020204030204" pitchFamily="34" charset="0"/>
              </a:rPr>
              <a:t>Thank you for attending the 2022 Annual WIC Vendor Training!</a:t>
            </a:r>
          </a:p>
          <a:p>
            <a:endParaRPr lang="en-US" dirty="0">
              <a:solidFill>
                <a:srgbClr val="0070C0"/>
              </a:solidFill>
            </a:endParaRPr>
          </a:p>
        </p:txBody>
      </p:sp>
      <p:sp>
        <p:nvSpPr>
          <p:cNvPr id="4" name="Slide Number Placeholder 3">
            <a:extLst>
              <a:ext uri="{FF2B5EF4-FFF2-40B4-BE49-F238E27FC236}">
                <a16:creationId xmlns:a16="http://schemas.microsoft.com/office/drawing/2014/main" id="{00CE7130-38C9-4E34-B9C0-B7F4B838F6F4}"/>
              </a:ext>
            </a:extLst>
          </p:cNvPr>
          <p:cNvSpPr>
            <a:spLocks noGrp="1"/>
          </p:cNvSpPr>
          <p:nvPr>
            <p:ph type="sldNum" sz="quarter" idx="12"/>
          </p:nvPr>
        </p:nvSpPr>
        <p:spPr/>
        <p:txBody>
          <a:bodyPr/>
          <a:lstStyle/>
          <a:p>
            <a:fld id="{1804DF0B-4553-44BF-BD3A-5CFCD7E7E98B}" type="slidenum">
              <a:rPr lang="en-US" altLang="en-US" smtClean="0"/>
              <a:pPr/>
              <a:t>71</a:t>
            </a:fld>
            <a:endParaRPr lang="en-US" altLang="en-US"/>
          </a:p>
        </p:txBody>
      </p:sp>
      <p:pic>
        <p:nvPicPr>
          <p:cNvPr id="1026" name="Picture 2" descr="Come Together by Cevith on Amazon Music - Amazon.com">
            <a:extLst>
              <a:ext uri="{FF2B5EF4-FFF2-40B4-BE49-F238E27FC236}">
                <a16:creationId xmlns:a16="http://schemas.microsoft.com/office/drawing/2014/main" id="{B8A91C28-195B-460A-848A-5906DB55A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85800"/>
            <a:ext cx="7848600" cy="230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672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4">
            <a:extLst>
              <a:ext uri="{FF2B5EF4-FFF2-40B4-BE49-F238E27FC236}">
                <a16:creationId xmlns:a16="http://schemas.microsoft.com/office/drawing/2014/main" id="{E491219E-C661-4B8A-A906-E270A1F8BBB8}"/>
              </a:ext>
            </a:extLst>
          </p:cNvPr>
          <p:cNvSpPr>
            <a:spLocks noGrp="1"/>
          </p:cNvSpPr>
          <p:nvPr>
            <p:ph type="title"/>
          </p:nvPr>
        </p:nvSpPr>
        <p:spPr>
          <a:xfrm>
            <a:off x="457200" y="704850"/>
            <a:ext cx="8229600" cy="1276350"/>
          </a:xfrm>
        </p:spPr>
        <p:txBody>
          <a:bodyPr/>
          <a:lstStyle/>
          <a:p>
            <a:pPr algn="ctr" eaLnBrk="1" fontAlgn="auto" hangingPunct="1">
              <a:spcAft>
                <a:spcPts val="0"/>
              </a:spcAft>
              <a:defRPr/>
            </a:pPr>
            <a:r>
              <a:rPr lang="en-US" altLang="en-US" sz="3600" b="1" dirty="0">
                <a:solidFill>
                  <a:srgbClr val="C00000"/>
                </a:solidFill>
              </a:rPr>
              <a:t>A Review of the WIC Shopping Guide</a:t>
            </a:r>
          </a:p>
        </p:txBody>
      </p:sp>
      <p:sp>
        <p:nvSpPr>
          <p:cNvPr id="14339" name="Content Placeholder 5">
            <a:extLst>
              <a:ext uri="{FF2B5EF4-FFF2-40B4-BE49-F238E27FC236}">
                <a16:creationId xmlns:a16="http://schemas.microsoft.com/office/drawing/2014/main" id="{DF94B28A-AFA4-47FF-9CE2-BCCA3449081D}"/>
              </a:ext>
            </a:extLst>
          </p:cNvPr>
          <p:cNvSpPr>
            <a:spLocks noGrp="1"/>
          </p:cNvSpPr>
          <p:nvPr>
            <p:ph idx="1"/>
          </p:nvPr>
        </p:nvSpPr>
        <p:spPr>
          <a:xfrm>
            <a:off x="1076325" y="1828800"/>
            <a:ext cx="7620000" cy="4100513"/>
          </a:xfrm>
        </p:spPr>
        <p:txBody>
          <a:bodyPr/>
          <a:lstStyle/>
          <a:p>
            <a:pPr marL="273050" lvl="1" indent="0" eaLnBrk="1" hangingPunct="1">
              <a:buFont typeface="Arial" panose="020B0604020202020204" pitchFamily="34" charset="0"/>
              <a:buNone/>
            </a:pPr>
            <a:endParaRPr lang="en-US" altLang="en-US"/>
          </a:p>
          <a:p>
            <a:pPr eaLnBrk="1" hangingPunct="1"/>
            <a:r>
              <a:rPr lang="en-US" altLang="en-US" sz="2800" b="1" i="1" u="sng"/>
              <a:t>For TNWIC Card transactions: </a:t>
            </a:r>
          </a:p>
          <a:p>
            <a:pPr lvl="2" eaLnBrk="1" hangingPunct="1">
              <a:buFont typeface="Wingdings" panose="05000000000000000000" pitchFamily="2" charset="2"/>
              <a:buChar char="Ø"/>
            </a:pPr>
            <a:r>
              <a:rPr lang="en-US" altLang="en-US" sz="2400"/>
              <a:t>Cards are issued by household with items and quantities combined. </a:t>
            </a:r>
          </a:p>
          <a:p>
            <a:pPr lvl="2" eaLnBrk="1" hangingPunct="1">
              <a:buFont typeface="Wingdings" panose="05000000000000000000" pitchFamily="2" charset="2"/>
              <a:buChar char="Ø"/>
            </a:pPr>
            <a:r>
              <a:rPr lang="en-US" altLang="en-US" sz="2400"/>
              <a:t>Eligible foods will come from the Approved Product List (APL)</a:t>
            </a:r>
          </a:p>
        </p:txBody>
      </p:sp>
      <p:sp>
        <p:nvSpPr>
          <p:cNvPr id="14340" name="Slide Number Placeholder 1">
            <a:extLst>
              <a:ext uri="{FF2B5EF4-FFF2-40B4-BE49-F238E27FC236}">
                <a16:creationId xmlns:a16="http://schemas.microsoft.com/office/drawing/2014/main" id="{F97E2438-B721-44C9-90B6-668AC4EA5A1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fld id="{0EC21A34-DC62-4992-AC1B-6E02576EF06A}" type="slidenum">
              <a:rPr lang="en-US" altLang="en-US" sz="1400">
                <a:solidFill>
                  <a:srgbClr val="B5A788"/>
                </a:solidFill>
              </a:rPr>
              <a:pPr>
                <a:spcBef>
                  <a:spcPct val="0"/>
                </a:spcBef>
                <a:buClrTx/>
                <a:buSzTx/>
                <a:buFontTx/>
                <a:buNone/>
              </a:pPr>
              <a:t>8</a:t>
            </a:fld>
            <a:endParaRPr lang="en-US" altLang="en-US" sz="1400">
              <a:solidFill>
                <a:srgbClr val="B5A788"/>
              </a:solidFill>
            </a:endParaRPr>
          </a:p>
        </p:txBody>
      </p:sp>
      <p:pic>
        <p:nvPicPr>
          <p:cNvPr id="14341" name="Picture 7">
            <a:extLst>
              <a:ext uri="{FF2B5EF4-FFF2-40B4-BE49-F238E27FC236}">
                <a16:creationId xmlns:a16="http://schemas.microsoft.com/office/drawing/2014/main" id="{F140F346-A64E-43BE-BE24-C9B858085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6219825"/>
            <a:ext cx="11715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6">
            <a:extLst>
              <a:ext uri="{FF2B5EF4-FFF2-40B4-BE49-F238E27FC236}">
                <a16:creationId xmlns:a16="http://schemas.microsoft.com/office/drawing/2014/main" id="{4180707F-6F83-4690-B488-A10E6CE0056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fld id="{E8431C3B-A1FA-4B18-BFCA-58632AF2AB1A}" type="slidenum">
              <a:rPr lang="en-US" altLang="en-US" sz="1400">
                <a:solidFill>
                  <a:srgbClr val="B5A788"/>
                </a:solidFill>
              </a:rPr>
              <a:pPr>
                <a:spcBef>
                  <a:spcPct val="0"/>
                </a:spcBef>
                <a:buClrTx/>
                <a:buSzTx/>
                <a:buFontTx/>
                <a:buNone/>
              </a:pPr>
              <a:t>9</a:t>
            </a:fld>
            <a:endParaRPr lang="en-US" altLang="en-US" sz="1400">
              <a:solidFill>
                <a:srgbClr val="B5A788"/>
              </a:solidFill>
            </a:endParaRPr>
          </a:p>
        </p:txBody>
      </p:sp>
      <p:sp>
        <p:nvSpPr>
          <p:cNvPr id="23555" name="Rectangle 3">
            <a:extLst>
              <a:ext uri="{FF2B5EF4-FFF2-40B4-BE49-F238E27FC236}">
                <a16:creationId xmlns:a16="http://schemas.microsoft.com/office/drawing/2014/main" id="{BEBFF486-9759-4351-BCBB-CEF0590CA814}"/>
              </a:ext>
            </a:extLst>
          </p:cNvPr>
          <p:cNvSpPr>
            <a:spLocks noGrp="1" noChangeArrowheads="1"/>
          </p:cNvSpPr>
          <p:nvPr>
            <p:ph sz="half" idx="4294967295"/>
          </p:nvPr>
        </p:nvSpPr>
        <p:spPr>
          <a:xfrm>
            <a:off x="365125" y="1752600"/>
            <a:ext cx="5867400" cy="4191000"/>
          </a:xfrm>
        </p:spPr>
        <p:txBody>
          <a:bodyPr rtlCol="0">
            <a:normAutofit fontScale="92500" lnSpcReduction="10000"/>
          </a:bodyPr>
          <a:lstStyle/>
          <a:p>
            <a:pPr marL="425196" indent="-342900" eaLnBrk="1" fontAlgn="auto" hangingPunct="1">
              <a:spcBef>
                <a:spcPts val="0"/>
              </a:spcBef>
              <a:spcAft>
                <a:spcPts val="0"/>
              </a:spcAft>
              <a:buClr>
                <a:schemeClr val="bg2">
                  <a:lumMod val="10000"/>
                </a:schemeClr>
              </a:buClr>
              <a:defRPr/>
            </a:pPr>
            <a:r>
              <a:rPr lang="en-US" dirty="0"/>
              <a:t>Allowed in gallons only, no organic</a:t>
            </a:r>
          </a:p>
          <a:p>
            <a:pPr marL="365760" indent="-283464" eaLnBrk="1" fontAlgn="auto" hangingPunct="1">
              <a:spcBef>
                <a:spcPts val="0"/>
              </a:spcBef>
              <a:spcAft>
                <a:spcPts val="0"/>
              </a:spcAft>
              <a:buClr>
                <a:schemeClr val="bg2">
                  <a:lumMod val="10000"/>
                </a:schemeClr>
              </a:buClr>
              <a:buFont typeface="Wingdings 2"/>
              <a:buChar char=""/>
              <a:defRPr/>
            </a:pPr>
            <a:endParaRPr lang="en-US" sz="1050" dirty="0"/>
          </a:p>
          <a:p>
            <a:pPr marL="425196" indent="-342900" eaLnBrk="1" fontAlgn="auto" hangingPunct="1">
              <a:spcBef>
                <a:spcPts val="0"/>
              </a:spcBef>
              <a:spcAft>
                <a:spcPts val="0"/>
              </a:spcAft>
              <a:buClr>
                <a:schemeClr val="bg2">
                  <a:lumMod val="10000"/>
                </a:schemeClr>
              </a:buClr>
              <a:defRPr/>
            </a:pPr>
            <a:r>
              <a:rPr lang="en-US" b="1" dirty="0"/>
              <a:t>For children 12 through 23 months of age:</a:t>
            </a:r>
          </a:p>
          <a:p>
            <a:pPr marL="806450" lvl="1" indent="-342900" eaLnBrk="1" fontAlgn="auto" hangingPunct="1">
              <a:spcBef>
                <a:spcPts val="0"/>
              </a:spcBef>
              <a:spcAft>
                <a:spcPts val="0"/>
              </a:spcAft>
              <a:buClr>
                <a:schemeClr val="bg2">
                  <a:lumMod val="10000"/>
                </a:schemeClr>
              </a:buClr>
              <a:buFont typeface="Wingdings" panose="05000000000000000000" pitchFamily="2" charset="2"/>
              <a:buChar char="Ø"/>
              <a:defRPr/>
            </a:pPr>
            <a:r>
              <a:rPr lang="en-US" sz="2200" i="1" dirty="0"/>
              <a:t>Only</a:t>
            </a:r>
            <a:r>
              <a:rPr lang="en-US" sz="2200" dirty="0"/>
              <a:t> whole milk unless reduced fat (2%) is specified on the TNWIC benefits</a:t>
            </a:r>
          </a:p>
          <a:p>
            <a:pPr marL="640080" lvl="1" indent="-237744" eaLnBrk="1" fontAlgn="auto" hangingPunct="1">
              <a:spcBef>
                <a:spcPts val="0"/>
              </a:spcBef>
              <a:spcAft>
                <a:spcPts val="0"/>
              </a:spcAft>
              <a:buClr>
                <a:schemeClr val="bg2">
                  <a:lumMod val="10000"/>
                </a:schemeClr>
              </a:buClr>
              <a:buFont typeface="Wingdings" pitchFamily="2" charset="2"/>
              <a:buChar char="Ø"/>
              <a:defRPr/>
            </a:pPr>
            <a:endParaRPr lang="en-US" sz="1000" dirty="0"/>
          </a:p>
          <a:p>
            <a:pPr marL="425196" indent="-342900" eaLnBrk="1" fontAlgn="auto" hangingPunct="1">
              <a:spcBef>
                <a:spcPts val="0"/>
              </a:spcBef>
              <a:spcAft>
                <a:spcPts val="0"/>
              </a:spcAft>
              <a:buClr>
                <a:schemeClr val="bg2">
                  <a:lumMod val="10000"/>
                </a:schemeClr>
              </a:buClr>
              <a:defRPr/>
            </a:pPr>
            <a:r>
              <a:rPr lang="en-US" b="1" dirty="0"/>
              <a:t>For women and children 2 years old and up:</a:t>
            </a:r>
          </a:p>
          <a:p>
            <a:pPr marL="806450" lvl="1" indent="-342900" eaLnBrk="1" fontAlgn="auto" hangingPunct="1">
              <a:spcBef>
                <a:spcPts val="0"/>
              </a:spcBef>
              <a:spcAft>
                <a:spcPts val="0"/>
              </a:spcAft>
              <a:buClr>
                <a:schemeClr val="bg2">
                  <a:lumMod val="10000"/>
                </a:schemeClr>
              </a:buClr>
              <a:buFont typeface="Wingdings" panose="05000000000000000000" pitchFamily="2" charset="2"/>
              <a:buChar char="Ø"/>
              <a:defRPr/>
            </a:pPr>
            <a:r>
              <a:rPr lang="en-US" sz="2200" i="1" dirty="0"/>
              <a:t>Only</a:t>
            </a:r>
            <a:r>
              <a:rPr lang="en-US" i="1" dirty="0"/>
              <a:t> </a:t>
            </a:r>
          </a:p>
          <a:p>
            <a:pPr marL="1316037" lvl="1" indent="-342900" eaLnBrk="1" fontAlgn="auto" hangingPunct="1">
              <a:spcBef>
                <a:spcPts val="0"/>
              </a:spcBef>
              <a:spcAft>
                <a:spcPts val="0"/>
              </a:spcAft>
              <a:buClr>
                <a:schemeClr val="bg2">
                  <a:lumMod val="10000"/>
                </a:schemeClr>
              </a:buClr>
              <a:buSzPct val="80000"/>
              <a:buFont typeface="Wingdings" panose="05000000000000000000" pitchFamily="2" charset="2"/>
              <a:buChar char="ü"/>
              <a:defRPr/>
            </a:pPr>
            <a:r>
              <a:rPr lang="en-US" sz="2200" dirty="0"/>
              <a:t>Low-fat (1 %)</a:t>
            </a:r>
          </a:p>
          <a:p>
            <a:pPr marL="1316037" lvl="1" indent="-342900" eaLnBrk="1" fontAlgn="auto" hangingPunct="1">
              <a:spcBef>
                <a:spcPts val="0"/>
              </a:spcBef>
              <a:spcAft>
                <a:spcPts val="0"/>
              </a:spcAft>
              <a:buClr>
                <a:schemeClr val="bg2">
                  <a:lumMod val="10000"/>
                </a:schemeClr>
              </a:buClr>
              <a:buSzPct val="80000"/>
              <a:buFont typeface="Wingdings" panose="05000000000000000000" pitchFamily="2" charset="2"/>
              <a:buChar char="ü"/>
              <a:defRPr/>
            </a:pPr>
            <a:r>
              <a:rPr lang="en-US" sz="2200" dirty="0"/>
              <a:t>Sweet Acidophilus (1%)</a:t>
            </a:r>
          </a:p>
          <a:p>
            <a:pPr marL="1316037" lvl="1" indent="-342900" eaLnBrk="1" fontAlgn="auto" hangingPunct="1">
              <a:spcBef>
                <a:spcPts val="0"/>
              </a:spcBef>
              <a:spcAft>
                <a:spcPts val="0"/>
              </a:spcAft>
              <a:buClr>
                <a:schemeClr val="bg2">
                  <a:lumMod val="10000"/>
                </a:schemeClr>
              </a:buClr>
              <a:buSzPct val="80000"/>
              <a:buFont typeface="Wingdings" panose="05000000000000000000" pitchFamily="2" charset="2"/>
              <a:buChar char="ü"/>
              <a:defRPr/>
            </a:pPr>
            <a:r>
              <a:rPr lang="en-US" sz="2200" dirty="0"/>
              <a:t>Fat-Free (Skim)</a:t>
            </a:r>
          </a:p>
          <a:p>
            <a:pPr marL="800100" lvl="3" indent="0" eaLnBrk="1" fontAlgn="auto" hangingPunct="1">
              <a:spcBef>
                <a:spcPts val="0"/>
              </a:spcBef>
              <a:spcAft>
                <a:spcPts val="0"/>
              </a:spcAft>
              <a:buClr>
                <a:schemeClr val="bg2">
                  <a:lumMod val="10000"/>
                </a:schemeClr>
              </a:buClr>
              <a:buFont typeface="Arial" panose="020B0604020202020204" pitchFamily="34" charset="0"/>
              <a:buNone/>
              <a:defRPr/>
            </a:pPr>
            <a:r>
              <a:rPr lang="en-US" sz="2200" i="1" dirty="0"/>
              <a:t>Unless</a:t>
            </a:r>
            <a:r>
              <a:rPr lang="en-US" sz="2200" dirty="0"/>
              <a:t> reduced fat (2%) is specified on the TNWIC benefits</a:t>
            </a:r>
            <a:endParaRPr lang="en-US" sz="2200" dirty="0">
              <a:latin typeface="Helvetica" pitchFamily="34" charset="0"/>
            </a:endParaRPr>
          </a:p>
        </p:txBody>
      </p:sp>
      <p:sp>
        <p:nvSpPr>
          <p:cNvPr id="13316" name="Rectangle 2">
            <a:extLst>
              <a:ext uri="{FF2B5EF4-FFF2-40B4-BE49-F238E27FC236}">
                <a16:creationId xmlns:a16="http://schemas.microsoft.com/office/drawing/2014/main" id="{827DC21A-3483-4F77-8EC2-08202CBBC1CD}"/>
              </a:ext>
            </a:extLst>
          </p:cNvPr>
          <p:cNvSpPr>
            <a:spLocks noGrp="1" noChangeArrowheads="1"/>
          </p:cNvSpPr>
          <p:nvPr>
            <p:ph type="title" idx="4294967295"/>
          </p:nvPr>
        </p:nvSpPr>
        <p:spPr>
          <a:xfrm>
            <a:off x="0" y="381000"/>
            <a:ext cx="9144000" cy="990600"/>
          </a:xfrm>
        </p:spPr>
        <p:txBody>
          <a:bodyPr>
            <a:normAutofit fontScale="90000"/>
          </a:bodyPr>
          <a:lstStyle/>
          <a:p>
            <a:pPr algn="ctr" eaLnBrk="1" fontAlgn="auto" hangingPunct="1">
              <a:spcAft>
                <a:spcPts val="0"/>
              </a:spcAft>
              <a:defRPr/>
            </a:pPr>
            <a:br>
              <a:rPr lang="en-US" altLang="en-US" b="1" dirty="0">
                <a:solidFill>
                  <a:schemeClr val="tx2">
                    <a:satMod val="130000"/>
                  </a:schemeClr>
                </a:solidFill>
                <a:latin typeface="+mn-lt"/>
              </a:rPr>
            </a:br>
            <a:r>
              <a:rPr lang="en-US" altLang="en-US" b="1" dirty="0">
                <a:solidFill>
                  <a:srgbClr val="C00000"/>
                </a:solidFill>
                <a:latin typeface="+mn-lt"/>
              </a:rPr>
              <a:t>Regular Cow’s Milk</a:t>
            </a:r>
          </a:p>
        </p:txBody>
      </p:sp>
      <p:sp>
        <p:nvSpPr>
          <p:cNvPr id="15365" name="AutoShape 8" descr="data:image/jpeg;base64,/9j/4AAQSkZJRgABAQAAAQABAAD/2wCEAAkGBgwNDg8MDA0MDQ0ODg0ODQ4NDBANDRANFRAVFBMQHhIXHCYgFxkjGRISHy8gIyk1LDg4FR4xQTAqNSgrLyoBCQoKDgwOGg8PGTUkHyQ1LDUsLCo1LSk1Kik1NTUsNSwvLCkwLCkqKjQsMCkpKTEsLCwqLywpLCkpLCksLCwsLP/AABEIALYBFQMBIgACEQEDEQH/xAAbAAEAAQUBAAAAAAAAAAAAAAAAAwEEBQYHAv/EAEkQAQACAQIDAwULBgsJAAAAAAABAgMEEQUGEhMhMTJBUWFxByIzcnOBkbGys8EjRHShtMIUJDRCU2SSpMPR0hUlUmJjgoOTov/EABkBAQADAQEAAAAAAAAAAAAAAAABAgMEBf/EACMRAQACAQMFAAMBAAAAAAAAAAABAgMRITEEEhNBUVJhoRT/2gAMAwEAAhEDEQA/AO4gAAAAAAAAAAAAAAAAAAAAAAAAAAAAAAAAAAAAAAAAAAAAAAAAAAAAbgCm8HVHpgFRTqj0x9KoAAAAAAAAAAAAAAAAAAAAAAAAAAAAIdT4R7fwW6mt4hSmbDpp8vN2lo7/AAild/1/gk6IB4EnTB0wCMSdMeg2gEa+W2yek7wD0AAAAAAAAAAAAAAAAAAAAAAAAAAClgcz4lzJTLxH+EY7xemDJStNp7uzpPvvp999LokT6O+PNPqcB0/EN7dV574ttOWI238216x4T64/X4uycB45p76TBa+owRbsq1tvmp41976fU1vitSd4UrkrZmhY249oY8dXpo/8+P8AzRW5m4dHjrNL/wC6k/ip2W+J7o+smMRbm3hkfnmn+a+/1I7c68Lj87xfNFp/BbxX+Sjvr9ZtJhnzNbtz5wqPzqJ9mPJP7pg5/wCF2yUx0z2ta960rEYsnfa0xERvMemU+HJ+Mnkp9bSAyXAAAAAAAAAAAAAAAAAAAAAAAAFJVAcb4vy7jz2nLjt2Ofv3vEb1v6rV8/t8fb4MNwPljXZbaiMWn0mSceeceSb5ZpEX6K22iO7eNpjzNxv4z7ZTcj+VxGP69H3GN04816xOjG+KtpYGvJXE/wCg4dX25bT+7KWvJPE/RwyvzTb/AAmQ43zxn02py6euDDauK1Y6rTfqmOmszO0T61eZOdM2mzzh09MN6RjxWm14vM73r1R4WjzTV1RfqJ043c81wxr+llXkbiX9Lw2vsw7/AOG915F4h59Voo+Lpd/3YZXFzDqLavTYJvpYx5senvenTk7be+LqnbzRG/huxODnLXW0+qyzOGL4baaKbYu7a+S1bbxv3+EIi3UT7TMYo9JY5F1vn1+GPi6Sf9UJdDyXqsefFktxGbRTLitNY081i0ReJ6d+08+y/wBDzXi7HSxqLWtqdRTq6MWKbTMze1Y7o7o32/VLMUv+Up8en2oYXzZq7TLWuPHO8NoAcjoAAAAAAAAAAAAAAAAAAAAAAAAAAczv4z7Z+tLyP8JxL9Mp9xRFk8q3tn60nJHwvE/0vF+z1XrxKs8wwnF9J23E9bi23m2DNNfjV01bx+usMTetsmjy6q87zOo0mCJ/5aYL/h0OqRw/BGSc/Y4u2nunJ2de0mNtvK8fDuUrw3TxXs4wYIp1dXR2NOjq226unbbfbzuyvVxERGnxzT0+szv9aLhn/enDfXp+H/c7MVo5j+CcRjeO62j8/wD17Q6nGmxxMTGPHE1iIrMUrExEeERO3dsr2VI8K1jfx2rEI/1aevn83T4P39cx4Lltos2m1WasWw58d61v5U0r1TSZj0TG0Tt6LOg4bb5Me3fE3x+HfHlQnzLbBP5XH8pT7UMM2Xyzro1x4+yNNW4AMGoAAAAAAAAAAAAAAAAAAAAAAAAADmmXyrfGt9b3yT8NxP8ASdP+zw8ZvLt8a31y9clfyjify+ln+7r14lWeYbYAosPNnp5sC0zyg03wuP5TH9qEueUOk+Gx/KY/tQDcgAAAAAAAAAAAAAAAAAAAAAAAAAAAc1z+Xf49/tSryX/KeJ/K6Of7u86i35S/x7/ak5Kn+NcU+U0P7PK1eJVnmG3AKrCO8vcoctgWmeWPvr4xZ9NSPLy6jBWI9Fe0r1W/BLxPXUw0nJefZEeNreiGqcN1d82v02S/jOp0+0eaI7Su0R6nTgw9+tp4hjkydu0cuygOZsAAAAAAAAAAAAAAAAAAAAAAAAKTKqHVxPRO3jsDk9+IRObLG/hlyx/9yveRsm+r4p8fQfcWaVxft9Dq8mPPHdbJkvS3821ZtM/TG/fDN+5zxOLaniU7+M6D7q8LRxKJdM3Opjv9oR6Vrq+YMGL4TJWs+jfe39mO9ERM7QTMRyzNrsTxbjOLTx76d7z5NI8qfX6o9bW+I87WtvXBHRH/AB22m3zR4Q1zNr5tM2tabTM7zMzvMz7Xbi6SZ3vs5754jaq/4jxDJnv15J9Vax5NY9EJOAT/ABzS/pOn+8qw06pfcu6jfXaSP61p/vavQtEVpMQ5YmZtrLuwDwXpgAAAAAAAAAAAAAAAAAAAAAAACkwqA1Xm/k3Dr8c1tX33jW0d1q280xLmnB+Q+NaHPquzjFamWcPTfq77RSto3msx73yndXns49EJrOk6omNXIrcq8byeVkrET5u0tWPorV5p7m/EbeN8Mf25/B2Doj0G0N46i8cbM/FWeXJ8fuWaufK1FI9mO0/iucfuTXny9Vb/ALccR9cy6gInqMk+0+KnxzrF7kuH+dnzz89I/dZThPua6LT5sef8ra2K9clOrLO3XWd4naPHvhuIrOW88ymKVj0AMlwAAAAAAAAAAAAAAAAAAAAAAAAAAAAAAAAAAAAAAAAAAAAAAAAAAAAAAAAAAAAAAAAAAAAAAAAAAAAAAAAAAAH/2Q==">
            <a:extLst>
              <a:ext uri="{FF2B5EF4-FFF2-40B4-BE49-F238E27FC236}">
                <a16:creationId xmlns:a16="http://schemas.microsoft.com/office/drawing/2014/main" id="{12847F36-501D-419A-A7DD-E61DAF1C635D}"/>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5366" name="AutoShape 10" descr="data:image/jpeg;base64,/9j/4AAQSkZJRgABAQAAAQABAAD/2wCEAAkGBgwNDg8MDA0MDQ0ODg0ODQ4NDBANDRANFRAVFBMQHhIXHCYgFxkjGRISHy8gIyk1LDg4FR4xQTAqNSgrLyoBCQoKDgwOGg8PGTUkHyQ1LDUsLCo1LSk1Kik1NTUsNSwvLCkwLCkqKjQsMCkpKTEsLCwqLywpLCkpLCksLCwsLP/AABEIALYBFQMBIgACEQEDEQH/xAAbAAEAAQUBAAAAAAAAAAAAAAAAAwEEBQYHAv/EAEkQAQACAQIDAwULBgsJAAAAAAABAgMEEQUGEhMhMTJBUWFxByIzcnOBkbGys8EjRHShtMIUJDRCU2SSpMPR0hUlUmJjgoOTov/EABkBAQADAQEAAAAAAAAAAAAAAAABAgMEBf/EACMRAQACAQMFAAMBAAAAAAAAAAABAgMRITEEEhNBUVJhoRT/2gAMAwEAAhEDEQA/AO4gAAAAAAAAAAAAAAAAAAAAAAAAAAAAAAAAAAAAAAAAAAAAAAAAAAAAbgCm8HVHpgFRTqj0x9KoAAAAAAAAAAAAAAAAAAAAAAAAAAAAIdT4R7fwW6mt4hSmbDpp8vN2lo7/AAild/1/gk6IB4EnTB0wCMSdMeg2gEa+W2yek7wD0AAAAAAAAAAAAAAAAAAAAAAAAAAClgcz4lzJTLxH+EY7xemDJStNp7uzpPvvp999LokT6O+PNPqcB0/EN7dV574ttOWI238216x4T64/X4uycB45p76TBa+owRbsq1tvmp41976fU1vitSd4UrkrZmhY249oY8dXpo/8+P8AzRW5m4dHjrNL/wC6k/ip2W+J7o+smMRbm3hkfnmn+a+/1I7c68Lj87xfNFp/BbxX+Sjvr9ZtJhnzNbtz5wqPzqJ9mPJP7pg5/wCF2yUx0z2ta960rEYsnfa0xERvMemU+HJ+Mnkp9bSAyXAAAAAAAAAAAAAAAAAAAAAAAAFJVAcb4vy7jz2nLjt2Ofv3vEb1v6rV8/t8fb4MNwPljXZbaiMWn0mSceeceSb5ZpEX6K22iO7eNpjzNxv4z7ZTcj+VxGP69H3GN04816xOjG+KtpYGvJXE/wCg4dX25bT+7KWvJPE/RwyvzTb/AAmQ43zxn02py6euDDauK1Y6rTfqmOmszO0T61eZOdM2mzzh09MN6RjxWm14vM73r1R4WjzTV1RfqJ043c81wxr+llXkbiX9Lw2vsw7/AOG915F4h59Voo+Lpd/3YZXFzDqLavTYJvpYx5senvenTk7be+LqnbzRG/huxODnLXW0+qyzOGL4baaKbYu7a+S1bbxv3+EIi3UT7TMYo9JY5F1vn1+GPi6Sf9UJdDyXqsefFktxGbRTLitNY081i0ReJ6d+08+y/wBDzXi7HSxqLWtqdRTq6MWKbTMze1Y7o7o32/VLMUv+Up8en2oYXzZq7TLWuPHO8NoAcjoAAAAAAAAAAAAAAAAAAAAAAAAAAczv4z7Z+tLyP8JxL9Mp9xRFk8q3tn60nJHwvE/0vF+z1XrxKs8wwnF9J23E9bi23m2DNNfjV01bx+usMTetsmjy6q87zOo0mCJ/5aYL/h0OqRw/BGSc/Y4u2nunJ2de0mNtvK8fDuUrw3TxXs4wYIp1dXR2NOjq226unbbfbzuyvVxERGnxzT0+szv9aLhn/enDfXp+H/c7MVo5j+CcRjeO62j8/wD17Q6nGmxxMTGPHE1iIrMUrExEeERO3dsr2VI8K1jfx2rEI/1aevn83T4P39cx4Lltos2m1WasWw58d61v5U0r1TSZj0TG0Tt6LOg4bb5Me3fE3x+HfHlQnzLbBP5XH8pT7UMM2Xyzro1x4+yNNW4AMGoAAAAAAAAAAAAAAAAAAAAAAAAADmmXyrfGt9b3yT8NxP8ASdP+zw8ZvLt8a31y9clfyjify+ln+7r14lWeYbYAosPNnp5sC0zyg03wuP5TH9qEueUOk+Gx/KY/tQDcgAAAAAAAAAAAAAAAAAAAAAAAAAAAc1z+Xf49/tSryX/KeJ/K6Of7u86i35S/x7/ak5Kn+NcU+U0P7PK1eJVnmG3AKrCO8vcoctgWmeWPvr4xZ9NSPLy6jBWI9Fe0r1W/BLxPXUw0nJefZEeNreiGqcN1d82v02S/jOp0+0eaI7Su0R6nTgw9+tp4hjkydu0cuygOZsAAAAAAAAAAAAAAAAAAAAAAAAKTKqHVxPRO3jsDk9+IRObLG/hlyx/9yveRsm+r4p8fQfcWaVxft9Dq8mPPHdbJkvS3821ZtM/TG/fDN+5zxOLaniU7+M6D7q8LRxKJdM3Opjv9oR6Vrq+YMGL4TJWs+jfe39mO9ERM7QTMRyzNrsTxbjOLTx76d7z5NI8qfX6o9bW+I87WtvXBHRH/AB22m3zR4Q1zNr5tM2tabTM7zMzvMz7Xbi6SZ3vs5754jaq/4jxDJnv15J9Vax5NY9EJOAT/ABzS/pOn+8qw06pfcu6jfXaSP61p/vavQtEVpMQ5YmZtrLuwDwXpgAAAAAAAAAAAAAAAAAAAAAAACkwqA1Xm/k3Dr8c1tX33jW0d1q280xLmnB+Q+NaHPquzjFamWcPTfq77RSto3msx73yndXns49EJrOk6omNXIrcq8byeVkrET5u0tWPorV5p7m/EbeN8Mf25/B2Doj0G0N46i8cbM/FWeXJ8fuWaufK1FI9mO0/iucfuTXny9Vb/ALccR9cy6gInqMk+0+KnxzrF7kuH+dnzz89I/dZThPua6LT5sef8ra2K9clOrLO3XWd4naPHvhuIrOW88ymKVj0AMlwAAAAAAAAAAAAAAAAAAAAAAAAAAAAAAAAAAAAAAAAAAAAAAAAAAAAAAAAAAAAAAAAAAAAAAAAAAAAAAAAAAAH/2Q==">
            <a:extLst>
              <a:ext uri="{FF2B5EF4-FFF2-40B4-BE49-F238E27FC236}">
                <a16:creationId xmlns:a16="http://schemas.microsoft.com/office/drawing/2014/main" id="{A7AB6037-184E-4AA4-AC18-B02637B5A691}"/>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5367" name="AutoShape 14" descr="data:image/jpeg;base64,/9j/4AAQSkZJRgABAQAAAQABAAD/2wCEAAkGBgwNDg8MDA0MDQ0ODg0ODQ4NDBANDRANFRAVFBMQHhIXHCYgFxkjGRISHy8gIyk1LDg4FR4xQTAqNSgrLyoBCQoKDgwOGg8PGTUkHyQ1LDUsLCo1LSk1Kik1NTUsNSwvLCkwLCkqKjQsMCkpKTEsLCwqLywpLCkpLCksLCwsLP/AABEIALYBFQMBIgACEQEDEQH/xAAbAAEAAQUBAAAAAAAAAAAAAAAAAwEEBQYHAv/EAEkQAQACAQIDAwULBgsJAAAAAAABAgMEEQUGEhMhMTJBUWFxByIzcnOBkbGys8EjRHShtMIUJDRCU2SSpMPR0hUlUmJjgoOTov/EABkBAQADAQEAAAAAAAAAAAAAAAABAgMEBf/EACMRAQACAQMFAAMBAAAAAAAAAAABAgMRITEEEhNBUVJhoRT/2gAMAwEAAhEDEQA/AO4gAAAAAAAAAAAAAAAAAAAAAAAAAAAAAAAAAAAAAAAAAAAAAAAAAAAAbgCm8HVHpgFRTqj0x9KoAAAAAAAAAAAAAAAAAAAAAAAAAAAAIdT4R7fwW6mt4hSmbDpp8vN2lo7/AAild/1/gk6IB4EnTB0wCMSdMeg2gEa+W2yek7wD0AAAAAAAAAAAAAAAAAAAAAAAAAAClgcz4lzJTLxH+EY7xemDJStNp7uzpPvvp999LokT6O+PNPqcB0/EN7dV574ttOWI238216x4T64/X4uycB45p76TBa+owRbsq1tvmp41976fU1vitSd4UrkrZmhY249oY8dXpo/8+P8AzRW5m4dHjrNL/wC6k/ip2W+J7o+smMRbm3hkfnmn+a+/1I7c68Lj87xfNFp/BbxX+Sjvr9ZtJhnzNbtz5wqPzqJ9mPJP7pg5/wCF2yUx0z2ta960rEYsnfa0xERvMemU+HJ+Mnkp9bSAyXAAAAAAAAAAAAAAAAAAAAAAAAFJVAcb4vy7jz2nLjt2Ofv3vEb1v6rV8/t8fb4MNwPljXZbaiMWn0mSceeceSb5ZpEX6K22iO7eNpjzNxv4z7ZTcj+VxGP69H3GN04816xOjG+KtpYGvJXE/wCg4dX25bT+7KWvJPE/RwyvzTb/AAmQ43zxn02py6euDDauK1Y6rTfqmOmszO0T61eZOdM2mzzh09MN6RjxWm14vM73r1R4WjzTV1RfqJ043c81wxr+llXkbiX9Lw2vsw7/AOG915F4h59Voo+Lpd/3YZXFzDqLavTYJvpYx5senvenTk7be+LqnbzRG/huxODnLXW0+qyzOGL4baaKbYu7a+S1bbxv3+EIi3UT7TMYo9JY5F1vn1+GPi6Sf9UJdDyXqsefFktxGbRTLitNY081i0ReJ6d+08+y/wBDzXi7HSxqLWtqdRTq6MWKbTMze1Y7o7o32/VLMUv+Up8en2oYXzZq7TLWuPHO8NoAcjoAAAAAAAAAAAAAAAAAAAAAAAAAAczv4z7Z+tLyP8JxL9Mp9xRFk8q3tn60nJHwvE/0vF+z1XrxKs8wwnF9J23E9bi23m2DNNfjV01bx+usMTetsmjy6q87zOo0mCJ/5aYL/h0OqRw/BGSc/Y4u2nunJ2de0mNtvK8fDuUrw3TxXs4wYIp1dXR2NOjq226unbbfbzuyvVxERGnxzT0+szv9aLhn/enDfXp+H/c7MVo5j+CcRjeO62j8/wD17Q6nGmxxMTGPHE1iIrMUrExEeERO3dsr2VI8K1jfx2rEI/1aevn83T4P39cx4Lltos2m1WasWw58d61v5U0r1TSZj0TG0Tt6LOg4bb5Me3fE3x+HfHlQnzLbBP5XH8pT7UMM2Xyzro1x4+yNNW4AMGoAAAAAAAAAAAAAAAAAAAAAAAAADmmXyrfGt9b3yT8NxP8ASdP+zw8ZvLt8a31y9clfyjify+ln+7r14lWeYbYAosPNnp5sC0zyg03wuP5TH9qEueUOk+Gx/KY/tQDcgAAAAAAAAAAAAAAAAAAAAAAAAAAAc1z+Xf49/tSryX/KeJ/K6Of7u86i35S/x7/ak5Kn+NcU+U0P7PK1eJVnmG3AKrCO8vcoctgWmeWPvr4xZ9NSPLy6jBWI9Fe0r1W/BLxPXUw0nJefZEeNreiGqcN1d82v02S/jOp0+0eaI7Su0R6nTgw9+tp4hjkydu0cuygOZsAAAAAAAAAAAAAAAAAAAAAAAAKTKqHVxPRO3jsDk9+IRObLG/hlyx/9yveRsm+r4p8fQfcWaVxft9Dq8mPPHdbJkvS3821ZtM/TG/fDN+5zxOLaniU7+M6D7q8LRxKJdM3Opjv9oR6Vrq+YMGL4TJWs+jfe39mO9ERM7QTMRyzNrsTxbjOLTx76d7z5NI8qfX6o9bW+I87WtvXBHRH/AB22m3zR4Q1zNr5tM2tabTM7zMzvMz7Xbi6SZ3vs5754jaq/4jxDJnv15J9Vax5NY9EJOAT/ABzS/pOn+8qw06pfcu6jfXaSP61p/vavQtEVpMQ5YmZtrLuwDwXpgAAAAAAAAAAAAAAAAAAAAAAACkwqA1Xm/k3Dr8c1tX33jW0d1q280xLmnB+Q+NaHPquzjFamWcPTfq77RSto3msx73yndXns49EJrOk6omNXIrcq8byeVkrET5u0tWPorV5p7m/EbeN8Mf25/B2Doj0G0N46i8cbM/FWeXJ8fuWaufK1FI9mO0/iucfuTXny9Vb/ALccR9cy6gInqMk+0+KnxzrF7kuH+dnzz89I/dZThPua6LT5sef8ra2K9clOrLO3XWd4naPHvhuIrOW88ymKVj0AMlwAAAAAAAAAAAAAAAAAAAAAAAAAAAAAAAAAAAAAAAAAAAAAAAAAAAAAAAAAAAAAAAAAAAAAAAAAAAAAAAAAAAH/2Q==">
            <a:extLst>
              <a:ext uri="{FF2B5EF4-FFF2-40B4-BE49-F238E27FC236}">
                <a16:creationId xmlns:a16="http://schemas.microsoft.com/office/drawing/2014/main" id="{1B30A038-38CD-46B3-8699-1E46A7AF6E67}"/>
              </a:ext>
            </a:extLst>
          </p:cNvPr>
          <p:cNvSpPr>
            <a:spLocks noChangeAspect="1" noChangeArrowheads="1"/>
          </p:cNvSpPr>
          <p:nvPr/>
        </p:nvSpPr>
        <p:spPr bwMode="auto">
          <a:xfrm>
            <a:off x="155575" y="-1566863"/>
            <a:ext cx="4762500" cy="313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pic>
        <p:nvPicPr>
          <p:cNvPr id="15368" name="irc_mi" descr="milk-jug-dwg">
            <a:extLst>
              <a:ext uri="{FF2B5EF4-FFF2-40B4-BE49-F238E27FC236}">
                <a16:creationId xmlns:a16="http://schemas.microsoft.com/office/drawing/2014/main" id="{0A24460E-D36D-4BD1-BBA2-84960F88D8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657600"/>
            <a:ext cx="2190750"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7">
            <a:extLst>
              <a:ext uri="{FF2B5EF4-FFF2-40B4-BE49-F238E27FC236}">
                <a16:creationId xmlns:a16="http://schemas.microsoft.com/office/drawing/2014/main" id="{B09006EF-7BB6-4D65-BB07-668BEA2EC2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6219825"/>
            <a:ext cx="11715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E7CB2345C11A4BA346D4C789F10871" ma:contentTypeVersion="0" ma:contentTypeDescription="Create a new document." ma:contentTypeScope="" ma:versionID="a5fb137b259b9f81e2da1514a07a9f0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C6235FD-61A6-48BA-9020-57549DC87B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7A1E7D46-A817-4A32-ACD6-AE9D85299D94}">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Clarity</Template>
  <TotalTime>26385</TotalTime>
  <Words>9247</Words>
  <Application>Microsoft Office PowerPoint</Application>
  <PresentationFormat>On-screen Show (4:3)</PresentationFormat>
  <Paragraphs>1322</Paragraphs>
  <Slides>71</Slides>
  <Notes>70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71</vt:i4>
      </vt:variant>
    </vt:vector>
  </HeadingPairs>
  <TitlesOfParts>
    <vt:vector size="79" baseType="lpstr">
      <vt:lpstr>Arial</vt:lpstr>
      <vt:lpstr>Bradley Hand ITC</vt:lpstr>
      <vt:lpstr>Calibri</vt:lpstr>
      <vt:lpstr>Helvetica</vt:lpstr>
      <vt:lpstr>Verdana</vt:lpstr>
      <vt:lpstr>Wingdings</vt:lpstr>
      <vt:lpstr>Wingdings 2</vt:lpstr>
      <vt:lpstr>Clarity</vt:lpstr>
      <vt:lpstr>Tennessee WIC Vendor Training  for 2022 – 2023  Part I: Program Information &amp; Shopping Guide </vt:lpstr>
      <vt:lpstr> Special Supplemental Nutrition Program for Women, Infants and Children (WIC)</vt:lpstr>
      <vt:lpstr>WIC Food Items</vt:lpstr>
      <vt:lpstr>History of the WIC Food Benefits</vt:lpstr>
      <vt:lpstr>WIC Provides Healthy Foods  WIC food benefits align with the Dietary Guidelines for Americans and the infant feeding practice guidelines of the American Academy of Pediatrics.    Since July 1, 2015 the Tennessee WIC Program Has Provided: </vt:lpstr>
      <vt:lpstr>WIC Program Shopping Guide</vt:lpstr>
      <vt:lpstr>Breastfeeding is a Priority in WIC</vt:lpstr>
      <vt:lpstr>A Review of the WIC Shopping Guide</vt:lpstr>
      <vt:lpstr> Regular Cow’s Milk</vt:lpstr>
      <vt:lpstr>Other Forms of Milk Allowed  When on the TNWIC Benefits</vt:lpstr>
      <vt:lpstr>Cheese</vt:lpstr>
      <vt:lpstr>Soy Beverage</vt:lpstr>
      <vt:lpstr>Tofu</vt:lpstr>
      <vt:lpstr>Yogurt</vt:lpstr>
      <vt:lpstr>Eggs</vt:lpstr>
      <vt:lpstr>  Dried Beans and/or Peas</vt:lpstr>
      <vt:lpstr>Canned Beans</vt:lpstr>
      <vt:lpstr>Peanut Butter</vt:lpstr>
      <vt:lpstr>48 oz Shelf Juices for Women</vt:lpstr>
      <vt:lpstr>11.5/12 oz Frozen Juice  for Women</vt:lpstr>
      <vt:lpstr>64oz Shelf  Juices for Children</vt:lpstr>
      <vt:lpstr>64 oz. Shelf  Juices for Children</vt:lpstr>
      <vt:lpstr>For All Categories of  Juices</vt:lpstr>
      <vt:lpstr>For All Categories of Juices</vt:lpstr>
      <vt:lpstr>Cold Cereals</vt:lpstr>
      <vt:lpstr>Cold Cereals</vt:lpstr>
      <vt:lpstr>Hot Cereals</vt:lpstr>
      <vt:lpstr>Whole Wheat/Whole Grain Bread</vt:lpstr>
      <vt:lpstr> Whole Wheat/Whole Grain  Buns and Rolls</vt:lpstr>
      <vt:lpstr>Other Whole Wheat/ Whole Grain Products</vt:lpstr>
      <vt:lpstr>Other Whole Wheat/ Whole Grain Products</vt:lpstr>
      <vt:lpstr>Other Whole Wheat/ Whole Grain Products</vt:lpstr>
      <vt:lpstr>  Canned Fish</vt:lpstr>
      <vt:lpstr>  Canned Fish</vt:lpstr>
      <vt:lpstr>Infant Formula and Baby Food</vt:lpstr>
      <vt:lpstr>Fruits and Vegetables</vt:lpstr>
      <vt:lpstr>Fruits and Vegetables</vt:lpstr>
      <vt:lpstr>Fruits and Vegetables</vt:lpstr>
      <vt:lpstr>Conclusion of the  WIC Shopping Guide Presentation</vt:lpstr>
      <vt:lpstr>PowerPoint Presentation</vt:lpstr>
      <vt:lpstr>PowerPoint Presentation</vt:lpstr>
      <vt:lpstr>Introduction</vt:lpstr>
      <vt:lpstr>PowerPoint Presentation</vt:lpstr>
      <vt:lpstr>Two Options for Processing  TNWIC Cards</vt:lpstr>
      <vt:lpstr>Two Options for Processing  TNWIC Cards</vt:lpstr>
      <vt:lpstr>Two Options for Processing  TNWIC Cards</vt:lpstr>
      <vt:lpstr>Approved Product List (APL)</vt:lpstr>
      <vt:lpstr>Other Important TNWIC Terms</vt:lpstr>
      <vt:lpstr>Other Important TNWIC Terms</vt:lpstr>
      <vt:lpstr>Other Important TNWIC Terms</vt:lpstr>
      <vt:lpstr>Important Requirements</vt:lpstr>
      <vt:lpstr>Important Requirements</vt:lpstr>
      <vt:lpstr>Types of Transactions</vt:lpstr>
      <vt:lpstr>Information Retention</vt:lpstr>
      <vt:lpstr>Lane Information</vt:lpstr>
      <vt:lpstr>Lane Information</vt:lpstr>
      <vt:lpstr>Return of WIC Food Items</vt:lpstr>
      <vt:lpstr>Reconciliation &amp; Settlement</vt:lpstr>
      <vt:lpstr>WIC Vendor Agreement for 2022-2024</vt:lpstr>
      <vt:lpstr>PowerPoint Presentation</vt:lpstr>
      <vt:lpstr>Introduction</vt:lpstr>
      <vt:lpstr>Introduction</vt:lpstr>
      <vt:lpstr>Buy One, Get One Free (BOGO)</vt:lpstr>
      <vt:lpstr>Buy One, Get One Reduced</vt:lpstr>
      <vt:lpstr>Buy One, Get One Reduced</vt:lpstr>
      <vt:lpstr>Free Ounces</vt:lpstr>
      <vt:lpstr>Transaction Discounts</vt:lpstr>
      <vt:lpstr>Store/Loyalty Shopping Cards</vt:lpstr>
      <vt:lpstr>Important Final Reminder</vt:lpstr>
      <vt:lpstr>PowerPoint Presentation</vt:lpstr>
      <vt:lpstr>PowerPoint Presentation</vt:lpstr>
    </vt:vector>
  </TitlesOfParts>
  <Company>USDA\FNS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WIC Food Packages</dc:title>
  <dc:creator>PMW</dc:creator>
  <cp:lastModifiedBy>Sabrina Clark</cp:lastModifiedBy>
  <cp:revision>1057</cp:revision>
  <cp:lastPrinted>2018-07-13T17:34:00Z</cp:lastPrinted>
  <dcterms:created xsi:type="dcterms:W3CDTF">2007-10-19T15:56:54Z</dcterms:created>
  <dcterms:modified xsi:type="dcterms:W3CDTF">2022-09-06T13:28:47Z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0x010100BFE7CB2345C11A4BA346D4C789F10871</vt:lpwstr>
  </property>
</Properties>
</file>