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Lst>
  <p:notesMasterIdLst>
    <p:notesMasterId r:id="rId17"/>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685191-8DDE-4287-92DA-A74D95675F10}" type="datetimeFigureOut">
              <a:rPr lang="en-US" smtClean="0"/>
              <a:t>2/7/2019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45ACBB-AD8C-4DD2-994E-6925C0A5F8DF}" type="slidenum">
              <a:rPr lang="en-US" smtClean="0"/>
              <a:t>‹#›</a:t>
            </a:fld>
            <a:endParaRPr lang="en-US"/>
          </a:p>
        </p:txBody>
      </p:sp>
    </p:spTree>
    <p:extLst>
      <p:ext uri="{BB962C8B-B14F-4D97-AF65-F5344CB8AC3E}">
        <p14:creationId xmlns:p14="http://schemas.microsoft.com/office/powerpoint/2010/main" val="2938185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Transportation</a:t>
            </a:r>
            <a:r>
              <a:rPr lang="en-US" baseline="0" dirty="0" smtClean="0"/>
              <a:t> puzzle…add in books about transportation</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6167616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3208" y="35052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ctrTitle" hasCustomPrompt="1"/>
          </p:nvPr>
        </p:nvSpPr>
        <p:spPr>
          <a:xfrm>
            <a:off x="912796" y="3810001"/>
            <a:ext cx="10363200" cy="1470025"/>
          </a:xfrm>
        </p:spPr>
        <p:txBody>
          <a:bodyPr>
            <a:normAutofit/>
          </a:bodyPr>
          <a:lstStyle>
            <a:lvl1pPr algn="ctr">
              <a:defRPr sz="4000"/>
            </a:lvl1pPr>
          </a:lstStyle>
          <a:p>
            <a:r>
              <a:rPr lang="en-US" dirty="0" smtClean="0"/>
              <a:t>Insert Presentation Title</a:t>
            </a:r>
            <a:endParaRPr lang="en-US" dirty="0"/>
          </a:p>
        </p:txBody>
      </p:sp>
      <p:sp>
        <p:nvSpPr>
          <p:cNvPr id="3" name="Subtitle 2"/>
          <p:cNvSpPr>
            <a:spLocks noGrp="1"/>
          </p:cNvSpPr>
          <p:nvPr>
            <p:ph type="subTitle" idx="1" hasCustomPrompt="1"/>
          </p:nvPr>
        </p:nvSpPr>
        <p:spPr>
          <a:xfrm>
            <a:off x="1828800" y="5334000"/>
            <a:ext cx="8534400" cy="685800"/>
          </a:xfrm>
        </p:spPr>
        <p:txBody>
          <a:bodyPr>
            <a:noAutofit/>
          </a:bodyPr>
          <a:lstStyle>
            <a:lvl1pPr marL="0" indent="0" algn="ctr">
              <a:buNone/>
              <a:defRPr sz="3000" baseline="0">
                <a:solidFill>
                  <a:schemeClr val="bg1"/>
                </a:solidFill>
                <a:latin typeface="PermianSlabSerifTypeface"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If applicable, insert sub-title</a:t>
            </a:r>
            <a:endParaRPr lang="en-US" dirty="0"/>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
        <p:nvSpPr>
          <p:cNvPr id="9" name="Text Placeholder 8"/>
          <p:cNvSpPr>
            <a:spLocks noGrp="1"/>
          </p:cNvSpPr>
          <p:nvPr>
            <p:ph type="body" sz="quarter" idx="10" hasCustomPrompt="1"/>
          </p:nvPr>
        </p:nvSpPr>
        <p:spPr>
          <a:xfrm>
            <a:off x="2742399" y="6400800"/>
            <a:ext cx="6707204" cy="381000"/>
          </a:xfrm>
        </p:spPr>
        <p:txBody>
          <a:bodyPr>
            <a:normAutofit/>
          </a:bodyPr>
          <a:lstStyle>
            <a:lvl1pPr marL="0" marR="0" indent="0" algn="ctr"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lang="en-US" sz="1400" smtClean="0">
                <a:solidFill>
                  <a:schemeClr val="tx2"/>
                </a:solidFill>
              </a:defRPr>
            </a:lvl1pPr>
            <a:lvl5pPr marL="1828800" indent="0">
              <a:buNone/>
              <a:defRPr/>
            </a:lvl5pPr>
          </a:lstStyle>
          <a:p>
            <a:pPr marL="0" marR="0" lvl="0" indent="0" algn="l"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a:pPr>
            <a:r>
              <a:rPr lang="en-US" sz="1400" dirty="0" smtClean="0">
                <a:solidFill>
                  <a:schemeClr val="tx2"/>
                </a:solidFill>
                <a:latin typeface="+mn-lt"/>
              </a:rPr>
              <a:t>Presenter Name | Job Title | Team/Office/Division | Date</a:t>
            </a:r>
          </a:p>
        </p:txBody>
      </p:sp>
    </p:spTree>
    <p:extLst>
      <p:ext uri="{BB962C8B-B14F-4D97-AF65-F5344CB8AC3E}">
        <p14:creationId xmlns:p14="http://schemas.microsoft.com/office/powerpoint/2010/main" val="3519438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06400" y="1295400"/>
            <a:ext cx="11176000" cy="4525963"/>
          </a:xfrm>
        </p:spPr>
        <p:txBody>
          <a:bodyPr/>
          <a:lstStyle>
            <a:lvl1pPr>
              <a:buClr>
                <a:schemeClr val="accent6"/>
              </a:buClr>
              <a:defRPr baseline="0">
                <a:solidFill>
                  <a:schemeClr val="accent1"/>
                </a:solidFill>
              </a:defRPr>
            </a:lvl1pPr>
            <a:lvl2pPr>
              <a:buClr>
                <a:schemeClr val="accent6"/>
              </a:buClr>
              <a:defRPr baseline="0">
                <a:solidFill>
                  <a:schemeClr val="accent1"/>
                </a:solidFill>
              </a:defRPr>
            </a:lvl2pPr>
            <a:lvl3pPr>
              <a:buClr>
                <a:schemeClr val="accent6"/>
              </a:buClr>
              <a:defRPr baseline="0">
                <a:solidFill>
                  <a:schemeClr val="accent1"/>
                </a:solidFill>
              </a:defRPr>
            </a:lvl3pPr>
            <a:lvl4pPr>
              <a:buClr>
                <a:schemeClr val="accent6"/>
              </a:buClr>
              <a:defRPr baseline="0">
                <a:solidFill>
                  <a:schemeClr val="accent1"/>
                </a:solidFill>
              </a:defRPr>
            </a:lvl4pPr>
            <a:lvl5pPr>
              <a:buClr>
                <a:schemeClr val="accent6"/>
              </a:buClr>
              <a:defRPr baseline="0">
                <a:solidFill>
                  <a:schemeClr val="accent1"/>
                </a:solidFill>
              </a:defRPr>
            </a:lvl5pPr>
          </a:lstStyle>
          <a:p>
            <a:pPr lvl="0"/>
            <a:r>
              <a:rPr lang="en-US" dirty="0" smtClean="0"/>
              <a:t>Level 1 bullet points (default is 24-point font)</a:t>
            </a:r>
          </a:p>
          <a:p>
            <a:pPr lvl="1"/>
            <a:r>
              <a:rPr lang="en-US" dirty="0" smtClean="0"/>
              <a:t>Level 2 bullet points (default is 22-point font)</a:t>
            </a:r>
          </a:p>
          <a:p>
            <a:pPr lvl="2"/>
            <a:r>
              <a:rPr lang="en-US" dirty="0" smtClean="0"/>
              <a:t>Level 3 bullet points (default is 20-point font)</a:t>
            </a:r>
          </a:p>
          <a:p>
            <a:pPr lvl="3"/>
            <a:r>
              <a:rPr lang="en-US" dirty="0" smtClean="0"/>
              <a:t>Level 4 bullet points (default is 18-point font)</a:t>
            </a:r>
          </a:p>
          <a:p>
            <a:pPr lvl="4"/>
            <a:r>
              <a:rPr lang="en-US" dirty="0" smtClean="0"/>
              <a:t>Level 5 bullet points (default is 16-point font)</a:t>
            </a:r>
            <a:endParaRPr lang="en-US" dirty="0"/>
          </a:p>
        </p:txBody>
      </p:sp>
      <p:sp>
        <p:nvSpPr>
          <p:cNvPr id="7" name="Rectangle 6"/>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a:xfrm>
            <a:off x="406400" y="228600"/>
            <a:ext cx="11074400" cy="914400"/>
          </a:xfrm>
        </p:spPr>
        <p:txBody>
          <a:bodyPr/>
          <a:lstStyle>
            <a:lvl1pPr>
              <a:defRPr baseline="0"/>
            </a:lvl1pPr>
          </a:lstStyle>
          <a:p>
            <a:r>
              <a:rPr lang="en-US" dirty="0" smtClean="0"/>
              <a:t>Insert Slide Heading </a:t>
            </a:r>
            <a:endParaRPr lang="en-US" dirty="0"/>
          </a:p>
        </p:txBody>
      </p:sp>
      <p:sp>
        <p:nvSpPr>
          <p:cNvPr id="8" name="Rectangle 7"/>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6"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4" name="Rectangle 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2094935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508000" y="1295400"/>
            <a:ext cx="5486400" cy="4525963"/>
          </a:xfrm>
        </p:spPr>
        <p:txBody>
          <a:bodyPr/>
          <a:lstStyle>
            <a:lvl1pPr>
              <a:buClr>
                <a:schemeClr val="accent6"/>
              </a:buClr>
              <a:defRPr sz="2200" baseline="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smtClean="0"/>
              <a:t>Level 1 bullet points (default is 22-point font for two-column layout)</a:t>
            </a:r>
          </a:p>
          <a:p>
            <a:pPr lvl="1"/>
            <a:r>
              <a:rPr lang="en-US" dirty="0" smtClean="0"/>
              <a:t>Level 2 bullet points (default is 20-point font)</a:t>
            </a:r>
          </a:p>
          <a:p>
            <a:pPr lvl="2"/>
            <a:r>
              <a:rPr lang="en-US" dirty="0" smtClean="0"/>
              <a:t>Level 3 bullet points (default is 18-point font)</a:t>
            </a:r>
          </a:p>
          <a:p>
            <a:pPr lvl="3"/>
            <a:r>
              <a:rPr lang="en-US" dirty="0" smtClean="0"/>
              <a:t>Level 4 bullet points (default is 16-point font)</a:t>
            </a:r>
          </a:p>
        </p:txBody>
      </p:sp>
      <p:sp>
        <p:nvSpPr>
          <p:cNvPr id="9" name="Rectangle 8"/>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smtClean="0"/>
              <a:t>Insert Slide Heading</a:t>
            </a:r>
            <a:endParaRPr lang="en-US" dirty="0"/>
          </a:p>
        </p:txBody>
      </p:sp>
      <p:sp>
        <p:nvSpPr>
          <p:cNvPr id="10" name="Content Placeholder 2"/>
          <p:cNvSpPr>
            <a:spLocks noGrp="1"/>
          </p:cNvSpPr>
          <p:nvPr>
            <p:ph sz="half" idx="13" hasCustomPrompt="1"/>
          </p:nvPr>
        </p:nvSpPr>
        <p:spPr>
          <a:xfrm>
            <a:off x="6096000" y="1295400"/>
            <a:ext cx="5486400" cy="4525963"/>
          </a:xfrm>
        </p:spPr>
        <p:txBody>
          <a:bodyPr/>
          <a:lstStyle>
            <a:lvl1pPr>
              <a:buClr>
                <a:schemeClr val="accent6"/>
              </a:buClr>
              <a:defRPr sz="220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smtClean="0"/>
              <a:t>Level 1 bullet points (default is 22-point font for two-column layout)</a:t>
            </a:r>
          </a:p>
          <a:p>
            <a:pPr lvl="1"/>
            <a:r>
              <a:rPr lang="en-US" dirty="0" smtClean="0"/>
              <a:t>Level 2 bullet points (default is 20-point font)</a:t>
            </a:r>
          </a:p>
          <a:p>
            <a:pPr lvl="2"/>
            <a:r>
              <a:rPr lang="en-US" dirty="0" smtClean="0"/>
              <a:t>Level 3 bullet points (default is 18-point font)</a:t>
            </a:r>
          </a:p>
          <a:p>
            <a:pPr lvl="3"/>
            <a:r>
              <a:rPr lang="en-US" dirty="0" smtClean="0"/>
              <a:t>Level 4 bullet points (default is 16-point font)</a:t>
            </a:r>
          </a:p>
        </p:txBody>
      </p:sp>
      <p:sp>
        <p:nvSpPr>
          <p:cNvPr id="11" name="Rectangle 10"/>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13"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14" name="Rectangle 1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15243244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4255248" y="3810000"/>
            <a:ext cx="7936753"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4572000" y="4038600"/>
            <a:ext cx="7416800" cy="2019300"/>
          </a:xfrm>
        </p:spPr>
        <p:txBody>
          <a:bodyPr>
            <a:normAutofit/>
          </a:bodyPr>
          <a:lstStyle>
            <a:lvl1pPr algn="r">
              <a:defRPr sz="3500" baseline="0"/>
            </a:lvl1pPr>
          </a:lstStyle>
          <a:p>
            <a:r>
              <a:rPr lang="en-US" dirty="0" smtClean="0"/>
              <a:t>Insert Section Heading</a:t>
            </a:r>
            <a:endParaRPr lang="en-US" dirty="0"/>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1090907" y="3810000"/>
            <a:ext cx="3176293"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70448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39203706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508000" y="228600"/>
            <a:ext cx="11074400" cy="914400"/>
          </a:xfrm>
        </p:spPr>
        <p:txBody>
          <a:bodyPr/>
          <a:lstStyle>
            <a:lvl1pPr>
              <a:defRPr/>
            </a:lvl1pPr>
          </a:lstStyle>
          <a:p>
            <a:r>
              <a:rPr lang="en-US" dirty="0" smtClean="0"/>
              <a:t>Insert Slide Heading</a:t>
            </a:r>
            <a:endParaRPr lang="en-US" dirty="0"/>
          </a:p>
        </p:txBody>
      </p:sp>
      <p:sp>
        <p:nvSpPr>
          <p:cNvPr id="5" name="Rectangle 4"/>
          <p:cNvSpPr/>
          <p:nvPr userDrawn="1"/>
        </p:nvSpPr>
        <p:spPr>
          <a:xfrm>
            <a:off x="-101600" y="1143001"/>
            <a:ext cx="124968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39098003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act Info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000" b="1" dirty="0" smtClean="0">
                <a:solidFill>
                  <a:srgbClr val="FFFFFF"/>
                </a:solidFill>
                <a:cs typeface="PermianSlabSerifTypeface"/>
              </a:rPr>
              <a:t>Presenter Name</a:t>
            </a:r>
            <a:br>
              <a:rPr lang="en-US" sz="3000" b="1" dirty="0" smtClean="0">
                <a:solidFill>
                  <a:srgbClr val="FFFFFF"/>
                </a:solidFill>
                <a:cs typeface="PermianSlabSerifTypeface"/>
              </a:rPr>
            </a:br>
            <a:r>
              <a:rPr lang="en-US" sz="3000" b="1" dirty="0" smtClean="0">
                <a:solidFill>
                  <a:srgbClr val="FFFFFF"/>
                </a:solidFill>
                <a:cs typeface="PermianSlabSerifTypeface"/>
              </a:rPr>
              <a:t>Title</a:t>
            </a:r>
            <a:br>
              <a:rPr lang="en-US" sz="3000" b="1" dirty="0" smtClean="0">
                <a:solidFill>
                  <a:srgbClr val="FFFFFF"/>
                </a:solidFill>
                <a:cs typeface="PermianSlabSerifTypeface"/>
              </a:rPr>
            </a:br>
            <a:r>
              <a:rPr lang="en-US" sz="3000" b="1" dirty="0" smtClean="0">
                <a:solidFill>
                  <a:srgbClr val="FFFFFF"/>
                </a:solidFill>
                <a:cs typeface="PermianSlabSerifTypeface"/>
              </a:rPr>
              <a:t>Team/Office/Division</a:t>
            </a:r>
          </a:p>
          <a:p>
            <a:r>
              <a:rPr lang="en-US" sz="3000" b="1" dirty="0" smtClean="0">
                <a:solidFill>
                  <a:srgbClr val="FFFFFF"/>
                </a:solidFill>
                <a:cs typeface="PermianSlabSerifTypeface"/>
              </a:rPr>
              <a:t>Email Address</a:t>
            </a:r>
          </a:p>
          <a:p>
            <a:r>
              <a:rPr lang="en-US" sz="3000" b="1" dirty="0" smtClean="0">
                <a:solidFill>
                  <a:srgbClr val="FFFFFF"/>
                </a:solidFill>
                <a:cs typeface="PermianSlabSerifTypeface"/>
              </a:rPr>
              <a:t>Phone Number</a:t>
            </a:r>
            <a:endParaRPr lang="en-US" sz="3000" b="1" dirty="0">
              <a:solidFill>
                <a:srgbClr val="FFFFFF"/>
              </a:solidFill>
              <a:cs typeface="PermianSlabSerifTypeface"/>
            </a:endParaRP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34905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smtClean="0">
                <a:solidFill>
                  <a:srgbClr val="FFFFFF"/>
                </a:solidFill>
                <a:effectLst>
                  <a:outerShdw blurRad="38100" dist="38100" dir="2700000" algn="tl">
                    <a:srgbClr val="000000">
                      <a:alpha val="43137"/>
                    </a:srgbClr>
                  </a:outerShdw>
                </a:effectLst>
                <a:cs typeface="PermianSlabSerifTypeface"/>
              </a:rPr>
              <a:t>Districts and schools in Tennessee will exemplify excellence and equity such that all students are equipped with the knowledge and skills to successfully embark on their chosen path in life.</a:t>
            </a:r>
            <a:endParaRPr lang="en-US" sz="2600" b="1" i="1" dirty="0">
              <a:solidFill>
                <a:srgbClr val="FFFFFF"/>
              </a:solidFill>
              <a:effectLst>
                <a:outerShdw blurRad="38100" dist="38100" dir="2700000" algn="tl">
                  <a:srgbClr val="000000">
                    <a:alpha val="43137"/>
                  </a:srgbClr>
                </a:outerShdw>
              </a:effectLst>
              <a:cs typeface="PermianSlabSerifTypeface"/>
            </a:endParaRPr>
          </a:p>
        </p:txBody>
      </p:sp>
      <p:sp>
        <p:nvSpPr>
          <p:cNvPr id="13" name="Text Placeholder 2"/>
          <p:cNvSpPr txBox="1">
            <a:spLocks/>
          </p:cNvSpPr>
          <p:nvPr userDrawn="1"/>
        </p:nvSpPr>
        <p:spPr>
          <a:xfrm>
            <a:off x="0" y="6172201"/>
            <a:ext cx="12192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smtClean="0">
                <a:solidFill>
                  <a:srgbClr val="1B365D"/>
                </a:solidFill>
                <a:cs typeface="Open Sans"/>
              </a:rPr>
              <a:t>Excellence | Optimism | Judgment | Courage | Teamwork</a:t>
            </a:r>
            <a:endParaRPr lang="en-US" sz="2400" b="1" dirty="0">
              <a:solidFill>
                <a:srgbClr val="1B365D"/>
              </a:solidFill>
              <a:cs typeface="Open Sans"/>
            </a:endParaRP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0886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06400" y="1295400"/>
            <a:ext cx="11176000" cy="4525963"/>
          </a:xfrm>
        </p:spPr>
        <p:txBody>
          <a:bodyPr/>
          <a:lstStyle>
            <a:lvl1pPr>
              <a:buClr>
                <a:schemeClr val="accent6"/>
              </a:buClr>
              <a:defRPr baseline="0">
                <a:solidFill>
                  <a:schemeClr val="accent1"/>
                </a:solidFill>
              </a:defRPr>
            </a:lvl1pPr>
            <a:lvl2pPr>
              <a:buClr>
                <a:schemeClr val="accent6"/>
              </a:buClr>
              <a:defRPr baseline="0">
                <a:solidFill>
                  <a:schemeClr val="accent1"/>
                </a:solidFill>
              </a:defRPr>
            </a:lvl2pPr>
            <a:lvl3pPr>
              <a:buClr>
                <a:schemeClr val="accent6"/>
              </a:buClr>
              <a:defRPr baseline="0">
                <a:solidFill>
                  <a:schemeClr val="accent1"/>
                </a:solidFill>
              </a:defRPr>
            </a:lvl3pPr>
            <a:lvl4pPr>
              <a:buClr>
                <a:schemeClr val="accent6"/>
              </a:buClr>
              <a:defRPr baseline="0">
                <a:solidFill>
                  <a:schemeClr val="accent1"/>
                </a:solidFill>
              </a:defRPr>
            </a:lvl4pPr>
            <a:lvl5pPr>
              <a:buClr>
                <a:schemeClr val="accent6"/>
              </a:buClr>
              <a:defRPr baseline="0">
                <a:solidFill>
                  <a:schemeClr val="accent1"/>
                </a:solidFill>
              </a:defRPr>
            </a:lvl5pPr>
          </a:lstStyle>
          <a:p>
            <a:pPr lvl="0"/>
            <a:r>
              <a:rPr lang="en-US" dirty="0" smtClean="0"/>
              <a:t>Level 1 bullet points (default is 24-point font)</a:t>
            </a:r>
          </a:p>
          <a:p>
            <a:pPr lvl="1"/>
            <a:r>
              <a:rPr lang="en-US" dirty="0" smtClean="0"/>
              <a:t>Level 2 bullet points (default is 22-point font)</a:t>
            </a:r>
          </a:p>
          <a:p>
            <a:pPr lvl="2"/>
            <a:r>
              <a:rPr lang="en-US" dirty="0" smtClean="0"/>
              <a:t>Level 3 bullet points (default is 20-point font)</a:t>
            </a:r>
          </a:p>
          <a:p>
            <a:pPr lvl="3"/>
            <a:r>
              <a:rPr lang="en-US" dirty="0" smtClean="0"/>
              <a:t>Level 4 bullet points (default is 18-point font)</a:t>
            </a:r>
          </a:p>
          <a:p>
            <a:pPr lvl="4"/>
            <a:r>
              <a:rPr lang="en-US" dirty="0" smtClean="0"/>
              <a:t>Level 5 bullet points (default is 16-point font)</a:t>
            </a:r>
            <a:endParaRPr lang="en-US" dirty="0"/>
          </a:p>
        </p:txBody>
      </p:sp>
      <p:sp>
        <p:nvSpPr>
          <p:cNvPr id="7" name="Rectangle 6"/>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hasCustomPrompt="1"/>
          </p:nvPr>
        </p:nvSpPr>
        <p:spPr>
          <a:xfrm>
            <a:off x="406400" y="228600"/>
            <a:ext cx="11074400" cy="914400"/>
          </a:xfrm>
        </p:spPr>
        <p:txBody>
          <a:bodyPr/>
          <a:lstStyle>
            <a:lvl1pPr>
              <a:defRPr baseline="0"/>
            </a:lvl1pPr>
          </a:lstStyle>
          <a:p>
            <a:r>
              <a:rPr lang="en-US" dirty="0" smtClean="0"/>
              <a:t>Insert Slide Heading </a:t>
            </a:r>
            <a:endParaRPr lang="en-US" dirty="0"/>
          </a:p>
        </p:txBody>
      </p:sp>
      <p:sp>
        <p:nvSpPr>
          <p:cNvPr id="8" name="Rectangle 7"/>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6"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4" name="Rectangle 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2792816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508000" y="1295400"/>
            <a:ext cx="5486400" cy="4525963"/>
          </a:xfrm>
        </p:spPr>
        <p:txBody>
          <a:bodyPr/>
          <a:lstStyle>
            <a:lvl1pPr>
              <a:buClr>
                <a:schemeClr val="accent6"/>
              </a:buClr>
              <a:defRPr sz="2200" baseline="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smtClean="0"/>
              <a:t>Level 1 bullet points (default is 22-point font for two-column layout)</a:t>
            </a:r>
          </a:p>
          <a:p>
            <a:pPr lvl="1"/>
            <a:r>
              <a:rPr lang="en-US" dirty="0" smtClean="0"/>
              <a:t>Level 2 bullet points (default is 20-point font)</a:t>
            </a:r>
          </a:p>
          <a:p>
            <a:pPr lvl="2"/>
            <a:r>
              <a:rPr lang="en-US" dirty="0" smtClean="0"/>
              <a:t>Level 3 bullet points (default is 18-point font)</a:t>
            </a:r>
          </a:p>
          <a:p>
            <a:pPr lvl="3"/>
            <a:r>
              <a:rPr lang="en-US" dirty="0" smtClean="0"/>
              <a:t>Level 4 bullet points (default is 16-point font)</a:t>
            </a:r>
          </a:p>
        </p:txBody>
      </p:sp>
      <p:sp>
        <p:nvSpPr>
          <p:cNvPr id="9" name="Rectangle 8"/>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smtClean="0"/>
              <a:t>Insert Slide Heading</a:t>
            </a:r>
            <a:endParaRPr lang="en-US" dirty="0"/>
          </a:p>
        </p:txBody>
      </p:sp>
      <p:sp>
        <p:nvSpPr>
          <p:cNvPr id="10" name="Content Placeholder 2"/>
          <p:cNvSpPr>
            <a:spLocks noGrp="1"/>
          </p:cNvSpPr>
          <p:nvPr>
            <p:ph sz="half" idx="13" hasCustomPrompt="1"/>
          </p:nvPr>
        </p:nvSpPr>
        <p:spPr>
          <a:xfrm>
            <a:off x="6096000" y="1295400"/>
            <a:ext cx="5486400" cy="4525963"/>
          </a:xfrm>
        </p:spPr>
        <p:txBody>
          <a:bodyPr/>
          <a:lstStyle>
            <a:lvl1pPr>
              <a:buClr>
                <a:schemeClr val="accent6"/>
              </a:buClr>
              <a:defRPr sz="220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smtClean="0"/>
              <a:t>Level 1 bullet points (default is 22-point font for two-column layout)</a:t>
            </a:r>
          </a:p>
          <a:p>
            <a:pPr lvl="1"/>
            <a:r>
              <a:rPr lang="en-US" dirty="0" smtClean="0"/>
              <a:t>Level 2 bullet points (default is 20-point font)</a:t>
            </a:r>
          </a:p>
          <a:p>
            <a:pPr lvl="2"/>
            <a:r>
              <a:rPr lang="en-US" dirty="0" smtClean="0"/>
              <a:t>Level 3 bullet points (default is 18-point font)</a:t>
            </a:r>
          </a:p>
          <a:p>
            <a:pPr lvl="3"/>
            <a:r>
              <a:rPr lang="en-US" dirty="0" smtClean="0"/>
              <a:t>Level 4 bullet points (default is 16-point font)</a:t>
            </a:r>
          </a:p>
        </p:txBody>
      </p:sp>
      <p:sp>
        <p:nvSpPr>
          <p:cNvPr id="11" name="Rectangle 10"/>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13"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14" name="Rectangle 1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1114726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4255248" y="3810000"/>
            <a:ext cx="7936753"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Title 1"/>
          <p:cNvSpPr>
            <a:spLocks noGrp="1"/>
          </p:cNvSpPr>
          <p:nvPr>
            <p:ph type="title" hasCustomPrompt="1"/>
          </p:nvPr>
        </p:nvSpPr>
        <p:spPr>
          <a:xfrm>
            <a:off x="4572000" y="4038600"/>
            <a:ext cx="7416800" cy="2019300"/>
          </a:xfrm>
        </p:spPr>
        <p:txBody>
          <a:bodyPr>
            <a:normAutofit/>
          </a:bodyPr>
          <a:lstStyle>
            <a:lvl1pPr algn="r">
              <a:defRPr sz="3500" baseline="0"/>
            </a:lvl1pPr>
          </a:lstStyle>
          <a:p>
            <a:r>
              <a:rPr lang="en-US" dirty="0" smtClean="0"/>
              <a:t>Insert Section Heading</a:t>
            </a:r>
            <a:endParaRPr lang="en-US" dirty="0"/>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1090907" y="3810000"/>
            <a:ext cx="3176293"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517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215587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Title 1"/>
          <p:cNvSpPr>
            <a:spLocks noGrp="1"/>
          </p:cNvSpPr>
          <p:nvPr>
            <p:ph type="title" hasCustomPrompt="1"/>
          </p:nvPr>
        </p:nvSpPr>
        <p:spPr>
          <a:xfrm>
            <a:off x="508000" y="228600"/>
            <a:ext cx="11074400" cy="914400"/>
          </a:xfrm>
        </p:spPr>
        <p:txBody>
          <a:bodyPr/>
          <a:lstStyle>
            <a:lvl1pPr>
              <a:defRPr/>
            </a:lvl1pPr>
          </a:lstStyle>
          <a:p>
            <a:r>
              <a:rPr lang="en-US" dirty="0" smtClean="0"/>
              <a:t>Insert Slide Heading</a:t>
            </a:r>
            <a:endParaRPr lang="en-US" dirty="0"/>
          </a:p>
        </p:txBody>
      </p:sp>
      <p:sp>
        <p:nvSpPr>
          <p:cNvPr id="5" name="Rectangle 4"/>
          <p:cNvSpPr/>
          <p:nvPr userDrawn="1"/>
        </p:nvSpPr>
        <p:spPr>
          <a:xfrm>
            <a:off x="-101600" y="1143001"/>
            <a:ext cx="124968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3878932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Info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000" b="1" dirty="0" smtClean="0">
                <a:solidFill>
                  <a:srgbClr val="FFFFFF"/>
                </a:solidFill>
                <a:cs typeface="PermianSlabSerifTypeface"/>
              </a:rPr>
              <a:t>Presenter Name</a:t>
            </a:r>
            <a:br>
              <a:rPr lang="en-US" sz="3000" b="1" dirty="0" smtClean="0">
                <a:solidFill>
                  <a:srgbClr val="FFFFFF"/>
                </a:solidFill>
                <a:cs typeface="PermianSlabSerifTypeface"/>
              </a:rPr>
            </a:br>
            <a:r>
              <a:rPr lang="en-US" sz="3000" b="1" dirty="0" smtClean="0">
                <a:solidFill>
                  <a:srgbClr val="FFFFFF"/>
                </a:solidFill>
                <a:cs typeface="PermianSlabSerifTypeface"/>
              </a:rPr>
              <a:t>Title</a:t>
            </a:r>
            <a:br>
              <a:rPr lang="en-US" sz="3000" b="1" dirty="0" smtClean="0">
                <a:solidFill>
                  <a:srgbClr val="FFFFFF"/>
                </a:solidFill>
                <a:cs typeface="PermianSlabSerifTypeface"/>
              </a:rPr>
            </a:br>
            <a:r>
              <a:rPr lang="en-US" sz="3000" b="1" dirty="0" smtClean="0">
                <a:solidFill>
                  <a:srgbClr val="FFFFFF"/>
                </a:solidFill>
                <a:cs typeface="PermianSlabSerifTypeface"/>
              </a:rPr>
              <a:t>Team/Office/Division</a:t>
            </a:r>
          </a:p>
          <a:p>
            <a:r>
              <a:rPr lang="en-US" sz="3000" b="1" dirty="0" smtClean="0">
                <a:solidFill>
                  <a:srgbClr val="FFFFFF"/>
                </a:solidFill>
                <a:cs typeface="PermianSlabSerifTypeface"/>
              </a:rPr>
              <a:t>Email Address</a:t>
            </a:r>
          </a:p>
          <a:p>
            <a:r>
              <a:rPr lang="en-US" sz="3000" b="1" dirty="0" smtClean="0">
                <a:solidFill>
                  <a:srgbClr val="FFFFFF"/>
                </a:solidFill>
                <a:cs typeface="PermianSlabSerifTypeface"/>
              </a:rPr>
              <a:t>Phone Number</a:t>
            </a:r>
            <a:endParaRPr lang="en-US" sz="3000" b="1" dirty="0">
              <a:solidFill>
                <a:srgbClr val="FFFFFF"/>
              </a:solidFill>
              <a:cs typeface="PermianSlabSerifTypeface"/>
            </a:endParaRP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3344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smtClean="0">
                <a:solidFill>
                  <a:srgbClr val="FFFFFF"/>
                </a:solidFill>
                <a:effectLst>
                  <a:outerShdw blurRad="38100" dist="38100" dir="2700000" algn="tl">
                    <a:srgbClr val="000000">
                      <a:alpha val="43137"/>
                    </a:srgbClr>
                  </a:outerShdw>
                </a:effectLst>
                <a:cs typeface="PermianSlabSerifTypeface"/>
              </a:rPr>
              <a:t>Districts and schools in Tennessee will exemplify excellence and equity such that all students are equipped with the knowledge and skills to successfully embark on their chosen path in life.</a:t>
            </a:r>
            <a:endParaRPr lang="en-US" sz="2600" b="1" i="1" dirty="0">
              <a:solidFill>
                <a:srgbClr val="FFFFFF"/>
              </a:solidFill>
              <a:effectLst>
                <a:outerShdw blurRad="38100" dist="38100" dir="2700000" algn="tl">
                  <a:srgbClr val="000000">
                    <a:alpha val="43137"/>
                  </a:srgbClr>
                </a:outerShdw>
              </a:effectLst>
              <a:cs typeface="PermianSlabSerifTypeface"/>
            </a:endParaRPr>
          </a:p>
        </p:txBody>
      </p:sp>
      <p:sp>
        <p:nvSpPr>
          <p:cNvPr id="13" name="Text Placeholder 2"/>
          <p:cNvSpPr txBox="1">
            <a:spLocks/>
          </p:cNvSpPr>
          <p:nvPr userDrawn="1"/>
        </p:nvSpPr>
        <p:spPr>
          <a:xfrm>
            <a:off x="0" y="6172201"/>
            <a:ext cx="12192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smtClean="0">
                <a:solidFill>
                  <a:srgbClr val="1B365D"/>
                </a:solidFill>
                <a:cs typeface="Open Sans"/>
              </a:rPr>
              <a:t>Excellence | Optimism | Judgment | Courage | Teamwork</a:t>
            </a:r>
            <a:endParaRPr lang="en-US" sz="2400" b="1" dirty="0">
              <a:solidFill>
                <a:srgbClr val="1B365D"/>
              </a:solidFill>
              <a:cs typeface="Open Sans"/>
            </a:endParaRP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9451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3208" y="35052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ctrTitle" hasCustomPrompt="1"/>
          </p:nvPr>
        </p:nvSpPr>
        <p:spPr>
          <a:xfrm>
            <a:off x="912796" y="3810001"/>
            <a:ext cx="10363200" cy="1470025"/>
          </a:xfrm>
        </p:spPr>
        <p:txBody>
          <a:bodyPr>
            <a:normAutofit/>
          </a:bodyPr>
          <a:lstStyle>
            <a:lvl1pPr algn="ctr">
              <a:defRPr sz="4000"/>
            </a:lvl1pPr>
          </a:lstStyle>
          <a:p>
            <a:r>
              <a:rPr lang="en-US" dirty="0" smtClean="0"/>
              <a:t>Insert Presentation Title</a:t>
            </a:r>
            <a:endParaRPr lang="en-US" dirty="0"/>
          </a:p>
        </p:txBody>
      </p:sp>
      <p:sp>
        <p:nvSpPr>
          <p:cNvPr id="3" name="Subtitle 2"/>
          <p:cNvSpPr>
            <a:spLocks noGrp="1"/>
          </p:cNvSpPr>
          <p:nvPr>
            <p:ph type="subTitle" idx="1" hasCustomPrompt="1"/>
          </p:nvPr>
        </p:nvSpPr>
        <p:spPr>
          <a:xfrm>
            <a:off x="1828800" y="5334000"/>
            <a:ext cx="8534400" cy="685800"/>
          </a:xfrm>
        </p:spPr>
        <p:txBody>
          <a:bodyPr>
            <a:noAutofit/>
          </a:bodyPr>
          <a:lstStyle>
            <a:lvl1pPr marL="0" indent="0" algn="ctr">
              <a:buNone/>
              <a:defRPr sz="3000" baseline="0">
                <a:solidFill>
                  <a:schemeClr val="bg1"/>
                </a:solidFill>
                <a:latin typeface="PermianSlabSerifTypeface"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If applicable, insert sub-title</a:t>
            </a:r>
            <a:endParaRPr lang="en-US" dirty="0"/>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
        <p:nvSpPr>
          <p:cNvPr id="9" name="Text Placeholder 8"/>
          <p:cNvSpPr>
            <a:spLocks noGrp="1"/>
          </p:cNvSpPr>
          <p:nvPr>
            <p:ph type="body" sz="quarter" idx="10" hasCustomPrompt="1"/>
          </p:nvPr>
        </p:nvSpPr>
        <p:spPr>
          <a:xfrm>
            <a:off x="2742399" y="6400800"/>
            <a:ext cx="6707204" cy="381000"/>
          </a:xfrm>
        </p:spPr>
        <p:txBody>
          <a:bodyPr>
            <a:normAutofit/>
          </a:bodyPr>
          <a:lstStyle>
            <a:lvl1pPr marL="0" marR="0" indent="0" algn="ctr"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lang="en-US" sz="1400" smtClean="0">
                <a:solidFill>
                  <a:schemeClr val="tx2"/>
                </a:solidFill>
              </a:defRPr>
            </a:lvl1pPr>
            <a:lvl5pPr marL="1828800" indent="0">
              <a:buNone/>
              <a:defRPr/>
            </a:lvl5pPr>
          </a:lstStyle>
          <a:p>
            <a:pPr marL="0" marR="0" lvl="0" indent="0" algn="l"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a:pPr>
            <a:r>
              <a:rPr lang="en-US" sz="1400" dirty="0" smtClean="0">
                <a:solidFill>
                  <a:schemeClr val="tx2"/>
                </a:solidFill>
                <a:latin typeface="+mn-lt"/>
              </a:rPr>
              <a:t>Presenter Name | Job Title | Team/Office/Division | Date</a:t>
            </a:r>
          </a:p>
        </p:txBody>
      </p:sp>
    </p:spTree>
    <p:extLst>
      <p:ext uri="{BB962C8B-B14F-4D97-AF65-F5344CB8AC3E}">
        <p14:creationId xmlns:p14="http://schemas.microsoft.com/office/powerpoint/2010/main" val="3954752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08000" y="1341438"/>
            <a:ext cx="11074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508000" y="228600"/>
            <a:ext cx="11074400" cy="9144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11414205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ftr="0" dt="0"/>
  <p:txStyles>
    <p:titleStyle>
      <a:lvl1pPr algn="l" defTabSz="914400" rtl="0" eaLnBrk="1" latinLnBrk="0" hangingPunct="1">
        <a:spcBef>
          <a:spcPct val="0"/>
        </a:spcBef>
        <a:buNone/>
        <a:defRPr sz="3200" b="1" kern="1200">
          <a:solidFill>
            <a:schemeClr val="bg1"/>
          </a:solidFill>
          <a:latin typeface="PermianSlabSerifTypeface" pitchFamily="50" charset="0"/>
          <a:ea typeface="+mj-ea"/>
          <a:cs typeface="+mj-cs"/>
        </a:defRPr>
      </a:lvl1pPr>
    </p:titleStyle>
    <p:bodyStyle>
      <a:lvl1pPr marL="342900" indent="-342900" algn="l" defTabSz="914400" rtl="0" eaLnBrk="1" latinLnBrk="0" hangingPunct="1">
        <a:spcBef>
          <a:spcPct val="20000"/>
        </a:spcBef>
        <a:buClr>
          <a:schemeClr val="accent6"/>
        </a:buClr>
        <a:buFont typeface="Wingdings" panose="05000000000000000000" pitchFamily="2" charset="2"/>
        <a:buChar char="§"/>
        <a:defRPr sz="24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Clr>
          <a:schemeClr val="accent6"/>
        </a:buClr>
        <a:buFont typeface="Arial" panose="020B0604020202020204" pitchFamily="34" charset="0"/>
        <a:buChar char="–"/>
        <a:defRPr sz="22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Clr>
          <a:schemeClr val="accent6"/>
        </a:buClr>
        <a:buFont typeface="Arial" panose="020B0604020202020204" pitchFamily="34" charset="0"/>
        <a:buChar char="•"/>
        <a:defRPr sz="20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Clr>
          <a:schemeClr val="accent6"/>
        </a:buClr>
        <a:buFont typeface="Courier New" panose="02070309020205020404" pitchFamily="49" charset="0"/>
        <a:buChar char="o"/>
        <a:defRPr sz="18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Clr>
          <a:schemeClr val="accent6"/>
        </a:buClr>
        <a:buFont typeface="Arial" panose="020B0604020202020204" pitchFamily="34" charset="0"/>
        <a:buChar char="»"/>
        <a:defRPr sz="16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08000" y="1341438"/>
            <a:ext cx="11074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508000" y="228600"/>
            <a:ext cx="11074400" cy="9144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2095419924"/>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ftr="0" dt="0"/>
  <p:txStyles>
    <p:titleStyle>
      <a:lvl1pPr algn="l" defTabSz="914400" rtl="0" eaLnBrk="1" latinLnBrk="0" hangingPunct="1">
        <a:spcBef>
          <a:spcPct val="0"/>
        </a:spcBef>
        <a:buNone/>
        <a:defRPr sz="3200" b="1" kern="1200">
          <a:solidFill>
            <a:schemeClr val="bg1"/>
          </a:solidFill>
          <a:latin typeface="PermianSlabSerifTypeface" pitchFamily="50" charset="0"/>
          <a:ea typeface="+mj-ea"/>
          <a:cs typeface="+mj-cs"/>
        </a:defRPr>
      </a:lvl1pPr>
    </p:titleStyle>
    <p:bodyStyle>
      <a:lvl1pPr marL="342900" indent="-342900" algn="l" defTabSz="914400" rtl="0" eaLnBrk="1" latinLnBrk="0" hangingPunct="1">
        <a:spcBef>
          <a:spcPct val="20000"/>
        </a:spcBef>
        <a:buClr>
          <a:schemeClr val="accent6"/>
        </a:buClr>
        <a:buFont typeface="Wingdings" panose="05000000000000000000" pitchFamily="2" charset="2"/>
        <a:buChar char="§"/>
        <a:defRPr sz="24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Clr>
          <a:schemeClr val="accent6"/>
        </a:buClr>
        <a:buFont typeface="Arial" panose="020B0604020202020204" pitchFamily="34" charset="0"/>
        <a:buChar char="–"/>
        <a:defRPr sz="22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Clr>
          <a:schemeClr val="accent6"/>
        </a:buClr>
        <a:buFont typeface="Arial" panose="020B0604020202020204" pitchFamily="34" charset="0"/>
        <a:buChar char="•"/>
        <a:defRPr sz="20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Clr>
          <a:schemeClr val="accent6"/>
        </a:buClr>
        <a:buFont typeface="Courier New" panose="02070309020205020404" pitchFamily="49" charset="0"/>
        <a:buChar char="o"/>
        <a:defRPr sz="18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Clr>
          <a:schemeClr val="accent6"/>
        </a:buClr>
        <a:buFont typeface="Arial" panose="020B0604020202020204" pitchFamily="34" charset="0"/>
        <a:buChar char="»"/>
        <a:defRPr sz="16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60J8qRjRPk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2018%202019%20Module%202%20%20%20%203%20Year%20Olds%20Section%202.pptx" TargetMode="External"/><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r93FOGBzpgE." TargetMode="Externa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Module 2 </a:t>
            </a:r>
            <a:br>
              <a:rPr lang="en-US" dirty="0" smtClean="0"/>
            </a:br>
            <a:r>
              <a:rPr lang="en-US" sz="2000" dirty="0"/>
              <a:t>Literacy-Rich Environments, Experiences, &amp; Exchanges</a:t>
            </a:r>
            <a:br>
              <a:rPr lang="en-US" sz="2000" dirty="0"/>
            </a:br>
            <a:endParaRPr lang="en-US" sz="2000" dirty="0"/>
          </a:p>
        </p:txBody>
      </p:sp>
      <p:sp>
        <p:nvSpPr>
          <p:cNvPr id="3" name="Subtitle 2"/>
          <p:cNvSpPr>
            <a:spLocks noGrp="1"/>
          </p:cNvSpPr>
          <p:nvPr>
            <p:ph type="subTitle" idx="1"/>
          </p:nvPr>
        </p:nvSpPr>
        <p:spPr>
          <a:xfrm>
            <a:off x="2895600" y="4572000"/>
            <a:ext cx="6400800" cy="1447800"/>
          </a:xfrm>
        </p:spPr>
        <p:txBody>
          <a:bodyPr/>
          <a:lstStyle/>
          <a:p>
            <a:endParaRPr lang="en-US" sz="2400" dirty="0"/>
          </a:p>
          <a:p>
            <a:r>
              <a:rPr lang="en-US" sz="4000" dirty="0"/>
              <a:t>Early Literacy Matters</a:t>
            </a:r>
          </a:p>
        </p:txBody>
      </p:sp>
      <p:sp>
        <p:nvSpPr>
          <p:cNvPr id="4" name="Text Placeholder 3"/>
          <p:cNvSpPr>
            <a:spLocks noGrp="1"/>
          </p:cNvSpPr>
          <p:nvPr>
            <p:ph type="body" sz="quarter" idx="10"/>
          </p:nvPr>
        </p:nvSpPr>
        <p:spPr/>
        <p:txBody>
          <a:bodyPr/>
          <a:lstStyle/>
          <a:p>
            <a:r>
              <a:rPr lang="en-US" dirty="0" smtClean="0"/>
              <a:t>8-1-2017 launch</a:t>
            </a:r>
            <a:endParaRPr lang="en-US" dirty="0"/>
          </a:p>
        </p:txBody>
      </p:sp>
    </p:spTree>
    <p:extLst>
      <p:ext uri="{BB962C8B-B14F-4D97-AF65-F5344CB8AC3E}">
        <p14:creationId xmlns:p14="http://schemas.microsoft.com/office/powerpoint/2010/main" val="14941543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25000" lnSpcReduction="20000"/>
          </a:bodyPr>
          <a:lstStyle/>
          <a:p>
            <a:pPr marL="0" indent="0">
              <a:buNone/>
            </a:pPr>
            <a:r>
              <a:rPr lang="en-US" sz="7200" dirty="0"/>
              <a:t>Watch the Video B selection </a:t>
            </a:r>
            <a:r>
              <a:rPr lang="en-US" sz="7200" b="1" dirty="0">
                <a:solidFill>
                  <a:srgbClr val="FF0000"/>
                </a:solidFill>
              </a:rPr>
              <a:t>again</a:t>
            </a:r>
            <a:r>
              <a:rPr lang="en-US" sz="7200" dirty="0"/>
              <a:t> that represents children you teach and use the chart in the Learning Guide to briefly respond to these questions:</a:t>
            </a:r>
          </a:p>
          <a:p>
            <a:pPr marL="0" indent="0">
              <a:buNone/>
            </a:pPr>
            <a:endParaRPr lang="en-US" sz="7200" dirty="0"/>
          </a:p>
          <a:p>
            <a:pPr marL="0" indent="0">
              <a:buNone/>
            </a:pPr>
            <a:r>
              <a:rPr lang="en-US" sz="7200" dirty="0"/>
              <a:t>How was the teacher intentional in her interactions? </a:t>
            </a:r>
          </a:p>
          <a:p>
            <a:pPr marL="0" indent="0">
              <a:buNone/>
            </a:pPr>
            <a:endParaRPr lang="en-US" sz="7200" dirty="0"/>
          </a:p>
          <a:p>
            <a:pPr>
              <a:buFont typeface="Wingdings" panose="05000000000000000000" pitchFamily="2" charset="2"/>
              <a:buChar char="Ø"/>
            </a:pPr>
            <a:r>
              <a:rPr lang="en-US" sz="7200" dirty="0"/>
              <a:t>What did she do and say? </a:t>
            </a:r>
          </a:p>
          <a:p>
            <a:pPr>
              <a:buFont typeface="Wingdings" panose="05000000000000000000" pitchFamily="2" charset="2"/>
              <a:buChar char="Ø"/>
            </a:pPr>
            <a:r>
              <a:rPr lang="en-US" sz="7200" dirty="0"/>
              <a:t>How did she interact? </a:t>
            </a:r>
          </a:p>
          <a:p>
            <a:pPr>
              <a:buFont typeface="Wingdings" panose="05000000000000000000" pitchFamily="2" charset="2"/>
              <a:buChar char="Ø"/>
            </a:pPr>
            <a:r>
              <a:rPr lang="en-US" sz="7200" dirty="0"/>
              <a:t>Was it a natural or forced approach to learning?</a:t>
            </a:r>
          </a:p>
          <a:p>
            <a:pPr marL="0" indent="0">
              <a:buNone/>
            </a:pPr>
            <a:endParaRPr lang="en-US" sz="7200" dirty="0"/>
          </a:p>
          <a:p>
            <a:pPr marL="0" indent="0">
              <a:buNone/>
            </a:pPr>
            <a:r>
              <a:rPr lang="en-US" sz="7200" dirty="0"/>
              <a:t>How was learning embedded or intended? </a:t>
            </a:r>
          </a:p>
          <a:p>
            <a:pPr marL="0" indent="0">
              <a:buNone/>
            </a:pPr>
            <a:endParaRPr lang="en-US" sz="7200" dirty="0"/>
          </a:p>
          <a:p>
            <a:pPr>
              <a:buFont typeface="Wingdings" panose="05000000000000000000" pitchFamily="2" charset="2"/>
              <a:buChar char="Ø"/>
            </a:pPr>
            <a:r>
              <a:rPr lang="en-US" sz="7200" dirty="0"/>
              <a:t>What concepts were modeled or taught? </a:t>
            </a:r>
          </a:p>
          <a:p>
            <a:pPr>
              <a:buFont typeface="Wingdings" panose="05000000000000000000" pitchFamily="2" charset="2"/>
              <a:buChar char="Ø"/>
            </a:pPr>
            <a:r>
              <a:rPr lang="en-US" sz="7200" dirty="0"/>
              <a:t>How did the teacher “plan” for the learning?</a:t>
            </a:r>
          </a:p>
          <a:p>
            <a:endParaRPr lang="en-US" sz="7200" dirty="0"/>
          </a:p>
          <a:p>
            <a:pPr marL="0" indent="0">
              <a:buNone/>
            </a:pPr>
            <a:endParaRPr lang="en-US" sz="7200" dirty="0"/>
          </a:p>
          <a:p>
            <a:pPr marL="0" indent="0">
              <a:buNone/>
            </a:pPr>
            <a:r>
              <a:rPr lang="en-US" sz="7200" dirty="0"/>
              <a:t>How did the children respond?</a:t>
            </a:r>
          </a:p>
          <a:p>
            <a:pPr marL="0" indent="0">
              <a:buNone/>
            </a:pPr>
            <a:endParaRPr lang="en-US" sz="7200" dirty="0"/>
          </a:p>
          <a:p>
            <a:pPr marL="0" indent="0">
              <a:buNone/>
            </a:pPr>
            <a:endParaRPr lang="en-US" sz="7200" dirty="0"/>
          </a:p>
          <a:p>
            <a:pPr marL="118872" indent="0">
              <a:buNone/>
            </a:pPr>
            <a:endParaRPr lang="en-US" sz="7200" dirty="0"/>
          </a:p>
          <a:p>
            <a:pPr marL="0" indent="0">
              <a:buNone/>
            </a:pPr>
            <a:endParaRPr lang="en-US" sz="7200" dirty="0"/>
          </a:p>
          <a:p>
            <a:endParaRPr lang="en-US" dirty="0"/>
          </a:p>
          <a:p>
            <a:pPr marL="0" indent="0">
              <a:buNone/>
            </a:pPr>
            <a:endParaRPr lang="en-US" dirty="0"/>
          </a:p>
          <a:p>
            <a:endParaRPr lang="en-US" dirty="0"/>
          </a:p>
        </p:txBody>
      </p:sp>
      <p:sp>
        <p:nvSpPr>
          <p:cNvPr id="3" name="Title 2"/>
          <p:cNvSpPr>
            <a:spLocks noGrp="1"/>
          </p:cNvSpPr>
          <p:nvPr>
            <p:ph type="title"/>
          </p:nvPr>
        </p:nvSpPr>
        <p:spPr/>
        <p:txBody>
          <a:bodyPr>
            <a:normAutofit/>
          </a:bodyPr>
          <a:lstStyle/>
          <a:p>
            <a:r>
              <a:rPr lang="en-US" sz="2400" dirty="0"/>
              <a:t>Presentation 2: Literacy-Rich Teacher-Child Exchanges</a:t>
            </a:r>
            <a:br>
              <a:rPr lang="en-US" sz="2400" dirty="0"/>
            </a:br>
            <a:r>
              <a:rPr lang="en-US" sz="2400" dirty="0"/>
              <a:t>Video B Second Viewing</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10</a:t>
            </a:fld>
            <a:endParaRPr lang="en-US" dirty="0"/>
          </a:p>
        </p:txBody>
      </p:sp>
    </p:spTree>
    <p:extLst>
      <p:ext uri="{BB962C8B-B14F-4D97-AF65-F5344CB8AC3E}">
        <p14:creationId xmlns:p14="http://schemas.microsoft.com/office/powerpoint/2010/main" val="30147418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1800" dirty="0"/>
              <a:t>Now that you have had the opportunity to watch both video scenarios for a specific age group, reflect on your own teacher-child interactions when children are engaged in play or learning centers. Record your responses to each of the questions below in the Learning Guide:</a:t>
            </a:r>
          </a:p>
          <a:p>
            <a:pPr marL="0" indent="0">
              <a:buNone/>
            </a:pPr>
            <a:endParaRPr lang="en-US" sz="1800" dirty="0"/>
          </a:p>
          <a:p>
            <a:pPr lvl="0"/>
            <a:r>
              <a:rPr lang="en-US" sz="1800" dirty="0"/>
              <a:t>In what ways do you encourage conversations? </a:t>
            </a:r>
          </a:p>
          <a:p>
            <a:pPr marL="0" indent="0">
              <a:buNone/>
            </a:pPr>
            <a:endParaRPr lang="en-US" sz="1800" dirty="0"/>
          </a:p>
          <a:p>
            <a:pPr lvl="0"/>
            <a:r>
              <a:rPr lang="en-US" sz="1800" dirty="0"/>
              <a:t>How do you model use of new vocabulary? </a:t>
            </a:r>
          </a:p>
          <a:p>
            <a:pPr lvl="0"/>
            <a:endParaRPr lang="en-US" sz="1800" dirty="0"/>
          </a:p>
          <a:p>
            <a:pPr lvl="0"/>
            <a:r>
              <a:rPr lang="en-US" sz="1800" dirty="0"/>
              <a:t>How do you promote children’s interest in writing and reading?</a:t>
            </a:r>
          </a:p>
          <a:p>
            <a:pPr marL="0" indent="0">
              <a:buNone/>
            </a:pPr>
            <a:endParaRPr lang="en-US" sz="1800" dirty="0"/>
          </a:p>
          <a:p>
            <a:pPr lvl="0"/>
            <a:r>
              <a:rPr lang="en-US" sz="1800" dirty="0"/>
              <a:t>How do children respond to your interactions with them?</a:t>
            </a:r>
          </a:p>
          <a:p>
            <a:pPr marL="0" indent="0">
              <a:buNone/>
            </a:pPr>
            <a:endParaRPr lang="en-US" sz="1800" dirty="0"/>
          </a:p>
        </p:txBody>
      </p:sp>
      <p:sp>
        <p:nvSpPr>
          <p:cNvPr id="3" name="Title 2"/>
          <p:cNvSpPr>
            <a:spLocks noGrp="1"/>
          </p:cNvSpPr>
          <p:nvPr>
            <p:ph type="title"/>
          </p:nvPr>
        </p:nvSpPr>
        <p:spPr/>
        <p:txBody>
          <a:bodyPr>
            <a:normAutofit/>
          </a:bodyPr>
          <a:lstStyle/>
          <a:p>
            <a:r>
              <a:rPr lang="en-US" sz="2400" dirty="0"/>
              <a:t>Reflection of your own teacher-child interactions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11</a:t>
            </a:fld>
            <a:endParaRPr lang="en-US" dirty="0"/>
          </a:p>
        </p:txBody>
      </p:sp>
    </p:spTree>
    <p:extLst>
      <p:ext uri="{BB962C8B-B14F-4D97-AF65-F5344CB8AC3E}">
        <p14:creationId xmlns:p14="http://schemas.microsoft.com/office/powerpoint/2010/main" val="24189890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For this practice activity, you will intentionally plan your teacher-child interaction during </a:t>
            </a:r>
            <a:r>
              <a:rPr lang="en-US" dirty="0" smtClean="0"/>
              <a:t>puzzle </a:t>
            </a:r>
            <a:r>
              <a:rPr lang="en-US" dirty="0"/>
              <a:t>play to model these description words: </a:t>
            </a:r>
            <a:r>
              <a:rPr lang="en-US" dirty="0" smtClean="0"/>
              <a:t>large, small, noisy, and quiet. </a:t>
            </a:r>
          </a:p>
          <a:p>
            <a:pPr marL="0" indent="0">
              <a:buNone/>
            </a:pPr>
            <a:endParaRPr lang="en-US" dirty="0" smtClean="0"/>
          </a:p>
          <a:p>
            <a:r>
              <a:rPr lang="en-US" dirty="0" smtClean="0"/>
              <a:t>Think </a:t>
            </a:r>
            <a:r>
              <a:rPr lang="en-US" dirty="0"/>
              <a:t>of how you will set the play up and embed the description words into play. </a:t>
            </a:r>
            <a:endParaRPr lang="en-US" dirty="0" smtClean="0"/>
          </a:p>
          <a:p>
            <a:pPr marL="0" indent="0">
              <a:buNone/>
            </a:pPr>
            <a:endParaRPr lang="en-US" dirty="0" smtClean="0"/>
          </a:p>
          <a:p>
            <a:r>
              <a:rPr lang="en-US" dirty="0" smtClean="0"/>
              <a:t>After </a:t>
            </a:r>
            <a:r>
              <a:rPr lang="en-US" dirty="0"/>
              <a:t>interacting with the children during </a:t>
            </a:r>
            <a:r>
              <a:rPr lang="en-US" dirty="0" smtClean="0"/>
              <a:t>puzzle </a:t>
            </a:r>
            <a:r>
              <a:rPr lang="en-US" dirty="0"/>
              <a:t>play, </a:t>
            </a:r>
            <a:r>
              <a:rPr lang="en-US" dirty="0" smtClean="0"/>
              <a:t>proceed to the next part of Practice Activity 2 to reflect on your planned teacher-child interactions. </a:t>
            </a:r>
            <a:endParaRPr lang="en-US" dirty="0"/>
          </a:p>
        </p:txBody>
      </p:sp>
      <p:sp>
        <p:nvSpPr>
          <p:cNvPr id="3" name="Title 2"/>
          <p:cNvSpPr>
            <a:spLocks noGrp="1"/>
          </p:cNvSpPr>
          <p:nvPr>
            <p:ph type="title"/>
          </p:nvPr>
        </p:nvSpPr>
        <p:spPr/>
        <p:txBody>
          <a:bodyPr>
            <a:normAutofit fontScale="90000"/>
          </a:bodyPr>
          <a:lstStyle/>
          <a:p>
            <a:r>
              <a:rPr lang="en-US" dirty="0" smtClean="0"/>
              <a:t>Practice Activity 2: Three Year-olds</a:t>
            </a:r>
            <a:br>
              <a:rPr lang="en-US" dirty="0" smtClean="0"/>
            </a:br>
            <a:r>
              <a:rPr lang="en-US" dirty="0" smtClean="0"/>
              <a:t>Plan Your Teacher-Child Interactions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12</a:t>
            </a:fld>
            <a:endParaRPr lang="en-US" dirty="0"/>
          </a:p>
        </p:txBody>
      </p:sp>
    </p:spTree>
    <p:extLst>
      <p:ext uri="{BB962C8B-B14F-4D97-AF65-F5344CB8AC3E}">
        <p14:creationId xmlns:p14="http://schemas.microsoft.com/office/powerpoint/2010/main" val="742058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1800" b="1" dirty="0"/>
              <a:t>Practice Activity 2</a:t>
            </a:r>
            <a:r>
              <a:rPr lang="en-US" sz="1800" dirty="0"/>
              <a:t>: Reflect back on your planned teacher-child interactions during play episodes in which you intentionally modeled description words and reflect briefly respond to each of the questions below in the Learning Guide:</a:t>
            </a:r>
          </a:p>
          <a:p>
            <a:pPr marL="0" indent="0">
              <a:buNone/>
            </a:pPr>
            <a:endParaRPr lang="en-US" sz="1800" dirty="0"/>
          </a:p>
          <a:p>
            <a:pPr lvl="0"/>
            <a:r>
              <a:rPr lang="en-US" sz="1800" dirty="0"/>
              <a:t>How was planning ahead helpful? What would you do differently next time?</a:t>
            </a:r>
          </a:p>
          <a:p>
            <a:pPr marL="0" indent="0">
              <a:buNone/>
            </a:pPr>
            <a:endParaRPr lang="en-US" sz="1800" dirty="0"/>
          </a:p>
          <a:p>
            <a:pPr lvl="0"/>
            <a:r>
              <a:rPr lang="en-US" sz="1800" dirty="0"/>
              <a:t>How was your language intentional?</a:t>
            </a:r>
          </a:p>
          <a:p>
            <a:pPr marL="0" indent="0">
              <a:buNone/>
            </a:pPr>
            <a:endParaRPr lang="en-US" sz="1800" dirty="0"/>
          </a:p>
          <a:p>
            <a:pPr lvl="0"/>
            <a:r>
              <a:rPr lang="en-US" sz="1800" dirty="0"/>
              <a:t>How did the children respond?</a:t>
            </a:r>
          </a:p>
          <a:p>
            <a:pPr marL="0" indent="0">
              <a:buNone/>
            </a:pPr>
            <a:endParaRPr lang="en-US" sz="1800" dirty="0"/>
          </a:p>
          <a:p>
            <a:pPr lvl="0"/>
            <a:r>
              <a:rPr lang="en-US" sz="1800" dirty="0"/>
              <a:t>Did your model help to reinforce the meaning of the descriptive words? </a:t>
            </a:r>
          </a:p>
          <a:p>
            <a:pPr lvl="0"/>
            <a:endParaRPr lang="en-US" sz="1800" dirty="0"/>
          </a:p>
          <a:p>
            <a:pPr lvl="0"/>
            <a:r>
              <a:rPr lang="en-US" sz="1800" dirty="0"/>
              <a:t>How did your interactions help to foster positive child-to-child interactions?</a:t>
            </a:r>
          </a:p>
          <a:p>
            <a:pPr marL="0" indent="0">
              <a:buNone/>
            </a:pPr>
            <a:endParaRPr lang="en-US" sz="1800" dirty="0"/>
          </a:p>
        </p:txBody>
      </p:sp>
      <p:sp>
        <p:nvSpPr>
          <p:cNvPr id="3" name="Title 2"/>
          <p:cNvSpPr>
            <a:spLocks noGrp="1"/>
          </p:cNvSpPr>
          <p:nvPr>
            <p:ph type="title"/>
          </p:nvPr>
        </p:nvSpPr>
        <p:spPr/>
        <p:txBody>
          <a:bodyPr>
            <a:normAutofit fontScale="90000"/>
          </a:bodyPr>
          <a:lstStyle/>
          <a:p>
            <a:r>
              <a:rPr lang="en-US" dirty="0" smtClean="0"/>
              <a:t>Practice Activity 2: Plan Your Teacher-Child Interactions Reflection Questions </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13</a:t>
            </a:fld>
            <a:endParaRPr lang="en-US" dirty="0"/>
          </a:p>
        </p:txBody>
      </p:sp>
    </p:spTree>
    <p:extLst>
      <p:ext uri="{BB962C8B-B14F-4D97-AF65-F5344CB8AC3E}">
        <p14:creationId xmlns:p14="http://schemas.microsoft.com/office/powerpoint/2010/main" val="19173159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295401"/>
            <a:ext cx="8763000" cy="4525963"/>
          </a:xfrm>
        </p:spPr>
        <p:txBody>
          <a:bodyPr>
            <a:normAutofit/>
          </a:bodyPr>
          <a:lstStyle/>
          <a:p>
            <a:pPr marL="0" indent="0">
              <a:buNone/>
            </a:pPr>
            <a:r>
              <a:rPr lang="en-US" dirty="0" smtClean="0"/>
              <a:t>Congratulations, you just completed Section 2 of Module </a:t>
            </a:r>
            <a:r>
              <a:rPr lang="en-US" dirty="0"/>
              <a:t>2</a:t>
            </a:r>
            <a:r>
              <a:rPr lang="en-US" dirty="0" smtClean="0"/>
              <a:t>. </a:t>
            </a:r>
          </a:p>
          <a:p>
            <a:pPr marL="0" indent="0">
              <a:buNone/>
            </a:pPr>
            <a:endParaRPr lang="en-US" dirty="0" smtClean="0"/>
          </a:p>
          <a:p>
            <a:r>
              <a:rPr lang="en-US" dirty="0" smtClean="0"/>
              <a:t>Check to be sure you completed all activities for Section 2 in the Learning Guide. </a:t>
            </a:r>
          </a:p>
          <a:p>
            <a:pPr marL="0" indent="0">
              <a:buNone/>
            </a:pPr>
            <a:endParaRPr lang="en-US" dirty="0" smtClean="0"/>
          </a:p>
          <a:p>
            <a:r>
              <a:rPr lang="en-US" dirty="0" smtClean="0"/>
              <a:t>Continue to intentionally plan for rich teacher-child interactions. </a:t>
            </a:r>
          </a:p>
          <a:p>
            <a:pPr marL="0" indent="0">
              <a:buNone/>
            </a:pPr>
            <a:endParaRPr lang="en-US" dirty="0" smtClean="0"/>
          </a:p>
          <a:p>
            <a:r>
              <a:rPr lang="en-US" dirty="0" smtClean="0"/>
              <a:t>You are now ready to begin Section 3.</a:t>
            </a:r>
            <a:endParaRPr lang="en-US" dirty="0"/>
          </a:p>
        </p:txBody>
      </p:sp>
      <p:sp>
        <p:nvSpPr>
          <p:cNvPr id="3" name="Title 2"/>
          <p:cNvSpPr>
            <a:spLocks noGrp="1"/>
          </p:cNvSpPr>
          <p:nvPr>
            <p:ph type="title"/>
          </p:nvPr>
        </p:nvSpPr>
        <p:spPr/>
        <p:txBody>
          <a:bodyPr/>
          <a:lstStyle/>
          <a:p>
            <a:r>
              <a:rPr lang="en-US" dirty="0" smtClean="0"/>
              <a:t>Completion of Section 2 of Module 2</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14</a:t>
            </a:fld>
            <a:endParaRPr lang="en-US" dirty="0"/>
          </a:p>
        </p:txBody>
      </p:sp>
    </p:spTree>
    <p:extLst>
      <p:ext uri="{BB962C8B-B14F-4D97-AF65-F5344CB8AC3E}">
        <p14:creationId xmlns:p14="http://schemas.microsoft.com/office/powerpoint/2010/main" val="3517874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05000" y="1752601"/>
            <a:ext cx="8305800" cy="4068763"/>
          </a:xfrm>
        </p:spPr>
        <p:txBody>
          <a:bodyPr>
            <a:normAutofit fontScale="85000" lnSpcReduction="20000"/>
          </a:bodyPr>
          <a:lstStyle/>
          <a:p>
            <a:pPr marL="0" indent="0">
              <a:buNone/>
            </a:pPr>
            <a:r>
              <a:rPr lang="en-US" b="1" dirty="0" smtClean="0"/>
              <a:t>Module 2 at a glance…</a:t>
            </a:r>
            <a:endParaRPr lang="en-US" b="1" dirty="0"/>
          </a:p>
          <a:p>
            <a:pPr marL="0" indent="0">
              <a:buNone/>
            </a:pPr>
            <a:endParaRPr lang="en-US" sz="1600" dirty="0"/>
          </a:p>
          <a:p>
            <a:pPr marL="0" indent="0">
              <a:buNone/>
            </a:pPr>
            <a:endParaRPr lang="en-US" sz="1600" dirty="0"/>
          </a:p>
          <a:p>
            <a:pPr marL="0" indent="0">
              <a:buNone/>
            </a:pPr>
            <a:r>
              <a:rPr lang="en-US" sz="1800" dirty="0"/>
              <a:t>In Module 1, you reflected on your own experiences with books and early literacy, and how those experiences impact the way you introduce early literacy activities and books to children today. Next, you will:</a:t>
            </a:r>
          </a:p>
          <a:p>
            <a:pPr marL="0" indent="0">
              <a:buNone/>
            </a:pPr>
            <a:endParaRPr lang="en-US" sz="1800" dirty="0"/>
          </a:p>
          <a:p>
            <a:r>
              <a:rPr lang="en-US" sz="1800" dirty="0"/>
              <a:t>Consider the ways the classroom’s arrangement and selected materials can create opportunities for children birth to five  to use language to explore, discover, experience, and make meaning of the world around them. </a:t>
            </a:r>
          </a:p>
          <a:p>
            <a:pPr marL="0" indent="0">
              <a:buNone/>
            </a:pPr>
            <a:endParaRPr lang="en-US" sz="1800" dirty="0"/>
          </a:p>
          <a:p>
            <a:r>
              <a:rPr lang="en-US" sz="1800" dirty="0"/>
              <a:t>Reflect on the ways positive teacher-child and child-to-child interactions help foster self-expression, rich conversations, and interest in books and writing.  </a:t>
            </a:r>
          </a:p>
          <a:p>
            <a:pPr marL="0" indent="0">
              <a:buNone/>
            </a:pPr>
            <a:endParaRPr lang="en-US" sz="1800" dirty="0"/>
          </a:p>
          <a:p>
            <a:r>
              <a:rPr lang="en-US" sz="1800" dirty="0"/>
              <a:t>Learn how intentional planning is essential for creating literacy-rich environments, experiences, and exchanges to enhance language development for children birth to five years old.</a:t>
            </a:r>
          </a:p>
          <a:p>
            <a:pPr marL="0" indent="0">
              <a:buNone/>
            </a:pPr>
            <a:r>
              <a:rPr lang="en-US" sz="1800" dirty="0"/>
              <a:t>  </a:t>
            </a:r>
          </a:p>
          <a:p>
            <a:pPr marL="0" indent="0">
              <a:buNone/>
            </a:pPr>
            <a:endParaRPr lang="en-US" dirty="0"/>
          </a:p>
          <a:p>
            <a:pPr marL="0" indent="0">
              <a:buNone/>
            </a:pPr>
            <a:endParaRPr lang="en-US" dirty="0"/>
          </a:p>
        </p:txBody>
      </p:sp>
      <p:sp>
        <p:nvSpPr>
          <p:cNvPr id="3" name="Title 2"/>
          <p:cNvSpPr>
            <a:spLocks noGrp="1"/>
          </p:cNvSpPr>
          <p:nvPr>
            <p:ph type="title"/>
          </p:nvPr>
        </p:nvSpPr>
        <p:spPr/>
        <p:txBody>
          <a:bodyPr>
            <a:normAutofit/>
          </a:bodyPr>
          <a:lstStyle/>
          <a:p>
            <a:pPr algn="ctr"/>
            <a:r>
              <a:rPr lang="en-US" sz="2400" dirty="0"/>
              <a:t>Module 2: </a:t>
            </a:r>
            <a:br>
              <a:rPr lang="en-US" sz="2400" dirty="0"/>
            </a:br>
            <a:r>
              <a:rPr lang="en-US" sz="2400" dirty="0"/>
              <a:t>Literacy-Rich Environments, Experiences, &amp; Exchanges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2</a:t>
            </a:fld>
            <a:endParaRPr lang="en-US" dirty="0"/>
          </a:p>
        </p:txBody>
      </p:sp>
      <p:sp>
        <p:nvSpPr>
          <p:cNvPr id="5" name="Rectangle 4"/>
          <p:cNvSpPr/>
          <p:nvPr/>
        </p:nvSpPr>
        <p:spPr>
          <a:xfrm>
            <a:off x="2590800" y="2167116"/>
            <a:ext cx="6781800" cy="369332"/>
          </a:xfrm>
          <a:prstGeom prst="rect">
            <a:avLst/>
          </a:prstGeom>
        </p:spPr>
        <p:txBody>
          <a:bodyPr wrap="square">
            <a:spAutoFit/>
          </a:bodyPr>
          <a:lstStyle/>
          <a:p>
            <a:endParaRPr lang="en-US" dirty="0">
              <a:solidFill>
                <a:srgbClr val="1B365D"/>
              </a:solidFill>
            </a:endParaRPr>
          </a:p>
        </p:txBody>
      </p:sp>
    </p:spTree>
    <p:extLst>
      <p:ext uri="{BB962C8B-B14F-4D97-AF65-F5344CB8AC3E}">
        <p14:creationId xmlns:p14="http://schemas.microsoft.com/office/powerpoint/2010/main" val="42364984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pPr marL="0" indent="0">
              <a:buNone/>
            </a:pPr>
            <a:r>
              <a:rPr lang="en-US" sz="1800" b="1" dirty="0"/>
              <a:t>Learner Outcomes (LOs)</a:t>
            </a:r>
            <a:r>
              <a:rPr lang="en-US" sz="1800" dirty="0"/>
              <a:t>:</a:t>
            </a:r>
          </a:p>
          <a:p>
            <a:pPr marL="0" indent="0">
              <a:buNone/>
            </a:pPr>
            <a:endParaRPr lang="en-US" sz="1800" dirty="0"/>
          </a:p>
          <a:p>
            <a:pPr lvl="0"/>
            <a:r>
              <a:rPr lang="en-US" sz="1800" dirty="0"/>
              <a:t>LO1: Learners will examine the ways classroom environments create opportunities for children to use language to explore, discover, experience, and make meaning of the world around them.  </a:t>
            </a:r>
          </a:p>
          <a:p>
            <a:pPr marL="0" indent="0">
              <a:buNone/>
            </a:pPr>
            <a:r>
              <a:rPr lang="en-US" sz="1800" dirty="0"/>
              <a:t> </a:t>
            </a:r>
          </a:p>
          <a:p>
            <a:pPr lvl="0"/>
            <a:r>
              <a:rPr lang="en-US" sz="1800" dirty="0"/>
              <a:t>LO2: Learners will describe the ways positive teacher-child and child-to-child interactions help foster self-expression, rich conversations, and interest in books and writing in the scenarios provided. </a:t>
            </a:r>
          </a:p>
          <a:p>
            <a:pPr marL="0" indent="0">
              <a:buNone/>
            </a:pPr>
            <a:endParaRPr lang="en-US" sz="1800" dirty="0"/>
          </a:p>
          <a:p>
            <a:pPr lvl="0"/>
            <a:r>
              <a:rPr lang="en-US" sz="1800" dirty="0"/>
              <a:t>LO3: Learners will explore ways to create literacy-rich wall displays that invite children to interact and build knowledge around a unit of study.</a:t>
            </a:r>
          </a:p>
        </p:txBody>
      </p:sp>
      <p:sp>
        <p:nvSpPr>
          <p:cNvPr id="3" name="Title 2"/>
          <p:cNvSpPr>
            <a:spLocks noGrp="1"/>
          </p:cNvSpPr>
          <p:nvPr>
            <p:ph type="title"/>
          </p:nvPr>
        </p:nvSpPr>
        <p:spPr/>
        <p:txBody>
          <a:bodyPr>
            <a:normAutofit/>
          </a:bodyPr>
          <a:lstStyle/>
          <a:p>
            <a:r>
              <a:rPr lang="en-US" dirty="0" smtClean="0"/>
              <a:t>Learner Outcomes for Module 2</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3</a:t>
            </a:fld>
            <a:endParaRPr lang="en-US" dirty="0"/>
          </a:p>
        </p:txBody>
      </p:sp>
    </p:spTree>
    <p:extLst>
      <p:ext uri="{BB962C8B-B14F-4D97-AF65-F5344CB8AC3E}">
        <p14:creationId xmlns:p14="http://schemas.microsoft.com/office/powerpoint/2010/main" val="28490338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05000" y="1828801"/>
            <a:ext cx="8305800" cy="3992563"/>
          </a:xfrm>
        </p:spPr>
        <p:txBody>
          <a:bodyPr/>
          <a:lstStyle/>
          <a:p>
            <a:pPr marL="0" indent="0">
              <a:buNone/>
            </a:pPr>
            <a:endParaRPr lang="en-US" sz="1800" dirty="0"/>
          </a:p>
          <a:p>
            <a:pPr marL="0" indent="0">
              <a:buNone/>
            </a:pPr>
            <a:r>
              <a:rPr lang="en-US" sz="1800" dirty="0"/>
              <a:t>This module aligns to the current Read to be Ready Campaign’s following key beliefs:</a:t>
            </a:r>
          </a:p>
          <a:p>
            <a:pPr marL="0" indent="0">
              <a:buNone/>
            </a:pPr>
            <a:endParaRPr lang="en-US" sz="1800" dirty="0"/>
          </a:p>
          <a:p>
            <a:pPr lvl="0"/>
            <a:r>
              <a:rPr lang="en-US" sz="1800" dirty="0"/>
              <a:t>Early Literacy Matters:</a:t>
            </a:r>
          </a:p>
          <a:p>
            <a:pPr lvl="0"/>
            <a:r>
              <a:rPr lang="en-US" sz="1800" dirty="0"/>
              <a:t>Teachers are critical:</a:t>
            </a:r>
          </a:p>
          <a:p>
            <a:pPr lvl="0"/>
            <a:r>
              <a:rPr lang="en-US" sz="1800" dirty="0"/>
              <a:t>It takes a community:</a:t>
            </a:r>
          </a:p>
          <a:p>
            <a:pPr marL="0" indent="0">
              <a:buNone/>
            </a:pPr>
            <a:endParaRPr lang="en-US" sz="1800" dirty="0"/>
          </a:p>
          <a:p>
            <a:pPr marL="0" indent="0">
              <a:buNone/>
            </a:pPr>
            <a:r>
              <a:rPr lang="en-US" sz="1800" dirty="0"/>
              <a:t>Video link to “Early Literacy Matters” from Read to be Ready Website:</a:t>
            </a:r>
          </a:p>
          <a:p>
            <a:pPr marL="0" indent="0">
              <a:buNone/>
            </a:pPr>
            <a:endParaRPr lang="en-US" sz="1800" u="sng" dirty="0">
              <a:hlinkClick r:id="rId2"/>
            </a:endParaRPr>
          </a:p>
          <a:p>
            <a:pPr marL="0" indent="0">
              <a:buNone/>
            </a:pPr>
            <a:r>
              <a:rPr lang="en-US" sz="1800" u="sng" dirty="0">
                <a:hlinkClick r:id="rId2"/>
              </a:rPr>
              <a:t>https://www.youtube.com/watch?v=60J8qRjRPkE</a:t>
            </a:r>
            <a:r>
              <a:rPr lang="en-US" sz="1800" dirty="0"/>
              <a:t> </a:t>
            </a:r>
          </a:p>
          <a:p>
            <a:endParaRPr lang="en-US" dirty="0"/>
          </a:p>
        </p:txBody>
      </p:sp>
      <p:sp>
        <p:nvSpPr>
          <p:cNvPr id="3" name="Title 2"/>
          <p:cNvSpPr>
            <a:spLocks noGrp="1"/>
          </p:cNvSpPr>
          <p:nvPr>
            <p:ph type="title"/>
          </p:nvPr>
        </p:nvSpPr>
        <p:spPr/>
        <p:txBody>
          <a:bodyPr>
            <a:normAutofit/>
          </a:bodyPr>
          <a:lstStyle/>
          <a:p>
            <a:r>
              <a:rPr lang="en-US" sz="2400" dirty="0"/>
              <a:t>Connections to the “Read to be Ready” Campaign:</a:t>
            </a:r>
          </a:p>
        </p:txBody>
      </p:sp>
      <p:sp>
        <p:nvSpPr>
          <p:cNvPr id="4" name="Slide Number Placeholder 3"/>
          <p:cNvSpPr>
            <a:spLocks noGrp="1"/>
          </p:cNvSpPr>
          <p:nvPr>
            <p:ph type="sldNum" sz="quarter" idx="12"/>
          </p:nvPr>
        </p:nvSpPr>
        <p:spPr/>
        <p:txBody>
          <a:bodyPr/>
          <a:lstStyle/>
          <a:p>
            <a:fld id="{86D2451E-3285-438B-B188-C22B2A012BF6}" type="slidenum">
              <a:rPr lang="en-US" smtClean="0"/>
              <a:pPr/>
              <a:t>4</a:t>
            </a:fld>
            <a:endParaRPr lang="en-US" dirty="0"/>
          </a:p>
        </p:txBody>
      </p:sp>
    </p:spTree>
    <p:extLst>
      <p:ext uri="{BB962C8B-B14F-4D97-AF65-F5344CB8AC3E}">
        <p14:creationId xmlns:p14="http://schemas.microsoft.com/office/powerpoint/2010/main" val="39624818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05000" y="1371601"/>
            <a:ext cx="8305800" cy="4449763"/>
          </a:xfrm>
        </p:spPr>
        <p:txBody>
          <a:bodyPr>
            <a:normAutofit fontScale="92500" lnSpcReduction="20000"/>
          </a:bodyPr>
          <a:lstStyle/>
          <a:p>
            <a:pPr marL="0" indent="0">
              <a:buNone/>
            </a:pPr>
            <a:r>
              <a:rPr lang="en-US" sz="1800" b="1" dirty="0"/>
              <a:t>Overview: </a:t>
            </a:r>
            <a:r>
              <a:rPr lang="en-US" sz="1800" dirty="0"/>
              <a:t>Module 2 will consist of 3 instructional presentations. These presentations will help you reflect on the special role a literacy-rich classroom environment plays in providing opportunities for children to interact with and learn from one another, teachers, and materials. </a:t>
            </a:r>
          </a:p>
          <a:p>
            <a:pPr marL="0" indent="0">
              <a:buNone/>
            </a:pPr>
            <a:endParaRPr lang="en-US" sz="1800" dirty="0"/>
          </a:p>
          <a:p>
            <a:pPr marL="0" indent="0">
              <a:buNone/>
            </a:pPr>
            <a:endParaRPr lang="en-US" sz="1800" dirty="0"/>
          </a:p>
          <a:p>
            <a:r>
              <a:rPr lang="en-US" sz="1700" dirty="0"/>
              <a:t>In </a:t>
            </a:r>
            <a:r>
              <a:rPr lang="en-US" sz="1700" b="1" dirty="0"/>
              <a:t>Presentation 1</a:t>
            </a:r>
            <a:r>
              <a:rPr lang="en-US" sz="1700" dirty="0"/>
              <a:t>, you will analyze the ways classroom environments create opportunities for children to use language to explore, discover, experience, and make meaning of the world around them. </a:t>
            </a:r>
          </a:p>
          <a:p>
            <a:pPr marL="0" indent="0">
              <a:buNone/>
            </a:pPr>
            <a:endParaRPr lang="en-US" sz="1700" dirty="0"/>
          </a:p>
          <a:p>
            <a:r>
              <a:rPr lang="en-US" sz="1700" dirty="0"/>
              <a:t>In </a:t>
            </a:r>
            <a:r>
              <a:rPr lang="en-US" sz="1700" b="1" dirty="0"/>
              <a:t>Presentation 2</a:t>
            </a:r>
            <a:r>
              <a:rPr lang="en-US" sz="1700" dirty="0"/>
              <a:t>, you will examine the ways positive teacher-child and child-to-child interactions help foster self-expression, rich conversations, and interest in books and writing in the scenarios provided.</a:t>
            </a:r>
          </a:p>
          <a:p>
            <a:pPr marL="0" indent="0">
              <a:buNone/>
            </a:pPr>
            <a:endParaRPr lang="en-US" sz="1700" dirty="0"/>
          </a:p>
          <a:p>
            <a:r>
              <a:rPr lang="en-US" sz="1700" dirty="0"/>
              <a:t>In </a:t>
            </a:r>
            <a:r>
              <a:rPr lang="en-US" sz="1700" b="1" dirty="0"/>
              <a:t>Presentation 3</a:t>
            </a:r>
            <a:r>
              <a:rPr lang="en-US" sz="1700" dirty="0"/>
              <a:t>, you will explore ways to create literacy-rich displays that invite children to interact and build knowledge around a unit of study. </a:t>
            </a:r>
          </a:p>
          <a:p>
            <a:pPr marL="0" indent="0">
              <a:buNone/>
            </a:pPr>
            <a:endParaRPr lang="en-US" sz="1800" dirty="0"/>
          </a:p>
          <a:p>
            <a:pPr marL="0" indent="0">
              <a:buNone/>
            </a:pPr>
            <a:r>
              <a:rPr lang="en-US" sz="1800" dirty="0"/>
              <a:t>Following each presentation, you will have the opportunity to apply your learning through Application Activities included in the Learning Guide.</a:t>
            </a:r>
          </a:p>
        </p:txBody>
      </p:sp>
      <p:sp>
        <p:nvSpPr>
          <p:cNvPr id="3" name="Title 2"/>
          <p:cNvSpPr>
            <a:spLocks noGrp="1"/>
          </p:cNvSpPr>
          <p:nvPr>
            <p:ph type="title"/>
          </p:nvPr>
        </p:nvSpPr>
        <p:spPr/>
        <p:txBody>
          <a:bodyPr/>
          <a:lstStyle/>
          <a:p>
            <a:r>
              <a:rPr lang="en-US" dirty="0" smtClean="0"/>
              <a:t>Module 2 Overview</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5</a:t>
            </a:fld>
            <a:endParaRPr lang="en-US" dirty="0"/>
          </a:p>
        </p:txBody>
      </p:sp>
    </p:spTree>
    <p:extLst>
      <p:ext uri="{BB962C8B-B14F-4D97-AF65-F5344CB8AC3E}">
        <p14:creationId xmlns:p14="http://schemas.microsoft.com/office/powerpoint/2010/main" val="24235166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0700" y="1371601"/>
            <a:ext cx="8382000" cy="4525963"/>
          </a:xfrm>
        </p:spPr>
        <p:txBody>
          <a:bodyPr>
            <a:normAutofit fontScale="92500" lnSpcReduction="20000"/>
          </a:bodyPr>
          <a:lstStyle/>
          <a:p>
            <a:pPr marL="0" indent="0">
              <a:buNone/>
            </a:pPr>
            <a:r>
              <a:rPr lang="en-US" sz="1800" dirty="0"/>
              <a:t>Modules contain 4 short presentations that are designed to be completed during relaxed ratios or other times as set by your school or agency. Your director or program coordinator may suggest or establish a timeline for each presentation to be completed within the module. Please take a moment to confirm your site’s requirements while noting the submission deadline for the final Learning Application Assignment that you will submit electronically to your literacy coach for feedback and support. All other completed activities will remain in your participation guide and available for your coaches review.</a:t>
            </a:r>
          </a:p>
          <a:p>
            <a:pPr marL="0" indent="0">
              <a:buNone/>
            </a:pPr>
            <a:endParaRPr lang="en-US" sz="1800" dirty="0"/>
          </a:p>
          <a:p>
            <a:r>
              <a:rPr lang="en-US" sz="1800" b="1" dirty="0"/>
              <a:t>Section 1</a:t>
            </a:r>
            <a:r>
              <a:rPr lang="en-US" sz="1800" dirty="0"/>
              <a:t>: Start at beginning of module and complete Presentation 1 and Practice Activity 1.</a:t>
            </a:r>
          </a:p>
          <a:p>
            <a:pPr marL="0" indent="0">
              <a:buNone/>
            </a:pPr>
            <a:endParaRPr lang="en-US" sz="1800" dirty="0"/>
          </a:p>
          <a:p>
            <a:r>
              <a:rPr lang="en-US" sz="1800" b="1" dirty="0"/>
              <a:t>Section 2</a:t>
            </a:r>
            <a:r>
              <a:rPr lang="en-US" sz="1800" dirty="0"/>
              <a:t>: Complete Presentation 2 and Practice Activity 2.</a:t>
            </a:r>
          </a:p>
          <a:p>
            <a:pPr marL="0" indent="0">
              <a:buNone/>
            </a:pPr>
            <a:endParaRPr lang="en-US" sz="1800" dirty="0"/>
          </a:p>
          <a:p>
            <a:r>
              <a:rPr lang="en-US" sz="1800" b="1" dirty="0"/>
              <a:t>Section 3: </a:t>
            </a:r>
            <a:r>
              <a:rPr lang="en-US" sz="1800" dirty="0"/>
              <a:t>Complete Presentation 3 and Practice Activity 3.</a:t>
            </a:r>
          </a:p>
          <a:p>
            <a:pPr marL="0" indent="0">
              <a:buNone/>
            </a:pPr>
            <a:endParaRPr lang="en-US" sz="1800" dirty="0"/>
          </a:p>
          <a:p>
            <a:r>
              <a:rPr lang="en-US" sz="1800" b="1" dirty="0"/>
              <a:t>Section 4:</a:t>
            </a:r>
            <a:r>
              <a:rPr lang="en-US" sz="1800" dirty="0"/>
              <a:t> Complete Learning Application Assignment for Module 2 and submit it electronically to your literacy coach for feedback and support.</a:t>
            </a:r>
          </a:p>
          <a:p>
            <a:endParaRPr lang="en-US" sz="1800" dirty="0"/>
          </a:p>
        </p:txBody>
      </p:sp>
      <p:sp>
        <p:nvSpPr>
          <p:cNvPr id="3" name="Title 2"/>
          <p:cNvSpPr>
            <a:spLocks noGrp="1"/>
          </p:cNvSpPr>
          <p:nvPr>
            <p:ph type="title"/>
          </p:nvPr>
        </p:nvSpPr>
        <p:spPr/>
        <p:txBody>
          <a:bodyPr>
            <a:normAutofit/>
          </a:bodyPr>
          <a:lstStyle/>
          <a:p>
            <a:r>
              <a:rPr lang="en-US" dirty="0" smtClean="0"/>
              <a:t>Suggested Timeline for Completing Module</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6</a:t>
            </a:fld>
            <a:endParaRPr lang="en-US" dirty="0"/>
          </a:p>
        </p:txBody>
      </p:sp>
    </p:spTree>
    <p:extLst>
      <p:ext uri="{BB962C8B-B14F-4D97-AF65-F5344CB8AC3E}">
        <p14:creationId xmlns:p14="http://schemas.microsoft.com/office/powerpoint/2010/main" val="4064330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0" indent="0">
              <a:buNone/>
            </a:pPr>
            <a:r>
              <a:rPr lang="en-US" dirty="0" smtClean="0"/>
              <a:t>Watch </a:t>
            </a:r>
            <a:r>
              <a:rPr lang="en-US" dirty="0"/>
              <a:t>V</a:t>
            </a:r>
            <a:r>
              <a:rPr lang="en-US" dirty="0" smtClean="0"/>
              <a:t>ideo A of a three year-old children playing with a puzzle and use the chart in the Learning Guide to briefly respond to these questions:</a:t>
            </a:r>
          </a:p>
          <a:p>
            <a:pPr marL="0" indent="0">
              <a:buNone/>
            </a:pPr>
            <a:endParaRPr lang="en-US" dirty="0" smtClean="0"/>
          </a:p>
          <a:p>
            <a:r>
              <a:rPr lang="en-US" dirty="0" smtClean="0"/>
              <a:t>How did the teacher encourage or could have encouraged self-expression?</a:t>
            </a:r>
          </a:p>
          <a:p>
            <a:pPr marL="0" indent="0">
              <a:buNone/>
            </a:pPr>
            <a:endParaRPr lang="en-US" dirty="0" smtClean="0"/>
          </a:p>
          <a:p>
            <a:r>
              <a:rPr lang="en-US" dirty="0" smtClean="0"/>
              <a:t>How did the teacher encourage or could have encouraged rich conversations?</a:t>
            </a:r>
          </a:p>
          <a:p>
            <a:pPr marL="0" indent="0">
              <a:buNone/>
            </a:pPr>
            <a:endParaRPr lang="en-US" dirty="0" smtClean="0"/>
          </a:p>
          <a:p>
            <a:r>
              <a:rPr lang="en-US" dirty="0" smtClean="0"/>
              <a:t>How did the teacher encourage or could have encouraged interest in books and writing?</a:t>
            </a:r>
          </a:p>
          <a:p>
            <a:pPr marL="0" indent="0">
              <a:buNone/>
            </a:pPr>
            <a:endParaRPr lang="en-US" dirty="0" smtClean="0"/>
          </a:p>
          <a:p>
            <a:pPr marL="0" indent="0">
              <a:buNone/>
            </a:pPr>
            <a:r>
              <a:rPr lang="en-US" dirty="0" smtClean="0">
                <a:hlinkClick r:id="rId3" action="ppaction://hlinkpres?slideindex=1&amp;slidetitle="/>
              </a:rPr>
              <a:t>https</a:t>
            </a:r>
            <a:r>
              <a:rPr lang="en-US" dirty="0">
                <a:hlinkClick r:id="rId3" action="ppaction://hlinkpres?slideindex=1&amp;slidetitle="/>
              </a:rPr>
              <a:t>://youtu.be/mIzXwX36gmQ</a:t>
            </a:r>
            <a:endParaRPr lang="en-US" dirty="0"/>
          </a:p>
          <a:p>
            <a:pPr marL="118872" indent="0">
              <a:buNone/>
            </a:pPr>
            <a:endParaRPr lang="en-US" dirty="0"/>
          </a:p>
          <a:p>
            <a:pPr marL="0" indent="0">
              <a:buNone/>
            </a:pPr>
            <a:endParaRPr lang="en-US" dirty="0"/>
          </a:p>
          <a:p>
            <a:pPr marL="0" indent="0">
              <a:buNone/>
            </a:pPr>
            <a:endParaRPr lang="en-US" dirty="0"/>
          </a:p>
          <a:p>
            <a:endParaRPr lang="en-US" dirty="0"/>
          </a:p>
        </p:txBody>
      </p:sp>
      <p:sp>
        <p:nvSpPr>
          <p:cNvPr id="3" name="Title 2"/>
          <p:cNvSpPr>
            <a:spLocks noGrp="1"/>
          </p:cNvSpPr>
          <p:nvPr>
            <p:ph type="title"/>
          </p:nvPr>
        </p:nvSpPr>
        <p:spPr/>
        <p:txBody>
          <a:bodyPr>
            <a:normAutofit/>
          </a:bodyPr>
          <a:lstStyle/>
          <a:p>
            <a:r>
              <a:rPr lang="en-US" sz="2400" dirty="0"/>
              <a:t>Presentation 2: Literacy-Rich Teacher-Child Exchanges</a:t>
            </a:r>
            <a:br>
              <a:rPr lang="en-US" sz="2400" dirty="0"/>
            </a:br>
            <a:r>
              <a:rPr lang="en-US" sz="2400" dirty="0"/>
              <a:t>Video A Three Year Olds </a:t>
            </a:r>
          </a:p>
        </p:txBody>
      </p:sp>
      <p:sp>
        <p:nvSpPr>
          <p:cNvPr id="4" name="Slide Number Placeholder 3"/>
          <p:cNvSpPr>
            <a:spLocks noGrp="1"/>
          </p:cNvSpPr>
          <p:nvPr>
            <p:ph type="sldNum" sz="quarter" idx="12"/>
          </p:nvPr>
        </p:nvSpPr>
        <p:spPr/>
        <p:txBody>
          <a:bodyPr/>
          <a:lstStyle/>
          <a:p>
            <a:fld id="{86D2451E-3285-438B-B188-C22B2A012BF6}" type="slidenum">
              <a:rPr lang="en-US" smtClean="0"/>
              <a:pPr/>
              <a:t>7</a:t>
            </a:fld>
            <a:endParaRPr lang="en-US" dirty="0"/>
          </a:p>
        </p:txBody>
      </p:sp>
    </p:spTree>
    <p:extLst>
      <p:ext uri="{BB962C8B-B14F-4D97-AF65-F5344CB8AC3E}">
        <p14:creationId xmlns:p14="http://schemas.microsoft.com/office/powerpoint/2010/main" val="15343419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buNone/>
            </a:pPr>
            <a:r>
              <a:rPr lang="en-US" dirty="0" smtClean="0"/>
              <a:t>Positive teacher-child exchanges or interactions:</a:t>
            </a:r>
          </a:p>
          <a:p>
            <a:pPr marL="0" indent="0">
              <a:buNone/>
            </a:pPr>
            <a:endParaRPr lang="en-US" dirty="0" smtClean="0"/>
          </a:p>
          <a:p>
            <a:r>
              <a:rPr lang="en-US" dirty="0"/>
              <a:t>P</a:t>
            </a:r>
            <a:r>
              <a:rPr lang="en-US" dirty="0" smtClean="0"/>
              <a:t>romote rich conversations</a:t>
            </a:r>
          </a:p>
          <a:p>
            <a:endParaRPr lang="en-US" dirty="0"/>
          </a:p>
          <a:p>
            <a:r>
              <a:rPr lang="en-US" dirty="0" smtClean="0"/>
              <a:t>Use open-ended and guiding questions</a:t>
            </a:r>
            <a:endParaRPr lang="en-US" dirty="0"/>
          </a:p>
          <a:p>
            <a:pPr marL="0" indent="0">
              <a:buNone/>
            </a:pPr>
            <a:endParaRPr lang="en-US" dirty="0"/>
          </a:p>
          <a:p>
            <a:pPr lvl="0"/>
            <a:r>
              <a:rPr lang="en-US" dirty="0" smtClean="0"/>
              <a:t>Increase vocabulary through modeling</a:t>
            </a:r>
          </a:p>
          <a:p>
            <a:pPr marL="0" indent="0">
              <a:buNone/>
            </a:pPr>
            <a:endParaRPr lang="en-US" dirty="0"/>
          </a:p>
          <a:p>
            <a:pPr lvl="0"/>
            <a:r>
              <a:rPr lang="en-US" dirty="0" smtClean="0"/>
              <a:t>Create a “love of literacy” climate and interest in writing and reading materials.</a:t>
            </a:r>
          </a:p>
          <a:p>
            <a:pPr marL="0" indent="0">
              <a:buNone/>
            </a:pPr>
            <a:endParaRPr lang="en-US" dirty="0"/>
          </a:p>
          <a:p>
            <a:pPr marL="0" indent="0">
              <a:buNone/>
            </a:pPr>
            <a:r>
              <a:rPr lang="en-US" dirty="0" smtClean="0"/>
              <a:t>Keep these points in mind as you observe the critical role the teacher plays in the next Video B.</a:t>
            </a:r>
            <a:endParaRPr lang="en-US" dirty="0"/>
          </a:p>
          <a:p>
            <a:pPr marL="0" indent="0">
              <a:buNone/>
            </a:pPr>
            <a:endParaRPr lang="en-US" dirty="0"/>
          </a:p>
        </p:txBody>
      </p:sp>
      <p:sp>
        <p:nvSpPr>
          <p:cNvPr id="3" name="Title 2"/>
          <p:cNvSpPr>
            <a:spLocks noGrp="1"/>
          </p:cNvSpPr>
          <p:nvPr>
            <p:ph type="title"/>
          </p:nvPr>
        </p:nvSpPr>
        <p:spPr/>
        <p:txBody>
          <a:bodyPr>
            <a:normAutofit/>
          </a:bodyPr>
          <a:lstStyle/>
          <a:p>
            <a:r>
              <a:rPr lang="en-US" sz="2400" dirty="0"/>
              <a:t>Teachers play a critical role</a:t>
            </a:r>
          </a:p>
        </p:txBody>
      </p:sp>
      <p:sp>
        <p:nvSpPr>
          <p:cNvPr id="4" name="Slide Number Placeholder 3"/>
          <p:cNvSpPr>
            <a:spLocks noGrp="1"/>
          </p:cNvSpPr>
          <p:nvPr>
            <p:ph type="sldNum" sz="quarter" idx="12"/>
          </p:nvPr>
        </p:nvSpPr>
        <p:spPr/>
        <p:txBody>
          <a:bodyPr/>
          <a:lstStyle/>
          <a:p>
            <a:fld id="{86D2451E-3285-438B-B188-C22B2A012BF6}" type="slidenum">
              <a:rPr lang="en-US" smtClean="0"/>
              <a:pPr/>
              <a:t>8</a:t>
            </a:fld>
            <a:endParaRPr lang="en-US" dirty="0"/>
          </a:p>
        </p:txBody>
      </p:sp>
    </p:spTree>
    <p:extLst>
      <p:ext uri="{BB962C8B-B14F-4D97-AF65-F5344CB8AC3E}">
        <p14:creationId xmlns:p14="http://schemas.microsoft.com/office/powerpoint/2010/main" val="2685121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buNone/>
            </a:pPr>
            <a:r>
              <a:rPr lang="en-US" dirty="0" smtClean="0"/>
              <a:t>Watch the Video B of teacher-child interactions:</a:t>
            </a:r>
          </a:p>
          <a:p>
            <a:pPr marL="0" indent="0">
              <a:buNone/>
            </a:pPr>
            <a:endParaRPr lang="en-US" dirty="0"/>
          </a:p>
          <a:p>
            <a:pPr marL="0" indent="0">
              <a:buNone/>
            </a:pPr>
            <a:r>
              <a:rPr lang="en-US" dirty="0" smtClean="0"/>
              <a:t>Video Link:  </a:t>
            </a:r>
            <a:r>
              <a:rPr lang="en-US" dirty="0" smtClean="0">
                <a:hlinkClick r:id="rId2"/>
              </a:rPr>
              <a:t>https://www.youtube.com/watch?v=r93FOGBzpgE.</a:t>
            </a:r>
            <a:endParaRPr lang="en-US" dirty="0" smtClean="0"/>
          </a:p>
          <a:p>
            <a:pPr marL="0" indent="0">
              <a:buNone/>
            </a:pPr>
            <a:endParaRPr lang="en-US" dirty="0"/>
          </a:p>
          <a:p>
            <a:pPr marL="0" indent="0">
              <a:buNone/>
            </a:pPr>
            <a:r>
              <a:rPr lang="en-US" dirty="0" smtClean="0"/>
              <a:t> Complete the answers to these questions on the comparison chart you added your reflection from Video A.</a:t>
            </a:r>
          </a:p>
          <a:p>
            <a:pPr marL="0" indent="0">
              <a:buNone/>
            </a:pPr>
            <a:endParaRPr lang="en-US" dirty="0"/>
          </a:p>
          <a:p>
            <a:r>
              <a:rPr lang="en-US" dirty="0"/>
              <a:t>How did the teacher encourage or could have encouraged self-expression?</a:t>
            </a:r>
          </a:p>
          <a:p>
            <a:pPr marL="0" indent="0">
              <a:buNone/>
            </a:pPr>
            <a:endParaRPr lang="en-US" dirty="0"/>
          </a:p>
          <a:p>
            <a:r>
              <a:rPr lang="en-US" dirty="0"/>
              <a:t>How did the teacher encourage or could have encouraged rich conversations?</a:t>
            </a:r>
          </a:p>
          <a:p>
            <a:pPr marL="0" indent="0">
              <a:buNone/>
            </a:pPr>
            <a:endParaRPr lang="en-US" dirty="0"/>
          </a:p>
          <a:p>
            <a:r>
              <a:rPr lang="en-US" dirty="0"/>
              <a:t>How did the teacher encourage or could have encouraged interest in books and writing?</a:t>
            </a:r>
          </a:p>
          <a:p>
            <a:pPr marL="0" indent="0">
              <a:buNone/>
            </a:pPr>
            <a:endParaRPr lang="en-US" dirty="0"/>
          </a:p>
          <a:p>
            <a:pPr marL="0" indent="0">
              <a:buNone/>
            </a:pPr>
            <a:endParaRPr lang="en-US" dirty="0"/>
          </a:p>
        </p:txBody>
      </p:sp>
      <p:sp>
        <p:nvSpPr>
          <p:cNvPr id="3" name="Title 2"/>
          <p:cNvSpPr>
            <a:spLocks noGrp="1"/>
          </p:cNvSpPr>
          <p:nvPr>
            <p:ph type="title"/>
          </p:nvPr>
        </p:nvSpPr>
        <p:spPr/>
        <p:txBody>
          <a:bodyPr>
            <a:normAutofit fontScale="90000"/>
          </a:bodyPr>
          <a:lstStyle/>
          <a:p>
            <a:r>
              <a:rPr lang="en-US" dirty="0" smtClean="0"/>
              <a:t>Video B teacher-child interactions</a:t>
            </a:r>
            <a:br>
              <a:rPr lang="en-US" dirty="0" smtClean="0"/>
            </a:br>
            <a:r>
              <a:rPr lang="en-US" dirty="0" smtClean="0"/>
              <a:t>First Viewing</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9</a:t>
            </a:fld>
            <a:endParaRPr lang="en-US" dirty="0"/>
          </a:p>
        </p:txBody>
      </p:sp>
    </p:spTree>
    <p:extLst>
      <p:ext uri="{BB962C8B-B14F-4D97-AF65-F5344CB8AC3E}">
        <p14:creationId xmlns:p14="http://schemas.microsoft.com/office/powerpoint/2010/main" val="2222845231"/>
      </p:ext>
    </p:extLst>
  </p:cSld>
  <p:clrMapOvr>
    <a:masterClrMapping/>
  </p:clrMapOvr>
</p:sld>
</file>

<file path=ppt/theme/theme1.xml><?xml version="1.0" encoding="utf-8"?>
<a:theme xmlns:a="http://schemas.openxmlformats.org/drawingml/2006/main" name="TDOE Template with Darker Green Band">
  <a:themeElements>
    <a:clrScheme name="Theme Colors for TDOE">
      <a:dk1>
        <a:srgbClr val="1B365D"/>
      </a:dk1>
      <a:lt1>
        <a:srgbClr val="FFFFFF"/>
      </a:lt1>
      <a:dk2>
        <a:srgbClr val="6E7073"/>
      </a:dk2>
      <a:lt2>
        <a:srgbClr val="EEEEEE"/>
      </a:lt2>
      <a:accent1>
        <a:srgbClr val="000000"/>
      </a:accent1>
      <a:accent2>
        <a:srgbClr val="174A7C"/>
      </a:accent2>
      <a:accent3>
        <a:srgbClr val="2DCCD3"/>
      </a:accent3>
      <a:accent4>
        <a:srgbClr val="D2D755"/>
      </a:accent4>
      <a:accent5>
        <a:srgbClr val="E87722"/>
      </a:accent5>
      <a:accent6>
        <a:srgbClr val="5D7975"/>
      </a:accent6>
      <a:hlink>
        <a:srgbClr val="0000FF"/>
      </a:hlink>
      <a:folHlink>
        <a:srgbClr val="800080"/>
      </a:folHlink>
    </a:clrScheme>
    <a:fontScheme name="Primary Fonts - Permian Slab and Open Sans">
      <a:majorFont>
        <a:latin typeface="PermianSlabSerifTypeface"/>
        <a:ea typeface=""/>
        <a:cs typeface=""/>
      </a:majorFont>
      <a:minorFont>
        <a:latin typeface="Open Sans"/>
        <a:ea typeface=""/>
        <a:cs typeface=""/>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DOE Template with Darker Green Band [Read-Only]" id="{BECB8E84-FB72-4E12-90F3-9E946EC58F02}" vid="{8196BD14-028E-4045-BB06-1A8CFDEC6BE1}"/>
    </a:ext>
  </a:extLst>
</a:theme>
</file>

<file path=ppt/theme/theme2.xml><?xml version="1.0" encoding="utf-8"?>
<a:theme xmlns:a="http://schemas.openxmlformats.org/drawingml/2006/main" name="1_TDOE Template with Darker Green Band">
  <a:themeElements>
    <a:clrScheme name="Theme Colors for TDOE">
      <a:dk1>
        <a:srgbClr val="1B365D"/>
      </a:dk1>
      <a:lt1>
        <a:srgbClr val="FFFFFF"/>
      </a:lt1>
      <a:dk2>
        <a:srgbClr val="6E7073"/>
      </a:dk2>
      <a:lt2>
        <a:srgbClr val="EEEEEE"/>
      </a:lt2>
      <a:accent1>
        <a:srgbClr val="000000"/>
      </a:accent1>
      <a:accent2>
        <a:srgbClr val="174A7C"/>
      </a:accent2>
      <a:accent3>
        <a:srgbClr val="2DCCD3"/>
      </a:accent3>
      <a:accent4>
        <a:srgbClr val="D2D755"/>
      </a:accent4>
      <a:accent5>
        <a:srgbClr val="E87722"/>
      </a:accent5>
      <a:accent6>
        <a:srgbClr val="5D7975"/>
      </a:accent6>
      <a:hlink>
        <a:srgbClr val="0000FF"/>
      </a:hlink>
      <a:folHlink>
        <a:srgbClr val="800080"/>
      </a:folHlink>
    </a:clrScheme>
    <a:fontScheme name="Primary Fonts - Permian Slab and Open Sans">
      <a:majorFont>
        <a:latin typeface="PermianSlabSerifTypeface"/>
        <a:ea typeface=""/>
        <a:cs typeface=""/>
      </a:majorFont>
      <a:minorFont>
        <a:latin typeface="Open Sans"/>
        <a:ea typeface=""/>
        <a:cs typeface=""/>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DOE Template with Darker Green Band [Read-Only]" id="{BECB8E84-FB72-4E12-90F3-9E946EC58F02}" vid="{8196BD14-028E-4045-BB06-1A8CFDEC6BE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1129</Words>
  <Application>Microsoft Office PowerPoint</Application>
  <PresentationFormat>Widescreen</PresentationFormat>
  <Paragraphs>165</Paragraphs>
  <Slides>14</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Arial</vt:lpstr>
      <vt:lpstr>Calibri</vt:lpstr>
      <vt:lpstr>Courier New</vt:lpstr>
      <vt:lpstr>Open Sans</vt:lpstr>
      <vt:lpstr>PermianSlabSerifTypeface</vt:lpstr>
      <vt:lpstr>Wingdings</vt:lpstr>
      <vt:lpstr>TDOE Template with Darker Green Band</vt:lpstr>
      <vt:lpstr>1_TDOE Template with Darker Green Band</vt:lpstr>
      <vt:lpstr>Module 2  Literacy-Rich Environments, Experiences, &amp; Exchanges </vt:lpstr>
      <vt:lpstr>Module 2:  Literacy-Rich Environments, Experiences, &amp; Exchanges</vt:lpstr>
      <vt:lpstr>Learner Outcomes for Module 2</vt:lpstr>
      <vt:lpstr>Connections to the “Read to be Ready” Campaign:</vt:lpstr>
      <vt:lpstr>Module 2 Overview</vt:lpstr>
      <vt:lpstr>Suggested Timeline for Completing Module</vt:lpstr>
      <vt:lpstr>Presentation 2: Literacy-Rich Teacher-Child Exchanges Video A Three Year Olds </vt:lpstr>
      <vt:lpstr>Teachers play a critical role</vt:lpstr>
      <vt:lpstr>Video B teacher-child interactions First Viewing</vt:lpstr>
      <vt:lpstr>Presentation 2: Literacy-Rich Teacher-Child Exchanges Video B Second Viewing</vt:lpstr>
      <vt:lpstr>Reflection of your own teacher-child interactions</vt:lpstr>
      <vt:lpstr>Practice Activity 2: Three Year-olds Plan Your Teacher-Child Interactions</vt:lpstr>
      <vt:lpstr>Practice Activity 2: Plan Your Teacher-Child Interactions Reflection Questions </vt:lpstr>
      <vt:lpstr>Completion of Section 2 of Module 2</vt:lpstr>
    </vt:vector>
  </TitlesOfParts>
  <Company>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2  Literacy-Rich Environments, Experiences, &amp; Exchanges </dc:title>
  <dc:creator>Mindy Rainey</dc:creator>
  <cp:lastModifiedBy>Mindy Rainey</cp:lastModifiedBy>
  <cp:revision>2</cp:revision>
  <dcterms:created xsi:type="dcterms:W3CDTF">2018-11-14T18:11:14Z</dcterms:created>
  <dcterms:modified xsi:type="dcterms:W3CDTF">2019-02-07T20:43:57Z</dcterms:modified>
</cp:coreProperties>
</file>