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7"/>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E412D8-F40F-4048-92DC-256A8BD66B9B}" type="datetimeFigureOut">
              <a:rPr lang="en-US" smtClean="0"/>
              <a:t>11/15/2018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FB6368-F5C4-4237-B1F9-3B1F71B7FCD3}" type="slidenum">
              <a:rPr lang="en-US" smtClean="0"/>
              <a:t>‹#›</a:t>
            </a:fld>
            <a:endParaRPr lang="en-US"/>
          </a:p>
        </p:txBody>
      </p:sp>
    </p:spTree>
    <p:extLst>
      <p:ext uri="{BB962C8B-B14F-4D97-AF65-F5344CB8AC3E}">
        <p14:creationId xmlns:p14="http://schemas.microsoft.com/office/powerpoint/2010/main" val="420384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627226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1512682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270410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58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087958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930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402088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955069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2028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307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07951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578522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50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239281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859867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93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334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165607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798069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87489891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www.communityplaythings.com/~/media/Files/CPUS/Library/Training%20Resources/Booklets/IT%20Spaces.pdf" TargetMode="External"/><Relationship Id="rId2" Type="http://schemas.openxmlformats.org/officeDocument/2006/relationships/hyperlink" Target="https://www.youtube.com/watch?v=60J8qRjRPkE" TargetMode="External"/><Relationship Id="rId1" Type="http://schemas.openxmlformats.org/officeDocument/2006/relationships/slideLayout" Target="../slideLayouts/slideLayout10.xml"/><Relationship Id="rId4" Type="http://schemas.openxmlformats.org/officeDocument/2006/relationships/hyperlink" Target="https://especiallyforchildren.com/wp-content/uploads/2011/10/CC4_Ch2_exrpt.pdf?66ae24"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Module 4</a:t>
            </a:r>
            <a:br>
              <a:rPr lang="en-US" dirty="0"/>
            </a:br>
            <a:r>
              <a:rPr lang="en-US" dirty="0"/>
              <a:t>Learning Spaces &amp; Activities</a:t>
            </a:r>
            <a:endParaRPr lang="en-US" sz="2000" dirty="0"/>
          </a:p>
        </p:txBody>
      </p:sp>
      <p:sp>
        <p:nvSpPr>
          <p:cNvPr id="3" name="Subtitle 2"/>
          <p:cNvSpPr>
            <a:spLocks noGrp="1"/>
          </p:cNvSpPr>
          <p:nvPr>
            <p:ph type="subTitle" idx="1"/>
          </p:nvPr>
        </p:nvSpPr>
        <p:spPr>
          <a:xfrm>
            <a:off x="2895600" y="4724400"/>
            <a:ext cx="6400800" cy="12954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3320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dirty="0"/>
              <a:t>After completing the Learning Application Assignment, briefly respond to the following reflection questions in the Learning Guide:</a:t>
            </a:r>
          </a:p>
          <a:p>
            <a:pPr marL="0" indent="0">
              <a:buNone/>
            </a:pPr>
            <a:endParaRPr lang="en-US" sz="1800" dirty="0"/>
          </a:p>
          <a:p>
            <a:r>
              <a:rPr lang="en-US" sz="1800" dirty="0"/>
              <a:t>How did children respond to the made-over learning space?</a:t>
            </a:r>
          </a:p>
          <a:p>
            <a:pPr marL="0" indent="0">
              <a:buNone/>
            </a:pPr>
            <a:endParaRPr lang="en-US" sz="1800" dirty="0"/>
          </a:p>
          <a:p>
            <a:r>
              <a:rPr lang="en-US" sz="1800" dirty="0"/>
              <a:t>What kinds of learning experiences are offered in the made-over learning space?</a:t>
            </a:r>
          </a:p>
          <a:p>
            <a:pPr marL="0" indent="0">
              <a:buNone/>
            </a:pPr>
            <a:endParaRPr lang="en-US" sz="1800" dirty="0"/>
          </a:p>
          <a:p>
            <a:r>
              <a:rPr lang="en-US" sz="1800" dirty="0"/>
              <a:t>How did the </a:t>
            </a:r>
            <a:r>
              <a:rPr lang="en-US" sz="1800" b="1" i="1" dirty="0"/>
              <a:t>“I do-you watch, I do-you help, You do-I help and You do-I watch” </a:t>
            </a:r>
            <a:r>
              <a:rPr lang="en-US" sz="1800" dirty="0"/>
              <a:t>strategy promote successful learning? </a:t>
            </a:r>
          </a:p>
          <a:p>
            <a:pPr marL="0" indent="0">
              <a:buNone/>
            </a:pPr>
            <a:endParaRPr lang="en-US" sz="1800" dirty="0"/>
          </a:p>
          <a:p>
            <a:r>
              <a:rPr lang="en-US" sz="1800" dirty="0"/>
              <a:t>How did the added books help to build children’s knowledge? What concepts were learned?</a:t>
            </a:r>
          </a:p>
          <a:p>
            <a:pPr marL="0" indent="0">
              <a:buNone/>
            </a:pPr>
            <a:endParaRPr lang="en-US" sz="1800" dirty="0"/>
          </a:p>
          <a:p>
            <a:r>
              <a:rPr lang="en-US" sz="1800" dirty="0"/>
              <a:t>How did your own experiences with literacy and enjoyment of books influence the way you introduced the activity to the children?</a:t>
            </a:r>
          </a:p>
          <a:p>
            <a:endParaRPr lang="en-US" dirty="0"/>
          </a:p>
        </p:txBody>
      </p:sp>
      <p:sp>
        <p:nvSpPr>
          <p:cNvPr id="3" name="Title 2"/>
          <p:cNvSpPr>
            <a:spLocks noGrp="1"/>
          </p:cNvSpPr>
          <p:nvPr>
            <p:ph type="title"/>
          </p:nvPr>
        </p:nvSpPr>
        <p:spPr/>
        <p:txBody>
          <a:bodyPr>
            <a:normAutofit/>
          </a:bodyPr>
          <a:lstStyle/>
          <a:p>
            <a:r>
              <a:rPr lang="en-US" dirty="0"/>
              <a:t>Reflection on Learning Application Assignment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1890650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b="1" dirty="0"/>
              <a:t>Family/Home Connections: </a:t>
            </a:r>
          </a:p>
          <a:p>
            <a:pPr marL="0" indent="0">
              <a:buNone/>
            </a:pPr>
            <a:endParaRPr lang="en-US" dirty="0"/>
          </a:p>
          <a:p>
            <a:pPr lvl="0"/>
            <a:r>
              <a:rPr lang="en-US" dirty="0"/>
              <a:t>What is one way you plan to help families to create book-and-language rich learning spaces at home?</a:t>
            </a:r>
          </a:p>
          <a:p>
            <a:pPr marL="0" indent="0">
              <a:buNone/>
            </a:pPr>
            <a:endParaRPr lang="en-US" dirty="0"/>
          </a:p>
          <a:p>
            <a:pPr lvl="0"/>
            <a:r>
              <a:rPr lang="en-US" dirty="0"/>
              <a:t>Share your plan with your director or supervisor to be incorporated into the program documentation of family engagement with early literacy activities.</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Module 4: Family Engagement Piece</a:t>
            </a:r>
          </a:p>
        </p:txBody>
      </p:sp>
      <p:pic>
        <p:nvPicPr>
          <p:cNvPr id="7" name="Content Placeholder 6">
            <a:extLst>
              <a:ext uri="{FF2B5EF4-FFF2-40B4-BE49-F238E27FC236}">
                <a16:creationId xmlns="" xmlns:a16="http://schemas.microsoft.com/office/drawing/2014/main" id="{F7F4C2EC-A0F0-47EE-A67C-262E6B0507F0}"/>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637882" y="1295401"/>
            <a:ext cx="3031036" cy="4525963"/>
          </a:xfrm>
        </p:spPr>
      </p:pic>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18164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Resources:</a:t>
            </a:r>
            <a:endParaRPr lang="en-US" dirty="0"/>
          </a:p>
          <a:p>
            <a:pPr lvl="0"/>
            <a:r>
              <a:rPr lang="en-US" dirty="0"/>
              <a:t>Module 4 Learning Guide</a:t>
            </a:r>
          </a:p>
          <a:p>
            <a:pPr lvl="0"/>
            <a:r>
              <a:rPr lang="en-US" dirty="0"/>
              <a:t>Video link to “Early Literacy Matters” from Read to be Ready website: </a:t>
            </a:r>
            <a:r>
              <a:rPr lang="en-US" u="sng" dirty="0">
                <a:hlinkClick r:id="rId2"/>
              </a:rPr>
              <a:t>https://www.youtube.com/watch?v=60J8qRjRPkE</a:t>
            </a:r>
            <a:r>
              <a:rPr lang="en-US" dirty="0"/>
              <a:t> </a:t>
            </a:r>
          </a:p>
          <a:p>
            <a:pPr lvl="0"/>
            <a:r>
              <a:rPr lang="en-US" dirty="0"/>
              <a:t>Designing Spaces for Infants and Toddlers </a:t>
            </a:r>
            <a:r>
              <a:rPr lang="en-US" dirty="0">
                <a:hlinkClick r:id="rId3"/>
              </a:rPr>
              <a:t>http://www.communityplaythings.com/~/media/Files/CPUS/Library/Training%20Resources/Booklets/IT%20Spaces.pdf</a:t>
            </a:r>
            <a:endParaRPr lang="en-US" dirty="0"/>
          </a:p>
          <a:p>
            <a:pPr lvl="0"/>
            <a:r>
              <a:rPr lang="en-US" dirty="0"/>
              <a:t>Creative Curriculum for Preschool </a:t>
            </a:r>
            <a:r>
              <a:rPr lang="en-US" dirty="0">
                <a:hlinkClick r:id="rId4"/>
              </a:rPr>
              <a:t>https://especiallyforchildren.com/wp-content/uploads/2011/10/CC4_Ch2_exrpt.pdf?66ae24</a:t>
            </a:r>
            <a:endParaRPr lang="en-US" dirty="0"/>
          </a:p>
          <a:p>
            <a:pPr marL="0" indent="0">
              <a:buNone/>
            </a:pPr>
            <a:endParaRPr lang="en-US" dirty="0"/>
          </a:p>
          <a:p>
            <a:endParaRPr lang="en-US" dirty="0"/>
          </a:p>
          <a:p>
            <a:pPr marL="0" indent="0">
              <a:buNone/>
            </a:pPr>
            <a:endParaRPr lang="en-US" dirty="0"/>
          </a:p>
          <a:p>
            <a:pPr lvl="0"/>
            <a:endParaRPr lang="en-US" dirty="0"/>
          </a:p>
          <a:p>
            <a:pPr lvl="0"/>
            <a:endParaRPr lang="en-US" dirty="0"/>
          </a:p>
          <a:p>
            <a:pPr marL="0" indent="0">
              <a:buNone/>
            </a:pPr>
            <a:endParaRPr lang="en-US" dirty="0"/>
          </a:p>
        </p:txBody>
      </p:sp>
      <p:sp>
        <p:nvSpPr>
          <p:cNvPr id="3" name="Title 2"/>
          <p:cNvSpPr>
            <a:spLocks noGrp="1"/>
          </p:cNvSpPr>
          <p:nvPr>
            <p:ph type="title"/>
          </p:nvPr>
        </p:nvSpPr>
        <p:spPr/>
        <p:txBody>
          <a:bodyPr/>
          <a:lstStyle/>
          <a:p>
            <a:r>
              <a:rPr lang="en-US" dirty="0"/>
              <a:t>Additional Resources and References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418602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Copple, C., &amp; S. </a:t>
            </a:r>
            <a:r>
              <a:rPr lang="en-US" dirty="0" err="1"/>
              <a:t>Bredekamp</a:t>
            </a:r>
            <a:r>
              <a:rPr lang="en-US" dirty="0"/>
              <a:t>, eds. 2009.</a:t>
            </a:r>
            <a:r>
              <a:rPr lang="en-US" i="1" dirty="0"/>
              <a:t> Developmentally Appropriate Practice in Early Childhood Programs Serving Children from Birth Through Age 8.</a:t>
            </a:r>
            <a:r>
              <a:rPr lang="en-US" dirty="0"/>
              <a:t> 3rd ed. Washington, DC: NAEYC. </a:t>
            </a:r>
          </a:p>
        </p:txBody>
      </p:sp>
      <p:sp>
        <p:nvSpPr>
          <p:cNvPr id="3" name="Title 2"/>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249903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Congratulations, you just completed all of Module </a:t>
            </a:r>
            <a:r>
              <a:rPr lang="en-US" dirty="0" smtClean="0"/>
              <a:t>4. </a:t>
            </a:r>
            <a:endParaRPr lang="en-US" dirty="0"/>
          </a:p>
          <a:p>
            <a:pPr marL="0" indent="0">
              <a:buNone/>
            </a:pPr>
            <a:endParaRPr lang="en-US" dirty="0"/>
          </a:p>
          <a:p>
            <a:r>
              <a:rPr lang="en-US" dirty="0"/>
              <a:t>Be sure you completed all activities for Module </a:t>
            </a:r>
            <a:r>
              <a:rPr lang="en-US" dirty="0" smtClean="0"/>
              <a:t>4 </a:t>
            </a:r>
            <a:r>
              <a:rPr lang="en-US" dirty="0"/>
              <a:t>in the Learning Guide. </a:t>
            </a:r>
          </a:p>
          <a:p>
            <a:pPr marL="0" indent="0">
              <a:buNone/>
            </a:pPr>
            <a:endParaRPr lang="en-US" dirty="0"/>
          </a:p>
          <a:p>
            <a:r>
              <a:rPr lang="en-US" dirty="0"/>
              <a:t>You are now ready to begin Module </a:t>
            </a:r>
            <a:r>
              <a:rPr lang="en-US" dirty="0" smtClean="0"/>
              <a:t>5.</a:t>
            </a:r>
            <a:endParaRPr lang="en-US" dirty="0"/>
          </a:p>
        </p:txBody>
      </p:sp>
      <p:sp>
        <p:nvSpPr>
          <p:cNvPr id="3" name="Title 2"/>
          <p:cNvSpPr>
            <a:spLocks noGrp="1"/>
          </p:cNvSpPr>
          <p:nvPr>
            <p:ph type="title"/>
          </p:nvPr>
        </p:nvSpPr>
        <p:spPr/>
        <p:txBody>
          <a:bodyPr/>
          <a:lstStyle/>
          <a:p>
            <a:r>
              <a:rPr lang="en-US" dirty="0"/>
              <a:t>Completion of Module </a:t>
            </a:r>
            <a:r>
              <a:rPr lang="en-US" dirty="0" smtClean="0"/>
              <a:t>4</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257050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72792" y="1436491"/>
            <a:ext cx="8305800" cy="4106471"/>
          </a:xfrm>
        </p:spPr>
        <p:txBody>
          <a:bodyPr>
            <a:normAutofit fontScale="92500"/>
          </a:bodyPr>
          <a:lstStyle/>
          <a:p>
            <a:pPr marL="0" indent="0">
              <a:buNone/>
            </a:pPr>
            <a:r>
              <a:rPr lang="en-US" b="1" dirty="0"/>
              <a:t>Module 4 at a Glance</a:t>
            </a:r>
          </a:p>
          <a:p>
            <a:pPr marL="0" indent="0">
              <a:buNone/>
            </a:pPr>
            <a:endParaRPr lang="en-US" sz="1600" dirty="0"/>
          </a:p>
          <a:p>
            <a:pPr marL="0" indent="0">
              <a:buNone/>
            </a:pPr>
            <a:r>
              <a:rPr lang="en-US" sz="1800" dirty="0"/>
              <a:t>In Module 3, you considered the important role teachers play in developing children’s oral language and increasing their vocabulary. </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Discover how to create book-and-language rich learning spaces that invite children to explore, inquire, create, problem-solve, and share learning.</a:t>
            </a:r>
          </a:p>
          <a:p>
            <a:r>
              <a:rPr lang="en-US" sz="1800" dirty="0"/>
              <a:t>Explore the “I do…you watch, I do…you help, You do…I help, and You do…I watch” strategy for modeling and practicing early language and literacy skills.</a:t>
            </a:r>
          </a:p>
          <a:p>
            <a:r>
              <a:rPr lang="en-US" sz="1800" dirty="0"/>
              <a:t>Gain a better understanding of how to use learning spaces and activities to provide increased opportunities for children to build conceptual knowledge.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152236"/>
            <a:ext cx="8305800" cy="762000"/>
          </a:xfrm>
        </p:spPr>
        <p:txBody>
          <a:bodyPr>
            <a:normAutofit fontScale="90000"/>
          </a:bodyPr>
          <a:lstStyle/>
          <a:p>
            <a:r>
              <a:rPr lang="en-US" dirty="0"/>
              <a:t/>
            </a:r>
            <a:br>
              <a:rPr lang="en-US" dirty="0"/>
            </a:br>
            <a:r>
              <a:rPr lang="en-US" dirty="0"/>
              <a:t>Module 4: Learning Spaces &amp; Activities</a:t>
            </a:r>
            <a:r>
              <a:rPr lang="en-US" sz="2700" dirty="0"/>
              <a:t/>
            </a:r>
            <a:br>
              <a:rPr lang="en-US" sz="2700" dirty="0"/>
            </a:br>
            <a:endParaRPr lang="en-US" sz="27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36330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1500" dirty="0"/>
          </a:p>
          <a:p>
            <a:pPr marL="0" indent="0">
              <a:buNone/>
            </a:pPr>
            <a:r>
              <a:rPr lang="en-US" sz="2200" b="1" dirty="0"/>
              <a:t>Learner Outcomes:</a:t>
            </a:r>
            <a:endParaRPr lang="en-US" sz="2200" dirty="0"/>
          </a:p>
          <a:p>
            <a:pPr marL="0" indent="0">
              <a:buNone/>
            </a:pPr>
            <a:endParaRPr lang="en-US" sz="1800" dirty="0"/>
          </a:p>
          <a:p>
            <a:r>
              <a:rPr lang="en-US" sz="1800" dirty="0"/>
              <a:t>LO1: Learners will describe developmentally and age-appropriate learning spaces which are book-and-language rich learning spaces and invite children to explore, inquire, create, problem-solve, and share learning.</a:t>
            </a:r>
          </a:p>
          <a:p>
            <a:pPr marL="0" indent="0">
              <a:buNone/>
            </a:pPr>
            <a:endParaRPr lang="en-US" sz="1800" dirty="0"/>
          </a:p>
          <a:p>
            <a:r>
              <a:rPr lang="en-US" sz="1800" dirty="0"/>
              <a:t>LO2: Learners will explore the “I do…you watch, I do…you help, You do…I help, and You do…I watch” strategy for modeling and practicing early language and literacy skills. </a:t>
            </a:r>
          </a:p>
          <a:p>
            <a:pPr marL="0" indent="0">
              <a:buNone/>
            </a:pPr>
            <a:endParaRPr lang="en-US" sz="1800" dirty="0"/>
          </a:p>
          <a:p>
            <a:r>
              <a:rPr lang="en-US" sz="1800" dirty="0"/>
              <a:t>LO3: Learners will examine how to use learning spaces and activities to provide increased opportunities for children to build conceptual knowledge. </a:t>
            </a:r>
          </a:p>
          <a:p>
            <a:pPr marL="0" indent="0">
              <a:buNone/>
            </a:pPr>
            <a:endParaRPr lang="en-US" sz="1800" dirty="0"/>
          </a:p>
        </p:txBody>
      </p:sp>
      <p:sp>
        <p:nvSpPr>
          <p:cNvPr id="3" name="Title 2"/>
          <p:cNvSpPr>
            <a:spLocks noGrp="1"/>
          </p:cNvSpPr>
          <p:nvPr>
            <p:ph type="title"/>
          </p:nvPr>
        </p:nvSpPr>
        <p:spPr/>
        <p:txBody>
          <a:bodyPr>
            <a:normAutofit/>
          </a:bodyPr>
          <a:lstStyle/>
          <a:p>
            <a:r>
              <a:rPr lang="en-US" dirty="0"/>
              <a:t>Learner Outcomes for Module 4</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1679668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280319"/>
            <a:ext cx="8305800" cy="4297363"/>
          </a:xfrm>
        </p:spPr>
        <p:txBody>
          <a:bodyPr/>
          <a:lstStyle/>
          <a:p>
            <a:pPr marL="0" indent="0">
              <a:buNone/>
            </a:pPr>
            <a:endParaRPr lang="en-US" sz="1800" dirty="0"/>
          </a:p>
          <a:p>
            <a:pPr marL="0" indent="0">
              <a:buNone/>
            </a:pPr>
            <a:r>
              <a:rPr lang="en-US" sz="2000" dirty="0"/>
              <a:t>This module aligns to the current Read to be Ready Campaign’s following key beliefs:</a:t>
            </a:r>
          </a:p>
          <a:p>
            <a:pPr marL="0" indent="0">
              <a:buNone/>
            </a:pPr>
            <a:endParaRPr lang="en-US" sz="2000" dirty="0"/>
          </a:p>
          <a:p>
            <a:pPr lvl="0"/>
            <a:r>
              <a:rPr lang="en-US" sz="2000" dirty="0"/>
              <a:t>Early Literacy Matters:</a:t>
            </a:r>
          </a:p>
          <a:p>
            <a:pPr lvl="0"/>
            <a:r>
              <a:rPr lang="en-US" sz="2000" dirty="0"/>
              <a:t>Teachers are critical:</a:t>
            </a:r>
          </a:p>
          <a:p>
            <a:pPr lvl="0"/>
            <a:r>
              <a:rPr lang="en-US" sz="2000" dirty="0"/>
              <a:t>It takes a community:</a:t>
            </a:r>
          </a:p>
          <a:p>
            <a:pPr marL="0" indent="0">
              <a:buNone/>
            </a:pPr>
            <a:endParaRPr lang="en-US" sz="2000" dirty="0"/>
          </a:p>
          <a:p>
            <a:pPr marL="0" indent="0">
              <a:buNone/>
            </a:pPr>
            <a:r>
              <a:rPr lang="en-US" sz="2000" dirty="0"/>
              <a:t>Video link to “Early Literacy Matters” from Read to be Ready Website:</a:t>
            </a:r>
          </a:p>
          <a:p>
            <a:pPr marL="0" indent="0">
              <a:buNone/>
            </a:pPr>
            <a:endParaRPr lang="en-US" sz="2000" u="sng" dirty="0">
              <a:hlinkClick r:id="rId2"/>
            </a:endParaRPr>
          </a:p>
          <a:p>
            <a:pPr marL="0" indent="0">
              <a:buNone/>
            </a:pPr>
            <a:r>
              <a:rPr lang="en-US" sz="2000" u="sng" dirty="0">
                <a:hlinkClick r:id="rId2"/>
              </a:rPr>
              <a:t>https://www.youtube.com/watch?v=60J8qRjRPkE</a:t>
            </a:r>
            <a:r>
              <a:rPr lang="en-US" sz="20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3729050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77500" lnSpcReduction="20000"/>
          </a:bodyPr>
          <a:lstStyle/>
          <a:p>
            <a:pPr marL="0" indent="0">
              <a:buNone/>
            </a:pPr>
            <a:r>
              <a:rPr lang="en-US" sz="2100" b="1" dirty="0"/>
              <a:t>Overview: </a:t>
            </a:r>
            <a:r>
              <a:rPr lang="en-US" sz="2100" dirty="0"/>
              <a:t>Module 4 will consist of 3 instructional presentations. These presentations will help you reflect on the special role a book-and-language rich classroom environment plays in providing opportunities for children to interact with and learn from one another, teachers, and materials. </a:t>
            </a:r>
            <a:endParaRPr lang="en-US" sz="1800" dirty="0"/>
          </a:p>
          <a:p>
            <a:pPr marL="0" indent="0">
              <a:buNone/>
            </a:pPr>
            <a:endParaRPr lang="en-US" sz="1800" dirty="0"/>
          </a:p>
          <a:p>
            <a:r>
              <a:rPr lang="en-US" sz="1800" dirty="0"/>
              <a:t>In </a:t>
            </a:r>
            <a:r>
              <a:rPr lang="en-US" sz="1800" b="1" dirty="0"/>
              <a:t>Presentation 1</a:t>
            </a:r>
            <a:r>
              <a:rPr lang="en-US" sz="1800" dirty="0"/>
              <a:t>, </a:t>
            </a:r>
            <a:r>
              <a:rPr lang="en-US" sz="1900" dirty="0"/>
              <a:t>you will learn more about how to create book-and-language rich learning spaces that invite children to explore, inquire, create, problem-solve, and share what they learn. In addition, you will explore how learning is enhanced when books are included in all areas of the classroom.</a:t>
            </a:r>
          </a:p>
          <a:p>
            <a:pPr marL="0" indent="0">
              <a:buNone/>
            </a:pPr>
            <a:endParaRPr lang="en-US" sz="1800" dirty="0"/>
          </a:p>
          <a:p>
            <a:r>
              <a:rPr lang="en-US" sz="1800" dirty="0"/>
              <a:t>In </a:t>
            </a:r>
            <a:r>
              <a:rPr lang="en-US" sz="1800" b="1" dirty="0"/>
              <a:t>Presentation 2</a:t>
            </a:r>
            <a:r>
              <a:rPr lang="en-US" sz="1800" dirty="0"/>
              <a:t>, </a:t>
            </a:r>
            <a:r>
              <a:rPr lang="en-US" sz="1900" dirty="0"/>
              <a:t>you will learn the benefits of using the “I do, We do, and You do” strategy for modeling and practicing early language and literacy skills.  Emphasis is placed on scaffolding learning and providing opportunities for repeated practice. </a:t>
            </a:r>
          </a:p>
          <a:p>
            <a:pPr marL="0" indent="0">
              <a:buNone/>
            </a:pPr>
            <a:endParaRPr lang="en-US" sz="1800" dirty="0"/>
          </a:p>
          <a:p>
            <a:r>
              <a:rPr lang="en-US" sz="1800" dirty="0"/>
              <a:t>In </a:t>
            </a:r>
            <a:r>
              <a:rPr lang="en-US" sz="1800" b="1" dirty="0"/>
              <a:t>Presentation 3</a:t>
            </a:r>
            <a:r>
              <a:rPr lang="en-US" sz="1800" dirty="0"/>
              <a:t>, </a:t>
            </a:r>
            <a:r>
              <a:rPr lang="en-US" sz="2100" dirty="0"/>
              <a:t>you will learn how to learning spaces and activities can be designed as opportunities to build conceptual knowledge. </a:t>
            </a:r>
          </a:p>
          <a:p>
            <a:pPr marL="0" indent="0">
              <a:buNone/>
            </a:pPr>
            <a:endParaRPr lang="en-US" sz="1600" dirty="0"/>
          </a:p>
          <a:p>
            <a:endParaRPr lang="en-US" sz="1800" dirty="0"/>
          </a:p>
          <a:p>
            <a:pPr marL="0" indent="0">
              <a:buNone/>
            </a:pPr>
            <a:r>
              <a:rPr lang="en-US" sz="2100" dirty="0"/>
              <a:t>Following each presentation, you will apply your learning through Application Activities included in the Learning Guide.</a:t>
            </a:r>
          </a:p>
        </p:txBody>
      </p:sp>
      <p:sp>
        <p:nvSpPr>
          <p:cNvPr id="3" name="Title 2"/>
          <p:cNvSpPr>
            <a:spLocks noGrp="1"/>
          </p:cNvSpPr>
          <p:nvPr>
            <p:ph type="title"/>
          </p:nvPr>
        </p:nvSpPr>
        <p:spPr/>
        <p:txBody>
          <a:bodyPr/>
          <a:lstStyle/>
          <a:p>
            <a:r>
              <a:rPr lang="en-US" dirty="0"/>
              <a:t>Module 4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4101280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85000" lnSpcReduction="1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a:t>
            </a:r>
            <a:r>
              <a:rPr lang="en-US" sz="1800" b="1" dirty="0"/>
              <a:t>1</a:t>
            </a:r>
            <a:r>
              <a:rPr lang="en-US" sz="1800" dirty="0"/>
              <a:t>: Start at beginning of module and complete Presentation 1 and Practice Activity 1.</a:t>
            </a:r>
          </a:p>
          <a:p>
            <a:pPr marL="0" indent="0">
              <a:buNone/>
            </a:pPr>
            <a:endParaRPr lang="en-US" sz="1800" dirty="0"/>
          </a:p>
          <a:p>
            <a:r>
              <a:rPr lang="en-US" sz="1800" b="1" dirty="0"/>
              <a:t>Section </a:t>
            </a:r>
            <a:r>
              <a:rPr lang="en-US" sz="1800" b="1" dirty="0"/>
              <a:t>2</a:t>
            </a:r>
            <a:r>
              <a:rPr lang="en-US" sz="1800" dirty="0"/>
              <a:t>: Complete Presentation 2 and Practice Activity 2.</a:t>
            </a:r>
          </a:p>
          <a:p>
            <a:pPr marL="0" indent="0">
              <a:buNone/>
            </a:pPr>
            <a:endParaRPr lang="en-US" sz="1800" dirty="0"/>
          </a:p>
          <a:p>
            <a:r>
              <a:rPr lang="en-US" sz="1800" b="1" dirty="0"/>
              <a:t>Section </a:t>
            </a:r>
            <a:r>
              <a:rPr lang="en-US" sz="1800" b="1" dirty="0"/>
              <a:t>3: </a:t>
            </a:r>
            <a:r>
              <a:rPr lang="en-US" sz="1800" dirty="0"/>
              <a:t>Complete Presentation 3 and Practice Activity 3.</a:t>
            </a:r>
          </a:p>
          <a:p>
            <a:pPr marL="0" indent="0">
              <a:buNone/>
            </a:pPr>
            <a:endParaRPr lang="en-US" sz="1800" dirty="0"/>
          </a:p>
          <a:p>
            <a:r>
              <a:rPr lang="en-US" sz="1800" b="1" dirty="0"/>
              <a:t>Section </a:t>
            </a:r>
            <a:r>
              <a:rPr lang="en-US" sz="1800" b="1" dirty="0"/>
              <a:t>4:</a:t>
            </a:r>
            <a:r>
              <a:rPr lang="en-US" sz="1800" dirty="0"/>
              <a:t> Complete Learning Application Assignment for Module 4 and submit it electronically to your literacy coach for feedback and support.</a:t>
            </a:r>
          </a:p>
          <a:p>
            <a:endParaRPr lang="en-US" sz="1800" dirty="0"/>
          </a:p>
          <a:p>
            <a:r>
              <a:rPr lang="en-US" sz="1800" dirty="0"/>
              <a:t>Please refer to your Learning Guide for a detailed Module 4 timeline and checklist.</a:t>
            </a:r>
          </a:p>
          <a:p>
            <a:pPr marL="0" indent="0">
              <a:buNone/>
            </a:pPr>
            <a:endParaRPr lang="en-US" sz="1800" dirty="0"/>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4215252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77500" lnSpcReduction="20000"/>
          </a:bodyPr>
          <a:lstStyle/>
          <a:p>
            <a:pPr marL="0" indent="0">
              <a:buNone/>
            </a:pPr>
            <a:r>
              <a:rPr lang="en-US" sz="2100" dirty="0"/>
              <a:t>This Learning Application Assignment synthesizes all three learning outcomes and all parts will be submitted electronically to your literacy coach </a:t>
            </a:r>
            <a:r>
              <a:rPr lang="en-US" sz="2100" dirty="0"/>
              <a:t>for feedback and support.</a:t>
            </a:r>
            <a:endParaRPr lang="en-US" sz="2100" dirty="0"/>
          </a:p>
          <a:p>
            <a:pPr marL="0" indent="0">
              <a:buNone/>
            </a:pPr>
            <a:endParaRPr lang="en-US" sz="2100" dirty="0"/>
          </a:p>
          <a:p>
            <a:pPr marL="0" indent="0">
              <a:buNone/>
            </a:pPr>
            <a:r>
              <a:rPr lang="en-US" sz="2100" dirty="0"/>
              <a:t>For the </a:t>
            </a:r>
            <a:r>
              <a:rPr lang="en-US" sz="2100" b="1" dirty="0"/>
              <a:t>first part </a:t>
            </a:r>
            <a:r>
              <a:rPr lang="en-US" sz="2100" dirty="0"/>
              <a:t>of this assignment, you will:</a:t>
            </a:r>
          </a:p>
          <a:p>
            <a:pPr marL="0" indent="0">
              <a:buNone/>
            </a:pPr>
            <a:endParaRPr lang="en-US" sz="2100" dirty="0"/>
          </a:p>
          <a:p>
            <a:r>
              <a:rPr lang="en-US" sz="2100" dirty="0"/>
              <a:t>Choose a learning space or center from your classroom that you would like to make-over and create opportunities for children to listen and respond to stories, interact with others, explore, investigate, think, problem-solve, imagine, and create. </a:t>
            </a:r>
          </a:p>
          <a:p>
            <a:pPr marL="0" indent="0">
              <a:buNone/>
            </a:pPr>
            <a:endParaRPr lang="en-US" sz="2100" dirty="0"/>
          </a:p>
          <a:p>
            <a:r>
              <a:rPr lang="en-US" sz="2100" dirty="0"/>
              <a:t>Take a “</a:t>
            </a:r>
            <a:r>
              <a:rPr lang="en-US" sz="2100" b="1" dirty="0"/>
              <a:t>before</a:t>
            </a:r>
            <a:r>
              <a:rPr lang="en-US" sz="2100" dirty="0"/>
              <a:t>” photo of the selected learning space or center. Briefly describe the “</a:t>
            </a:r>
            <a:r>
              <a:rPr lang="en-US" sz="2100" b="1" dirty="0"/>
              <a:t>before</a:t>
            </a:r>
            <a:r>
              <a:rPr lang="en-US" sz="2100" dirty="0"/>
              <a:t>” photo on the “</a:t>
            </a:r>
            <a:r>
              <a:rPr lang="en-US" sz="2100" b="1" dirty="0"/>
              <a:t>Before” </a:t>
            </a:r>
            <a:r>
              <a:rPr lang="en-US" sz="2100" dirty="0"/>
              <a:t>and “</a:t>
            </a:r>
            <a:r>
              <a:rPr lang="en-US" sz="2100" b="1" dirty="0"/>
              <a:t>After</a:t>
            </a:r>
            <a:r>
              <a:rPr lang="en-US" sz="2100" dirty="0"/>
              <a:t>” Chart include in the Learner Guide. </a:t>
            </a:r>
          </a:p>
          <a:p>
            <a:pPr marL="0" indent="0">
              <a:buNone/>
            </a:pPr>
            <a:endParaRPr lang="en-US" sz="2100" dirty="0"/>
          </a:p>
          <a:p>
            <a:pPr marL="0" indent="0">
              <a:buNone/>
            </a:pPr>
            <a:r>
              <a:rPr lang="en-US" sz="2100" dirty="0"/>
              <a:t>When planning, consider the following:</a:t>
            </a:r>
          </a:p>
          <a:p>
            <a:pPr marL="0" indent="0">
              <a:buNone/>
            </a:pPr>
            <a:endParaRPr lang="en-US" sz="2100" dirty="0"/>
          </a:p>
          <a:p>
            <a:pPr lvl="0"/>
            <a:r>
              <a:rPr lang="en-US" sz="2100" dirty="0"/>
              <a:t>What kinds of objects and books will children explore in this learning space? </a:t>
            </a:r>
          </a:p>
          <a:p>
            <a:pPr lvl="0"/>
            <a:r>
              <a:rPr lang="en-US" sz="2100" dirty="0"/>
              <a:t>How will children interact with others in the space? </a:t>
            </a:r>
          </a:p>
          <a:p>
            <a:pPr lvl="0"/>
            <a:r>
              <a:rPr lang="en-US" sz="2100" dirty="0"/>
              <a:t>What kinds of activities will you include that connect to the books you added?</a:t>
            </a:r>
          </a:p>
          <a:p>
            <a:pPr lvl="0"/>
            <a:r>
              <a:rPr lang="en-US" sz="2100" dirty="0"/>
              <a:t>How will these activities contribute to the learning experience?  </a:t>
            </a:r>
          </a:p>
          <a:p>
            <a:pPr marL="0" indent="0">
              <a:buNone/>
            </a:pPr>
            <a:endParaRPr lang="en-US" sz="1800" dirty="0"/>
          </a:p>
        </p:txBody>
      </p:sp>
      <p:sp>
        <p:nvSpPr>
          <p:cNvPr id="3" name="Title 2"/>
          <p:cNvSpPr>
            <a:spLocks noGrp="1"/>
          </p:cNvSpPr>
          <p:nvPr>
            <p:ph type="title"/>
          </p:nvPr>
        </p:nvSpPr>
        <p:spPr/>
        <p:txBody>
          <a:bodyPr>
            <a:normAutofit fontScale="90000"/>
          </a:bodyPr>
          <a:lstStyle/>
          <a:p>
            <a:r>
              <a:rPr lang="en-US" dirty="0"/>
              <a:t>Module 4: Learning Application Assignment</a:t>
            </a:r>
            <a:br>
              <a:rPr lang="en-US" dirty="0"/>
            </a:br>
            <a:r>
              <a:rPr lang="en-US" dirty="0"/>
              <a:t>Part 1</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4182759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a:t>For the </a:t>
            </a:r>
            <a:r>
              <a:rPr lang="en-US" b="1" dirty="0"/>
              <a:t>second part</a:t>
            </a:r>
            <a:r>
              <a:rPr lang="en-US" dirty="0"/>
              <a:t> of this assignment, you will:</a:t>
            </a:r>
          </a:p>
          <a:p>
            <a:pPr marL="0" indent="0">
              <a:buNone/>
            </a:pPr>
            <a:endParaRPr lang="en-US" dirty="0"/>
          </a:p>
          <a:p>
            <a:pPr lvl="0"/>
            <a:r>
              <a:rPr lang="en-US" dirty="0"/>
              <a:t>“Make-over” the selected learning space with added age-appropriate materials and books.</a:t>
            </a:r>
          </a:p>
          <a:p>
            <a:pPr marL="0" indent="0">
              <a:buNone/>
            </a:pPr>
            <a:endParaRPr lang="en-US" dirty="0"/>
          </a:p>
          <a:p>
            <a:pPr lvl="0"/>
            <a:r>
              <a:rPr lang="en-US" dirty="0"/>
              <a:t>Take a photo of the new space you created and describe it on the “</a:t>
            </a:r>
            <a:r>
              <a:rPr lang="en-US" b="1" dirty="0"/>
              <a:t>Before</a:t>
            </a:r>
            <a:r>
              <a:rPr lang="en-US" dirty="0"/>
              <a:t> and </a:t>
            </a:r>
            <a:r>
              <a:rPr lang="en-US" b="1" dirty="0"/>
              <a:t>After</a:t>
            </a:r>
            <a:r>
              <a:rPr lang="en-US" dirty="0"/>
              <a:t>” Learning Space Make-Over chart included in the Learning Guide. </a:t>
            </a:r>
          </a:p>
          <a:p>
            <a:pPr lvl="0"/>
            <a:endParaRPr lang="en-US" dirty="0"/>
          </a:p>
          <a:p>
            <a:pPr lvl="0"/>
            <a:r>
              <a:rPr lang="en-US" dirty="0"/>
              <a:t>Proceed to Part 3 of the Learning Application Assignment described on the next slide.</a:t>
            </a:r>
          </a:p>
          <a:p>
            <a:pPr marL="0" indent="0">
              <a:buNone/>
            </a:pPr>
            <a:r>
              <a:rPr lang="en-US" dirty="0"/>
              <a:t> </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Module 4: Learning Application Assignment</a:t>
            </a:r>
            <a:br>
              <a:rPr lang="en-US" dirty="0"/>
            </a:br>
            <a:r>
              <a:rPr lang="en-US" dirty="0"/>
              <a:t>Part 2</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2159463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a:t>For the </a:t>
            </a:r>
            <a:r>
              <a:rPr lang="en-US" b="1" dirty="0"/>
              <a:t>third part</a:t>
            </a:r>
            <a:r>
              <a:rPr lang="en-US" dirty="0"/>
              <a:t> of this assignment, you will:</a:t>
            </a:r>
          </a:p>
          <a:p>
            <a:pPr marL="0" indent="0">
              <a:buNone/>
            </a:pPr>
            <a:endParaRPr lang="en-US" dirty="0"/>
          </a:p>
          <a:p>
            <a:pPr lvl="0"/>
            <a:r>
              <a:rPr lang="en-US" dirty="0"/>
              <a:t>Introduce children to the space, using the </a:t>
            </a:r>
            <a:r>
              <a:rPr lang="en-US" b="1" i="1" dirty="0"/>
              <a:t>“I do-you watch, I do-you help, You do-I help and You do-I watch” </a:t>
            </a:r>
            <a:r>
              <a:rPr lang="en-US" dirty="0"/>
              <a:t>strategy discussed in Presentation 2 of this model. </a:t>
            </a:r>
          </a:p>
          <a:p>
            <a:pPr marL="0" indent="0">
              <a:buNone/>
            </a:pPr>
            <a:endParaRPr lang="en-US" dirty="0"/>
          </a:p>
          <a:p>
            <a:pPr marL="0" indent="0">
              <a:buNone/>
            </a:pPr>
            <a:endParaRPr lang="en-US" dirty="0"/>
          </a:p>
          <a:p>
            <a:r>
              <a:rPr lang="en-US" dirty="0"/>
              <a:t>Observe children for three days interacting in the “made-over” learning space, and describe what you notice in the Learner Guide.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r>
              <a:rPr lang="en-US" dirty="0"/>
              <a:t/>
            </a:r>
            <a:br>
              <a:rPr lang="en-US" dirty="0"/>
            </a:b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Module 4: Learning Application Assignment</a:t>
            </a:r>
            <a:br>
              <a:rPr lang="en-US" dirty="0"/>
            </a:br>
            <a:r>
              <a:rPr lang="en-US" dirty="0"/>
              <a:t>Part 3</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2269606452"/>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1192</Words>
  <Application>Microsoft Office PowerPoint</Application>
  <PresentationFormat>Widescreen</PresentationFormat>
  <Paragraphs>144</Paragraphs>
  <Slides>14</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Courier New</vt:lpstr>
      <vt:lpstr>Open Sans</vt:lpstr>
      <vt:lpstr>PermianSlabSerifTypeface</vt:lpstr>
      <vt:lpstr>Wingdings</vt:lpstr>
      <vt:lpstr>TDOE Template with Darker Green Band</vt:lpstr>
      <vt:lpstr>1_TDOE Template with Darker Green Band</vt:lpstr>
      <vt:lpstr>Module 4 Learning Spaces &amp; Activities</vt:lpstr>
      <vt:lpstr> Module 4: Learning Spaces &amp; Activities </vt:lpstr>
      <vt:lpstr>Learner Outcomes for Module 4</vt:lpstr>
      <vt:lpstr>Connections to the “Read to be Ready” Campaign:</vt:lpstr>
      <vt:lpstr>Module 4 Overview</vt:lpstr>
      <vt:lpstr>Suggested Timeline for Completing Module</vt:lpstr>
      <vt:lpstr>Module 4: Learning Application Assignment Part 1</vt:lpstr>
      <vt:lpstr>Module 4: Learning Application Assignment Part 2</vt:lpstr>
      <vt:lpstr>Module 4: Learning Application Assignment Part 3</vt:lpstr>
      <vt:lpstr>Reflection on Learning Application Assignment</vt:lpstr>
      <vt:lpstr>Module 4: Family Engagement Piece</vt:lpstr>
      <vt:lpstr>Additional Resources and References</vt:lpstr>
      <vt:lpstr>References</vt:lpstr>
      <vt:lpstr>Completion of Module 4</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Learning Spaces &amp; Activities</dc:title>
  <dc:creator>Mindy Rainey</dc:creator>
  <cp:lastModifiedBy>Mindy Rainey</cp:lastModifiedBy>
  <cp:revision>1</cp:revision>
  <dcterms:created xsi:type="dcterms:W3CDTF">2018-11-15T17:32:24Z</dcterms:created>
  <dcterms:modified xsi:type="dcterms:W3CDTF">2018-11-15T17:32:37Z</dcterms:modified>
</cp:coreProperties>
</file>