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23760-2428-4A2E-BF11-6542598B65C7}"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21DBD-C014-4A63-AAF0-B75610C393BF}" type="slidenum">
              <a:rPr lang="en-US" smtClean="0"/>
              <a:t>‹#›</a:t>
            </a:fld>
            <a:endParaRPr lang="en-US"/>
          </a:p>
        </p:txBody>
      </p:sp>
    </p:spTree>
    <p:extLst>
      <p:ext uri="{BB962C8B-B14F-4D97-AF65-F5344CB8AC3E}">
        <p14:creationId xmlns:p14="http://schemas.microsoft.com/office/powerpoint/2010/main" val="203587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add bibliographic info for DAP book included in previous modules.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209320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Infants, toddlers,</a:t>
            </a:r>
            <a:r>
              <a:rPr lang="en-US" baseline="0" dirty="0"/>
              <a:t> ages 3-5</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062492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96512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08751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53878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875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346976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67528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9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93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56415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2577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17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86903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34341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99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615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420597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576684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6722147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902985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AD92C9B-D2FF-451A-8FF7-EE7E70F3096F}"/>
              </a:ext>
            </a:extLst>
          </p:cNvPr>
          <p:cNvSpPr>
            <a:spLocks noGrp="1"/>
          </p:cNvSpPr>
          <p:nvPr>
            <p:ph sz="half" idx="1"/>
          </p:nvPr>
        </p:nvSpPr>
        <p:spPr/>
        <p:txBody>
          <a:bodyPr>
            <a:normAutofit fontScale="92500"/>
          </a:bodyPr>
          <a:lstStyle/>
          <a:p>
            <a:r>
              <a:rPr lang="en-US" dirty="0"/>
              <a:t>Reading both literature and informational books to children provide wonderful opportunities for expanding children’s knowledge on a topic of study.</a:t>
            </a:r>
          </a:p>
          <a:p>
            <a:endParaRPr lang="en-US" dirty="0"/>
          </a:p>
          <a:p>
            <a:r>
              <a:rPr lang="en-US" dirty="0"/>
              <a:t>Read to children at different times of the day—even when they are in learning centers.</a:t>
            </a:r>
          </a:p>
          <a:p>
            <a:endParaRPr lang="en-US" dirty="0"/>
          </a:p>
          <a:p>
            <a:r>
              <a:rPr lang="en-US" dirty="0"/>
              <a:t>Adding literature and informational books around the room for children to access and explore will increase knowledge building opportunities.</a:t>
            </a:r>
          </a:p>
          <a:p>
            <a:endParaRPr lang="en-US" dirty="0"/>
          </a:p>
        </p:txBody>
      </p:sp>
      <p:sp>
        <p:nvSpPr>
          <p:cNvPr id="3" name="Title 2">
            <a:extLst>
              <a:ext uri="{FF2B5EF4-FFF2-40B4-BE49-F238E27FC236}">
                <a16:creationId xmlns:a16="http://schemas.microsoft.com/office/drawing/2014/main" xmlns="" id="{7CB91629-C12C-42A5-8BD5-F84F370F3C92}"/>
              </a:ext>
            </a:extLst>
          </p:cNvPr>
          <p:cNvSpPr>
            <a:spLocks noGrp="1"/>
          </p:cNvSpPr>
          <p:nvPr>
            <p:ph type="title"/>
          </p:nvPr>
        </p:nvSpPr>
        <p:spPr/>
        <p:txBody>
          <a:bodyPr/>
          <a:lstStyle/>
          <a:p>
            <a:r>
              <a:rPr lang="en-US" dirty="0"/>
              <a:t>Using Literature and Informational Books</a:t>
            </a:r>
          </a:p>
        </p:txBody>
      </p:sp>
      <p:sp>
        <p:nvSpPr>
          <p:cNvPr id="5" name="Slide Number Placeholder 4">
            <a:extLst>
              <a:ext uri="{FF2B5EF4-FFF2-40B4-BE49-F238E27FC236}">
                <a16:creationId xmlns:a16="http://schemas.microsoft.com/office/drawing/2014/main" xmlns="" id="{EAB0D19C-A5C7-4EEB-8E82-5B53F512027C}"/>
              </a:ext>
            </a:extLst>
          </p:cNvPr>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2050" name="Picture 2" descr="Image result for infant reading non fiction"/>
          <p:cNvPicPr>
            <a:picLocks noChangeAspect="1" noChangeArrowheads="1"/>
          </p:cNvPicPr>
          <p:nvPr/>
        </p:nvPicPr>
        <p:blipFill rotWithShape="1">
          <a:blip r:embed="rId2">
            <a:extLst>
              <a:ext uri="{28A0092B-C50C-407E-A947-70E740481C1C}">
                <a14:useLocalDpi xmlns:a14="http://schemas.microsoft.com/office/drawing/2010/main" val="0"/>
              </a:ext>
            </a:extLst>
          </a:blip>
          <a:srcRect b="18370"/>
          <a:stretch/>
        </p:blipFill>
        <p:spPr bwMode="auto">
          <a:xfrm>
            <a:off x="7596754" y="1295400"/>
            <a:ext cx="3133551" cy="17397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nfant classroom learning cen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2565" y="3065318"/>
            <a:ext cx="3821931" cy="2866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16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For this practice activity, think back to the story of Maple read aloud at the start of this module. There are many concepts within the story to build knowledge around: </a:t>
            </a:r>
          </a:p>
          <a:p>
            <a:r>
              <a:rPr lang="en-US" sz="2000" dirty="0"/>
              <a:t>changes in the seasons, </a:t>
            </a:r>
          </a:p>
          <a:p>
            <a:r>
              <a:rPr lang="en-US" sz="2000" dirty="0"/>
              <a:t>weather patterns, </a:t>
            </a:r>
          </a:p>
          <a:p>
            <a:r>
              <a:rPr lang="en-US" sz="2000" dirty="0"/>
              <a:t>how people adapt to changes in seasons and weather, and </a:t>
            </a:r>
          </a:p>
          <a:p>
            <a:r>
              <a:rPr lang="en-US" sz="2000" dirty="0"/>
              <a:t>how plants adapt to changes in seasons and weather. </a:t>
            </a:r>
          </a:p>
          <a:p>
            <a:endParaRPr lang="en-US" sz="2000" dirty="0"/>
          </a:p>
          <a:p>
            <a:pPr marL="0" indent="0">
              <a:buNone/>
            </a:pPr>
            <a:r>
              <a:rPr lang="en-US" sz="2000" dirty="0"/>
              <a:t>For young children, we build knowledge by letting them experience the learning and apply new concepts to what they already know. As you learned in Presentation 3 of this module, intentionally planned learning spaces provide children with opportunities to meaningfully explore new concepts and relate them to real-world experiences. </a:t>
            </a:r>
          </a:p>
          <a:p>
            <a:pPr marL="0" indent="0">
              <a:buNone/>
            </a:pPr>
            <a:endParaRPr lang="en-US" sz="1600" dirty="0"/>
          </a:p>
        </p:txBody>
      </p:sp>
      <p:sp>
        <p:nvSpPr>
          <p:cNvPr id="3" name="Title 2"/>
          <p:cNvSpPr>
            <a:spLocks noGrp="1"/>
          </p:cNvSpPr>
          <p:nvPr>
            <p:ph type="title"/>
          </p:nvPr>
        </p:nvSpPr>
        <p:spPr/>
        <p:txBody>
          <a:bodyPr>
            <a:normAutofit fontScale="90000"/>
          </a:bodyPr>
          <a:lstStyle/>
          <a:p>
            <a:r>
              <a:rPr lang="en-US" sz="2400" dirty="0"/>
              <a:t/>
            </a:r>
            <a:br>
              <a:rPr lang="en-US" sz="2400" dirty="0"/>
            </a:br>
            <a:r>
              <a:rPr lang="en-US" dirty="0"/>
              <a:t>Practice Activity 3: Knowledge Building</a:t>
            </a:r>
            <a:r>
              <a:rPr lang="en-US" sz="2400" dirty="0"/>
              <a:t/>
            </a:r>
            <a:br>
              <a:rPr lang="en-US" sz="2400" dirty="0"/>
            </a:br>
            <a:endParaRPr lang="en-US" sz="24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73477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FD87FC9-FD3B-47CE-9F22-7A970F6A3184}"/>
              </a:ext>
            </a:extLst>
          </p:cNvPr>
          <p:cNvSpPr>
            <a:spLocks noGrp="1"/>
          </p:cNvSpPr>
          <p:nvPr>
            <p:ph sz="half" idx="1"/>
          </p:nvPr>
        </p:nvSpPr>
        <p:spPr/>
        <p:txBody>
          <a:bodyPr>
            <a:normAutofit fontScale="25000" lnSpcReduction="20000"/>
          </a:bodyPr>
          <a:lstStyle/>
          <a:p>
            <a:pPr marL="0" indent="0">
              <a:buNone/>
            </a:pPr>
            <a:r>
              <a:rPr lang="en-US" sz="4800" dirty="0"/>
              <a:t>Using the example of Maple, let’s consider how learning spaces and materials could help a child build knowledge: </a:t>
            </a:r>
          </a:p>
          <a:p>
            <a:pPr marL="0" indent="0">
              <a:buNone/>
            </a:pPr>
            <a:endParaRPr lang="en-US" sz="4800" dirty="0"/>
          </a:p>
          <a:p>
            <a:pPr marL="0" indent="0">
              <a:buNone/>
            </a:pPr>
            <a:endParaRPr lang="en-US" sz="4800" dirty="0"/>
          </a:p>
          <a:p>
            <a:r>
              <a:rPr lang="en-US" sz="4800" dirty="0"/>
              <a:t>A discovery center that changes objects seasonally would allow children to observe and explore the changes in seasons and weather. </a:t>
            </a:r>
          </a:p>
          <a:p>
            <a:r>
              <a:rPr lang="en-US" sz="4800" dirty="0"/>
              <a:t>Changing photos of families in the infant and young toddler classroom is a subtle way to introduce children to how people in their family adapt to changes in the weather. </a:t>
            </a:r>
          </a:p>
          <a:p>
            <a:r>
              <a:rPr lang="en-US" sz="4800" dirty="0"/>
              <a:t>A book could be created and shared that features the child’s family in Winter, Spring, Summer, or Fall. Older children may enjoy creating a seasonal book about observed changed to the school playground. </a:t>
            </a:r>
          </a:p>
          <a:p>
            <a:r>
              <a:rPr lang="en-US" sz="4800" dirty="0"/>
              <a:t>Literature and Informational books can be added to all areas of the classroom to help build knowledge around seasonal and weather changes. </a:t>
            </a:r>
          </a:p>
          <a:p>
            <a:r>
              <a:rPr lang="en-US" sz="4800" dirty="0"/>
              <a:t>The science/nature center could have various leaf shapes to explore using a magnify glass.</a:t>
            </a:r>
          </a:p>
          <a:p>
            <a:r>
              <a:rPr lang="en-US" sz="4800" dirty="0"/>
              <a:t>The art center could have objects from nature to create a season collage.</a:t>
            </a:r>
          </a:p>
          <a:p>
            <a:r>
              <a:rPr lang="en-US" sz="4800" dirty="0"/>
              <a:t>The dramatic play area could contain seasonal props for children to role play with. </a:t>
            </a:r>
          </a:p>
          <a:p>
            <a:endParaRPr lang="en-US" dirty="0"/>
          </a:p>
        </p:txBody>
      </p:sp>
      <p:sp>
        <p:nvSpPr>
          <p:cNvPr id="3" name="Title 2">
            <a:extLst>
              <a:ext uri="{FF2B5EF4-FFF2-40B4-BE49-F238E27FC236}">
                <a16:creationId xmlns:a16="http://schemas.microsoft.com/office/drawing/2014/main" xmlns="" id="{3640F14E-7F94-4B2D-BCF1-84EDA790B810}"/>
              </a:ext>
            </a:extLst>
          </p:cNvPr>
          <p:cNvSpPr>
            <a:spLocks noGrp="1"/>
          </p:cNvSpPr>
          <p:nvPr>
            <p:ph type="title"/>
          </p:nvPr>
        </p:nvSpPr>
        <p:spPr/>
        <p:txBody>
          <a:bodyPr/>
          <a:lstStyle/>
          <a:p>
            <a:r>
              <a:rPr lang="en-US" dirty="0"/>
              <a:t>Practice Activity 3 continued</a:t>
            </a:r>
          </a:p>
        </p:txBody>
      </p:sp>
      <p:sp>
        <p:nvSpPr>
          <p:cNvPr id="5" name="Slide Number Placeholder 4">
            <a:extLst>
              <a:ext uri="{FF2B5EF4-FFF2-40B4-BE49-F238E27FC236}">
                <a16:creationId xmlns:a16="http://schemas.microsoft.com/office/drawing/2014/main" xmlns="" id="{AF1D2974-8138-44E9-AA8D-9537A298F7DD}"/>
              </a:ext>
            </a:extLst>
          </p:cNvPr>
          <p:cNvSpPr>
            <a:spLocks noGrp="1"/>
          </p:cNvSpPr>
          <p:nvPr>
            <p:ph type="sldNum" sz="quarter" idx="12"/>
          </p:nvPr>
        </p:nvSpPr>
        <p:spPr/>
        <p:txBody>
          <a:bodyPr/>
          <a:lstStyle/>
          <a:p>
            <a:fld id="{86D2451E-3285-438B-B188-C22B2A012BF6}" type="slidenum">
              <a:rPr lang="en-US" smtClean="0"/>
              <a:pPr/>
              <a:t>12</a:t>
            </a:fld>
            <a:endParaRPr lang="en-US" dirty="0"/>
          </a:p>
        </p:txBody>
      </p:sp>
      <p:pic>
        <p:nvPicPr>
          <p:cNvPr id="1026" name="Picture 2" descr="Image result for infant reading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5430" y="2086161"/>
            <a:ext cx="5600989" cy="2263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423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1200" dirty="0"/>
          </a:p>
          <a:p>
            <a:r>
              <a:rPr lang="en-US" dirty="0"/>
              <a:t>Choose a book provided by the Imagination Library in your welcome kit.</a:t>
            </a:r>
          </a:p>
          <a:p>
            <a:r>
              <a:rPr lang="en-US" dirty="0"/>
              <a:t>Read the book and identify concepts of knowledge to build on.</a:t>
            </a:r>
          </a:p>
          <a:p>
            <a:r>
              <a:rPr lang="en-US" dirty="0"/>
              <a:t>Consider how activities and tasks build upon one another to add to what the child knows about the topic.</a:t>
            </a:r>
          </a:p>
          <a:p>
            <a:r>
              <a:rPr lang="en-US" dirty="0"/>
              <a:t>Complete the “Learning Spaces Planning Web” included in the Learner Guide to show how knowledge building will occur in different learning spaces in your classroom. </a:t>
            </a:r>
          </a:p>
        </p:txBody>
      </p:sp>
      <p:sp>
        <p:nvSpPr>
          <p:cNvPr id="3" name="Title 2"/>
          <p:cNvSpPr>
            <a:spLocks noGrp="1"/>
          </p:cNvSpPr>
          <p:nvPr>
            <p:ph type="title"/>
          </p:nvPr>
        </p:nvSpPr>
        <p:spPr/>
        <p:txBody>
          <a:bodyPr>
            <a:normAutofit/>
          </a:bodyPr>
          <a:lstStyle/>
          <a:p>
            <a:r>
              <a:rPr lang="en-US" sz="2900" dirty="0"/>
              <a:t>Practice Activity 3: Knowledge Building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5027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Reflect on the “Learning Space Planning Web” activity you completed and briefly respond to each of the questions below in the Learning Guide:</a:t>
            </a:r>
          </a:p>
          <a:p>
            <a:pPr marL="0" indent="0">
              <a:buNone/>
            </a:pPr>
            <a:endParaRPr lang="en-US" dirty="0"/>
          </a:p>
          <a:p>
            <a:pPr lvl="0"/>
            <a:r>
              <a:rPr lang="en-US" dirty="0"/>
              <a:t>How will planning ahead be helpful in providing children opportunities to build knowledge?</a:t>
            </a:r>
          </a:p>
          <a:p>
            <a:pPr marL="0" indent="0">
              <a:buNone/>
            </a:pPr>
            <a:endParaRPr lang="en-US" dirty="0"/>
          </a:p>
          <a:p>
            <a:pPr lvl="0"/>
            <a:r>
              <a:rPr lang="en-US" dirty="0"/>
              <a:t>What additional books could you include in each area to connect to your chosen book and to further build knowledge of concepts.</a:t>
            </a:r>
          </a:p>
          <a:p>
            <a:pPr marL="0" indent="0">
              <a:buNone/>
            </a:pPr>
            <a:endParaRPr lang="en-US" dirty="0"/>
          </a:p>
          <a:p>
            <a:pPr lvl="0"/>
            <a:r>
              <a:rPr lang="en-US" dirty="0"/>
              <a:t>How might children respond to the learning spaces?</a:t>
            </a:r>
          </a:p>
          <a:p>
            <a:pPr lvl="0"/>
            <a:endParaRPr lang="en-US" dirty="0"/>
          </a:p>
          <a:p>
            <a:pPr lvl="0"/>
            <a:r>
              <a:rPr lang="en-US" dirty="0"/>
              <a:t>How will your interactions help to reinforce knowledge building?</a:t>
            </a:r>
          </a:p>
          <a:p>
            <a:endParaRPr lang="en-US" dirty="0"/>
          </a:p>
        </p:txBody>
      </p:sp>
      <p:sp>
        <p:nvSpPr>
          <p:cNvPr id="3" name="Title 2"/>
          <p:cNvSpPr>
            <a:spLocks noGrp="1"/>
          </p:cNvSpPr>
          <p:nvPr>
            <p:ph type="title"/>
          </p:nvPr>
        </p:nvSpPr>
        <p:spPr/>
        <p:txBody>
          <a:bodyPr>
            <a:normAutofit/>
          </a:bodyPr>
          <a:lstStyle/>
          <a:p>
            <a:r>
              <a:rPr lang="en-US" sz="2900" dirty="0"/>
              <a:t>Reflection for Activity 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106500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295401"/>
            <a:ext cx="8610600" cy="4525963"/>
          </a:xfrm>
        </p:spPr>
        <p:txBody>
          <a:bodyPr/>
          <a:lstStyle/>
          <a:p>
            <a:pPr marL="0" indent="0">
              <a:buNone/>
            </a:pPr>
            <a:r>
              <a:rPr lang="en-US" dirty="0"/>
              <a:t>Congratulations, you just completed </a:t>
            </a:r>
            <a:r>
              <a:rPr lang="en-US" dirty="0" smtClean="0"/>
              <a:t>Section </a:t>
            </a:r>
            <a:r>
              <a:rPr lang="en-US" dirty="0"/>
              <a:t>3</a:t>
            </a:r>
            <a:r>
              <a:rPr lang="en-US" dirty="0" smtClean="0"/>
              <a:t> </a:t>
            </a:r>
            <a:r>
              <a:rPr lang="en-US" dirty="0"/>
              <a:t>of Module </a:t>
            </a:r>
            <a:r>
              <a:rPr lang="en-US" dirty="0" smtClean="0"/>
              <a:t>4. </a:t>
            </a:r>
            <a:endParaRPr lang="en-US" dirty="0"/>
          </a:p>
          <a:p>
            <a:pPr marL="0" indent="0">
              <a:buNone/>
            </a:pPr>
            <a:endParaRPr lang="en-US" dirty="0"/>
          </a:p>
          <a:p>
            <a:r>
              <a:rPr lang="en-US" dirty="0"/>
              <a:t>Be sure you have completed </a:t>
            </a:r>
            <a:r>
              <a:rPr lang="en-US" dirty="0" smtClean="0"/>
              <a:t>Section </a:t>
            </a:r>
            <a:r>
              <a:rPr lang="en-US" dirty="0"/>
              <a:t>3</a:t>
            </a:r>
            <a:r>
              <a:rPr lang="en-US" dirty="0" smtClean="0"/>
              <a:t> </a:t>
            </a:r>
            <a:r>
              <a:rPr lang="en-US" dirty="0"/>
              <a:t>activities in the Learning Guide. </a:t>
            </a:r>
          </a:p>
          <a:p>
            <a:pPr marL="0" indent="0">
              <a:buNone/>
            </a:pPr>
            <a:endParaRPr lang="en-US" dirty="0"/>
          </a:p>
          <a:p>
            <a:r>
              <a:rPr lang="en-US" dirty="0"/>
              <a:t>When ready, move on to the presentation for </a:t>
            </a:r>
            <a:r>
              <a:rPr lang="en-US" dirty="0" smtClean="0"/>
              <a:t>Section </a:t>
            </a:r>
            <a:r>
              <a:rPr lang="en-US" dirty="0"/>
              <a:t>4</a:t>
            </a:r>
            <a:r>
              <a:rPr lang="en-US" dirty="0" smtClean="0"/>
              <a:t>.</a:t>
            </a:r>
            <a:endParaRPr lang="en-US" dirty="0"/>
          </a:p>
        </p:txBody>
      </p:sp>
      <p:sp>
        <p:nvSpPr>
          <p:cNvPr id="3" name="Title 2"/>
          <p:cNvSpPr>
            <a:spLocks noGrp="1"/>
          </p:cNvSpPr>
          <p:nvPr>
            <p:ph type="title"/>
          </p:nvPr>
        </p:nvSpPr>
        <p:spPr/>
        <p:txBody>
          <a:bodyPr/>
          <a:lstStyle/>
          <a:p>
            <a:r>
              <a:rPr lang="en-US" dirty="0"/>
              <a:t>End of </a:t>
            </a:r>
            <a:r>
              <a:rPr lang="en-US" dirty="0" smtClean="0"/>
              <a:t>Section </a:t>
            </a:r>
            <a:r>
              <a:rPr lang="en-US" dirty="0"/>
              <a:t>3</a:t>
            </a:r>
            <a:r>
              <a:rPr lang="en-US" dirty="0" smtClean="0"/>
              <a:t>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119930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19172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17758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30530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51249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1</a:t>
            </a:r>
            <a:r>
              <a:rPr lang="en-US" sz="1800" dirty="0"/>
              <a:t>: Start at beginning of module and complete Presentation 1 and Practice Activity 1.</a:t>
            </a:r>
          </a:p>
          <a:p>
            <a:pPr marL="0" indent="0">
              <a:buNone/>
            </a:pPr>
            <a:endParaRPr lang="en-US" sz="1800" dirty="0"/>
          </a:p>
          <a:p>
            <a:r>
              <a:rPr lang="en-US" sz="1800" b="1" dirty="0"/>
              <a:t>Section 2</a:t>
            </a:r>
            <a:r>
              <a:rPr lang="en-US" sz="1800" dirty="0"/>
              <a:t>: Complete Presentation 2 and Practice Activity 2.</a:t>
            </a:r>
          </a:p>
          <a:p>
            <a:pPr marL="0" indent="0">
              <a:buNone/>
            </a:pPr>
            <a:endParaRPr lang="en-US" sz="1800" dirty="0"/>
          </a:p>
          <a:p>
            <a:r>
              <a:rPr lang="en-US" sz="1800" b="1" dirty="0"/>
              <a:t>Section 3: </a:t>
            </a:r>
            <a:r>
              <a:rPr lang="en-US" sz="1800" dirty="0"/>
              <a:t>Complete Presentation 3 and Practice Activity 3.</a:t>
            </a:r>
          </a:p>
          <a:p>
            <a:pPr marL="0" indent="0">
              <a:buNone/>
            </a:pPr>
            <a:endParaRPr lang="en-US" sz="1800" dirty="0"/>
          </a:p>
          <a:p>
            <a:r>
              <a:rPr lang="en-US" sz="1800" b="1" dirty="0"/>
              <a:t>Section 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252825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endParaRPr lang="en-US" dirty="0"/>
          </a:p>
          <a:p>
            <a:pPr marL="0" indent="0">
              <a:buNone/>
            </a:pPr>
            <a:r>
              <a:rPr lang="en-US" dirty="0"/>
              <a:t>Learning spaces or centers should include activities that allow children to build knowledge around a unit of study connected to real-life experiences. Activities included should be:</a:t>
            </a:r>
          </a:p>
          <a:p>
            <a:endParaRPr lang="en-US" dirty="0"/>
          </a:p>
          <a:p>
            <a:r>
              <a:rPr lang="en-US" dirty="0"/>
              <a:t>developmentally appropriate incorporating physical, social, personal, cognitive, and language skill development.</a:t>
            </a:r>
          </a:p>
          <a:p>
            <a:pPr marL="0" indent="0">
              <a:buNone/>
            </a:pPr>
            <a:endParaRPr lang="en-US" dirty="0"/>
          </a:p>
          <a:p>
            <a:r>
              <a:rPr lang="en-US" dirty="0"/>
              <a:t>provide opportunities to explore concepts using their five senses. </a:t>
            </a:r>
          </a:p>
          <a:p>
            <a:endParaRPr lang="en-US" dirty="0"/>
          </a:p>
          <a:p>
            <a:r>
              <a:rPr lang="en-US" dirty="0"/>
              <a:t>carefully sequenced to provide a continuum of knowledge building. Consider the knowledge children will gain as they rotate through the learning spaces or centers. </a:t>
            </a:r>
          </a:p>
        </p:txBody>
      </p:sp>
      <p:sp>
        <p:nvSpPr>
          <p:cNvPr id="3" name="Title 2"/>
          <p:cNvSpPr>
            <a:spLocks noGrp="1"/>
          </p:cNvSpPr>
          <p:nvPr>
            <p:ph type="title"/>
          </p:nvPr>
        </p:nvSpPr>
        <p:spPr/>
        <p:txBody>
          <a:bodyPr>
            <a:normAutofit/>
          </a:bodyPr>
          <a:lstStyle/>
          <a:p>
            <a:r>
              <a:rPr lang="en-US" sz="2400" dirty="0"/>
              <a:t>Presentation 3:  </a:t>
            </a:r>
            <a:br>
              <a:rPr lang="en-US" sz="2400" dirty="0"/>
            </a:br>
            <a:r>
              <a:rPr lang="en-US" sz="2400" dirty="0"/>
              <a:t>Knowledge Building Learning Spaces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19320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pPr marL="0" indent="0">
              <a:buNone/>
            </a:pPr>
            <a:r>
              <a:rPr lang="en-US" dirty="0"/>
              <a:t>When building knowledge, it is important to help children link new concepts to familiar concepts.</a:t>
            </a:r>
          </a:p>
          <a:p>
            <a:pPr marL="0" indent="0">
              <a:buNone/>
            </a:pPr>
            <a:endParaRPr lang="en-US" dirty="0"/>
          </a:p>
          <a:p>
            <a:pPr marL="0" indent="0">
              <a:buNone/>
            </a:pPr>
            <a:r>
              <a:rPr lang="en-US" dirty="0"/>
              <a:t>“Meaningful connections are another priority of good teachers. Young children learn best when the concepts, vocabulary, and skills they encounter are related to something they already know and care about and when the new learnings are themselves interconnected in meaningful, coherent ways” (</a:t>
            </a:r>
            <a:r>
              <a:rPr lang="en-US" dirty="0" err="1"/>
              <a:t>Copple</a:t>
            </a:r>
            <a:r>
              <a:rPr lang="en-US" dirty="0"/>
              <a:t> &amp; </a:t>
            </a:r>
            <a:r>
              <a:rPr lang="en-US" dirty="0" err="1"/>
              <a:t>Bredekamp</a:t>
            </a:r>
            <a:r>
              <a:rPr lang="en-US" dirty="0"/>
              <a:t>, 2013, p. 42). </a:t>
            </a:r>
          </a:p>
          <a:p>
            <a:pPr marL="0" indent="0">
              <a:buNone/>
            </a:pPr>
            <a:endParaRPr lang="en-US" dirty="0"/>
          </a:p>
        </p:txBody>
      </p:sp>
      <p:sp>
        <p:nvSpPr>
          <p:cNvPr id="3" name="Title 2"/>
          <p:cNvSpPr>
            <a:spLocks noGrp="1"/>
          </p:cNvSpPr>
          <p:nvPr>
            <p:ph type="title"/>
          </p:nvPr>
        </p:nvSpPr>
        <p:spPr/>
        <p:txBody>
          <a:bodyPr/>
          <a:lstStyle/>
          <a:p>
            <a:r>
              <a:rPr lang="en-US" dirty="0"/>
              <a:t>Building Knowledge…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07810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Children are curious about themselves, families, community workers, plants, animals, and weather. </a:t>
            </a:r>
          </a:p>
          <a:p>
            <a:pPr marL="0" indent="0">
              <a:buNone/>
            </a:pPr>
            <a:endParaRPr lang="en-US" dirty="0"/>
          </a:p>
          <a:p>
            <a:r>
              <a:rPr lang="en-US" dirty="0"/>
              <a:t>Choose one of these units of study to create knowledge building activities or tasks for the children.</a:t>
            </a:r>
          </a:p>
          <a:p>
            <a:pPr marL="0" indent="0">
              <a:buNone/>
            </a:pPr>
            <a:r>
              <a:rPr lang="en-US" dirty="0"/>
              <a:t> </a:t>
            </a:r>
          </a:p>
          <a:p>
            <a:r>
              <a:rPr lang="en-US" dirty="0"/>
              <a:t>Keep in mind that the daily activities or tasks should be age appropriate and be connected to real-life examples. </a:t>
            </a:r>
          </a:p>
          <a:p>
            <a:pPr marL="0" indent="0">
              <a:buNone/>
            </a:pPr>
            <a:endParaRPr lang="en-US" dirty="0"/>
          </a:p>
          <a:p>
            <a:r>
              <a:rPr lang="en-US" dirty="0"/>
              <a:t>Daily activities or tasks should be intentionally sequenced to ensure children’s knowledge builds and deepens as they engage in the daily activities or tasks.   </a:t>
            </a:r>
          </a:p>
          <a:p>
            <a:endParaRPr lang="en-US" dirty="0"/>
          </a:p>
        </p:txBody>
      </p:sp>
      <p:sp>
        <p:nvSpPr>
          <p:cNvPr id="3" name="Title 2"/>
          <p:cNvSpPr>
            <a:spLocks noGrp="1"/>
          </p:cNvSpPr>
          <p:nvPr>
            <p:ph type="title"/>
          </p:nvPr>
        </p:nvSpPr>
        <p:spPr/>
        <p:txBody>
          <a:bodyPr/>
          <a:lstStyle/>
          <a:p>
            <a:r>
              <a:rPr lang="en-US" dirty="0"/>
              <a:t>Knowledge Building Tasks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179059373"/>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1410</Words>
  <Application>Microsoft Office PowerPoint</Application>
  <PresentationFormat>Widescreen</PresentationFormat>
  <Paragraphs>143</Paragraphs>
  <Slides>15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Presentation 3:   Knowledge Building Learning Spaces</vt:lpstr>
      <vt:lpstr>Building Knowledge…</vt:lpstr>
      <vt:lpstr>Knowledge Building Tasks</vt:lpstr>
      <vt:lpstr>Using Literature and Informational Books</vt:lpstr>
      <vt:lpstr> Practice Activity 3: Knowledge Building </vt:lpstr>
      <vt:lpstr>Practice Activity 3 continued</vt:lpstr>
      <vt:lpstr>Practice Activity 3: Knowledge Building</vt:lpstr>
      <vt:lpstr>Reflection for Activity 3</vt:lpstr>
      <vt:lpstr>End of Section 3 </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3</cp:revision>
  <dcterms:created xsi:type="dcterms:W3CDTF">2018-11-15T16:10:54Z</dcterms:created>
  <dcterms:modified xsi:type="dcterms:W3CDTF">2018-11-15T18:29:59Z</dcterms:modified>
</cp:coreProperties>
</file>