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sldIdLst>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1722599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4150138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953757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1788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328735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4142279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85911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2141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3384899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644671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3087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3819297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56237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9492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5138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2011256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459641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219076992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60J8qRjRPk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Module 5</a:t>
            </a:r>
            <a:br>
              <a:rPr lang="en-US" dirty="0"/>
            </a:br>
            <a:r>
              <a:rPr lang="en-US" dirty="0"/>
              <a:t>Developing Emergent Writers</a:t>
            </a:r>
            <a:br>
              <a:rPr lang="en-US" dirty="0"/>
            </a:br>
            <a:r>
              <a:rPr lang="en-US" sz="2000" dirty="0"/>
              <a:t/>
            </a:r>
            <a:br>
              <a:rPr lang="en-US" sz="2000" dirty="0"/>
            </a:br>
            <a:endParaRPr lang="en-US" sz="2000" dirty="0"/>
          </a:p>
        </p:txBody>
      </p:sp>
      <p:sp>
        <p:nvSpPr>
          <p:cNvPr id="3" name="Subtitle 2"/>
          <p:cNvSpPr>
            <a:spLocks noGrp="1"/>
          </p:cNvSpPr>
          <p:nvPr>
            <p:ph type="subTitle" idx="1"/>
          </p:nvPr>
        </p:nvSpPr>
        <p:spPr>
          <a:xfrm>
            <a:off x="2895600" y="5029200"/>
            <a:ext cx="6400800" cy="990600"/>
          </a:xfrm>
        </p:spPr>
        <p:txBody>
          <a:bodyPr/>
          <a:lstStyle/>
          <a:p>
            <a:endParaRPr lang="en-US" sz="2400" dirty="0"/>
          </a:p>
          <a:p>
            <a:r>
              <a:rPr lang="en-US" sz="3600" dirty="0"/>
              <a:t>Early Literacy Matters </a:t>
            </a:r>
          </a:p>
        </p:txBody>
      </p:sp>
      <p:sp>
        <p:nvSpPr>
          <p:cNvPr id="4" name="Text Placeholder 3"/>
          <p:cNvSpPr>
            <a:spLocks noGrp="1"/>
          </p:cNvSpPr>
          <p:nvPr>
            <p:ph type="body" sz="quarter" idx="10"/>
          </p:nvPr>
        </p:nvSpPr>
        <p:spPr/>
        <p:txBody>
          <a:bodyPr/>
          <a:lstStyle/>
          <a:p>
            <a:r>
              <a:rPr lang="en-US" dirty="0"/>
              <a:t>8-1-2017 launch</a:t>
            </a:r>
          </a:p>
        </p:txBody>
      </p:sp>
    </p:spTree>
    <p:extLst>
      <p:ext uri="{BB962C8B-B14F-4D97-AF65-F5344CB8AC3E}">
        <p14:creationId xmlns:p14="http://schemas.microsoft.com/office/powerpoint/2010/main" val="1191180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905000" y="1524001"/>
            <a:ext cx="4114800" cy="4297363"/>
          </a:xfrm>
        </p:spPr>
        <p:txBody>
          <a:bodyPr>
            <a:normAutofit fontScale="77500" lnSpcReduction="20000"/>
          </a:bodyPr>
          <a:lstStyle/>
          <a:p>
            <a:r>
              <a:rPr lang="en-US" dirty="0"/>
              <a:t>For this practice activity, you will talk “as you write” on the daily report sheet to model how talking and writing are connected. </a:t>
            </a:r>
          </a:p>
          <a:p>
            <a:pPr marL="0" indent="0">
              <a:buNone/>
            </a:pPr>
            <a:endParaRPr lang="en-US" dirty="0"/>
          </a:p>
          <a:p>
            <a:r>
              <a:rPr lang="en-US" dirty="0"/>
              <a:t>Think of how you will set the activity up for infants to see and hear you write about their day. Consider using a clipboard hung on wall so the baby can be held as you talk and write on their daily chart.  </a:t>
            </a:r>
          </a:p>
          <a:p>
            <a:pPr marL="0" indent="0">
              <a:buNone/>
            </a:pPr>
            <a:endParaRPr lang="en-US" dirty="0"/>
          </a:p>
          <a:p>
            <a:r>
              <a:rPr lang="en-US" dirty="0"/>
              <a:t>After interacting with the infant during the “Modeling Writing” activity, proceed to the next part of Practice Activity 2 to reflect on the learning experience. </a:t>
            </a:r>
          </a:p>
        </p:txBody>
      </p:sp>
      <p:sp>
        <p:nvSpPr>
          <p:cNvPr id="3" name="Title 2"/>
          <p:cNvSpPr>
            <a:spLocks noGrp="1"/>
          </p:cNvSpPr>
          <p:nvPr>
            <p:ph type="title"/>
          </p:nvPr>
        </p:nvSpPr>
        <p:spPr/>
        <p:txBody>
          <a:bodyPr>
            <a:normAutofit fontScale="90000"/>
          </a:bodyPr>
          <a:lstStyle/>
          <a:p>
            <a:r>
              <a:rPr lang="en-US" dirty="0"/>
              <a:t>Practice Activity 2: Modeling Writing</a:t>
            </a:r>
            <a:br>
              <a:rPr lang="en-US" dirty="0"/>
            </a:br>
            <a:r>
              <a:rPr lang="en-US" dirty="0"/>
              <a:t>Infants</a:t>
            </a:r>
          </a:p>
        </p:txBody>
      </p:sp>
      <p:pic>
        <p:nvPicPr>
          <p:cNvPr id="7" name="Content Placeholder 6">
            <a:extLst>
              <a:ext uri="{FF2B5EF4-FFF2-40B4-BE49-F238E27FC236}">
                <a16:creationId xmlns="" xmlns:a16="http://schemas.microsoft.com/office/drawing/2014/main" id="{4E393F22-89A6-445D-BAAF-C3F459B57CAC}"/>
              </a:ext>
            </a:extLst>
          </p:cNvPr>
          <p:cNvPicPr>
            <a:picLocks noGrp="1" noChangeAspect="1"/>
          </p:cNvPicPr>
          <p:nvPr>
            <p:ph sz="half" idx="13"/>
          </p:nvPr>
        </p:nvPicPr>
        <p:blipFill>
          <a:blip r:embed="rId2">
            <a:extLst>
              <a:ext uri="{28A0092B-C50C-407E-A947-70E740481C1C}">
                <a14:useLocalDpi xmlns:a14="http://schemas.microsoft.com/office/drawing/2010/main" val="0"/>
              </a:ext>
            </a:extLst>
          </a:blip>
          <a:stretch>
            <a:fillRect/>
          </a:stretch>
        </p:blipFill>
        <p:spPr>
          <a:xfrm>
            <a:off x="6179822" y="1752600"/>
            <a:ext cx="4114800" cy="3086100"/>
          </a:xfrm>
        </p:spPr>
      </p:pic>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val="543059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800" b="1" dirty="0"/>
              <a:t>Practice Activity 2</a:t>
            </a:r>
            <a:r>
              <a:rPr lang="en-US" sz="1800" dirty="0"/>
              <a:t>: Reflect on the Modeling Writing activity you engaged in with an infant and briefly respond to each of the questions below in the Learning Guide:</a:t>
            </a:r>
          </a:p>
          <a:p>
            <a:pPr marL="0" indent="0">
              <a:buNone/>
            </a:pPr>
            <a:endParaRPr lang="en-US" sz="1800" dirty="0"/>
          </a:p>
          <a:p>
            <a:pPr lvl="0"/>
            <a:r>
              <a:rPr lang="en-US" sz="1800" dirty="0"/>
              <a:t>How was planning ahead helpful?</a:t>
            </a:r>
          </a:p>
          <a:p>
            <a:pPr marL="0" indent="0">
              <a:buNone/>
            </a:pPr>
            <a:endParaRPr lang="en-US" sz="1800" dirty="0"/>
          </a:p>
          <a:p>
            <a:pPr lvl="0"/>
            <a:r>
              <a:rPr lang="en-US" sz="1800" dirty="0"/>
              <a:t>How was your language intentional?</a:t>
            </a:r>
          </a:p>
          <a:p>
            <a:pPr marL="0" indent="0">
              <a:buNone/>
            </a:pPr>
            <a:endParaRPr lang="en-US" sz="1800" dirty="0"/>
          </a:p>
          <a:p>
            <a:pPr lvl="0"/>
            <a:r>
              <a:rPr lang="en-US" sz="1800" dirty="0"/>
              <a:t>How did the infant respond?</a:t>
            </a:r>
          </a:p>
          <a:p>
            <a:pPr marL="0" indent="0">
              <a:buNone/>
            </a:pPr>
            <a:endParaRPr lang="en-US" sz="1800" dirty="0"/>
          </a:p>
          <a:p>
            <a:pPr lvl="0"/>
            <a:r>
              <a:rPr lang="en-US" sz="1800" dirty="0"/>
              <a:t>Did your model help to reinforce the connection between talk and writing?</a:t>
            </a:r>
          </a:p>
          <a:p>
            <a:pPr lvl="0"/>
            <a:endParaRPr lang="en-US" sz="1800" dirty="0"/>
          </a:p>
          <a:p>
            <a:pPr lvl="0"/>
            <a:r>
              <a:rPr lang="en-US" sz="1800" dirty="0"/>
              <a:t>How did your interactions help to foster the infant’s interest in writing?</a:t>
            </a:r>
          </a:p>
          <a:p>
            <a:pPr marL="0" indent="0">
              <a:buNone/>
            </a:pPr>
            <a:endParaRPr lang="en-US" sz="1800" dirty="0"/>
          </a:p>
        </p:txBody>
      </p:sp>
      <p:sp>
        <p:nvSpPr>
          <p:cNvPr id="3" name="Title 2"/>
          <p:cNvSpPr>
            <a:spLocks noGrp="1"/>
          </p:cNvSpPr>
          <p:nvPr>
            <p:ph type="title"/>
          </p:nvPr>
        </p:nvSpPr>
        <p:spPr/>
        <p:txBody>
          <a:bodyPr>
            <a:normAutofit fontScale="90000"/>
          </a:bodyPr>
          <a:lstStyle/>
          <a:p>
            <a:r>
              <a:rPr lang="en-US" dirty="0"/>
              <a:t>Practice Activity 2: Reflection Questions</a:t>
            </a:r>
            <a:br>
              <a:rPr lang="en-US" dirty="0"/>
            </a:br>
            <a:r>
              <a:rPr lang="en-US" dirty="0"/>
              <a:t>Infants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3770379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447801"/>
            <a:ext cx="8305800" cy="4114800"/>
          </a:xfrm>
        </p:spPr>
        <p:txBody>
          <a:bodyPr>
            <a:normAutofit fontScale="85000" lnSpcReduction="10000"/>
          </a:bodyPr>
          <a:lstStyle/>
          <a:p>
            <a:pPr marL="0" indent="0">
              <a:buNone/>
            </a:pPr>
            <a:r>
              <a:rPr lang="en-US" b="1" dirty="0"/>
              <a:t>Module 5 at a glance…</a:t>
            </a:r>
          </a:p>
          <a:p>
            <a:pPr marL="0" indent="0">
              <a:buNone/>
            </a:pPr>
            <a:endParaRPr lang="en-US" sz="1600" dirty="0"/>
          </a:p>
          <a:p>
            <a:pPr marL="0" indent="0">
              <a:buNone/>
            </a:pPr>
            <a:r>
              <a:rPr lang="en-US" sz="1800" dirty="0"/>
              <a:t>In Module 4, you considered ways learning spaces and activities provide valuable opportunities for scaffolding and supporting listening, speaking, vocabulary, and phonological awareness skill development.</a:t>
            </a:r>
          </a:p>
          <a:p>
            <a:pPr marL="0" indent="0">
              <a:buNone/>
            </a:pPr>
            <a:endParaRPr lang="en-US" sz="1800" dirty="0"/>
          </a:p>
          <a:p>
            <a:pPr marL="0" indent="0">
              <a:buNone/>
            </a:pPr>
            <a:r>
              <a:rPr lang="en-US" sz="1800" dirty="0"/>
              <a:t>In this module, you will:</a:t>
            </a:r>
          </a:p>
          <a:p>
            <a:pPr marL="0" indent="0">
              <a:buNone/>
            </a:pPr>
            <a:endParaRPr lang="en-US" sz="1800" dirty="0"/>
          </a:p>
          <a:p>
            <a:r>
              <a:rPr lang="en-US" sz="1800" dirty="0"/>
              <a:t>Explore specific activities for developing hand-eye coordination, finger and hand muscle strength, and left-to-right directionality needed for writing.</a:t>
            </a:r>
          </a:p>
          <a:p>
            <a:pPr marL="0" indent="0">
              <a:buNone/>
            </a:pPr>
            <a:endParaRPr lang="en-US" sz="1800" dirty="0"/>
          </a:p>
          <a:p>
            <a:r>
              <a:rPr lang="en-US" sz="1800" dirty="0"/>
              <a:t>Gain a better understanding of the important role of teachers in modeling meaningful purposes for writing. </a:t>
            </a:r>
          </a:p>
          <a:p>
            <a:endParaRPr lang="en-US" sz="1800" dirty="0"/>
          </a:p>
          <a:p>
            <a:r>
              <a:rPr lang="en-US" sz="1800" dirty="0"/>
              <a:t>Learn how to create age-appropriate activities to develop emergent writing skills.</a:t>
            </a:r>
          </a:p>
          <a:p>
            <a:pPr marL="0" indent="0">
              <a:buNone/>
            </a:pPr>
            <a:r>
              <a:rPr lang="en-US" sz="1800" dirty="0"/>
              <a:t>  </a:t>
            </a:r>
          </a:p>
          <a:p>
            <a:pPr marL="0" indent="0">
              <a:buNone/>
            </a:pPr>
            <a:endParaRPr lang="en-US" dirty="0"/>
          </a:p>
          <a:p>
            <a:pPr marL="0" indent="0">
              <a:buNone/>
            </a:pPr>
            <a:endParaRPr lang="en-US" dirty="0"/>
          </a:p>
        </p:txBody>
      </p:sp>
      <p:sp>
        <p:nvSpPr>
          <p:cNvPr id="3" name="Title 2"/>
          <p:cNvSpPr>
            <a:spLocks noGrp="1"/>
          </p:cNvSpPr>
          <p:nvPr>
            <p:ph type="title"/>
          </p:nvPr>
        </p:nvSpPr>
        <p:spPr>
          <a:xfrm>
            <a:off x="1828800" y="381000"/>
            <a:ext cx="8305800" cy="762000"/>
          </a:xfrm>
        </p:spPr>
        <p:txBody>
          <a:bodyPr>
            <a:normAutofit fontScale="90000"/>
          </a:bodyPr>
          <a:lstStyle/>
          <a:p>
            <a:r>
              <a:rPr lang="en-US" sz="2400" dirty="0"/>
              <a:t/>
            </a:r>
            <a:br>
              <a:rPr lang="en-US" sz="2400" dirty="0"/>
            </a:br>
            <a:r>
              <a:rPr lang="en-US" sz="3100" dirty="0"/>
              <a:t>Module 5: Developing Emergent Writers</a:t>
            </a:r>
            <a:br>
              <a:rPr lang="en-US" sz="3100" dirty="0"/>
            </a:br>
            <a:endParaRPr lang="en-US" sz="31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
        <p:nvSpPr>
          <p:cNvPr id="5" name="Rectangle 4"/>
          <p:cNvSpPr/>
          <p:nvPr/>
        </p:nvSpPr>
        <p:spPr>
          <a:xfrm>
            <a:off x="2590800" y="2167116"/>
            <a:ext cx="6781800" cy="369332"/>
          </a:xfrm>
          <a:prstGeom prst="rect">
            <a:avLst/>
          </a:prstGeom>
        </p:spPr>
        <p:txBody>
          <a:bodyPr wrap="square">
            <a:spAutoFit/>
          </a:bodyPr>
          <a:lstStyle/>
          <a:p>
            <a:endParaRPr lang="en-US" dirty="0">
              <a:solidFill>
                <a:srgbClr val="1B365D"/>
              </a:solidFill>
            </a:endParaRPr>
          </a:p>
        </p:txBody>
      </p:sp>
    </p:spTree>
    <p:extLst>
      <p:ext uri="{BB962C8B-B14F-4D97-AF65-F5344CB8AC3E}">
        <p14:creationId xmlns:p14="http://schemas.microsoft.com/office/powerpoint/2010/main" val="65405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800" b="1" dirty="0"/>
              <a:t>Learner Outcomes</a:t>
            </a:r>
            <a:r>
              <a:rPr lang="en-US" sz="1800" dirty="0"/>
              <a:t>:</a:t>
            </a:r>
          </a:p>
          <a:p>
            <a:pPr marL="0" indent="0">
              <a:buNone/>
            </a:pPr>
            <a:endParaRPr lang="en-US" sz="1800" dirty="0"/>
          </a:p>
          <a:p>
            <a:pPr lvl="0"/>
            <a:r>
              <a:rPr lang="en-US" sz="1800" dirty="0"/>
              <a:t>LO1: Learners will describe the ways fine motor activities prepare children for writing.</a:t>
            </a:r>
          </a:p>
          <a:p>
            <a:pPr marL="0" indent="0">
              <a:buNone/>
            </a:pPr>
            <a:endParaRPr lang="en-US" sz="1800" dirty="0"/>
          </a:p>
          <a:p>
            <a:pPr lvl="0"/>
            <a:r>
              <a:rPr lang="en-US" sz="1800" dirty="0"/>
              <a:t>LO2: Learners will describe the role teachers play in modeling purposeful writing and in providing opportunities for children to experiment with writing tools. </a:t>
            </a:r>
          </a:p>
          <a:p>
            <a:pPr marL="0" indent="0">
              <a:buNone/>
            </a:pPr>
            <a:endParaRPr lang="en-US" sz="1800" dirty="0"/>
          </a:p>
          <a:p>
            <a:pPr lvl="0"/>
            <a:r>
              <a:rPr lang="en-US" sz="1800" dirty="0"/>
              <a:t>LO3: Learners will create age-appropriate activities to develop emergent writing skills for children in their classroom.</a:t>
            </a:r>
          </a:p>
        </p:txBody>
      </p:sp>
      <p:sp>
        <p:nvSpPr>
          <p:cNvPr id="3" name="Title 2"/>
          <p:cNvSpPr>
            <a:spLocks noGrp="1"/>
          </p:cNvSpPr>
          <p:nvPr>
            <p:ph type="title"/>
          </p:nvPr>
        </p:nvSpPr>
        <p:spPr/>
        <p:txBody>
          <a:bodyPr>
            <a:normAutofit/>
          </a:bodyPr>
          <a:lstStyle/>
          <a:p>
            <a:r>
              <a:rPr lang="en-US" dirty="0"/>
              <a:t>Learner Outcomes for Module 5</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4246315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371601"/>
            <a:ext cx="8305800" cy="4449763"/>
          </a:xfrm>
        </p:spPr>
        <p:txBody>
          <a:bodyPr/>
          <a:lstStyle/>
          <a:p>
            <a:pPr marL="0" indent="0">
              <a:buNone/>
            </a:pPr>
            <a:endParaRPr lang="en-US" sz="1800" dirty="0"/>
          </a:p>
          <a:p>
            <a:pPr marL="0" indent="0">
              <a:buNone/>
            </a:pPr>
            <a:r>
              <a:rPr lang="en-US" sz="1800" dirty="0"/>
              <a:t>This module aligns to the current Read to be Ready Campaign’s following key beliefs:</a:t>
            </a:r>
          </a:p>
          <a:p>
            <a:pPr marL="0" indent="0">
              <a:buNone/>
            </a:pPr>
            <a:endParaRPr lang="en-US" sz="1800" dirty="0"/>
          </a:p>
          <a:p>
            <a:pPr lvl="0"/>
            <a:r>
              <a:rPr lang="en-US" sz="1800" dirty="0"/>
              <a:t>Early Literacy Matters:</a:t>
            </a:r>
          </a:p>
          <a:p>
            <a:pPr lvl="0"/>
            <a:r>
              <a:rPr lang="en-US" sz="1800" dirty="0"/>
              <a:t>Teachers are critical:</a:t>
            </a:r>
          </a:p>
          <a:p>
            <a:pPr lvl="0"/>
            <a:r>
              <a:rPr lang="en-US" sz="1800" dirty="0"/>
              <a:t>It takes a community:</a:t>
            </a:r>
          </a:p>
          <a:p>
            <a:pPr marL="0" indent="0">
              <a:buNone/>
            </a:pPr>
            <a:endParaRPr lang="en-US" sz="1800" dirty="0"/>
          </a:p>
          <a:p>
            <a:pPr marL="0" indent="0">
              <a:buNone/>
            </a:pPr>
            <a:r>
              <a:rPr lang="en-US" sz="1800" dirty="0"/>
              <a:t>Video link to “Early Literacy Matters” from Read to be Ready Website:</a:t>
            </a:r>
          </a:p>
          <a:p>
            <a:pPr marL="0" indent="0">
              <a:buNone/>
            </a:pPr>
            <a:endParaRPr lang="en-US" sz="1800" u="sng" dirty="0">
              <a:hlinkClick r:id="rId2"/>
            </a:endParaRPr>
          </a:p>
          <a:p>
            <a:pPr marL="0" indent="0">
              <a:buNone/>
            </a:pPr>
            <a:r>
              <a:rPr lang="en-US" sz="1800" u="sng" dirty="0">
                <a:hlinkClick r:id="rId2"/>
              </a:rPr>
              <a:t>https://www.youtube.com/watch?v=60J8qRjRPkE</a:t>
            </a:r>
            <a:r>
              <a:rPr lang="en-US" sz="1800" dirty="0"/>
              <a:t> </a:t>
            </a:r>
          </a:p>
          <a:p>
            <a:endParaRPr lang="en-US" dirty="0"/>
          </a:p>
        </p:txBody>
      </p:sp>
      <p:sp>
        <p:nvSpPr>
          <p:cNvPr id="3" name="Title 2"/>
          <p:cNvSpPr>
            <a:spLocks noGrp="1"/>
          </p:cNvSpPr>
          <p:nvPr>
            <p:ph type="title"/>
          </p:nvPr>
        </p:nvSpPr>
        <p:spPr/>
        <p:txBody>
          <a:bodyPr>
            <a:normAutofit/>
          </a:bodyPr>
          <a:lstStyle/>
          <a:p>
            <a:r>
              <a:rPr lang="en-US" sz="2400" dirty="0"/>
              <a:t>Connections to the “Read to be Ready” Campaign: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4161410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371601"/>
            <a:ext cx="8305800" cy="4449763"/>
          </a:xfrm>
        </p:spPr>
        <p:txBody>
          <a:bodyPr>
            <a:normAutofit fontScale="85000" lnSpcReduction="10000"/>
          </a:bodyPr>
          <a:lstStyle/>
          <a:p>
            <a:pPr marL="0" indent="0">
              <a:buNone/>
            </a:pPr>
            <a:r>
              <a:rPr lang="en-US" sz="1800" b="1" dirty="0"/>
              <a:t>Overview: </a:t>
            </a:r>
            <a:r>
              <a:rPr lang="en-US" sz="1800" dirty="0"/>
              <a:t>Module 5 will consist of 3 instructional presentations. These presentations will help you reflect on the special role a literacy-rich classroom environment plays in providing opportunities for children to develop emergent writing skills and interest in writing tools and materials.</a:t>
            </a:r>
          </a:p>
          <a:p>
            <a:pPr marL="0" indent="0">
              <a:buNone/>
            </a:pPr>
            <a:endParaRPr lang="en-US" sz="1800" dirty="0"/>
          </a:p>
          <a:p>
            <a:pPr lvl="0"/>
            <a:r>
              <a:rPr lang="en-US" sz="1800" dirty="0"/>
              <a:t>In </a:t>
            </a:r>
            <a:r>
              <a:rPr lang="en-US" sz="1800" b="1" dirty="0"/>
              <a:t>Presentation 1</a:t>
            </a:r>
            <a:r>
              <a:rPr lang="en-US" sz="1800" dirty="0"/>
              <a:t>, you will learn the importance of providing activities for children to develop muscles for hand-eye coordination, finger control, hand muscle strength, and left-to-right directionality. These skills physically prepare children for writing.  </a:t>
            </a:r>
          </a:p>
          <a:p>
            <a:pPr marL="0" indent="0">
              <a:buNone/>
            </a:pPr>
            <a:endParaRPr lang="en-US" sz="1800" dirty="0"/>
          </a:p>
          <a:p>
            <a:r>
              <a:rPr lang="en-US" sz="1800" dirty="0"/>
              <a:t>In </a:t>
            </a:r>
            <a:r>
              <a:rPr lang="en-US" sz="1800" b="1" dirty="0"/>
              <a:t>Presentation 2</a:t>
            </a:r>
            <a:r>
              <a:rPr lang="en-US" sz="1800" dirty="0"/>
              <a:t>, you will focus on the important role teachers play in modeling the use of writing tools and meaningful purposes for writing. </a:t>
            </a:r>
          </a:p>
          <a:p>
            <a:pPr marL="0" indent="0">
              <a:buNone/>
            </a:pPr>
            <a:endParaRPr lang="en-US" sz="1800" dirty="0"/>
          </a:p>
          <a:p>
            <a:pPr lvl="0"/>
            <a:r>
              <a:rPr lang="en-US" sz="1800" dirty="0"/>
              <a:t>In </a:t>
            </a:r>
            <a:r>
              <a:rPr lang="en-US" sz="1800" b="1" dirty="0"/>
              <a:t>Presentation 3</a:t>
            </a:r>
            <a:r>
              <a:rPr lang="en-US" sz="1800" dirty="0"/>
              <a:t>, </a:t>
            </a:r>
            <a:r>
              <a:rPr lang="en-US" sz="1900" dirty="0"/>
              <a:t>you will examine developmentally appropriate activities for developing emergent writing skills for children in the classroom.</a:t>
            </a:r>
            <a:endParaRPr lang="en-US" sz="1600" dirty="0"/>
          </a:p>
          <a:p>
            <a:endParaRPr lang="en-US" sz="1800" dirty="0"/>
          </a:p>
          <a:p>
            <a:pPr marL="0" indent="0">
              <a:buNone/>
            </a:pPr>
            <a:r>
              <a:rPr lang="en-US" sz="1800" dirty="0"/>
              <a:t>Following each presentation, you will have the opportunity to apply your learning through Application Activities included in the Learning Guide.</a:t>
            </a:r>
          </a:p>
        </p:txBody>
      </p:sp>
      <p:sp>
        <p:nvSpPr>
          <p:cNvPr id="3" name="Title 2"/>
          <p:cNvSpPr>
            <a:spLocks noGrp="1"/>
          </p:cNvSpPr>
          <p:nvPr>
            <p:ph type="title"/>
          </p:nvPr>
        </p:nvSpPr>
        <p:spPr/>
        <p:txBody>
          <a:bodyPr/>
          <a:lstStyle/>
          <a:p>
            <a:r>
              <a:rPr lang="en-US" dirty="0"/>
              <a:t>Module 5 Overview</a:t>
            </a:r>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4181382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0700" y="1371601"/>
            <a:ext cx="8382000" cy="4525963"/>
          </a:xfrm>
        </p:spPr>
        <p:txBody>
          <a:bodyPr>
            <a:normAutofit fontScale="92500" lnSpcReduction="20000"/>
          </a:bodyPr>
          <a:lstStyle/>
          <a:p>
            <a:pPr marL="0" indent="0">
              <a:buNone/>
            </a:pPr>
            <a:r>
              <a:rPr lang="en-US" sz="1800" dirty="0"/>
              <a:t>Modules contain 4 short presentations that are designed to be completed during relaxed ratios or other times as set by your school or agency. Your director or program coordinator may suggest or establish a timeline for each presentation to be completed within the module. Please take a moment to confirm your site’s requirements while noting the submission deadline for the final Learning Application Assignment that you will submit electronically to your literacy coach for feedback and support. All other completed activities will remain in your participation guide and available for your coaches review.</a:t>
            </a:r>
          </a:p>
          <a:p>
            <a:pPr marL="0" indent="0">
              <a:buNone/>
            </a:pPr>
            <a:endParaRPr lang="en-US" sz="1800" dirty="0"/>
          </a:p>
          <a:p>
            <a:r>
              <a:rPr lang="en-US" sz="1800" b="1" dirty="0"/>
              <a:t>Section </a:t>
            </a:r>
            <a:r>
              <a:rPr lang="en-US" sz="1800" b="1" dirty="0"/>
              <a:t>1</a:t>
            </a:r>
            <a:r>
              <a:rPr lang="en-US" sz="1800" dirty="0"/>
              <a:t>: Start at beginning of module and complete Presentation 1 and Practice Activity 1.</a:t>
            </a:r>
          </a:p>
          <a:p>
            <a:pPr marL="0" indent="0">
              <a:buNone/>
            </a:pPr>
            <a:endParaRPr lang="en-US" sz="1800" dirty="0"/>
          </a:p>
          <a:p>
            <a:r>
              <a:rPr lang="en-US" sz="1800" b="1" dirty="0"/>
              <a:t>Section </a:t>
            </a:r>
            <a:r>
              <a:rPr lang="en-US" sz="1800" b="1" dirty="0"/>
              <a:t>2</a:t>
            </a:r>
            <a:r>
              <a:rPr lang="en-US" sz="1800" dirty="0"/>
              <a:t>: Complete Presentation 2 and Practice Activity 2.</a:t>
            </a:r>
          </a:p>
          <a:p>
            <a:pPr marL="0" indent="0">
              <a:buNone/>
            </a:pPr>
            <a:endParaRPr lang="en-US" sz="1800" dirty="0"/>
          </a:p>
          <a:p>
            <a:r>
              <a:rPr lang="en-US" sz="1800" b="1" dirty="0"/>
              <a:t>Section </a:t>
            </a:r>
            <a:r>
              <a:rPr lang="en-US" sz="1800" b="1" dirty="0"/>
              <a:t>3: </a:t>
            </a:r>
            <a:r>
              <a:rPr lang="en-US" sz="1800" dirty="0"/>
              <a:t>Complete Presentation 3 and Practice Activity 3.</a:t>
            </a:r>
          </a:p>
          <a:p>
            <a:pPr marL="0" indent="0">
              <a:buNone/>
            </a:pPr>
            <a:endParaRPr lang="en-US" sz="1800" dirty="0"/>
          </a:p>
          <a:p>
            <a:r>
              <a:rPr lang="en-US" sz="1800" b="1" dirty="0"/>
              <a:t>Section </a:t>
            </a:r>
            <a:r>
              <a:rPr lang="en-US" sz="1800" b="1" dirty="0"/>
              <a:t>4:</a:t>
            </a:r>
            <a:r>
              <a:rPr lang="en-US" sz="1800" dirty="0"/>
              <a:t> Complete the Learning Application Assignment for Module 5 and submit it electronically to your literacy coach for feedback and support.</a:t>
            </a:r>
          </a:p>
          <a:p>
            <a:endParaRPr lang="en-US" sz="1800" dirty="0"/>
          </a:p>
        </p:txBody>
      </p:sp>
      <p:sp>
        <p:nvSpPr>
          <p:cNvPr id="3" name="Title 2"/>
          <p:cNvSpPr>
            <a:spLocks noGrp="1"/>
          </p:cNvSpPr>
          <p:nvPr>
            <p:ph type="title"/>
          </p:nvPr>
        </p:nvSpPr>
        <p:spPr/>
        <p:txBody>
          <a:bodyPr>
            <a:normAutofit/>
          </a:bodyPr>
          <a:lstStyle/>
          <a:p>
            <a:r>
              <a:rPr lang="en-US" dirty="0"/>
              <a:t>Suggested Timeline for Completing Module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538201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70000" lnSpcReduction="20000"/>
          </a:bodyPr>
          <a:lstStyle/>
          <a:p>
            <a:pPr marL="0" indent="0">
              <a:buNone/>
            </a:pPr>
            <a:r>
              <a:rPr lang="en-US" dirty="0"/>
              <a:t>Teachers play an important role in modeling purposeful writing and in providing opportunities for children to experiment with writing tools. Even our youngest children develop an interest in early writing when adults model writing with purpose to create:</a:t>
            </a:r>
          </a:p>
          <a:p>
            <a:pPr marL="0" indent="0">
              <a:buNone/>
            </a:pPr>
            <a:endParaRPr lang="en-US" dirty="0"/>
          </a:p>
          <a:p>
            <a:r>
              <a:rPr lang="en-US" dirty="0"/>
              <a:t>Shopping lists </a:t>
            </a:r>
          </a:p>
          <a:p>
            <a:pPr marL="0" indent="0">
              <a:buNone/>
            </a:pPr>
            <a:endParaRPr lang="en-US" dirty="0"/>
          </a:p>
          <a:p>
            <a:r>
              <a:rPr lang="en-US" dirty="0"/>
              <a:t>Messages for mom, dad, or friends</a:t>
            </a:r>
          </a:p>
          <a:p>
            <a:pPr marL="0" indent="0">
              <a:buNone/>
            </a:pPr>
            <a:endParaRPr lang="en-US" dirty="0"/>
          </a:p>
          <a:p>
            <a:r>
              <a:rPr lang="en-US" dirty="0"/>
              <a:t>Signs with drawing and writing to label room</a:t>
            </a:r>
          </a:p>
          <a:p>
            <a:endParaRPr lang="en-US" dirty="0"/>
          </a:p>
          <a:p>
            <a:r>
              <a:rPr lang="en-US" dirty="0"/>
              <a:t>Dictated stories told to them by children  </a:t>
            </a:r>
          </a:p>
          <a:p>
            <a:pPr marL="0" indent="0">
              <a:buNone/>
            </a:pPr>
            <a:endParaRPr lang="en-US" dirty="0"/>
          </a:p>
          <a:p>
            <a:r>
              <a:rPr lang="en-US" dirty="0"/>
              <a:t>Books with pictures and writing </a:t>
            </a:r>
          </a:p>
          <a:p>
            <a:endParaRPr lang="en-US" dirty="0"/>
          </a:p>
          <a:p>
            <a:pPr marL="0" indent="0">
              <a:buNone/>
            </a:pPr>
            <a:r>
              <a:rPr lang="en-US" dirty="0"/>
              <a:t>Can you think of other examples of when adults model purposeful writing?</a:t>
            </a:r>
          </a:p>
          <a:p>
            <a:endParaRPr lang="en-US" dirty="0"/>
          </a:p>
        </p:txBody>
      </p:sp>
      <p:sp>
        <p:nvSpPr>
          <p:cNvPr id="3" name="Title 2"/>
          <p:cNvSpPr>
            <a:spLocks noGrp="1"/>
          </p:cNvSpPr>
          <p:nvPr>
            <p:ph type="title"/>
          </p:nvPr>
        </p:nvSpPr>
        <p:spPr/>
        <p:txBody>
          <a:bodyPr>
            <a:normAutofit/>
          </a:bodyPr>
          <a:lstStyle/>
          <a:p>
            <a:r>
              <a:rPr lang="en-US" sz="2000" dirty="0"/>
              <a:t>Presentation 2: Modeling Purposeful Writing and use of Tools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pic>
        <p:nvPicPr>
          <p:cNvPr id="11" name="Content Placeholder 10">
            <a:extLst>
              <a:ext uri="{FF2B5EF4-FFF2-40B4-BE49-F238E27FC236}">
                <a16:creationId xmlns="" xmlns:a16="http://schemas.microsoft.com/office/drawing/2014/main" id="{E8E4F18F-F95F-484C-AB6E-7B0862531570}"/>
              </a:ext>
            </a:extLst>
          </p:cNvPr>
          <p:cNvPicPr>
            <a:picLocks noGrp="1" noChangeAspect="1"/>
          </p:cNvPicPr>
          <p:nvPr>
            <p:ph sz="half" idx="13"/>
          </p:nvPr>
        </p:nvPicPr>
        <p:blipFill>
          <a:blip r:embed="rId2" cstate="print">
            <a:extLst>
              <a:ext uri="{28A0092B-C50C-407E-A947-70E740481C1C}">
                <a14:useLocalDpi xmlns:a14="http://schemas.microsoft.com/office/drawing/2010/main" val="0"/>
              </a:ext>
            </a:extLst>
          </a:blip>
          <a:stretch>
            <a:fillRect/>
          </a:stretch>
        </p:blipFill>
        <p:spPr>
          <a:xfrm>
            <a:off x="6096000" y="2400798"/>
            <a:ext cx="4114800" cy="2315166"/>
          </a:xfrm>
        </p:spPr>
      </p:pic>
    </p:spTree>
    <p:extLst>
      <p:ext uri="{BB962C8B-B14F-4D97-AF65-F5344CB8AC3E}">
        <p14:creationId xmlns:p14="http://schemas.microsoft.com/office/powerpoint/2010/main" val="678982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pPr marL="0" indent="0">
              <a:buNone/>
            </a:pPr>
            <a:r>
              <a:rPr lang="en-US" dirty="0"/>
              <a:t>Think about your day working in the infant room.</a:t>
            </a:r>
          </a:p>
          <a:p>
            <a:pPr marL="0" indent="0">
              <a:buNone/>
            </a:pPr>
            <a:endParaRPr lang="en-US" dirty="0"/>
          </a:p>
          <a:p>
            <a:r>
              <a:rPr lang="en-US" dirty="0"/>
              <a:t>What kinds of things do you write throughout the day?</a:t>
            </a:r>
          </a:p>
          <a:p>
            <a:r>
              <a:rPr lang="en-US" dirty="0"/>
              <a:t>Are there opportunities for infants to watch and hear what you write?</a:t>
            </a:r>
          </a:p>
          <a:p>
            <a:r>
              <a:rPr lang="en-US" dirty="0"/>
              <a:t>How might you engage infants when you are writing?</a:t>
            </a:r>
          </a:p>
          <a:p>
            <a:pPr marL="0" indent="0">
              <a:buNone/>
            </a:pPr>
            <a:endParaRPr lang="en-US" dirty="0"/>
          </a:p>
          <a:p>
            <a:pPr marL="0" indent="0">
              <a:buNone/>
            </a:pPr>
            <a:endParaRPr lang="en-US" dirty="0"/>
          </a:p>
          <a:p>
            <a:pPr marL="0" indent="0">
              <a:buNone/>
            </a:pPr>
            <a:endParaRPr lang="en-US" dirty="0"/>
          </a:p>
        </p:txBody>
      </p:sp>
      <p:sp>
        <p:nvSpPr>
          <p:cNvPr id="3" name="Title 2"/>
          <p:cNvSpPr>
            <a:spLocks noGrp="1"/>
          </p:cNvSpPr>
          <p:nvPr>
            <p:ph type="title"/>
          </p:nvPr>
        </p:nvSpPr>
        <p:spPr/>
        <p:txBody>
          <a:bodyPr>
            <a:normAutofit/>
          </a:bodyPr>
          <a:lstStyle/>
          <a:p>
            <a:r>
              <a:rPr lang="en-US" sz="2400" dirty="0"/>
              <a:t>Modeling Writing Daily for Infants</a:t>
            </a:r>
          </a:p>
        </p:txBody>
      </p:sp>
      <p:pic>
        <p:nvPicPr>
          <p:cNvPr id="6" name="Content Placeholder 5"/>
          <p:cNvPicPr>
            <a:picLocks noGrp="1" noChangeAspect="1"/>
          </p:cNvPicPr>
          <p:nvPr>
            <p:ph sz="half" idx="13"/>
          </p:nvPr>
        </p:nvPicPr>
        <p:blipFill>
          <a:blip r:embed="rId2">
            <a:extLst>
              <a:ext uri="{28A0092B-C50C-407E-A947-70E740481C1C}">
                <a14:useLocalDpi xmlns:a14="http://schemas.microsoft.com/office/drawing/2010/main" val="0"/>
              </a:ext>
            </a:extLst>
          </a:blip>
          <a:stretch>
            <a:fillRect/>
          </a:stretch>
        </p:blipFill>
        <p:spPr>
          <a:xfrm>
            <a:off x="6553201" y="1524000"/>
            <a:ext cx="3810000" cy="4038600"/>
          </a:xfrm>
        </p:spPr>
      </p:pic>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2168060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lnSpcReduction="20000"/>
          </a:bodyPr>
          <a:lstStyle/>
          <a:p>
            <a:pPr marL="0" indent="0">
              <a:buNone/>
            </a:pPr>
            <a:r>
              <a:rPr lang="en-US" dirty="0"/>
              <a:t>Along with modeling purposeful writing for children, it’s important for teachers to recognize how children’s writing continues to develop over time.</a:t>
            </a:r>
          </a:p>
          <a:p>
            <a:pPr marL="0" indent="0">
              <a:buNone/>
            </a:pPr>
            <a:endParaRPr lang="en-US" dirty="0"/>
          </a:p>
          <a:p>
            <a:pPr marL="0" indent="0">
              <a:buNone/>
            </a:pPr>
            <a:r>
              <a:rPr lang="en-US" dirty="0"/>
              <a:t>Children are eager to express themselves and communicate through writing. Their writing begins as simple marks or scribbles. It’s important to celebrate these early attempts at writing and to ask children to tell you about what they “wrote.” </a:t>
            </a:r>
          </a:p>
          <a:p>
            <a:pPr marL="0" indent="0">
              <a:buNone/>
            </a:pPr>
            <a:endParaRPr lang="en-US" dirty="0"/>
          </a:p>
          <a:p>
            <a:pPr marL="0" indent="0">
              <a:buNone/>
            </a:pPr>
            <a:r>
              <a:rPr lang="en-US" dirty="0"/>
              <a:t>Over time, scribbles become drawings, and pencil marks begin to take on letter formations. These are the early stages of writing.</a:t>
            </a:r>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a:t>Writing Development Continuum</a:t>
            </a:r>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pic>
        <p:nvPicPr>
          <p:cNvPr id="11" name="Content Placeholder 10">
            <a:extLst>
              <a:ext uri="{FF2B5EF4-FFF2-40B4-BE49-F238E27FC236}">
                <a16:creationId xmlns="" xmlns:a16="http://schemas.microsoft.com/office/drawing/2014/main" id="{D4FC80E5-4412-4E01-A496-817E0464671B}"/>
              </a:ext>
            </a:extLst>
          </p:cNvPr>
          <p:cNvPicPr>
            <a:picLocks noGrp="1" noChangeAspect="1"/>
          </p:cNvPicPr>
          <p:nvPr>
            <p:ph sz="half" idx="13"/>
          </p:nvPr>
        </p:nvPicPr>
        <p:blipFill>
          <a:blip r:embed="rId2">
            <a:extLst>
              <a:ext uri="{28A0092B-C50C-407E-A947-70E740481C1C}">
                <a14:useLocalDpi xmlns:a14="http://schemas.microsoft.com/office/drawing/2010/main" val="0"/>
              </a:ext>
            </a:extLst>
          </a:blip>
          <a:stretch>
            <a:fillRect/>
          </a:stretch>
        </p:blipFill>
        <p:spPr>
          <a:xfrm>
            <a:off x="6324600" y="1981201"/>
            <a:ext cx="4114800" cy="2535313"/>
          </a:xfrm>
        </p:spPr>
      </p:pic>
    </p:spTree>
    <p:extLst>
      <p:ext uri="{BB962C8B-B14F-4D97-AF65-F5344CB8AC3E}">
        <p14:creationId xmlns:p14="http://schemas.microsoft.com/office/powerpoint/2010/main" val="1191962545"/>
      </p:ext>
    </p:extLst>
  </p:cSld>
  <p:clrMapOvr>
    <a:masterClrMapping/>
  </p:clrMapOvr>
</p:sld>
</file>

<file path=ppt/theme/theme1.xml><?xml version="1.0" encoding="utf-8"?>
<a:theme xmlns:a="http://schemas.openxmlformats.org/drawingml/2006/main" name="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2.xml><?xml version="1.0" encoding="utf-8"?>
<a:theme xmlns:a="http://schemas.openxmlformats.org/drawingml/2006/main" name="1_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docProps/app.xml><?xml version="1.0" encoding="utf-8"?>
<Properties xmlns="http://schemas.openxmlformats.org/officeDocument/2006/extended-properties" xmlns:vt="http://schemas.openxmlformats.org/officeDocument/2006/docPropsVTypes">
  <TotalTime>52</TotalTime>
  <Words>976</Words>
  <Application>Microsoft Office PowerPoint</Application>
  <PresentationFormat>Widescreen</PresentationFormat>
  <Paragraphs>111</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Courier New</vt:lpstr>
      <vt:lpstr>Open Sans</vt:lpstr>
      <vt:lpstr>PermianSlabSerifTypeface</vt:lpstr>
      <vt:lpstr>Wingdings</vt:lpstr>
      <vt:lpstr>TDOE Template with Darker Green Band</vt:lpstr>
      <vt:lpstr>1_TDOE Template with Darker Green Band</vt:lpstr>
      <vt:lpstr>Module 5 Developing Emergent Writers  </vt:lpstr>
      <vt:lpstr> Module 5: Developing Emergent Writers </vt:lpstr>
      <vt:lpstr>Learner Outcomes for Module 5</vt:lpstr>
      <vt:lpstr>Connections to the “Read to be Ready” Campaign:</vt:lpstr>
      <vt:lpstr>Module 5 Overview</vt:lpstr>
      <vt:lpstr>Suggested Timeline for Completing Module</vt:lpstr>
      <vt:lpstr>Presentation 2: Modeling Purposeful Writing and use of Tools</vt:lpstr>
      <vt:lpstr>Modeling Writing Daily for Infants</vt:lpstr>
      <vt:lpstr>Writing Development Continuum</vt:lpstr>
      <vt:lpstr>Practice Activity 2: Modeling Writing Infants</vt:lpstr>
      <vt:lpstr>Practice Activity 2: Reflection Questions Infants</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5 Developing Emergent Writers</dc:title>
  <dc:creator>Mindy Rainey</dc:creator>
  <cp:lastModifiedBy>Mindy Rainey</cp:lastModifiedBy>
  <cp:revision>2</cp:revision>
  <dcterms:created xsi:type="dcterms:W3CDTF">2018-11-15T18:47:02Z</dcterms:created>
  <dcterms:modified xsi:type="dcterms:W3CDTF">2018-11-15T19:39:37Z</dcterms:modified>
</cp:coreProperties>
</file>