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5"/>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F198E3-4EFB-4A74-BE35-3FA2EFA23A16}" type="datetimeFigureOut">
              <a:rPr lang="en-US" smtClean="0"/>
              <a:t>11/15/2018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E7ED44-A1CE-4EFA-8B25-6A0B53E4176B}" type="slidenum">
              <a:rPr lang="en-US" smtClean="0"/>
              <a:t>‹#›</a:t>
            </a:fld>
            <a:endParaRPr lang="en-US"/>
          </a:p>
        </p:txBody>
      </p:sp>
    </p:spTree>
    <p:extLst>
      <p:ext uri="{BB962C8B-B14F-4D97-AF65-F5344CB8AC3E}">
        <p14:creationId xmlns:p14="http://schemas.microsoft.com/office/powerpoint/2010/main" val="4057066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9020706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2277356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3152418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3853135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7040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985521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22778641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515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675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2699749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273389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519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548925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555126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545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4535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2826034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2768980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98248064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s://www.naeyc.org/our-work/families/help-your-child-build-fine-motor-skills" TargetMode="External"/><Relationship Id="rId2" Type="http://schemas.openxmlformats.org/officeDocument/2006/relationships/hyperlink" Target="https://www.youtube.com/watch?v=60J8qRjRPkE" TargetMode="External"/><Relationship Id="rId1" Type="http://schemas.openxmlformats.org/officeDocument/2006/relationships/slideLayout" Target="../slideLayouts/slideLayout10.xml"/><Relationship Id="rId5" Type="http://schemas.openxmlformats.org/officeDocument/2006/relationships/hyperlink" Target="https://www.zerotothree.org/resources/305-learning-to-write-and-draw" TargetMode="External"/><Relationship Id="rId4" Type="http://schemas.openxmlformats.org/officeDocument/2006/relationships/hyperlink" Target="https://www.cdd.unm.edu/ecln/Transition/common/pdfs/preschoolReadinessPDFs/2010-6%20ps_ready_new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60J8qRjRPk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Module 5</a:t>
            </a:r>
            <a:br>
              <a:rPr lang="en-US" dirty="0"/>
            </a:br>
            <a:r>
              <a:rPr lang="en-US" dirty="0"/>
              <a:t>Developing Emergent Writers</a:t>
            </a:r>
            <a:br>
              <a:rPr lang="en-US" dirty="0"/>
            </a:br>
            <a:r>
              <a:rPr lang="en-US" sz="2000" dirty="0"/>
              <a:t/>
            </a:r>
            <a:br>
              <a:rPr lang="en-US" sz="2000" dirty="0"/>
            </a:br>
            <a:endParaRPr lang="en-US" sz="2000" dirty="0"/>
          </a:p>
        </p:txBody>
      </p:sp>
      <p:sp>
        <p:nvSpPr>
          <p:cNvPr id="3" name="Subtitle 2"/>
          <p:cNvSpPr>
            <a:spLocks noGrp="1"/>
          </p:cNvSpPr>
          <p:nvPr>
            <p:ph type="subTitle" idx="1"/>
          </p:nvPr>
        </p:nvSpPr>
        <p:spPr>
          <a:xfrm>
            <a:off x="2895600" y="5029200"/>
            <a:ext cx="6400800" cy="990600"/>
          </a:xfrm>
        </p:spPr>
        <p:txBody>
          <a:bodyPr/>
          <a:lstStyle/>
          <a:p>
            <a:endParaRPr lang="en-US" sz="2400" dirty="0"/>
          </a:p>
          <a:p>
            <a:r>
              <a:rPr lang="en-US" sz="3600" dirty="0"/>
              <a:t>Early Literacy Matters </a:t>
            </a:r>
          </a:p>
        </p:txBody>
      </p:sp>
      <p:sp>
        <p:nvSpPr>
          <p:cNvPr id="4" name="Text Placeholder 3"/>
          <p:cNvSpPr>
            <a:spLocks noGrp="1"/>
          </p:cNvSpPr>
          <p:nvPr>
            <p:ph type="body" sz="quarter" idx="10"/>
          </p:nvPr>
        </p:nvSpPr>
        <p:spPr/>
        <p:txBody>
          <a:bodyPr/>
          <a:lstStyle/>
          <a:p>
            <a:r>
              <a:rPr lang="en-US" dirty="0"/>
              <a:t>8-1-2017 launch</a:t>
            </a:r>
          </a:p>
        </p:txBody>
      </p:sp>
    </p:spTree>
    <p:extLst>
      <p:ext uri="{BB962C8B-B14F-4D97-AF65-F5344CB8AC3E}">
        <p14:creationId xmlns:p14="http://schemas.microsoft.com/office/powerpoint/2010/main" val="3152504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85000" lnSpcReduction="10000"/>
          </a:bodyPr>
          <a:lstStyle/>
          <a:p>
            <a:r>
              <a:rPr lang="en-US" sz="1800" dirty="0"/>
              <a:t>Help families set up fine motor development activities at home. Take a photo of children engaged in a fine motor activity and send it home with instructions on how to set it up at home. Include a description of how this activity helps to build necessary muscles, coordination, and concentration needed for later writing.</a:t>
            </a:r>
          </a:p>
          <a:p>
            <a:pPr marL="0" indent="0">
              <a:buNone/>
            </a:pPr>
            <a:endParaRPr lang="en-US" sz="1800" dirty="0"/>
          </a:p>
          <a:p>
            <a:r>
              <a:rPr lang="en-US" sz="1800" dirty="0"/>
              <a:t>Encourage families to model purposeful writing to children as they write grocery lists, letters to mail, notes to child to put in the lunch box, </a:t>
            </a:r>
            <a:r>
              <a:rPr lang="en-US" sz="1800" dirty="0" err="1"/>
              <a:t>etc</a:t>
            </a:r>
            <a:r>
              <a:rPr lang="en-US" sz="1800" dirty="0"/>
              <a:t>…</a:t>
            </a:r>
          </a:p>
          <a:p>
            <a:pPr marL="0" indent="0">
              <a:buNone/>
            </a:pPr>
            <a:endParaRPr lang="en-US" sz="1800" dirty="0"/>
          </a:p>
          <a:p>
            <a:r>
              <a:rPr lang="en-US" sz="1800" dirty="0"/>
              <a:t>Families could set up a mini mail station at home where each family member has a mail slot to receive mail. Have paper and pencils available to write and send family members notes or drawings.</a:t>
            </a:r>
          </a:p>
          <a:p>
            <a:pPr marL="0" indent="0">
              <a:buNone/>
            </a:pPr>
            <a:endParaRPr lang="en-US" sz="1800" dirty="0"/>
          </a:p>
          <a:p>
            <a:r>
              <a:rPr lang="en-US" sz="1800" dirty="0"/>
              <a:t>For families with infants, stress the importance of crawling! </a:t>
            </a:r>
          </a:p>
        </p:txBody>
      </p:sp>
      <p:sp>
        <p:nvSpPr>
          <p:cNvPr id="3" name="Title 2"/>
          <p:cNvSpPr>
            <a:spLocks noGrp="1"/>
          </p:cNvSpPr>
          <p:nvPr>
            <p:ph type="title"/>
          </p:nvPr>
        </p:nvSpPr>
        <p:spPr/>
        <p:txBody>
          <a:bodyPr>
            <a:normAutofit/>
          </a:bodyPr>
          <a:lstStyle/>
          <a:p>
            <a:r>
              <a:rPr lang="en-US" sz="2000" dirty="0"/>
              <a:t>Module 5: Family Tips for Developing Emergent Writing Skills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pic>
        <p:nvPicPr>
          <p:cNvPr id="15" name="Content Placeholder 14">
            <a:extLst>
              <a:ext uri="{FF2B5EF4-FFF2-40B4-BE49-F238E27FC236}">
                <a16:creationId xmlns="" xmlns:a16="http://schemas.microsoft.com/office/drawing/2014/main" id="{DD32042B-63F1-46F2-A1B9-56D25C43BC9F}"/>
              </a:ext>
            </a:extLst>
          </p:cNvPr>
          <p:cNvPicPr>
            <a:picLocks noGrp="1" noChangeAspect="1"/>
          </p:cNvPicPr>
          <p:nvPr>
            <p:ph sz="half" idx="13"/>
          </p:nvPr>
        </p:nvPicPr>
        <p:blipFill>
          <a:blip r:embed="rId2" cstate="print">
            <a:extLst>
              <a:ext uri="{28A0092B-C50C-407E-A947-70E740481C1C}">
                <a14:useLocalDpi xmlns:a14="http://schemas.microsoft.com/office/drawing/2010/main" val="0"/>
              </a:ext>
            </a:extLst>
          </a:blip>
          <a:stretch>
            <a:fillRect/>
          </a:stretch>
        </p:blipFill>
        <p:spPr>
          <a:xfrm>
            <a:off x="6324600" y="2339181"/>
            <a:ext cx="3657600" cy="2438400"/>
          </a:xfrm>
        </p:spPr>
      </p:pic>
    </p:spTree>
    <p:extLst>
      <p:ext uri="{BB962C8B-B14F-4D97-AF65-F5344CB8AC3E}">
        <p14:creationId xmlns:p14="http://schemas.microsoft.com/office/powerpoint/2010/main" val="3502602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dirty="0"/>
              <a:t>Family/Home Connections: </a:t>
            </a:r>
            <a:endParaRPr lang="en-US" dirty="0"/>
          </a:p>
          <a:p>
            <a:pPr lvl="0"/>
            <a:endParaRPr lang="en-US" dirty="0"/>
          </a:p>
          <a:p>
            <a:pPr lvl="0"/>
            <a:r>
              <a:rPr lang="en-US" dirty="0"/>
              <a:t>How will you help families set up fine motor activities for their children at home? </a:t>
            </a:r>
          </a:p>
          <a:p>
            <a:pPr marL="0" indent="0">
              <a:buNone/>
            </a:pPr>
            <a:endParaRPr lang="en-US" dirty="0"/>
          </a:p>
          <a:p>
            <a:pPr lvl="0"/>
            <a:r>
              <a:rPr lang="en-US" dirty="0"/>
              <a:t>What is one way you plan to help families to model writing at home?</a:t>
            </a:r>
          </a:p>
          <a:p>
            <a:pPr marL="0" indent="0">
              <a:buNone/>
            </a:pPr>
            <a:endParaRPr lang="en-US" dirty="0"/>
          </a:p>
          <a:p>
            <a:pPr lvl="0"/>
            <a:r>
              <a:rPr lang="en-US" dirty="0"/>
              <a:t>Share your plan with your director or supervisor to be incorporated into the program documentation of family engagement with early literacy activities.</a:t>
            </a:r>
          </a:p>
          <a:p>
            <a:pPr marL="0" indent="0">
              <a:buNone/>
            </a:pPr>
            <a:endParaRPr lang="en-US" dirty="0"/>
          </a:p>
          <a:p>
            <a:endParaRPr lang="en-US" dirty="0"/>
          </a:p>
        </p:txBody>
      </p:sp>
      <p:sp>
        <p:nvSpPr>
          <p:cNvPr id="3" name="Title 2"/>
          <p:cNvSpPr>
            <a:spLocks noGrp="1"/>
          </p:cNvSpPr>
          <p:nvPr>
            <p:ph type="title"/>
          </p:nvPr>
        </p:nvSpPr>
        <p:spPr/>
        <p:txBody>
          <a:bodyPr/>
          <a:lstStyle/>
          <a:p>
            <a:r>
              <a:rPr lang="en-US" dirty="0"/>
              <a:t>Module 5: Family Engagement Piece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1908246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dirty="0"/>
              <a:t>Resources:</a:t>
            </a:r>
          </a:p>
          <a:p>
            <a:pPr lvl="0"/>
            <a:r>
              <a:rPr lang="en-US" dirty="0"/>
              <a:t>Module 5 Learning Guide</a:t>
            </a:r>
          </a:p>
          <a:p>
            <a:pPr lvl="0"/>
            <a:r>
              <a:rPr lang="en-US" dirty="0"/>
              <a:t>Video link to “Early Literacy Matters” from Read to be Ready website: </a:t>
            </a:r>
            <a:r>
              <a:rPr lang="en-US" u="sng" dirty="0">
                <a:hlinkClick r:id="rId2"/>
              </a:rPr>
              <a:t>https://www.youtube.com/watch?v=60J8qRjRPkE</a:t>
            </a:r>
            <a:r>
              <a:rPr lang="en-US" dirty="0"/>
              <a:t> </a:t>
            </a:r>
          </a:p>
          <a:p>
            <a:pPr lvl="0"/>
            <a:r>
              <a:rPr lang="en-US" dirty="0"/>
              <a:t>Helping Your Child Build Fine Motor Skills </a:t>
            </a:r>
            <a:r>
              <a:rPr lang="en-US" dirty="0">
                <a:hlinkClick r:id="rId3"/>
              </a:rPr>
              <a:t>https://www.naeyc.org/our-work/families/help-your-child-build-fine-motor-skills</a:t>
            </a:r>
            <a:endParaRPr lang="en-US" dirty="0"/>
          </a:p>
          <a:p>
            <a:pPr lvl="0"/>
            <a:r>
              <a:rPr lang="en-US" dirty="0"/>
              <a:t>Steps to Early Writing </a:t>
            </a:r>
            <a:r>
              <a:rPr lang="en-US" dirty="0">
                <a:hlinkClick r:id="rId4"/>
              </a:rPr>
              <a:t>https://www.cdd.unm.edu/ecln/Transition/common/pdfs/preschoolReadinessPDFs/2010-6%20ps_ready_news.pdf</a:t>
            </a:r>
            <a:endParaRPr lang="en-US" dirty="0"/>
          </a:p>
          <a:p>
            <a:pPr lvl="0"/>
            <a:r>
              <a:rPr lang="en-US" dirty="0"/>
              <a:t>Learning to Write and Draw </a:t>
            </a:r>
            <a:r>
              <a:rPr lang="en-US" dirty="0">
                <a:hlinkClick r:id="rId5"/>
              </a:rPr>
              <a:t>https://www.zerotothree.org/resources/305-learning-to-write-and-draw</a:t>
            </a:r>
            <a:endParaRPr lang="en-US" dirty="0"/>
          </a:p>
          <a:p>
            <a:pPr lvl="0"/>
            <a:endParaRPr lang="en-US" dirty="0"/>
          </a:p>
          <a:p>
            <a:pPr marL="0" indent="0">
              <a:buNone/>
            </a:pPr>
            <a:endParaRPr lang="en-US" dirty="0"/>
          </a:p>
          <a:p>
            <a:pPr marL="0" indent="0">
              <a:buNone/>
            </a:pPr>
            <a:endParaRPr lang="en-US" dirty="0"/>
          </a:p>
          <a:p>
            <a:pPr marL="0" indent="0">
              <a:buNone/>
            </a:pPr>
            <a:endParaRPr lang="en-US" dirty="0"/>
          </a:p>
          <a:p>
            <a:pPr lvl="0"/>
            <a:endParaRPr lang="en-US" dirty="0"/>
          </a:p>
          <a:p>
            <a:pPr lvl="0"/>
            <a:endParaRPr lang="en-US" dirty="0"/>
          </a:p>
          <a:p>
            <a:pPr marL="0" indent="0">
              <a:buNone/>
            </a:pPr>
            <a:endParaRPr lang="en-US" dirty="0"/>
          </a:p>
        </p:txBody>
      </p:sp>
      <p:sp>
        <p:nvSpPr>
          <p:cNvPr id="3" name="Title 2"/>
          <p:cNvSpPr>
            <a:spLocks noGrp="1"/>
          </p:cNvSpPr>
          <p:nvPr>
            <p:ph type="title"/>
          </p:nvPr>
        </p:nvSpPr>
        <p:spPr/>
        <p:txBody>
          <a:bodyPr/>
          <a:lstStyle/>
          <a:p>
            <a:r>
              <a:rPr lang="en-US" dirty="0"/>
              <a:t>Additional Resources and References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3040375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447801"/>
            <a:ext cx="8305800" cy="4114800"/>
          </a:xfrm>
        </p:spPr>
        <p:txBody>
          <a:bodyPr>
            <a:normAutofit fontScale="85000" lnSpcReduction="10000"/>
          </a:bodyPr>
          <a:lstStyle/>
          <a:p>
            <a:pPr marL="0" indent="0">
              <a:buNone/>
            </a:pPr>
            <a:r>
              <a:rPr lang="en-US" b="1" dirty="0"/>
              <a:t>Module 5 at a glance…</a:t>
            </a:r>
          </a:p>
          <a:p>
            <a:pPr marL="0" indent="0">
              <a:buNone/>
            </a:pPr>
            <a:endParaRPr lang="en-US" sz="1600" dirty="0"/>
          </a:p>
          <a:p>
            <a:pPr marL="0" indent="0">
              <a:buNone/>
            </a:pPr>
            <a:r>
              <a:rPr lang="en-US" sz="1800" dirty="0"/>
              <a:t>In Module 4, you considered ways learning spaces and activities provide valuable opportunities for scaffolding and supporting listening, speaking, vocabulary, and phonological awareness skill development.</a:t>
            </a:r>
          </a:p>
          <a:p>
            <a:pPr marL="0" indent="0">
              <a:buNone/>
            </a:pPr>
            <a:endParaRPr lang="en-US" sz="1800" dirty="0"/>
          </a:p>
          <a:p>
            <a:pPr marL="0" indent="0">
              <a:buNone/>
            </a:pPr>
            <a:r>
              <a:rPr lang="en-US" sz="1800" dirty="0"/>
              <a:t>In this module, you will:</a:t>
            </a:r>
          </a:p>
          <a:p>
            <a:pPr marL="0" indent="0">
              <a:buNone/>
            </a:pPr>
            <a:endParaRPr lang="en-US" sz="1800" dirty="0"/>
          </a:p>
          <a:p>
            <a:r>
              <a:rPr lang="en-US" sz="1800" dirty="0"/>
              <a:t>Explore specific activities for developing hand-eye coordination, finger and hand muscle strength, and left-to-right directionality needed for writing.</a:t>
            </a:r>
          </a:p>
          <a:p>
            <a:pPr marL="0" indent="0">
              <a:buNone/>
            </a:pPr>
            <a:endParaRPr lang="en-US" sz="1800" dirty="0"/>
          </a:p>
          <a:p>
            <a:r>
              <a:rPr lang="en-US" sz="1800" dirty="0"/>
              <a:t>Gain a better understanding of the important role of teachers in modeling meaningful purposes for writing. </a:t>
            </a:r>
          </a:p>
          <a:p>
            <a:endParaRPr lang="en-US" sz="1800" dirty="0"/>
          </a:p>
          <a:p>
            <a:r>
              <a:rPr lang="en-US" sz="1800" dirty="0"/>
              <a:t>Learn how to create age-appropriate activities to develop emergent writing skills.</a:t>
            </a:r>
          </a:p>
          <a:p>
            <a:pPr marL="0" indent="0">
              <a:buNone/>
            </a:pPr>
            <a:r>
              <a:rPr lang="en-US" sz="1800" dirty="0"/>
              <a:t>  </a:t>
            </a:r>
          </a:p>
          <a:p>
            <a:pPr marL="0" indent="0">
              <a:buNone/>
            </a:pPr>
            <a:endParaRPr lang="en-US" dirty="0"/>
          </a:p>
          <a:p>
            <a:pPr marL="0" indent="0">
              <a:buNone/>
            </a:pPr>
            <a:endParaRPr lang="en-US" dirty="0"/>
          </a:p>
        </p:txBody>
      </p:sp>
      <p:sp>
        <p:nvSpPr>
          <p:cNvPr id="3" name="Title 2"/>
          <p:cNvSpPr>
            <a:spLocks noGrp="1"/>
          </p:cNvSpPr>
          <p:nvPr>
            <p:ph type="title"/>
          </p:nvPr>
        </p:nvSpPr>
        <p:spPr>
          <a:xfrm>
            <a:off x="1828800" y="381000"/>
            <a:ext cx="8305800" cy="762000"/>
          </a:xfrm>
        </p:spPr>
        <p:txBody>
          <a:bodyPr>
            <a:normAutofit fontScale="90000"/>
          </a:bodyPr>
          <a:lstStyle/>
          <a:p>
            <a:r>
              <a:rPr lang="en-US" sz="2400" dirty="0"/>
              <a:t/>
            </a:r>
            <a:br>
              <a:rPr lang="en-US" sz="2400" dirty="0"/>
            </a:br>
            <a:r>
              <a:rPr lang="en-US" sz="3100" dirty="0"/>
              <a:t>Module 5: Developing Emergent Writers</a:t>
            </a:r>
            <a:br>
              <a:rPr lang="en-US" sz="3100" dirty="0"/>
            </a:br>
            <a:endParaRPr lang="en-US" sz="31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
        <p:nvSpPr>
          <p:cNvPr id="5" name="Rectangle 4"/>
          <p:cNvSpPr/>
          <p:nvPr/>
        </p:nvSpPr>
        <p:spPr>
          <a:xfrm>
            <a:off x="2590800" y="2167116"/>
            <a:ext cx="6781800" cy="369332"/>
          </a:xfrm>
          <a:prstGeom prst="rect">
            <a:avLst/>
          </a:prstGeom>
        </p:spPr>
        <p:txBody>
          <a:bodyPr wrap="square">
            <a:spAutoFit/>
          </a:bodyPr>
          <a:lstStyle/>
          <a:p>
            <a:endParaRPr lang="en-US" dirty="0">
              <a:solidFill>
                <a:srgbClr val="1B365D"/>
              </a:solidFill>
            </a:endParaRPr>
          </a:p>
        </p:txBody>
      </p:sp>
    </p:spTree>
    <p:extLst>
      <p:ext uri="{BB962C8B-B14F-4D97-AF65-F5344CB8AC3E}">
        <p14:creationId xmlns:p14="http://schemas.microsoft.com/office/powerpoint/2010/main" val="3624041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800" b="1" dirty="0"/>
              <a:t>Learner Outcomes</a:t>
            </a:r>
            <a:r>
              <a:rPr lang="en-US" sz="1800" dirty="0"/>
              <a:t>:</a:t>
            </a:r>
          </a:p>
          <a:p>
            <a:pPr marL="0" indent="0">
              <a:buNone/>
            </a:pPr>
            <a:endParaRPr lang="en-US" sz="1800" dirty="0"/>
          </a:p>
          <a:p>
            <a:pPr lvl="0"/>
            <a:r>
              <a:rPr lang="en-US" sz="1800" dirty="0"/>
              <a:t>LO1: Learners will describe the ways fine motor activities prepare children for writing.</a:t>
            </a:r>
          </a:p>
          <a:p>
            <a:pPr marL="0" indent="0">
              <a:buNone/>
            </a:pPr>
            <a:endParaRPr lang="en-US" sz="1800" dirty="0"/>
          </a:p>
          <a:p>
            <a:pPr lvl="0"/>
            <a:r>
              <a:rPr lang="en-US" sz="1800" dirty="0"/>
              <a:t>LO2: Learners will describe the role teachers play in modeling purposeful writing and in providing opportunities for children to experiment with writing tools. </a:t>
            </a:r>
          </a:p>
          <a:p>
            <a:pPr marL="0" indent="0">
              <a:buNone/>
            </a:pPr>
            <a:endParaRPr lang="en-US" sz="1800" dirty="0"/>
          </a:p>
          <a:p>
            <a:pPr lvl="0"/>
            <a:r>
              <a:rPr lang="en-US" sz="1800" dirty="0"/>
              <a:t>LO3: Learners will create age-appropriate activities to develop emergent writing skills for children in their classroom.</a:t>
            </a:r>
          </a:p>
        </p:txBody>
      </p:sp>
      <p:sp>
        <p:nvSpPr>
          <p:cNvPr id="3" name="Title 2"/>
          <p:cNvSpPr>
            <a:spLocks noGrp="1"/>
          </p:cNvSpPr>
          <p:nvPr>
            <p:ph type="title"/>
          </p:nvPr>
        </p:nvSpPr>
        <p:spPr/>
        <p:txBody>
          <a:bodyPr>
            <a:normAutofit/>
          </a:bodyPr>
          <a:lstStyle/>
          <a:p>
            <a:r>
              <a:rPr lang="en-US" dirty="0"/>
              <a:t>Learner Outcomes for Module 5</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510804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371601"/>
            <a:ext cx="8305800" cy="4449763"/>
          </a:xfrm>
        </p:spPr>
        <p:txBody>
          <a:bodyPr/>
          <a:lstStyle/>
          <a:p>
            <a:pPr marL="0" indent="0">
              <a:buNone/>
            </a:pPr>
            <a:endParaRPr lang="en-US" sz="1800" dirty="0"/>
          </a:p>
          <a:p>
            <a:pPr marL="0" indent="0">
              <a:buNone/>
            </a:pPr>
            <a:r>
              <a:rPr lang="en-US" sz="1800" dirty="0"/>
              <a:t>This module aligns to the current Read to be Ready Campaign’s following key beliefs:</a:t>
            </a:r>
          </a:p>
          <a:p>
            <a:pPr marL="0" indent="0">
              <a:buNone/>
            </a:pPr>
            <a:endParaRPr lang="en-US" sz="1800" dirty="0"/>
          </a:p>
          <a:p>
            <a:pPr lvl="0"/>
            <a:r>
              <a:rPr lang="en-US" sz="1800" dirty="0"/>
              <a:t>Early Literacy Matters:</a:t>
            </a:r>
          </a:p>
          <a:p>
            <a:pPr lvl="0"/>
            <a:r>
              <a:rPr lang="en-US" sz="1800" dirty="0"/>
              <a:t>Teachers are critical:</a:t>
            </a:r>
          </a:p>
          <a:p>
            <a:pPr lvl="0"/>
            <a:r>
              <a:rPr lang="en-US" sz="1800" dirty="0"/>
              <a:t>It takes a community:</a:t>
            </a:r>
          </a:p>
          <a:p>
            <a:pPr marL="0" indent="0">
              <a:buNone/>
            </a:pPr>
            <a:endParaRPr lang="en-US" sz="1800" dirty="0"/>
          </a:p>
          <a:p>
            <a:pPr marL="0" indent="0">
              <a:buNone/>
            </a:pPr>
            <a:r>
              <a:rPr lang="en-US" sz="1800" dirty="0"/>
              <a:t>Video link to “Early Literacy Matters” from Read to be Ready Website:</a:t>
            </a:r>
          </a:p>
          <a:p>
            <a:pPr marL="0" indent="0">
              <a:buNone/>
            </a:pPr>
            <a:endParaRPr lang="en-US" sz="1800" u="sng" dirty="0">
              <a:hlinkClick r:id="rId2"/>
            </a:endParaRPr>
          </a:p>
          <a:p>
            <a:pPr marL="0" indent="0">
              <a:buNone/>
            </a:pPr>
            <a:r>
              <a:rPr lang="en-US" sz="1800" u="sng" dirty="0">
                <a:hlinkClick r:id="rId2"/>
              </a:rPr>
              <a:t>https://www.youtube.com/watch?v=60J8qRjRPkE</a:t>
            </a:r>
            <a:r>
              <a:rPr lang="en-US" sz="1800" dirty="0"/>
              <a:t> </a:t>
            </a:r>
          </a:p>
          <a:p>
            <a:endParaRPr lang="en-US" dirty="0"/>
          </a:p>
        </p:txBody>
      </p:sp>
      <p:sp>
        <p:nvSpPr>
          <p:cNvPr id="3" name="Title 2"/>
          <p:cNvSpPr>
            <a:spLocks noGrp="1"/>
          </p:cNvSpPr>
          <p:nvPr>
            <p:ph type="title"/>
          </p:nvPr>
        </p:nvSpPr>
        <p:spPr/>
        <p:txBody>
          <a:bodyPr>
            <a:normAutofit/>
          </a:bodyPr>
          <a:lstStyle/>
          <a:p>
            <a:r>
              <a:rPr lang="en-US" sz="2400" dirty="0"/>
              <a:t>Connections to the “Read to be Ready” Campaign: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1167585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371601"/>
            <a:ext cx="8305800" cy="4449763"/>
          </a:xfrm>
        </p:spPr>
        <p:txBody>
          <a:bodyPr>
            <a:normAutofit fontScale="85000" lnSpcReduction="10000"/>
          </a:bodyPr>
          <a:lstStyle/>
          <a:p>
            <a:pPr marL="0" indent="0">
              <a:buNone/>
            </a:pPr>
            <a:r>
              <a:rPr lang="en-US" sz="1800" b="1" dirty="0"/>
              <a:t>Overview: </a:t>
            </a:r>
            <a:r>
              <a:rPr lang="en-US" sz="1800" dirty="0"/>
              <a:t>Module 5 will consist of 3 instructional presentations. These presentations will help you reflect on the special role a literacy-rich classroom environment plays in providing opportunities for children to develop emergent writing skills and interest in writing tools and materials.</a:t>
            </a:r>
          </a:p>
          <a:p>
            <a:pPr marL="0" indent="0">
              <a:buNone/>
            </a:pPr>
            <a:endParaRPr lang="en-US" sz="1800" dirty="0"/>
          </a:p>
          <a:p>
            <a:pPr lvl="0"/>
            <a:r>
              <a:rPr lang="en-US" sz="1800" dirty="0"/>
              <a:t>In </a:t>
            </a:r>
            <a:r>
              <a:rPr lang="en-US" sz="1800" b="1" dirty="0"/>
              <a:t>Presentation 1</a:t>
            </a:r>
            <a:r>
              <a:rPr lang="en-US" sz="1800" dirty="0"/>
              <a:t>, you will learn the importance of providing activities for children to develop muscles for hand-eye coordination, finger control, hand muscle strength, and left-to-right directionality. These skills physically prepare children for writing.  </a:t>
            </a:r>
          </a:p>
          <a:p>
            <a:pPr marL="0" indent="0">
              <a:buNone/>
            </a:pPr>
            <a:endParaRPr lang="en-US" sz="1800" dirty="0"/>
          </a:p>
          <a:p>
            <a:r>
              <a:rPr lang="en-US" sz="1800" dirty="0"/>
              <a:t>In </a:t>
            </a:r>
            <a:r>
              <a:rPr lang="en-US" sz="1800" b="1" dirty="0"/>
              <a:t>Presentation 2</a:t>
            </a:r>
            <a:r>
              <a:rPr lang="en-US" sz="1800" dirty="0"/>
              <a:t>, you will focus on the important role teachers play in modeling the use of writing tools and meaningful purposes for writing. </a:t>
            </a:r>
          </a:p>
          <a:p>
            <a:pPr marL="0" indent="0">
              <a:buNone/>
            </a:pPr>
            <a:endParaRPr lang="en-US" sz="1800" dirty="0"/>
          </a:p>
          <a:p>
            <a:pPr lvl="0"/>
            <a:r>
              <a:rPr lang="en-US" sz="1800" dirty="0"/>
              <a:t>In </a:t>
            </a:r>
            <a:r>
              <a:rPr lang="en-US" sz="1800" b="1" dirty="0"/>
              <a:t>Presentation 3</a:t>
            </a:r>
            <a:r>
              <a:rPr lang="en-US" sz="1800" dirty="0"/>
              <a:t>, </a:t>
            </a:r>
            <a:r>
              <a:rPr lang="en-US" sz="1900" dirty="0"/>
              <a:t>you will examine developmentally appropriate activities for developing emergent writing skills for children in the classroom.</a:t>
            </a:r>
            <a:endParaRPr lang="en-US" sz="1600" dirty="0"/>
          </a:p>
          <a:p>
            <a:endParaRPr lang="en-US" sz="1800" dirty="0"/>
          </a:p>
          <a:p>
            <a:pPr marL="0" indent="0">
              <a:buNone/>
            </a:pPr>
            <a:r>
              <a:rPr lang="en-US" sz="1800" dirty="0"/>
              <a:t>Following each presentation, you will have the opportunity to apply your learning through Application Activities included in the Learning Guide.</a:t>
            </a:r>
          </a:p>
        </p:txBody>
      </p:sp>
      <p:sp>
        <p:nvSpPr>
          <p:cNvPr id="3" name="Title 2"/>
          <p:cNvSpPr>
            <a:spLocks noGrp="1"/>
          </p:cNvSpPr>
          <p:nvPr>
            <p:ph type="title"/>
          </p:nvPr>
        </p:nvSpPr>
        <p:spPr/>
        <p:txBody>
          <a:bodyPr/>
          <a:lstStyle/>
          <a:p>
            <a:r>
              <a:rPr lang="en-US" dirty="0"/>
              <a:t>Module 5 Overview</a:t>
            </a:r>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695257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0700" y="1371601"/>
            <a:ext cx="8382000" cy="4525963"/>
          </a:xfrm>
        </p:spPr>
        <p:txBody>
          <a:bodyPr>
            <a:normAutofit fontScale="92500" lnSpcReduction="20000"/>
          </a:bodyPr>
          <a:lstStyle/>
          <a:p>
            <a:pPr marL="0" indent="0">
              <a:buNone/>
            </a:pPr>
            <a:r>
              <a:rPr lang="en-US" sz="1800" dirty="0"/>
              <a:t>Modules contain 4 short presentations that are designed to be completed during relaxed ratios or other times as set by your school or agency. Your director or program coordinator may suggest or establish a timeline for each presentation to be completed within the module. Please take a moment to confirm your site’s requirements while noting the submission deadline for the final Learning Application Assignment that you will submit electronically to your literacy coach for feedback and support. All other completed activities will remain in your participation guide and available for your coaches review.</a:t>
            </a:r>
          </a:p>
          <a:p>
            <a:pPr marL="0" indent="0">
              <a:buNone/>
            </a:pPr>
            <a:endParaRPr lang="en-US" sz="1800" dirty="0"/>
          </a:p>
          <a:p>
            <a:r>
              <a:rPr lang="en-US" sz="1800" b="1" dirty="0"/>
              <a:t>Section </a:t>
            </a:r>
            <a:r>
              <a:rPr lang="en-US" sz="1800" b="1" dirty="0"/>
              <a:t>1</a:t>
            </a:r>
            <a:r>
              <a:rPr lang="en-US" sz="1800" dirty="0"/>
              <a:t>: Start at beginning of module and complete Presentation 1 and Practice Activity 1.</a:t>
            </a:r>
          </a:p>
          <a:p>
            <a:pPr marL="0" indent="0">
              <a:buNone/>
            </a:pPr>
            <a:endParaRPr lang="en-US" sz="1800" dirty="0"/>
          </a:p>
          <a:p>
            <a:r>
              <a:rPr lang="en-US" sz="1800" b="1" dirty="0"/>
              <a:t>Section </a:t>
            </a:r>
            <a:r>
              <a:rPr lang="en-US" sz="1800" b="1" dirty="0"/>
              <a:t>2</a:t>
            </a:r>
            <a:r>
              <a:rPr lang="en-US" sz="1800" dirty="0"/>
              <a:t>: Complete Presentation 2 and Practice Activity 2.</a:t>
            </a:r>
          </a:p>
          <a:p>
            <a:pPr marL="0" indent="0">
              <a:buNone/>
            </a:pPr>
            <a:endParaRPr lang="en-US" sz="1800" dirty="0"/>
          </a:p>
          <a:p>
            <a:r>
              <a:rPr lang="en-US" sz="1800" b="1" dirty="0"/>
              <a:t>Section </a:t>
            </a:r>
            <a:r>
              <a:rPr lang="en-US" sz="1800" b="1" dirty="0"/>
              <a:t>3: </a:t>
            </a:r>
            <a:r>
              <a:rPr lang="en-US" sz="1800" dirty="0"/>
              <a:t>Complete Presentation 3 and Practice Activity 3.</a:t>
            </a:r>
          </a:p>
          <a:p>
            <a:pPr marL="0" indent="0">
              <a:buNone/>
            </a:pPr>
            <a:endParaRPr lang="en-US" sz="1800" dirty="0"/>
          </a:p>
          <a:p>
            <a:r>
              <a:rPr lang="en-US" sz="1800" b="1" dirty="0"/>
              <a:t>Section </a:t>
            </a:r>
            <a:r>
              <a:rPr lang="en-US" sz="1800" b="1" dirty="0"/>
              <a:t>4:</a:t>
            </a:r>
            <a:r>
              <a:rPr lang="en-US" sz="1800" dirty="0"/>
              <a:t> Complete the Learning Application Assignment for Module 5 and submit it electronically to your literacy coach for feedback and support.</a:t>
            </a:r>
          </a:p>
          <a:p>
            <a:endParaRPr lang="en-US" sz="1800" dirty="0"/>
          </a:p>
        </p:txBody>
      </p:sp>
      <p:sp>
        <p:nvSpPr>
          <p:cNvPr id="3" name="Title 2"/>
          <p:cNvSpPr>
            <a:spLocks noGrp="1"/>
          </p:cNvSpPr>
          <p:nvPr>
            <p:ph type="title"/>
          </p:nvPr>
        </p:nvSpPr>
        <p:spPr/>
        <p:txBody>
          <a:bodyPr>
            <a:normAutofit/>
          </a:bodyPr>
          <a:lstStyle/>
          <a:p>
            <a:r>
              <a:rPr lang="en-US" dirty="0"/>
              <a:t>Suggested Timeline for Completing Module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558698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sz="1800" dirty="0"/>
              <a:t>This Learning Application Assignment synthesizes all three learning outcomes and all parts will be submitted electronically to your literacy coach </a:t>
            </a:r>
            <a:r>
              <a:rPr lang="en-US" sz="1800" dirty="0"/>
              <a:t>for feedback and support.</a:t>
            </a:r>
          </a:p>
          <a:p>
            <a:pPr marL="0" indent="0">
              <a:buNone/>
            </a:pPr>
            <a:endParaRPr lang="en-US" sz="1800" dirty="0"/>
          </a:p>
          <a:p>
            <a:pPr marL="0" indent="0">
              <a:buNone/>
            </a:pPr>
            <a:r>
              <a:rPr lang="en-US" sz="1800" dirty="0"/>
              <a:t>For the </a:t>
            </a:r>
            <a:r>
              <a:rPr lang="en-US" sz="1800" b="1" dirty="0"/>
              <a:t>first part </a:t>
            </a:r>
            <a:r>
              <a:rPr lang="en-US" sz="1800" dirty="0"/>
              <a:t>of this assignment, you will:</a:t>
            </a:r>
          </a:p>
          <a:p>
            <a:r>
              <a:rPr lang="en-US" sz="1800" dirty="0"/>
              <a:t>Choose an activity or learning center in your classroom to promote developmentally appropriate fine motor skills.</a:t>
            </a:r>
          </a:p>
          <a:p>
            <a:r>
              <a:rPr lang="en-US" sz="1800" dirty="0"/>
              <a:t>What kinds of fine motor skills will you add? Add at least two.  </a:t>
            </a:r>
          </a:p>
          <a:p>
            <a:r>
              <a:rPr lang="en-US" sz="1800" dirty="0"/>
              <a:t>How will you incorporate books into the area? </a:t>
            </a:r>
          </a:p>
          <a:p>
            <a:r>
              <a:rPr lang="en-US" sz="1800" dirty="0"/>
              <a:t>How can you connect activities to the books included? For example, lacing cards could represent book characters.</a:t>
            </a:r>
          </a:p>
          <a:p>
            <a:r>
              <a:rPr lang="en-US" sz="1800" dirty="0"/>
              <a:t>Intentionally plan your teacher-child interactions to introduce children to the activities. </a:t>
            </a:r>
          </a:p>
          <a:p>
            <a:pPr marL="0" indent="0">
              <a:buNone/>
            </a:pPr>
            <a:endParaRPr lang="en-US" sz="1800" dirty="0"/>
          </a:p>
          <a:p>
            <a:pPr marL="0" indent="0">
              <a:buNone/>
            </a:pPr>
            <a:r>
              <a:rPr lang="en-US" sz="1800" dirty="0"/>
              <a:t>When planning, consider the following:</a:t>
            </a:r>
          </a:p>
          <a:p>
            <a:pPr marL="0" indent="0">
              <a:buNone/>
            </a:pPr>
            <a:endParaRPr lang="en-US" sz="1800" dirty="0"/>
          </a:p>
          <a:p>
            <a:pPr lvl="0"/>
            <a:r>
              <a:rPr lang="en-US" sz="1800" dirty="0"/>
              <a:t>What objects, pictures, or label cards could you add for children to explore and encourage them to write about? </a:t>
            </a:r>
          </a:p>
          <a:p>
            <a:pPr lvl="0"/>
            <a:r>
              <a:rPr lang="en-US" sz="1800" dirty="0"/>
              <a:t>How can books be used to build knowledge? </a:t>
            </a:r>
          </a:p>
          <a:p>
            <a:pPr lvl="0"/>
            <a:r>
              <a:rPr lang="en-US" sz="1800" dirty="0"/>
              <a:t>How do books connect to interest in writing?</a:t>
            </a:r>
          </a:p>
          <a:p>
            <a:pPr marL="0" indent="0">
              <a:buNone/>
            </a:pPr>
            <a:endParaRPr lang="en-US" sz="1800" dirty="0"/>
          </a:p>
        </p:txBody>
      </p:sp>
      <p:sp>
        <p:nvSpPr>
          <p:cNvPr id="3" name="Title 2"/>
          <p:cNvSpPr>
            <a:spLocks noGrp="1"/>
          </p:cNvSpPr>
          <p:nvPr>
            <p:ph type="title"/>
          </p:nvPr>
        </p:nvSpPr>
        <p:spPr/>
        <p:txBody>
          <a:bodyPr>
            <a:normAutofit/>
          </a:bodyPr>
          <a:lstStyle/>
          <a:p>
            <a:r>
              <a:rPr lang="en-US" dirty="0"/>
              <a:t>Module 5: Learning Application Assignment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72361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marL="0" indent="0">
              <a:buNone/>
            </a:pPr>
            <a:r>
              <a:rPr lang="en-US" sz="2500" dirty="0"/>
              <a:t>For the </a:t>
            </a:r>
            <a:r>
              <a:rPr lang="en-US" sz="2500" b="1" dirty="0"/>
              <a:t>second part</a:t>
            </a:r>
            <a:r>
              <a:rPr lang="en-US" sz="2500" dirty="0"/>
              <a:t> of this assignment, you will:</a:t>
            </a:r>
          </a:p>
          <a:p>
            <a:pPr marL="0" indent="0">
              <a:buNone/>
            </a:pPr>
            <a:endParaRPr lang="en-US" sz="2500" dirty="0"/>
          </a:p>
          <a:p>
            <a:pPr lvl="0"/>
            <a:r>
              <a:rPr lang="en-US" sz="2500" dirty="0"/>
              <a:t>Photograph or video children engaged in the fine motor activities related to books that you added to a learning center or activity area.</a:t>
            </a:r>
          </a:p>
          <a:p>
            <a:pPr lvl="0"/>
            <a:r>
              <a:rPr lang="en-US" sz="2500" dirty="0"/>
              <a:t>View the photos or videos of taken, and </a:t>
            </a:r>
          </a:p>
          <a:p>
            <a:pPr lvl="0"/>
            <a:r>
              <a:rPr lang="en-US" sz="2500" dirty="0"/>
              <a:t>Respond to the reflection questions in the Learning Guide:</a:t>
            </a:r>
          </a:p>
          <a:p>
            <a:pPr marL="0" indent="0">
              <a:buNone/>
            </a:pPr>
            <a:r>
              <a:rPr lang="en-US" sz="2500" dirty="0"/>
              <a:t>             How did the activity help to create interactive, literacy-rich</a:t>
            </a:r>
          </a:p>
          <a:p>
            <a:pPr marL="0" indent="0">
              <a:buNone/>
            </a:pPr>
            <a:r>
              <a:rPr lang="en-US" sz="2500" dirty="0"/>
              <a:t>             experiences for children?</a:t>
            </a:r>
          </a:p>
          <a:p>
            <a:pPr marL="0" indent="0">
              <a:buNone/>
            </a:pPr>
            <a:endParaRPr lang="en-US" sz="2500" dirty="0"/>
          </a:p>
          <a:p>
            <a:pPr marL="0" indent="0">
              <a:buNone/>
            </a:pPr>
            <a:r>
              <a:rPr lang="en-US" sz="2500" dirty="0"/>
              <a:t>             How did intentional teacher-child interactions support fine motor development and interest in</a:t>
            </a:r>
          </a:p>
          <a:p>
            <a:pPr marL="0" indent="0">
              <a:buNone/>
            </a:pPr>
            <a:r>
              <a:rPr lang="en-US" sz="2500" dirty="0"/>
              <a:t>             writing? </a:t>
            </a:r>
          </a:p>
          <a:p>
            <a:pPr marL="0" indent="0">
              <a:buNone/>
            </a:pPr>
            <a:endParaRPr lang="en-US" sz="2500" dirty="0"/>
          </a:p>
          <a:p>
            <a:pPr marL="0" indent="0">
              <a:buNone/>
            </a:pPr>
            <a:r>
              <a:rPr lang="en-US" sz="2500" dirty="0"/>
              <a:t>             What writing skills did the activities build toward? (left-to-right directionality, hand/eye</a:t>
            </a:r>
          </a:p>
          <a:p>
            <a:pPr marL="0" indent="0">
              <a:buNone/>
            </a:pPr>
            <a:r>
              <a:rPr lang="en-US" sz="2500" dirty="0"/>
              <a:t>             coordination? Pencil grasp? Other?) </a:t>
            </a:r>
          </a:p>
          <a:p>
            <a:pPr marL="0" indent="0">
              <a:buNone/>
            </a:pPr>
            <a:endParaRPr lang="en-US" sz="2500" dirty="0"/>
          </a:p>
          <a:p>
            <a:pPr marL="0" indent="0">
              <a:buNone/>
            </a:pPr>
            <a:r>
              <a:rPr lang="en-US" sz="2500" dirty="0"/>
              <a:t>             How did the added books help to build children’s knowledge? What concepts were learned?</a:t>
            </a:r>
          </a:p>
          <a:p>
            <a:pPr marL="0" indent="0">
              <a:buNone/>
            </a:pPr>
            <a:endParaRPr lang="en-US" sz="2500" dirty="0"/>
          </a:p>
          <a:p>
            <a:pPr marL="0" indent="0">
              <a:buNone/>
            </a:pPr>
            <a:r>
              <a:rPr lang="en-US" sz="2500" dirty="0"/>
              <a:t>             How often did children engage with the activity?</a:t>
            </a:r>
          </a:p>
          <a:p>
            <a:pPr marL="0" indent="0">
              <a:buNone/>
            </a:pPr>
            <a:endParaRPr lang="en-US" sz="2500" dirty="0"/>
          </a:p>
          <a:p>
            <a:pPr marL="0" indent="0">
              <a:buNone/>
            </a:pPr>
            <a:r>
              <a:rPr lang="en-US" sz="2500" dirty="0"/>
              <a:t>             How did your own experiences with literacy and enjoyment of books</a:t>
            </a:r>
          </a:p>
          <a:p>
            <a:pPr marL="0" indent="0">
              <a:buNone/>
            </a:pPr>
            <a:r>
              <a:rPr lang="en-US" sz="2500" dirty="0"/>
              <a:t>             influence the way you introduced the activity to the children?</a:t>
            </a:r>
          </a:p>
          <a:p>
            <a:pPr marL="0" indent="0">
              <a:buNone/>
            </a:pPr>
            <a:r>
              <a:rPr lang="en-US" sz="2500" dirty="0"/>
              <a:t/>
            </a:r>
            <a:br>
              <a:rPr lang="en-US" sz="2500" dirty="0"/>
            </a:br>
            <a:endParaRPr lang="en-US" sz="2500" dirty="0"/>
          </a:p>
          <a:p>
            <a:pPr marL="0" indent="0">
              <a:buNone/>
            </a:pPr>
            <a:endParaRPr lang="en-US" dirty="0"/>
          </a:p>
        </p:txBody>
      </p:sp>
      <p:sp>
        <p:nvSpPr>
          <p:cNvPr id="3" name="Title 2"/>
          <p:cNvSpPr>
            <a:spLocks noGrp="1"/>
          </p:cNvSpPr>
          <p:nvPr>
            <p:ph type="title"/>
          </p:nvPr>
        </p:nvSpPr>
        <p:spPr/>
        <p:txBody>
          <a:bodyPr>
            <a:normAutofit/>
          </a:bodyPr>
          <a:lstStyle/>
          <a:p>
            <a:r>
              <a:rPr lang="en-US" dirty="0"/>
              <a:t>Module 5: Learning Application Assignment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643328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sz="1800" dirty="0"/>
              <a:t>After completing the Learning Application Assignment, briefly respond to the following reflection questions in the Learning Guide:</a:t>
            </a:r>
          </a:p>
          <a:p>
            <a:pPr marL="0" indent="0">
              <a:buNone/>
            </a:pPr>
            <a:endParaRPr lang="en-US" sz="1800" dirty="0"/>
          </a:p>
          <a:p>
            <a:r>
              <a:rPr lang="en-US" sz="1800" dirty="0"/>
              <a:t>How did the activity help to create interactive, literacy-rich experiences for children?</a:t>
            </a:r>
          </a:p>
          <a:p>
            <a:pPr marL="0" indent="0">
              <a:buNone/>
            </a:pPr>
            <a:endParaRPr lang="en-US" sz="1800" dirty="0"/>
          </a:p>
          <a:p>
            <a:r>
              <a:rPr lang="en-US" sz="1800" dirty="0"/>
              <a:t>How did intentional teacher-child interactions support fine motor development and interest in writing? </a:t>
            </a:r>
          </a:p>
          <a:p>
            <a:pPr marL="0" indent="0">
              <a:buNone/>
            </a:pPr>
            <a:endParaRPr lang="en-US" sz="1800" dirty="0"/>
          </a:p>
          <a:p>
            <a:r>
              <a:rPr lang="en-US" sz="1800" dirty="0"/>
              <a:t>What writing skills did the activities build toward? (left-to-right directionality, hand/eye coordination? Pencil grasp? Other?) </a:t>
            </a:r>
          </a:p>
          <a:p>
            <a:pPr marL="0" indent="0">
              <a:buNone/>
            </a:pPr>
            <a:endParaRPr lang="en-US" sz="1800" dirty="0"/>
          </a:p>
          <a:p>
            <a:r>
              <a:rPr lang="en-US" sz="1800" dirty="0"/>
              <a:t>How did the added books help to build children’s knowledge? What concepts were learned?</a:t>
            </a:r>
          </a:p>
          <a:p>
            <a:pPr marL="0" indent="0">
              <a:buNone/>
            </a:pPr>
            <a:endParaRPr lang="en-US" sz="1800" dirty="0"/>
          </a:p>
          <a:p>
            <a:r>
              <a:rPr lang="en-US" sz="1800" dirty="0"/>
              <a:t>How often did children engage with the activity?</a:t>
            </a:r>
          </a:p>
          <a:p>
            <a:pPr marL="0" indent="0">
              <a:buNone/>
            </a:pPr>
            <a:endParaRPr lang="en-US" sz="1800" dirty="0"/>
          </a:p>
          <a:p>
            <a:r>
              <a:rPr lang="en-US" sz="1800" dirty="0"/>
              <a:t>How did your own experiences with literacy and enjoyment of books influence the way you introduced the activity to the children?</a:t>
            </a:r>
          </a:p>
          <a:p>
            <a:pPr marL="0" indent="0">
              <a:buNone/>
            </a:pPr>
            <a:r>
              <a:rPr lang="en-US" sz="1800" dirty="0"/>
              <a:t/>
            </a:r>
            <a:br>
              <a:rPr lang="en-US" sz="1800" dirty="0"/>
            </a:br>
            <a:endParaRPr lang="en-US" sz="1800" dirty="0"/>
          </a:p>
          <a:p>
            <a:endParaRPr lang="en-US" dirty="0"/>
          </a:p>
        </p:txBody>
      </p:sp>
      <p:sp>
        <p:nvSpPr>
          <p:cNvPr id="3" name="Title 2"/>
          <p:cNvSpPr>
            <a:spLocks noGrp="1"/>
          </p:cNvSpPr>
          <p:nvPr>
            <p:ph type="title"/>
          </p:nvPr>
        </p:nvSpPr>
        <p:spPr/>
        <p:txBody>
          <a:bodyPr/>
          <a:lstStyle/>
          <a:p>
            <a:r>
              <a:rPr lang="en-US" dirty="0"/>
              <a:t>Module 5 Learning Application Reflection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3937864797"/>
      </p:ext>
    </p:extLst>
  </p:cSld>
  <p:clrMapOvr>
    <a:masterClrMapping/>
  </p:clrMapOvr>
</p:sld>
</file>

<file path=ppt/theme/theme1.xml><?xml version="1.0" encoding="utf-8"?>
<a:theme xmlns:a="http://schemas.openxmlformats.org/drawingml/2006/main" name="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2.xml><?xml version="1.0" encoding="utf-8"?>
<a:theme xmlns:a="http://schemas.openxmlformats.org/drawingml/2006/main" name="1_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1268</Words>
  <Application>Microsoft Office PowerPoint</Application>
  <PresentationFormat>Widescreen</PresentationFormat>
  <Paragraphs>148</Paragraphs>
  <Slides>12</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Courier New</vt:lpstr>
      <vt:lpstr>Open Sans</vt:lpstr>
      <vt:lpstr>PermianSlabSerifTypeface</vt:lpstr>
      <vt:lpstr>Wingdings</vt:lpstr>
      <vt:lpstr>TDOE Template with Darker Green Band</vt:lpstr>
      <vt:lpstr>1_TDOE Template with Darker Green Band</vt:lpstr>
      <vt:lpstr>Module 5 Developing Emergent Writers  </vt:lpstr>
      <vt:lpstr> Module 5: Developing Emergent Writers </vt:lpstr>
      <vt:lpstr>Learner Outcomes for Module 5</vt:lpstr>
      <vt:lpstr>Connections to the “Read to be Ready” Campaign:</vt:lpstr>
      <vt:lpstr>Module 5 Overview</vt:lpstr>
      <vt:lpstr>Suggested Timeline for Completing Module</vt:lpstr>
      <vt:lpstr>Module 5: Learning Application Assignment</vt:lpstr>
      <vt:lpstr>Module 5: Learning Application Assignment</vt:lpstr>
      <vt:lpstr>Module 5 Learning Application Reflection</vt:lpstr>
      <vt:lpstr>Module 5: Family Tips for Developing Emergent Writing Skills</vt:lpstr>
      <vt:lpstr>Module 5: Family Engagement Piece</vt:lpstr>
      <vt:lpstr>Additional Resources and References</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5 Developing Emergent Writers  </dc:title>
  <dc:creator>Mindy Rainey</dc:creator>
  <cp:lastModifiedBy>Mindy Rainey</cp:lastModifiedBy>
  <cp:revision>1</cp:revision>
  <dcterms:created xsi:type="dcterms:W3CDTF">2018-11-15T19:44:21Z</dcterms:created>
  <dcterms:modified xsi:type="dcterms:W3CDTF">2018-11-15T19:44:30Z</dcterms:modified>
</cp:coreProperties>
</file>