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66" r:id="rId6"/>
    <p:sldId id="310" r:id="rId7"/>
    <p:sldId id="257" r:id="rId8"/>
    <p:sldId id="311" r:id="rId9"/>
    <p:sldId id="312" r:id="rId10"/>
    <p:sldId id="273" r:id="rId11"/>
    <p:sldId id="268" r:id="rId12"/>
    <p:sldId id="287" r:id="rId13"/>
    <p:sldId id="288" r:id="rId14"/>
    <p:sldId id="297" r:id="rId15"/>
    <p:sldId id="298" r:id="rId16"/>
    <p:sldId id="299" r:id="rId17"/>
    <p:sldId id="313" r:id="rId18"/>
    <p:sldId id="289" r:id="rId19"/>
    <p:sldId id="314" r:id="rId20"/>
    <p:sldId id="290" r:id="rId21"/>
    <p:sldId id="315" r:id="rId22"/>
    <p:sldId id="300" r:id="rId23"/>
    <p:sldId id="292" r:id="rId24"/>
    <p:sldId id="296" r:id="rId25"/>
    <p:sldId id="295" r:id="rId26"/>
    <p:sldId id="316" r:id="rId27"/>
    <p:sldId id="301" r:id="rId28"/>
    <p:sldId id="308" r:id="rId29"/>
    <p:sldId id="302" r:id="rId30"/>
    <p:sldId id="304" r:id="rId31"/>
    <p:sldId id="305" r:id="rId32"/>
    <p:sldId id="317" r:id="rId33"/>
    <p:sldId id="318" r:id="rId34"/>
    <p:sldId id="307" r:id="rId35"/>
    <p:sldId id="319" r:id="rId36"/>
    <p:sldId id="309" r:id="rId37"/>
    <p:sldId id="3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riggs" initials="JB" lastIdx="12" clrIdx="0">
    <p:extLst>
      <p:ext uri="{19B8F6BF-5375-455C-9EA6-DF929625EA0E}">
        <p15:presenceInfo xmlns:p15="http://schemas.microsoft.com/office/powerpoint/2012/main" userId="S::JJ05623@tn.gov::aca8501b-97f7-4d59-95f0-1e77f75ff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82961" autoAdjust="0"/>
  </p:normalViewPr>
  <p:slideViewPr>
    <p:cSldViewPr>
      <p:cViewPr varScale="1">
        <p:scale>
          <a:sx n="109" d="100"/>
          <a:sy n="109" d="100"/>
        </p:scale>
        <p:origin x="159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4C6E2-4791-42B9-8BDF-2475630109BA}" type="datetimeFigureOut">
              <a:rPr lang="en-US" smtClean="0"/>
              <a:t>6/18/2021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0C506-FAE3-4318-8F01-006BE2F44EAE}" type="slidenum">
              <a:rPr lang="en-US" smtClean="0"/>
              <a:t>‹#›</a:t>
            </a:fld>
            <a:endParaRPr lang="en-US"/>
          </a:p>
        </p:txBody>
      </p:sp>
    </p:spTree>
    <p:extLst>
      <p:ext uri="{BB962C8B-B14F-4D97-AF65-F5344CB8AC3E}">
        <p14:creationId xmlns:p14="http://schemas.microsoft.com/office/powerpoint/2010/main" val="423913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1</a:t>
            </a:fld>
            <a:endParaRPr lang="en-US"/>
          </a:p>
        </p:txBody>
      </p:sp>
    </p:spTree>
    <p:extLst>
      <p:ext uri="{BB962C8B-B14F-4D97-AF65-F5344CB8AC3E}">
        <p14:creationId xmlns:p14="http://schemas.microsoft.com/office/powerpoint/2010/main" val="390501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19</a:t>
            </a:fld>
            <a:endParaRPr lang="en-US"/>
          </a:p>
        </p:txBody>
      </p:sp>
    </p:spTree>
    <p:extLst>
      <p:ext uri="{BB962C8B-B14F-4D97-AF65-F5344CB8AC3E}">
        <p14:creationId xmlns:p14="http://schemas.microsoft.com/office/powerpoint/2010/main" val="171497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22</a:t>
            </a:fld>
            <a:endParaRPr lang="en-US"/>
          </a:p>
        </p:txBody>
      </p:sp>
    </p:spTree>
    <p:extLst>
      <p:ext uri="{BB962C8B-B14F-4D97-AF65-F5344CB8AC3E}">
        <p14:creationId xmlns:p14="http://schemas.microsoft.com/office/powerpoint/2010/main" val="205372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28</a:t>
            </a:fld>
            <a:endParaRPr lang="en-US"/>
          </a:p>
        </p:txBody>
      </p:sp>
    </p:spTree>
    <p:extLst>
      <p:ext uri="{BB962C8B-B14F-4D97-AF65-F5344CB8AC3E}">
        <p14:creationId xmlns:p14="http://schemas.microsoft.com/office/powerpoint/2010/main" val="21629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31</a:t>
            </a:fld>
            <a:endParaRPr lang="en-US"/>
          </a:p>
        </p:txBody>
      </p:sp>
    </p:spTree>
    <p:extLst>
      <p:ext uri="{BB962C8B-B14F-4D97-AF65-F5344CB8AC3E}">
        <p14:creationId xmlns:p14="http://schemas.microsoft.com/office/powerpoint/2010/main" val="316180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34</a:t>
            </a:fld>
            <a:endParaRPr lang="en-US"/>
          </a:p>
        </p:txBody>
      </p:sp>
    </p:spTree>
    <p:extLst>
      <p:ext uri="{BB962C8B-B14F-4D97-AF65-F5344CB8AC3E}">
        <p14:creationId xmlns:p14="http://schemas.microsoft.com/office/powerpoint/2010/main" val="28149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2</a:t>
            </a:fld>
            <a:endParaRPr lang="en-US"/>
          </a:p>
        </p:txBody>
      </p:sp>
    </p:spTree>
    <p:extLst>
      <p:ext uri="{BB962C8B-B14F-4D97-AF65-F5344CB8AC3E}">
        <p14:creationId xmlns:p14="http://schemas.microsoft.com/office/powerpoint/2010/main" val="407947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6</a:t>
            </a:fld>
            <a:endParaRPr lang="en-US"/>
          </a:p>
        </p:txBody>
      </p:sp>
    </p:spTree>
    <p:extLst>
      <p:ext uri="{BB962C8B-B14F-4D97-AF65-F5344CB8AC3E}">
        <p14:creationId xmlns:p14="http://schemas.microsoft.com/office/powerpoint/2010/main" val="345703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7</a:t>
            </a:fld>
            <a:endParaRPr lang="en-US"/>
          </a:p>
        </p:txBody>
      </p:sp>
    </p:spTree>
    <p:extLst>
      <p:ext uri="{BB962C8B-B14F-4D97-AF65-F5344CB8AC3E}">
        <p14:creationId xmlns:p14="http://schemas.microsoft.com/office/powerpoint/2010/main" val="361420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9</a:t>
            </a:fld>
            <a:endParaRPr lang="en-US"/>
          </a:p>
        </p:txBody>
      </p:sp>
    </p:spTree>
    <p:extLst>
      <p:ext uri="{BB962C8B-B14F-4D97-AF65-F5344CB8AC3E}">
        <p14:creationId xmlns:p14="http://schemas.microsoft.com/office/powerpoint/2010/main" val="320070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13</a:t>
            </a:fld>
            <a:endParaRPr lang="en-US"/>
          </a:p>
        </p:txBody>
      </p:sp>
    </p:spTree>
    <p:extLst>
      <p:ext uri="{BB962C8B-B14F-4D97-AF65-F5344CB8AC3E}">
        <p14:creationId xmlns:p14="http://schemas.microsoft.com/office/powerpoint/2010/main" val="313395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14</a:t>
            </a:fld>
            <a:endParaRPr lang="en-US"/>
          </a:p>
        </p:txBody>
      </p:sp>
    </p:spTree>
    <p:extLst>
      <p:ext uri="{BB962C8B-B14F-4D97-AF65-F5344CB8AC3E}">
        <p14:creationId xmlns:p14="http://schemas.microsoft.com/office/powerpoint/2010/main" val="391748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0C506-FAE3-4318-8F01-006BE2F44EAE}" type="slidenum">
              <a:rPr lang="en-US" smtClean="0"/>
              <a:t>16</a:t>
            </a:fld>
            <a:endParaRPr lang="en-US"/>
          </a:p>
        </p:txBody>
      </p:sp>
    </p:spTree>
    <p:extLst>
      <p:ext uri="{BB962C8B-B14F-4D97-AF65-F5344CB8AC3E}">
        <p14:creationId xmlns:p14="http://schemas.microsoft.com/office/powerpoint/2010/main" val="294293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0C506-FAE3-4318-8F01-006BE2F44E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749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7899" y="1168400"/>
            <a:ext cx="6578602" cy="28448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36171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628" y="422909"/>
            <a:ext cx="2766540" cy="1196342"/>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25" y="3321685"/>
            <a:ext cx="3346450" cy="334645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75"/>
          <a:stretch/>
        </p:blipFill>
        <p:spPr>
          <a:xfrm>
            <a:off x="41910" y="6152266"/>
            <a:ext cx="127254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aepdevelopment.com/logi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aepdevelopment.com/logi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www.faa.gov/regulations_policies/advisory_circulars/index.cfm/go/document.information/documentID/74488" TargetMode="External"/><Relationship Id="rId4" Type="http://schemas.openxmlformats.org/officeDocument/2006/relationships/hyperlink" Target="http://airtap.umn.edu/publications/factsheets/documents/emergency_guidebook.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idreflections.blogspot.com/2015/04/micro-learning-as-workplace-learning.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3"/>
            <a:ext cx="8839200" cy="1371597"/>
          </a:xfrm>
        </p:spPr>
        <p:txBody>
          <a:bodyPr>
            <a:normAutofit/>
          </a:bodyPr>
          <a:lstStyle/>
          <a:p>
            <a:r>
              <a:rPr lang="en-US" dirty="0"/>
              <a:t>Airport Emergency Plans </a:t>
            </a:r>
            <a:br>
              <a:rPr lang="en-US" dirty="0"/>
            </a:br>
            <a:r>
              <a:rPr lang="en-US" dirty="0"/>
              <a:t>(AEPs)</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F6BF-A973-4F83-A2B8-617EEEE0A988}"/>
              </a:ext>
            </a:extLst>
          </p:cNvPr>
          <p:cNvSpPr>
            <a:spLocks noGrp="1"/>
          </p:cNvSpPr>
          <p:nvPr>
            <p:ph type="title"/>
          </p:nvPr>
        </p:nvSpPr>
        <p:spPr/>
        <p:txBody>
          <a:bodyPr/>
          <a:lstStyle/>
          <a:p>
            <a:r>
              <a:rPr lang="en-US" dirty="0"/>
              <a:t>Basic Plan </a:t>
            </a:r>
          </a:p>
        </p:txBody>
      </p:sp>
      <p:sp>
        <p:nvSpPr>
          <p:cNvPr id="3" name="Content Placeholder 2">
            <a:extLst>
              <a:ext uri="{FF2B5EF4-FFF2-40B4-BE49-F238E27FC236}">
                <a16:creationId xmlns:a16="http://schemas.microsoft.com/office/drawing/2014/main" id="{507A833B-933C-4F22-BDB4-A24C33C8DD85}"/>
              </a:ext>
            </a:extLst>
          </p:cNvPr>
          <p:cNvSpPr>
            <a:spLocks noGrp="1"/>
          </p:cNvSpPr>
          <p:nvPr>
            <p:ph idx="1"/>
          </p:nvPr>
        </p:nvSpPr>
        <p:spPr/>
        <p:txBody>
          <a:bodyPr/>
          <a:lstStyle/>
          <a:p>
            <a:r>
              <a:rPr lang="en-US" dirty="0"/>
              <a:t>The basic plan provides an overview of the airport’s approach to emergency operations. It includes a general introduction section and addresses the organizations tasked within the plan and their basic roles and responsibilities. The sections of the plan and what they include are:</a:t>
            </a:r>
          </a:p>
          <a:p>
            <a:pPr lvl="1"/>
            <a:r>
              <a:rPr lang="en-US" dirty="0"/>
              <a:t>Introduction </a:t>
            </a:r>
          </a:p>
          <a:p>
            <a:pPr lvl="1"/>
            <a:r>
              <a:rPr lang="en-US" dirty="0"/>
              <a:t>Situation and Assumptions </a:t>
            </a:r>
          </a:p>
          <a:p>
            <a:pPr lvl="1"/>
            <a:r>
              <a:rPr lang="en-US" dirty="0"/>
              <a:t>Organization and Assignment of Responsibility </a:t>
            </a:r>
          </a:p>
          <a:p>
            <a:pPr lvl="1"/>
            <a:r>
              <a:rPr lang="en-US" dirty="0"/>
              <a:t>Administrative Review </a:t>
            </a:r>
          </a:p>
        </p:txBody>
      </p:sp>
    </p:spTree>
    <p:extLst>
      <p:ext uri="{BB962C8B-B14F-4D97-AF65-F5344CB8AC3E}">
        <p14:creationId xmlns:p14="http://schemas.microsoft.com/office/powerpoint/2010/main" val="246846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F43D-0FBB-4866-BE6F-C7A18D8CCD48}"/>
              </a:ext>
            </a:extLst>
          </p:cNvPr>
          <p:cNvSpPr>
            <a:spLocks noGrp="1"/>
          </p:cNvSpPr>
          <p:nvPr>
            <p:ph type="title"/>
          </p:nvPr>
        </p:nvSpPr>
        <p:spPr/>
        <p:txBody>
          <a:bodyPr/>
          <a:lstStyle/>
          <a:p>
            <a:r>
              <a:rPr lang="en-US" dirty="0"/>
              <a:t>Basic Plan : Introduction </a:t>
            </a:r>
          </a:p>
        </p:txBody>
      </p:sp>
      <p:sp>
        <p:nvSpPr>
          <p:cNvPr id="3" name="Content Placeholder 2">
            <a:extLst>
              <a:ext uri="{FF2B5EF4-FFF2-40B4-BE49-F238E27FC236}">
                <a16:creationId xmlns:a16="http://schemas.microsoft.com/office/drawing/2014/main" id="{D504922E-F775-4BB9-B24C-04E703B4BC22}"/>
              </a:ext>
            </a:extLst>
          </p:cNvPr>
          <p:cNvSpPr>
            <a:spLocks noGrp="1"/>
          </p:cNvSpPr>
          <p:nvPr>
            <p:ph idx="1"/>
          </p:nvPr>
        </p:nvSpPr>
        <p:spPr>
          <a:xfrm>
            <a:off x="228600" y="1193800"/>
            <a:ext cx="8839200" cy="4958465"/>
          </a:xfrm>
        </p:spPr>
        <p:txBody>
          <a:bodyPr>
            <a:normAutofit/>
          </a:bodyPr>
          <a:lstStyle/>
          <a:p>
            <a:r>
              <a:rPr lang="en-US" dirty="0"/>
              <a:t>Revision date.</a:t>
            </a:r>
          </a:p>
          <a:p>
            <a:r>
              <a:rPr lang="en-US" dirty="0"/>
              <a:t>Table of contents.</a:t>
            </a:r>
          </a:p>
          <a:p>
            <a:r>
              <a:rPr lang="en-US" dirty="0"/>
              <a:t>Name of the legal authority for emergency operations and of who has approved the plan.</a:t>
            </a:r>
          </a:p>
          <a:p>
            <a:r>
              <a:rPr lang="en-US" dirty="0"/>
              <a:t>Name of the emergency coordinator, such as the airport manager or emergency management officer, responsible for administration of the plan and review processes.</a:t>
            </a:r>
          </a:p>
        </p:txBody>
      </p:sp>
    </p:spTree>
    <p:extLst>
      <p:ext uri="{BB962C8B-B14F-4D97-AF65-F5344CB8AC3E}">
        <p14:creationId xmlns:p14="http://schemas.microsoft.com/office/powerpoint/2010/main" val="116714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7592-F922-4D15-AD20-126C5EFF41AC}"/>
              </a:ext>
            </a:extLst>
          </p:cNvPr>
          <p:cNvSpPr>
            <a:spLocks noGrp="1"/>
          </p:cNvSpPr>
          <p:nvPr>
            <p:ph type="title"/>
          </p:nvPr>
        </p:nvSpPr>
        <p:spPr/>
        <p:txBody>
          <a:bodyPr/>
          <a:lstStyle/>
          <a:p>
            <a:r>
              <a:rPr lang="en-US" dirty="0"/>
              <a:t>Basic Plan : Situation and Assumptions</a:t>
            </a:r>
          </a:p>
        </p:txBody>
      </p:sp>
      <p:sp>
        <p:nvSpPr>
          <p:cNvPr id="3" name="Content Placeholder 2">
            <a:extLst>
              <a:ext uri="{FF2B5EF4-FFF2-40B4-BE49-F238E27FC236}">
                <a16:creationId xmlns:a16="http://schemas.microsoft.com/office/drawing/2014/main" id="{620A7BC6-0931-47D2-B357-0CCAB4AB4872}"/>
              </a:ext>
            </a:extLst>
          </p:cNvPr>
          <p:cNvSpPr>
            <a:spLocks noGrp="1"/>
          </p:cNvSpPr>
          <p:nvPr>
            <p:ph idx="1"/>
          </p:nvPr>
        </p:nvSpPr>
        <p:spPr/>
        <p:txBody>
          <a:bodyPr/>
          <a:lstStyle/>
          <a:p>
            <a:r>
              <a:rPr lang="en-US" dirty="0"/>
              <a:t>List of characteristics of the airport considered during preparation of the AEP and the airport hazard analysis.</a:t>
            </a:r>
          </a:p>
          <a:p>
            <a:r>
              <a:rPr lang="en-US" dirty="0"/>
              <a:t>Discussion of the airport structure and factors that may affect response activities.</a:t>
            </a:r>
          </a:p>
        </p:txBody>
      </p:sp>
    </p:spTree>
    <p:extLst>
      <p:ext uri="{BB962C8B-B14F-4D97-AF65-F5344CB8AC3E}">
        <p14:creationId xmlns:p14="http://schemas.microsoft.com/office/powerpoint/2010/main" val="400300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EF3D-F1FB-48FC-B98B-7C23335AE63C}"/>
              </a:ext>
            </a:extLst>
          </p:cNvPr>
          <p:cNvSpPr>
            <a:spLocks noGrp="1"/>
          </p:cNvSpPr>
          <p:nvPr>
            <p:ph type="title"/>
          </p:nvPr>
        </p:nvSpPr>
        <p:spPr/>
        <p:txBody>
          <a:bodyPr/>
          <a:lstStyle/>
          <a:p>
            <a:r>
              <a:rPr lang="en-US" sz="2400" dirty="0"/>
              <a:t>Basic Plan : Organization and assignment of responsibility </a:t>
            </a:r>
          </a:p>
        </p:txBody>
      </p:sp>
      <p:sp>
        <p:nvSpPr>
          <p:cNvPr id="3" name="Content Placeholder 2">
            <a:extLst>
              <a:ext uri="{FF2B5EF4-FFF2-40B4-BE49-F238E27FC236}">
                <a16:creationId xmlns:a16="http://schemas.microsoft.com/office/drawing/2014/main" id="{3A25D398-7F05-478C-BCDD-DAFD9AB36CC8}"/>
              </a:ext>
            </a:extLst>
          </p:cNvPr>
          <p:cNvSpPr>
            <a:spLocks noGrp="1"/>
          </p:cNvSpPr>
          <p:nvPr>
            <p:ph idx="1"/>
          </p:nvPr>
        </p:nvSpPr>
        <p:spPr/>
        <p:txBody>
          <a:bodyPr>
            <a:normAutofit fontScale="92500" lnSpcReduction="20000"/>
          </a:bodyPr>
          <a:lstStyle/>
          <a:p>
            <a:r>
              <a:rPr lang="en-US" dirty="0"/>
              <a:t>List of each agency tasked within the AEP, by position and organizational responsibilities as well as tasks to be performed. Examples of individuals and agencies include:</a:t>
            </a:r>
          </a:p>
          <a:p>
            <a:pPr lvl="1"/>
            <a:r>
              <a:rPr lang="en-US" dirty="0"/>
              <a:t>Airport manager</a:t>
            </a:r>
          </a:p>
          <a:p>
            <a:pPr lvl="1"/>
            <a:r>
              <a:rPr lang="en-US" dirty="0"/>
              <a:t>Fire department</a:t>
            </a:r>
          </a:p>
          <a:p>
            <a:pPr lvl="1"/>
            <a:r>
              <a:rPr lang="en-US" dirty="0"/>
              <a:t>Police department</a:t>
            </a:r>
          </a:p>
          <a:p>
            <a:pPr lvl="1"/>
            <a:r>
              <a:rPr lang="en-US" dirty="0"/>
              <a:t>Health and medical services</a:t>
            </a:r>
          </a:p>
          <a:p>
            <a:pPr lvl="1"/>
            <a:r>
              <a:rPr lang="en-US" dirty="0"/>
              <a:t>Communications officer</a:t>
            </a:r>
          </a:p>
          <a:p>
            <a:pPr lvl="1"/>
            <a:r>
              <a:rPr lang="en-US" dirty="0"/>
              <a:t>Public information officer</a:t>
            </a:r>
          </a:p>
          <a:p>
            <a:pPr lvl="1"/>
            <a:r>
              <a:rPr lang="en-US" dirty="0"/>
              <a:t>Air traffic control</a:t>
            </a:r>
          </a:p>
          <a:p>
            <a:pPr lvl="1"/>
            <a:r>
              <a:rPr lang="en-US" dirty="0"/>
              <a:t>Airport maintenance</a:t>
            </a:r>
          </a:p>
          <a:p>
            <a:pPr lvl="1"/>
            <a:r>
              <a:rPr lang="en-US" dirty="0"/>
              <a:t>Airport tenants</a:t>
            </a:r>
          </a:p>
          <a:p>
            <a:pPr lvl="1"/>
            <a:r>
              <a:rPr lang="en-US" dirty="0"/>
              <a:t>Mutual aid agencies</a:t>
            </a:r>
          </a:p>
          <a:p>
            <a:r>
              <a:rPr lang="en-US" dirty="0"/>
              <a:t>List of basic responsibilities in this section, including more detailed information to be found in functional areas and hazard-specific tabs.</a:t>
            </a:r>
          </a:p>
        </p:txBody>
      </p:sp>
    </p:spTree>
    <p:extLst>
      <p:ext uri="{BB962C8B-B14F-4D97-AF65-F5344CB8AC3E}">
        <p14:creationId xmlns:p14="http://schemas.microsoft.com/office/powerpoint/2010/main" val="79424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C99E4-487A-49E2-B02C-58C52AEF5FE2}"/>
              </a:ext>
            </a:extLst>
          </p:cNvPr>
          <p:cNvSpPr>
            <a:spLocks noGrp="1"/>
          </p:cNvSpPr>
          <p:nvPr>
            <p:ph idx="1"/>
          </p:nvPr>
        </p:nvSpPr>
        <p:spPr/>
        <p:txBody>
          <a:bodyPr>
            <a:normAutofit/>
          </a:bodyPr>
          <a:lstStyle/>
          <a:p>
            <a:r>
              <a:rPr lang="en-US" dirty="0"/>
              <a:t>FAA AC 150/5200-31C lists the components in this functional approach as: </a:t>
            </a:r>
          </a:p>
          <a:p>
            <a:pPr lvl="1"/>
            <a:r>
              <a:rPr lang="en-US" dirty="0"/>
              <a:t>A. Basic Plan </a:t>
            </a:r>
          </a:p>
          <a:p>
            <a:pPr lvl="1"/>
            <a:r>
              <a:rPr lang="en-US" dirty="0">
                <a:highlight>
                  <a:srgbClr val="FFFF00"/>
                </a:highlight>
              </a:rPr>
              <a:t>B. Functional Areas </a:t>
            </a:r>
          </a:p>
          <a:p>
            <a:pPr lvl="1"/>
            <a:r>
              <a:rPr lang="en-US" dirty="0"/>
              <a:t>C. Hazard-Specific Sections </a:t>
            </a:r>
          </a:p>
          <a:p>
            <a:pPr lvl="1"/>
            <a:r>
              <a:rPr lang="en-US" dirty="0"/>
              <a:t>D. Standard Operating Procedures (SOPs) and Checklists</a:t>
            </a:r>
          </a:p>
          <a:p>
            <a:pPr marL="0" indent="0">
              <a:buNone/>
            </a:pPr>
            <a:br>
              <a:rPr lang="en-US" dirty="0"/>
            </a:br>
            <a:endParaRPr lang="en-US" dirty="0"/>
          </a:p>
          <a:p>
            <a:pPr marL="0" indent="0">
              <a:buNone/>
            </a:pPr>
            <a:endParaRPr lang="en-US" dirty="0"/>
          </a:p>
        </p:txBody>
      </p:sp>
      <p:sp>
        <p:nvSpPr>
          <p:cNvPr id="4" name="Title 1">
            <a:extLst>
              <a:ext uri="{FF2B5EF4-FFF2-40B4-BE49-F238E27FC236}">
                <a16:creationId xmlns:a16="http://schemas.microsoft.com/office/drawing/2014/main" id="{08DF79FB-462E-4D44-9C3B-59A63F56E424}"/>
              </a:ext>
            </a:extLst>
          </p:cNvPr>
          <p:cNvSpPr>
            <a:spLocks noGrp="1"/>
          </p:cNvSpPr>
          <p:nvPr>
            <p:ph type="title"/>
          </p:nvPr>
        </p:nvSpPr>
        <p:spPr>
          <a:xfrm>
            <a:off x="5316" y="134679"/>
            <a:ext cx="8839200" cy="825500"/>
          </a:xfrm>
        </p:spPr>
        <p:txBody>
          <a:bodyPr/>
          <a:lstStyle/>
          <a:p>
            <a:r>
              <a:rPr lang="en-US" dirty="0"/>
              <a:t>Components: Functional Areas </a:t>
            </a:r>
          </a:p>
        </p:txBody>
      </p:sp>
    </p:spTree>
    <p:extLst>
      <p:ext uri="{BB962C8B-B14F-4D97-AF65-F5344CB8AC3E}">
        <p14:creationId xmlns:p14="http://schemas.microsoft.com/office/powerpoint/2010/main" val="374827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5681-59AE-44A0-9CDB-29D0893203A1}"/>
              </a:ext>
            </a:extLst>
          </p:cNvPr>
          <p:cNvSpPr>
            <a:spLocks noGrp="1"/>
          </p:cNvSpPr>
          <p:nvPr>
            <p:ph type="title"/>
          </p:nvPr>
        </p:nvSpPr>
        <p:spPr/>
        <p:txBody>
          <a:bodyPr/>
          <a:lstStyle/>
          <a:p>
            <a:r>
              <a:rPr lang="en-US" dirty="0"/>
              <a:t>Functional Areas 	</a:t>
            </a:r>
          </a:p>
        </p:txBody>
      </p:sp>
      <p:sp>
        <p:nvSpPr>
          <p:cNvPr id="3" name="Content Placeholder 2">
            <a:extLst>
              <a:ext uri="{FF2B5EF4-FFF2-40B4-BE49-F238E27FC236}">
                <a16:creationId xmlns:a16="http://schemas.microsoft.com/office/drawing/2014/main" id="{28E4BE35-482F-43FE-9966-EECE4036F0FC}"/>
              </a:ext>
            </a:extLst>
          </p:cNvPr>
          <p:cNvSpPr>
            <a:spLocks noGrp="1"/>
          </p:cNvSpPr>
          <p:nvPr>
            <p:ph idx="1"/>
          </p:nvPr>
        </p:nvSpPr>
        <p:spPr/>
        <p:txBody>
          <a:bodyPr>
            <a:normAutofit fontScale="92500" lnSpcReduction="20000"/>
          </a:bodyPr>
          <a:lstStyle/>
          <a:p>
            <a:r>
              <a:rPr lang="en-US" dirty="0"/>
              <a:t>Functional areas are tasks and core responsibilities that may be applied to all airport emergencies. Detailed information particular to a specific emergency can be found in the standard operating procedures for hazard-specific areas, and FAA AC 150/5200-31C describes functional sections. Typical functional areas and their corresponding tasks are:</a:t>
            </a:r>
          </a:p>
          <a:p>
            <a:pPr lvl="1"/>
            <a:r>
              <a:rPr lang="en-US" dirty="0"/>
              <a:t>Command and Control </a:t>
            </a:r>
          </a:p>
          <a:p>
            <a:pPr lvl="1"/>
            <a:r>
              <a:rPr lang="en-US" dirty="0"/>
              <a:t>Communication </a:t>
            </a:r>
          </a:p>
          <a:p>
            <a:pPr lvl="1"/>
            <a:r>
              <a:rPr lang="en-US" dirty="0"/>
              <a:t>Alert Notification and Warning </a:t>
            </a:r>
          </a:p>
          <a:p>
            <a:pPr lvl="1"/>
            <a:r>
              <a:rPr lang="en-US" dirty="0"/>
              <a:t>Emergency Public Information </a:t>
            </a:r>
          </a:p>
          <a:p>
            <a:pPr lvl="1"/>
            <a:r>
              <a:rPr lang="en-US" dirty="0"/>
              <a:t>Protective Actions </a:t>
            </a:r>
          </a:p>
          <a:p>
            <a:pPr lvl="1"/>
            <a:r>
              <a:rPr lang="en-US" dirty="0"/>
              <a:t>Law Enforcement/Security </a:t>
            </a:r>
          </a:p>
          <a:p>
            <a:pPr lvl="1"/>
            <a:r>
              <a:rPr lang="en-US" dirty="0"/>
              <a:t>Firefighting and Rescue </a:t>
            </a:r>
          </a:p>
          <a:p>
            <a:pPr lvl="1"/>
            <a:r>
              <a:rPr lang="en-US" dirty="0"/>
              <a:t>Health and Medical </a:t>
            </a:r>
          </a:p>
          <a:p>
            <a:pPr lvl="1"/>
            <a:r>
              <a:rPr lang="en-US" dirty="0"/>
              <a:t>Resource Management </a:t>
            </a:r>
          </a:p>
          <a:p>
            <a:pPr lvl="1"/>
            <a:r>
              <a:rPr lang="en-US" dirty="0"/>
              <a:t>Airport Operations and Maintenance </a:t>
            </a:r>
          </a:p>
        </p:txBody>
      </p:sp>
    </p:spTree>
    <p:extLst>
      <p:ext uri="{BB962C8B-B14F-4D97-AF65-F5344CB8AC3E}">
        <p14:creationId xmlns:p14="http://schemas.microsoft.com/office/powerpoint/2010/main" val="62058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C99E4-487A-49E2-B02C-58C52AEF5FE2}"/>
              </a:ext>
            </a:extLst>
          </p:cNvPr>
          <p:cNvSpPr>
            <a:spLocks noGrp="1"/>
          </p:cNvSpPr>
          <p:nvPr>
            <p:ph idx="1"/>
          </p:nvPr>
        </p:nvSpPr>
        <p:spPr/>
        <p:txBody>
          <a:bodyPr>
            <a:normAutofit/>
          </a:bodyPr>
          <a:lstStyle/>
          <a:p>
            <a:r>
              <a:rPr lang="en-US" dirty="0"/>
              <a:t>FAA AC 150/5200-31C lists the components in this functional approach as: </a:t>
            </a:r>
          </a:p>
          <a:p>
            <a:pPr lvl="1"/>
            <a:r>
              <a:rPr lang="en-US" dirty="0"/>
              <a:t>A. Basic Plan </a:t>
            </a:r>
          </a:p>
          <a:p>
            <a:pPr lvl="1"/>
            <a:r>
              <a:rPr lang="en-US" dirty="0"/>
              <a:t>B. Functional Areas </a:t>
            </a:r>
          </a:p>
          <a:p>
            <a:pPr lvl="1"/>
            <a:r>
              <a:rPr lang="en-US" dirty="0"/>
              <a:t>C. </a:t>
            </a:r>
            <a:r>
              <a:rPr lang="en-US" dirty="0">
                <a:highlight>
                  <a:srgbClr val="00FFFF"/>
                </a:highlight>
              </a:rPr>
              <a:t>Hazard-Specific Sections </a:t>
            </a:r>
          </a:p>
          <a:p>
            <a:pPr lvl="1"/>
            <a:r>
              <a:rPr lang="en-US" dirty="0"/>
              <a:t>D. Standard Operating Procedures (SOPs) and Checklists</a:t>
            </a:r>
          </a:p>
          <a:p>
            <a:pPr marL="0" indent="0">
              <a:buNone/>
            </a:pPr>
            <a:br>
              <a:rPr lang="en-US" dirty="0"/>
            </a:br>
            <a:endParaRPr lang="en-US" dirty="0"/>
          </a:p>
          <a:p>
            <a:pPr marL="0" indent="0">
              <a:buNone/>
            </a:pPr>
            <a:endParaRPr lang="en-US" dirty="0"/>
          </a:p>
        </p:txBody>
      </p:sp>
      <p:sp>
        <p:nvSpPr>
          <p:cNvPr id="2" name="TextBox 1">
            <a:extLst>
              <a:ext uri="{FF2B5EF4-FFF2-40B4-BE49-F238E27FC236}">
                <a16:creationId xmlns:a16="http://schemas.microsoft.com/office/drawing/2014/main" id="{8B735044-0BCD-4392-A9E5-251F262EC5DB}"/>
              </a:ext>
            </a:extLst>
          </p:cNvPr>
          <p:cNvSpPr txBox="1"/>
          <p:nvPr/>
        </p:nvSpPr>
        <p:spPr>
          <a:xfrm>
            <a:off x="0" y="228600"/>
            <a:ext cx="8534400" cy="584775"/>
          </a:xfrm>
          <a:prstGeom prst="rect">
            <a:avLst/>
          </a:prstGeom>
          <a:noFill/>
        </p:spPr>
        <p:txBody>
          <a:bodyPr wrap="square" rtlCol="0">
            <a:spAutoFit/>
          </a:bodyPr>
          <a:lstStyle/>
          <a:p>
            <a:r>
              <a:rPr lang="en-US" sz="3200" b="1" dirty="0">
                <a:solidFill>
                  <a:prstClr val="white"/>
                </a:solidFill>
                <a:effectLst>
                  <a:outerShdw blurRad="38100" dist="38100" dir="2700000" algn="tl">
                    <a:srgbClr val="000000">
                      <a:alpha val="43137"/>
                    </a:srgbClr>
                  </a:outerShdw>
                </a:effectLst>
                <a:latin typeface="PermianSlabSerifTypeface" pitchFamily="50" charset="0"/>
                <a:ea typeface="+mj-ea"/>
                <a:cs typeface="+mj-cs"/>
              </a:rPr>
              <a:t>Components: Hazard-Specific Sections </a:t>
            </a:r>
            <a:endParaRPr lang="en-US" sz="3600" dirty="0">
              <a:solidFill>
                <a:schemeClr val="bg1"/>
              </a:solidFill>
            </a:endParaRPr>
          </a:p>
        </p:txBody>
      </p:sp>
    </p:spTree>
    <p:extLst>
      <p:ext uri="{BB962C8B-B14F-4D97-AF65-F5344CB8AC3E}">
        <p14:creationId xmlns:p14="http://schemas.microsoft.com/office/powerpoint/2010/main" val="121036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D6B1-3A3F-41CE-BD5F-1ECD5DF2037C}"/>
              </a:ext>
            </a:extLst>
          </p:cNvPr>
          <p:cNvSpPr>
            <a:spLocks noGrp="1"/>
          </p:cNvSpPr>
          <p:nvPr>
            <p:ph type="title"/>
          </p:nvPr>
        </p:nvSpPr>
        <p:spPr/>
        <p:txBody>
          <a:bodyPr/>
          <a:lstStyle/>
          <a:p>
            <a:r>
              <a:rPr lang="en-US" dirty="0"/>
              <a:t>Hazard-Specific Sections </a:t>
            </a:r>
          </a:p>
        </p:txBody>
      </p:sp>
      <p:sp>
        <p:nvSpPr>
          <p:cNvPr id="3" name="Content Placeholder 2">
            <a:extLst>
              <a:ext uri="{FF2B5EF4-FFF2-40B4-BE49-F238E27FC236}">
                <a16:creationId xmlns:a16="http://schemas.microsoft.com/office/drawing/2014/main" id="{5780103E-1468-4520-9960-BE4AC6820D39}"/>
              </a:ext>
            </a:extLst>
          </p:cNvPr>
          <p:cNvSpPr>
            <a:spLocks noGrp="1"/>
          </p:cNvSpPr>
          <p:nvPr>
            <p:ph idx="1"/>
          </p:nvPr>
        </p:nvSpPr>
        <p:spPr/>
        <p:txBody>
          <a:bodyPr>
            <a:normAutofit fontScale="92500"/>
          </a:bodyPr>
          <a:lstStyle/>
          <a:p>
            <a:r>
              <a:rPr lang="en-US" dirty="0"/>
              <a:t>The hazard-specific section provides additional information regarding the response to a particular hazard or emergency situation. This detailed information is typically stand-alone and should be easily located within the AEP for quick reference. It may be helpful to provide tabs to quickly identify hazard-specific sections. In the AEP, hazard-specific emergencies include but are not limited to:</a:t>
            </a:r>
          </a:p>
          <a:p>
            <a:pPr lvl="1"/>
            <a:r>
              <a:rPr lang="en-US" dirty="0"/>
              <a:t>Aircraft Accidents/Incidents</a:t>
            </a:r>
          </a:p>
          <a:p>
            <a:pPr lvl="1"/>
            <a:r>
              <a:rPr lang="en-US" dirty="0"/>
              <a:t>Landside Emergencies </a:t>
            </a:r>
          </a:p>
          <a:p>
            <a:pPr lvl="1"/>
            <a:r>
              <a:rPr lang="en-US" dirty="0"/>
              <a:t>Natural Disasters </a:t>
            </a:r>
          </a:p>
          <a:p>
            <a:pPr lvl="1"/>
            <a:r>
              <a:rPr lang="en-US" dirty="0"/>
              <a:t>Fires Electrical Power Failures </a:t>
            </a:r>
          </a:p>
          <a:p>
            <a:pPr lvl="1"/>
            <a:r>
              <a:rPr lang="en-US" dirty="0"/>
              <a:t>Hazardous Materials </a:t>
            </a:r>
          </a:p>
          <a:p>
            <a:pPr lvl="1"/>
            <a:r>
              <a:rPr lang="en-US" dirty="0"/>
              <a:t>Wildlife Management </a:t>
            </a:r>
          </a:p>
          <a:p>
            <a:pPr lvl="1"/>
            <a:r>
              <a:rPr lang="en-US" dirty="0"/>
              <a:t>Security/Criminal Activities </a:t>
            </a:r>
          </a:p>
          <a:p>
            <a:pPr lvl="1"/>
            <a:endParaRPr lang="en-US" dirty="0"/>
          </a:p>
        </p:txBody>
      </p:sp>
    </p:spTree>
    <p:extLst>
      <p:ext uri="{BB962C8B-B14F-4D97-AF65-F5344CB8AC3E}">
        <p14:creationId xmlns:p14="http://schemas.microsoft.com/office/powerpoint/2010/main" val="412971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C99E4-487A-49E2-B02C-58C52AEF5FE2}"/>
              </a:ext>
            </a:extLst>
          </p:cNvPr>
          <p:cNvSpPr>
            <a:spLocks noGrp="1"/>
          </p:cNvSpPr>
          <p:nvPr>
            <p:ph idx="1"/>
          </p:nvPr>
        </p:nvSpPr>
        <p:spPr/>
        <p:txBody>
          <a:bodyPr>
            <a:normAutofit/>
          </a:bodyPr>
          <a:lstStyle/>
          <a:p>
            <a:r>
              <a:rPr lang="en-US" dirty="0"/>
              <a:t>FAA AC 150/5200-31C lists the components in this functional approach as: </a:t>
            </a:r>
          </a:p>
          <a:p>
            <a:pPr lvl="1"/>
            <a:r>
              <a:rPr lang="en-US" dirty="0"/>
              <a:t>A. Basic Plan </a:t>
            </a:r>
          </a:p>
          <a:p>
            <a:pPr lvl="1"/>
            <a:r>
              <a:rPr lang="en-US" dirty="0"/>
              <a:t>B. Functional Areas </a:t>
            </a:r>
          </a:p>
          <a:p>
            <a:pPr lvl="1"/>
            <a:r>
              <a:rPr lang="en-US" dirty="0"/>
              <a:t>C. Hazard-Specific Sections </a:t>
            </a:r>
          </a:p>
          <a:p>
            <a:pPr lvl="1"/>
            <a:r>
              <a:rPr lang="en-US" dirty="0">
                <a:highlight>
                  <a:srgbClr val="FF0000"/>
                </a:highlight>
              </a:rPr>
              <a:t>D. Standard Operating Procedures (SOPs) and Checklists</a:t>
            </a:r>
          </a:p>
          <a:p>
            <a:pPr marL="0" indent="0">
              <a:buNone/>
            </a:pPr>
            <a:br>
              <a:rPr lang="en-US" dirty="0"/>
            </a:br>
            <a:endParaRPr lang="en-US" dirty="0"/>
          </a:p>
          <a:p>
            <a:pPr marL="0" indent="0">
              <a:buNone/>
            </a:pPr>
            <a:endParaRPr lang="en-US" dirty="0"/>
          </a:p>
        </p:txBody>
      </p:sp>
      <p:sp>
        <p:nvSpPr>
          <p:cNvPr id="2" name="TextBox 1">
            <a:extLst>
              <a:ext uri="{FF2B5EF4-FFF2-40B4-BE49-F238E27FC236}">
                <a16:creationId xmlns:a16="http://schemas.microsoft.com/office/drawing/2014/main" id="{8B735044-0BCD-4392-A9E5-251F262EC5DB}"/>
              </a:ext>
            </a:extLst>
          </p:cNvPr>
          <p:cNvSpPr txBox="1"/>
          <p:nvPr/>
        </p:nvSpPr>
        <p:spPr>
          <a:xfrm>
            <a:off x="152400" y="381000"/>
            <a:ext cx="8839200" cy="400110"/>
          </a:xfrm>
          <a:prstGeom prst="rect">
            <a:avLst/>
          </a:prstGeom>
          <a:noFill/>
        </p:spPr>
        <p:txBody>
          <a:bodyPr wrap="square" rtlCol="0">
            <a:spAutoFit/>
          </a:bodyPr>
          <a:lstStyle/>
          <a:p>
            <a:pPr lvl="0">
              <a:defRPr/>
            </a:pPr>
            <a:r>
              <a:rPr lang="en-US" sz="2000" b="1" dirty="0">
                <a:solidFill>
                  <a:prstClr val="white"/>
                </a:solidFill>
                <a:effectLst>
                  <a:outerShdw blurRad="38100" dist="38100" dir="2700000" algn="tl">
                    <a:srgbClr val="000000">
                      <a:alpha val="43137"/>
                    </a:srgbClr>
                  </a:outerShdw>
                </a:effectLst>
                <a:latin typeface="PermianSlabSerifTypeface" pitchFamily="50" charset="0"/>
                <a:ea typeface="+mj-ea"/>
                <a:cs typeface="+mj-cs"/>
              </a:rPr>
              <a:t>Components: Standard Operating Procedures (SOPs) and Checklists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4369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AEDF-BAA8-43EC-BA46-3E267712BEA8}"/>
              </a:ext>
            </a:extLst>
          </p:cNvPr>
          <p:cNvSpPr>
            <a:spLocks noGrp="1"/>
          </p:cNvSpPr>
          <p:nvPr>
            <p:ph type="title"/>
          </p:nvPr>
        </p:nvSpPr>
        <p:spPr/>
        <p:txBody>
          <a:bodyPr/>
          <a:lstStyle/>
          <a:p>
            <a:r>
              <a:rPr lang="en-US" sz="2400" dirty="0"/>
              <a:t>Standard Operating Procedures (SOPs) and Checklists </a:t>
            </a:r>
          </a:p>
        </p:txBody>
      </p:sp>
      <p:sp>
        <p:nvSpPr>
          <p:cNvPr id="3" name="Content Placeholder 2">
            <a:extLst>
              <a:ext uri="{FF2B5EF4-FFF2-40B4-BE49-F238E27FC236}">
                <a16:creationId xmlns:a16="http://schemas.microsoft.com/office/drawing/2014/main" id="{E9FBF142-411A-4D17-BFE2-F69FE8BA73AE}"/>
              </a:ext>
            </a:extLst>
          </p:cNvPr>
          <p:cNvSpPr>
            <a:spLocks noGrp="1"/>
          </p:cNvSpPr>
          <p:nvPr>
            <p:ph idx="1"/>
          </p:nvPr>
        </p:nvSpPr>
        <p:spPr/>
        <p:txBody>
          <a:bodyPr/>
          <a:lstStyle/>
          <a:p>
            <a:r>
              <a:rPr lang="en-US" dirty="0"/>
              <a:t>Standard operating procedures (SOPs) and checklists provide detailed instructions that individuals or organizations tasked within the AEP may use to ensure all assigned responsibilities are being performed. They should be easily located within the AEP and should allow the user to provide detailed information useful later for insurance or investigation purposes, if needed.</a:t>
            </a:r>
          </a:p>
        </p:txBody>
      </p:sp>
    </p:spTree>
    <p:extLst>
      <p:ext uri="{BB962C8B-B14F-4D97-AF65-F5344CB8AC3E}">
        <p14:creationId xmlns:p14="http://schemas.microsoft.com/office/powerpoint/2010/main" val="280514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4A1C-E96E-4E53-9286-C4D239268103}"/>
              </a:ext>
            </a:extLst>
          </p:cNvPr>
          <p:cNvSpPr>
            <a:spLocks noGrp="1"/>
          </p:cNvSpPr>
          <p:nvPr>
            <p:ph type="title"/>
          </p:nvPr>
        </p:nvSpPr>
        <p:spPr/>
        <p:txBody>
          <a:bodyPr/>
          <a:lstStyle/>
          <a:p>
            <a:r>
              <a:rPr lang="en-US" dirty="0"/>
              <a:t>Purpose of This Course </a:t>
            </a:r>
          </a:p>
        </p:txBody>
      </p:sp>
      <p:sp>
        <p:nvSpPr>
          <p:cNvPr id="3" name="Content Placeholder 2">
            <a:extLst>
              <a:ext uri="{FF2B5EF4-FFF2-40B4-BE49-F238E27FC236}">
                <a16:creationId xmlns:a16="http://schemas.microsoft.com/office/drawing/2014/main" id="{784D8247-D6BB-4497-9EF7-B20B44BC1E94}"/>
              </a:ext>
            </a:extLst>
          </p:cNvPr>
          <p:cNvSpPr>
            <a:spLocks noGrp="1"/>
          </p:cNvSpPr>
          <p:nvPr>
            <p:ph idx="1"/>
          </p:nvPr>
        </p:nvSpPr>
        <p:spPr/>
        <p:txBody>
          <a:bodyPr/>
          <a:lstStyle/>
          <a:p>
            <a:r>
              <a:rPr lang="en-US" dirty="0"/>
              <a:t>The purpose of this course is to help airport managers/sponsors learn:</a:t>
            </a:r>
          </a:p>
          <a:p>
            <a:pPr lvl="1"/>
            <a:r>
              <a:rPr lang="en-US" dirty="0"/>
              <a:t>What is an AEP? </a:t>
            </a:r>
          </a:p>
          <a:p>
            <a:pPr lvl="1"/>
            <a:r>
              <a:rPr lang="en-US" dirty="0"/>
              <a:t>Who is involved in an AEP </a:t>
            </a:r>
          </a:p>
          <a:p>
            <a:pPr lvl="1"/>
            <a:r>
              <a:rPr lang="en-US" dirty="0"/>
              <a:t>Why every airport needs an AEP </a:t>
            </a:r>
          </a:p>
          <a:p>
            <a:pPr lvl="1"/>
            <a:r>
              <a:rPr lang="en-US" dirty="0"/>
              <a:t>How to develop an AEP </a:t>
            </a:r>
          </a:p>
        </p:txBody>
      </p:sp>
    </p:spTree>
    <p:extLst>
      <p:ext uri="{BB962C8B-B14F-4D97-AF65-F5344CB8AC3E}">
        <p14:creationId xmlns:p14="http://schemas.microsoft.com/office/powerpoint/2010/main" val="6890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7AC1-E6CA-4B58-BCC6-69F67DE208F6}"/>
              </a:ext>
            </a:extLst>
          </p:cNvPr>
          <p:cNvSpPr>
            <a:spLocks noGrp="1"/>
          </p:cNvSpPr>
          <p:nvPr>
            <p:ph type="ctrTitle"/>
          </p:nvPr>
        </p:nvSpPr>
        <p:spPr/>
        <p:txBody>
          <a:bodyPr>
            <a:normAutofit fontScale="90000"/>
          </a:bodyPr>
          <a:lstStyle/>
          <a:p>
            <a:r>
              <a:rPr lang="en-US" dirty="0"/>
              <a:t>Airport Emergency Plan Development Tools </a:t>
            </a:r>
          </a:p>
        </p:txBody>
      </p:sp>
    </p:spTree>
    <p:extLst>
      <p:ext uri="{BB962C8B-B14F-4D97-AF65-F5344CB8AC3E}">
        <p14:creationId xmlns:p14="http://schemas.microsoft.com/office/powerpoint/2010/main" val="379182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D8F5-4695-4198-A408-D8ADAE755C26}"/>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90885001-8D64-426B-BE5D-9B5FC7757638}"/>
              </a:ext>
            </a:extLst>
          </p:cNvPr>
          <p:cNvSpPr>
            <a:spLocks noGrp="1"/>
          </p:cNvSpPr>
          <p:nvPr>
            <p:ph idx="1"/>
          </p:nvPr>
        </p:nvSpPr>
        <p:spPr>
          <a:xfrm>
            <a:off x="228600" y="1193800"/>
            <a:ext cx="4572000" cy="4958465"/>
          </a:xfrm>
        </p:spPr>
        <p:txBody>
          <a:bodyPr>
            <a:normAutofit fontScale="85000" lnSpcReduction="10000"/>
          </a:bodyPr>
          <a:lstStyle/>
          <a:p>
            <a:r>
              <a:rPr lang="en-US" dirty="0"/>
              <a:t>The online Airport Emergency Plan (AEP) Development Tool produces airport-specific AEPs in a format consistent with the Federal Aviation Administration’s Advisory Circular 150/5200-31C titled, </a:t>
            </a:r>
            <a:r>
              <a:rPr lang="en-US" i="1" dirty="0"/>
              <a:t>Airport Emergency Plan (AEP).  </a:t>
            </a:r>
          </a:p>
          <a:p>
            <a:r>
              <a:rPr lang="en-US" dirty="0"/>
              <a:t>The tool provides a user-friendly, sequential, and interactive format to create the plan, and includes introductory videos and question-specific help to enable accurate responses.  </a:t>
            </a:r>
          </a:p>
          <a:p>
            <a:r>
              <a:rPr lang="en-US" dirty="0"/>
              <a:t>The tool was developed under ACRP Projects 04-19 and 04-19A.</a:t>
            </a:r>
          </a:p>
        </p:txBody>
      </p:sp>
      <p:pic>
        <p:nvPicPr>
          <p:cNvPr id="4" name="Picture 3">
            <a:extLst>
              <a:ext uri="{FF2B5EF4-FFF2-40B4-BE49-F238E27FC236}">
                <a16:creationId xmlns:a16="http://schemas.microsoft.com/office/drawing/2014/main" id="{0565E3DD-51C4-4EDC-B57B-DCAFFF0EB256}"/>
              </a:ext>
            </a:extLst>
          </p:cNvPr>
          <p:cNvPicPr>
            <a:picLocks noChangeAspect="1"/>
          </p:cNvPicPr>
          <p:nvPr/>
        </p:nvPicPr>
        <p:blipFill>
          <a:blip r:embed="rId2"/>
          <a:stretch>
            <a:fillRect/>
          </a:stretch>
        </p:blipFill>
        <p:spPr>
          <a:xfrm>
            <a:off x="5293640" y="1086050"/>
            <a:ext cx="3651821" cy="5066215"/>
          </a:xfrm>
          <a:prstGeom prst="rect">
            <a:avLst/>
          </a:prstGeom>
        </p:spPr>
      </p:pic>
    </p:spTree>
    <p:extLst>
      <p:ext uri="{BB962C8B-B14F-4D97-AF65-F5344CB8AC3E}">
        <p14:creationId xmlns:p14="http://schemas.microsoft.com/office/powerpoint/2010/main" val="321191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EEAC-8A08-49FA-9014-8A276649242F}"/>
              </a:ext>
            </a:extLst>
          </p:cNvPr>
          <p:cNvSpPr>
            <a:spLocks noGrp="1"/>
          </p:cNvSpPr>
          <p:nvPr>
            <p:ph type="title"/>
          </p:nvPr>
        </p:nvSpPr>
        <p:spPr/>
        <p:txBody>
          <a:bodyPr/>
          <a:lstStyle/>
          <a:p>
            <a:r>
              <a:rPr lang="en-US" dirty="0"/>
              <a:t>AEP Development Tool </a:t>
            </a:r>
          </a:p>
        </p:txBody>
      </p:sp>
      <p:pic>
        <p:nvPicPr>
          <p:cNvPr id="4" name="Content Placeholder 3">
            <a:extLst>
              <a:ext uri="{FF2B5EF4-FFF2-40B4-BE49-F238E27FC236}">
                <a16:creationId xmlns:a16="http://schemas.microsoft.com/office/drawing/2014/main" id="{A3902378-A6D0-43CC-A8BF-A7831D51BDE4}"/>
              </a:ext>
            </a:extLst>
          </p:cNvPr>
          <p:cNvPicPr>
            <a:picLocks noGrp="1" noChangeAspect="1"/>
          </p:cNvPicPr>
          <p:nvPr>
            <p:ph idx="1"/>
          </p:nvPr>
        </p:nvPicPr>
        <p:blipFill>
          <a:blip r:embed="rId3"/>
          <a:stretch>
            <a:fillRect/>
          </a:stretch>
        </p:blipFill>
        <p:spPr>
          <a:xfrm>
            <a:off x="1143000" y="3124200"/>
            <a:ext cx="6858000" cy="3157537"/>
          </a:xfrm>
          <a:prstGeom prst="rect">
            <a:avLst/>
          </a:prstGeom>
        </p:spPr>
      </p:pic>
      <p:sp>
        <p:nvSpPr>
          <p:cNvPr id="5" name="TextBox 4">
            <a:extLst>
              <a:ext uri="{FF2B5EF4-FFF2-40B4-BE49-F238E27FC236}">
                <a16:creationId xmlns:a16="http://schemas.microsoft.com/office/drawing/2014/main" id="{C56B718F-C0C1-4D60-9894-12F8A27C07A2}"/>
              </a:ext>
            </a:extLst>
          </p:cNvPr>
          <p:cNvSpPr txBox="1"/>
          <p:nvPr/>
        </p:nvSpPr>
        <p:spPr>
          <a:xfrm>
            <a:off x="381000" y="1295400"/>
            <a:ext cx="7924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To use the development tool to create your AEP, click on the link provided and create a log in to access the tool</a:t>
            </a:r>
          </a:p>
          <a:p>
            <a:pPr marL="285750" indent="-285750">
              <a:buFont typeface="Arial" panose="020B0604020202020204" pitchFamily="34" charset="0"/>
              <a:buChar char="•"/>
            </a:pPr>
            <a:r>
              <a:rPr lang="en-US" dirty="0"/>
              <a:t>Once an airport has created a log in, you will be taken to this login page to access your AEP Development page </a:t>
            </a:r>
          </a:p>
          <a:p>
            <a:pPr marL="285750" indent="-285750">
              <a:buFont typeface="Arial" panose="020B0604020202020204" pitchFamily="34" charset="0"/>
              <a:buChar char="•"/>
            </a:pPr>
            <a:r>
              <a:rPr lang="en-US" dirty="0"/>
              <a:t>This website is free for all to use</a:t>
            </a:r>
          </a:p>
          <a:p>
            <a:endParaRPr lang="en-US" dirty="0"/>
          </a:p>
          <a:p>
            <a:r>
              <a:rPr lang="en-US" dirty="0">
                <a:hlinkClick r:id="rId4"/>
              </a:rPr>
              <a:t>Airport Emergency Plan | Login (aepdevelopment.com)</a:t>
            </a:r>
            <a:r>
              <a:rPr lang="en-US" dirty="0"/>
              <a:t> </a:t>
            </a:r>
          </a:p>
        </p:txBody>
      </p:sp>
    </p:spTree>
    <p:extLst>
      <p:ext uri="{BB962C8B-B14F-4D97-AF65-F5344CB8AC3E}">
        <p14:creationId xmlns:p14="http://schemas.microsoft.com/office/powerpoint/2010/main" val="1969889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D7EF-CF3B-46B5-921B-9E3D9A8BA69B}"/>
              </a:ext>
            </a:extLst>
          </p:cNvPr>
          <p:cNvSpPr>
            <a:spLocks noGrp="1"/>
          </p:cNvSpPr>
          <p:nvPr>
            <p:ph type="title"/>
          </p:nvPr>
        </p:nvSpPr>
        <p:spPr/>
        <p:txBody>
          <a:bodyPr/>
          <a:lstStyle/>
          <a:p>
            <a:r>
              <a:rPr lang="en-US" dirty="0"/>
              <a:t>Tips and Tools </a:t>
            </a:r>
          </a:p>
        </p:txBody>
      </p:sp>
      <p:sp>
        <p:nvSpPr>
          <p:cNvPr id="3" name="Content Placeholder 2">
            <a:extLst>
              <a:ext uri="{FF2B5EF4-FFF2-40B4-BE49-F238E27FC236}">
                <a16:creationId xmlns:a16="http://schemas.microsoft.com/office/drawing/2014/main" id="{4F647C6C-F52B-421D-9039-57A4725843B6}"/>
              </a:ext>
            </a:extLst>
          </p:cNvPr>
          <p:cNvSpPr>
            <a:spLocks noGrp="1"/>
          </p:cNvSpPr>
          <p:nvPr>
            <p:ph idx="1"/>
          </p:nvPr>
        </p:nvSpPr>
        <p:spPr>
          <a:xfrm>
            <a:off x="228600" y="1215044"/>
            <a:ext cx="3810000" cy="4937221"/>
          </a:xfrm>
        </p:spPr>
        <p:txBody>
          <a:bodyPr>
            <a:normAutofit fontScale="92500" lnSpcReduction="10000"/>
          </a:bodyPr>
          <a:lstStyle/>
          <a:p>
            <a:r>
              <a:rPr lang="en-US" dirty="0"/>
              <a:t>User must make a log in for their airport with a primary and secondary user. </a:t>
            </a:r>
          </a:p>
          <a:p>
            <a:r>
              <a:rPr lang="en-US" dirty="0"/>
              <a:t>Once you submit your information, you will receive a confirmation email from support@aepdevelopment.com to finalize the registration of your airport. </a:t>
            </a:r>
          </a:p>
          <a:p>
            <a:r>
              <a:rPr lang="en-US" dirty="0"/>
              <a:t> If you do not receive an email, please check your spam/junk email folder</a:t>
            </a:r>
          </a:p>
        </p:txBody>
      </p:sp>
      <p:pic>
        <p:nvPicPr>
          <p:cNvPr id="4" name="Picture 3">
            <a:extLst>
              <a:ext uri="{FF2B5EF4-FFF2-40B4-BE49-F238E27FC236}">
                <a16:creationId xmlns:a16="http://schemas.microsoft.com/office/drawing/2014/main" id="{04BC03C6-7675-40AB-92DE-19CE833ADA3A}"/>
              </a:ext>
            </a:extLst>
          </p:cNvPr>
          <p:cNvPicPr>
            <a:picLocks noChangeAspect="1"/>
          </p:cNvPicPr>
          <p:nvPr/>
        </p:nvPicPr>
        <p:blipFill>
          <a:blip r:embed="rId2"/>
          <a:stretch>
            <a:fillRect/>
          </a:stretch>
        </p:blipFill>
        <p:spPr>
          <a:xfrm>
            <a:off x="4065181" y="1071527"/>
            <a:ext cx="5030655" cy="4714946"/>
          </a:xfrm>
          <a:prstGeom prst="rect">
            <a:avLst/>
          </a:prstGeom>
        </p:spPr>
      </p:pic>
    </p:spTree>
    <p:extLst>
      <p:ext uri="{BB962C8B-B14F-4D97-AF65-F5344CB8AC3E}">
        <p14:creationId xmlns:p14="http://schemas.microsoft.com/office/powerpoint/2010/main" val="108056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95D3-F387-4B94-9C30-DA08DBD4D2FB}"/>
              </a:ext>
            </a:extLst>
          </p:cNvPr>
          <p:cNvSpPr>
            <a:spLocks noGrp="1"/>
          </p:cNvSpPr>
          <p:nvPr>
            <p:ph type="title"/>
          </p:nvPr>
        </p:nvSpPr>
        <p:spPr/>
        <p:txBody>
          <a:bodyPr/>
          <a:lstStyle/>
          <a:p>
            <a:r>
              <a:rPr lang="en-US" dirty="0"/>
              <a:t>AEP Development Tool </a:t>
            </a:r>
          </a:p>
        </p:txBody>
      </p:sp>
      <p:sp>
        <p:nvSpPr>
          <p:cNvPr id="3" name="Content Placeholder 2">
            <a:extLst>
              <a:ext uri="{FF2B5EF4-FFF2-40B4-BE49-F238E27FC236}">
                <a16:creationId xmlns:a16="http://schemas.microsoft.com/office/drawing/2014/main" id="{C193870D-EA70-4F77-A147-EC31EB0C3EC4}"/>
              </a:ext>
            </a:extLst>
          </p:cNvPr>
          <p:cNvSpPr>
            <a:spLocks noGrp="1"/>
          </p:cNvSpPr>
          <p:nvPr>
            <p:ph idx="1"/>
          </p:nvPr>
        </p:nvSpPr>
        <p:spPr/>
        <p:txBody>
          <a:bodyPr>
            <a:normAutofit/>
          </a:bodyPr>
          <a:lstStyle/>
          <a:p>
            <a:r>
              <a:rPr lang="en-US" sz="2000" dirty="0"/>
              <a:t>Once logged in this is the home screen one will see. On the left-hand side is the topics and what questions have been completed, at the top is your navigation panel.</a:t>
            </a:r>
          </a:p>
        </p:txBody>
      </p:sp>
      <p:pic>
        <p:nvPicPr>
          <p:cNvPr id="4" name="Picture 3">
            <a:extLst>
              <a:ext uri="{FF2B5EF4-FFF2-40B4-BE49-F238E27FC236}">
                <a16:creationId xmlns:a16="http://schemas.microsoft.com/office/drawing/2014/main" id="{A9E3B778-7406-439F-839D-39E7CD4C638D}"/>
              </a:ext>
            </a:extLst>
          </p:cNvPr>
          <p:cNvPicPr>
            <a:picLocks noChangeAspect="1"/>
          </p:cNvPicPr>
          <p:nvPr/>
        </p:nvPicPr>
        <p:blipFill>
          <a:blip r:embed="rId2"/>
          <a:stretch>
            <a:fillRect/>
          </a:stretch>
        </p:blipFill>
        <p:spPr>
          <a:xfrm>
            <a:off x="685801" y="2230788"/>
            <a:ext cx="8034364" cy="3936839"/>
          </a:xfrm>
          <a:prstGeom prst="rect">
            <a:avLst/>
          </a:prstGeom>
        </p:spPr>
      </p:pic>
      <p:sp>
        <p:nvSpPr>
          <p:cNvPr id="5" name="Oval 4">
            <a:extLst>
              <a:ext uri="{FF2B5EF4-FFF2-40B4-BE49-F238E27FC236}">
                <a16:creationId xmlns:a16="http://schemas.microsoft.com/office/drawing/2014/main" id="{94D0A71E-0715-47F0-844F-3B018121C2C2}"/>
              </a:ext>
            </a:extLst>
          </p:cNvPr>
          <p:cNvSpPr/>
          <p:nvPr/>
        </p:nvSpPr>
        <p:spPr>
          <a:xfrm>
            <a:off x="6756686" y="2230788"/>
            <a:ext cx="1981200" cy="3600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01DD09-2EA0-4CFF-8760-2989766B6D75}"/>
              </a:ext>
            </a:extLst>
          </p:cNvPr>
          <p:cNvSpPr/>
          <p:nvPr/>
        </p:nvSpPr>
        <p:spPr>
          <a:xfrm>
            <a:off x="551427" y="2410794"/>
            <a:ext cx="18288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85EAFF5-DBAC-4C05-94CC-28D2328A6992}"/>
              </a:ext>
            </a:extLst>
          </p:cNvPr>
          <p:cNvCxnSpPr>
            <a:cxnSpLocks/>
          </p:cNvCxnSpPr>
          <p:nvPr/>
        </p:nvCxnSpPr>
        <p:spPr>
          <a:xfrm flipV="1">
            <a:off x="7620000" y="2590800"/>
            <a:ext cx="127286" cy="609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071A2A8-172F-4412-BA9F-2A5CA1BFBECC}"/>
              </a:ext>
            </a:extLst>
          </p:cNvPr>
          <p:cNvCxnSpPr>
            <a:cxnSpLocks/>
            <a:endCxn id="6" idx="5"/>
          </p:cNvCxnSpPr>
          <p:nvPr/>
        </p:nvCxnSpPr>
        <p:spPr>
          <a:xfrm flipH="1" flipV="1">
            <a:off x="2112405" y="2931120"/>
            <a:ext cx="402196" cy="421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541998C-06F1-4945-B098-4095C0303AD9}"/>
              </a:ext>
            </a:extLst>
          </p:cNvPr>
          <p:cNvSpPr txBox="1"/>
          <p:nvPr/>
        </p:nvSpPr>
        <p:spPr>
          <a:xfrm>
            <a:off x="7190301" y="3200400"/>
            <a:ext cx="1664237" cy="369332"/>
          </a:xfrm>
          <a:prstGeom prst="rect">
            <a:avLst/>
          </a:prstGeom>
          <a:noFill/>
        </p:spPr>
        <p:txBody>
          <a:bodyPr wrap="square" rtlCol="0">
            <a:spAutoFit/>
          </a:bodyPr>
          <a:lstStyle/>
          <a:p>
            <a:r>
              <a:rPr lang="en-US" dirty="0"/>
              <a:t>Direction Icons</a:t>
            </a:r>
          </a:p>
        </p:txBody>
      </p:sp>
      <p:sp>
        <p:nvSpPr>
          <p:cNvPr id="14" name="TextBox 13">
            <a:extLst>
              <a:ext uri="{FF2B5EF4-FFF2-40B4-BE49-F238E27FC236}">
                <a16:creationId xmlns:a16="http://schemas.microsoft.com/office/drawing/2014/main" id="{1472D1AC-6585-4A8D-B029-B0994B215690}"/>
              </a:ext>
            </a:extLst>
          </p:cNvPr>
          <p:cNvSpPr txBox="1"/>
          <p:nvPr/>
        </p:nvSpPr>
        <p:spPr>
          <a:xfrm>
            <a:off x="2112405" y="3380406"/>
            <a:ext cx="2230995" cy="646331"/>
          </a:xfrm>
          <a:prstGeom prst="rect">
            <a:avLst/>
          </a:prstGeom>
          <a:noFill/>
        </p:spPr>
        <p:txBody>
          <a:bodyPr wrap="square" rtlCol="0">
            <a:spAutoFit/>
          </a:bodyPr>
          <a:lstStyle/>
          <a:p>
            <a:r>
              <a:rPr lang="en-US" dirty="0"/>
              <a:t>Survey Progress and resume survey</a:t>
            </a:r>
          </a:p>
        </p:txBody>
      </p:sp>
      <p:sp>
        <p:nvSpPr>
          <p:cNvPr id="15" name="Oval 14">
            <a:extLst>
              <a:ext uri="{FF2B5EF4-FFF2-40B4-BE49-F238E27FC236}">
                <a16:creationId xmlns:a16="http://schemas.microsoft.com/office/drawing/2014/main" id="{A92FAAF6-2B97-4A83-A043-238328D446F4}"/>
              </a:ext>
            </a:extLst>
          </p:cNvPr>
          <p:cNvSpPr/>
          <p:nvPr/>
        </p:nvSpPr>
        <p:spPr>
          <a:xfrm>
            <a:off x="701750" y="3005488"/>
            <a:ext cx="1045605" cy="2463800"/>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DA1150D-255B-4E7B-9FF5-DB8253E7ECBD}"/>
              </a:ext>
            </a:extLst>
          </p:cNvPr>
          <p:cNvCxnSpPr>
            <a:cxnSpLocks/>
          </p:cNvCxnSpPr>
          <p:nvPr/>
        </p:nvCxnSpPr>
        <p:spPr>
          <a:xfrm flipH="1" flipV="1">
            <a:off x="1681500" y="4800600"/>
            <a:ext cx="523056" cy="498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EB31E5C-1E7E-4B39-A210-383B12C70B23}"/>
              </a:ext>
            </a:extLst>
          </p:cNvPr>
          <p:cNvSpPr txBox="1"/>
          <p:nvPr/>
        </p:nvSpPr>
        <p:spPr>
          <a:xfrm>
            <a:off x="2057401" y="5227796"/>
            <a:ext cx="2286000" cy="923330"/>
          </a:xfrm>
          <a:prstGeom prst="rect">
            <a:avLst/>
          </a:prstGeom>
          <a:noFill/>
        </p:spPr>
        <p:txBody>
          <a:bodyPr wrap="square" rtlCol="0">
            <a:spAutoFit/>
          </a:bodyPr>
          <a:lstStyle/>
          <a:p>
            <a:r>
              <a:rPr lang="en-US" dirty="0"/>
              <a:t>Question bank, green = answered</a:t>
            </a:r>
          </a:p>
          <a:p>
            <a:r>
              <a:rPr lang="en-US" dirty="0"/>
              <a:t> yellow = unanswered</a:t>
            </a:r>
          </a:p>
        </p:txBody>
      </p:sp>
    </p:spTree>
    <p:extLst>
      <p:ext uri="{BB962C8B-B14F-4D97-AF65-F5344CB8AC3E}">
        <p14:creationId xmlns:p14="http://schemas.microsoft.com/office/powerpoint/2010/main" val="1348902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854F-BCF8-4023-A1E8-4B24AB95A01C}"/>
              </a:ext>
            </a:extLst>
          </p:cNvPr>
          <p:cNvSpPr>
            <a:spLocks noGrp="1"/>
          </p:cNvSpPr>
          <p:nvPr>
            <p:ph type="title"/>
          </p:nvPr>
        </p:nvSpPr>
        <p:spPr/>
        <p:txBody>
          <a:bodyPr/>
          <a:lstStyle/>
          <a:p>
            <a:r>
              <a:rPr lang="en-US" dirty="0"/>
              <a:t>Direction Icons </a:t>
            </a:r>
          </a:p>
        </p:txBody>
      </p:sp>
      <p:sp>
        <p:nvSpPr>
          <p:cNvPr id="3" name="Content Placeholder 2">
            <a:extLst>
              <a:ext uri="{FF2B5EF4-FFF2-40B4-BE49-F238E27FC236}">
                <a16:creationId xmlns:a16="http://schemas.microsoft.com/office/drawing/2014/main" id="{F4ECD391-F2B1-4645-A98E-A4EA24435B5D}"/>
              </a:ext>
            </a:extLst>
          </p:cNvPr>
          <p:cNvSpPr>
            <a:spLocks noGrp="1"/>
          </p:cNvSpPr>
          <p:nvPr>
            <p:ph idx="1"/>
          </p:nvPr>
        </p:nvSpPr>
        <p:spPr>
          <a:xfrm>
            <a:off x="1778466" y="1204944"/>
            <a:ext cx="3581400" cy="438211"/>
          </a:xfrm>
        </p:spPr>
        <p:txBody>
          <a:bodyPr>
            <a:normAutofit lnSpcReduction="10000"/>
          </a:bodyPr>
          <a:lstStyle/>
          <a:p>
            <a:r>
              <a:rPr lang="en-US" dirty="0"/>
              <a:t>Resume Survey </a:t>
            </a:r>
          </a:p>
        </p:txBody>
      </p:sp>
      <p:pic>
        <p:nvPicPr>
          <p:cNvPr id="24" name="Picture 23">
            <a:extLst>
              <a:ext uri="{FF2B5EF4-FFF2-40B4-BE49-F238E27FC236}">
                <a16:creationId xmlns:a16="http://schemas.microsoft.com/office/drawing/2014/main" id="{0EEE9918-3BA4-43C4-A0C1-9AC723801E8D}"/>
              </a:ext>
            </a:extLst>
          </p:cNvPr>
          <p:cNvPicPr>
            <a:picLocks noChangeAspect="1"/>
          </p:cNvPicPr>
          <p:nvPr/>
        </p:nvPicPr>
        <p:blipFill>
          <a:blip r:embed="rId2"/>
          <a:stretch>
            <a:fillRect/>
          </a:stretch>
        </p:blipFill>
        <p:spPr>
          <a:xfrm>
            <a:off x="685800" y="1202285"/>
            <a:ext cx="666843" cy="438211"/>
          </a:xfrm>
          <a:prstGeom prst="rect">
            <a:avLst/>
          </a:prstGeom>
        </p:spPr>
      </p:pic>
      <p:pic>
        <p:nvPicPr>
          <p:cNvPr id="25" name="Picture 24">
            <a:extLst>
              <a:ext uri="{FF2B5EF4-FFF2-40B4-BE49-F238E27FC236}">
                <a16:creationId xmlns:a16="http://schemas.microsoft.com/office/drawing/2014/main" id="{F253C8C6-8AFD-4FD4-84C5-4461F2DB1BEC}"/>
              </a:ext>
            </a:extLst>
          </p:cNvPr>
          <p:cNvPicPr>
            <a:picLocks noChangeAspect="1"/>
          </p:cNvPicPr>
          <p:nvPr/>
        </p:nvPicPr>
        <p:blipFill>
          <a:blip r:embed="rId3"/>
          <a:stretch>
            <a:fillRect/>
          </a:stretch>
        </p:blipFill>
        <p:spPr>
          <a:xfrm>
            <a:off x="685800" y="1769617"/>
            <a:ext cx="500132" cy="571580"/>
          </a:xfrm>
          <a:prstGeom prst="rect">
            <a:avLst/>
          </a:prstGeom>
        </p:spPr>
      </p:pic>
      <p:pic>
        <p:nvPicPr>
          <p:cNvPr id="26" name="Picture 25">
            <a:extLst>
              <a:ext uri="{FF2B5EF4-FFF2-40B4-BE49-F238E27FC236}">
                <a16:creationId xmlns:a16="http://schemas.microsoft.com/office/drawing/2014/main" id="{FFCCFA9C-C1CA-4FCF-A17D-960C0335A0A8}"/>
              </a:ext>
            </a:extLst>
          </p:cNvPr>
          <p:cNvPicPr>
            <a:picLocks noChangeAspect="1"/>
          </p:cNvPicPr>
          <p:nvPr/>
        </p:nvPicPr>
        <p:blipFill>
          <a:blip r:embed="rId4"/>
          <a:stretch>
            <a:fillRect/>
          </a:stretch>
        </p:blipFill>
        <p:spPr>
          <a:xfrm>
            <a:off x="685800" y="2446431"/>
            <a:ext cx="485843" cy="514422"/>
          </a:xfrm>
          <a:prstGeom prst="rect">
            <a:avLst/>
          </a:prstGeom>
        </p:spPr>
      </p:pic>
      <p:pic>
        <p:nvPicPr>
          <p:cNvPr id="27" name="Picture 26">
            <a:extLst>
              <a:ext uri="{FF2B5EF4-FFF2-40B4-BE49-F238E27FC236}">
                <a16:creationId xmlns:a16="http://schemas.microsoft.com/office/drawing/2014/main" id="{7CE29732-E191-48A3-95F0-D91EB18686A4}"/>
              </a:ext>
            </a:extLst>
          </p:cNvPr>
          <p:cNvPicPr>
            <a:picLocks noChangeAspect="1"/>
          </p:cNvPicPr>
          <p:nvPr/>
        </p:nvPicPr>
        <p:blipFill>
          <a:blip r:embed="rId5"/>
          <a:stretch>
            <a:fillRect/>
          </a:stretch>
        </p:blipFill>
        <p:spPr>
          <a:xfrm>
            <a:off x="676274" y="3066087"/>
            <a:ext cx="523948" cy="504895"/>
          </a:xfrm>
          <a:prstGeom prst="rect">
            <a:avLst/>
          </a:prstGeom>
        </p:spPr>
      </p:pic>
      <p:pic>
        <p:nvPicPr>
          <p:cNvPr id="28" name="Picture 27">
            <a:extLst>
              <a:ext uri="{FF2B5EF4-FFF2-40B4-BE49-F238E27FC236}">
                <a16:creationId xmlns:a16="http://schemas.microsoft.com/office/drawing/2014/main" id="{355F8085-1C0B-46D9-A706-0252F2DD2CFD}"/>
              </a:ext>
            </a:extLst>
          </p:cNvPr>
          <p:cNvPicPr>
            <a:picLocks noChangeAspect="1"/>
          </p:cNvPicPr>
          <p:nvPr/>
        </p:nvPicPr>
        <p:blipFill>
          <a:blip r:embed="rId6"/>
          <a:stretch>
            <a:fillRect/>
          </a:stretch>
        </p:blipFill>
        <p:spPr>
          <a:xfrm>
            <a:off x="690563" y="3685743"/>
            <a:ext cx="495369" cy="571580"/>
          </a:xfrm>
          <a:prstGeom prst="rect">
            <a:avLst/>
          </a:prstGeom>
        </p:spPr>
      </p:pic>
      <p:pic>
        <p:nvPicPr>
          <p:cNvPr id="29" name="Picture 28">
            <a:extLst>
              <a:ext uri="{FF2B5EF4-FFF2-40B4-BE49-F238E27FC236}">
                <a16:creationId xmlns:a16="http://schemas.microsoft.com/office/drawing/2014/main" id="{45CD4B29-ABC3-42DC-A63B-B65333D1920D}"/>
              </a:ext>
            </a:extLst>
          </p:cNvPr>
          <p:cNvPicPr>
            <a:picLocks noChangeAspect="1"/>
          </p:cNvPicPr>
          <p:nvPr/>
        </p:nvPicPr>
        <p:blipFill>
          <a:blip r:embed="rId7"/>
          <a:stretch>
            <a:fillRect/>
          </a:stretch>
        </p:blipFill>
        <p:spPr>
          <a:xfrm>
            <a:off x="685800" y="4386444"/>
            <a:ext cx="495369" cy="466790"/>
          </a:xfrm>
          <a:prstGeom prst="rect">
            <a:avLst/>
          </a:prstGeom>
        </p:spPr>
      </p:pic>
      <p:pic>
        <p:nvPicPr>
          <p:cNvPr id="30" name="Picture 29">
            <a:extLst>
              <a:ext uri="{FF2B5EF4-FFF2-40B4-BE49-F238E27FC236}">
                <a16:creationId xmlns:a16="http://schemas.microsoft.com/office/drawing/2014/main" id="{01D57080-A62B-4A93-B6C4-9A546AB9DD8B}"/>
              </a:ext>
            </a:extLst>
          </p:cNvPr>
          <p:cNvPicPr>
            <a:picLocks noChangeAspect="1"/>
          </p:cNvPicPr>
          <p:nvPr/>
        </p:nvPicPr>
        <p:blipFill>
          <a:blip r:embed="rId8"/>
          <a:stretch>
            <a:fillRect/>
          </a:stretch>
        </p:blipFill>
        <p:spPr>
          <a:xfrm>
            <a:off x="676274" y="4971869"/>
            <a:ext cx="485843" cy="523948"/>
          </a:xfrm>
          <a:prstGeom prst="rect">
            <a:avLst/>
          </a:prstGeom>
        </p:spPr>
      </p:pic>
      <p:pic>
        <p:nvPicPr>
          <p:cNvPr id="31" name="Picture 30">
            <a:extLst>
              <a:ext uri="{FF2B5EF4-FFF2-40B4-BE49-F238E27FC236}">
                <a16:creationId xmlns:a16="http://schemas.microsoft.com/office/drawing/2014/main" id="{A8559903-1CB2-438A-8B6E-980F25720C7D}"/>
              </a:ext>
            </a:extLst>
          </p:cNvPr>
          <p:cNvPicPr>
            <a:picLocks noChangeAspect="1"/>
          </p:cNvPicPr>
          <p:nvPr/>
        </p:nvPicPr>
        <p:blipFill>
          <a:blip r:embed="rId9"/>
          <a:stretch>
            <a:fillRect/>
          </a:stretch>
        </p:blipFill>
        <p:spPr>
          <a:xfrm>
            <a:off x="685800" y="5620971"/>
            <a:ext cx="581106" cy="485843"/>
          </a:xfrm>
          <a:prstGeom prst="rect">
            <a:avLst/>
          </a:prstGeom>
        </p:spPr>
      </p:pic>
      <p:sp>
        <p:nvSpPr>
          <p:cNvPr id="33" name="Content Placeholder 2">
            <a:extLst>
              <a:ext uri="{FF2B5EF4-FFF2-40B4-BE49-F238E27FC236}">
                <a16:creationId xmlns:a16="http://schemas.microsoft.com/office/drawing/2014/main" id="{9C1A6CC2-B33B-474D-925E-48B6EA9FABA3}"/>
              </a:ext>
            </a:extLst>
          </p:cNvPr>
          <p:cNvSpPr txBox="1">
            <a:spLocks/>
          </p:cNvSpPr>
          <p:nvPr/>
        </p:nvSpPr>
        <p:spPr>
          <a:xfrm>
            <a:off x="1752600" y="1839478"/>
            <a:ext cx="3581400" cy="438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Preview</a:t>
            </a:r>
          </a:p>
        </p:txBody>
      </p:sp>
      <p:sp>
        <p:nvSpPr>
          <p:cNvPr id="34" name="Content Placeholder 2">
            <a:extLst>
              <a:ext uri="{FF2B5EF4-FFF2-40B4-BE49-F238E27FC236}">
                <a16:creationId xmlns:a16="http://schemas.microsoft.com/office/drawing/2014/main" id="{1A77B91D-1766-4E7C-B19B-D717C27ACCAF}"/>
              </a:ext>
            </a:extLst>
          </p:cNvPr>
          <p:cNvSpPr txBox="1">
            <a:spLocks/>
          </p:cNvSpPr>
          <p:nvPr/>
        </p:nvSpPr>
        <p:spPr>
          <a:xfrm>
            <a:off x="1752600" y="2446431"/>
            <a:ext cx="3581400" cy="438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Plans</a:t>
            </a:r>
          </a:p>
        </p:txBody>
      </p:sp>
      <p:sp>
        <p:nvSpPr>
          <p:cNvPr id="35" name="Content Placeholder 2">
            <a:extLst>
              <a:ext uri="{FF2B5EF4-FFF2-40B4-BE49-F238E27FC236}">
                <a16:creationId xmlns:a16="http://schemas.microsoft.com/office/drawing/2014/main" id="{0E3FA7C8-8A7C-416F-8C06-6F204CEB9F9D}"/>
              </a:ext>
            </a:extLst>
          </p:cNvPr>
          <p:cNvSpPr txBox="1">
            <a:spLocks/>
          </p:cNvSpPr>
          <p:nvPr/>
        </p:nvSpPr>
        <p:spPr>
          <a:xfrm>
            <a:off x="1752600" y="3041249"/>
            <a:ext cx="3581400" cy="438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Admin Dashboard</a:t>
            </a:r>
          </a:p>
        </p:txBody>
      </p:sp>
      <p:sp>
        <p:nvSpPr>
          <p:cNvPr id="36" name="Content Placeholder 2">
            <a:extLst>
              <a:ext uri="{FF2B5EF4-FFF2-40B4-BE49-F238E27FC236}">
                <a16:creationId xmlns:a16="http://schemas.microsoft.com/office/drawing/2014/main" id="{EF2F7804-E6B5-46BE-9453-C6624D674FF2}"/>
              </a:ext>
            </a:extLst>
          </p:cNvPr>
          <p:cNvSpPr txBox="1">
            <a:spLocks/>
          </p:cNvSpPr>
          <p:nvPr/>
        </p:nvSpPr>
        <p:spPr>
          <a:xfrm>
            <a:off x="1781262" y="3685743"/>
            <a:ext cx="3581400" cy="438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Training Videos</a:t>
            </a:r>
          </a:p>
        </p:txBody>
      </p:sp>
      <p:sp>
        <p:nvSpPr>
          <p:cNvPr id="37" name="Content Placeholder 2">
            <a:extLst>
              <a:ext uri="{FF2B5EF4-FFF2-40B4-BE49-F238E27FC236}">
                <a16:creationId xmlns:a16="http://schemas.microsoft.com/office/drawing/2014/main" id="{8853031F-1AED-46B7-A763-8C2E147EE9F3}"/>
              </a:ext>
            </a:extLst>
          </p:cNvPr>
          <p:cNvSpPr txBox="1">
            <a:spLocks/>
          </p:cNvSpPr>
          <p:nvPr/>
        </p:nvSpPr>
        <p:spPr>
          <a:xfrm>
            <a:off x="1781262" y="4330237"/>
            <a:ext cx="3581400" cy="438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Technical Support</a:t>
            </a:r>
          </a:p>
        </p:txBody>
      </p:sp>
      <p:sp>
        <p:nvSpPr>
          <p:cNvPr id="38" name="Content Placeholder 2">
            <a:extLst>
              <a:ext uri="{FF2B5EF4-FFF2-40B4-BE49-F238E27FC236}">
                <a16:creationId xmlns:a16="http://schemas.microsoft.com/office/drawing/2014/main" id="{AA724A13-1660-4696-8DAB-B7F7839087BF}"/>
              </a:ext>
            </a:extLst>
          </p:cNvPr>
          <p:cNvSpPr txBox="1">
            <a:spLocks/>
          </p:cNvSpPr>
          <p:nvPr/>
        </p:nvSpPr>
        <p:spPr>
          <a:xfrm>
            <a:off x="1796642" y="4971869"/>
            <a:ext cx="3581400" cy="438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Log Out </a:t>
            </a:r>
          </a:p>
        </p:txBody>
      </p:sp>
      <p:sp>
        <p:nvSpPr>
          <p:cNvPr id="39" name="Content Placeholder 2">
            <a:extLst>
              <a:ext uri="{FF2B5EF4-FFF2-40B4-BE49-F238E27FC236}">
                <a16:creationId xmlns:a16="http://schemas.microsoft.com/office/drawing/2014/main" id="{8ED5FAAB-5FF0-4779-9345-E0D0EF3DE83B}"/>
              </a:ext>
            </a:extLst>
          </p:cNvPr>
          <p:cNvSpPr txBox="1">
            <a:spLocks/>
          </p:cNvSpPr>
          <p:nvPr/>
        </p:nvSpPr>
        <p:spPr>
          <a:xfrm>
            <a:off x="1754697" y="5620971"/>
            <a:ext cx="3581400" cy="438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My Account</a:t>
            </a:r>
          </a:p>
        </p:txBody>
      </p:sp>
      <p:sp>
        <p:nvSpPr>
          <p:cNvPr id="40" name="Content Placeholder 2">
            <a:extLst>
              <a:ext uri="{FF2B5EF4-FFF2-40B4-BE49-F238E27FC236}">
                <a16:creationId xmlns:a16="http://schemas.microsoft.com/office/drawing/2014/main" id="{4583A6E8-2270-4F87-B501-8D35155E2D67}"/>
              </a:ext>
            </a:extLst>
          </p:cNvPr>
          <p:cNvSpPr txBox="1">
            <a:spLocks/>
          </p:cNvSpPr>
          <p:nvPr/>
        </p:nvSpPr>
        <p:spPr>
          <a:xfrm>
            <a:off x="7086600" y="5668603"/>
            <a:ext cx="2209800" cy="438211"/>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 Found in the upper right-hand corner of window * </a:t>
            </a:r>
          </a:p>
        </p:txBody>
      </p:sp>
    </p:spTree>
    <p:extLst>
      <p:ext uri="{BB962C8B-B14F-4D97-AF65-F5344CB8AC3E}">
        <p14:creationId xmlns:p14="http://schemas.microsoft.com/office/powerpoint/2010/main" val="209834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2E09-47F3-46CE-A9F2-633E958880C0}"/>
              </a:ext>
            </a:extLst>
          </p:cNvPr>
          <p:cNvSpPr>
            <a:spLocks noGrp="1"/>
          </p:cNvSpPr>
          <p:nvPr>
            <p:ph type="title"/>
          </p:nvPr>
        </p:nvSpPr>
        <p:spPr/>
        <p:txBody>
          <a:bodyPr/>
          <a:lstStyle/>
          <a:p>
            <a:r>
              <a:rPr lang="en-US" dirty="0"/>
              <a:t>AEP Development Tool </a:t>
            </a:r>
          </a:p>
        </p:txBody>
      </p:sp>
      <p:pic>
        <p:nvPicPr>
          <p:cNvPr id="4" name="Content Placeholder 3">
            <a:extLst>
              <a:ext uri="{FF2B5EF4-FFF2-40B4-BE49-F238E27FC236}">
                <a16:creationId xmlns:a16="http://schemas.microsoft.com/office/drawing/2014/main" id="{F3535771-6F5A-4CB2-A638-7F4189DA77D0}"/>
              </a:ext>
            </a:extLst>
          </p:cNvPr>
          <p:cNvPicPr>
            <a:picLocks noGrp="1" noChangeAspect="1"/>
          </p:cNvPicPr>
          <p:nvPr>
            <p:ph idx="1"/>
          </p:nvPr>
        </p:nvPicPr>
        <p:blipFill>
          <a:blip r:embed="rId2"/>
          <a:stretch>
            <a:fillRect/>
          </a:stretch>
        </p:blipFill>
        <p:spPr>
          <a:xfrm>
            <a:off x="2429103" y="1148592"/>
            <a:ext cx="2009198" cy="4957763"/>
          </a:xfrm>
          <a:prstGeom prst="rect">
            <a:avLst/>
          </a:prstGeom>
        </p:spPr>
      </p:pic>
      <p:pic>
        <p:nvPicPr>
          <p:cNvPr id="5" name="Picture 4">
            <a:extLst>
              <a:ext uri="{FF2B5EF4-FFF2-40B4-BE49-F238E27FC236}">
                <a16:creationId xmlns:a16="http://schemas.microsoft.com/office/drawing/2014/main" id="{1DED1078-FB5A-42AD-93DA-810B19D978D2}"/>
              </a:ext>
            </a:extLst>
          </p:cNvPr>
          <p:cNvPicPr>
            <a:picLocks noChangeAspect="1"/>
          </p:cNvPicPr>
          <p:nvPr/>
        </p:nvPicPr>
        <p:blipFill>
          <a:blip r:embed="rId3"/>
          <a:stretch>
            <a:fillRect/>
          </a:stretch>
        </p:blipFill>
        <p:spPr>
          <a:xfrm>
            <a:off x="4572000" y="1142999"/>
            <a:ext cx="1926655" cy="4957763"/>
          </a:xfrm>
          <a:prstGeom prst="rect">
            <a:avLst/>
          </a:prstGeom>
        </p:spPr>
      </p:pic>
      <p:pic>
        <p:nvPicPr>
          <p:cNvPr id="6" name="Picture 5">
            <a:extLst>
              <a:ext uri="{FF2B5EF4-FFF2-40B4-BE49-F238E27FC236}">
                <a16:creationId xmlns:a16="http://schemas.microsoft.com/office/drawing/2014/main" id="{D1F3E8E1-1C5D-4D8F-8DF4-A76E79F04E87}"/>
              </a:ext>
            </a:extLst>
          </p:cNvPr>
          <p:cNvPicPr>
            <a:picLocks noChangeAspect="1"/>
          </p:cNvPicPr>
          <p:nvPr/>
        </p:nvPicPr>
        <p:blipFill>
          <a:blip r:embed="rId4"/>
          <a:stretch>
            <a:fillRect/>
          </a:stretch>
        </p:blipFill>
        <p:spPr>
          <a:xfrm>
            <a:off x="6612780" y="1143000"/>
            <a:ext cx="2368334" cy="2824397"/>
          </a:xfrm>
          <a:prstGeom prst="rect">
            <a:avLst/>
          </a:prstGeom>
        </p:spPr>
      </p:pic>
      <p:sp>
        <p:nvSpPr>
          <p:cNvPr id="7" name="TextBox 6">
            <a:extLst>
              <a:ext uri="{FF2B5EF4-FFF2-40B4-BE49-F238E27FC236}">
                <a16:creationId xmlns:a16="http://schemas.microsoft.com/office/drawing/2014/main" id="{D0C15DA3-1552-4C47-BC3E-4CE87042ACAB}"/>
              </a:ext>
            </a:extLst>
          </p:cNvPr>
          <p:cNvSpPr txBox="1"/>
          <p:nvPr/>
        </p:nvSpPr>
        <p:spPr>
          <a:xfrm>
            <a:off x="152400" y="1371600"/>
            <a:ext cx="2009198" cy="1200329"/>
          </a:xfrm>
          <a:prstGeom prst="rect">
            <a:avLst/>
          </a:prstGeom>
          <a:noFill/>
        </p:spPr>
        <p:txBody>
          <a:bodyPr wrap="square" rtlCol="0">
            <a:spAutoFit/>
          </a:bodyPr>
          <a:lstStyle/>
          <a:p>
            <a:r>
              <a:rPr lang="en-US" dirty="0"/>
              <a:t>Topics that are covered within the AEP Development tool. </a:t>
            </a:r>
          </a:p>
        </p:txBody>
      </p:sp>
    </p:spTree>
    <p:extLst>
      <p:ext uri="{BB962C8B-B14F-4D97-AF65-F5344CB8AC3E}">
        <p14:creationId xmlns:p14="http://schemas.microsoft.com/office/powerpoint/2010/main" val="120279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8DA7-9716-4819-B466-E96D19721DD1}"/>
              </a:ext>
            </a:extLst>
          </p:cNvPr>
          <p:cNvSpPr>
            <a:spLocks noGrp="1"/>
          </p:cNvSpPr>
          <p:nvPr>
            <p:ph type="title"/>
          </p:nvPr>
        </p:nvSpPr>
        <p:spPr/>
        <p:txBody>
          <a:bodyPr/>
          <a:lstStyle/>
          <a:p>
            <a:r>
              <a:rPr lang="en-US" sz="2800" dirty="0"/>
              <a:t>Airport Emergency Plan Development (Survey)</a:t>
            </a:r>
          </a:p>
        </p:txBody>
      </p:sp>
      <p:sp>
        <p:nvSpPr>
          <p:cNvPr id="3" name="Content Placeholder 2">
            <a:extLst>
              <a:ext uri="{FF2B5EF4-FFF2-40B4-BE49-F238E27FC236}">
                <a16:creationId xmlns:a16="http://schemas.microsoft.com/office/drawing/2014/main" id="{B77133A8-0146-4259-A088-22D0FD742D94}"/>
              </a:ext>
            </a:extLst>
          </p:cNvPr>
          <p:cNvSpPr>
            <a:spLocks noGrp="1"/>
          </p:cNvSpPr>
          <p:nvPr>
            <p:ph idx="1"/>
          </p:nvPr>
        </p:nvSpPr>
        <p:spPr/>
        <p:txBody>
          <a:bodyPr/>
          <a:lstStyle/>
          <a:p>
            <a:r>
              <a:rPr lang="en-US" dirty="0"/>
              <a:t>Once you begin, on the top left you will be able to track your survey progress, see what questions you have answered, and will be able to resume where you left off in the survey. </a:t>
            </a:r>
          </a:p>
        </p:txBody>
      </p:sp>
      <p:pic>
        <p:nvPicPr>
          <p:cNvPr id="4" name="Picture 3">
            <a:extLst>
              <a:ext uri="{FF2B5EF4-FFF2-40B4-BE49-F238E27FC236}">
                <a16:creationId xmlns:a16="http://schemas.microsoft.com/office/drawing/2014/main" id="{386F26F2-0881-4690-86FA-D2D7466C6BF2}"/>
              </a:ext>
            </a:extLst>
          </p:cNvPr>
          <p:cNvPicPr>
            <a:picLocks noChangeAspect="1"/>
          </p:cNvPicPr>
          <p:nvPr/>
        </p:nvPicPr>
        <p:blipFill>
          <a:blip r:embed="rId2"/>
          <a:stretch>
            <a:fillRect/>
          </a:stretch>
        </p:blipFill>
        <p:spPr>
          <a:xfrm>
            <a:off x="419100" y="2796930"/>
            <a:ext cx="8305800" cy="3868027"/>
          </a:xfrm>
          <a:prstGeom prst="rect">
            <a:avLst/>
          </a:prstGeom>
        </p:spPr>
      </p:pic>
    </p:spTree>
    <p:extLst>
      <p:ext uri="{BB962C8B-B14F-4D97-AF65-F5344CB8AC3E}">
        <p14:creationId xmlns:p14="http://schemas.microsoft.com/office/powerpoint/2010/main" val="3614229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A505-9636-4694-B80F-6BB6BD4B3B0C}"/>
              </a:ext>
            </a:extLst>
          </p:cNvPr>
          <p:cNvSpPr>
            <a:spLocks noGrp="1"/>
          </p:cNvSpPr>
          <p:nvPr>
            <p:ph type="title"/>
          </p:nvPr>
        </p:nvSpPr>
        <p:spPr/>
        <p:txBody>
          <a:bodyPr/>
          <a:lstStyle/>
          <a:p>
            <a:r>
              <a:rPr lang="en-US" dirty="0"/>
              <a:t>AEP Survey </a:t>
            </a:r>
          </a:p>
        </p:txBody>
      </p:sp>
      <p:sp>
        <p:nvSpPr>
          <p:cNvPr id="3" name="Content Placeholder 2">
            <a:extLst>
              <a:ext uri="{FF2B5EF4-FFF2-40B4-BE49-F238E27FC236}">
                <a16:creationId xmlns:a16="http://schemas.microsoft.com/office/drawing/2014/main" id="{47561376-5141-4747-AE10-443D73DA445F}"/>
              </a:ext>
            </a:extLst>
          </p:cNvPr>
          <p:cNvSpPr>
            <a:spLocks noGrp="1"/>
          </p:cNvSpPr>
          <p:nvPr>
            <p:ph idx="1"/>
          </p:nvPr>
        </p:nvSpPr>
        <p:spPr/>
        <p:txBody>
          <a:bodyPr>
            <a:normAutofit/>
          </a:bodyPr>
          <a:lstStyle/>
          <a:p>
            <a:r>
              <a:rPr lang="en-US" sz="2000" dirty="0"/>
              <a:t>Each question within the survey has three components to it. The green box is the question to be answered, the blue box is guidance on how to answer the question, and the orange box is reference to the Advisory Circular (AC) or the Code of Federal Regulation (CFR) that the question draws from. </a:t>
            </a:r>
          </a:p>
        </p:txBody>
      </p:sp>
      <p:pic>
        <p:nvPicPr>
          <p:cNvPr id="4" name="Picture 3">
            <a:extLst>
              <a:ext uri="{FF2B5EF4-FFF2-40B4-BE49-F238E27FC236}">
                <a16:creationId xmlns:a16="http://schemas.microsoft.com/office/drawing/2014/main" id="{C5C45F42-0014-45F3-92A9-5C78ECE4A41A}"/>
              </a:ext>
            </a:extLst>
          </p:cNvPr>
          <p:cNvPicPr>
            <a:picLocks noChangeAspect="1"/>
          </p:cNvPicPr>
          <p:nvPr/>
        </p:nvPicPr>
        <p:blipFill>
          <a:blip r:embed="rId3"/>
          <a:stretch>
            <a:fillRect/>
          </a:stretch>
        </p:blipFill>
        <p:spPr>
          <a:xfrm>
            <a:off x="419100" y="2839937"/>
            <a:ext cx="8382000" cy="3486876"/>
          </a:xfrm>
          <a:prstGeom prst="rect">
            <a:avLst/>
          </a:prstGeom>
        </p:spPr>
      </p:pic>
    </p:spTree>
    <p:extLst>
      <p:ext uri="{BB962C8B-B14F-4D97-AF65-F5344CB8AC3E}">
        <p14:creationId xmlns:p14="http://schemas.microsoft.com/office/powerpoint/2010/main" val="358928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F2D6F8-5BF4-4AE3-A45F-20CCC7C2F782}"/>
              </a:ext>
            </a:extLst>
          </p:cNvPr>
          <p:cNvSpPr>
            <a:spLocks noGrp="1"/>
          </p:cNvSpPr>
          <p:nvPr>
            <p:ph type="title"/>
          </p:nvPr>
        </p:nvSpPr>
        <p:spPr/>
        <p:txBody>
          <a:bodyPr/>
          <a:lstStyle/>
          <a:p>
            <a:r>
              <a:rPr lang="en-US" dirty="0"/>
              <a:t>AEP Survey Continued </a:t>
            </a:r>
          </a:p>
        </p:txBody>
      </p:sp>
      <p:pic>
        <p:nvPicPr>
          <p:cNvPr id="5" name="Picture 4">
            <a:extLst>
              <a:ext uri="{FF2B5EF4-FFF2-40B4-BE49-F238E27FC236}">
                <a16:creationId xmlns:a16="http://schemas.microsoft.com/office/drawing/2014/main" id="{0B1EDF61-F5F5-457E-AA52-D9B2C50CD520}"/>
              </a:ext>
            </a:extLst>
          </p:cNvPr>
          <p:cNvPicPr>
            <a:picLocks noChangeAspect="1"/>
          </p:cNvPicPr>
          <p:nvPr/>
        </p:nvPicPr>
        <p:blipFill>
          <a:blip r:embed="rId2"/>
          <a:stretch>
            <a:fillRect/>
          </a:stretch>
        </p:blipFill>
        <p:spPr>
          <a:xfrm>
            <a:off x="0" y="1447800"/>
            <a:ext cx="8972830" cy="4114800"/>
          </a:xfrm>
          <a:prstGeom prst="rect">
            <a:avLst/>
          </a:prstGeom>
        </p:spPr>
      </p:pic>
      <p:sp>
        <p:nvSpPr>
          <p:cNvPr id="8" name="TextBox 7">
            <a:extLst>
              <a:ext uri="{FF2B5EF4-FFF2-40B4-BE49-F238E27FC236}">
                <a16:creationId xmlns:a16="http://schemas.microsoft.com/office/drawing/2014/main" id="{44A31806-6D72-4ED2-8464-91B1B75820E6}"/>
              </a:ext>
            </a:extLst>
          </p:cNvPr>
          <p:cNvSpPr txBox="1"/>
          <p:nvPr/>
        </p:nvSpPr>
        <p:spPr>
          <a:xfrm>
            <a:off x="3886200" y="2590800"/>
            <a:ext cx="3581400" cy="369332"/>
          </a:xfrm>
          <a:prstGeom prst="rect">
            <a:avLst/>
          </a:prstGeom>
          <a:noFill/>
        </p:spPr>
        <p:txBody>
          <a:bodyPr wrap="square" rtlCol="0">
            <a:spAutoFit/>
          </a:bodyPr>
          <a:lstStyle/>
          <a:p>
            <a:r>
              <a:rPr lang="en-US" dirty="0"/>
              <a:t>Put Answer to question here </a:t>
            </a:r>
          </a:p>
        </p:txBody>
      </p:sp>
      <p:sp>
        <p:nvSpPr>
          <p:cNvPr id="9" name="TextBox 8">
            <a:extLst>
              <a:ext uri="{FF2B5EF4-FFF2-40B4-BE49-F238E27FC236}">
                <a16:creationId xmlns:a16="http://schemas.microsoft.com/office/drawing/2014/main" id="{B049F0F7-026E-4E28-99F3-517D6FC5E1B2}"/>
              </a:ext>
            </a:extLst>
          </p:cNvPr>
          <p:cNvSpPr txBox="1"/>
          <p:nvPr/>
        </p:nvSpPr>
        <p:spPr>
          <a:xfrm>
            <a:off x="762000" y="3886200"/>
            <a:ext cx="6705600" cy="369332"/>
          </a:xfrm>
          <a:prstGeom prst="rect">
            <a:avLst/>
          </a:prstGeom>
          <a:noFill/>
        </p:spPr>
        <p:txBody>
          <a:bodyPr wrap="square" rtlCol="0">
            <a:spAutoFit/>
          </a:bodyPr>
          <a:lstStyle/>
          <a:p>
            <a:r>
              <a:rPr lang="en-US" dirty="0"/>
              <a:t>This section offers helpful tips on how to answer each question </a:t>
            </a:r>
          </a:p>
        </p:txBody>
      </p:sp>
      <p:sp>
        <p:nvSpPr>
          <p:cNvPr id="10" name="TextBox 9">
            <a:extLst>
              <a:ext uri="{FF2B5EF4-FFF2-40B4-BE49-F238E27FC236}">
                <a16:creationId xmlns:a16="http://schemas.microsoft.com/office/drawing/2014/main" id="{F44E2B25-BC47-456B-8330-83B288D2A52C}"/>
              </a:ext>
            </a:extLst>
          </p:cNvPr>
          <p:cNvSpPr txBox="1"/>
          <p:nvPr/>
        </p:nvSpPr>
        <p:spPr>
          <a:xfrm>
            <a:off x="1524000" y="4858434"/>
            <a:ext cx="6553200" cy="646331"/>
          </a:xfrm>
          <a:prstGeom prst="rect">
            <a:avLst/>
          </a:prstGeom>
          <a:noFill/>
        </p:spPr>
        <p:txBody>
          <a:bodyPr wrap="square" rtlCol="0">
            <a:spAutoFit/>
          </a:bodyPr>
          <a:lstStyle/>
          <a:p>
            <a:r>
              <a:rPr lang="en-US" dirty="0"/>
              <a:t>This section, if applicable for the question, provides the reference for the question to look up more information </a:t>
            </a:r>
          </a:p>
        </p:txBody>
      </p:sp>
      <p:cxnSp>
        <p:nvCxnSpPr>
          <p:cNvPr id="15" name="Straight Arrow Connector 14">
            <a:extLst>
              <a:ext uri="{FF2B5EF4-FFF2-40B4-BE49-F238E27FC236}">
                <a16:creationId xmlns:a16="http://schemas.microsoft.com/office/drawing/2014/main" id="{AB063003-0AA8-4B99-9C58-773E34ABD707}"/>
              </a:ext>
            </a:extLst>
          </p:cNvPr>
          <p:cNvCxnSpPr/>
          <p:nvPr/>
        </p:nvCxnSpPr>
        <p:spPr>
          <a:xfrm flipV="1">
            <a:off x="3429000" y="3352800"/>
            <a:ext cx="381000"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F6D55C0-F511-4EA2-82FD-5ADA5350A41B}"/>
              </a:ext>
            </a:extLst>
          </p:cNvPr>
          <p:cNvSpPr txBox="1"/>
          <p:nvPr/>
        </p:nvSpPr>
        <p:spPr>
          <a:xfrm>
            <a:off x="1953733" y="3351311"/>
            <a:ext cx="1676400" cy="307777"/>
          </a:xfrm>
          <a:prstGeom prst="rect">
            <a:avLst/>
          </a:prstGeom>
          <a:noFill/>
        </p:spPr>
        <p:txBody>
          <a:bodyPr wrap="square" rtlCol="0">
            <a:spAutoFit/>
          </a:bodyPr>
          <a:lstStyle/>
          <a:p>
            <a:r>
              <a:rPr lang="en-US" sz="1400" dirty="0"/>
              <a:t>Clear your answer</a:t>
            </a:r>
          </a:p>
        </p:txBody>
      </p:sp>
      <p:cxnSp>
        <p:nvCxnSpPr>
          <p:cNvPr id="18" name="Straight Arrow Connector 17">
            <a:extLst>
              <a:ext uri="{FF2B5EF4-FFF2-40B4-BE49-F238E27FC236}">
                <a16:creationId xmlns:a16="http://schemas.microsoft.com/office/drawing/2014/main" id="{7AAE319E-D380-4C24-9BB1-3A841BAEA9E8}"/>
              </a:ext>
            </a:extLst>
          </p:cNvPr>
          <p:cNvCxnSpPr>
            <a:cxnSpLocks/>
          </p:cNvCxnSpPr>
          <p:nvPr/>
        </p:nvCxnSpPr>
        <p:spPr>
          <a:xfrm flipH="1" flipV="1">
            <a:off x="5105400" y="3505200"/>
            <a:ext cx="408469" cy="323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E119EF5-6B01-43DE-A050-A50A108DBC03}"/>
              </a:ext>
            </a:extLst>
          </p:cNvPr>
          <p:cNvSpPr txBox="1"/>
          <p:nvPr/>
        </p:nvSpPr>
        <p:spPr>
          <a:xfrm>
            <a:off x="5475769" y="3597457"/>
            <a:ext cx="1513367" cy="307777"/>
          </a:xfrm>
          <a:prstGeom prst="rect">
            <a:avLst/>
          </a:prstGeom>
          <a:noFill/>
        </p:spPr>
        <p:txBody>
          <a:bodyPr wrap="square" rtlCol="0">
            <a:spAutoFit/>
          </a:bodyPr>
          <a:lstStyle/>
          <a:p>
            <a:r>
              <a:rPr lang="en-US" sz="1400" dirty="0"/>
              <a:t>Save your answer</a:t>
            </a:r>
          </a:p>
        </p:txBody>
      </p:sp>
      <p:cxnSp>
        <p:nvCxnSpPr>
          <p:cNvPr id="22" name="Straight Arrow Connector 21">
            <a:extLst>
              <a:ext uri="{FF2B5EF4-FFF2-40B4-BE49-F238E27FC236}">
                <a16:creationId xmlns:a16="http://schemas.microsoft.com/office/drawing/2014/main" id="{DCABB2DE-AEEE-4EEA-AA3B-2B37126136C0}"/>
              </a:ext>
            </a:extLst>
          </p:cNvPr>
          <p:cNvCxnSpPr>
            <a:cxnSpLocks/>
          </p:cNvCxnSpPr>
          <p:nvPr/>
        </p:nvCxnSpPr>
        <p:spPr>
          <a:xfrm flipH="1">
            <a:off x="6477000" y="2960132"/>
            <a:ext cx="762000" cy="323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424A4A-5379-4F58-BE49-BE53167FA7DC}"/>
              </a:ext>
            </a:extLst>
          </p:cNvPr>
          <p:cNvSpPr txBox="1"/>
          <p:nvPr/>
        </p:nvSpPr>
        <p:spPr>
          <a:xfrm>
            <a:off x="7239000" y="2775466"/>
            <a:ext cx="1828800" cy="523220"/>
          </a:xfrm>
          <a:prstGeom prst="rect">
            <a:avLst/>
          </a:prstGeom>
          <a:noFill/>
        </p:spPr>
        <p:txBody>
          <a:bodyPr wrap="square" rtlCol="0">
            <a:spAutoFit/>
          </a:bodyPr>
          <a:lstStyle/>
          <a:p>
            <a:r>
              <a:rPr lang="en-US" sz="1400" dirty="0"/>
              <a:t>Save and move on to the next question</a:t>
            </a:r>
          </a:p>
        </p:txBody>
      </p:sp>
      <p:sp>
        <p:nvSpPr>
          <p:cNvPr id="25" name="Oval 24">
            <a:extLst>
              <a:ext uri="{FF2B5EF4-FFF2-40B4-BE49-F238E27FC236}">
                <a16:creationId xmlns:a16="http://schemas.microsoft.com/office/drawing/2014/main" id="{FC0AB864-96EB-4EDD-8659-1BEC7E715584}"/>
              </a:ext>
            </a:extLst>
          </p:cNvPr>
          <p:cNvSpPr/>
          <p:nvPr/>
        </p:nvSpPr>
        <p:spPr>
          <a:xfrm>
            <a:off x="0" y="2286000"/>
            <a:ext cx="3276600" cy="36933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9614852A-08C2-41B0-B5B1-20D893DA4E12}"/>
              </a:ext>
            </a:extLst>
          </p:cNvPr>
          <p:cNvCxnSpPr>
            <a:cxnSpLocks/>
          </p:cNvCxnSpPr>
          <p:nvPr/>
        </p:nvCxnSpPr>
        <p:spPr>
          <a:xfrm flipV="1">
            <a:off x="3276600" y="1905001"/>
            <a:ext cx="762000" cy="4571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130026D-42BE-48BE-8679-E49E40590BA6}"/>
              </a:ext>
            </a:extLst>
          </p:cNvPr>
          <p:cNvSpPr txBox="1"/>
          <p:nvPr/>
        </p:nvSpPr>
        <p:spPr>
          <a:xfrm>
            <a:off x="4114800" y="1600200"/>
            <a:ext cx="2667000" cy="369332"/>
          </a:xfrm>
          <a:prstGeom prst="rect">
            <a:avLst/>
          </a:prstGeom>
          <a:noFill/>
        </p:spPr>
        <p:txBody>
          <a:bodyPr wrap="square" rtlCol="0">
            <a:spAutoFit/>
          </a:bodyPr>
          <a:lstStyle/>
          <a:p>
            <a:r>
              <a:rPr lang="en-US" dirty="0"/>
              <a:t>Question to be answered </a:t>
            </a:r>
          </a:p>
        </p:txBody>
      </p:sp>
    </p:spTree>
    <p:extLst>
      <p:ext uri="{BB962C8B-B14F-4D97-AF65-F5344CB8AC3E}">
        <p14:creationId xmlns:p14="http://schemas.microsoft.com/office/powerpoint/2010/main" val="350379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8F25-2066-4741-9127-5A886BE5477C}"/>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C0D4D9C0-5A28-4FE9-9F04-6C3D5EE97057}"/>
              </a:ext>
            </a:extLst>
          </p:cNvPr>
          <p:cNvSpPr>
            <a:spLocks noGrp="1"/>
          </p:cNvSpPr>
          <p:nvPr>
            <p:ph idx="1"/>
          </p:nvPr>
        </p:nvSpPr>
        <p:spPr/>
        <p:txBody>
          <a:bodyPr/>
          <a:lstStyle/>
          <a:p>
            <a:r>
              <a:rPr lang="en-US" dirty="0"/>
              <a:t>“Airports differ in complexity, but each has unique features. Some are small, uncomplicated facilities serving a more rural environment, while others represent a good-sized community complete with residential, industrial, and commercial installations serving major metropolitan areas. Airports are operated by the local government such as a city or county; or by an Authority representing multiple local governments; and some are operated by the State. However, one thing they all have in common is that they are all subject to emergencies and incidents.”</a:t>
            </a:r>
          </a:p>
          <a:p>
            <a:pPr lvl="1"/>
            <a:r>
              <a:rPr lang="en-US" dirty="0"/>
              <a:t>FAA AC 150/5200-31C</a:t>
            </a:r>
          </a:p>
        </p:txBody>
      </p:sp>
    </p:spTree>
    <p:extLst>
      <p:ext uri="{BB962C8B-B14F-4D97-AF65-F5344CB8AC3E}">
        <p14:creationId xmlns:p14="http://schemas.microsoft.com/office/powerpoint/2010/main" val="3085814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6C9E-ED95-4F35-B73A-BFE2F15471B3}"/>
              </a:ext>
            </a:extLst>
          </p:cNvPr>
          <p:cNvSpPr>
            <a:spLocks noGrp="1"/>
          </p:cNvSpPr>
          <p:nvPr>
            <p:ph type="title"/>
          </p:nvPr>
        </p:nvSpPr>
        <p:spPr/>
        <p:txBody>
          <a:bodyPr/>
          <a:lstStyle/>
          <a:p>
            <a:r>
              <a:rPr lang="en-US" dirty="0"/>
              <a:t>Save and Continue Later </a:t>
            </a:r>
          </a:p>
        </p:txBody>
      </p:sp>
      <p:sp>
        <p:nvSpPr>
          <p:cNvPr id="3" name="Content Placeholder 2">
            <a:extLst>
              <a:ext uri="{FF2B5EF4-FFF2-40B4-BE49-F238E27FC236}">
                <a16:creationId xmlns:a16="http://schemas.microsoft.com/office/drawing/2014/main" id="{CC4EA1F4-7FA0-4E80-AF2F-FF7D324CB588}"/>
              </a:ext>
            </a:extLst>
          </p:cNvPr>
          <p:cNvSpPr>
            <a:spLocks noGrp="1"/>
          </p:cNvSpPr>
          <p:nvPr>
            <p:ph idx="1"/>
          </p:nvPr>
        </p:nvSpPr>
        <p:spPr/>
        <p:txBody>
          <a:bodyPr/>
          <a:lstStyle/>
          <a:p>
            <a:r>
              <a:rPr lang="en-US" dirty="0"/>
              <a:t>If at any point you must end and come back to the survey later, you can save your question and log out. The program will remember were you left off and when you log back in, you click resume survey and it will take you back to the last place you left off on. </a:t>
            </a:r>
          </a:p>
        </p:txBody>
      </p:sp>
      <p:pic>
        <p:nvPicPr>
          <p:cNvPr id="4" name="Picture 3">
            <a:extLst>
              <a:ext uri="{FF2B5EF4-FFF2-40B4-BE49-F238E27FC236}">
                <a16:creationId xmlns:a16="http://schemas.microsoft.com/office/drawing/2014/main" id="{D405DF5B-B031-454E-B749-D4F07C5652AB}"/>
              </a:ext>
            </a:extLst>
          </p:cNvPr>
          <p:cNvPicPr>
            <a:picLocks noChangeAspect="1"/>
          </p:cNvPicPr>
          <p:nvPr/>
        </p:nvPicPr>
        <p:blipFill>
          <a:blip r:embed="rId2"/>
          <a:stretch>
            <a:fillRect/>
          </a:stretch>
        </p:blipFill>
        <p:spPr>
          <a:xfrm>
            <a:off x="2145640" y="3581400"/>
            <a:ext cx="4852719" cy="2299442"/>
          </a:xfrm>
          <a:prstGeom prst="rect">
            <a:avLst/>
          </a:prstGeom>
        </p:spPr>
      </p:pic>
    </p:spTree>
    <p:extLst>
      <p:ext uri="{BB962C8B-B14F-4D97-AF65-F5344CB8AC3E}">
        <p14:creationId xmlns:p14="http://schemas.microsoft.com/office/powerpoint/2010/main" val="1402024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AFFF-CB74-493E-90BA-01D571B323B0}"/>
              </a:ext>
            </a:extLst>
          </p:cNvPr>
          <p:cNvSpPr>
            <a:spLocks noGrp="1"/>
          </p:cNvSpPr>
          <p:nvPr>
            <p:ph type="title"/>
          </p:nvPr>
        </p:nvSpPr>
        <p:spPr/>
        <p:txBody>
          <a:bodyPr/>
          <a:lstStyle/>
          <a:p>
            <a:r>
              <a:rPr lang="en-US" dirty="0"/>
              <a:t>Generating Your Plan</a:t>
            </a:r>
          </a:p>
        </p:txBody>
      </p:sp>
      <p:sp>
        <p:nvSpPr>
          <p:cNvPr id="3" name="Content Placeholder 2">
            <a:extLst>
              <a:ext uri="{FF2B5EF4-FFF2-40B4-BE49-F238E27FC236}">
                <a16:creationId xmlns:a16="http://schemas.microsoft.com/office/drawing/2014/main" id="{35E43120-4B9C-4AD7-AD80-431D306A974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08A1F5E-9EE7-4010-8982-A8671AD57105}"/>
              </a:ext>
            </a:extLst>
          </p:cNvPr>
          <p:cNvPicPr>
            <a:picLocks noChangeAspect="1"/>
          </p:cNvPicPr>
          <p:nvPr/>
        </p:nvPicPr>
        <p:blipFill>
          <a:blip r:embed="rId3"/>
          <a:stretch>
            <a:fillRect/>
          </a:stretch>
        </p:blipFill>
        <p:spPr>
          <a:xfrm>
            <a:off x="609600" y="1193800"/>
            <a:ext cx="8143613" cy="4746085"/>
          </a:xfrm>
          <a:prstGeom prst="rect">
            <a:avLst/>
          </a:prstGeom>
        </p:spPr>
      </p:pic>
      <p:sp>
        <p:nvSpPr>
          <p:cNvPr id="5" name="Arrow: Right 4">
            <a:extLst>
              <a:ext uri="{FF2B5EF4-FFF2-40B4-BE49-F238E27FC236}">
                <a16:creationId xmlns:a16="http://schemas.microsoft.com/office/drawing/2014/main" id="{10DC178F-4E4F-4016-85DD-CF1B8A615E33}"/>
              </a:ext>
            </a:extLst>
          </p:cNvPr>
          <p:cNvSpPr/>
          <p:nvPr/>
        </p:nvSpPr>
        <p:spPr>
          <a:xfrm rot="18887818">
            <a:off x="5829578" y="1801625"/>
            <a:ext cx="1419664" cy="3048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DAB9E6-BED3-4C1C-9515-9BBED9B33666}"/>
              </a:ext>
            </a:extLst>
          </p:cNvPr>
          <p:cNvSpPr txBox="1"/>
          <p:nvPr/>
        </p:nvSpPr>
        <p:spPr>
          <a:xfrm>
            <a:off x="4790394" y="2518870"/>
            <a:ext cx="2357306" cy="3416320"/>
          </a:xfrm>
          <a:prstGeom prst="rect">
            <a:avLst/>
          </a:prstGeom>
          <a:noFill/>
        </p:spPr>
        <p:txBody>
          <a:bodyPr wrap="square" rtlCol="0">
            <a:spAutoFit/>
          </a:bodyPr>
          <a:lstStyle/>
          <a:p>
            <a:r>
              <a:rPr lang="en-US" dirty="0"/>
              <a:t>When you think you have completed developing your AEP, by clicking this icon in the upper right-hand corner, you will be able to preview the document you developed at any time. You will than be able to generate a PDF version of the plan from here. </a:t>
            </a:r>
          </a:p>
        </p:txBody>
      </p:sp>
      <p:cxnSp>
        <p:nvCxnSpPr>
          <p:cNvPr id="8" name="Straight Arrow Connector 7">
            <a:extLst>
              <a:ext uri="{FF2B5EF4-FFF2-40B4-BE49-F238E27FC236}">
                <a16:creationId xmlns:a16="http://schemas.microsoft.com/office/drawing/2014/main" id="{11E4B15D-8F2A-4962-B1CC-E582C362A58F}"/>
              </a:ext>
            </a:extLst>
          </p:cNvPr>
          <p:cNvCxnSpPr/>
          <p:nvPr/>
        </p:nvCxnSpPr>
        <p:spPr>
          <a:xfrm flipV="1">
            <a:off x="7315200" y="2438400"/>
            <a:ext cx="457200" cy="2971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4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50E1-EE7E-4E41-8F2E-F4CC77EE7E31}"/>
              </a:ext>
            </a:extLst>
          </p:cNvPr>
          <p:cNvSpPr>
            <a:spLocks noGrp="1"/>
          </p:cNvSpPr>
          <p:nvPr>
            <p:ph type="title"/>
          </p:nvPr>
        </p:nvSpPr>
        <p:spPr/>
        <p:txBody>
          <a:bodyPr/>
          <a:lstStyle/>
          <a:p>
            <a:r>
              <a:rPr lang="en-US" dirty="0"/>
              <a:t>Archived Plans </a:t>
            </a:r>
          </a:p>
        </p:txBody>
      </p:sp>
      <p:sp>
        <p:nvSpPr>
          <p:cNvPr id="3" name="Content Placeholder 2">
            <a:extLst>
              <a:ext uri="{FF2B5EF4-FFF2-40B4-BE49-F238E27FC236}">
                <a16:creationId xmlns:a16="http://schemas.microsoft.com/office/drawing/2014/main" id="{91464311-228F-4772-9B6B-8AE758C624D5}"/>
              </a:ext>
            </a:extLst>
          </p:cNvPr>
          <p:cNvSpPr>
            <a:spLocks noGrp="1"/>
          </p:cNvSpPr>
          <p:nvPr>
            <p:ph idx="1"/>
          </p:nvPr>
        </p:nvSpPr>
        <p:spPr/>
        <p:txBody>
          <a:bodyPr/>
          <a:lstStyle/>
          <a:p>
            <a:r>
              <a:rPr lang="en-US" dirty="0"/>
              <a:t>The primary user can see all the plans that have been generated at any time. They can see who generated them, what version, when, and when it was last updated. </a:t>
            </a:r>
          </a:p>
        </p:txBody>
      </p:sp>
      <p:pic>
        <p:nvPicPr>
          <p:cNvPr id="4" name="Picture 3">
            <a:extLst>
              <a:ext uri="{FF2B5EF4-FFF2-40B4-BE49-F238E27FC236}">
                <a16:creationId xmlns:a16="http://schemas.microsoft.com/office/drawing/2014/main" id="{709794B9-539E-43E0-9A3C-47D3FD55F8B7}"/>
              </a:ext>
            </a:extLst>
          </p:cNvPr>
          <p:cNvPicPr>
            <a:picLocks noChangeAspect="1"/>
          </p:cNvPicPr>
          <p:nvPr/>
        </p:nvPicPr>
        <p:blipFill>
          <a:blip r:embed="rId2"/>
          <a:stretch>
            <a:fillRect/>
          </a:stretch>
        </p:blipFill>
        <p:spPr>
          <a:xfrm>
            <a:off x="990600" y="2489980"/>
            <a:ext cx="6896100" cy="3662285"/>
          </a:xfrm>
          <a:prstGeom prst="rect">
            <a:avLst/>
          </a:prstGeom>
        </p:spPr>
      </p:pic>
    </p:spTree>
    <p:extLst>
      <p:ext uri="{BB962C8B-B14F-4D97-AF65-F5344CB8AC3E}">
        <p14:creationId xmlns:p14="http://schemas.microsoft.com/office/powerpoint/2010/main" val="347049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3040-E039-4DE9-AE75-0AFED136774F}"/>
              </a:ext>
            </a:extLst>
          </p:cNvPr>
          <p:cNvSpPr>
            <a:spLocks noGrp="1"/>
          </p:cNvSpPr>
          <p:nvPr>
            <p:ph type="title"/>
          </p:nvPr>
        </p:nvSpPr>
        <p:spPr/>
        <p:txBody>
          <a:bodyPr/>
          <a:lstStyle/>
          <a:p>
            <a:r>
              <a:rPr lang="en-US" dirty="0"/>
              <a:t>AEP Template from MN AirTAP </a:t>
            </a:r>
          </a:p>
        </p:txBody>
      </p:sp>
      <p:pic>
        <p:nvPicPr>
          <p:cNvPr id="4" name="Content Placeholder 3">
            <a:extLst>
              <a:ext uri="{FF2B5EF4-FFF2-40B4-BE49-F238E27FC236}">
                <a16:creationId xmlns:a16="http://schemas.microsoft.com/office/drawing/2014/main" id="{0662EF62-2E0D-43A5-9667-58236CC29912}"/>
              </a:ext>
            </a:extLst>
          </p:cNvPr>
          <p:cNvPicPr>
            <a:picLocks noGrp="1" noChangeAspect="1"/>
          </p:cNvPicPr>
          <p:nvPr>
            <p:ph idx="1"/>
          </p:nvPr>
        </p:nvPicPr>
        <p:blipFill>
          <a:blip r:embed="rId2"/>
          <a:stretch>
            <a:fillRect/>
          </a:stretch>
        </p:blipFill>
        <p:spPr>
          <a:xfrm>
            <a:off x="152400" y="1143000"/>
            <a:ext cx="5013405" cy="4957763"/>
          </a:xfrm>
          <a:prstGeom prst="rect">
            <a:avLst/>
          </a:prstGeom>
        </p:spPr>
      </p:pic>
      <p:sp>
        <p:nvSpPr>
          <p:cNvPr id="5" name="TextBox 4">
            <a:extLst>
              <a:ext uri="{FF2B5EF4-FFF2-40B4-BE49-F238E27FC236}">
                <a16:creationId xmlns:a16="http://schemas.microsoft.com/office/drawing/2014/main" id="{E9A51616-A6EA-4650-AAC3-37A11D78BD35}"/>
              </a:ext>
            </a:extLst>
          </p:cNvPr>
          <p:cNvSpPr txBox="1"/>
          <p:nvPr/>
        </p:nvSpPr>
        <p:spPr>
          <a:xfrm>
            <a:off x="5057553" y="2744718"/>
            <a:ext cx="3962400" cy="1754326"/>
          </a:xfrm>
          <a:prstGeom prst="rect">
            <a:avLst/>
          </a:prstGeom>
          <a:noFill/>
        </p:spPr>
        <p:txBody>
          <a:bodyPr wrap="square" rtlCol="0">
            <a:spAutoFit/>
          </a:bodyPr>
          <a:lstStyle/>
          <a:p>
            <a:r>
              <a:rPr lang="en-US" dirty="0"/>
              <a:t>The MnDOT and AirTAP Program has also come out with an airport emergency plan template that anyone can download and fill out with their airport’s information. Link provided in the links slide. </a:t>
            </a:r>
          </a:p>
        </p:txBody>
      </p:sp>
    </p:spTree>
    <p:extLst>
      <p:ext uri="{BB962C8B-B14F-4D97-AF65-F5344CB8AC3E}">
        <p14:creationId xmlns:p14="http://schemas.microsoft.com/office/powerpoint/2010/main" val="3161915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C8AD-631F-4D38-9A77-E4599C0C5CEF}"/>
              </a:ext>
            </a:extLst>
          </p:cNvPr>
          <p:cNvSpPr>
            <a:spLocks noGrp="1"/>
          </p:cNvSpPr>
          <p:nvPr>
            <p:ph type="title"/>
          </p:nvPr>
        </p:nvSpPr>
        <p:spPr/>
        <p:txBody>
          <a:bodyPr/>
          <a:lstStyle/>
          <a:p>
            <a:r>
              <a:rPr lang="en-US" dirty="0"/>
              <a:t>Links </a:t>
            </a:r>
          </a:p>
        </p:txBody>
      </p:sp>
      <p:sp>
        <p:nvSpPr>
          <p:cNvPr id="3" name="Content Placeholder 2">
            <a:extLst>
              <a:ext uri="{FF2B5EF4-FFF2-40B4-BE49-F238E27FC236}">
                <a16:creationId xmlns:a16="http://schemas.microsoft.com/office/drawing/2014/main" id="{5DFF4FF6-3383-491A-8F82-7C2B1EBE5FCA}"/>
              </a:ext>
            </a:extLst>
          </p:cNvPr>
          <p:cNvSpPr>
            <a:spLocks noGrp="1"/>
          </p:cNvSpPr>
          <p:nvPr>
            <p:ph idx="1"/>
          </p:nvPr>
        </p:nvSpPr>
        <p:spPr/>
        <p:txBody>
          <a:bodyPr/>
          <a:lstStyle/>
          <a:p>
            <a:r>
              <a:rPr lang="en-US" dirty="0">
                <a:hlinkClick r:id="rId3"/>
              </a:rPr>
              <a:t>Airport Emergency Plan | Login (aepdevelopment.com)</a:t>
            </a:r>
            <a:endParaRPr lang="en-US" dirty="0"/>
          </a:p>
          <a:p>
            <a:r>
              <a:rPr lang="en-US" dirty="0">
                <a:hlinkClick r:id="rId4"/>
              </a:rPr>
              <a:t>Blank Emergency Guide by MnDOT</a:t>
            </a:r>
          </a:p>
          <a:p>
            <a:pPr lvl="1"/>
            <a:r>
              <a:rPr lang="en-US" dirty="0">
                <a:hlinkClick r:id="rId4"/>
              </a:rPr>
              <a:t>emergency_guidebook.pdf (umn.edu)</a:t>
            </a:r>
            <a:endParaRPr lang="en-US" dirty="0"/>
          </a:p>
          <a:p>
            <a:r>
              <a:rPr lang="en-US" dirty="0">
                <a:hlinkClick r:id="rId5"/>
              </a:rPr>
              <a:t>AC 150/5200-31C - Airport Emergency Plan (Consolidated AC includes Change 2) – Document Information (faa.gov)</a:t>
            </a:r>
            <a:endParaRPr lang="en-US" dirty="0"/>
          </a:p>
        </p:txBody>
      </p:sp>
    </p:spTree>
    <p:extLst>
      <p:ext uri="{BB962C8B-B14F-4D97-AF65-F5344CB8AC3E}">
        <p14:creationId xmlns:p14="http://schemas.microsoft.com/office/powerpoint/2010/main" val="244497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2F0A-CA3F-40CF-9195-25CCA9860D53}"/>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E48F2E9C-850A-4A30-9382-BC073D59FA1C}"/>
              </a:ext>
            </a:extLst>
          </p:cNvPr>
          <p:cNvSpPr>
            <a:spLocks noGrp="1"/>
          </p:cNvSpPr>
          <p:nvPr>
            <p:ph idx="1"/>
          </p:nvPr>
        </p:nvSpPr>
        <p:spPr>
          <a:xfrm>
            <a:off x="152400" y="1117597"/>
            <a:ext cx="8839200" cy="5562600"/>
          </a:xfrm>
        </p:spPr>
        <p:txBody>
          <a:bodyPr>
            <a:normAutofit/>
          </a:bodyPr>
          <a:lstStyle/>
          <a:p>
            <a:r>
              <a:rPr lang="en-US" sz="1800" dirty="0"/>
              <a:t>General aviation (GA) airports are typically found in smaller communities and have limited resources for staff, equipment, supplies, mutual aid resources, and training. Acknowledging this and compensating for it in emergency preparedness planning is imperative for providing essential services.</a:t>
            </a:r>
          </a:p>
          <a:p>
            <a:endParaRPr lang="en-US" sz="1800" dirty="0"/>
          </a:p>
          <a:p>
            <a:pPr marL="0" indent="0">
              <a:buNone/>
            </a:pPr>
            <a:endParaRPr lang="en-US" sz="1800" dirty="0"/>
          </a:p>
          <a:p>
            <a:r>
              <a:rPr lang="en-US" sz="1800" dirty="0"/>
              <a:t> Ultimately, it is the owner’s responsibility to ensure that an airport is safe and well managed. Since most GA airports are publicly owned, that responsibility typically falls on the city, county, or airport authority. Generally, a full-time manager, contracted person, or public official with part-time airport management duties oversees the airport’s daily operations. </a:t>
            </a:r>
            <a:r>
              <a:rPr lang="en-US" sz="1800" b="1" u="sng" dirty="0"/>
              <a:t>It is this person’s job to prepare and use an emergency preparedness plan that ensures all involved parties are aware of their role in the plan. </a:t>
            </a:r>
            <a:r>
              <a:rPr lang="en-US" sz="1800" dirty="0"/>
              <a:t>An annual assessment of the facilities and plan should identify limited resources so that a strategy can be implemented to meet as many shortfalls as possible. </a:t>
            </a:r>
          </a:p>
        </p:txBody>
      </p:sp>
    </p:spTree>
    <p:extLst>
      <p:ext uri="{BB962C8B-B14F-4D97-AF65-F5344CB8AC3E}">
        <p14:creationId xmlns:p14="http://schemas.microsoft.com/office/powerpoint/2010/main" val="303481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0A59-EA2A-4CF8-8420-5D132AE35B9F}"/>
              </a:ext>
            </a:extLst>
          </p:cNvPr>
          <p:cNvSpPr>
            <a:spLocks noGrp="1"/>
          </p:cNvSpPr>
          <p:nvPr>
            <p:ph type="title"/>
          </p:nvPr>
        </p:nvSpPr>
        <p:spPr/>
        <p:txBody>
          <a:bodyPr/>
          <a:lstStyle/>
          <a:p>
            <a:r>
              <a:rPr lang="en-US" dirty="0"/>
              <a:t>What is an Airport Emergency? </a:t>
            </a:r>
          </a:p>
        </p:txBody>
      </p:sp>
      <p:sp>
        <p:nvSpPr>
          <p:cNvPr id="3" name="Content Placeholder 2">
            <a:extLst>
              <a:ext uri="{FF2B5EF4-FFF2-40B4-BE49-F238E27FC236}">
                <a16:creationId xmlns:a16="http://schemas.microsoft.com/office/drawing/2014/main" id="{5E744ED7-4D0C-43F1-B931-8A3F0E16FEEE}"/>
              </a:ext>
            </a:extLst>
          </p:cNvPr>
          <p:cNvSpPr>
            <a:spLocks noGrp="1"/>
          </p:cNvSpPr>
          <p:nvPr>
            <p:ph idx="1"/>
          </p:nvPr>
        </p:nvSpPr>
        <p:spPr/>
        <p:txBody>
          <a:bodyPr>
            <a:normAutofit fontScale="92500" lnSpcReduction="10000"/>
          </a:bodyPr>
          <a:lstStyle/>
          <a:p>
            <a:r>
              <a:rPr lang="en-US" dirty="0"/>
              <a:t>An airport emergency is any occasion or instance, natural or man-made that warrants action to save lives and protects property and public health.</a:t>
            </a:r>
          </a:p>
          <a:p>
            <a:r>
              <a:rPr lang="en-US" dirty="0"/>
              <a:t>An airport incident can occur anywhere, at any time - day or night, under any weather condition, and in varying degrees of magnitude; it can occur instantaneously or develop slowly; it can last only a few minutes or go on for days. It can be natural, such as a hurricane or earthquake, or it can be “man-made”, such as a hazardous materials spill, civil unrest, terrorism, major fire, or power outage. Moreover, emergencies of the same type can differ widely in severity, depending on factors such as degree of warning, duration, and scope of impact. The important thing to remember is that, while emergencies can seldom be exactly predicted, they can be anticipated and prepared for. </a:t>
            </a:r>
          </a:p>
        </p:txBody>
      </p:sp>
    </p:spTree>
    <p:extLst>
      <p:ext uri="{BB962C8B-B14F-4D97-AF65-F5344CB8AC3E}">
        <p14:creationId xmlns:p14="http://schemas.microsoft.com/office/powerpoint/2010/main" val="384993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5762-9C6A-4C0F-A38D-840C553245E1}"/>
              </a:ext>
            </a:extLst>
          </p:cNvPr>
          <p:cNvSpPr>
            <a:spLocks noGrp="1"/>
          </p:cNvSpPr>
          <p:nvPr>
            <p:ph type="title"/>
          </p:nvPr>
        </p:nvSpPr>
        <p:spPr/>
        <p:txBody>
          <a:bodyPr/>
          <a:lstStyle/>
          <a:p>
            <a:r>
              <a:rPr lang="en-US" dirty="0"/>
              <a:t>Incident or Accidents? </a:t>
            </a:r>
          </a:p>
        </p:txBody>
      </p:sp>
      <p:sp>
        <p:nvSpPr>
          <p:cNvPr id="3" name="Content Placeholder 2">
            <a:extLst>
              <a:ext uri="{FF2B5EF4-FFF2-40B4-BE49-F238E27FC236}">
                <a16:creationId xmlns:a16="http://schemas.microsoft.com/office/drawing/2014/main" id="{1910B221-6B9F-4AA5-B96C-488DFB9C049D}"/>
              </a:ext>
            </a:extLst>
          </p:cNvPr>
          <p:cNvSpPr>
            <a:spLocks noGrp="1"/>
          </p:cNvSpPr>
          <p:nvPr>
            <p:ph idx="1"/>
          </p:nvPr>
        </p:nvSpPr>
        <p:spPr/>
        <p:txBody>
          <a:bodyPr/>
          <a:lstStyle/>
          <a:p>
            <a:r>
              <a:rPr lang="en-US" dirty="0"/>
              <a:t>Accident </a:t>
            </a:r>
          </a:p>
          <a:p>
            <a:pPr lvl="1"/>
            <a:r>
              <a:rPr lang="en-US" dirty="0"/>
              <a:t>An occurrence associated with the operation of an aircraft that: </a:t>
            </a:r>
          </a:p>
          <a:p>
            <a:pPr lvl="2"/>
            <a:r>
              <a:rPr lang="en-US" dirty="0"/>
              <a:t>Results in death or serious injury </a:t>
            </a:r>
          </a:p>
          <a:p>
            <a:pPr lvl="2"/>
            <a:r>
              <a:rPr lang="en-US" dirty="0"/>
              <a:t>Causes substantial damage to the aircraft</a:t>
            </a:r>
          </a:p>
          <a:p>
            <a:r>
              <a:rPr lang="en-US" dirty="0"/>
              <a:t>Incident</a:t>
            </a:r>
          </a:p>
          <a:p>
            <a:pPr lvl="1"/>
            <a:r>
              <a:rPr lang="en-US" dirty="0"/>
              <a:t>an occurrence – other than an accident (no intention of flight) – associated with the operation of an aircraft that affects or could affect the safety of operations.</a:t>
            </a:r>
          </a:p>
          <a:p>
            <a:r>
              <a:rPr lang="en-US" dirty="0"/>
              <a:t>Why know the difference? </a:t>
            </a:r>
          </a:p>
          <a:p>
            <a:pPr lvl="1"/>
            <a:r>
              <a:rPr lang="en-US" dirty="0"/>
              <a:t>Level of severity (High or Low Impact) </a:t>
            </a:r>
          </a:p>
          <a:p>
            <a:pPr lvl="1"/>
            <a:r>
              <a:rPr lang="en-US" dirty="0"/>
              <a:t>An emergency plan can help your workers know how to respond to either of these situations </a:t>
            </a:r>
          </a:p>
          <a:p>
            <a:pPr lvl="1"/>
            <a:endParaRPr lang="en-US" dirty="0"/>
          </a:p>
          <a:p>
            <a:pPr lvl="2"/>
            <a:endParaRPr lang="en-US" dirty="0"/>
          </a:p>
          <a:p>
            <a:pPr lvl="2"/>
            <a:endParaRPr lang="en-US" dirty="0"/>
          </a:p>
        </p:txBody>
      </p:sp>
    </p:spTree>
    <p:extLst>
      <p:ext uri="{BB962C8B-B14F-4D97-AF65-F5344CB8AC3E}">
        <p14:creationId xmlns:p14="http://schemas.microsoft.com/office/powerpoint/2010/main" val="316519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F886-FB3C-496C-B55B-8237BC00BE1C}"/>
              </a:ext>
            </a:extLst>
          </p:cNvPr>
          <p:cNvSpPr>
            <a:spLocks noGrp="1"/>
          </p:cNvSpPr>
          <p:nvPr>
            <p:ph type="title"/>
          </p:nvPr>
        </p:nvSpPr>
        <p:spPr/>
        <p:txBody>
          <a:bodyPr/>
          <a:lstStyle/>
          <a:p>
            <a:r>
              <a:rPr lang="en-US" dirty="0"/>
              <a:t>What is an Airport Emergency Plan? </a:t>
            </a:r>
          </a:p>
        </p:txBody>
      </p:sp>
      <p:sp>
        <p:nvSpPr>
          <p:cNvPr id="3" name="Content Placeholder 2">
            <a:extLst>
              <a:ext uri="{FF2B5EF4-FFF2-40B4-BE49-F238E27FC236}">
                <a16:creationId xmlns:a16="http://schemas.microsoft.com/office/drawing/2014/main" id="{EC8016B5-49A1-4F21-ABFE-422FFED33C53}"/>
              </a:ext>
            </a:extLst>
          </p:cNvPr>
          <p:cNvSpPr>
            <a:spLocks noGrp="1"/>
          </p:cNvSpPr>
          <p:nvPr>
            <p:ph idx="1"/>
          </p:nvPr>
        </p:nvSpPr>
        <p:spPr/>
        <p:txBody>
          <a:bodyPr>
            <a:normAutofit/>
          </a:bodyPr>
          <a:lstStyle/>
          <a:p>
            <a:r>
              <a:rPr lang="en-US" dirty="0"/>
              <a:t>“An airport emergency plan (AEP) is meant to support airports in defining roles and responsibilities of stakeholders during emergencies, identifying specific threats that could affect airports, and establishing communication protocols for the airport community.”  </a:t>
            </a:r>
          </a:p>
          <a:p>
            <a:pPr marL="0" indent="0">
              <a:buNone/>
            </a:pPr>
            <a:endParaRPr lang="en-US" dirty="0"/>
          </a:p>
          <a:p>
            <a:r>
              <a:rPr lang="en-US" dirty="0"/>
              <a:t>Airport emergency planning (AEP) is the process of preparing an airport to cope with an emergency occurring at the airport or in its vicinity. The object of airport emergency planning is to minimize the effects of an emergency. Particularly in respect of saving lives and maintaining aircraft operations. </a:t>
            </a:r>
          </a:p>
        </p:txBody>
      </p:sp>
    </p:spTree>
    <p:extLst>
      <p:ext uri="{BB962C8B-B14F-4D97-AF65-F5344CB8AC3E}">
        <p14:creationId xmlns:p14="http://schemas.microsoft.com/office/powerpoint/2010/main" val="97033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22E4-99B1-4D4A-BA73-685F2FA855BC}"/>
              </a:ext>
            </a:extLst>
          </p:cNvPr>
          <p:cNvSpPr>
            <a:spLocks noGrp="1"/>
          </p:cNvSpPr>
          <p:nvPr>
            <p:ph type="title"/>
          </p:nvPr>
        </p:nvSpPr>
        <p:spPr/>
        <p:txBody>
          <a:bodyPr/>
          <a:lstStyle/>
          <a:p>
            <a:r>
              <a:rPr lang="en-US" dirty="0"/>
              <a:t>Building Blocks to AEPs </a:t>
            </a:r>
          </a:p>
        </p:txBody>
      </p:sp>
      <p:pic>
        <p:nvPicPr>
          <p:cNvPr id="4" name="Picture 3" descr="A picture containing drawing&#10;&#10;Description automatically generated">
            <a:extLst>
              <a:ext uri="{FF2B5EF4-FFF2-40B4-BE49-F238E27FC236}">
                <a16:creationId xmlns:a16="http://schemas.microsoft.com/office/drawing/2014/main" id="{AF6EBE38-BB49-4126-81AB-83977AFC55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1173564"/>
            <a:ext cx="7620000" cy="5238750"/>
          </a:xfrm>
          <a:prstGeom prst="rect">
            <a:avLst/>
          </a:prstGeom>
        </p:spPr>
      </p:pic>
    </p:spTree>
    <p:extLst>
      <p:ext uri="{BB962C8B-B14F-4D97-AF65-F5344CB8AC3E}">
        <p14:creationId xmlns:p14="http://schemas.microsoft.com/office/powerpoint/2010/main" val="231006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C99E4-487A-49E2-B02C-58C52AEF5FE2}"/>
              </a:ext>
            </a:extLst>
          </p:cNvPr>
          <p:cNvSpPr>
            <a:spLocks noGrp="1"/>
          </p:cNvSpPr>
          <p:nvPr>
            <p:ph idx="1"/>
          </p:nvPr>
        </p:nvSpPr>
        <p:spPr/>
        <p:txBody>
          <a:bodyPr>
            <a:normAutofit fontScale="92500" lnSpcReduction="10000"/>
          </a:bodyPr>
          <a:lstStyle/>
          <a:p>
            <a:r>
              <a:rPr lang="en-US" dirty="0"/>
              <a:t>Because an AEP must address many types of emergencies, it may be helpful to develop a basic plan that also covers the functions common to most emergency situations. This process involves conducting a careful airport hazard analysis that identifies all the common tasks that must be performed; assigning responsibility for accomplishing each function; and preparing standard operating procedures and checklists. </a:t>
            </a:r>
          </a:p>
          <a:p>
            <a:pPr marL="0" indent="0">
              <a:buNone/>
            </a:pPr>
            <a:endParaRPr lang="en-US" dirty="0"/>
          </a:p>
          <a:p>
            <a:r>
              <a:rPr lang="en-US" dirty="0"/>
              <a:t>FAA AC 150/5200-31C lists the components in this functional approach as: </a:t>
            </a:r>
          </a:p>
          <a:p>
            <a:pPr lvl="1"/>
            <a:r>
              <a:rPr lang="en-US" dirty="0">
                <a:highlight>
                  <a:srgbClr val="FF00FF"/>
                </a:highlight>
              </a:rPr>
              <a:t>A. Basic Plan </a:t>
            </a:r>
          </a:p>
          <a:p>
            <a:pPr lvl="1"/>
            <a:r>
              <a:rPr lang="en-US" dirty="0"/>
              <a:t>B. Functional Areas </a:t>
            </a:r>
          </a:p>
          <a:p>
            <a:pPr lvl="1"/>
            <a:r>
              <a:rPr lang="en-US" dirty="0"/>
              <a:t>C. Hazard-Specific Sections </a:t>
            </a:r>
          </a:p>
          <a:p>
            <a:pPr lvl="1"/>
            <a:r>
              <a:rPr lang="en-US" dirty="0"/>
              <a:t>D. Standard Operating Procedures (SOPs) and Checklists</a:t>
            </a:r>
          </a:p>
          <a:p>
            <a:pPr marL="0" indent="0">
              <a:buNone/>
            </a:pPr>
            <a:br>
              <a:rPr lang="en-US" dirty="0"/>
            </a:br>
            <a:endParaRPr lang="en-US" dirty="0"/>
          </a:p>
          <a:p>
            <a:pPr marL="0" indent="0">
              <a:buNone/>
            </a:pPr>
            <a:endParaRPr lang="en-US" dirty="0"/>
          </a:p>
        </p:txBody>
      </p:sp>
      <p:sp>
        <p:nvSpPr>
          <p:cNvPr id="2" name="TextBox 1">
            <a:extLst>
              <a:ext uri="{FF2B5EF4-FFF2-40B4-BE49-F238E27FC236}">
                <a16:creationId xmlns:a16="http://schemas.microsoft.com/office/drawing/2014/main" id="{8B735044-0BCD-4392-A9E5-251F262EC5DB}"/>
              </a:ext>
            </a:extLst>
          </p:cNvPr>
          <p:cNvSpPr txBox="1"/>
          <p:nvPr/>
        </p:nvSpPr>
        <p:spPr>
          <a:xfrm>
            <a:off x="0" y="228600"/>
            <a:ext cx="5715000" cy="646331"/>
          </a:xfrm>
          <a:prstGeom prst="rect">
            <a:avLst/>
          </a:prstGeom>
          <a:noFill/>
        </p:spPr>
        <p:txBody>
          <a:bodyPr wrap="square" rtlCol="0">
            <a:spAutoFit/>
          </a:bodyPr>
          <a:lstStyle/>
          <a:p>
            <a:r>
              <a:rPr lang="en-US" sz="3600" dirty="0">
                <a:solidFill>
                  <a:schemeClr val="bg1"/>
                </a:solidFill>
              </a:rPr>
              <a:t>Components </a:t>
            </a:r>
          </a:p>
        </p:txBody>
      </p:sp>
    </p:spTree>
    <p:extLst>
      <p:ext uri="{BB962C8B-B14F-4D97-AF65-F5344CB8AC3E}">
        <p14:creationId xmlns:p14="http://schemas.microsoft.com/office/powerpoint/2010/main" val="3634500363"/>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7D82902D62EE4F9F023F587866FF21" ma:contentTypeVersion="5" ma:contentTypeDescription="Create a new document." ma:contentTypeScope="" ma:versionID="e34335eb8eb2dfcacb1ff47f7ccdb939">
  <xsd:schema xmlns:xsd="http://www.w3.org/2001/XMLSchema" xmlns:xs="http://www.w3.org/2001/XMLSchema" xmlns:p="http://schemas.microsoft.com/office/2006/metadata/properties" xmlns:ns3="6c961e96-078e-477b-9eb2-3044c01c0065" xmlns:ns4="5c47a9dd-c5af-406d-9f3b-aceac3eab94f" targetNamespace="http://schemas.microsoft.com/office/2006/metadata/properties" ma:root="true" ma:fieldsID="8ec8da74e9ae3f67e9635585caff615c" ns3:_="" ns4:_="">
    <xsd:import namespace="6c961e96-078e-477b-9eb2-3044c01c0065"/>
    <xsd:import namespace="5c47a9dd-c5af-406d-9f3b-aceac3eab94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61e96-078e-477b-9eb2-3044c01c00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7a9dd-c5af-406d-9f3b-aceac3eab9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98005-A9CE-434C-AD83-1597EC8E6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61e96-078e-477b-9eb2-3044c01c0065"/>
    <ds:schemaRef ds:uri="5c47a9dd-c5af-406d-9f3b-aceac3eab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E67A30-8C47-4825-8664-BA6FC1651A82}">
  <ds:schemaRefs>
    <ds:schemaRef ds:uri="http://schemas.microsoft.com/sharepoint/v3/contenttype/forms"/>
  </ds:schemaRefs>
</ds:datastoreItem>
</file>

<file path=customXml/itemProps3.xml><?xml version="1.0" encoding="utf-8"?>
<ds:datastoreItem xmlns:ds="http://schemas.openxmlformats.org/officeDocument/2006/customXml" ds:itemID="{F860C797-8564-4670-A631-D46A34DC638D}">
  <ds:schemaRefs>
    <ds:schemaRef ds:uri="6c961e96-078e-477b-9eb2-3044c01c0065"/>
    <ds:schemaRef ds:uri="http://purl.org/dc/terms/"/>
    <ds:schemaRef ds:uri="5c47a9dd-c5af-406d-9f3b-aceac3eab94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53772</TotalTime>
  <Words>2085</Words>
  <Application>Microsoft Office PowerPoint</Application>
  <PresentationFormat>On-screen Show (4:3)</PresentationFormat>
  <Paragraphs>186</Paragraphs>
  <Slides>34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Open Sans</vt:lpstr>
      <vt:lpstr>PermianSlabSerifTypeface</vt:lpstr>
      <vt:lpstr>PowerPoint B</vt:lpstr>
      <vt:lpstr>Airport Emergency Plans  (AEPs)</vt:lpstr>
      <vt:lpstr>Purpose of This Course </vt:lpstr>
      <vt:lpstr>Introduction </vt:lpstr>
      <vt:lpstr>Introduction </vt:lpstr>
      <vt:lpstr>What is an Airport Emergency? </vt:lpstr>
      <vt:lpstr>Incident or Accidents? </vt:lpstr>
      <vt:lpstr>What is an Airport Emergency Plan? </vt:lpstr>
      <vt:lpstr>Building Blocks to AEPs </vt:lpstr>
      <vt:lpstr>PowerPoint Presentation</vt:lpstr>
      <vt:lpstr>Basic Plan </vt:lpstr>
      <vt:lpstr>Basic Plan : Introduction </vt:lpstr>
      <vt:lpstr>Basic Plan : Situation and Assumptions</vt:lpstr>
      <vt:lpstr>Basic Plan : Organization and assignment of responsibility </vt:lpstr>
      <vt:lpstr>Components: Functional Areas </vt:lpstr>
      <vt:lpstr>Functional Areas  </vt:lpstr>
      <vt:lpstr>PowerPoint Presentation</vt:lpstr>
      <vt:lpstr>Hazard-Specific Sections </vt:lpstr>
      <vt:lpstr>PowerPoint Presentation</vt:lpstr>
      <vt:lpstr>Standard Operating Procedures (SOPs) and Checklists </vt:lpstr>
      <vt:lpstr>Airport Emergency Plan Development Tools </vt:lpstr>
      <vt:lpstr>Overview </vt:lpstr>
      <vt:lpstr>AEP Development Tool </vt:lpstr>
      <vt:lpstr>Tips and Tools </vt:lpstr>
      <vt:lpstr>AEP Development Tool </vt:lpstr>
      <vt:lpstr>Direction Icons </vt:lpstr>
      <vt:lpstr>AEP Development Tool </vt:lpstr>
      <vt:lpstr>Airport Emergency Plan Development (Survey)</vt:lpstr>
      <vt:lpstr>AEP Survey </vt:lpstr>
      <vt:lpstr>AEP Survey Continued </vt:lpstr>
      <vt:lpstr>Save and Continue Later </vt:lpstr>
      <vt:lpstr>Generating Your Plan</vt:lpstr>
      <vt:lpstr>Archived Plans </vt:lpstr>
      <vt:lpstr>AEP Template from MN AirTAP </vt:lpstr>
      <vt:lpstr>Links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NOTAMs (Notice To Airmen)</dc:title>
  <dc:creator>John Briggs</dc:creator>
  <cp:lastModifiedBy>Alexandria Lundberg</cp:lastModifiedBy>
  <cp:revision>75</cp:revision>
  <dcterms:modified xsi:type="dcterms:W3CDTF">2021-06-18T18:23:00Z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0x010100997D82902D62EE4F9F023F587866FF21</vt:lpwstr>
  </property>
</Properties>
</file>