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5" r:id="rId2"/>
    <p:sldId id="326" r:id="rId3"/>
    <p:sldId id="359" r:id="rId4"/>
    <p:sldId id="361" r:id="rId5"/>
    <p:sldId id="363" r:id="rId6"/>
    <p:sldId id="358" r:id="rId7"/>
    <p:sldId id="362" r:id="rId8"/>
    <p:sldId id="335" r:id="rId9"/>
    <p:sldId id="355" r:id="rId10"/>
    <p:sldId id="348" r:id="rId11"/>
    <p:sldId id="350" r:id="rId12"/>
    <p:sldId id="351" r:id="rId13"/>
    <p:sldId id="352" r:id="rId14"/>
    <p:sldId id="354" r:id="rId15"/>
    <p:sldId id="357" r:id="rId16"/>
    <p:sldId id="336" r:id="rId17"/>
    <p:sldId id="356" r:id="rId18"/>
    <p:sldId id="347" r:id="rId19"/>
    <p:sldId id="349" r:id="rId20"/>
    <p:sldId id="339" r:id="rId21"/>
    <p:sldId id="342" r:id="rId22"/>
    <p:sldId id="365" r:id="rId23"/>
    <p:sldId id="343" r:id="rId24"/>
    <p:sldId id="346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82514" autoAdjust="0"/>
  </p:normalViewPr>
  <p:slideViewPr>
    <p:cSldViewPr>
      <p:cViewPr>
        <p:scale>
          <a:sx n="50" d="100"/>
          <a:sy n="50" d="100"/>
        </p:scale>
        <p:origin x="-172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0E7F-2501-4501-BEE5-FBC2DB338966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C4C80-F19A-42EB-A050-F74F95C12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6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Contract Award Letter will go away and be replaced by the email on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C4C80-F19A-42EB-A050-F74F95C12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2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899" y="1168400"/>
            <a:ext cx="6578602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28" y="422909"/>
            <a:ext cx="2766540" cy="11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525" y="3321685"/>
            <a:ext cx="3346450" cy="334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R-2i2qMMAc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-ttXzZi3gI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" y="4724400"/>
            <a:ext cx="8839200" cy="8699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TRBA Spring 2017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9050" y="6400800"/>
            <a:ext cx="9144000" cy="457200"/>
          </a:xfrm>
        </p:spPr>
        <p:txBody>
          <a:bodyPr/>
          <a:lstStyle/>
          <a:p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3825" y="5657850"/>
            <a:ext cx="8839200" cy="800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</a:rPr>
              <a:t>Changing the way we do business.</a:t>
            </a:r>
            <a:endParaRPr 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362" y="228600"/>
            <a:ext cx="5638800" cy="620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800600" y="3048000"/>
            <a:ext cx="3886200" cy="40592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52650"/>
            <a:ext cx="7239000" cy="433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257550" y="228600"/>
            <a:ext cx="5181600" cy="1828800"/>
          </a:xfrm>
        </p:spPr>
        <p:txBody>
          <a:bodyPr/>
          <a:lstStyle/>
          <a:p>
            <a:r>
              <a:rPr lang="en-US" dirty="0" smtClean="0"/>
              <a:t>Contract Award Letter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1828800"/>
            <a:ext cx="7696200" cy="403860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2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738"/>
            <a:ext cx="6111251" cy="663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2438400" y="1470710"/>
            <a:ext cx="3886200" cy="40592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2171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</a:rPr>
              <a:t>Only the actual Contract (Pages 6-10) will be passed around in Adobe Sign  (Contract Book is Referenced)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Contract Book will be assembled by HQ Construction and put on </a:t>
            </a:r>
            <a:r>
              <a:rPr lang="en-US" sz="1800" dirty="0" smtClean="0">
                <a:solidFill>
                  <a:prstClr val="black"/>
                </a:solidFill>
              </a:rPr>
              <a:t>Bid </a:t>
            </a:r>
            <a:r>
              <a:rPr lang="en-US" sz="1800" dirty="0">
                <a:solidFill>
                  <a:prstClr val="black"/>
                </a:solidFill>
              </a:rPr>
              <a:t>Ex </a:t>
            </a:r>
            <a:r>
              <a:rPr lang="en-US" sz="1800" dirty="0" smtClean="0">
                <a:solidFill>
                  <a:prstClr val="black"/>
                </a:solidFill>
              </a:rPr>
              <a:t>website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124200" y="1"/>
            <a:ext cx="5029200" cy="1752599"/>
          </a:xfrm>
        </p:spPr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8" y="2653804"/>
            <a:ext cx="6548823" cy="38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662621" y="3200400"/>
            <a:ext cx="64008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0"/>
            <a:ext cx="7467600" cy="2235200"/>
          </a:xfrm>
        </p:spPr>
        <p:txBody>
          <a:bodyPr/>
          <a:lstStyle/>
          <a:p>
            <a:r>
              <a:rPr lang="en-US" dirty="0" smtClean="0"/>
              <a:t>Follow the Yellow Boxes!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436286" cy="323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533400" y="2438400"/>
            <a:ext cx="1371600" cy="90294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0"/>
            <a:ext cx="8153400" cy="2235200"/>
          </a:xfrm>
        </p:spPr>
        <p:txBody>
          <a:bodyPr/>
          <a:lstStyle/>
          <a:p>
            <a:r>
              <a:rPr lang="en-US" dirty="0" smtClean="0"/>
              <a:t>Proposal and Guarantee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1676400"/>
            <a:ext cx="8153400" cy="2235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			Since 2007…….</a:t>
            </a:r>
            <a:endParaRPr lang="en-US" sz="2800" dirty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Proposal (Pages 1-3):  Digitally Signed in Expedite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Proposal Guaranty Bond (Pages 4-5):  Digitally Signed in Expedite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Proposal Guarantee (Check for 5% or Irrevocable Letter of Credit)(Page 6):  Handled outside Expedite prior to letting.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Change:  Signature pages going away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1"/>
            <a:ext cx="4524109" cy="4267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5400" y="48006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Contract Book will be assembled and consolidated by HQ Construction and put on Bid Ex website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48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1999"/>
            <a:ext cx="6763107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1382713"/>
            <a:ext cx="7731125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6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prstClr val="black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03" y="1790700"/>
            <a:ext cx="7933797" cy="2171700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124200" y="228600"/>
            <a:ext cx="5029200" cy="1752599"/>
          </a:xfrm>
        </p:spPr>
        <p:txBody>
          <a:bodyPr/>
          <a:lstStyle/>
          <a:p>
            <a:r>
              <a:rPr lang="en-US" dirty="0" smtClean="0"/>
              <a:t>Summary of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1219200"/>
            <a:ext cx="8763000" cy="1828800"/>
          </a:xfrm>
        </p:spPr>
        <p:txBody>
          <a:bodyPr/>
          <a:lstStyle/>
          <a:p>
            <a:r>
              <a:rPr lang="en-US" dirty="0" smtClean="0"/>
              <a:t>Power of Attorney &amp; Certificate of Liability Insurance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33375" y="3505200"/>
            <a:ext cx="8763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Homework:</a:t>
            </a:r>
          </a:p>
          <a:p>
            <a:pPr algn="ctr"/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Bonding Companies:  Send Blanket POA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Liability Insurance:  Send on Annual Cycle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533400"/>
            <a:ext cx="3886200" cy="838199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Specialty Item Update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Pre-Ride Date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Waste &amp; Borrow Update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CUF’s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Adobe Sign</a:t>
            </a:r>
          </a:p>
        </p:txBody>
      </p:sp>
    </p:spTree>
    <p:extLst>
      <p:ext uri="{BB962C8B-B14F-4D97-AF65-F5344CB8AC3E}">
        <p14:creationId xmlns:p14="http://schemas.microsoft.com/office/powerpoint/2010/main" val="18839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Change Orders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Coming Summer 2017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Adobe Sign Templates for each category (1-4) and workflow (PODI vs Non-PODI)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"/>
            <a:ext cx="484024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4200" y="228600"/>
            <a:ext cx="5181600" cy="1752599"/>
          </a:xfrm>
        </p:spPr>
        <p:txBody>
          <a:bodyPr/>
          <a:lstStyle/>
          <a:p>
            <a:r>
              <a:rPr lang="en-US" dirty="0" smtClean="0"/>
              <a:t>On the Horizon….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733425" y="1981200"/>
            <a:ext cx="7010400" cy="1066800"/>
          </a:xfrm>
          <a:prstGeom prst="rightArrow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3425" y="2258085"/>
            <a:ext cx="2619375" cy="5130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3425" y="2222212"/>
            <a:ext cx="270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 Plans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009900"/>
            <a:ext cx="7315200" cy="36790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800" smtClean="0"/>
              <a:t>E-Plans File Room for Contractor access during Letting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(Will no longer print plans for external parties)</a:t>
            </a:r>
          </a:p>
          <a:p>
            <a:pPr marL="457200" indent="-457200"/>
            <a:r>
              <a:rPr lang="en-US" sz="2800" smtClean="0"/>
              <a:t>Once Contract is awarded, plans would be loaded to App for Field Use</a:t>
            </a:r>
            <a:r>
              <a:rPr lang="en-US" sz="2800" b="1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63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133600"/>
            <a:ext cx="7315200" cy="36790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800" dirty="0" smtClean="0"/>
              <a:t>Single Up-to-date Set of Drawings</a:t>
            </a:r>
          </a:p>
          <a:p>
            <a:pPr marL="457200" indent="-457200"/>
            <a:r>
              <a:rPr lang="en-US" sz="2800" dirty="0" smtClean="0"/>
              <a:t>Connects Field, Office, Regions, HQ</a:t>
            </a:r>
          </a:p>
          <a:p>
            <a:pPr marL="457200" indent="-457200"/>
            <a:r>
              <a:rPr lang="en-US" sz="2800" dirty="0" smtClean="0"/>
              <a:t>Administrative </a:t>
            </a:r>
            <a:r>
              <a:rPr lang="en-US" sz="2800" dirty="0" smtClean="0"/>
              <a:t>Time Savings</a:t>
            </a:r>
          </a:p>
          <a:p>
            <a:pPr marL="457200" indent="-457200"/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“Keeps Teams updated with real time information, anywhere, any time” </a:t>
            </a:r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E-Plans and </a:t>
            </a:r>
            <a:r>
              <a:rPr lang="en-US" altLang="en-US" sz="3600" dirty="0" err="1" smtClean="0"/>
              <a:t>PlanGrid</a:t>
            </a:r>
            <a:r>
              <a:rPr lang="en-US" altLang="en-US" sz="3600" dirty="0" smtClean="0"/>
              <a:t> Benefits</a:t>
            </a:r>
          </a:p>
        </p:txBody>
      </p:sp>
    </p:spTree>
    <p:extLst>
      <p:ext uri="{BB962C8B-B14F-4D97-AF65-F5344CB8AC3E}">
        <p14:creationId xmlns:p14="http://schemas.microsoft.com/office/powerpoint/2010/main" val="1722813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R-2i2qMMA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" y="533400"/>
            <a:ext cx="8458200" cy="475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4200" y="228600"/>
            <a:ext cx="5181600" cy="1752599"/>
          </a:xfrm>
        </p:spPr>
        <p:txBody>
          <a:bodyPr/>
          <a:lstStyle/>
          <a:p>
            <a:r>
              <a:rPr lang="en-US" dirty="0" smtClean="0"/>
              <a:t>On the Horizon….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733425" y="1981200"/>
            <a:ext cx="7010400" cy="1066800"/>
          </a:xfrm>
          <a:prstGeom prst="rightArrow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3425" y="2258085"/>
            <a:ext cx="4600575" cy="5130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3425" y="2222212"/>
            <a:ext cx="475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AASHTOWare</a:t>
            </a:r>
            <a:r>
              <a:rPr lang="en-US" sz="3200" b="1" dirty="0" smtClean="0">
                <a:solidFill>
                  <a:schemeClr val="bg1"/>
                </a:solidFill>
              </a:rPr>
              <a:t> Project/ CRL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324" y="3048000"/>
            <a:ext cx="80676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AASHTOWare</a:t>
            </a:r>
            <a:r>
              <a:rPr lang="en-US" sz="2800" b="1" dirty="0" smtClean="0"/>
              <a:t>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External Access for Contractors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Civil Rights and Labor Module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Payrolls loaded by Contractor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Prompt Payment Loaded by Contractor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DBE Goals Tracked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41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152400"/>
            <a:ext cx="6019800" cy="1371600"/>
          </a:xfrm>
        </p:spPr>
        <p:txBody>
          <a:bodyPr/>
          <a:lstStyle/>
          <a:p>
            <a:r>
              <a:rPr lang="en-US" dirty="0" smtClean="0"/>
              <a:t>Specialty Items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" y="15240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Add to Definitions  in 101.03:</a:t>
            </a:r>
            <a:endParaRPr lang="en-US" sz="2400" dirty="0"/>
          </a:p>
          <a:p>
            <a:r>
              <a:rPr lang="en-US" sz="2400" b="1" dirty="0">
                <a:solidFill>
                  <a:schemeClr val="bg2"/>
                </a:solidFill>
              </a:rPr>
              <a:t>Specialty Item</a:t>
            </a:r>
            <a:r>
              <a:rPr lang="en-US" sz="2400" dirty="0">
                <a:solidFill>
                  <a:schemeClr val="bg2"/>
                </a:solidFill>
              </a:rPr>
              <a:t>:   A Contract item designated as a “Specialty Item” in the Specifications or Proposal that requires highly specialized knowledge, abilities, craftsmanship, or equipment not ordinarily provided by contractors prequalified to bid on the Contract as a whole. Specialty Items are usually limited to minor components of the overall Contract.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" y="4343400"/>
            <a:ext cx="8572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Revise 108.01 </a:t>
            </a:r>
            <a:r>
              <a:rPr lang="en-US" sz="2400" b="1" dirty="0"/>
              <a:t>Subletting of Contract</a:t>
            </a:r>
            <a:endParaRPr lang="en-US" sz="2400" dirty="0"/>
          </a:p>
          <a:p>
            <a:r>
              <a:rPr lang="en-US" sz="2400" dirty="0" smtClean="0"/>
              <a:t>…… </a:t>
            </a:r>
            <a:r>
              <a:rPr lang="en-US" sz="2400" dirty="0"/>
              <a:t>the Contractor shall self-perform work amounting to not less than </a:t>
            </a:r>
            <a:r>
              <a:rPr lang="en-US" sz="2400" u="sng" dirty="0"/>
              <a:t>30%</a:t>
            </a:r>
            <a:r>
              <a:rPr lang="en-US" sz="2400" dirty="0"/>
              <a:t> of the total original Contract </a:t>
            </a:r>
            <a:r>
              <a:rPr lang="en-US" sz="2400" dirty="0" smtClean="0"/>
              <a:t>cost…..</a:t>
            </a:r>
          </a:p>
          <a:p>
            <a:endParaRPr lang="en-US" sz="2400" dirty="0"/>
          </a:p>
          <a:p>
            <a:r>
              <a:rPr lang="en-US" sz="2400" b="1" u="sng" dirty="0" smtClean="0">
                <a:solidFill>
                  <a:schemeClr val="bg2"/>
                </a:solidFill>
              </a:rPr>
              <a:t>As </a:t>
            </a:r>
            <a:r>
              <a:rPr lang="en-US" sz="2400" b="1" u="sng" dirty="0">
                <a:solidFill>
                  <a:schemeClr val="bg2"/>
                </a:solidFill>
              </a:rPr>
              <a:t>stated above, unless there is a Special Provision 108A in the proposal, the following items are designated as Specialty Items:</a:t>
            </a:r>
          </a:p>
        </p:txBody>
      </p:sp>
    </p:spTree>
    <p:extLst>
      <p:ext uri="{BB962C8B-B14F-4D97-AF65-F5344CB8AC3E}">
        <p14:creationId xmlns:p14="http://schemas.microsoft.com/office/powerpoint/2010/main" val="28684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304800"/>
            <a:ext cx="6019800" cy="1371600"/>
          </a:xfrm>
        </p:spPr>
        <p:txBody>
          <a:bodyPr/>
          <a:lstStyle/>
          <a:p>
            <a:r>
              <a:rPr lang="en-US" dirty="0" smtClean="0"/>
              <a:t>Specialty Items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" y="1752600"/>
            <a:ext cx="8572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Effective 6/23 Letting:  Special Provision 108A’s will only be included in contracts that have different </a:t>
            </a:r>
            <a:r>
              <a:rPr lang="en-US" sz="3200" dirty="0"/>
              <a:t>s</a:t>
            </a:r>
            <a:r>
              <a:rPr lang="en-US" sz="3200" dirty="0" smtClean="0"/>
              <a:t>pecialty </a:t>
            </a:r>
            <a:r>
              <a:rPr lang="en-US" sz="3200" dirty="0"/>
              <a:t>i</a:t>
            </a:r>
            <a:r>
              <a:rPr lang="en-US" sz="3200" dirty="0" smtClean="0"/>
              <a:t>tems than what is listed in 108.01.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Majority of these will be Safety and Maintenance Contracts</a:t>
            </a:r>
          </a:p>
        </p:txBody>
      </p:sp>
    </p:spTree>
    <p:extLst>
      <p:ext uri="{BB962C8B-B14F-4D97-AF65-F5344CB8AC3E}">
        <p14:creationId xmlns:p14="http://schemas.microsoft.com/office/powerpoint/2010/main" val="12646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3" y="457200"/>
            <a:ext cx="883557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772275" y="4152900"/>
            <a:ext cx="2286000" cy="12573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096000" cy="1524000"/>
          </a:xfrm>
        </p:spPr>
        <p:txBody>
          <a:bodyPr/>
          <a:lstStyle/>
          <a:p>
            <a:r>
              <a:rPr lang="en-US" dirty="0" smtClean="0"/>
              <a:t>Waste &amp; Borrow Update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09600" y="17526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 smtClean="0"/>
              <a:t> Effective 6/23 Letting: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TDOT compliance </a:t>
            </a:r>
            <a:r>
              <a:rPr lang="en-US" sz="2800" dirty="0"/>
              <a:t>and inspection forces will no longer </a:t>
            </a:r>
            <a:r>
              <a:rPr lang="en-US" sz="2800" dirty="0" smtClean="0"/>
              <a:t>be inspecting waste </a:t>
            </a:r>
            <a:r>
              <a:rPr lang="en-US" sz="2800" dirty="0"/>
              <a:t>and borrow sites. 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Provide Certification at Pre-Con:  NPDES and any Water Quality Permits, </a:t>
            </a:r>
            <a:r>
              <a:rPr lang="en-US" sz="2800" dirty="0" err="1" smtClean="0"/>
              <a:t>Geotech</a:t>
            </a:r>
            <a:r>
              <a:rPr lang="en-US" sz="2800" dirty="0" smtClean="0"/>
              <a:t> Report, and any landowner agreements.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Updated Procedure will be posted 5/15.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9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1400" y="76200"/>
            <a:ext cx="3962400" cy="1752600"/>
          </a:xfrm>
        </p:spPr>
        <p:txBody>
          <a:bodyPr/>
          <a:lstStyle/>
          <a:p>
            <a:r>
              <a:rPr lang="en-US" dirty="0" smtClean="0"/>
              <a:t>CUF Update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1905000"/>
            <a:ext cx="81534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CUF’s must be filled out the first time a DBE shows up to work on Contact (On or Off site)</a:t>
            </a:r>
          </a:p>
          <a:p>
            <a:endParaRPr lang="en-US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No CUF = Work doesn’t count toward Goal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29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33400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/>
                <a:latin typeface="PermianSlabSerifTypeface" pitchFamily="50" charset="0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Electronic Signatures with Workflows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Speed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Tracking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Mobile Device friendly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Contract Books will no longer be printed effective 5/12 Letting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"/>
            <a:ext cx="484024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620475"/>
            <a:ext cx="4724400" cy="966891"/>
          </a:xfrm>
          <a:prstGeom prst="rect">
            <a:avLst/>
          </a:prstGeom>
        </p:spPr>
      </p:pic>
      <p:pic>
        <p:nvPicPr>
          <p:cNvPr id="3" name="3-ttXzZi3g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" y="304800"/>
            <a:ext cx="8873067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</TotalTime>
  <Words>488</Words>
  <Application>Microsoft Office PowerPoint</Application>
  <PresentationFormat>On-screen Show (4:3)</PresentationFormat>
  <Paragraphs>84</Paragraphs>
  <Slides>25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PowerPoint B</vt:lpstr>
      <vt:lpstr>TRBA Spring 2017  </vt:lpstr>
      <vt:lpstr>Agenda</vt:lpstr>
      <vt:lpstr>Specialty Items</vt:lpstr>
      <vt:lpstr>Specialty Items</vt:lpstr>
      <vt:lpstr>PowerPoint Presentation</vt:lpstr>
      <vt:lpstr>Waste &amp; Borrow Update</vt:lpstr>
      <vt:lpstr>CUF Update</vt:lpstr>
      <vt:lpstr>PowerPoint Presentation</vt:lpstr>
      <vt:lpstr>PowerPoint Presentation</vt:lpstr>
      <vt:lpstr>PowerPoint Presentation</vt:lpstr>
      <vt:lpstr>Contract Award Letter</vt:lpstr>
      <vt:lpstr>PowerPoint Presentation</vt:lpstr>
      <vt:lpstr>Summary of Changes</vt:lpstr>
      <vt:lpstr>Follow the Yellow Boxes!</vt:lpstr>
      <vt:lpstr>Proposal and Guarantee</vt:lpstr>
      <vt:lpstr>PowerPoint Presentation</vt:lpstr>
      <vt:lpstr>PowerPoint Presentation</vt:lpstr>
      <vt:lpstr>Summary of Changes</vt:lpstr>
      <vt:lpstr>Power of Attorney &amp; Certificate of Liability Insurance</vt:lpstr>
      <vt:lpstr>PowerPoint Presentation</vt:lpstr>
      <vt:lpstr>On the Horizon….</vt:lpstr>
      <vt:lpstr>E-Plans and PlanGrid Benefits</vt:lpstr>
      <vt:lpstr>PowerPoint Presentation</vt:lpstr>
      <vt:lpstr>On the Horizon….</vt:lpstr>
      <vt:lpstr>Questions? 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TDOT</cp:lastModifiedBy>
  <cp:revision>89</cp:revision>
  <dcterms:created xsi:type="dcterms:W3CDTF">2015-04-20T20:04:50Z</dcterms:created>
  <dcterms:modified xsi:type="dcterms:W3CDTF">2017-04-27T02:59:41Z</dcterms:modified>
</cp:coreProperties>
</file>