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0" r:id="rId2"/>
  </p:sldMasterIdLst>
  <p:notesMasterIdLst>
    <p:notesMasterId r:id="rId23"/>
  </p:notesMasterIdLst>
  <p:handoutMasterIdLst>
    <p:handoutMasterId r:id="rId24"/>
  </p:handoutMasterIdLst>
  <p:sldIdLst>
    <p:sldId id="351" r:id="rId3"/>
    <p:sldId id="334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402" r:id="rId12"/>
    <p:sldId id="343" r:id="rId13"/>
    <p:sldId id="344" r:id="rId14"/>
    <p:sldId id="345" r:id="rId15"/>
    <p:sldId id="401" r:id="rId16"/>
    <p:sldId id="346" r:id="rId17"/>
    <p:sldId id="347" r:id="rId18"/>
    <p:sldId id="348" r:id="rId19"/>
    <p:sldId id="349" r:id="rId20"/>
    <p:sldId id="350" r:id="rId21"/>
    <p:sldId id="465" r:id="rId22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3" autoAdjust="0"/>
    <p:restoredTop sz="94559" autoAdjust="0"/>
  </p:normalViewPr>
  <p:slideViewPr>
    <p:cSldViewPr snapToObjects="1">
      <p:cViewPr>
        <p:scale>
          <a:sx n="80" d="100"/>
          <a:sy n="80" d="100"/>
        </p:scale>
        <p:origin x="-250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216F17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5750143301053752E-2"/>
                  <c:y val="0.18894660433070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1697287839032E-2"/>
                  <c:y val="9.797711614173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550019609617885E-2"/>
                  <c:y val="-3.979355314960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500316770748503E-2"/>
                  <c:y val="-4.0957923228346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Instate Construction</c:v>
                </c:pt>
                <c:pt idx="1">
                  <c:v>Instate Consultants</c:v>
                </c:pt>
                <c:pt idx="2">
                  <c:v>Instate Suppliers</c:v>
                </c:pt>
                <c:pt idx="3">
                  <c:v>Instate 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</c:v>
                </c:pt>
                <c:pt idx="2">
                  <c:v>9.0000000000000066E-2</c:v>
                </c:pt>
                <c:pt idx="3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98113517060364"/>
          <c:y val="0.1136387795275596"/>
          <c:w val="0.32951886482939879"/>
          <c:h val="0.67272244094488598"/>
        </c:manualLayout>
      </c:layout>
      <c:overlay val="0"/>
      <c:spPr>
        <a:ln>
          <a:solidFill>
            <a:schemeClr val="tx1">
              <a:lumMod val="9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34AC172-C4AA-47E1-B422-CF81C1F193D5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FC621BF3-8F34-453B-9602-8357D5ABA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64AF65-1BCA-4155-A951-FB01F5C13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E4A17B-BF08-4B4A-B815-7658B4589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336D1-340C-4BAA-B7B8-116D2ECF2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726B-8034-40F0-8C8D-19FCF3E4A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67818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2819400"/>
            <a:ext cx="6781800" cy="3306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15056A-68F8-4855-9084-6D8A4BFEA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0" y="1676400"/>
            <a:ext cx="67818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02B99-98B3-4DD6-9893-40B8C635F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67818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97F737-329B-42E9-9CD0-EB0A65FFB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4A17B-BF08-4B4A-B815-7658B4589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2E6A9C-DDF9-4335-8D05-7A14B02E3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4BFE4-A245-45C8-A542-401284D8C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47D0C-2B2E-45EE-8B30-6AAE433AB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809CC-CD05-4C4F-9B25-8BD11792C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E6A9C-DDF9-4335-8D05-7A14B02E3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0E1E0-7D29-49B8-B013-0BF08DDE2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3FD819-6546-49EB-8FC8-4AE572DA3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4BB0E-6818-4FDE-9599-791EDC481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6293FD9-1DCB-4233-BA30-F4F0862B3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1336D1-340C-4BAA-B7B8-116D2ECF2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5726B-8034-40F0-8C8D-19FCF3E4A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67818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2819400"/>
            <a:ext cx="6781800" cy="3306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15056A-68F8-4855-9084-6D8A4BFEA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0" y="1676400"/>
            <a:ext cx="67818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C02B99-98B3-4DD6-9893-40B8C635F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BFE4-A245-45C8-A542-401284D8C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47D0C-2B2E-45EE-8B30-6AAE433AB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809CC-CD05-4C4F-9B25-8BD11792C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0E1E0-7D29-49B8-B013-0BF08DDE2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FD819-6546-49EB-8FC8-4AE572DA3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4BB0E-6818-4FDE-9599-791EDC481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93FD9-1DCB-4233-BA30-F4F0862B3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77BDE5B-CC7E-47B3-BC8F-D3A5BB71DB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23" r:id="rId12"/>
    <p:sldLayoutId id="2147483724" r:id="rId13"/>
    <p:sldLayoutId id="214748372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77BDE5B-CC7E-47B3-BC8F-D3A5BB71D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n.gov/assets/entities/tdot/attachments/Const-1247.pdf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Neese@tn.gov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D.Brooks@tn.gov" TargetMode="External"/><Relationship Id="rId2" Type="http://schemas.openxmlformats.org/officeDocument/2006/relationships/hyperlink" Target="mailto:David.Neese@tn.gov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DeAntwaine.Moye@tn.gov" TargetMode="External"/><Relationship Id="rId4" Type="http://schemas.openxmlformats.org/officeDocument/2006/relationships/hyperlink" Target="mailto:Ross.H.Webb@tn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914400" y="457200"/>
            <a:ext cx="7315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kumimoji="1" lang="en-US" sz="8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TDOT</a:t>
            </a:r>
          </a:p>
        </p:txBody>
      </p:sp>
      <p:sp>
        <p:nvSpPr>
          <p:cNvPr id="185368" name="Rectangle 24"/>
          <p:cNvSpPr>
            <a:spLocks noChangeArrowheads="1"/>
          </p:cNvSpPr>
          <p:nvPr/>
        </p:nvSpPr>
        <p:spPr bwMode="auto">
          <a:xfrm>
            <a:off x="914400" y="1905000"/>
            <a:ext cx="72390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  <a:buFontTx/>
              <a:buNone/>
            </a:pPr>
            <a:r>
              <a:rPr kumimoji="1"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 Rights </a:t>
            </a:r>
            <a:r>
              <a:rPr kumimoji="1" lang="en-US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Division</a:t>
            </a:r>
            <a:endParaRPr kumimoji="1"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69" name="Rectangle 25"/>
          <p:cNvSpPr>
            <a:spLocks noChangeArrowheads="1"/>
          </p:cNvSpPr>
          <p:nvPr/>
        </p:nvSpPr>
        <p:spPr bwMode="auto">
          <a:xfrm>
            <a:off x="2286000" y="3276600"/>
            <a:ext cx="41148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buClr>
                <a:schemeClr val="hlink"/>
              </a:buClr>
            </a:pPr>
            <a:r>
              <a:rPr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Business</a:t>
            </a:r>
          </a:p>
          <a:p>
            <a:pPr marL="342900" indent="-342900" algn="ctr">
              <a:lnSpc>
                <a:spcPct val="80000"/>
              </a:lnSpc>
              <a:buClr>
                <a:schemeClr val="hlink"/>
              </a:buClr>
            </a:pPr>
            <a:r>
              <a:rPr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 </a:t>
            </a:r>
          </a:p>
          <a:p>
            <a:pPr marL="342900" indent="-342900" algn="ctr">
              <a:lnSpc>
                <a:spcPct val="80000"/>
              </a:lnSpc>
              <a:buClr>
                <a:schemeClr val="hlink"/>
              </a:buClr>
            </a:pPr>
            <a:r>
              <a:rPr lang="en-US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</a:t>
            </a:r>
          </a:p>
        </p:txBody>
      </p:sp>
      <p:pic>
        <p:nvPicPr>
          <p:cNvPr id="185370" name="Picture 26" descr="Construction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2133600" cy="2667000"/>
          </a:xfrm>
          <a:prstGeom prst="rect">
            <a:avLst/>
          </a:prstGeom>
          <a:noFill/>
        </p:spPr>
      </p:pic>
      <p:pic>
        <p:nvPicPr>
          <p:cNvPr id="185371" name="Picture 27" descr="Construction #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621" y="3878263"/>
            <a:ext cx="2718558" cy="24463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59" y="5421085"/>
            <a:ext cx="2759882" cy="1132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900" b="1" dirty="0" smtClean="0"/>
              <a:t>Key Points to Remember When Completing CUF Checklist</a:t>
            </a:r>
            <a:endParaRPr lang="en-US" sz="3900" b="1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400800" cy="48006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Include the actual date the DBE work was observed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Information in Site Manager should match CUF Checklist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Initial and date any changes on CUF Checklist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Sign CUF Checklist on last page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29381" name="Picture 5" descr="C:\Documents and Settings\JJ03879\Local Settings\Temporary Internet Files\Content.IE5\I82HWB9Q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5" descr="C:\Documents and Settings\JJ03879\Local Settings\Temporary Internet Files\Content.IE5\I82HWB9Q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5" descr="C:\Documents and Settings\JJ03879\Local Settings\Temporary Internet Files\Content.IE5\I82HWB9Q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5" descr="C:\Documents and Settings\JJ03879\Local Settings\Temporary Internet Files\Content.IE5\I82HWB9Q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198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60438"/>
          </a:xfrm>
          <a:noFill/>
          <a:ln/>
        </p:spPr>
        <p:txBody>
          <a:bodyPr/>
          <a:lstStyle/>
          <a:p>
            <a:r>
              <a:rPr lang="en-US" b="1"/>
              <a:t>Monitoring Responsibilities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752600"/>
            <a:ext cx="6400800" cy="4800600"/>
          </a:xfrm>
          <a:noFill/>
          <a:ln/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Prime contractors have an obligation to make every effort in complying w/ intent when awarded goal projects.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TDOT Project Engineers, in addition to assigned responsibilities from the Region, monitor CUF functions and other DBE matters.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Responsibilities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(Cont’d)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4435" name="Picture 3" descr="j0255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2722563" cy="4114800"/>
          </a:xfrm>
          <a:prstGeom prst="rect">
            <a:avLst/>
          </a:prstGeom>
          <a:noFill/>
        </p:spPr>
      </p:pic>
      <p:sp>
        <p:nvSpPr>
          <p:cNvPr id="274436" name="Rectangle 4"/>
          <p:cNvSpPr>
            <a:spLocks noGrp="1" noChangeArrowheads="1"/>
          </p:cNvSpPr>
          <p:nvPr>
            <p:ph idx="1"/>
          </p:nvPr>
        </p:nvSpPr>
        <p:spPr>
          <a:xfrm>
            <a:off x="1096963" y="2478088"/>
            <a:ext cx="4873625" cy="35829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2"/>
                </a:solidFill>
              </a:rPr>
              <a:t>Replacement: A DBE can only be replaced w/ approval from the Civil Rights Office SBDP.  A letter, from the prime, should be written stating: reason for replacement, company they wish to use,  &amp; if company’s not a DBE, </a:t>
            </a:r>
            <a:r>
              <a:rPr lang="en-US" sz="2400" b="1" dirty="0" smtClean="0">
                <a:solidFill>
                  <a:schemeClr val="tx2"/>
                </a:solidFill>
              </a:rPr>
              <a:t>how the goal will be achieved.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idx="1"/>
          </p:nvPr>
        </p:nvSpPr>
        <p:spPr>
          <a:xfrm>
            <a:off x="-152400" y="2133600"/>
            <a:ext cx="9144000" cy="4114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  <a:tabLst>
                <a:tab pos="342900" algn="l"/>
              </a:tabLst>
            </a:pPr>
            <a:r>
              <a:rPr lang="en-US" sz="2000" b="1" dirty="0"/>
              <a:t>	</a:t>
            </a:r>
            <a:r>
              <a:rPr lang="en-US" sz="2000" b="1" dirty="0" smtClean="0">
                <a:solidFill>
                  <a:schemeClr val="tx2"/>
                </a:solidFill>
              </a:rPr>
              <a:t>TDOT </a:t>
            </a:r>
            <a:r>
              <a:rPr lang="en-US" sz="2000" b="1" dirty="0">
                <a:solidFill>
                  <a:schemeClr val="tx2"/>
                </a:solidFill>
              </a:rPr>
              <a:t>Special Provision (SP) 1247 requires contractors to </a:t>
            </a:r>
            <a:r>
              <a:rPr lang="en-US" sz="2000" b="1" dirty="0" smtClean="0">
                <a:solidFill>
                  <a:schemeClr val="tx2"/>
                </a:solidFill>
              </a:rPr>
              <a:t>use </a:t>
            </a:r>
            <a:r>
              <a:rPr lang="en-US" sz="2000" b="1" dirty="0">
                <a:solidFill>
                  <a:schemeClr val="tx2"/>
                </a:solidFill>
              </a:rPr>
              <a:t>DBEs for subcontracts or suppliers on federal-aid contracts.  TDOT </a:t>
            </a:r>
            <a:r>
              <a:rPr lang="en-US" sz="2000" b="1" dirty="0" smtClean="0">
                <a:solidFill>
                  <a:schemeClr val="tx2"/>
                </a:solidFill>
              </a:rPr>
              <a:t>tracks usage &amp; reports to Federal Highway Administration (FHWA) &amp; the Commissioner of TDOT. Prime contractors have an obligation to make every effort in complying w/ intent when awarded goal projects.</a:t>
            </a:r>
          </a:p>
          <a:p>
            <a:pPr lvl="2">
              <a:tabLst>
                <a:tab pos="342900" algn="l"/>
              </a:tabLst>
            </a:pPr>
            <a:endParaRPr lang="en-US" sz="600" b="1" dirty="0">
              <a:solidFill>
                <a:schemeClr val="tx2"/>
              </a:solidFill>
            </a:endParaRPr>
          </a:p>
          <a:p>
            <a:pPr lvl="2">
              <a:tabLst>
                <a:tab pos="342900" algn="l"/>
              </a:tabLst>
            </a:pPr>
            <a:r>
              <a:rPr lang="en-US" sz="2000" b="1" dirty="0">
                <a:solidFill>
                  <a:schemeClr val="tx2"/>
                </a:solidFill>
              </a:rPr>
              <a:t>Posted on the Civil Right’s Small Business Development Program’s website @:</a:t>
            </a:r>
          </a:p>
          <a:p>
            <a:pPr lvl="2">
              <a:buNone/>
              <a:tabLst>
                <a:tab pos="342900" algn="l"/>
              </a:tabLst>
            </a:pPr>
            <a:r>
              <a:rPr lang="en-US" sz="2000" b="1" dirty="0"/>
              <a:t>	</a:t>
            </a:r>
            <a:r>
              <a:rPr lang="en-US" sz="1800" b="1" u="sng" dirty="0" smtClean="0">
                <a:hlinkClick r:id="rId2"/>
              </a:rPr>
              <a:t>www.tn.gov/assets/entities/tdot/attachments/Const-1247.pdf</a:t>
            </a:r>
            <a:endParaRPr lang="en-US" sz="1800" b="1" u="sng" dirty="0" smtClean="0"/>
          </a:p>
          <a:p>
            <a:pPr lvl="3">
              <a:lnSpc>
                <a:spcPct val="60000"/>
              </a:lnSpc>
              <a:spcBef>
                <a:spcPct val="0"/>
              </a:spcBef>
              <a:buFont typeface="Wingdings" pitchFamily="2" charset="2"/>
              <a:buNone/>
              <a:tabLst>
                <a:tab pos="342900" algn="l"/>
              </a:tabLst>
            </a:pPr>
            <a:r>
              <a:rPr lang="en-US" sz="1200" b="1" dirty="0" smtClean="0">
                <a:effectLst/>
              </a:rPr>
              <a:t/>
            </a:r>
            <a:br>
              <a:rPr lang="en-US" sz="1200" b="1" dirty="0" smtClean="0">
                <a:effectLst/>
              </a:rPr>
            </a:br>
            <a:r>
              <a:rPr lang="en-US" sz="1200" b="1" dirty="0" smtClean="0">
                <a:effectLst/>
              </a:rPr>
              <a:t>(</a:t>
            </a:r>
            <a:r>
              <a:rPr lang="en-US" sz="1200" b="1" dirty="0">
                <a:effectLst/>
              </a:rPr>
              <a:t>It can be made available for those that do not have Internet access)</a:t>
            </a:r>
            <a:r>
              <a:rPr lang="en-US" b="1" dirty="0"/>
              <a:t> 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80581" name="Picture 5" descr="M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9200"/>
            <a:ext cx="1905000" cy="1479550"/>
          </a:xfrm>
          <a:prstGeom prst="rect">
            <a:avLst/>
          </a:prstGeom>
          <a:noFill/>
        </p:spPr>
      </p:pic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To Comply With DBE Utilization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0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0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0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CC-3 Form</a:t>
            </a:r>
            <a:endParaRPr lang="en-US" dirty="0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2438400" y="1219200"/>
          <a:ext cx="4267200" cy="552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0" name="Acrobat Document" r:id="rId3" imgW="4509360" imgH="5847120" progId="AcroExch.Document.7">
                  <p:embed/>
                </p:oleObj>
              </mc:Choice>
              <mc:Fallback>
                <p:oleObj name="Acrobat Document" r:id="rId3" imgW="4509360" imgH="58471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4267200" cy="552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DBE/TNUCP Online Directory</a:t>
            </a:r>
            <a:endParaRPr lang="en-US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6464"/>
            <a:ext cx="842698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465509"/>
            <a:ext cx="1295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DBE/TNUCP Online Listing</a:t>
            </a:r>
            <a:endParaRPr lang="en-US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0" y="1524000"/>
            <a:ext cx="7926388" cy="488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DBE/TNUCP Partners Listing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9121"/>
            <a:ext cx="8018582" cy="4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1524000"/>
            <a:ext cx="1173304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DBE/TNUCP Online Listing Cont’d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6" y="1752600"/>
            <a:ext cx="8000148" cy="50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496" y="1752600"/>
            <a:ext cx="1173304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001000" cy="5715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Should </a:t>
            </a:r>
            <a:r>
              <a:rPr lang="en-US" sz="2400" b="1" dirty="0">
                <a:solidFill>
                  <a:schemeClr val="tx2"/>
                </a:solidFill>
              </a:rPr>
              <a:t>you have any questions/concerns regarding the DBE Program or issues regarding DBEs on projects, you may contact: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David Neese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Small Business Development Program Director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hlinkClick r:id="rId2"/>
              </a:rPr>
              <a:t>David.Neese@tn.gov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888) 370-3647 Toll Free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(615) 741-3681 Phone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(615) 741-3169 Fax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60438"/>
          </a:xfrm>
          <a:noFill/>
          <a:ln/>
        </p:spPr>
        <p:txBody>
          <a:bodyPr/>
          <a:lstStyle/>
          <a:p>
            <a:r>
              <a:rPr lang="en-US" sz="4800" b="1"/>
              <a:t>Statement of Commitment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2057400"/>
            <a:ext cx="5943600" cy="44958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The DBE program is intended to remedy past and current discrimination against disadvantaged business enterprises, to ensure a “level playing field,” on which DBEs can compete fairly for contracts.</a:t>
            </a:r>
          </a:p>
        </p:txBody>
      </p:sp>
      <p:pic>
        <p:nvPicPr>
          <p:cNvPr id="263171" name="Picture 3" descr="lady_jus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057400"/>
            <a:ext cx="162718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 autoUpdateAnimBg="0"/>
      <p:bldP spid="26317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7772400" cy="914400"/>
          </a:xfrm>
        </p:spPr>
        <p:txBody>
          <a:bodyPr/>
          <a:lstStyle/>
          <a:p>
            <a:r>
              <a:rPr lang="en-US" dirty="0" smtClean="0"/>
              <a:t>Small Business Development Program Team </a:t>
            </a:r>
            <a:r>
              <a:rPr lang="en-US" sz="1400" dirty="0" smtClean="0">
                <a:solidFill>
                  <a:schemeClr val="tx1"/>
                </a:solidFill>
              </a:rPr>
              <a:t>(click name for email)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lvl="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"/>
              </a:rPr>
              <a:t>David Neese</a:t>
            </a:r>
            <a:r>
              <a:rPr kumimoji="0" lang="en-US" sz="2200" b="1" i="0" u="none" strike="noStrike" kern="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Director</a:t>
            </a:r>
          </a:p>
          <a:p>
            <a:pPr marL="342900" lvl="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r>
              <a:rPr kumimoji="0" lang="en-US" sz="2200" b="1" i="0" u="none" strike="noStrike" kern="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Vacant, Small Business Development</a:t>
            </a:r>
            <a:r>
              <a:rPr kumimoji="0" lang="en-US" sz="2200" b="1" i="0" u="none" strike="noStrike" kern="0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Coordinator</a:t>
            </a:r>
          </a:p>
          <a:p>
            <a:pPr marL="342900" lvl="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r>
              <a:rPr kumimoji="0" lang="en-US" sz="2200" b="1" i="0" u="none" strike="noStrike" kern="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/>
              </a:rPr>
              <a:t>Stephanie Brooks</a:t>
            </a:r>
            <a:r>
              <a:rPr kumimoji="0" lang="en-US" sz="2200" b="1" i="0" u="none" strike="noStrike" kern="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Contract Compliance</a:t>
            </a:r>
            <a:r>
              <a:rPr kumimoji="0" lang="en-US" sz="2200" b="1" i="0" u="none" strike="noStrike" kern="0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Officer</a:t>
            </a:r>
            <a:endParaRPr lang="en-US" sz="28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2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hlinkClick r:id="rId4"/>
              </a:rPr>
              <a:t>Ross </a:t>
            </a: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hlinkClick r:id="rId4"/>
              </a:rPr>
              <a:t>Webb</a:t>
            </a: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Contract Compliance </a:t>
            </a:r>
            <a:r>
              <a:rPr lang="en-US" sz="22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Officer</a:t>
            </a:r>
            <a:endParaRPr lang="en-US" sz="22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marL="342900" lvl="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hlinkClick r:id="rId5"/>
              </a:rPr>
              <a:t>Deantwaine Moye</a:t>
            </a: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</a:t>
            </a:r>
            <a:r>
              <a:rPr lang="en-US" sz="22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 Compliance Officer</a:t>
            </a: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endParaRPr lang="en-US" sz="22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endParaRPr lang="en-US" sz="22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Arial" pitchFamily="34" charset="0"/>
              <a:buChar char="•"/>
              <a:defRPr/>
            </a:pPr>
            <a:endParaRPr lang="en-US" sz="22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Arial" pitchFamily="34" charset="0"/>
              <a:buChar char="•"/>
              <a:tabLst/>
              <a:defRPr/>
            </a:pPr>
            <a:endParaRPr lang="en-US" sz="22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315200" cy="960438"/>
          </a:xfrm>
          <a:noFill/>
          <a:ln/>
        </p:spPr>
        <p:txBody>
          <a:bodyPr/>
          <a:lstStyle/>
          <a:p>
            <a:r>
              <a:rPr lang="en-US" b="1"/>
              <a:t>DBE Program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828800"/>
            <a:ext cx="5486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What is the program?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	This program was developed by the Federal Highway Administration and is administered by the Tennessee Department of Transportation Civil Rights </a:t>
            </a:r>
            <a:r>
              <a:rPr lang="en-US" sz="2400" dirty="0" smtClean="0">
                <a:solidFill>
                  <a:schemeClr val="tx2"/>
                </a:solidFill>
              </a:rPr>
              <a:t>Division </a:t>
            </a:r>
            <a:r>
              <a:rPr lang="en-US" sz="2400" dirty="0">
                <a:solidFill>
                  <a:schemeClr val="tx2"/>
                </a:solidFill>
              </a:rPr>
              <a:t>Small Business Development Program to encourage minority, female and other disadvantaged firms to work in the highway/bridge industry. Both state and federal construction projects and monies are included in it.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64195" name="Picture 3" descr="j0396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90800"/>
            <a:ext cx="1554163" cy="23415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 autoUpdateAnimBg="0"/>
      <p:bldP spid="26419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/>
        </p:spPr>
        <p:txBody>
          <a:bodyPr/>
          <a:lstStyle/>
          <a:p>
            <a:r>
              <a:rPr lang="en-US" b="1"/>
              <a:t>DBE Ethnic Classifications</a:t>
            </a:r>
          </a:p>
        </p:txBody>
      </p:sp>
      <p:graphicFrame>
        <p:nvGraphicFramePr>
          <p:cNvPr id="266243" name="Group 3"/>
          <p:cNvGraphicFramePr>
            <a:graphicFrameLocks noGrp="1"/>
          </p:cNvGraphicFramePr>
          <p:nvPr>
            <p:ph type="tbl" idx="1"/>
          </p:nvPr>
        </p:nvGraphicFramePr>
        <p:xfrm>
          <a:off x="2438400" y="1752600"/>
          <a:ext cx="4724400" cy="3216277"/>
        </p:xfrm>
        <a:graphic>
          <a:graphicData uri="http://schemas.openxmlformats.org/drawingml/2006/table">
            <a:tbl>
              <a:tblPr/>
              <a:tblGrid>
                <a:gridCol w="982663"/>
                <a:gridCol w="3741737"/>
              </a:tblGrid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MBE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Minority Male Business Enterprise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MFBE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Minority Female Business Enterprise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AIA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Asian Indian American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APA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Asian Pacific American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Black American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Hispanic American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Native American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FBE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Female Business Enterprise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272" name="Picture 32" descr="j0202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1819275" cy="2743200"/>
          </a:xfrm>
          <a:prstGeom prst="rect">
            <a:avLst/>
          </a:prstGeom>
          <a:noFill/>
        </p:spPr>
      </p:pic>
      <p:pic>
        <p:nvPicPr>
          <p:cNvPr id="266273" name="Picture 33" descr="j0401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429000"/>
            <a:ext cx="1524000" cy="2286000"/>
          </a:xfrm>
          <a:prstGeom prst="rect">
            <a:avLst/>
          </a:prstGeom>
          <a:noFill/>
        </p:spPr>
      </p:pic>
      <p:pic>
        <p:nvPicPr>
          <p:cNvPr id="266274" name="Picture 34" descr="j02274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257800"/>
            <a:ext cx="2286000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96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DBE Breakout By Category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447800" y="1828800"/>
          <a:ext cx="6629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60438"/>
          </a:xfrm>
          <a:noFill/>
          <a:ln/>
        </p:spPr>
        <p:txBody>
          <a:bodyPr/>
          <a:lstStyle/>
          <a:p>
            <a:r>
              <a:rPr lang="en-US" b="1"/>
              <a:t>Commercially Useful Function (CUF)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idx="1"/>
          </p:nvPr>
        </p:nvSpPr>
        <p:spPr>
          <a:xfrm>
            <a:off x="2286000" y="2514600"/>
            <a:ext cx="6400800" cy="41910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Expectations of State DBE Program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Definition </a:t>
            </a:r>
            <a:r>
              <a:rPr lang="en-US" sz="2800" b="1" dirty="0">
                <a:solidFill>
                  <a:schemeClr val="tx2"/>
                </a:solidFill>
              </a:rPr>
              <a:t>of CUF, is that the DBE is responsible for the execution of the work where the DBE manages, supervises, obtains the materials, and performs the work items with his/her own forces.</a:t>
            </a:r>
          </a:p>
        </p:txBody>
      </p:sp>
      <p:pic>
        <p:nvPicPr>
          <p:cNvPr id="269315" name="Picture 3" descr="PH01889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2286000" cy="150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Commercially Useful Function   </a:t>
            </a:r>
            <a:r>
              <a:rPr lang="en-US" b="1" dirty="0" smtClean="0"/>
              <a:t>Checklist</a:t>
            </a:r>
            <a:endParaRPr lang="en-US" b="1" dirty="0"/>
          </a:p>
        </p:txBody>
      </p:sp>
      <p:pic>
        <p:nvPicPr>
          <p:cNvPr id="12801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238497" cy="42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210446" cy="42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Commercially Useful Function   </a:t>
            </a:r>
            <a:r>
              <a:rPr lang="en-US" b="1" dirty="0" smtClean="0"/>
              <a:t>Checklist (Cont’d)</a:t>
            </a:r>
            <a:endParaRPr lang="en-US" b="1" dirty="0"/>
          </a:p>
        </p:txBody>
      </p:sp>
      <p:pic>
        <p:nvPicPr>
          <p:cNvPr id="129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429000" cy="45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388809" cy="45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Commercially Useful Function   </a:t>
            </a:r>
            <a:r>
              <a:rPr lang="en-US" b="1" dirty="0" smtClean="0"/>
              <a:t>Checklist (Cont’d)</a:t>
            </a:r>
            <a:endParaRPr lang="en-US" b="1" dirty="0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2057400"/>
            <a:ext cx="3386106" cy="458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 strands design template">
  <a:themeElements>
    <a:clrScheme name="Blue strands design templat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Blue strand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ue strands design templat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strands design templat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strands design templat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371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Blue strands design template</vt:lpstr>
      <vt:lpstr>Metro</vt:lpstr>
      <vt:lpstr>Acrobat Document</vt:lpstr>
      <vt:lpstr>PowerPoint Presentation</vt:lpstr>
      <vt:lpstr>Statement of Commitment</vt:lpstr>
      <vt:lpstr>DBE Program</vt:lpstr>
      <vt:lpstr>DBE Ethnic Classifications</vt:lpstr>
      <vt:lpstr>PowerPoint Presentation</vt:lpstr>
      <vt:lpstr>Commercially Useful Function (CUF)</vt:lpstr>
      <vt:lpstr>Commercially Useful Function   Checklist</vt:lpstr>
      <vt:lpstr>Commercially Useful Function   Checklist (Cont’d)</vt:lpstr>
      <vt:lpstr>Commercially Useful Function   Checklist (Cont’d)</vt:lpstr>
      <vt:lpstr>Key Points to Remember When Completing CUF Checklist</vt:lpstr>
      <vt:lpstr>Monitoring Responsibilities</vt:lpstr>
      <vt:lpstr>PowerPoint Presentation</vt:lpstr>
      <vt:lpstr>PowerPoint Presentation</vt:lpstr>
      <vt:lpstr>CC-3 Form</vt:lpstr>
      <vt:lpstr>DBE/TNUCP Online Directory</vt:lpstr>
      <vt:lpstr>DBE/TNUCP Online Listing</vt:lpstr>
      <vt:lpstr>DBE/TNUCP Partners Listing</vt:lpstr>
      <vt:lpstr>DBE/TNUCP Online Listing Cont’d</vt:lpstr>
      <vt:lpstr>PowerPoint Presentation</vt:lpstr>
      <vt:lpstr>Small Business Development Program Team (click name for email)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Neese</dc:creator>
  <cp:lastModifiedBy>David Neese</cp:lastModifiedBy>
  <cp:revision>192</cp:revision>
  <cp:lastPrinted>1601-01-01T00:00:00Z</cp:lastPrinted>
  <dcterms:created xsi:type="dcterms:W3CDTF">1601-01-01T00:00:00Z</dcterms:created>
  <dcterms:modified xsi:type="dcterms:W3CDTF">2017-08-07T19:58:59Z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