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6" r:id="rId28"/>
    <p:sldId id="317" r:id="rId29"/>
    <p:sldId id="318" r:id="rId30"/>
    <p:sldId id="319" r:id="rId31"/>
    <p:sldId id="320" r:id="rId32"/>
    <p:sldId id="321" r:id="rId33"/>
    <p:sldId id="322" r:id="rId34"/>
    <p:sldId id="323" r:id="rId35"/>
    <p:sldId id="324" r:id="rId36"/>
    <p:sldId id="325" r:id="rId37"/>
    <p:sldId id="326" r:id="rId38"/>
    <p:sldId id="327" r:id="rId39"/>
    <p:sldId id="328" r:id="rId40"/>
    <p:sldId id="329" r:id="rId41"/>
    <p:sldId id="330" r:id="rId42"/>
    <p:sldId id="331" r:id="rId43"/>
    <p:sldId id="332" r:id="rId44"/>
    <p:sldId id="333" r:id="rId45"/>
    <p:sldId id="334" r:id="rId46"/>
    <p:sldId id="335" r:id="rId47"/>
    <p:sldId id="336" r:id="rId48"/>
    <p:sldId id="337" r:id="rId49"/>
    <p:sldId id="338" r:id="rId50"/>
    <p:sldId id="339" r:id="rId51"/>
    <p:sldId id="340" r:id="rId52"/>
    <p:sldId id="341" r:id="rId53"/>
    <p:sldId id="342" r:id="rId54"/>
    <p:sldId id="343" r:id="rId55"/>
    <p:sldId id="344" r:id="rId56"/>
    <p:sldId id="345" r:id="rId57"/>
    <p:sldId id="346" r:id="rId58"/>
    <p:sldId id="347" r:id="rId59"/>
    <p:sldId id="348" r:id="rId60"/>
    <p:sldId id="349" r:id="rId61"/>
    <p:sldId id="351" r:id="rId6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38" autoAdjust="0"/>
    <p:restoredTop sz="94660"/>
  </p:normalViewPr>
  <p:slideViewPr>
    <p:cSldViewPr>
      <p:cViewPr>
        <p:scale>
          <a:sx n="100" d="100"/>
          <a:sy n="100" d="100"/>
        </p:scale>
        <p:origin x="-450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EE193-0717-44BC-822E-2753F7570B84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0958C-6133-4406-B6C1-51326C0B4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60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B5DA85-41B4-4E5D-85AA-0F9EB10573F4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FBBF5C-1A38-44F0-87F9-46AAE17F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00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BBF5C-1A38-44F0-87F9-46AAE17F42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15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41F74F-6EDD-4EE1-8AF7-B8344D8D9BFC}" type="slidenum">
              <a:rPr lang="en-US"/>
              <a:pPr/>
              <a:t>31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4E89-5846-4E62-8EE1-D79F98905E52}" type="datetime1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78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245D0-3B68-4B61-A4FA-540B705205F4}" type="datetime1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96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7224-A950-431F-A1A7-5BE96EB517F7}" type="datetime1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95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1B93-B86A-4B42-A081-5AFF5DADEBA7}" type="datetime1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0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B71D-DDCE-420A-844D-B4926E807500}" type="datetime1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FC64-6E0D-4F52-BD8F-FE49D348A1EC}" type="datetime1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7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C74E-7C23-4BA4-82DE-B95884ACD9CC}" type="datetime1">
              <a:rPr lang="en-US" smtClean="0"/>
              <a:t>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15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D00A-0851-4853-93F7-3CB257F50181}" type="datetime1">
              <a:rPr lang="en-US" smtClean="0"/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3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AA11-1D41-42F7-AAA9-055DF902CED1}" type="datetime1">
              <a:rPr lang="en-US" smtClean="0"/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2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F22A-EE26-489E-ABCF-B513D195616A}" type="datetime1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91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5884-7C3A-4A8F-ABB2-B552C80B2EA7}" type="datetime1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7AD1D-EBCE-4993-84A4-8CDBD9A35C04}" type="datetime1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9BC2C-4713-47A4-8757-AFE23EB9B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8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9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0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1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2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3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4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5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6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17.e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18.e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Tennessee’s Outcomes-Based Funding Formula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Tennessee Higher Education Commission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69429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6477000"/>
            <a:ext cx="2286000" cy="381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00400" y="64770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Tennessee Higher Education Commission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56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36" name="Rectangle 19"/>
          <p:cNvSpPr>
            <a:spLocks noChangeArrowheads="1"/>
          </p:cNvSpPr>
          <p:nvPr/>
        </p:nvSpPr>
        <p:spPr bwMode="auto">
          <a:xfrm>
            <a:off x="1371600" y="457200"/>
            <a:ext cx="776360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Funding Formula Policy</a:t>
            </a:r>
          </a:p>
        </p:txBody>
      </p:sp>
      <p:sp>
        <p:nvSpPr>
          <p:cNvPr id="60437" name="Rectangle 20"/>
          <p:cNvSpPr>
            <a:spLocks noChangeArrowheads="1"/>
          </p:cNvSpPr>
          <p:nvPr/>
        </p:nvSpPr>
        <p:spPr bwMode="auto">
          <a:xfrm>
            <a:off x="381000" y="13716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Previously, TN used an enrollment based model, much like other states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TN incorporated performance incentives in the model, but it was still heavily weighted towards enrollment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These models provided incentive for enrollment growth rather than for excellence or productivity.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27985" y="6459904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041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0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61462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61463" name="Rectangle 22"/>
          <p:cNvSpPr>
            <a:spLocks noChangeArrowheads="1"/>
          </p:cNvSpPr>
          <p:nvPr/>
        </p:nvSpPr>
        <p:spPr bwMode="auto">
          <a:xfrm>
            <a:off x="381000" y="1371600"/>
            <a:ext cx="8763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Other states have made significant progress in incorporating outcomes into their formula models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However, TN is the only state to jettison its enrollment based model in favor of an outcomes model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The TN design, utilizing outcomes and an institution-specific weighting structure, is unique in higher education finance policy.</a:t>
            </a:r>
          </a:p>
        </p:txBody>
      </p:sp>
      <p:sp>
        <p:nvSpPr>
          <p:cNvPr id="61464" name="Rectangle 19"/>
          <p:cNvSpPr>
            <a:spLocks noChangeArrowheads="1"/>
          </p:cNvSpPr>
          <p:nvPr/>
        </p:nvSpPr>
        <p:spPr bwMode="auto">
          <a:xfrm>
            <a:off x="1447800" y="457200"/>
            <a:ext cx="7696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Funding Formula Policy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771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72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100373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0374" name="Rectangle 22"/>
          <p:cNvSpPr>
            <a:spLocks noChangeArrowheads="1"/>
          </p:cNvSpPr>
          <p:nvPr/>
        </p:nvSpPr>
        <p:spPr bwMode="auto">
          <a:xfrm>
            <a:off x="381000" y="1371600"/>
            <a:ext cx="8763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This is not a reform to the long-standing Performance Funding program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The outcomes-based model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completely replaces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the enrollment-based model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There is no enrollment-based allocation in TN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This methodology is not for the allocation of any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new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state funding, but for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all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state funding.</a:t>
            </a:r>
          </a:p>
        </p:txBody>
      </p:sp>
      <p:sp>
        <p:nvSpPr>
          <p:cNvPr id="100375" name="Rectangle 19"/>
          <p:cNvSpPr>
            <a:spLocks noChangeArrowheads="1"/>
          </p:cNvSpPr>
          <p:nvPr/>
        </p:nvSpPr>
        <p:spPr bwMode="auto">
          <a:xfrm>
            <a:off x="1371600" y="4572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Funding Formula Policy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69429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613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84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62485" name="Rectangle 20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676400"/>
            <a:ext cx="7848600" cy="3048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How was this accomplished?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What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was the process?</a:t>
            </a:r>
          </a:p>
        </p:txBody>
      </p:sp>
      <p:sp>
        <p:nvSpPr>
          <p:cNvPr id="62486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670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8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12309" name="Rectangle 20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457200"/>
            <a:ext cx="7804638" cy="9144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Developing a New Formula Model</a:t>
            </a:r>
          </a:p>
        </p:txBody>
      </p:sp>
      <p:sp>
        <p:nvSpPr>
          <p:cNvPr id="12310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2311" name="Rectangle 22"/>
          <p:cNvSpPr>
            <a:spLocks noChangeArrowheads="1"/>
          </p:cNvSpPr>
          <p:nvPr/>
        </p:nvSpPr>
        <p:spPr bwMode="auto">
          <a:xfrm>
            <a:off x="381000" y="1371600"/>
            <a:ext cx="8763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THEC convened a Formula Review Committee to discuss and debate the new formula design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The Committee included representatives from higher education and state government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Meetings each month in spring and summer 2010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Throughout the process, THEC consulted outside experts.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01608" y="6469429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410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8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37909" name="Rectangle 20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4572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Formula Review Committee (FRC)</a:t>
            </a:r>
          </a:p>
        </p:txBody>
      </p:sp>
      <p:sp>
        <p:nvSpPr>
          <p:cNvPr id="37910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7911" name="Rectangle 22"/>
          <p:cNvSpPr>
            <a:spLocks noChangeArrowheads="1"/>
          </p:cNvSpPr>
          <p:nvPr/>
        </p:nvSpPr>
        <p:spPr bwMode="auto">
          <a:xfrm>
            <a:off x="381000" y="1371600"/>
            <a:ext cx="7620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Broad membership </a:t>
            </a: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Multiple formal FRC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meetings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Explicit institutional feedback and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input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Regional town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halls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Staff background briefings with UT, TBR, Constitutional officers and legislative members</a:t>
            </a: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External consultant input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48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2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13333" name="Rectangle 20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457200"/>
            <a:ext cx="7772400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Developing a New Formula Model</a:t>
            </a:r>
          </a:p>
        </p:txBody>
      </p:sp>
      <p:sp>
        <p:nvSpPr>
          <p:cNvPr id="13334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3335" name="Rectangle 22"/>
          <p:cNvSpPr>
            <a:spLocks noChangeArrowheads="1"/>
          </p:cNvSpPr>
          <p:nvPr/>
        </p:nvSpPr>
        <p:spPr bwMode="auto">
          <a:xfrm>
            <a:off x="381000" y="13716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Each committee meeting dealt with a different issue of formula design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The committee included people with vastly different views on higher education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Broad consensus on the philosophy and principles of new outcomes-based formula model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Most government and higher education officials agreed that funding on outcomes was better than enrollment.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01608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787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8213" name="Rectangle 20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457200"/>
            <a:ext cx="7797800" cy="9144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Tennessee Finance Policy Reform</a:t>
            </a:r>
          </a:p>
        </p:txBody>
      </p:sp>
      <p:sp>
        <p:nvSpPr>
          <p:cNvPr id="8214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215" name="Rectangle 22"/>
          <p:cNvSpPr>
            <a:spLocks noChangeArrowheads="1"/>
          </p:cNvSpPr>
          <p:nvPr/>
        </p:nvSpPr>
        <p:spPr bwMode="auto">
          <a:xfrm>
            <a:off x="381000" y="13716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Institutions played a key role in the process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Selected campus presidents, CFOs and provosts were members of the Formula Review Committee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Presidents/chancellors were queried for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their suggestions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on what outcomes to include and the priority of the outcome.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801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834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6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14357" name="Rectangle 20"/>
          <p:cNvSpPr>
            <a:spLocks noGrp="1" noChangeArrowheads="1"/>
          </p:cNvSpPr>
          <p:nvPr>
            <p:ph type="title" idx="4294967295"/>
          </p:nvPr>
        </p:nvSpPr>
        <p:spPr>
          <a:xfrm>
            <a:off x="1447800" y="381000"/>
            <a:ext cx="7670800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Developing a New Formula Model</a:t>
            </a:r>
          </a:p>
        </p:txBody>
      </p:sp>
      <p:sp>
        <p:nvSpPr>
          <p:cNvPr id="14358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4359" name="Rectangle 22"/>
          <p:cNvSpPr>
            <a:spLocks noChangeArrowheads="1"/>
          </p:cNvSpPr>
          <p:nvPr/>
        </p:nvSpPr>
        <p:spPr bwMode="auto">
          <a:xfrm>
            <a:off x="381000" y="13716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Institutional mission is a critical component of the CCTA and the outcomes-based formula. 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Some institutions do not focus on research and doctoral degrees, while others do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Some institutions focus on student access and are less selective in admissions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A major feature of the outcomes model design solved this issue for the committee.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23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310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2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5383" name="Rectangle 22"/>
          <p:cNvSpPr>
            <a:spLocks noChangeArrowheads="1"/>
          </p:cNvSpPr>
          <p:nvPr/>
        </p:nvSpPr>
        <p:spPr bwMode="auto">
          <a:xfrm>
            <a:off x="381000" y="13716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THEC recommended that the outcomes-based model “weight” outcomes differently by institution. 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For instance, as research has a larger role in institutional mission, it gets weighted more heavily in the model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This weighting feature allowed the model to be designed specifically to an institution’s mission.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547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19</a:t>
            </a:fld>
            <a:endParaRPr lang="en-US" dirty="0"/>
          </a:p>
        </p:txBody>
      </p:sp>
      <p:sp>
        <p:nvSpPr>
          <p:cNvPr id="7" name="Rectangle 20"/>
          <p:cNvSpPr txBox="1">
            <a:spLocks noChangeArrowheads="1"/>
          </p:cNvSpPr>
          <p:nvPr/>
        </p:nvSpPr>
        <p:spPr>
          <a:xfrm>
            <a:off x="1447800" y="381000"/>
            <a:ext cx="7670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Developing a New Formula Model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50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92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54293" name="Rectangle 20"/>
          <p:cNvSpPr>
            <a:spLocks noGrp="1" noChangeArrowheads="1"/>
          </p:cNvSpPr>
          <p:nvPr>
            <p:ph type="title" idx="4294967295"/>
          </p:nvPr>
        </p:nvSpPr>
        <p:spPr>
          <a:xfrm>
            <a:off x="1447800" y="264094"/>
            <a:ext cx="7696199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Presentation Overview</a:t>
            </a:r>
          </a:p>
        </p:txBody>
      </p:sp>
      <p:sp>
        <p:nvSpPr>
          <p:cNvPr id="54294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54295" name="Rectangle 22"/>
          <p:cNvSpPr>
            <a:spLocks noChangeArrowheads="1"/>
          </p:cNvSpPr>
          <p:nvPr/>
        </p:nvSpPr>
        <p:spPr bwMode="auto">
          <a:xfrm>
            <a:off x="381000" y="1371600"/>
            <a:ext cx="8305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Where did the outcomes-based model idea originate?</a:t>
            </a: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What is the significance of the outcomes-based approach in higher education finance policy?</a:t>
            </a: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How was this accomplished? What was the process?</a:t>
            </a: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How does the model work?</a:t>
            </a: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How was it implemented?</a:t>
            </a: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What are its strengths and weaknesses?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07469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2286000" cy="381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4770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Tennessee Higher Education Commission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606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92" name="Rectangle 19"/>
          <p:cNvSpPr>
            <a:spLocks noChangeArrowheads="1"/>
          </p:cNvSpPr>
          <p:nvPr/>
        </p:nvSpPr>
        <p:spPr bwMode="auto">
          <a:xfrm>
            <a:off x="381000" y="1828800"/>
            <a:ext cx="8001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79894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79895" name="Rectangle 22"/>
          <p:cNvSpPr>
            <a:spLocks noChangeArrowheads="1"/>
          </p:cNvSpPr>
          <p:nvPr/>
        </p:nvSpPr>
        <p:spPr bwMode="auto">
          <a:xfrm>
            <a:off x="381000" y="13716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THEC staff back-tested model designs by simulating the formula calculations for three prior years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This provided comfort that the new design was stable and that the new model’s behavior was properly understood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Once the outcomes model was finalized, THEC staff developed a projection tool, a Dynamic Formula Model, that allowed the user to simulate the effect of future changes in productivity.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20</a:t>
            </a:fld>
            <a:endParaRPr lang="en-US" dirty="0"/>
          </a:p>
        </p:txBody>
      </p:sp>
      <p:sp>
        <p:nvSpPr>
          <p:cNvPr id="7" name="Rectangle 20"/>
          <p:cNvSpPr txBox="1">
            <a:spLocks noChangeArrowheads="1"/>
          </p:cNvSpPr>
          <p:nvPr/>
        </p:nvSpPr>
        <p:spPr>
          <a:xfrm>
            <a:off x="1447800" y="381000"/>
            <a:ext cx="7670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Developing a New Formula Model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603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80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66581" name="Rectangle 20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514600"/>
            <a:ext cx="8001000" cy="15240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How does the model work?</a:t>
            </a:r>
          </a:p>
        </p:txBody>
      </p:sp>
      <p:sp>
        <p:nvSpPr>
          <p:cNvPr id="66582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7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4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16405" name="Rectangle 20"/>
          <p:cNvSpPr>
            <a:spLocks noGrp="1" noChangeArrowheads="1"/>
          </p:cNvSpPr>
          <p:nvPr>
            <p:ph type="title" idx="4294967295"/>
          </p:nvPr>
        </p:nvSpPr>
        <p:spPr>
          <a:xfrm>
            <a:off x="1447800" y="419100"/>
            <a:ext cx="7721600" cy="914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Developing a New Formula Model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406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6407" name="Rectangle 22"/>
          <p:cNvSpPr>
            <a:spLocks noChangeArrowheads="1"/>
          </p:cNvSpPr>
          <p:nvPr/>
        </p:nvSpPr>
        <p:spPr bwMode="auto">
          <a:xfrm>
            <a:off x="371475" y="1371600"/>
            <a:ext cx="831532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The exclusive use of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outcomes —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rather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than beginning or end of term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enrollment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— and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the inclusion of a unique weight for each outcome for each campus, are the two primary innovations introduced by Tennessee into higher education finance policy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Enrollment, beginning or end of term, simply no longer factors into TN higher education state funding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977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892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2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23573" name="Rectangle 20"/>
          <p:cNvSpPr>
            <a:spLocks noGrp="1" noChangeArrowheads="1"/>
          </p:cNvSpPr>
          <p:nvPr>
            <p:ph type="title" idx="4294967295"/>
          </p:nvPr>
        </p:nvSpPr>
        <p:spPr>
          <a:xfrm>
            <a:off x="1422400" y="457200"/>
            <a:ext cx="7721600" cy="5334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TN Outcomes-Based Formula</a:t>
            </a:r>
          </a:p>
        </p:txBody>
      </p:sp>
      <p:sp>
        <p:nvSpPr>
          <p:cNvPr id="23574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graphicFrame>
        <p:nvGraphicFramePr>
          <p:cNvPr id="23575" name="Object 23"/>
          <p:cNvGraphicFramePr>
            <a:graphicFrameLocks noChangeAspect="1"/>
          </p:cNvGraphicFramePr>
          <p:nvPr/>
        </p:nvGraphicFramePr>
        <p:xfrm>
          <a:off x="533400" y="1857375"/>
          <a:ext cx="2914650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Worksheet" r:id="rId3" imgW="2914701" imgH="2409789" progId="Excel.Sheet.8">
                  <p:embed/>
                </p:oleObj>
              </mc:Choice>
              <mc:Fallback>
                <p:oleObj name="Worksheet" r:id="rId3" imgW="2914701" imgH="240978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57375"/>
                        <a:ext cx="2914650" cy="240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1905000" y="4746248"/>
            <a:ext cx="56388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600" b="1" dirty="0">
                <a:latin typeface="Arial" pitchFamily="34" charset="0"/>
                <a:cs typeface="Arial" pitchFamily="34" charset="0"/>
              </a:rPr>
              <a:t>Step 1: Identify university outcomes for the formula model.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0" y="1005681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University of Tennessee Knoxville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55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6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24598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0" y="4745736"/>
            <a:ext cx="91440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latin typeface="Arial" pitchFamily="34" charset="0"/>
                <a:cs typeface="Arial" pitchFamily="34" charset="0"/>
              </a:rPr>
              <a:t>Step 2: Collect actual data from an entire academic year on the various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outcomes. In this example 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UTK produced 3,946 bachelors degrees.</a:t>
            </a:r>
          </a:p>
        </p:txBody>
      </p:sp>
      <p:graphicFrame>
        <p:nvGraphicFramePr>
          <p:cNvPr id="24600" name="Object 24"/>
          <p:cNvGraphicFramePr>
            <a:graphicFrameLocks noChangeAspect="1"/>
          </p:cNvGraphicFramePr>
          <p:nvPr/>
        </p:nvGraphicFramePr>
        <p:xfrm>
          <a:off x="533400" y="1857375"/>
          <a:ext cx="3762375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Worksheet" r:id="rId3" imgW="3762289" imgH="2409789" progId="Excel.Sheet.8">
                  <p:embed/>
                </p:oleObj>
              </mc:Choice>
              <mc:Fallback>
                <p:oleObj name="Worksheet" r:id="rId3" imgW="3762289" imgH="240978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57375"/>
                        <a:ext cx="3762375" cy="240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0" y="100584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University of Tennessee Knoxville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24</a:t>
            </a:fld>
            <a:endParaRPr lang="en-US" dirty="0"/>
          </a:p>
        </p:txBody>
      </p:sp>
      <p:sp>
        <p:nvSpPr>
          <p:cNvPr id="9" name="Rectangle 20"/>
          <p:cNvSpPr txBox="1">
            <a:spLocks noChangeArrowheads="1"/>
          </p:cNvSpPr>
          <p:nvPr/>
        </p:nvSpPr>
        <p:spPr>
          <a:xfrm>
            <a:off x="1422400" y="457200"/>
            <a:ext cx="772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TN Outcomes-Based Formula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823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04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67606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67607" name="Text Box 23"/>
          <p:cNvSpPr txBox="1">
            <a:spLocks noChangeArrowheads="1"/>
          </p:cNvSpPr>
          <p:nvPr/>
        </p:nvSpPr>
        <p:spPr bwMode="auto">
          <a:xfrm>
            <a:off x="0" y="4745736"/>
            <a:ext cx="9144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latin typeface="Arial" pitchFamily="34" charset="0"/>
                <a:cs typeface="Arial" pitchFamily="34" charset="0"/>
              </a:rPr>
              <a:t>Step 3: Award a 40% premium for the production of certain outcomes by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low-income 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or adult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students.</a:t>
            </a:r>
            <a:endParaRPr lang="en-US" sz="32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graphicFrame>
        <p:nvGraphicFramePr>
          <p:cNvPr id="67608" name="Object 24"/>
          <p:cNvGraphicFramePr>
            <a:graphicFrameLocks noChangeAspect="1"/>
          </p:cNvGraphicFramePr>
          <p:nvPr/>
        </p:nvGraphicFramePr>
        <p:xfrm>
          <a:off x="533400" y="1857375"/>
          <a:ext cx="3762375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Worksheet" r:id="rId3" imgW="3762289" imgH="2409789" progId="Excel.Sheet.8">
                  <p:embed/>
                </p:oleObj>
              </mc:Choice>
              <mc:Fallback>
                <p:oleObj name="Worksheet" r:id="rId3" imgW="3762289" imgH="240978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57375"/>
                        <a:ext cx="3762375" cy="240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10" name="Text Box 26"/>
          <p:cNvSpPr txBox="1">
            <a:spLocks noChangeArrowheads="1"/>
          </p:cNvSpPr>
          <p:nvPr/>
        </p:nvSpPr>
        <p:spPr bwMode="auto">
          <a:xfrm>
            <a:off x="4724400" y="2133600"/>
            <a:ext cx="41910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600" i="1" dirty="0">
                <a:latin typeface="Arial" pitchFamily="34" charset="0"/>
                <a:cs typeface="Arial" pitchFamily="34" charset="0"/>
              </a:rPr>
              <a:t>If 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100</a:t>
            </a:r>
            <a:r>
              <a:rPr lang="en-US" sz="2600" i="1" dirty="0">
                <a:latin typeface="Arial" pitchFamily="34" charset="0"/>
                <a:cs typeface="Arial" pitchFamily="34" charset="0"/>
              </a:rPr>
              <a:t> adult students get a bachelors degree, the model acts as if 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140</a:t>
            </a:r>
            <a:r>
              <a:rPr lang="en-US" sz="2600" i="1" dirty="0">
                <a:latin typeface="Arial" pitchFamily="34" charset="0"/>
                <a:cs typeface="Arial" pitchFamily="34" charset="0"/>
              </a:rPr>
              <a:t> degrees were produced.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25</a:t>
            </a:fld>
            <a:endParaRPr lang="en-US" dirty="0"/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0" y="100584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University of Tennessee Knoxville</a:t>
            </a:r>
          </a:p>
        </p:txBody>
      </p:sp>
      <p:sp>
        <p:nvSpPr>
          <p:cNvPr id="11" name="Rectangle 20"/>
          <p:cNvSpPr txBox="1">
            <a:spLocks noChangeArrowheads="1"/>
          </p:cNvSpPr>
          <p:nvPr/>
        </p:nvSpPr>
        <p:spPr>
          <a:xfrm>
            <a:off x="1422400" y="457200"/>
            <a:ext cx="772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TN Outcomes-Based Formula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932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0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25622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graphicFrame>
        <p:nvGraphicFramePr>
          <p:cNvPr id="25624" name="Object 24"/>
          <p:cNvGraphicFramePr>
            <a:graphicFrameLocks noChangeAspect="1"/>
          </p:cNvGraphicFramePr>
          <p:nvPr/>
        </p:nvGraphicFramePr>
        <p:xfrm>
          <a:off x="533400" y="1857375"/>
          <a:ext cx="5895975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Worksheet" r:id="rId3" imgW="5896051" imgH="2409789" progId="Excel.Sheet.8">
                  <p:embed/>
                </p:oleObj>
              </mc:Choice>
              <mc:Fallback>
                <p:oleObj name="Worksheet" r:id="rId3" imgW="5896051" imgH="240978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57375"/>
                        <a:ext cx="5895975" cy="240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0" y="4745736"/>
            <a:ext cx="91440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latin typeface="Arial" pitchFamily="34" charset="0"/>
                <a:cs typeface="Arial" pitchFamily="34" charset="0"/>
              </a:rPr>
              <a:t>Step 4: Rescale the data, if necessary, so it is somewhat comparable across variables. Sometimes data is scaled up, sometimes down.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674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26</a:t>
            </a:fld>
            <a:endParaRPr lang="en-US" dirty="0"/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0" y="100584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University of Tennessee Knoxville</a:t>
            </a:r>
          </a:p>
        </p:txBody>
      </p:sp>
      <p:sp>
        <p:nvSpPr>
          <p:cNvPr id="10" name="Rectangle 20"/>
          <p:cNvSpPr txBox="1">
            <a:spLocks noChangeArrowheads="1"/>
          </p:cNvSpPr>
          <p:nvPr/>
        </p:nvSpPr>
        <p:spPr>
          <a:xfrm>
            <a:off x="1422400" y="457200"/>
            <a:ext cx="772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TN Outcomes-Based Formula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18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8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27670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0" y="4745736"/>
            <a:ext cx="91440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latin typeface="Arial" pitchFamily="34" charset="0"/>
                <a:cs typeface="Arial" pitchFamily="34" charset="0"/>
              </a:rPr>
              <a:t>Step 5: Apply a weight to each outcome that reflects the priority of the outcome and the mission of the institution.</a:t>
            </a:r>
          </a:p>
        </p:txBody>
      </p:sp>
      <p:graphicFrame>
        <p:nvGraphicFramePr>
          <p:cNvPr id="27673" name="Object 25"/>
          <p:cNvGraphicFramePr>
            <a:graphicFrameLocks noChangeAspect="1"/>
          </p:cNvGraphicFramePr>
          <p:nvPr/>
        </p:nvGraphicFramePr>
        <p:xfrm>
          <a:off x="533400" y="1828800"/>
          <a:ext cx="5162550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Worksheet" r:id="rId3" imgW="5162580" imgH="2409789" progId="Excel.Sheet.8">
                  <p:embed/>
                </p:oleObj>
              </mc:Choice>
              <mc:Fallback>
                <p:oleObj name="Worksheet" r:id="rId3" imgW="5162580" imgH="240978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28800"/>
                        <a:ext cx="5162550" cy="240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97700" y="64547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27</a:t>
            </a:fld>
            <a:endParaRPr lang="en-US" dirty="0"/>
          </a:p>
        </p:txBody>
      </p:sp>
      <p:sp>
        <p:nvSpPr>
          <p:cNvPr id="11" name="Text Box 25"/>
          <p:cNvSpPr txBox="1">
            <a:spLocks noChangeArrowheads="1"/>
          </p:cNvSpPr>
          <p:nvPr/>
        </p:nvSpPr>
        <p:spPr bwMode="auto">
          <a:xfrm>
            <a:off x="0" y="100584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University of Tennessee Knoxville</a:t>
            </a:r>
          </a:p>
        </p:txBody>
      </p:sp>
      <p:sp>
        <p:nvSpPr>
          <p:cNvPr id="12" name="Rectangle 20"/>
          <p:cNvSpPr txBox="1">
            <a:spLocks noChangeArrowheads="1"/>
          </p:cNvSpPr>
          <p:nvPr/>
        </p:nvSpPr>
        <p:spPr>
          <a:xfrm>
            <a:off x="1422400" y="457200"/>
            <a:ext cx="772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TN Outcomes-Based Formula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938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2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28694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0" y="4745736"/>
            <a:ext cx="9144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latin typeface="Arial" pitchFamily="34" charset="0"/>
                <a:cs typeface="Arial" pitchFamily="34" charset="0"/>
              </a:rPr>
              <a:t>Step 6: Multiply and sum the Scaled Data times the Weight to produce the “Weighted Outcomes.”</a:t>
            </a:r>
          </a:p>
        </p:txBody>
      </p:sp>
      <p:graphicFrame>
        <p:nvGraphicFramePr>
          <p:cNvPr id="28697" name="Object 25"/>
          <p:cNvGraphicFramePr>
            <a:graphicFrameLocks noChangeAspect="1"/>
          </p:cNvGraphicFramePr>
          <p:nvPr/>
        </p:nvGraphicFramePr>
        <p:xfrm>
          <a:off x="533400" y="1814513"/>
          <a:ext cx="7172325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Worksheet" r:id="rId3" imgW="7172472" imgH="2609738" progId="Excel.Sheet.8">
                  <p:embed/>
                </p:oleObj>
              </mc:Choice>
              <mc:Fallback>
                <p:oleObj name="Worksheet" r:id="rId3" imgW="7172472" imgH="260973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14513"/>
                        <a:ext cx="7172325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4267200" y="2209800"/>
            <a:ext cx="3505200" cy="19812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674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28</a:t>
            </a:fld>
            <a:endParaRPr lang="en-US" dirty="0"/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0" y="100584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University of Tennessee Knoxville</a:t>
            </a:r>
          </a:p>
        </p:txBody>
      </p:sp>
      <p:sp>
        <p:nvSpPr>
          <p:cNvPr id="11" name="Rectangle 20"/>
          <p:cNvSpPr txBox="1">
            <a:spLocks noChangeArrowheads="1"/>
          </p:cNvSpPr>
          <p:nvPr/>
        </p:nvSpPr>
        <p:spPr>
          <a:xfrm>
            <a:off x="1422400" y="457200"/>
            <a:ext cx="772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TN Outcomes-Based Formula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233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29718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0" y="4745736"/>
            <a:ext cx="9144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latin typeface="Arial" pitchFamily="34" charset="0"/>
                <a:cs typeface="Arial" pitchFamily="34" charset="0"/>
              </a:rPr>
              <a:t>All steps are identical at each university. The only difference is the weight factor applied to each university. </a:t>
            </a:r>
          </a:p>
        </p:txBody>
      </p:sp>
      <p:graphicFrame>
        <p:nvGraphicFramePr>
          <p:cNvPr id="29723" name="Object 27"/>
          <p:cNvGraphicFramePr>
            <a:graphicFrameLocks noChangeAspect="1"/>
          </p:cNvGraphicFramePr>
          <p:nvPr/>
        </p:nvGraphicFramePr>
        <p:xfrm>
          <a:off x="533400" y="1814513"/>
          <a:ext cx="7172325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Worksheet" r:id="rId3" imgW="7172472" imgH="2609738" progId="Excel.Sheet.8">
                  <p:embed/>
                </p:oleObj>
              </mc:Choice>
              <mc:Fallback>
                <p:oleObj name="Worksheet" r:id="rId3" imgW="7172472" imgH="260973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14513"/>
                        <a:ext cx="7172325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4267200" y="2209800"/>
            <a:ext cx="3505200" cy="2057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23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29</a:t>
            </a:fld>
            <a:endParaRPr lang="en-US" dirty="0"/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0" y="100584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University of Tennessee Knoxville</a:t>
            </a:r>
          </a:p>
        </p:txBody>
      </p:sp>
      <p:sp>
        <p:nvSpPr>
          <p:cNvPr id="11" name="Rectangle 20"/>
          <p:cNvSpPr txBox="1">
            <a:spLocks noChangeArrowheads="1"/>
          </p:cNvSpPr>
          <p:nvPr/>
        </p:nvSpPr>
        <p:spPr>
          <a:xfrm>
            <a:off x="1422400" y="457200"/>
            <a:ext cx="772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TN Outcomes-Based Formula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894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8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58389" name="Rectangle 20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514600"/>
            <a:ext cx="8001000" cy="1524000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latin typeface="Arial" pitchFamily="34" charset="0"/>
                <a:cs typeface="Arial" pitchFamily="34" charset="0"/>
              </a:rPr>
              <a:t>Where did the outcomes-based model idea originate?</a:t>
            </a:r>
          </a:p>
        </p:txBody>
      </p:sp>
      <p:sp>
        <p:nvSpPr>
          <p:cNvPr id="58390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438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64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82965" name="Rectangle 20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393700"/>
            <a:ext cx="7772400" cy="7493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Developing a New Formula Model</a:t>
            </a:r>
          </a:p>
        </p:txBody>
      </p:sp>
      <p:sp>
        <p:nvSpPr>
          <p:cNvPr id="82966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82967" name="Rectangle 22"/>
          <p:cNvSpPr>
            <a:spLocks noChangeArrowheads="1"/>
          </p:cNvSpPr>
          <p:nvPr/>
        </p:nvSpPr>
        <p:spPr bwMode="auto">
          <a:xfrm>
            <a:off x="381000" y="1371600"/>
            <a:ext cx="8763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The weighted outcomes are then monetized with an average SREB faculty salary multiplier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Final adjustments are made for selected fixed cost elements, such as infrastructure size and major equipment inventory. 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Finally, the Performance Funding or Quality Assurance program is added, which includes elements such as program accreditation, student satisfaction, licensure exam pass rates, etc.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977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30</a:t>
            </a:fld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220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6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39958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graphicFrame>
        <p:nvGraphicFramePr>
          <p:cNvPr id="39959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882881"/>
              </p:ext>
            </p:extLst>
          </p:nvPr>
        </p:nvGraphicFramePr>
        <p:xfrm>
          <a:off x="1143000" y="1029264"/>
          <a:ext cx="7021513" cy="5391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Worksheet" r:id="rId4" imgW="6495898" imgH="5295880" progId="Excel.Sheet.8">
                  <p:embed/>
                </p:oleObj>
              </mc:Choice>
              <mc:Fallback>
                <p:oleObj name="Worksheet" r:id="rId4" imgW="6495898" imgH="52958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029264"/>
                        <a:ext cx="7021513" cy="53913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304800" y="5334000"/>
            <a:ext cx="3048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>
                <a:latin typeface="Arial" pitchFamily="34" charset="0"/>
                <a:cs typeface="Arial" pitchFamily="34" charset="0"/>
              </a:rPr>
              <a:t>For Illustration Purposes Only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97700" y="64547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31</a:t>
            </a:fld>
            <a:endParaRPr lang="en-US" dirty="0"/>
          </a:p>
        </p:txBody>
      </p:sp>
      <p:sp>
        <p:nvSpPr>
          <p:cNvPr id="8" name="Rectangle 20"/>
          <p:cNvSpPr txBox="1">
            <a:spLocks noChangeArrowheads="1"/>
          </p:cNvSpPr>
          <p:nvPr/>
        </p:nvSpPr>
        <p:spPr>
          <a:xfrm>
            <a:off x="1422400" y="457200"/>
            <a:ext cx="772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TN Outcomes-Based Formula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309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2286000" y="4876800"/>
            <a:ext cx="2590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Bachelors degrees; little research/doctoral degrees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6616700" y="4829175"/>
            <a:ext cx="2514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 dirty="0">
                <a:latin typeface="Arial" pitchFamily="34" charset="0"/>
                <a:cs typeface="Arial" pitchFamily="34" charset="0"/>
              </a:rPr>
              <a:t>Extensive doctoral degrees and emphasis on research</a:t>
            </a:r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2971800" y="4572000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35814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>
            <a:off x="78613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745" name="Object 25"/>
          <p:cNvGraphicFramePr>
            <a:graphicFrameLocks noChangeAspect="1"/>
          </p:cNvGraphicFramePr>
          <p:nvPr/>
        </p:nvGraphicFramePr>
        <p:xfrm>
          <a:off x="152400" y="1620838"/>
          <a:ext cx="8534400" cy="280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Worksheet" r:id="rId3" imgW="8134502" imgH="2409789" progId="Excel.Sheet.8">
                  <p:embed/>
                </p:oleObj>
              </mc:Choice>
              <mc:Fallback>
                <p:oleObj name="Worksheet" r:id="rId3" imgW="8134502" imgH="240978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620838"/>
                        <a:ext cx="8534400" cy="280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32</a:t>
            </a:fld>
            <a:endParaRPr lang="en-US"/>
          </a:p>
        </p:txBody>
      </p:sp>
      <p:sp>
        <p:nvSpPr>
          <p:cNvPr id="10" name="Rectangle 20"/>
          <p:cNvSpPr txBox="1">
            <a:spLocks noChangeArrowheads="1"/>
          </p:cNvSpPr>
          <p:nvPr/>
        </p:nvSpPr>
        <p:spPr>
          <a:xfrm>
            <a:off x="1422400" y="457200"/>
            <a:ext cx="772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TN Outcomes-Based Formula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1328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124007"/>
              </p:ext>
            </p:extLst>
          </p:nvPr>
        </p:nvGraphicFramePr>
        <p:xfrm>
          <a:off x="152400" y="1620838"/>
          <a:ext cx="8534400" cy="280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Worksheet" r:id="rId3" imgW="8134502" imgH="2409789" progId="Excel.Sheet.8">
                  <p:embed/>
                </p:oleObj>
              </mc:Choice>
              <mc:Fallback>
                <p:oleObj name="Worksheet" r:id="rId3" imgW="8134502" imgH="240978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620838"/>
                        <a:ext cx="8534400" cy="280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3124200" y="2590800"/>
            <a:ext cx="5562600" cy="2286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3124200" y="3276600"/>
            <a:ext cx="5562600" cy="2286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33</a:t>
            </a:fld>
            <a:endParaRPr lang="en-US" dirty="0"/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2286000" y="4876800"/>
            <a:ext cx="2590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Bachelors degrees; little research/doctoral degrees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6616700" y="4829175"/>
            <a:ext cx="2514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 dirty="0">
                <a:latin typeface="Arial" pitchFamily="34" charset="0"/>
                <a:cs typeface="Arial" pitchFamily="34" charset="0"/>
              </a:rPr>
              <a:t>Extensive doctoral degrees and emphasis on research</a:t>
            </a:r>
          </a:p>
        </p:txBody>
      </p:sp>
      <p:sp>
        <p:nvSpPr>
          <p:cNvPr id="31" name="Line 22"/>
          <p:cNvSpPr>
            <a:spLocks noChangeShapeType="1"/>
          </p:cNvSpPr>
          <p:nvPr/>
        </p:nvSpPr>
        <p:spPr bwMode="auto">
          <a:xfrm>
            <a:off x="2971800" y="4572000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23"/>
          <p:cNvSpPr>
            <a:spLocks noChangeShapeType="1"/>
          </p:cNvSpPr>
          <p:nvPr/>
        </p:nvSpPr>
        <p:spPr bwMode="auto">
          <a:xfrm>
            <a:off x="35814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24"/>
          <p:cNvSpPr>
            <a:spLocks noChangeShapeType="1"/>
          </p:cNvSpPr>
          <p:nvPr/>
        </p:nvSpPr>
        <p:spPr bwMode="auto">
          <a:xfrm>
            <a:off x="78613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20"/>
          <p:cNvSpPr txBox="1">
            <a:spLocks noChangeArrowheads="1"/>
          </p:cNvSpPr>
          <p:nvPr/>
        </p:nvSpPr>
        <p:spPr>
          <a:xfrm>
            <a:off x="1422400" y="457200"/>
            <a:ext cx="772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TN Outcomes-Based Formula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9077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36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38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603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864636"/>
              </p:ext>
            </p:extLst>
          </p:nvPr>
        </p:nvGraphicFramePr>
        <p:xfrm>
          <a:off x="533400" y="1752600"/>
          <a:ext cx="291465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Worksheet" r:id="rId3" imgW="2914701" imgH="2609738" progId="Excel.Sheet.8">
                  <p:embed/>
                </p:oleObj>
              </mc:Choice>
              <mc:Fallback>
                <p:oleObj name="Worksheet" r:id="rId3" imgW="2914701" imgH="260973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752600"/>
                        <a:ext cx="291465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40" name="Text Box 24"/>
          <p:cNvSpPr txBox="1">
            <a:spLocks noChangeArrowheads="1"/>
          </p:cNvSpPr>
          <p:nvPr/>
        </p:nvSpPr>
        <p:spPr bwMode="auto">
          <a:xfrm>
            <a:off x="0" y="4745736"/>
            <a:ext cx="9144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latin typeface="Arial" pitchFamily="34" charset="0"/>
                <a:cs typeface="Arial" pitchFamily="34" charset="0"/>
              </a:rPr>
              <a:t>Step 1: Identify community college outcomes for the formula model.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801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34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0" y="100584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Nashville State Community College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0"/>
          <p:cNvSpPr txBox="1">
            <a:spLocks noChangeArrowheads="1"/>
          </p:cNvSpPr>
          <p:nvPr/>
        </p:nvSpPr>
        <p:spPr>
          <a:xfrm>
            <a:off x="1422400" y="457200"/>
            <a:ext cx="772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TN Outcomes-Based Formula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1178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60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87062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063" name="Text Box 23"/>
          <p:cNvSpPr txBox="1">
            <a:spLocks noChangeArrowheads="1"/>
          </p:cNvSpPr>
          <p:nvPr/>
        </p:nvSpPr>
        <p:spPr bwMode="auto">
          <a:xfrm>
            <a:off x="0" y="4745736"/>
            <a:ext cx="91440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latin typeface="Arial" pitchFamily="34" charset="0"/>
                <a:cs typeface="Arial" pitchFamily="34" charset="0"/>
              </a:rPr>
              <a:t>Step 2: Collect actual data from an entire academic year on the various on the various outcomes.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In this example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Nashville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State produced 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504 associates degrees.</a:t>
            </a:r>
          </a:p>
        </p:txBody>
      </p:sp>
      <p:graphicFrame>
        <p:nvGraphicFramePr>
          <p:cNvPr id="8706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247791"/>
              </p:ext>
            </p:extLst>
          </p:nvPr>
        </p:nvGraphicFramePr>
        <p:xfrm>
          <a:off x="533400" y="1752600"/>
          <a:ext cx="3762375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Worksheet" r:id="rId3" imgW="3762289" imgH="2609738" progId="Excel.Sheet.8">
                  <p:embed/>
                </p:oleObj>
              </mc:Choice>
              <mc:Fallback>
                <p:oleObj name="Worksheet" r:id="rId3" imgW="3762289" imgH="260973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752600"/>
                        <a:ext cx="3762375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977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>
                <a:latin typeface="Arial" pitchFamily="34" charset="0"/>
                <a:cs typeface="Arial" pitchFamily="34" charset="0"/>
              </a:rPr>
              <a:t>35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0" y="100584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Nashville State Community College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0"/>
          <p:cNvSpPr txBox="1">
            <a:spLocks noChangeArrowheads="1"/>
          </p:cNvSpPr>
          <p:nvPr/>
        </p:nvSpPr>
        <p:spPr>
          <a:xfrm>
            <a:off x="1422400" y="457200"/>
            <a:ext cx="772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TN Outcomes-Based Formula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0406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84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88086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0" y="4745736"/>
            <a:ext cx="9144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latin typeface="Arial" pitchFamily="34" charset="0"/>
                <a:cs typeface="Arial" pitchFamily="34" charset="0"/>
              </a:rPr>
              <a:t>Step 3: Award a 40% premium for the production of certain outcomes by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low-income 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or adult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students.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8088" name="Object 24"/>
          <p:cNvGraphicFramePr>
            <a:graphicFrameLocks noChangeAspect="1"/>
          </p:cNvGraphicFramePr>
          <p:nvPr/>
        </p:nvGraphicFramePr>
        <p:xfrm>
          <a:off x="533400" y="1752600"/>
          <a:ext cx="3762375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Worksheet" r:id="rId3" imgW="3762289" imgH="2609738" progId="Excel.Sheet.8">
                  <p:embed/>
                </p:oleObj>
              </mc:Choice>
              <mc:Fallback>
                <p:oleObj name="Worksheet" r:id="rId3" imgW="3762289" imgH="260973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752600"/>
                        <a:ext cx="3762375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36</a:t>
            </a:fld>
            <a:endParaRPr lang="en-US"/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0" y="100584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Nashville State Community College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0"/>
          <p:cNvSpPr txBox="1">
            <a:spLocks noChangeArrowheads="1"/>
          </p:cNvSpPr>
          <p:nvPr/>
        </p:nvSpPr>
        <p:spPr>
          <a:xfrm>
            <a:off x="1422400" y="457200"/>
            <a:ext cx="772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TN Outcomes-Based Formula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7834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08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89110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graphicFrame>
        <p:nvGraphicFramePr>
          <p:cNvPr id="89111" name="Object 23"/>
          <p:cNvGraphicFramePr>
            <a:graphicFrameLocks noChangeAspect="1"/>
          </p:cNvGraphicFramePr>
          <p:nvPr/>
        </p:nvGraphicFramePr>
        <p:xfrm>
          <a:off x="533400" y="1752600"/>
          <a:ext cx="447675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Worksheet" r:id="rId3" imgW="4476902" imgH="2609738" progId="Excel.Sheet.8">
                  <p:embed/>
                </p:oleObj>
              </mc:Choice>
              <mc:Fallback>
                <p:oleObj name="Worksheet" r:id="rId3" imgW="4476902" imgH="260973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752600"/>
                        <a:ext cx="447675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112" name="Text Box 24"/>
          <p:cNvSpPr txBox="1">
            <a:spLocks noChangeArrowheads="1"/>
          </p:cNvSpPr>
          <p:nvPr/>
        </p:nvSpPr>
        <p:spPr bwMode="auto">
          <a:xfrm>
            <a:off x="0" y="4745736"/>
            <a:ext cx="91440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latin typeface="Arial" pitchFamily="34" charset="0"/>
                <a:cs typeface="Arial" pitchFamily="34" charset="0"/>
              </a:rPr>
              <a:t>Step 4: Rescale the data so it is somewhat comparable across variables. Sometimes data is scaled up, sometimes down.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37</a:t>
            </a:fld>
            <a:endParaRPr lang="en-US" dirty="0"/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0" y="100584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Nashville State Community College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0"/>
          <p:cNvSpPr txBox="1">
            <a:spLocks noChangeArrowheads="1"/>
          </p:cNvSpPr>
          <p:nvPr/>
        </p:nvSpPr>
        <p:spPr>
          <a:xfrm>
            <a:off x="1422400" y="457200"/>
            <a:ext cx="772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TN Outcomes-Based Formula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159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32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90134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0135" name="Text Box 23"/>
          <p:cNvSpPr txBox="1">
            <a:spLocks noChangeArrowheads="1"/>
          </p:cNvSpPr>
          <p:nvPr/>
        </p:nvSpPr>
        <p:spPr bwMode="auto">
          <a:xfrm>
            <a:off x="0" y="4745736"/>
            <a:ext cx="91440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latin typeface="Arial" pitchFamily="34" charset="0"/>
                <a:cs typeface="Arial" pitchFamily="34" charset="0"/>
              </a:rPr>
              <a:t>Step 5: Apply a weight to each outcome that reflects the priority of the outcome and the mission of the institution.</a:t>
            </a:r>
          </a:p>
        </p:txBody>
      </p:sp>
      <p:graphicFrame>
        <p:nvGraphicFramePr>
          <p:cNvPr id="90136" name="Object 24"/>
          <p:cNvGraphicFramePr>
            <a:graphicFrameLocks noChangeAspect="1"/>
          </p:cNvGraphicFramePr>
          <p:nvPr/>
        </p:nvGraphicFramePr>
        <p:xfrm>
          <a:off x="533400" y="1752600"/>
          <a:ext cx="516255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Worksheet" r:id="rId3" imgW="5162580" imgH="2609738" progId="Excel.Sheet.8">
                  <p:embed/>
                </p:oleObj>
              </mc:Choice>
              <mc:Fallback>
                <p:oleObj name="Worksheet" r:id="rId3" imgW="5162580" imgH="260973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752600"/>
                        <a:ext cx="516255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674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38</a:t>
            </a:fld>
            <a:endParaRPr lang="en-US" dirty="0"/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0" y="100584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Nashville State Community College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0"/>
          <p:cNvSpPr txBox="1">
            <a:spLocks noChangeArrowheads="1"/>
          </p:cNvSpPr>
          <p:nvPr/>
        </p:nvSpPr>
        <p:spPr>
          <a:xfrm>
            <a:off x="1422400" y="457200"/>
            <a:ext cx="772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TN Outcomes-Based Formula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684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56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91158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0" y="4745736"/>
            <a:ext cx="9144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latin typeface="Arial" pitchFamily="34" charset="0"/>
                <a:cs typeface="Arial" pitchFamily="34" charset="0"/>
              </a:rPr>
              <a:t>Step 6: Multiply and sum the Scaled Data times the Weight to produce the “Weighted Outcomes.”</a:t>
            </a:r>
          </a:p>
        </p:txBody>
      </p:sp>
      <p:graphicFrame>
        <p:nvGraphicFramePr>
          <p:cNvPr id="91160" name="Object 24"/>
          <p:cNvGraphicFramePr>
            <a:graphicFrameLocks noChangeAspect="1"/>
          </p:cNvGraphicFramePr>
          <p:nvPr/>
        </p:nvGraphicFramePr>
        <p:xfrm>
          <a:off x="533400" y="1752600"/>
          <a:ext cx="7172325" cy="280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Worksheet" r:id="rId3" imgW="7172472" imgH="2810012" progId="Excel.Sheet.8">
                  <p:embed/>
                </p:oleObj>
              </mc:Choice>
              <mc:Fallback>
                <p:oleObj name="Worksheet" r:id="rId3" imgW="7172472" imgH="281001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752600"/>
                        <a:ext cx="7172325" cy="280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61" name="Rectangle 25"/>
          <p:cNvSpPr>
            <a:spLocks noChangeArrowheads="1"/>
          </p:cNvSpPr>
          <p:nvPr/>
        </p:nvSpPr>
        <p:spPr bwMode="auto">
          <a:xfrm>
            <a:off x="4267200" y="2133600"/>
            <a:ext cx="3505200" cy="22098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85000" y="64801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39</a:t>
            </a:fld>
            <a:endParaRPr lang="en-US"/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0" y="100584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Nashville State Community College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20"/>
          <p:cNvSpPr txBox="1">
            <a:spLocks noChangeArrowheads="1"/>
          </p:cNvSpPr>
          <p:nvPr/>
        </p:nvSpPr>
        <p:spPr>
          <a:xfrm>
            <a:off x="1422400" y="457200"/>
            <a:ext cx="772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TN Outcomes-Based Formula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9785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4117" name="Rectangle 20"/>
          <p:cNvSpPr>
            <a:spLocks noGrp="1" noChangeArrowheads="1"/>
          </p:cNvSpPr>
          <p:nvPr>
            <p:ph type="title" idx="4294967295"/>
          </p:nvPr>
        </p:nvSpPr>
        <p:spPr>
          <a:xfrm>
            <a:off x="1447800" y="381000"/>
            <a:ext cx="7772400" cy="914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Tennessee Finance Policy Reform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18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119" name="Rectangle 22"/>
          <p:cNvSpPr>
            <a:spLocks noChangeArrowheads="1"/>
          </p:cNvSpPr>
          <p:nvPr/>
        </p:nvSpPr>
        <p:spPr bwMode="auto">
          <a:xfrm>
            <a:off x="381000" y="1371600"/>
            <a:ext cx="8610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For several years, THEC staff had been contemplating funding formula redesigns that would incorporate two key aspects: inclusion of productivity metrics and recognition of institutional mission.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In late 2009 THEC proposed to then Governor Phil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Bredesen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a new incentive structure – an outcomes-based model that would replace the enrollment based model.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07469" y="6478221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72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0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92182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183" name="Text Box 23"/>
          <p:cNvSpPr txBox="1">
            <a:spLocks noChangeArrowheads="1"/>
          </p:cNvSpPr>
          <p:nvPr/>
        </p:nvSpPr>
        <p:spPr bwMode="auto">
          <a:xfrm>
            <a:off x="0" y="4745736"/>
            <a:ext cx="91440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latin typeface="Arial" pitchFamily="34" charset="0"/>
                <a:cs typeface="Arial" pitchFamily="34" charset="0"/>
              </a:rPr>
              <a:t>All steps are identical at each community college. The only difference is the weight factor applied to each institution. </a:t>
            </a:r>
          </a:p>
        </p:txBody>
      </p:sp>
      <p:graphicFrame>
        <p:nvGraphicFramePr>
          <p:cNvPr id="92185" name="Object 25"/>
          <p:cNvGraphicFramePr>
            <a:graphicFrameLocks noChangeAspect="1"/>
          </p:cNvGraphicFramePr>
          <p:nvPr/>
        </p:nvGraphicFramePr>
        <p:xfrm>
          <a:off x="533400" y="1752600"/>
          <a:ext cx="7172325" cy="280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Worksheet" r:id="rId3" imgW="7172472" imgH="2810012" progId="Excel.Sheet.8">
                  <p:embed/>
                </p:oleObj>
              </mc:Choice>
              <mc:Fallback>
                <p:oleObj name="Worksheet" r:id="rId3" imgW="7172472" imgH="281001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752600"/>
                        <a:ext cx="7172325" cy="280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86" name="Rectangle 26"/>
          <p:cNvSpPr>
            <a:spLocks noChangeArrowheads="1"/>
          </p:cNvSpPr>
          <p:nvPr/>
        </p:nvSpPr>
        <p:spPr bwMode="auto">
          <a:xfrm>
            <a:off x="4267200" y="2133600"/>
            <a:ext cx="3505200" cy="22098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40</a:t>
            </a:fld>
            <a:endParaRPr lang="en-US" dirty="0"/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0" y="100584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Nashville State Community College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20"/>
          <p:cNvSpPr txBox="1">
            <a:spLocks noChangeArrowheads="1"/>
          </p:cNvSpPr>
          <p:nvPr/>
        </p:nvSpPr>
        <p:spPr>
          <a:xfrm>
            <a:off x="1422400" y="457200"/>
            <a:ext cx="772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TN Outcomes-Based Formula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7848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04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93206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graphicFrame>
        <p:nvGraphicFramePr>
          <p:cNvPr id="93207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18938"/>
              </p:ext>
            </p:extLst>
          </p:nvPr>
        </p:nvGraphicFramePr>
        <p:xfrm>
          <a:off x="1066800" y="1066800"/>
          <a:ext cx="7171534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Worksheet" r:id="rId3" imgW="6581729" imgH="5495828" progId="Excel.Sheet.8">
                  <p:embed/>
                </p:oleObj>
              </mc:Choice>
              <mc:Fallback>
                <p:oleObj name="Worksheet" r:id="rId3" imgW="6581729" imgH="549582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066800"/>
                        <a:ext cx="7171534" cy="533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208" name="Text Box 24"/>
          <p:cNvSpPr txBox="1">
            <a:spLocks noChangeArrowheads="1"/>
          </p:cNvSpPr>
          <p:nvPr/>
        </p:nvSpPr>
        <p:spPr bwMode="auto">
          <a:xfrm>
            <a:off x="304800" y="5388114"/>
            <a:ext cx="3048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>
                <a:latin typeface="Arial" pitchFamily="34" charset="0"/>
                <a:cs typeface="Arial" pitchFamily="34" charset="0"/>
              </a:rPr>
              <a:t>For Illustration Purposes Only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2300" y="64801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41</a:t>
            </a:fld>
            <a:endParaRPr lang="en-US" dirty="0"/>
          </a:p>
        </p:txBody>
      </p:sp>
      <p:sp>
        <p:nvSpPr>
          <p:cNvPr id="8" name="Rectangle 20"/>
          <p:cNvSpPr txBox="1">
            <a:spLocks noChangeArrowheads="1"/>
          </p:cNvSpPr>
          <p:nvPr/>
        </p:nvSpPr>
        <p:spPr>
          <a:xfrm>
            <a:off x="1422400" y="457200"/>
            <a:ext cx="772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TN Outcomes-Based Formula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067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8" name="TextBox 33"/>
          <p:cNvSpPr txBox="1">
            <a:spLocks noChangeArrowheads="1"/>
          </p:cNvSpPr>
          <p:nvPr/>
        </p:nvSpPr>
        <p:spPr bwMode="auto">
          <a:xfrm>
            <a:off x="0" y="4745736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spcBef>
                <a:spcPct val="20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Community College weighting structure is uniform and reflects institutional priority of the various outcomes.</a:t>
            </a:r>
          </a:p>
        </p:txBody>
      </p:sp>
      <p:graphicFrame>
        <p:nvGraphicFramePr>
          <p:cNvPr id="83989" name="Object 21"/>
          <p:cNvGraphicFramePr>
            <a:graphicFrameLocks noChangeAspect="1"/>
          </p:cNvGraphicFramePr>
          <p:nvPr/>
        </p:nvGraphicFramePr>
        <p:xfrm>
          <a:off x="2819400" y="1371600"/>
          <a:ext cx="2716213" cy="286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Worksheet" r:id="rId3" imgW="2715633" imgH="2862230" progId="Excel.Sheet.8">
                  <p:embed/>
                </p:oleObj>
              </mc:Choice>
              <mc:Fallback>
                <p:oleObj name="Worksheet" r:id="rId3" imgW="2715633" imgH="286223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371600"/>
                        <a:ext cx="2716213" cy="286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/>
              <a:t>42</a:t>
            </a:fld>
            <a:endParaRPr lang="en-US"/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422400" y="457200"/>
            <a:ext cx="772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TN Outcomes-Based Formula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2411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8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43031" name="Rectangle 22"/>
          <p:cNvSpPr>
            <a:spLocks noChangeArrowheads="1"/>
          </p:cNvSpPr>
          <p:nvPr/>
        </p:nvSpPr>
        <p:spPr bwMode="auto">
          <a:xfrm>
            <a:off x="381000" y="1371600"/>
            <a:ext cx="8534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All outcomes, save graduation rate, are counts rather than rates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Therefore, the outcomes model does not depend on an initial cohort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It includes any outcome achieved by any student at any time (part time, returning students, transfers, etc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.).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If we can locate the outcome, it is counted.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43</a:t>
            </a:fld>
            <a:endParaRPr lang="en-US" dirty="0"/>
          </a:p>
        </p:txBody>
      </p:sp>
      <p:sp>
        <p:nvSpPr>
          <p:cNvPr id="7" name="Rectangle 20"/>
          <p:cNvSpPr txBox="1">
            <a:spLocks noChangeArrowheads="1"/>
          </p:cNvSpPr>
          <p:nvPr/>
        </p:nvSpPr>
        <p:spPr>
          <a:xfrm>
            <a:off x="1422400" y="457200"/>
            <a:ext cx="772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TN Outcomes-Based Formula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447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52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69655" name="Rectangle 22"/>
          <p:cNvSpPr>
            <a:spLocks noChangeArrowheads="1"/>
          </p:cNvSpPr>
          <p:nvPr/>
        </p:nvSpPr>
        <p:spPr bwMode="auto">
          <a:xfrm>
            <a:off x="381000" y="1371600"/>
            <a:ext cx="8534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Most outcome data are derived from a statewide student information system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There are no state-imposed targets or pre-determined goals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Each institution’s formula calculation is independent of other institutions.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547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44</a:t>
            </a:fld>
            <a:endParaRPr lang="en-US"/>
          </a:p>
        </p:txBody>
      </p:sp>
      <p:sp>
        <p:nvSpPr>
          <p:cNvPr id="7" name="Rectangle 20"/>
          <p:cNvSpPr txBox="1">
            <a:spLocks noChangeArrowheads="1"/>
          </p:cNvSpPr>
          <p:nvPr/>
        </p:nvSpPr>
        <p:spPr>
          <a:xfrm>
            <a:off x="1422400" y="457200"/>
            <a:ext cx="772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TN Outcomes-Based Formula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053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28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68630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68631" name="Rectangle 22"/>
          <p:cNvSpPr>
            <a:spLocks noChangeArrowheads="1"/>
          </p:cNvSpPr>
          <p:nvPr/>
        </p:nvSpPr>
        <p:spPr bwMode="auto">
          <a:xfrm>
            <a:off x="381000" y="1371600"/>
            <a:ext cx="8610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However, the allocation of available (limited) state appropriations is competitive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The distribution of state appropriations follows a pro-rata share of each institution’s formula calculation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If the state funds 50% of the overall higher education request, then each institution will receive 50% of its outcomes formula request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97700" y="64547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45</a:t>
            </a:fld>
            <a:endParaRPr lang="en-US" dirty="0"/>
          </a:p>
        </p:txBody>
      </p:sp>
      <p:sp>
        <p:nvSpPr>
          <p:cNvPr id="7" name="Rectangle 20"/>
          <p:cNvSpPr txBox="1">
            <a:spLocks noChangeArrowheads="1"/>
          </p:cNvSpPr>
          <p:nvPr/>
        </p:nvSpPr>
        <p:spPr>
          <a:xfrm>
            <a:off x="1422400" y="457200"/>
            <a:ext cx="772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TN Outcomes-Based Formula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4491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78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70679" name="Rectangle 22"/>
          <p:cNvSpPr>
            <a:spLocks noChangeArrowheads="1"/>
          </p:cNvSpPr>
          <p:nvPr/>
        </p:nvSpPr>
        <p:spPr bwMode="auto">
          <a:xfrm>
            <a:off x="381000" y="1371600"/>
            <a:ext cx="8458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All state funding is back up for grabs every year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No institution is entitled to some minimal level of appropriations that is based on prior-year funding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State appropriations have to be earned anew each year.</a:t>
            </a:r>
          </a:p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801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46</a:t>
            </a:fld>
            <a:endParaRPr lang="en-US" dirty="0"/>
          </a:p>
        </p:txBody>
      </p:sp>
      <p:sp>
        <p:nvSpPr>
          <p:cNvPr id="7" name="Rectangle 20"/>
          <p:cNvSpPr txBox="1">
            <a:spLocks noChangeArrowheads="1"/>
          </p:cNvSpPr>
          <p:nvPr/>
        </p:nvSpPr>
        <p:spPr>
          <a:xfrm>
            <a:off x="1422400" y="457200"/>
            <a:ext cx="772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TN Outcomes-Based Formula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103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8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32790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2791" name="Rectangle 22"/>
          <p:cNvSpPr>
            <a:spLocks noChangeArrowheads="1"/>
          </p:cNvSpPr>
          <p:nvPr/>
        </p:nvSpPr>
        <p:spPr bwMode="auto">
          <a:xfrm>
            <a:off x="381000" y="1371600"/>
            <a:ext cx="8458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Formula has never been and is not now an institutional budgeting tool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Outcomes based model does not have targets or goals; it is not large scale Performance Funding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Institutional excellence will no longer be overshadowed by enrollment growth.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85000" y="6477000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47</a:t>
            </a:fld>
            <a:endParaRPr lang="en-US" dirty="0"/>
          </a:p>
        </p:txBody>
      </p:sp>
      <p:sp>
        <p:nvSpPr>
          <p:cNvPr id="7" name="Rectangle 20"/>
          <p:cNvSpPr txBox="1">
            <a:spLocks noChangeArrowheads="1"/>
          </p:cNvSpPr>
          <p:nvPr/>
        </p:nvSpPr>
        <p:spPr>
          <a:xfrm>
            <a:off x="1422400" y="457200"/>
            <a:ext cx="772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TN Outcomes-Based Formula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484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28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94229" name="Rectangle 20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514600"/>
            <a:ext cx="8001000" cy="1524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How was the outcomes model implemented?</a:t>
            </a:r>
          </a:p>
        </p:txBody>
      </p:sp>
      <p:sp>
        <p:nvSpPr>
          <p:cNvPr id="94230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674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64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52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95254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5255" name="Rectangle 22"/>
          <p:cNvSpPr>
            <a:spLocks noChangeArrowheads="1"/>
          </p:cNvSpPr>
          <p:nvPr/>
        </p:nvSpPr>
        <p:spPr bwMode="auto">
          <a:xfrm>
            <a:off x="228600" y="1143000"/>
            <a:ext cx="8458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4000">
              <a:solidFill>
                <a:schemeClr val="accent2"/>
              </a:solidFill>
              <a:latin typeface="Times New Roman" pitchFamily="18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40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5256" name="Rectangle 22"/>
          <p:cNvSpPr>
            <a:spLocks noChangeArrowheads="1"/>
          </p:cNvSpPr>
          <p:nvPr/>
        </p:nvSpPr>
        <p:spPr bwMode="auto">
          <a:xfrm>
            <a:off x="381000" y="1371600"/>
            <a:ext cx="80772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Increased stability: funding is now a function of 10 variables, rather than a single variable (enrollment). 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The outcomes model begins where the old enrollment model left off.</a:t>
            </a:r>
          </a:p>
        </p:txBody>
      </p:sp>
      <p:sp>
        <p:nvSpPr>
          <p:cNvPr id="95257" name="Line 25"/>
          <p:cNvSpPr>
            <a:spLocks noChangeShapeType="1"/>
          </p:cNvSpPr>
          <p:nvPr/>
        </p:nvSpPr>
        <p:spPr bwMode="auto">
          <a:xfrm>
            <a:off x="2451100" y="4457700"/>
            <a:ext cx="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58" name="Line 26"/>
          <p:cNvSpPr>
            <a:spLocks noChangeShapeType="1"/>
          </p:cNvSpPr>
          <p:nvPr/>
        </p:nvSpPr>
        <p:spPr bwMode="auto">
          <a:xfrm flipH="1">
            <a:off x="2451100" y="6286500"/>
            <a:ext cx="259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59" name="Line 27"/>
          <p:cNvSpPr>
            <a:spLocks noChangeShapeType="1"/>
          </p:cNvSpPr>
          <p:nvPr/>
        </p:nvSpPr>
        <p:spPr bwMode="auto">
          <a:xfrm flipV="1">
            <a:off x="3213100" y="5600700"/>
            <a:ext cx="1371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60" name="Text Box 28"/>
          <p:cNvSpPr txBox="1">
            <a:spLocks noChangeArrowheads="1"/>
          </p:cNvSpPr>
          <p:nvPr/>
        </p:nvSpPr>
        <p:spPr bwMode="auto">
          <a:xfrm>
            <a:off x="3441700" y="5873750"/>
            <a:ext cx="3048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Enrollment Model Approach</a:t>
            </a:r>
          </a:p>
        </p:txBody>
      </p:sp>
      <p:sp>
        <p:nvSpPr>
          <p:cNvPr id="95261" name="Line 29"/>
          <p:cNvSpPr>
            <a:spLocks noChangeShapeType="1"/>
          </p:cNvSpPr>
          <p:nvPr/>
        </p:nvSpPr>
        <p:spPr bwMode="auto">
          <a:xfrm flipV="1">
            <a:off x="3746500" y="4305300"/>
            <a:ext cx="53340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62" name="Text Box 30"/>
          <p:cNvSpPr txBox="1">
            <a:spLocks noChangeArrowheads="1"/>
          </p:cNvSpPr>
          <p:nvPr/>
        </p:nvSpPr>
        <p:spPr bwMode="auto">
          <a:xfrm>
            <a:off x="3289300" y="4000500"/>
            <a:ext cx="3124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Outcomes Model Approach</a:t>
            </a:r>
          </a:p>
        </p:txBody>
      </p:sp>
      <p:sp>
        <p:nvSpPr>
          <p:cNvPr id="95263" name="Oval 31"/>
          <p:cNvSpPr>
            <a:spLocks noChangeArrowheads="1"/>
          </p:cNvSpPr>
          <p:nvPr/>
        </p:nvSpPr>
        <p:spPr bwMode="auto">
          <a:xfrm>
            <a:off x="4279900" y="5372100"/>
            <a:ext cx="4572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64" name="Text Box 32"/>
          <p:cNvSpPr txBox="1">
            <a:spLocks noChangeArrowheads="1"/>
          </p:cNvSpPr>
          <p:nvPr/>
        </p:nvSpPr>
        <p:spPr bwMode="auto">
          <a:xfrm>
            <a:off x="5041900" y="5210175"/>
            <a:ext cx="3048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Seamless Transition from Enrollment to Outcomes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674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49</a:t>
            </a:fld>
            <a:endParaRPr lang="en-US"/>
          </a:p>
        </p:txBody>
      </p:sp>
      <p:sp>
        <p:nvSpPr>
          <p:cNvPr id="34" name="Rectangle 20"/>
          <p:cNvSpPr txBox="1">
            <a:spLocks noChangeArrowheads="1"/>
          </p:cNvSpPr>
          <p:nvPr/>
        </p:nvSpPr>
        <p:spPr>
          <a:xfrm>
            <a:off x="1447800" y="457200"/>
            <a:ext cx="7696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Implementation Strategies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2514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022E-16 L 0.0875 0.027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5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75" y="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5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61" grpId="0" animBg="1"/>
      <p:bldP spid="95263" grpId="0" animBg="1"/>
      <p:bldP spid="952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3093" name="Rectangle 20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381000"/>
            <a:ext cx="7620000" cy="9144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Tennessee Finance Policy Reform</a:t>
            </a:r>
          </a:p>
        </p:txBody>
      </p:sp>
      <p:sp>
        <p:nvSpPr>
          <p:cNvPr id="3094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095" name="Rectangle 22"/>
          <p:cNvSpPr>
            <a:spLocks noChangeArrowheads="1"/>
          </p:cNvSpPr>
          <p:nvPr/>
        </p:nvSpPr>
        <p:spPr bwMode="auto">
          <a:xfrm>
            <a:off x="381000" y="1371600"/>
            <a:ext cx="8153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Fall 2009: Governor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Bredesen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held monthly meetings with bi-partisan political leadership and education policymakers regarding education reform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Governor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Bredesen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had a strong interest in higher education policy reform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Linked to concurrent K-12 reforms.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49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76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96278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6279" name="Rectangle 22"/>
          <p:cNvSpPr>
            <a:spLocks noChangeArrowheads="1"/>
          </p:cNvSpPr>
          <p:nvPr/>
        </p:nvSpPr>
        <p:spPr bwMode="auto">
          <a:xfrm>
            <a:off x="0" y="121920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 algn="ctr">
              <a:spcBef>
                <a:spcPct val="20000"/>
              </a:spcBef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2011-12 State Appropriations Based on</a:t>
            </a:r>
          </a:p>
          <a:p>
            <a:pPr marL="285750" indent="-285750" algn="ctr">
              <a:spcBef>
                <a:spcPct val="20000"/>
              </a:spcBef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Enrollment (Hypothetical) vs. Outcomes (Actual)</a:t>
            </a:r>
          </a:p>
        </p:txBody>
      </p:sp>
      <p:graphicFrame>
        <p:nvGraphicFramePr>
          <p:cNvPr id="9628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5818409"/>
              </p:ext>
            </p:extLst>
          </p:nvPr>
        </p:nvGraphicFramePr>
        <p:xfrm>
          <a:off x="533400" y="2667000"/>
          <a:ext cx="8077200" cy="313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8" name="Worksheet" r:id="rId3" imgW="5510904" imgH="2141268" progId="Excel.Sheet.8">
                  <p:embed/>
                </p:oleObj>
              </mc:Choice>
              <mc:Fallback>
                <p:oleObj name="Worksheet" r:id="rId3" imgW="5510904" imgH="214126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7000"/>
                        <a:ext cx="8077200" cy="313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50</a:t>
            </a:fld>
            <a:endParaRPr lang="en-US" dirty="0"/>
          </a:p>
        </p:txBody>
      </p:sp>
      <p:sp>
        <p:nvSpPr>
          <p:cNvPr id="26" name="Rectangle 20"/>
          <p:cNvSpPr txBox="1">
            <a:spLocks noChangeArrowheads="1"/>
          </p:cNvSpPr>
          <p:nvPr/>
        </p:nvSpPr>
        <p:spPr>
          <a:xfrm>
            <a:off x="1447800" y="457200"/>
            <a:ext cx="7696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smtClean="0">
                <a:latin typeface="Arial" pitchFamily="34" charset="0"/>
                <a:cs typeface="Arial" pitchFamily="34" charset="0"/>
              </a:rPr>
              <a:t>TN Outcomes-Based Formula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674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24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72725" name="Rectangle 2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14600"/>
            <a:ext cx="9144000" cy="152400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What are the strengths and weaknesses of the outcomes-based formula model?</a:t>
            </a:r>
          </a:p>
        </p:txBody>
      </p:sp>
      <p:sp>
        <p:nvSpPr>
          <p:cNvPr id="72726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899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12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33815" name="Rectangle 22"/>
          <p:cNvSpPr>
            <a:spLocks noChangeArrowheads="1"/>
          </p:cNvSpPr>
          <p:nvPr/>
        </p:nvSpPr>
        <p:spPr bwMode="auto">
          <a:xfrm>
            <a:off x="381000" y="16002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Multiple measures of productivity, previously unaccounted for, will now be credited to the institution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Formula is not prescriptive in how to achieve success and excellence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Does not penalize failure to achieve pre-determined goals.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97700" y="6446837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52</a:t>
            </a:fld>
            <a:endParaRPr lang="en-US"/>
          </a:p>
        </p:txBody>
      </p:sp>
      <p:sp>
        <p:nvSpPr>
          <p:cNvPr id="25" name="Rectangle 20"/>
          <p:cNvSpPr txBox="1">
            <a:spLocks noChangeArrowheads="1"/>
          </p:cNvSpPr>
          <p:nvPr/>
        </p:nvSpPr>
        <p:spPr>
          <a:xfrm>
            <a:off x="0" y="4572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Outcomes-Based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Model:</a:t>
            </a: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Advantages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738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6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34838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381000" y="1600200"/>
            <a:ext cx="7924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Emphasizes unique institutional mission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More flexible and can accommodate future shifts in mission or desired outcomes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More transparent and simpler for state government.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53</a:t>
            </a:fld>
            <a:endParaRPr lang="en-US"/>
          </a:p>
        </p:txBody>
      </p:sp>
      <p:sp>
        <p:nvSpPr>
          <p:cNvPr id="26" name="Rectangle 20"/>
          <p:cNvSpPr txBox="1">
            <a:spLocks noChangeArrowheads="1"/>
          </p:cNvSpPr>
          <p:nvPr/>
        </p:nvSpPr>
        <p:spPr>
          <a:xfrm>
            <a:off x="0" y="4572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Outcomes-Based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Model:</a:t>
            </a: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Advantages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0778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4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36886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6887" name="Rectangle 22"/>
          <p:cNvSpPr>
            <a:spLocks noChangeArrowheads="1"/>
          </p:cNvSpPr>
          <p:nvPr/>
        </p:nvSpPr>
        <p:spPr bwMode="auto">
          <a:xfrm>
            <a:off x="381000" y="1905000"/>
            <a:ext cx="8305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381000" y="1600200"/>
            <a:ext cx="8077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The outcomes model is linked directly to the educational attainment goals of TN’s Public Agenda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The outcomes model establishes a framework for government to have an ongoing policy discussion with higher education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The model is adjustable to account for new outcomes or a different policy focus (changing the weights).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54</a:t>
            </a:fld>
            <a:endParaRPr lang="en-US"/>
          </a:p>
        </p:txBody>
      </p:sp>
      <p:sp>
        <p:nvSpPr>
          <p:cNvPr id="27" name="Rectangle 20"/>
          <p:cNvSpPr txBox="1">
            <a:spLocks noChangeArrowheads="1"/>
          </p:cNvSpPr>
          <p:nvPr/>
        </p:nvSpPr>
        <p:spPr>
          <a:xfrm>
            <a:off x="0" y="4572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Outcomes-Based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Model:</a:t>
            </a:r>
          </a:p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dvantages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663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0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81942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1943" name="Rectangle 22"/>
          <p:cNvSpPr>
            <a:spLocks noChangeArrowheads="1"/>
          </p:cNvSpPr>
          <p:nvPr/>
        </p:nvSpPr>
        <p:spPr bwMode="auto">
          <a:xfrm>
            <a:off x="381000" y="1905000"/>
            <a:ext cx="8305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1944" name="Rectangle 24"/>
          <p:cNvSpPr>
            <a:spLocks noChangeArrowheads="1"/>
          </p:cNvSpPr>
          <p:nvPr/>
        </p:nvSpPr>
        <p:spPr bwMode="auto">
          <a:xfrm>
            <a:off x="381000" y="1600200"/>
            <a:ext cx="8153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The structure (outcomes &amp; weights) of the outcomes-based model is the key innovation. 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The specific outcomes and weights that TN chose fit our state’s context and current needs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Other states could adopt the general design and decide for themselves what outcomes are valuable and how they should be weighted to reflect institutional mission.</a:t>
            </a:r>
          </a:p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55</a:t>
            </a:fld>
            <a:endParaRPr lang="en-US"/>
          </a:p>
        </p:txBody>
      </p:sp>
      <p:sp>
        <p:nvSpPr>
          <p:cNvPr id="27" name="Rectangle 20"/>
          <p:cNvSpPr txBox="1">
            <a:spLocks noChangeArrowheads="1"/>
          </p:cNvSpPr>
          <p:nvPr/>
        </p:nvSpPr>
        <p:spPr>
          <a:xfrm>
            <a:off x="0" y="4572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Outcomes-Based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Model:</a:t>
            </a: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Advantages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886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4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74775" name="Rectangle 22"/>
          <p:cNvSpPr>
            <a:spLocks noChangeArrowheads="1"/>
          </p:cNvSpPr>
          <p:nvPr/>
        </p:nvSpPr>
        <p:spPr bwMode="auto">
          <a:xfrm>
            <a:off x="3810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How flexible will the outcomes model be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What unintended consequences will the new model cause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Can weights capture institution mission effectively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4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674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56</a:t>
            </a:fld>
            <a:endParaRPr lang="en-US" dirty="0"/>
          </a:p>
        </p:txBody>
      </p:sp>
      <p:sp>
        <p:nvSpPr>
          <p:cNvPr id="26" name="Rectangle 20"/>
          <p:cNvSpPr txBox="1">
            <a:spLocks noChangeArrowheads="1"/>
          </p:cNvSpPr>
          <p:nvPr/>
        </p:nvSpPr>
        <p:spPr>
          <a:xfrm>
            <a:off x="533400" y="457200"/>
            <a:ext cx="8610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Possible Institution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Concerns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281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98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75799" name="Rectangle 22"/>
          <p:cNvSpPr>
            <a:spLocks noChangeArrowheads="1"/>
          </p:cNvSpPr>
          <p:nvPr/>
        </p:nvSpPr>
        <p:spPr bwMode="auto">
          <a:xfrm>
            <a:off x="381000" y="1600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Can the model appropriately balance stability and volatility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The outcomes model is heavily quantitative; does Performance Funding provide a sufficient emphasis on quality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Outcomes are largely a function of input, or the quality of the incoming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student.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850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57</a:t>
            </a:fld>
            <a:endParaRPr lang="en-US" dirty="0"/>
          </a:p>
        </p:txBody>
      </p:sp>
      <p:sp>
        <p:nvSpPr>
          <p:cNvPr id="7" name="Rectangle 20"/>
          <p:cNvSpPr txBox="1">
            <a:spLocks noChangeArrowheads="1"/>
          </p:cNvSpPr>
          <p:nvPr/>
        </p:nvSpPr>
        <p:spPr>
          <a:xfrm>
            <a:off x="533400" y="457200"/>
            <a:ext cx="8610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Possible Institution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Concerns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381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22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76823" name="Rectangle 22"/>
          <p:cNvSpPr>
            <a:spLocks noChangeArrowheads="1"/>
          </p:cNvSpPr>
          <p:nvPr/>
        </p:nvSpPr>
        <p:spPr bwMode="auto">
          <a:xfrm>
            <a:off x="381000" y="1600200"/>
            <a:ext cx="8305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State government should be clear in its expectations for higher education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Institutions should be given wide latitude in organizational, budgetary, programmatic and academic matters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State government should provide incentives for achievement, but should not interfere with institutional judgments about how to achieve those goals.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58</a:t>
            </a:fld>
            <a:endParaRPr lang="en-US" dirty="0"/>
          </a:p>
        </p:txBody>
      </p:sp>
      <p:sp>
        <p:nvSpPr>
          <p:cNvPr id="25" name="Rectangle 20"/>
          <p:cNvSpPr txBox="1">
            <a:spLocks noChangeArrowheads="1"/>
          </p:cNvSpPr>
          <p:nvPr/>
        </p:nvSpPr>
        <p:spPr>
          <a:xfrm>
            <a:off x="0" y="4572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From the Perspective of the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Institutions…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681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47" name="Rectangle 22"/>
          <p:cNvSpPr>
            <a:spLocks noChangeArrowheads="1"/>
          </p:cNvSpPr>
          <p:nvPr/>
        </p:nvSpPr>
        <p:spPr bwMode="auto">
          <a:xfrm>
            <a:off x="381000" y="1600200"/>
            <a:ext cx="7924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What is the most effective means of allocating limited state resources among institutions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What macro-level information is crucial to making allocation decisions among institutions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spcBef>
                <a:spcPct val="2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What type of incentive structure can be created, with minimal operational interference but maximum leverage, to achieve state goals?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801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59</a:t>
            </a:fld>
            <a:endParaRPr lang="en-US" dirty="0"/>
          </a:p>
        </p:txBody>
      </p:sp>
      <p:sp>
        <p:nvSpPr>
          <p:cNvPr id="7" name="Rectangle 20"/>
          <p:cNvSpPr txBox="1">
            <a:spLocks noChangeArrowheads="1"/>
          </p:cNvSpPr>
          <p:nvPr/>
        </p:nvSpPr>
        <p:spPr>
          <a:xfrm>
            <a:off x="609600" y="457200"/>
            <a:ext cx="8534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From the Perspective of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State Government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…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9182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5141" name="Rectangle 20"/>
          <p:cNvSpPr>
            <a:spLocks noGrp="1" noChangeArrowheads="1"/>
          </p:cNvSpPr>
          <p:nvPr>
            <p:ph type="title" idx="4294967295"/>
          </p:nvPr>
        </p:nvSpPr>
        <p:spPr>
          <a:xfrm>
            <a:off x="1447800" y="457200"/>
            <a:ext cx="7696200" cy="9144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Tennessee Finance Policy Reform</a:t>
            </a:r>
          </a:p>
        </p:txBody>
      </p:sp>
      <p:sp>
        <p:nvSpPr>
          <p:cNvPr id="5142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5143" name="Rectangle 22"/>
          <p:cNvSpPr>
            <a:spLocks noChangeArrowheads="1"/>
          </p:cNvSpPr>
          <p:nvPr/>
        </p:nvSpPr>
        <p:spPr bwMode="auto">
          <a:xfrm>
            <a:off x="381000" y="1371600"/>
            <a:ext cx="8153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Gov.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Bredesen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included THEC’s idea of an outcomes-based model in a proposal for higher education reforms that he made to the Legislature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The Tennessee legislature debated these reforms, which included other policy issues, in January 2010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83350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6893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72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49174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9175" name="Rectangle 22"/>
          <p:cNvSpPr>
            <a:spLocks noChangeArrowheads="1"/>
          </p:cNvSpPr>
          <p:nvPr/>
        </p:nvSpPr>
        <p:spPr bwMode="auto">
          <a:xfrm>
            <a:off x="533400" y="1600200"/>
            <a:ext cx="7924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Extensive information, including the formula model, are available on the THEC homepage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www.tn.gov/thec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4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547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55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96" name="Text Box 19"/>
          <p:cNvSpPr txBox="1">
            <a:spLocks noChangeArrowheads="1"/>
          </p:cNvSpPr>
          <p:nvPr/>
        </p:nvSpPr>
        <p:spPr bwMode="auto">
          <a:xfrm>
            <a:off x="381000" y="3200400"/>
            <a:ext cx="8382000" cy="2246769"/>
          </a:xfrm>
          <a:prstGeom prst="rect">
            <a:avLst/>
          </a:pr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000" b="1" i="1" dirty="0">
                <a:latin typeface="Arial" pitchFamily="34" charset="0"/>
                <a:cs typeface="Arial" pitchFamily="34" charset="0"/>
              </a:rPr>
              <a:t>Russ Deaton, Ph.D.</a:t>
            </a:r>
          </a:p>
          <a:p>
            <a:pPr algn="ctr"/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Interim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Executive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Director</a:t>
            </a:r>
            <a:endParaRPr lang="en-US" sz="2000" b="1" i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i="1" dirty="0">
                <a:latin typeface="Arial" pitchFamily="34" charset="0"/>
                <a:cs typeface="Arial" pitchFamily="34" charset="0"/>
              </a:rPr>
              <a:t>Tennessee Higher Education Commission</a:t>
            </a:r>
          </a:p>
          <a:p>
            <a:pPr algn="ctr"/>
            <a:r>
              <a:rPr lang="en-US" sz="2000" b="1" i="1" dirty="0">
                <a:latin typeface="Arial" pitchFamily="34" charset="0"/>
                <a:cs typeface="Arial" pitchFamily="34" charset="0"/>
              </a:rPr>
              <a:t>404 James Robertson Parkway, Suite 1900</a:t>
            </a:r>
          </a:p>
          <a:p>
            <a:pPr algn="ctr"/>
            <a:r>
              <a:rPr lang="en-US" sz="2000" b="1" i="1" dirty="0">
                <a:latin typeface="Arial" pitchFamily="34" charset="0"/>
                <a:cs typeface="Arial" pitchFamily="34" charset="0"/>
              </a:rPr>
              <a:t>Nashville, TN 37243-0830</a:t>
            </a:r>
          </a:p>
          <a:p>
            <a:pPr algn="ctr"/>
            <a:r>
              <a:rPr lang="en-US" sz="2000" b="1" i="1" dirty="0">
                <a:latin typeface="Arial" pitchFamily="34" charset="0"/>
                <a:cs typeface="Arial" pitchFamily="34" charset="0"/>
              </a:rPr>
              <a:t>615-532-3860</a:t>
            </a:r>
          </a:p>
          <a:p>
            <a:pPr algn="ctr"/>
            <a:r>
              <a:rPr lang="en-US" sz="2000" b="1" i="1" dirty="0">
                <a:latin typeface="Arial" pitchFamily="34" charset="0"/>
                <a:cs typeface="Arial" pitchFamily="34" charset="0"/>
              </a:rPr>
              <a:t>Russ.Deaton@tn.gov</a:t>
            </a:r>
            <a:endParaRPr lang="en-US" sz="2000" b="1" i="1" dirty="0">
              <a:solidFill>
                <a:srgbClr val="E3010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398" name="Text Box 22"/>
          <p:cNvSpPr txBox="1">
            <a:spLocks noChangeArrowheads="1"/>
          </p:cNvSpPr>
          <p:nvPr/>
        </p:nvSpPr>
        <p:spPr bwMode="auto">
          <a:xfrm>
            <a:off x="0" y="25908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>
                <a:latin typeface="Arial" pitchFamily="34" charset="0"/>
                <a:cs typeface="Arial" pitchFamily="34" charset="0"/>
              </a:rPr>
              <a:t>For more information, please contact: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850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823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" name="Rectangle 19"/>
          <p:cNvSpPr>
            <a:spLocks noChangeArrowheads="1"/>
          </p:cNvSpPr>
          <p:nvPr/>
        </p:nvSpPr>
        <p:spPr bwMode="auto">
          <a:xfrm>
            <a:off x="1371600" y="4572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Tennessee Finance Policy Reform</a:t>
            </a:r>
          </a:p>
        </p:txBody>
      </p:sp>
      <p:sp>
        <p:nvSpPr>
          <p:cNvPr id="6165" name="Rectangle 20"/>
          <p:cNvSpPr>
            <a:spLocks noChangeArrowheads="1"/>
          </p:cNvSpPr>
          <p:nvPr/>
        </p:nvSpPr>
        <p:spPr bwMode="auto">
          <a:xfrm>
            <a:off x="381000" y="1371600"/>
            <a:ext cx="81534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174625" indent="-174625"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In January 2010, Tennessee passed the “Complete College Tennessee Act.”</a:t>
            </a:r>
          </a:p>
          <a:p>
            <a:pPr marL="174625" indent="-174625"/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174625" indent="-174625"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The legislation called for reforms in several areas:</a:t>
            </a:r>
          </a:p>
          <a:p>
            <a:pPr marL="742950" lvl="1" indent="-285750">
              <a:buFont typeface="Times New Roman" pitchFamily="18" charset="0"/>
              <a:buChar char="–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student transfer </a:t>
            </a:r>
          </a:p>
          <a:p>
            <a:pPr marL="742950" lvl="1" indent="-285750">
              <a:buFont typeface="Times New Roman" pitchFamily="18" charset="0"/>
              <a:buChar char="–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research collaboration</a:t>
            </a:r>
          </a:p>
          <a:p>
            <a:pPr marL="742950" lvl="1" indent="-285750">
              <a:buFont typeface="Times New Roman" pitchFamily="18" charset="0"/>
              <a:buChar char="–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funding formula policy</a:t>
            </a:r>
          </a:p>
          <a:p>
            <a:endParaRPr lang="en-US" sz="2800" dirty="0">
              <a:solidFill>
                <a:schemeClr val="accent2"/>
              </a:solidFill>
              <a:latin typeface="Times New Roman" pitchFamily="18" charset="0"/>
            </a:endParaRPr>
          </a:p>
          <a:p>
            <a:pPr marL="174625" indent="-174625"/>
            <a:endParaRPr lang="en-US" sz="24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122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" name="Rectangle 19"/>
          <p:cNvSpPr>
            <a:spLocks noChangeArrowheads="1"/>
          </p:cNvSpPr>
          <p:nvPr/>
        </p:nvSpPr>
        <p:spPr bwMode="auto">
          <a:xfrm>
            <a:off x="1143000" y="4572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Complete College Tennessee Act</a:t>
            </a:r>
          </a:p>
        </p:txBody>
      </p:sp>
      <p:sp>
        <p:nvSpPr>
          <p:cNvPr id="7189" name="Rectangle 20"/>
          <p:cNvSpPr>
            <a:spLocks noChangeArrowheads="1"/>
          </p:cNvSpPr>
          <p:nvPr/>
        </p:nvSpPr>
        <p:spPr bwMode="auto">
          <a:xfrm>
            <a:off x="609600" y="1752600"/>
            <a:ext cx="8001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ctr">
              <a:spcBef>
                <a:spcPct val="20000"/>
              </a:spcBef>
            </a:pPr>
            <a:r>
              <a:rPr lang="en-US" sz="2800" i="1" dirty="0">
                <a:latin typeface="Arial" pitchFamily="34" charset="0"/>
                <a:cs typeface="Arial" pitchFamily="34" charset="0"/>
              </a:rPr>
              <a:t>“Develop, after consultation with the Board of Regents and the University of Tennessee Board of Trustees, policies and formulae or guidelines for fair and equitable distribution and use of public funds … that are consistent with and further the goals of the statewide master plan. The policies and formulae or guidelines shall result in an outcomes-based model.”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69429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25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12" name="Rectangle 19"/>
          <p:cNvSpPr>
            <a:spLocks noChangeArrowheads="1"/>
          </p:cNvSpPr>
          <p:nvPr/>
        </p:nvSpPr>
        <p:spPr bwMode="auto">
          <a:xfrm>
            <a:off x="457200" y="1828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2600">
              <a:latin typeface="Times New Roman" pitchFamily="18" charset="0"/>
            </a:endParaRPr>
          </a:p>
        </p:txBody>
      </p:sp>
      <p:sp>
        <p:nvSpPr>
          <p:cNvPr id="59413" name="Rectangle 20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057400"/>
            <a:ext cx="7848600" cy="3048000"/>
          </a:xfrm>
        </p:spPr>
        <p:txBody>
          <a:bodyPr>
            <a:noAutofit/>
          </a:bodyPr>
          <a:lstStyle/>
          <a:p>
            <a:r>
              <a:rPr lang="en-US" sz="4300" dirty="0">
                <a:latin typeface="Arial" pitchFamily="34" charset="0"/>
                <a:cs typeface="Arial" pitchFamily="34" charset="0"/>
              </a:rPr>
              <a:t>What is the significance of the outcomes-based approach in higher education finance policy?</a:t>
            </a:r>
            <a:br>
              <a:rPr lang="en-US" sz="4300" dirty="0">
                <a:latin typeface="Arial" pitchFamily="34" charset="0"/>
                <a:cs typeface="Arial" pitchFamily="34" charset="0"/>
              </a:rPr>
            </a:br>
            <a:endParaRPr lang="en-US" sz="4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414" name="Rectangle 21"/>
          <p:cNvSpPr>
            <a:spLocks noChangeArrowheads="1"/>
          </p:cNvSpPr>
          <p:nvPr/>
        </p:nvSpPr>
        <p:spPr bwMode="auto">
          <a:xfrm>
            <a:off x="3810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13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4099</TotalTime>
  <Words>2300</Words>
  <Application>Microsoft Office PowerPoint</Application>
  <PresentationFormat>On-screen Show (4:3)</PresentationFormat>
  <Paragraphs>339</Paragraphs>
  <Slides>61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3" baseType="lpstr">
      <vt:lpstr>Office Theme</vt:lpstr>
      <vt:lpstr>Worksheet</vt:lpstr>
      <vt:lpstr>Tennessee’s Outcomes-Based Funding Formula</vt:lpstr>
      <vt:lpstr>Presentation Overview</vt:lpstr>
      <vt:lpstr>Where did the outcomes-based model idea originate?</vt:lpstr>
      <vt:lpstr>Tennessee Finance Policy Reform</vt:lpstr>
      <vt:lpstr>Tennessee Finance Policy Reform</vt:lpstr>
      <vt:lpstr>Tennessee Finance Policy Reform</vt:lpstr>
      <vt:lpstr>PowerPoint Presentation</vt:lpstr>
      <vt:lpstr>PowerPoint Presentation</vt:lpstr>
      <vt:lpstr>What is the significance of the outcomes-based approach in higher education finance policy? </vt:lpstr>
      <vt:lpstr>PowerPoint Presentation</vt:lpstr>
      <vt:lpstr>PowerPoint Presentation</vt:lpstr>
      <vt:lpstr>PowerPoint Presentation</vt:lpstr>
      <vt:lpstr>How was this accomplished?  What was the process?</vt:lpstr>
      <vt:lpstr>Developing a New Formula Model</vt:lpstr>
      <vt:lpstr>Formula Review Committee (FRC)</vt:lpstr>
      <vt:lpstr>Developing a New Formula Model</vt:lpstr>
      <vt:lpstr>Tennessee Finance Policy Reform</vt:lpstr>
      <vt:lpstr>Developing a New Formula Model</vt:lpstr>
      <vt:lpstr>PowerPoint Presentation</vt:lpstr>
      <vt:lpstr>PowerPoint Presentation</vt:lpstr>
      <vt:lpstr>How does the model work?</vt:lpstr>
      <vt:lpstr>Developing a New Formula Model</vt:lpstr>
      <vt:lpstr>TN Outcomes-Based Formula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Developing a New Formula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was the outcomes model implemented?</vt:lpstr>
      <vt:lpstr>PowerPoint Presentation</vt:lpstr>
      <vt:lpstr>PowerPoint Presentation</vt:lpstr>
      <vt:lpstr>What are the strengths and weaknesses of the outcomes-based formula model?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Sanford</dc:creator>
  <cp:lastModifiedBy>Crystal Collins</cp:lastModifiedBy>
  <cp:revision>122</cp:revision>
  <cp:lastPrinted>2014-12-10T14:48:14Z</cp:lastPrinted>
  <dcterms:created xsi:type="dcterms:W3CDTF">2012-10-15T17:46:52Z</dcterms:created>
  <dcterms:modified xsi:type="dcterms:W3CDTF">2015-01-15T18:41:27Z</dcterms:modified>
</cp:coreProperties>
</file>