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sldIdLst>
    <p:sldId id="262" r:id="rId3"/>
    <p:sldId id="263" r:id="rId4"/>
    <p:sldId id="365" r:id="rId5"/>
    <p:sldId id="276" r:id="rId6"/>
    <p:sldId id="299" r:id="rId7"/>
    <p:sldId id="290" r:id="rId8"/>
    <p:sldId id="319" r:id="rId9"/>
    <p:sldId id="340" r:id="rId10"/>
    <p:sldId id="270" r:id="rId11"/>
    <p:sldId id="345" r:id="rId12"/>
    <p:sldId id="346" r:id="rId13"/>
    <p:sldId id="347" r:id="rId14"/>
    <p:sldId id="349" r:id="rId15"/>
    <p:sldId id="348" r:id="rId16"/>
    <p:sldId id="350" r:id="rId17"/>
    <p:sldId id="351" r:id="rId18"/>
    <p:sldId id="283" r:id="rId19"/>
    <p:sldId id="366" r:id="rId20"/>
    <p:sldId id="352" r:id="rId21"/>
    <p:sldId id="353" r:id="rId22"/>
    <p:sldId id="354" r:id="rId23"/>
    <p:sldId id="355" r:id="rId24"/>
    <p:sldId id="357" r:id="rId25"/>
    <p:sldId id="305" r:id="rId26"/>
    <p:sldId id="362" r:id="rId27"/>
    <p:sldId id="275" r:id="rId28"/>
    <p:sldId id="314" r:id="rId29"/>
    <p:sldId id="363" r:id="rId30"/>
    <p:sldId id="358" r:id="rId31"/>
    <p:sldId id="359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08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G03SDCWF00535.net.ads.state.tn.us\CB_Data\Fiscal\Fiscal%20Policy\STAY_OUT\FY2021-22\THEC%20Rec\Presentation\Undergrad%20Degree%20Graph_FY2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ag03sdcwf00535\CB_Data\Fiscal\Fiscal%20Policy\STAY_OUT\Policy%20&amp;%20Data%20Analysis\Formula%20Review%20Committee\2020-25\Grad%20Rate%20Comparison\Grad%20Rates%20Comparison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g03sdcwf00535\CB_Data\Fiscal\Fiscal%20Policy\STAY_OUT\Policy%20&amp;%20Data%20Analysis\Formula%20Review%20Committee\2020-25\Grad%20Rate%20Comparison\Grad%20Rates%20Comparison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AG03SDCWF00535.net.ads.state.tn.us\CB_Data\Fiscal\Fiscal%20Policy\STAY_OUT\Policy%20&amp;%20Data%20Analysis\Formula%20Review%20Committee\2020-25\Grad%20Rate%20Comparison\Grad%20Rates%20Comparison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874626136849173E-2"/>
          <c:y val="4.3148570280951336E-2"/>
          <c:w val="0.86688346317453024"/>
          <c:h val="0.8652397653387070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Sheet1!$A$21</c:f>
              <c:strCache>
                <c:ptCount val="1"/>
                <c:pt idx="0">
                  <c:v> Bachelor's Degrees </c:v>
                </c:pt>
              </c:strCache>
            </c:strRef>
          </c:tx>
          <c:spPr>
            <a:ln w="57150">
              <a:solidFill>
                <a:srgbClr val="3D455B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816816730444352E-2"/>
                  <c:y val="4.0481519314790666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E8-40B0-A564-C66F4B768B4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E8-40B0-A564-C66F4B768B4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E8-40B0-A564-C66F4B768B4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E8-40B0-A564-C66F4B768B4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E8-40B0-A564-C66F4B768B4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E8-40B0-A564-C66F4B768B4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E8-40B0-A564-C66F4B768B47}"/>
                </c:ext>
              </c:extLst>
            </c:dLbl>
            <c:dLbl>
              <c:idx val="7"/>
              <c:layout>
                <c:manualLayout>
                  <c:x val="-4.3055550846943257E-2"/>
                  <c:y val="-5.882354076415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E8-40B0-A564-C66F4B768B4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E8-40B0-A564-C66F4B768B4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E8-40B0-A564-C66F4B768B4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E8-40B0-A564-C66F4B768B4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E8-40B0-A564-C66F4B768B4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E8-40B0-A564-C66F4B768B4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E8-40B0-A564-C66F4B768B4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3E8-40B0-A564-C66F4B768B47}"/>
                </c:ext>
              </c:extLst>
            </c:dLbl>
            <c:dLbl>
              <c:idx val="15"/>
              <c:layout>
                <c:manualLayout>
                  <c:x val="-2.4999997265967053E-2"/>
                  <c:y val="-4.166667470794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3E8-40B0-A564-C66F4B768B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Sheet1!$B$20:$Q$20</c:f>
              <c:strCache>
                <c:ptCount val="16"/>
                <c:pt idx="0">
                  <c:v> 2004-05 </c:v>
                </c:pt>
                <c:pt idx="1">
                  <c:v> 2005-06 </c:v>
                </c:pt>
                <c:pt idx="2">
                  <c:v> 2006-07 </c:v>
                </c:pt>
                <c:pt idx="3">
                  <c:v> 2007-08 </c:v>
                </c:pt>
                <c:pt idx="4">
                  <c:v> 2008-09 </c:v>
                </c:pt>
                <c:pt idx="5">
                  <c:v> 2009-10 </c:v>
                </c:pt>
                <c:pt idx="6">
                  <c:v> 2010-11 </c:v>
                </c:pt>
                <c:pt idx="7">
                  <c:v> 2011-12 </c:v>
                </c:pt>
                <c:pt idx="8">
                  <c:v> 2012-13 </c:v>
                </c:pt>
                <c:pt idx="9">
                  <c:v> 2013-14 </c:v>
                </c:pt>
                <c:pt idx="10">
                  <c:v> 2014-15 </c:v>
                </c:pt>
                <c:pt idx="11">
                  <c:v> 2015-16 </c:v>
                </c:pt>
                <c:pt idx="12">
                  <c:v> 2016-17 </c:v>
                </c:pt>
                <c:pt idx="13">
                  <c:v> 2017-18 </c:v>
                </c:pt>
                <c:pt idx="14">
                  <c:v> 2018-19 </c:v>
                </c:pt>
                <c:pt idx="15">
                  <c:v> 2019-20 </c:v>
                </c:pt>
              </c:strCache>
            </c:strRef>
          </c:cat>
          <c:val>
            <c:numRef>
              <c:f>Sheet1!$B$21:$Q$21</c:f>
              <c:numCache>
                <c:formatCode>_(* #,##0_);_(* \(#,##0\);_(* "-"??_);_(@_)</c:formatCode>
                <c:ptCount val="16"/>
                <c:pt idx="0">
                  <c:v>16369</c:v>
                </c:pt>
                <c:pt idx="1">
                  <c:v>16505</c:v>
                </c:pt>
                <c:pt idx="2">
                  <c:v>16748</c:v>
                </c:pt>
                <c:pt idx="3">
                  <c:v>17175</c:v>
                </c:pt>
                <c:pt idx="4">
                  <c:v>18275</c:v>
                </c:pt>
                <c:pt idx="5">
                  <c:v>18133</c:v>
                </c:pt>
                <c:pt idx="6">
                  <c:v>19076</c:v>
                </c:pt>
                <c:pt idx="7">
                  <c:v>19917</c:v>
                </c:pt>
                <c:pt idx="8">
                  <c:v>20833</c:v>
                </c:pt>
                <c:pt idx="9">
                  <c:v>20839</c:v>
                </c:pt>
                <c:pt idx="10">
                  <c:v>20845</c:v>
                </c:pt>
                <c:pt idx="11">
                  <c:v>21556</c:v>
                </c:pt>
                <c:pt idx="12">
                  <c:v>22183</c:v>
                </c:pt>
                <c:pt idx="13">
                  <c:v>22346</c:v>
                </c:pt>
                <c:pt idx="14">
                  <c:v>22165</c:v>
                </c:pt>
                <c:pt idx="15">
                  <c:v>22537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3E8-40B0-A564-C66F4B768B47}"/>
            </c:ext>
          </c:extLst>
        </c:ser>
        <c:ser>
          <c:idx val="1"/>
          <c:order val="1"/>
          <c:tx>
            <c:strRef>
              <c:f>Sheet1!$A$22</c:f>
              <c:strCache>
                <c:ptCount val="1"/>
                <c:pt idx="0">
                  <c:v> Associate Degrees </c:v>
                </c:pt>
              </c:strCache>
            </c:strRef>
          </c:tx>
          <c:spPr>
            <a:ln w="57150">
              <a:solidFill>
                <a:srgbClr val="ED1C24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8232717822318711E-2"/>
                  <c:y val="4.0520889401128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3E8-40B0-A564-C66F4B768B4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3E8-40B0-A564-C66F4B768B4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E8-40B0-A564-C66F4B768B4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3E8-40B0-A564-C66F4B768B4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E8-40B0-A564-C66F4B768B4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3E8-40B0-A564-C66F4B768B4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3E8-40B0-A564-C66F4B768B47}"/>
                </c:ext>
              </c:extLst>
            </c:dLbl>
            <c:dLbl>
              <c:idx val="7"/>
              <c:layout>
                <c:manualLayout>
                  <c:x val="-3.7499995898950582E-2"/>
                  <c:y val="-3.9215693842769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3E8-40B0-A564-C66F4B768B4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3E8-40B0-A564-C66F4B768B4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3E8-40B0-A564-C66F4B768B4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3E8-40B0-A564-C66F4B768B4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3E8-40B0-A564-C66F4B768B4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33E8-40B0-A564-C66F4B768B4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3E8-40B0-A564-C66F4B768B4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3E8-40B0-A564-C66F4B768B47}"/>
                </c:ext>
              </c:extLst>
            </c:dLbl>
            <c:dLbl>
              <c:idx val="15"/>
              <c:layout>
                <c:manualLayout>
                  <c:x val="-2.5911961295717267E-2"/>
                  <c:y val="-3.545951741923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3E8-40B0-A564-C66F4B768B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Sheet1!$B$20:$Q$20</c:f>
              <c:strCache>
                <c:ptCount val="16"/>
                <c:pt idx="0">
                  <c:v> 2004-05 </c:v>
                </c:pt>
                <c:pt idx="1">
                  <c:v> 2005-06 </c:v>
                </c:pt>
                <c:pt idx="2">
                  <c:v> 2006-07 </c:v>
                </c:pt>
                <c:pt idx="3">
                  <c:v> 2007-08 </c:v>
                </c:pt>
                <c:pt idx="4">
                  <c:v> 2008-09 </c:v>
                </c:pt>
                <c:pt idx="5">
                  <c:v> 2009-10 </c:v>
                </c:pt>
                <c:pt idx="6">
                  <c:v> 2010-11 </c:v>
                </c:pt>
                <c:pt idx="7">
                  <c:v> 2011-12 </c:v>
                </c:pt>
                <c:pt idx="8">
                  <c:v> 2012-13 </c:v>
                </c:pt>
                <c:pt idx="9">
                  <c:v> 2013-14 </c:v>
                </c:pt>
                <c:pt idx="10">
                  <c:v> 2014-15 </c:v>
                </c:pt>
                <c:pt idx="11">
                  <c:v> 2015-16 </c:v>
                </c:pt>
                <c:pt idx="12">
                  <c:v> 2016-17 </c:v>
                </c:pt>
                <c:pt idx="13">
                  <c:v> 2017-18 </c:v>
                </c:pt>
                <c:pt idx="14">
                  <c:v> 2018-19 </c:v>
                </c:pt>
                <c:pt idx="15">
                  <c:v> 2019-20 </c:v>
                </c:pt>
              </c:strCache>
            </c:strRef>
          </c:cat>
          <c:val>
            <c:numRef>
              <c:f>Sheet1!$B$22:$Q$22</c:f>
              <c:numCache>
                <c:formatCode>_(* #,##0_);_(* \(#,##0\);_(* "-"??_);_(@_)</c:formatCode>
                <c:ptCount val="16"/>
                <c:pt idx="0">
                  <c:v>7029</c:v>
                </c:pt>
                <c:pt idx="1">
                  <c:v>7048</c:v>
                </c:pt>
                <c:pt idx="2">
                  <c:v>7131</c:v>
                </c:pt>
                <c:pt idx="3">
                  <c:v>6974</c:v>
                </c:pt>
                <c:pt idx="4">
                  <c:v>7030</c:v>
                </c:pt>
                <c:pt idx="5">
                  <c:v>7784</c:v>
                </c:pt>
                <c:pt idx="6">
                  <c:v>8652</c:v>
                </c:pt>
                <c:pt idx="7">
                  <c:v>9467</c:v>
                </c:pt>
                <c:pt idx="8">
                  <c:v>9701</c:v>
                </c:pt>
                <c:pt idx="9">
                  <c:v>9861</c:v>
                </c:pt>
                <c:pt idx="10">
                  <c:v>9571</c:v>
                </c:pt>
                <c:pt idx="11">
                  <c:v>10645</c:v>
                </c:pt>
                <c:pt idx="12">
                  <c:v>11059.5</c:v>
                </c:pt>
                <c:pt idx="13">
                  <c:v>11962.5</c:v>
                </c:pt>
                <c:pt idx="14">
                  <c:v>11900.5</c:v>
                </c:pt>
                <c:pt idx="15">
                  <c:v>13316.5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33E8-40B0-A564-C66F4B768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9742208"/>
        <c:axId val="139768960"/>
      </c:lineChart>
      <c:catAx>
        <c:axId val="139742208"/>
        <c:scaling>
          <c:orientation val="minMax"/>
        </c:scaling>
        <c:delete val="0"/>
        <c:axPos val="b"/>
        <c:numFmt formatCode="&quot;$&quot;#,##0.0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39768960"/>
        <c:crosses val="autoZero"/>
        <c:auto val="1"/>
        <c:lblAlgn val="ctr"/>
        <c:lblOffset val="100"/>
        <c:tickLblSkip val="15"/>
        <c:noMultiLvlLbl val="0"/>
      </c:catAx>
      <c:valAx>
        <c:axId val="1397689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139742208"/>
        <c:crosses val="autoZero"/>
        <c:crossBetween val="between"/>
        <c:majorUnit val="2500"/>
      </c:valAx>
    </c:plotArea>
    <c:legend>
      <c:legendPos val="r"/>
      <c:layout>
        <c:manualLayout>
          <c:xMode val="edge"/>
          <c:yMode val="edge"/>
          <c:x val="0.37375345868837939"/>
          <c:y val="0.77753411639920411"/>
          <c:w val="0.586172289351237"/>
          <c:h val="8.6558744301699131E-2"/>
        </c:manualLayout>
      </c:layout>
      <c:overlay val="1"/>
      <c:txPr>
        <a:bodyPr/>
        <a:lstStyle/>
        <a:p>
          <a:pPr>
            <a:defRPr sz="1600" b="1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2000" b="1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r>
              <a:rPr lang="en-US" sz="2000" b="1" baseline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Cohort 6-Year Graduation Rates</a:t>
            </a:r>
            <a:endParaRPr lang="en-US" sz="2000" b="1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'4,5,6 YR Grad Rates'!$C$49</c:f>
              <c:strCache>
                <c:ptCount val="1"/>
                <c:pt idx="0">
                  <c:v>6-Year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'4,5,6 YR Grad Rates'!$B$50:$B$58</c:f>
              <c:strCache>
                <c:ptCount val="9"/>
                <c:pt idx="0">
                  <c:v>University of Tennessee, Martin</c:v>
                </c:pt>
                <c:pt idx="1">
                  <c:v>University of Tennessee, Knoxville</c:v>
                </c:pt>
                <c:pt idx="2">
                  <c:v>University of Tennessee, Chattanooga</c:v>
                </c:pt>
                <c:pt idx="3">
                  <c:v>University of Memphis</c:v>
                </c:pt>
                <c:pt idx="4">
                  <c:v>Tennessee Technological University</c:v>
                </c:pt>
                <c:pt idx="5">
                  <c:v>Tennessee State University</c:v>
                </c:pt>
                <c:pt idx="6">
                  <c:v>Middle Tennessee State University</c:v>
                </c:pt>
                <c:pt idx="7">
                  <c:v>East Tennessee State University</c:v>
                </c:pt>
                <c:pt idx="8">
                  <c:v>Austin Peay State University</c:v>
                </c:pt>
              </c:strCache>
            </c:strRef>
          </c:cat>
          <c:val>
            <c:numRef>
              <c:f>'4,5,6 YR Grad Rates'!$C$50:$C$58</c:f>
              <c:numCache>
                <c:formatCode>0.0%</c:formatCode>
                <c:ptCount val="9"/>
                <c:pt idx="0">
                  <c:v>0.62564102564102564</c:v>
                </c:pt>
                <c:pt idx="1">
                  <c:v>0.80408784518373555</c:v>
                </c:pt>
                <c:pt idx="2">
                  <c:v>0.66323185011709607</c:v>
                </c:pt>
                <c:pt idx="3">
                  <c:v>0.56624946050927927</c:v>
                </c:pt>
                <c:pt idx="4">
                  <c:v>0.64959999999999996</c:v>
                </c:pt>
                <c:pt idx="5">
                  <c:v>0.38171355498721227</c:v>
                </c:pt>
                <c:pt idx="6">
                  <c:v>0.57400722021660655</c:v>
                </c:pt>
                <c:pt idx="7">
                  <c:v>0.59615384615384615</c:v>
                </c:pt>
                <c:pt idx="8">
                  <c:v>0.53461812990720914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C7-460F-8C52-794194F553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6286608"/>
        <c:axId val="416290216"/>
      </c:barChart>
      <c:catAx>
        <c:axId val="416286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16290216"/>
        <c:crosses val="autoZero"/>
        <c:auto val="1"/>
        <c:lblAlgn val="ctr"/>
        <c:lblOffset val="100"/>
        <c:noMultiLvlLbl val="0"/>
      </c:catAx>
      <c:valAx>
        <c:axId val="416290216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1628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2000" b="1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2014</a:t>
            </a:r>
            <a:r>
              <a:rPr lang="en-US" sz="2000" b="1" baseline="0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Cohort 4-Year Graduation Rates</a:t>
            </a:r>
            <a:endParaRPr lang="en-US" sz="2000" b="1" dirty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'4,5,6 YR Grad Rates'!$B$76:$B$84</c:f>
              <c:strCache>
                <c:ptCount val="9"/>
                <c:pt idx="0">
                  <c:v>University of Tennessee, Martin</c:v>
                </c:pt>
                <c:pt idx="1">
                  <c:v>University of Tennessee, Knoxville</c:v>
                </c:pt>
                <c:pt idx="2">
                  <c:v>University of Tennessee, Chattanooga</c:v>
                </c:pt>
                <c:pt idx="3">
                  <c:v>University of Memphis</c:v>
                </c:pt>
                <c:pt idx="4">
                  <c:v>Tennessee Technological University</c:v>
                </c:pt>
                <c:pt idx="5">
                  <c:v>Tennessee State University</c:v>
                </c:pt>
                <c:pt idx="6">
                  <c:v>Middle Tennessee State University</c:v>
                </c:pt>
                <c:pt idx="7">
                  <c:v>East Tennessee State University</c:v>
                </c:pt>
                <c:pt idx="8">
                  <c:v>Austin Peay State University</c:v>
                </c:pt>
              </c:strCache>
            </c:strRef>
          </c:cat>
          <c:val>
            <c:numRef>
              <c:f>'4,5,6 YR Grad Rates'!$C$76:$C$84</c:f>
              <c:numCache>
                <c:formatCode>0.0%</c:formatCode>
                <c:ptCount val="9"/>
                <c:pt idx="0">
                  <c:v>0.38632478632478634</c:v>
                </c:pt>
                <c:pt idx="1">
                  <c:v>0.55381604696673192</c:v>
                </c:pt>
                <c:pt idx="2">
                  <c:v>0.39672131147540984</c:v>
                </c:pt>
                <c:pt idx="3">
                  <c:v>0.29909365558912387</c:v>
                </c:pt>
                <c:pt idx="4">
                  <c:v>0.3856</c:v>
                </c:pt>
                <c:pt idx="5">
                  <c:v>0.16815856777493607</c:v>
                </c:pt>
                <c:pt idx="6">
                  <c:v>0.33442730554643912</c:v>
                </c:pt>
                <c:pt idx="7">
                  <c:v>0.36883629191321499</c:v>
                </c:pt>
                <c:pt idx="8">
                  <c:v>0.3361884368308351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A4-4CF1-973D-B4DF8854CF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1992784"/>
        <c:axId val="431993112"/>
      </c:barChart>
      <c:catAx>
        <c:axId val="43199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31993112"/>
        <c:crosses val="autoZero"/>
        <c:auto val="1"/>
        <c:lblAlgn val="ctr"/>
        <c:lblOffset val="100"/>
        <c:noMultiLvlLbl val="0"/>
      </c:catAx>
      <c:valAx>
        <c:axId val="431993112"/>
        <c:scaling>
          <c:orientation val="minMax"/>
          <c:max val="0.9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31992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US" sz="2000" b="1" i="0" baseline="0" dirty="0">
                <a:effectLst/>
              </a:rPr>
              <a:t>2014 Cohort Graduation Rates</a:t>
            </a:r>
            <a:endParaRPr lang="en-US" sz="2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'4,5,6 YR Grad Rates'!$C$38</c:f>
              <c:strCache>
                <c:ptCount val="1"/>
                <c:pt idx="0">
                  <c:v>4-Year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'4,5,6 YR Grad Rates'!$B$39:$B$47</c:f>
              <c:strCache>
                <c:ptCount val="9"/>
                <c:pt idx="0">
                  <c:v>University of Tennessee, Martin</c:v>
                </c:pt>
                <c:pt idx="1">
                  <c:v>University of Tennessee, Knoxville</c:v>
                </c:pt>
                <c:pt idx="2">
                  <c:v>University of Tennessee, Chattanooga</c:v>
                </c:pt>
                <c:pt idx="3">
                  <c:v>University of Memphis</c:v>
                </c:pt>
                <c:pt idx="4">
                  <c:v>Tennessee Technological University</c:v>
                </c:pt>
                <c:pt idx="5">
                  <c:v>Tennessee State University</c:v>
                </c:pt>
                <c:pt idx="6">
                  <c:v>Middle Tennessee State University</c:v>
                </c:pt>
                <c:pt idx="7">
                  <c:v>East Tennessee State University</c:v>
                </c:pt>
                <c:pt idx="8">
                  <c:v>Austin Peay State University</c:v>
                </c:pt>
              </c:strCache>
            </c:strRef>
          </c:cat>
          <c:val>
            <c:numRef>
              <c:f>'4,5,6 YR Grad Rates'!$C$39:$C$47</c:f>
              <c:numCache>
                <c:formatCode>0.0%</c:formatCode>
                <c:ptCount val="9"/>
                <c:pt idx="0">
                  <c:v>0.38632478632478634</c:v>
                </c:pt>
                <c:pt idx="1">
                  <c:v>0.55381604696673192</c:v>
                </c:pt>
                <c:pt idx="2">
                  <c:v>0.39672131147540984</c:v>
                </c:pt>
                <c:pt idx="3">
                  <c:v>0.29909365558912387</c:v>
                </c:pt>
                <c:pt idx="4">
                  <c:v>0.3856</c:v>
                </c:pt>
                <c:pt idx="5">
                  <c:v>0.16815856777493607</c:v>
                </c:pt>
                <c:pt idx="6">
                  <c:v>0.33442730554643912</c:v>
                </c:pt>
                <c:pt idx="7">
                  <c:v>0.36883629191321499</c:v>
                </c:pt>
                <c:pt idx="8">
                  <c:v>0.3361884368308351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C-45CD-96A5-FBA1014269E6}"/>
            </c:ext>
          </c:extLst>
        </c:ser>
        <c:ser>
          <c:idx val="1"/>
          <c:order val="1"/>
          <c:tx>
            <c:strRef>
              <c:f>'4,5,6 YR Grad Rates'!$D$38</c:f>
              <c:strCache>
                <c:ptCount val="1"/>
                <c:pt idx="0">
                  <c:v>5-Year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'4,5,6 YR Grad Rates'!$B$39:$B$47</c:f>
              <c:strCache>
                <c:ptCount val="9"/>
                <c:pt idx="0">
                  <c:v>University of Tennessee, Martin</c:v>
                </c:pt>
                <c:pt idx="1">
                  <c:v>University of Tennessee, Knoxville</c:v>
                </c:pt>
                <c:pt idx="2">
                  <c:v>University of Tennessee, Chattanooga</c:v>
                </c:pt>
                <c:pt idx="3">
                  <c:v>University of Memphis</c:v>
                </c:pt>
                <c:pt idx="4">
                  <c:v>Tennessee Technological University</c:v>
                </c:pt>
                <c:pt idx="5">
                  <c:v>Tennessee State University</c:v>
                </c:pt>
                <c:pt idx="6">
                  <c:v>Middle Tennessee State University</c:v>
                </c:pt>
                <c:pt idx="7">
                  <c:v>East Tennessee State University</c:v>
                </c:pt>
                <c:pt idx="8">
                  <c:v>Austin Peay State University</c:v>
                </c:pt>
              </c:strCache>
            </c:strRef>
          </c:cat>
          <c:val>
            <c:numRef>
              <c:f>'4,5,6 YR Grad Rates'!$D$39:$D$47</c:f>
              <c:numCache>
                <c:formatCode>0.0%</c:formatCode>
                <c:ptCount val="9"/>
                <c:pt idx="0">
                  <c:v>0.18205128205128202</c:v>
                </c:pt>
                <c:pt idx="1">
                  <c:v>0.20417482061317671</c:v>
                </c:pt>
                <c:pt idx="2">
                  <c:v>0.20655737704918037</c:v>
                </c:pt>
                <c:pt idx="3">
                  <c:v>0.19033232628398788</c:v>
                </c:pt>
                <c:pt idx="4">
                  <c:v>0.20213333333333333</c:v>
                </c:pt>
                <c:pt idx="5">
                  <c:v>0.15856777493606136</c:v>
                </c:pt>
                <c:pt idx="6">
                  <c:v>0.18903839842468001</c:v>
                </c:pt>
                <c:pt idx="7">
                  <c:v>0.17110453648915191</c:v>
                </c:pt>
                <c:pt idx="8">
                  <c:v>0.14703783012134192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5C-45CD-96A5-FBA1014269E6}"/>
            </c:ext>
          </c:extLst>
        </c:ser>
        <c:ser>
          <c:idx val="2"/>
          <c:order val="2"/>
          <c:tx>
            <c:strRef>
              <c:f>'4,5,6 YR Grad Rates'!$E$38</c:f>
              <c:strCache>
                <c:ptCount val="1"/>
                <c:pt idx="0">
                  <c:v>6-Year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'4,5,6 YR Grad Rates'!$B$39:$B$47</c:f>
              <c:strCache>
                <c:ptCount val="9"/>
                <c:pt idx="0">
                  <c:v>University of Tennessee, Martin</c:v>
                </c:pt>
                <c:pt idx="1">
                  <c:v>University of Tennessee, Knoxville</c:v>
                </c:pt>
                <c:pt idx="2">
                  <c:v>University of Tennessee, Chattanooga</c:v>
                </c:pt>
                <c:pt idx="3">
                  <c:v>University of Memphis</c:v>
                </c:pt>
                <c:pt idx="4">
                  <c:v>Tennessee Technological University</c:v>
                </c:pt>
                <c:pt idx="5">
                  <c:v>Tennessee State University</c:v>
                </c:pt>
                <c:pt idx="6">
                  <c:v>Middle Tennessee State University</c:v>
                </c:pt>
                <c:pt idx="7">
                  <c:v>East Tennessee State University</c:v>
                </c:pt>
                <c:pt idx="8">
                  <c:v>Austin Peay State University</c:v>
                </c:pt>
              </c:strCache>
            </c:strRef>
          </c:cat>
          <c:val>
            <c:numRef>
              <c:f>'4,5,6 YR Grad Rates'!$E$39:$E$47</c:f>
              <c:numCache>
                <c:formatCode>0.0%</c:formatCode>
                <c:ptCount val="9"/>
                <c:pt idx="0">
                  <c:v>5.7264957264957284E-2</c:v>
                </c:pt>
                <c:pt idx="1">
                  <c:v>4.6096977603826916E-2</c:v>
                </c:pt>
                <c:pt idx="2">
                  <c:v>5.9953161592505855E-2</c:v>
                </c:pt>
                <c:pt idx="3">
                  <c:v>7.6823478636167508E-2</c:v>
                </c:pt>
                <c:pt idx="4">
                  <c:v>6.1866666666666625E-2</c:v>
                </c:pt>
                <c:pt idx="5">
                  <c:v>5.4987212276214836E-2</c:v>
                </c:pt>
                <c:pt idx="6">
                  <c:v>5.0541516245487417E-2</c:v>
                </c:pt>
                <c:pt idx="7">
                  <c:v>5.6213017751479244E-2</c:v>
                </c:pt>
                <c:pt idx="8">
                  <c:v>5.1391862955032119E-2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5C-45CD-96A5-FBA101426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4726528"/>
        <c:axId val="614727184"/>
      </c:barChart>
      <c:catAx>
        <c:axId val="614726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14727184"/>
        <c:crosses val="autoZero"/>
        <c:auto val="1"/>
        <c:lblAlgn val="ctr"/>
        <c:lblOffset val="100"/>
        <c:noMultiLvlLbl val="0"/>
      </c:catAx>
      <c:valAx>
        <c:axId val="614727184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61472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1792469906779"/>
          <c:y val="0.92662340059055115"/>
          <c:w val="0.62055502760430803"/>
          <c:h val="5.77515994094488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54273650576287E-2"/>
          <c:y val="2.4629632371135333E-2"/>
          <c:w val="0.90576594773479402"/>
          <c:h val="0.80463728822162206"/>
        </c:manualLayout>
      </c:layout>
      <c:lineChart>
        <c:grouping val="standard"/>
        <c:varyColors val="0"/>
        <c:ser>
          <c:idx val="0"/>
          <c:order val="0"/>
          <c:tx>
            <c:strRef>
              <c:f>'University Grad Rates'!$A$3</c:f>
              <c:strCache>
                <c:ptCount val="1"/>
                <c:pt idx="0">
                  <c:v>4-Year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47-477D-8B5F-28719A0C3C50}"/>
                </c:ext>
              </c:extLst>
            </c:dLbl>
            <c:dLbl>
              <c:idx val="8"/>
              <c:layout>
                <c:manualLayout>
                  <c:x val="-5.3283858998144709E-2"/>
                  <c:y val="0.1005121550817382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47-477D-8B5F-28719A0C3C50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47-477D-8B5F-28719A0C3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905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'University Grad Rates'!$B$1:$M$2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'University Grad Rates'!$B$3:$M$3</c:f>
              <c:numCache>
                <c:formatCode>0.0%</c:formatCode>
                <c:ptCount val="12"/>
                <c:pt idx="0">
                  <c:v>0.22693903606766677</c:v>
                </c:pt>
                <c:pt idx="1">
                  <c:v>0.22862903225806452</c:v>
                </c:pt>
                <c:pt idx="2">
                  <c:v>0.24911895545669882</c:v>
                </c:pt>
                <c:pt idx="3">
                  <c:v>0.24291362699782815</c:v>
                </c:pt>
                <c:pt idx="4">
                  <c:v>0.25257758936515412</c:v>
                </c:pt>
                <c:pt idx="5">
                  <c:v>0.26449847384485842</c:v>
                </c:pt>
                <c:pt idx="6">
                  <c:v>0.26623507991098522</c:v>
                </c:pt>
                <c:pt idx="7">
                  <c:v>0.27447604053921087</c:v>
                </c:pt>
                <c:pt idx="8">
                  <c:v>0.2890199187394708</c:v>
                </c:pt>
                <c:pt idx="9">
                  <c:v>0.32740177439797213</c:v>
                </c:pt>
                <c:pt idx="10">
                  <c:v>0.35975762431769243</c:v>
                </c:pt>
                <c:pt idx="11">
                  <c:v>0.38552840683353196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47-477D-8B5F-28719A0C3C50}"/>
            </c:ext>
          </c:extLst>
        </c:ser>
        <c:ser>
          <c:idx val="1"/>
          <c:order val="1"/>
          <c:tx>
            <c:strRef>
              <c:f>'University Grad Rates'!$A$4</c:f>
              <c:strCache>
                <c:ptCount val="1"/>
                <c:pt idx="0">
                  <c:v>5-Year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47-477D-8B5F-28719A0C3C50}"/>
                </c:ext>
              </c:extLst>
            </c:dLbl>
            <c:dLbl>
              <c:idx val="8"/>
              <c:layout>
                <c:manualLayout>
                  <c:x val="-5.3283858998144709E-2"/>
                  <c:y val="8.0537123870752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47-477D-8B5F-28719A0C3C50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47-477D-8B5F-28719A0C3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905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'University Grad Rates'!$B$1:$M$2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'University Grad Rates'!$B$4:$M$4</c:f>
              <c:numCache>
                <c:formatCode>0.0%</c:formatCode>
                <c:ptCount val="12"/>
                <c:pt idx="0">
                  <c:v>0.44570699010533038</c:v>
                </c:pt>
                <c:pt idx="1">
                  <c:v>0.44809907834101381</c:v>
                </c:pt>
                <c:pt idx="2">
                  <c:v>0.48419897163325437</c:v>
                </c:pt>
                <c:pt idx="3">
                  <c:v>0.48805479757197751</c:v>
                </c:pt>
                <c:pt idx="4">
                  <c:v>0.49767101062437852</c:v>
                </c:pt>
                <c:pt idx="5">
                  <c:v>0.50405220503104942</c:v>
                </c:pt>
                <c:pt idx="6">
                  <c:v>0.49474003641513253</c:v>
                </c:pt>
                <c:pt idx="7">
                  <c:v>0.4964577388566368</c:v>
                </c:pt>
                <c:pt idx="8">
                  <c:v>0.50059458923793476</c:v>
                </c:pt>
                <c:pt idx="9">
                  <c:v>0.5410392902408111</c:v>
                </c:pt>
                <c:pt idx="10">
                  <c:v>0.5596174069808203</c:v>
                </c:pt>
                <c:pt idx="11">
                  <c:v>0.5737485101311085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647-477D-8B5F-28719A0C3C50}"/>
            </c:ext>
          </c:extLst>
        </c:ser>
        <c:ser>
          <c:idx val="2"/>
          <c:order val="2"/>
          <c:tx>
            <c:strRef>
              <c:f>'University Grad Rates'!$A$5</c:f>
              <c:strCache>
                <c:ptCount val="1"/>
                <c:pt idx="0">
                  <c:v>6-Year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47-477D-8B5F-28719A0C3C50}"/>
                </c:ext>
              </c:extLst>
            </c:dLbl>
            <c:dLbl>
              <c:idx val="8"/>
              <c:layout>
                <c:manualLayout>
                  <c:x val="-5.3283858998144709E-2"/>
                  <c:y val="-9.0524246266969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647-477D-8B5F-28719A0C3C50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647-477D-8B5F-28719A0C3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9050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'University Grad Rates'!$B$1:$M$2</c:f>
              <c:strCach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strCache>
            </c:strRef>
          </c:cat>
          <c:val>
            <c:numRef>
              <c:f>'University Grad Rates'!$B$5:$M$5</c:f>
              <c:numCache>
                <c:formatCode>0.0%</c:formatCode>
                <c:ptCount val="12"/>
                <c:pt idx="0">
                  <c:v>0.52626875199489309</c:v>
                </c:pt>
                <c:pt idx="1">
                  <c:v>0.52056451612903221</c:v>
                </c:pt>
                <c:pt idx="2">
                  <c:v>0.56999248945635217</c:v>
                </c:pt>
                <c:pt idx="3">
                  <c:v>0.57481761986968871</c:v>
                </c:pt>
                <c:pt idx="4">
                  <c:v>0.58167163866645732</c:v>
                </c:pt>
                <c:pt idx="5">
                  <c:v>0.5852541837701295</c:v>
                </c:pt>
                <c:pt idx="6">
                  <c:v>0.57232449929192797</c:v>
                </c:pt>
                <c:pt idx="7">
                  <c:v>0.56976286529568043</c:v>
                </c:pt>
                <c:pt idx="8">
                  <c:v>0.57070657021107918</c:v>
                </c:pt>
                <c:pt idx="9">
                  <c:v>0.60415716096324457</c:v>
                </c:pt>
                <c:pt idx="10">
                  <c:v>0.6180579898843207</c:v>
                </c:pt>
                <c:pt idx="11">
                  <c:v>0.62971791815653555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647-477D-8B5F-28719A0C3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139312"/>
        <c:axId val="511140296"/>
      </c:lineChart>
      <c:catAx>
        <c:axId val="51113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11140296"/>
        <c:crosses val="autoZero"/>
        <c:auto val="1"/>
        <c:lblAlgn val="ctr"/>
        <c:lblOffset val="100"/>
        <c:noMultiLvlLbl val="0"/>
      </c:catAx>
      <c:valAx>
        <c:axId val="51114029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1113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89969188634031"/>
          <c:y val="0.92432826256606349"/>
          <c:w val="0.41673376697478032"/>
          <c:h val="7.3462894512590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A42EC-C8BC-4AD6-8872-F656B44F0455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48B5C8-BAF7-46B7-ABC6-EE1C0C9BB7B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Formula Working Group Convenings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March thru June 2021</a:t>
          </a:r>
        </a:p>
      </dgm:t>
    </dgm:pt>
    <dgm:pt modelId="{310D7288-4EE1-48EF-A883-020F61684E0D}" type="parTrans" cxnId="{FC95860C-02A9-4F04-B546-8D4DB559829A}">
      <dgm:prSet/>
      <dgm:spPr/>
      <dgm:t>
        <a:bodyPr/>
        <a:lstStyle/>
        <a:p>
          <a:endParaRPr lang="en-US"/>
        </a:p>
      </dgm:t>
    </dgm:pt>
    <dgm:pt modelId="{16B6DB2B-C6BD-4993-90D9-50FD7A573F6A}" type="sibTrans" cxnId="{FC95860C-02A9-4F04-B546-8D4DB559829A}">
      <dgm:prSet/>
      <dgm:spPr/>
      <dgm:t>
        <a:bodyPr/>
        <a:lstStyle/>
        <a:p>
          <a:endParaRPr lang="en-US"/>
        </a:p>
      </dgm:t>
    </dgm:pt>
    <dgm:pt modelId="{BFF0F379-70B9-4411-B86A-B1676E3D724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Formula Review Committee Convenings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thru Fall 2021</a:t>
          </a:r>
        </a:p>
      </dgm:t>
    </dgm:pt>
    <dgm:pt modelId="{F611A16B-5B10-47DE-AB4D-0D2976720282}" type="parTrans" cxnId="{37C2028F-B44A-40D6-847E-844AD7C91380}">
      <dgm:prSet/>
      <dgm:spPr/>
      <dgm:t>
        <a:bodyPr/>
        <a:lstStyle/>
        <a:p>
          <a:endParaRPr lang="en-US"/>
        </a:p>
      </dgm:t>
    </dgm:pt>
    <dgm:pt modelId="{A9F8ED7B-A7AD-4D99-ABEE-D0C681677375}" type="sibTrans" cxnId="{37C2028F-B44A-40D6-847E-844AD7C91380}">
      <dgm:prSet/>
      <dgm:spPr/>
      <dgm:t>
        <a:bodyPr/>
        <a:lstStyle/>
        <a:p>
          <a:endParaRPr lang="en-US"/>
        </a:p>
      </dgm:t>
    </dgm:pt>
    <dgm:pt modelId="{90B283DB-F3FF-436C-940F-E0C3BE8459DC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 Higher Education Commission Meetings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&amp; November 2021</a:t>
          </a:r>
        </a:p>
      </dgm:t>
    </dgm:pt>
    <dgm:pt modelId="{C9B9C142-CD9A-4251-8A5E-8BDE8EAFCBD0}" type="parTrans" cxnId="{9C0BB5C8-88FB-4AAF-9504-96DA119C0467}">
      <dgm:prSet/>
      <dgm:spPr/>
      <dgm:t>
        <a:bodyPr/>
        <a:lstStyle/>
        <a:p>
          <a:endParaRPr lang="en-US"/>
        </a:p>
      </dgm:t>
    </dgm:pt>
    <dgm:pt modelId="{EBED8B5A-0B32-4287-A772-5B6216E8A485}" type="sibTrans" cxnId="{9C0BB5C8-88FB-4AAF-9504-96DA119C0467}">
      <dgm:prSet/>
      <dgm:spPr/>
      <dgm:t>
        <a:bodyPr/>
        <a:lstStyle/>
        <a:p>
          <a:endParaRPr lang="en-US"/>
        </a:p>
      </dgm:t>
    </dgm:pt>
    <dgm:pt modelId="{96EBD6DA-18F1-49B5-B81F-D2E1E6C0A393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House &amp; Senate Education and Finance Committees Presentations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Spring 2022</a:t>
          </a:r>
        </a:p>
      </dgm:t>
    </dgm:pt>
    <dgm:pt modelId="{75C34029-A8F7-4EFA-9F78-963EC336A41C}" type="parTrans" cxnId="{9666A030-BAA9-4F4F-AE0B-EA4CFD427652}">
      <dgm:prSet/>
      <dgm:spPr/>
      <dgm:t>
        <a:bodyPr/>
        <a:lstStyle/>
        <a:p>
          <a:endParaRPr lang="en-US"/>
        </a:p>
      </dgm:t>
    </dgm:pt>
    <dgm:pt modelId="{151E69DF-ADE4-4C43-90DF-441790505B1F}" type="sibTrans" cxnId="{9666A030-BAA9-4F4F-AE0B-EA4CFD427652}">
      <dgm:prSet/>
      <dgm:spPr/>
      <dgm:t>
        <a:bodyPr/>
        <a:lstStyle/>
        <a:p>
          <a:endParaRPr lang="en-US"/>
        </a:p>
      </dgm:t>
    </dgm:pt>
    <dgm:pt modelId="{DCE207D3-2AC7-4CEC-A741-D04EA44152C7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 Higher Education Commission Meeting </a:t>
          </a:r>
        </a:p>
        <a:p>
          <a:r>
            <a:rPr lang="en-US" sz="15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(if needed)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May 2022</a:t>
          </a:r>
        </a:p>
      </dgm:t>
    </dgm:pt>
    <dgm:pt modelId="{5AF62FD7-0572-4E9C-9CCA-98E3EC470F20}" type="parTrans" cxnId="{8BCE6E60-988E-4AD8-A7D5-9212D5F49CED}">
      <dgm:prSet/>
      <dgm:spPr/>
      <dgm:t>
        <a:bodyPr/>
        <a:lstStyle/>
        <a:p>
          <a:endParaRPr lang="en-US"/>
        </a:p>
      </dgm:t>
    </dgm:pt>
    <dgm:pt modelId="{336F60B1-41C2-429F-BE46-1C34EE0438FE}" type="sibTrans" cxnId="{8BCE6E60-988E-4AD8-A7D5-9212D5F49CED}">
      <dgm:prSet/>
      <dgm:spPr/>
      <dgm:t>
        <a:bodyPr/>
        <a:lstStyle/>
        <a:p>
          <a:endParaRPr lang="en-US"/>
        </a:p>
      </dgm:t>
    </dgm:pt>
    <dgm:pt modelId="{8EB7611A-3D7E-4AFB-8888-C2091D19CDCF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THEC Staff Implement Approved Changes and Revisions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Summer 2022</a:t>
          </a:r>
        </a:p>
      </dgm:t>
    </dgm:pt>
    <dgm:pt modelId="{31370C97-E3B5-40BB-9559-77D6D10F92EE}" type="parTrans" cxnId="{249B7483-DC38-4CD0-94F5-C38760D83B48}">
      <dgm:prSet/>
      <dgm:spPr/>
      <dgm:t>
        <a:bodyPr/>
        <a:lstStyle/>
        <a:p>
          <a:endParaRPr lang="en-US"/>
        </a:p>
      </dgm:t>
    </dgm:pt>
    <dgm:pt modelId="{5EBCDCB5-1F65-4DFC-8160-57AB92D4F5E1}" type="sibTrans" cxnId="{249B7483-DC38-4CD0-94F5-C38760D83B48}">
      <dgm:prSet/>
      <dgm:spPr/>
      <dgm:t>
        <a:bodyPr/>
        <a:lstStyle/>
        <a:p>
          <a:endParaRPr lang="en-US"/>
        </a:p>
      </dgm:t>
    </dgm:pt>
    <dgm:pt modelId="{15C4B08A-B1AE-4640-AABF-D67F58E0B761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Institutions Submit Data Under New Definitions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Fall 2022</a:t>
          </a:r>
        </a:p>
      </dgm:t>
    </dgm:pt>
    <dgm:pt modelId="{DC808E8A-2814-4B59-93A4-418485DAA18B}" type="parTrans" cxnId="{3DFC596C-55D1-4DDA-8F58-FB222F25EDFF}">
      <dgm:prSet/>
      <dgm:spPr/>
      <dgm:t>
        <a:bodyPr/>
        <a:lstStyle/>
        <a:p>
          <a:endParaRPr lang="en-US"/>
        </a:p>
      </dgm:t>
    </dgm:pt>
    <dgm:pt modelId="{84324BD9-81F2-4C7A-9DBF-D06590D5278F}" type="sibTrans" cxnId="{3DFC596C-55D1-4DDA-8F58-FB222F25EDFF}">
      <dgm:prSet/>
      <dgm:spPr/>
      <dgm:t>
        <a:bodyPr/>
        <a:lstStyle/>
        <a:p>
          <a:endParaRPr lang="en-US"/>
        </a:p>
      </dgm:t>
    </dgm:pt>
    <dgm:pt modelId="{0AAA98B3-22D2-4026-A5EA-12D1B68A1260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FY23-24 Budget Recommendation to TN Higher Education Commission Meeting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November 2022</a:t>
          </a:r>
        </a:p>
      </dgm:t>
    </dgm:pt>
    <dgm:pt modelId="{43C448B4-C905-4046-97AF-CC8D2E2ABFD2}" type="parTrans" cxnId="{3833AAF1-5BA1-4C0E-8FFE-4949020F3F7E}">
      <dgm:prSet/>
      <dgm:spPr/>
      <dgm:t>
        <a:bodyPr/>
        <a:lstStyle/>
        <a:p>
          <a:endParaRPr lang="en-US"/>
        </a:p>
      </dgm:t>
    </dgm:pt>
    <dgm:pt modelId="{A337C6A2-32EE-4742-86F6-E6861AEF8BB7}" type="sibTrans" cxnId="{3833AAF1-5BA1-4C0E-8FFE-4949020F3F7E}">
      <dgm:prSet/>
      <dgm:spPr/>
      <dgm:t>
        <a:bodyPr/>
        <a:lstStyle/>
        <a:p>
          <a:endParaRPr lang="en-US"/>
        </a:p>
      </dgm:t>
    </dgm:pt>
    <dgm:pt modelId="{43138E34-35BE-42B3-B512-1FFA19F6BED6}">
      <dgm:prSet phldrT="[Text]" custT="1"/>
      <dgm:spPr/>
      <dgm:t>
        <a:bodyPr/>
        <a:lstStyle/>
        <a:p>
          <a:r>
            <a:rPr lang="en-US" sz="15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Submit Approved FY23-24 Budget to State Stakeholders</a:t>
          </a:r>
        </a:p>
        <a:p>
          <a:r>
            <a:rPr lang="en-US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By December 1, 2022</a:t>
          </a:r>
        </a:p>
      </dgm:t>
    </dgm:pt>
    <dgm:pt modelId="{6F992F9D-19FE-4AD0-A530-807CCEE926E3}" type="parTrans" cxnId="{908A4B35-5563-4BDF-A722-68B549D21999}">
      <dgm:prSet/>
      <dgm:spPr/>
      <dgm:t>
        <a:bodyPr/>
        <a:lstStyle/>
        <a:p>
          <a:endParaRPr lang="en-US"/>
        </a:p>
      </dgm:t>
    </dgm:pt>
    <dgm:pt modelId="{BAF223F7-BD86-40E6-8232-055A4D716F90}" type="sibTrans" cxnId="{908A4B35-5563-4BDF-A722-68B549D21999}">
      <dgm:prSet/>
      <dgm:spPr/>
      <dgm:t>
        <a:bodyPr/>
        <a:lstStyle/>
        <a:p>
          <a:endParaRPr lang="en-US"/>
        </a:p>
      </dgm:t>
    </dgm:pt>
    <dgm:pt modelId="{ED6FD09D-BC76-4648-8FB5-2E39BC43D328}" type="pres">
      <dgm:prSet presAssocID="{F4EA42EC-C8BC-4AD6-8872-F656B44F0455}" presName="Name0" presStyleCnt="0">
        <dgm:presLayoutVars>
          <dgm:dir/>
          <dgm:resizeHandles/>
        </dgm:presLayoutVars>
      </dgm:prSet>
      <dgm:spPr/>
    </dgm:pt>
    <dgm:pt modelId="{5AF13F58-A484-4031-BF01-CCBF2C2249FB}" type="pres">
      <dgm:prSet presAssocID="{7D48B5C8-BAF7-46B7-ABC6-EE1C0C9BB7B2}" presName="compNode" presStyleCnt="0"/>
      <dgm:spPr/>
    </dgm:pt>
    <dgm:pt modelId="{FE44B110-2E05-4123-8121-33D7737FE261}" type="pres">
      <dgm:prSet presAssocID="{7D48B5C8-BAF7-46B7-ABC6-EE1C0C9BB7B2}" presName="dummyConnPt" presStyleCnt="0"/>
      <dgm:spPr/>
    </dgm:pt>
    <dgm:pt modelId="{47FD8FBA-B97B-4164-BA19-5BF585E4B0A0}" type="pres">
      <dgm:prSet presAssocID="{7D48B5C8-BAF7-46B7-ABC6-EE1C0C9BB7B2}" presName="node" presStyleLbl="node1" presStyleIdx="0" presStyleCnt="9">
        <dgm:presLayoutVars>
          <dgm:bulletEnabled val="1"/>
        </dgm:presLayoutVars>
      </dgm:prSet>
      <dgm:spPr/>
    </dgm:pt>
    <dgm:pt modelId="{F293A003-A126-4073-874E-26522A02C5C2}" type="pres">
      <dgm:prSet presAssocID="{16B6DB2B-C6BD-4993-90D9-50FD7A573F6A}" presName="sibTrans" presStyleLbl="bgSibTrans2D1" presStyleIdx="0" presStyleCnt="8"/>
      <dgm:spPr/>
    </dgm:pt>
    <dgm:pt modelId="{A942E85F-3125-49ED-8324-6BB62177867F}" type="pres">
      <dgm:prSet presAssocID="{BFF0F379-70B9-4411-B86A-B1676E3D7241}" presName="compNode" presStyleCnt="0"/>
      <dgm:spPr/>
    </dgm:pt>
    <dgm:pt modelId="{D50AE155-1DD3-4884-A2F1-A173669E152F}" type="pres">
      <dgm:prSet presAssocID="{BFF0F379-70B9-4411-B86A-B1676E3D7241}" presName="dummyConnPt" presStyleCnt="0"/>
      <dgm:spPr/>
    </dgm:pt>
    <dgm:pt modelId="{EC9C7665-707D-461F-8491-3FFC53AAFEA7}" type="pres">
      <dgm:prSet presAssocID="{BFF0F379-70B9-4411-B86A-B1676E3D7241}" presName="node" presStyleLbl="node1" presStyleIdx="1" presStyleCnt="9">
        <dgm:presLayoutVars>
          <dgm:bulletEnabled val="1"/>
        </dgm:presLayoutVars>
      </dgm:prSet>
      <dgm:spPr/>
    </dgm:pt>
    <dgm:pt modelId="{210E44F4-2B78-48EC-B099-00CE69135AED}" type="pres">
      <dgm:prSet presAssocID="{A9F8ED7B-A7AD-4D99-ABEE-D0C681677375}" presName="sibTrans" presStyleLbl="bgSibTrans2D1" presStyleIdx="1" presStyleCnt="8"/>
      <dgm:spPr/>
    </dgm:pt>
    <dgm:pt modelId="{C7032807-F82E-4FE7-83BF-EA9AD6EA1E2C}" type="pres">
      <dgm:prSet presAssocID="{90B283DB-F3FF-436C-940F-E0C3BE8459DC}" presName="compNode" presStyleCnt="0"/>
      <dgm:spPr/>
    </dgm:pt>
    <dgm:pt modelId="{3F9895B9-1497-49D3-9967-6A20B4F91B59}" type="pres">
      <dgm:prSet presAssocID="{90B283DB-F3FF-436C-940F-E0C3BE8459DC}" presName="dummyConnPt" presStyleCnt="0"/>
      <dgm:spPr/>
    </dgm:pt>
    <dgm:pt modelId="{49E12F6F-17D3-4B3A-99F7-6084E00C4B74}" type="pres">
      <dgm:prSet presAssocID="{90B283DB-F3FF-436C-940F-E0C3BE8459DC}" presName="node" presStyleLbl="node1" presStyleIdx="2" presStyleCnt="9">
        <dgm:presLayoutVars>
          <dgm:bulletEnabled val="1"/>
        </dgm:presLayoutVars>
      </dgm:prSet>
      <dgm:spPr/>
    </dgm:pt>
    <dgm:pt modelId="{72FA384C-631C-4D64-B1FE-84D37AEDCA64}" type="pres">
      <dgm:prSet presAssocID="{EBED8B5A-0B32-4287-A772-5B6216E8A485}" presName="sibTrans" presStyleLbl="bgSibTrans2D1" presStyleIdx="2" presStyleCnt="8"/>
      <dgm:spPr/>
    </dgm:pt>
    <dgm:pt modelId="{6100DC64-5FC0-43FF-A80F-3F1BD0160965}" type="pres">
      <dgm:prSet presAssocID="{96EBD6DA-18F1-49B5-B81F-D2E1E6C0A393}" presName="compNode" presStyleCnt="0"/>
      <dgm:spPr/>
    </dgm:pt>
    <dgm:pt modelId="{ADE913F7-28FE-4374-87C2-3B4A0EB89D65}" type="pres">
      <dgm:prSet presAssocID="{96EBD6DA-18F1-49B5-B81F-D2E1E6C0A393}" presName="dummyConnPt" presStyleCnt="0"/>
      <dgm:spPr/>
    </dgm:pt>
    <dgm:pt modelId="{ADD24933-633A-4618-9F9E-AA70F9DCE007}" type="pres">
      <dgm:prSet presAssocID="{96EBD6DA-18F1-49B5-B81F-D2E1E6C0A393}" presName="node" presStyleLbl="node1" presStyleIdx="3" presStyleCnt="9">
        <dgm:presLayoutVars>
          <dgm:bulletEnabled val="1"/>
        </dgm:presLayoutVars>
      </dgm:prSet>
      <dgm:spPr/>
    </dgm:pt>
    <dgm:pt modelId="{215624F9-1751-447E-B6DD-D1E72B373871}" type="pres">
      <dgm:prSet presAssocID="{151E69DF-ADE4-4C43-90DF-441790505B1F}" presName="sibTrans" presStyleLbl="bgSibTrans2D1" presStyleIdx="3" presStyleCnt="8"/>
      <dgm:spPr/>
    </dgm:pt>
    <dgm:pt modelId="{56799742-74FB-42E4-9AB3-04CAEB279C73}" type="pres">
      <dgm:prSet presAssocID="{DCE207D3-2AC7-4CEC-A741-D04EA44152C7}" presName="compNode" presStyleCnt="0"/>
      <dgm:spPr/>
    </dgm:pt>
    <dgm:pt modelId="{A441A123-3ABD-4157-979F-EA5BA9F2DC8A}" type="pres">
      <dgm:prSet presAssocID="{DCE207D3-2AC7-4CEC-A741-D04EA44152C7}" presName="dummyConnPt" presStyleCnt="0"/>
      <dgm:spPr/>
    </dgm:pt>
    <dgm:pt modelId="{16E6477D-94AA-4301-ADBD-1E9DA09FF891}" type="pres">
      <dgm:prSet presAssocID="{DCE207D3-2AC7-4CEC-A741-D04EA44152C7}" presName="node" presStyleLbl="node1" presStyleIdx="4" presStyleCnt="9">
        <dgm:presLayoutVars>
          <dgm:bulletEnabled val="1"/>
        </dgm:presLayoutVars>
      </dgm:prSet>
      <dgm:spPr/>
    </dgm:pt>
    <dgm:pt modelId="{DC61335C-944F-4DE3-9229-58BFF0677C61}" type="pres">
      <dgm:prSet presAssocID="{336F60B1-41C2-429F-BE46-1C34EE0438FE}" presName="sibTrans" presStyleLbl="bgSibTrans2D1" presStyleIdx="4" presStyleCnt="8"/>
      <dgm:spPr/>
    </dgm:pt>
    <dgm:pt modelId="{3949D093-B7B4-4907-B00F-C61C67619084}" type="pres">
      <dgm:prSet presAssocID="{8EB7611A-3D7E-4AFB-8888-C2091D19CDCF}" presName="compNode" presStyleCnt="0"/>
      <dgm:spPr/>
    </dgm:pt>
    <dgm:pt modelId="{211D1F8A-DAF2-40C9-811A-76C88CA097B3}" type="pres">
      <dgm:prSet presAssocID="{8EB7611A-3D7E-4AFB-8888-C2091D19CDCF}" presName="dummyConnPt" presStyleCnt="0"/>
      <dgm:spPr/>
    </dgm:pt>
    <dgm:pt modelId="{CDCE85FA-3106-4CE1-9B19-2E7512695C0E}" type="pres">
      <dgm:prSet presAssocID="{8EB7611A-3D7E-4AFB-8888-C2091D19CDCF}" presName="node" presStyleLbl="node1" presStyleIdx="5" presStyleCnt="9">
        <dgm:presLayoutVars>
          <dgm:bulletEnabled val="1"/>
        </dgm:presLayoutVars>
      </dgm:prSet>
      <dgm:spPr/>
    </dgm:pt>
    <dgm:pt modelId="{688DE2A5-4133-40FE-AF3B-00DDE49FE6F4}" type="pres">
      <dgm:prSet presAssocID="{5EBCDCB5-1F65-4DFC-8160-57AB92D4F5E1}" presName="sibTrans" presStyleLbl="bgSibTrans2D1" presStyleIdx="5" presStyleCnt="8"/>
      <dgm:spPr/>
    </dgm:pt>
    <dgm:pt modelId="{EF9494FC-1565-4F92-9C5B-619B9775950C}" type="pres">
      <dgm:prSet presAssocID="{15C4B08A-B1AE-4640-AABF-D67F58E0B761}" presName="compNode" presStyleCnt="0"/>
      <dgm:spPr/>
    </dgm:pt>
    <dgm:pt modelId="{B1ECCFD0-7BAE-42A2-B241-A93B2300FDF2}" type="pres">
      <dgm:prSet presAssocID="{15C4B08A-B1AE-4640-AABF-D67F58E0B761}" presName="dummyConnPt" presStyleCnt="0"/>
      <dgm:spPr/>
    </dgm:pt>
    <dgm:pt modelId="{C935A237-AD21-48F5-B0B8-EF561DF89E85}" type="pres">
      <dgm:prSet presAssocID="{15C4B08A-B1AE-4640-AABF-D67F58E0B761}" presName="node" presStyleLbl="node1" presStyleIdx="6" presStyleCnt="9">
        <dgm:presLayoutVars>
          <dgm:bulletEnabled val="1"/>
        </dgm:presLayoutVars>
      </dgm:prSet>
      <dgm:spPr/>
    </dgm:pt>
    <dgm:pt modelId="{CEA63CC1-971D-444D-81FC-BA794F7B9D8C}" type="pres">
      <dgm:prSet presAssocID="{84324BD9-81F2-4C7A-9DBF-D06590D5278F}" presName="sibTrans" presStyleLbl="bgSibTrans2D1" presStyleIdx="6" presStyleCnt="8"/>
      <dgm:spPr/>
    </dgm:pt>
    <dgm:pt modelId="{6A537759-197B-4AE5-A0AA-E03DBD831D29}" type="pres">
      <dgm:prSet presAssocID="{0AAA98B3-22D2-4026-A5EA-12D1B68A1260}" presName="compNode" presStyleCnt="0"/>
      <dgm:spPr/>
    </dgm:pt>
    <dgm:pt modelId="{12A6EA17-6ABE-4AAE-86E0-50D3CA8E4A0D}" type="pres">
      <dgm:prSet presAssocID="{0AAA98B3-22D2-4026-A5EA-12D1B68A1260}" presName="dummyConnPt" presStyleCnt="0"/>
      <dgm:spPr/>
    </dgm:pt>
    <dgm:pt modelId="{96061DF3-94F8-48E0-A72B-D244AAA95188}" type="pres">
      <dgm:prSet presAssocID="{0AAA98B3-22D2-4026-A5EA-12D1B68A1260}" presName="node" presStyleLbl="node1" presStyleIdx="7" presStyleCnt="9">
        <dgm:presLayoutVars>
          <dgm:bulletEnabled val="1"/>
        </dgm:presLayoutVars>
      </dgm:prSet>
      <dgm:spPr/>
    </dgm:pt>
    <dgm:pt modelId="{836A9393-D97A-400F-A2BD-DFF5727598EF}" type="pres">
      <dgm:prSet presAssocID="{A337C6A2-32EE-4742-86F6-E6861AEF8BB7}" presName="sibTrans" presStyleLbl="bgSibTrans2D1" presStyleIdx="7" presStyleCnt="8"/>
      <dgm:spPr/>
    </dgm:pt>
    <dgm:pt modelId="{E8DEB6CD-C530-4F8C-AF8D-8493AF330381}" type="pres">
      <dgm:prSet presAssocID="{43138E34-35BE-42B3-B512-1FFA19F6BED6}" presName="compNode" presStyleCnt="0"/>
      <dgm:spPr/>
    </dgm:pt>
    <dgm:pt modelId="{7F4C2039-3EB7-4AEA-B8F5-C1FB52739174}" type="pres">
      <dgm:prSet presAssocID="{43138E34-35BE-42B3-B512-1FFA19F6BED6}" presName="dummyConnPt" presStyleCnt="0"/>
      <dgm:spPr/>
    </dgm:pt>
    <dgm:pt modelId="{3A39F54A-E518-4764-B9DD-3D6BD8B660C8}" type="pres">
      <dgm:prSet presAssocID="{43138E34-35BE-42B3-B512-1FFA19F6BED6}" presName="node" presStyleLbl="node1" presStyleIdx="8" presStyleCnt="9">
        <dgm:presLayoutVars>
          <dgm:bulletEnabled val="1"/>
        </dgm:presLayoutVars>
      </dgm:prSet>
      <dgm:spPr/>
    </dgm:pt>
  </dgm:ptLst>
  <dgm:cxnLst>
    <dgm:cxn modelId="{C6446801-6DD1-40BD-BFAB-BC20F19D139F}" type="presOf" srcId="{7D48B5C8-BAF7-46B7-ABC6-EE1C0C9BB7B2}" destId="{47FD8FBA-B97B-4164-BA19-5BF585E4B0A0}" srcOrd="0" destOrd="0" presId="urn:microsoft.com/office/officeart/2005/8/layout/bProcess4"/>
    <dgm:cxn modelId="{1D05840B-0A32-41CE-8E64-2816F3A5508A}" type="presOf" srcId="{8EB7611A-3D7E-4AFB-8888-C2091D19CDCF}" destId="{CDCE85FA-3106-4CE1-9B19-2E7512695C0E}" srcOrd="0" destOrd="0" presId="urn:microsoft.com/office/officeart/2005/8/layout/bProcess4"/>
    <dgm:cxn modelId="{FC95860C-02A9-4F04-B546-8D4DB559829A}" srcId="{F4EA42EC-C8BC-4AD6-8872-F656B44F0455}" destId="{7D48B5C8-BAF7-46B7-ABC6-EE1C0C9BB7B2}" srcOrd="0" destOrd="0" parTransId="{310D7288-4EE1-48EF-A883-020F61684E0D}" sibTransId="{16B6DB2B-C6BD-4993-90D9-50FD7A573F6A}"/>
    <dgm:cxn modelId="{9A55AE13-925E-49DF-81F8-7A31D018532B}" type="presOf" srcId="{84324BD9-81F2-4C7A-9DBF-D06590D5278F}" destId="{CEA63CC1-971D-444D-81FC-BA794F7B9D8C}" srcOrd="0" destOrd="0" presId="urn:microsoft.com/office/officeart/2005/8/layout/bProcess4"/>
    <dgm:cxn modelId="{4EA29918-9532-4DCA-8CAA-6581068D18AA}" type="presOf" srcId="{5EBCDCB5-1F65-4DFC-8160-57AB92D4F5E1}" destId="{688DE2A5-4133-40FE-AF3B-00DDE49FE6F4}" srcOrd="0" destOrd="0" presId="urn:microsoft.com/office/officeart/2005/8/layout/bProcess4"/>
    <dgm:cxn modelId="{87530F29-C549-4E4A-95FA-811A1E01BC64}" type="presOf" srcId="{A9F8ED7B-A7AD-4D99-ABEE-D0C681677375}" destId="{210E44F4-2B78-48EC-B099-00CE69135AED}" srcOrd="0" destOrd="0" presId="urn:microsoft.com/office/officeart/2005/8/layout/bProcess4"/>
    <dgm:cxn modelId="{9666A030-BAA9-4F4F-AE0B-EA4CFD427652}" srcId="{F4EA42EC-C8BC-4AD6-8872-F656B44F0455}" destId="{96EBD6DA-18F1-49B5-B81F-D2E1E6C0A393}" srcOrd="3" destOrd="0" parTransId="{75C34029-A8F7-4EFA-9F78-963EC336A41C}" sibTransId="{151E69DF-ADE4-4C43-90DF-441790505B1F}"/>
    <dgm:cxn modelId="{908A4B35-5563-4BDF-A722-68B549D21999}" srcId="{F4EA42EC-C8BC-4AD6-8872-F656B44F0455}" destId="{43138E34-35BE-42B3-B512-1FFA19F6BED6}" srcOrd="8" destOrd="0" parTransId="{6F992F9D-19FE-4AD0-A530-807CCEE926E3}" sibTransId="{BAF223F7-BD86-40E6-8232-055A4D716F90}"/>
    <dgm:cxn modelId="{8BCE6E60-988E-4AD8-A7D5-9212D5F49CED}" srcId="{F4EA42EC-C8BC-4AD6-8872-F656B44F0455}" destId="{DCE207D3-2AC7-4CEC-A741-D04EA44152C7}" srcOrd="4" destOrd="0" parTransId="{5AF62FD7-0572-4E9C-9CCA-98E3EC470F20}" sibTransId="{336F60B1-41C2-429F-BE46-1C34EE0438FE}"/>
    <dgm:cxn modelId="{4A294667-E7FF-4F58-B3CC-241D265694D6}" type="presOf" srcId="{96EBD6DA-18F1-49B5-B81F-D2E1E6C0A393}" destId="{ADD24933-633A-4618-9F9E-AA70F9DCE007}" srcOrd="0" destOrd="0" presId="urn:microsoft.com/office/officeart/2005/8/layout/bProcess4"/>
    <dgm:cxn modelId="{3DFC596C-55D1-4DDA-8F58-FB222F25EDFF}" srcId="{F4EA42EC-C8BC-4AD6-8872-F656B44F0455}" destId="{15C4B08A-B1AE-4640-AABF-D67F58E0B761}" srcOrd="6" destOrd="0" parTransId="{DC808E8A-2814-4B59-93A4-418485DAA18B}" sibTransId="{84324BD9-81F2-4C7A-9DBF-D06590D5278F}"/>
    <dgm:cxn modelId="{3E85416D-6FD7-43F7-902E-9DFFA121CAAA}" type="presOf" srcId="{151E69DF-ADE4-4C43-90DF-441790505B1F}" destId="{215624F9-1751-447E-B6DD-D1E72B373871}" srcOrd="0" destOrd="0" presId="urn:microsoft.com/office/officeart/2005/8/layout/bProcess4"/>
    <dgm:cxn modelId="{249B7483-DC38-4CD0-94F5-C38760D83B48}" srcId="{F4EA42EC-C8BC-4AD6-8872-F656B44F0455}" destId="{8EB7611A-3D7E-4AFB-8888-C2091D19CDCF}" srcOrd="5" destOrd="0" parTransId="{31370C97-E3B5-40BB-9559-77D6D10F92EE}" sibTransId="{5EBCDCB5-1F65-4DFC-8160-57AB92D4F5E1}"/>
    <dgm:cxn modelId="{37C2028F-B44A-40D6-847E-844AD7C91380}" srcId="{F4EA42EC-C8BC-4AD6-8872-F656B44F0455}" destId="{BFF0F379-70B9-4411-B86A-B1676E3D7241}" srcOrd="1" destOrd="0" parTransId="{F611A16B-5B10-47DE-AB4D-0D2976720282}" sibTransId="{A9F8ED7B-A7AD-4D99-ABEE-D0C681677375}"/>
    <dgm:cxn modelId="{1122B691-71D1-4717-BBD4-E4D01CE466E0}" type="presOf" srcId="{43138E34-35BE-42B3-B512-1FFA19F6BED6}" destId="{3A39F54A-E518-4764-B9DD-3D6BD8B660C8}" srcOrd="0" destOrd="0" presId="urn:microsoft.com/office/officeart/2005/8/layout/bProcess4"/>
    <dgm:cxn modelId="{CDEC7096-1A8D-4F11-B2E2-98B4A46B081C}" type="presOf" srcId="{BFF0F379-70B9-4411-B86A-B1676E3D7241}" destId="{EC9C7665-707D-461F-8491-3FFC53AAFEA7}" srcOrd="0" destOrd="0" presId="urn:microsoft.com/office/officeart/2005/8/layout/bProcess4"/>
    <dgm:cxn modelId="{302ECAA1-9E9A-4036-BE02-6758E5908E88}" type="presOf" srcId="{0AAA98B3-22D2-4026-A5EA-12D1B68A1260}" destId="{96061DF3-94F8-48E0-A72B-D244AAA95188}" srcOrd="0" destOrd="0" presId="urn:microsoft.com/office/officeart/2005/8/layout/bProcess4"/>
    <dgm:cxn modelId="{145AD6A5-2DF8-4515-BD60-C3FB3A40DA4A}" type="presOf" srcId="{DCE207D3-2AC7-4CEC-A741-D04EA44152C7}" destId="{16E6477D-94AA-4301-ADBD-1E9DA09FF891}" srcOrd="0" destOrd="0" presId="urn:microsoft.com/office/officeart/2005/8/layout/bProcess4"/>
    <dgm:cxn modelId="{8682FEAC-E827-48F3-9915-DF174BB9830C}" type="presOf" srcId="{A337C6A2-32EE-4742-86F6-E6861AEF8BB7}" destId="{836A9393-D97A-400F-A2BD-DFF5727598EF}" srcOrd="0" destOrd="0" presId="urn:microsoft.com/office/officeart/2005/8/layout/bProcess4"/>
    <dgm:cxn modelId="{E28A12AD-C84F-41AD-B3ED-92370C66B15F}" type="presOf" srcId="{16B6DB2B-C6BD-4993-90D9-50FD7A573F6A}" destId="{F293A003-A126-4073-874E-26522A02C5C2}" srcOrd="0" destOrd="0" presId="urn:microsoft.com/office/officeart/2005/8/layout/bProcess4"/>
    <dgm:cxn modelId="{F3FF11BE-D281-44BD-86E1-2610DE63BEC5}" type="presOf" srcId="{F4EA42EC-C8BC-4AD6-8872-F656B44F0455}" destId="{ED6FD09D-BC76-4648-8FB5-2E39BC43D328}" srcOrd="0" destOrd="0" presId="urn:microsoft.com/office/officeart/2005/8/layout/bProcess4"/>
    <dgm:cxn modelId="{6E3E78C2-66B0-429D-8FD1-19A42DAA3AE2}" type="presOf" srcId="{90B283DB-F3FF-436C-940F-E0C3BE8459DC}" destId="{49E12F6F-17D3-4B3A-99F7-6084E00C4B74}" srcOrd="0" destOrd="0" presId="urn:microsoft.com/office/officeart/2005/8/layout/bProcess4"/>
    <dgm:cxn modelId="{C9745BC8-0338-4D21-87B7-CADC25C0BBB0}" type="presOf" srcId="{EBED8B5A-0B32-4287-A772-5B6216E8A485}" destId="{72FA384C-631C-4D64-B1FE-84D37AEDCA64}" srcOrd="0" destOrd="0" presId="urn:microsoft.com/office/officeart/2005/8/layout/bProcess4"/>
    <dgm:cxn modelId="{9C0BB5C8-88FB-4AAF-9504-96DA119C0467}" srcId="{F4EA42EC-C8BC-4AD6-8872-F656B44F0455}" destId="{90B283DB-F3FF-436C-940F-E0C3BE8459DC}" srcOrd="2" destOrd="0" parTransId="{C9B9C142-CD9A-4251-8A5E-8BDE8EAFCBD0}" sibTransId="{EBED8B5A-0B32-4287-A772-5B6216E8A485}"/>
    <dgm:cxn modelId="{72585DEF-620C-4B0A-A5BF-9A3BBE824F1F}" type="presOf" srcId="{336F60B1-41C2-429F-BE46-1C34EE0438FE}" destId="{DC61335C-944F-4DE3-9229-58BFF0677C61}" srcOrd="0" destOrd="0" presId="urn:microsoft.com/office/officeart/2005/8/layout/bProcess4"/>
    <dgm:cxn modelId="{3833AAF1-5BA1-4C0E-8FFE-4949020F3F7E}" srcId="{F4EA42EC-C8BC-4AD6-8872-F656B44F0455}" destId="{0AAA98B3-22D2-4026-A5EA-12D1B68A1260}" srcOrd="7" destOrd="0" parTransId="{43C448B4-C905-4046-97AF-CC8D2E2ABFD2}" sibTransId="{A337C6A2-32EE-4742-86F6-E6861AEF8BB7}"/>
    <dgm:cxn modelId="{EAE21CF7-AEB3-4734-AD48-B828DC4B78A4}" type="presOf" srcId="{15C4B08A-B1AE-4640-AABF-D67F58E0B761}" destId="{C935A237-AD21-48F5-B0B8-EF561DF89E85}" srcOrd="0" destOrd="0" presId="urn:microsoft.com/office/officeart/2005/8/layout/bProcess4"/>
    <dgm:cxn modelId="{EAD93472-6B2E-4584-B049-60B18641F31E}" type="presParOf" srcId="{ED6FD09D-BC76-4648-8FB5-2E39BC43D328}" destId="{5AF13F58-A484-4031-BF01-CCBF2C2249FB}" srcOrd="0" destOrd="0" presId="urn:microsoft.com/office/officeart/2005/8/layout/bProcess4"/>
    <dgm:cxn modelId="{87C545B4-E6C1-47C6-B709-C1A90FF0D740}" type="presParOf" srcId="{5AF13F58-A484-4031-BF01-CCBF2C2249FB}" destId="{FE44B110-2E05-4123-8121-33D7737FE261}" srcOrd="0" destOrd="0" presId="urn:microsoft.com/office/officeart/2005/8/layout/bProcess4"/>
    <dgm:cxn modelId="{1E8BA8B2-FBCC-4D84-9184-C5EAE6C94B43}" type="presParOf" srcId="{5AF13F58-A484-4031-BF01-CCBF2C2249FB}" destId="{47FD8FBA-B97B-4164-BA19-5BF585E4B0A0}" srcOrd="1" destOrd="0" presId="urn:microsoft.com/office/officeart/2005/8/layout/bProcess4"/>
    <dgm:cxn modelId="{9772366B-3783-4B2F-9047-E3134219DE45}" type="presParOf" srcId="{ED6FD09D-BC76-4648-8FB5-2E39BC43D328}" destId="{F293A003-A126-4073-874E-26522A02C5C2}" srcOrd="1" destOrd="0" presId="urn:microsoft.com/office/officeart/2005/8/layout/bProcess4"/>
    <dgm:cxn modelId="{3C0568D7-81AA-4B51-9AB0-15D7162ACD2D}" type="presParOf" srcId="{ED6FD09D-BC76-4648-8FB5-2E39BC43D328}" destId="{A942E85F-3125-49ED-8324-6BB62177867F}" srcOrd="2" destOrd="0" presId="urn:microsoft.com/office/officeart/2005/8/layout/bProcess4"/>
    <dgm:cxn modelId="{3838050C-9597-4C9B-898C-F884BE591817}" type="presParOf" srcId="{A942E85F-3125-49ED-8324-6BB62177867F}" destId="{D50AE155-1DD3-4884-A2F1-A173669E152F}" srcOrd="0" destOrd="0" presId="urn:microsoft.com/office/officeart/2005/8/layout/bProcess4"/>
    <dgm:cxn modelId="{F7993B4E-715D-4E09-AF39-E1E9E7DE51B3}" type="presParOf" srcId="{A942E85F-3125-49ED-8324-6BB62177867F}" destId="{EC9C7665-707D-461F-8491-3FFC53AAFEA7}" srcOrd="1" destOrd="0" presId="urn:microsoft.com/office/officeart/2005/8/layout/bProcess4"/>
    <dgm:cxn modelId="{3FB1C575-D926-466A-825F-33E675D02D1A}" type="presParOf" srcId="{ED6FD09D-BC76-4648-8FB5-2E39BC43D328}" destId="{210E44F4-2B78-48EC-B099-00CE69135AED}" srcOrd="3" destOrd="0" presId="urn:microsoft.com/office/officeart/2005/8/layout/bProcess4"/>
    <dgm:cxn modelId="{754FC8D3-41E4-42CE-9E0A-D7B32465AE93}" type="presParOf" srcId="{ED6FD09D-BC76-4648-8FB5-2E39BC43D328}" destId="{C7032807-F82E-4FE7-83BF-EA9AD6EA1E2C}" srcOrd="4" destOrd="0" presId="urn:microsoft.com/office/officeart/2005/8/layout/bProcess4"/>
    <dgm:cxn modelId="{EB76AC20-61F1-4E01-97A1-FCC5764470EF}" type="presParOf" srcId="{C7032807-F82E-4FE7-83BF-EA9AD6EA1E2C}" destId="{3F9895B9-1497-49D3-9967-6A20B4F91B59}" srcOrd="0" destOrd="0" presId="urn:microsoft.com/office/officeart/2005/8/layout/bProcess4"/>
    <dgm:cxn modelId="{6177AD60-9527-4F8E-BE77-881AEF94D080}" type="presParOf" srcId="{C7032807-F82E-4FE7-83BF-EA9AD6EA1E2C}" destId="{49E12F6F-17D3-4B3A-99F7-6084E00C4B74}" srcOrd="1" destOrd="0" presId="urn:microsoft.com/office/officeart/2005/8/layout/bProcess4"/>
    <dgm:cxn modelId="{47F55198-ABF5-43D0-92E8-6D849D4F4794}" type="presParOf" srcId="{ED6FD09D-BC76-4648-8FB5-2E39BC43D328}" destId="{72FA384C-631C-4D64-B1FE-84D37AEDCA64}" srcOrd="5" destOrd="0" presId="urn:microsoft.com/office/officeart/2005/8/layout/bProcess4"/>
    <dgm:cxn modelId="{41663639-4071-4FD7-88FE-02DD64D701FB}" type="presParOf" srcId="{ED6FD09D-BC76-4648-8FB5-2E39BC43D328}" destId="{6100DC64-5FC0-43FF-A80F-3F1BD0160965}" srcOrd="6" destOrd="0" presId="urn:microsoft.com/office/officeart/2005/8/layout/bProcess4"/>
    <dgm:cxn modelId="{827571B3-BB13-4F05-86D5-E2D58421A6E4}" type="presParOf" srcId="{6100DC64-5FC0-43FF-A80F-3F1BD0160965}" destId="{ADE913F7-28FE-4374-87C2-3B4A0EB89D65}" srcOrd="0" destOrd="0" presId="urn:microsoft.com/office/officeart/2005/8/layout/bProcess4"/>
    <dgm:cxn modelId="{666108C4-112C-46B5-BB68-94EF7FFEF4CF}" type="presParOf" srcId="{6100DC64-5FC0-43FF-A80F-3F1BD0160965}" destId="{ADD24933-633A-4618-9F9E-AA70F9DCE007}" srcOrd="1" destOrd="0" presId="urn:microsoft.com/office/officeart/2005/8/layout/bProcess4"/>
    <dgm:cxn modelId="{68E0469E-D6B1-4734-955E-8ABB9F390E89}" type="presParOf" srcId="{ED6FD09D-BC76-4648-8FB5-2E39BC43D328}" destId="{215624F9-1751-447E-B6DD-D1E72B373871}" srcOrd="7" destOrd="0" presId="urn:microsoft.com/office/officeart/2005/8/layout/bProcess4"/>
    <dgm:cxn modelId="{4942716D-1ED3-41F9-9261-821A9269E816}" type="presParOf" srcId="{ED6FD09D-BC76-4648-8FB5-2E39BC43D328}" destId="{56799742-74FB-42E4-9AB3-04CAEB279C73}" srcOrd="8" destOrd="0" presId="urn:microsoft.com/office/officeart/2005/8/layout/bProcess4"/>
    <dgm:cxn modelId="{C2034931-FE1A-46D3-B680-E82F636B02BB}" type="presParOf" srcId="{56799742-74FB-42E4-9AB3-04CAEB279C73}" destId="{A441A123-3ABD-4157-979F-EA5BA9F2DC8A}" srcOrd="0" destOrd="0" presId="urn:microsoft.com/office/officeart/2005/8/layout/bProcess4"/>
    <dgm:cxn modelId="{4CEE03A6-30F6-4ADD-9C5D-1BD11422668C}" type="presParOf" srcId="{56799742-74FB-42E4-9AB3-04CAEB279C73}" destId="{16E6477D-94AA-4301-ADBD-1E9DA09FF891}" srcOrd="1" destOrd="0" presId="urn:microsoft.com/office/officeart/2005/8/layout/bProcess4"/>
    <dgm:cxn modelId="{628AEC65-E3DA-49EE-ABFC-003FD5A389B3}" type="presParOf" srcId="{ED6FD09D-BC76-4648-8FB5-2E39BC43D328}" destId="{DC61335C-944F-4DE3-9229-58BFF0677C61}" srcOrd="9" destOrd="0" presId="urn:microsoft.com/office/officeart/2005/8/layout/bProcess4"/>
    <dgm:cxn modelId="{7063BD1E-2FA6-44BE-ADD3-96CBF1C7A054}" type="presParOf" srcId="{ED6FD09D-BC76-4648-8FB5-2E39BC43D328}" destId="{3949D093-B7B4-4907-B00F-C61C67619084}" srcOrd="10" destOrd="0" presId="urn:microsoft.com/office/officeart/2005/8/layout/bProcess4"/>
    <dgm:cxn modelId="{7A802FD2-ED20-40E7-962E-DDDC45AF60AE}" type="presParOf" srcId="{3949D093-B7B4-4907-B00F-C61C67619084}" destId="{211D1F8A-DAF2-40C9-811A-76C88CA097B3}" srcOrd="0" destOrd="0" presId="urn:microsoft.com/office/officeart/2005/8/layout/bProcess4"/>
    <dgm:cxn modelId="{4252753A-9F3C-44D2-B61F-A7179CC60FEE}" type="presParOf" srcId="{3949D093-B7B4-4907-B00F-C61C67619084}" destId="{CDCE85FA-3106-4CE1-9B19-2E7512695C0E}" srcOrd="1" destOrd="0" presId="urn:microsoft.com/office/officeart/2005/8/layout/bProcess4"/>
    <dgm:cxn modelId="{E9F23EE5-4DB8-4501-805C-C1541FF319ED}" type="presParOf" srcId="{ED6FD09D-BC76-4648-8FB5-2E39BC43D328}" destId="{688DE2A5-4133-40FE-AF3B-00DDE49FE6F4}" srcOrd="11" destOrd="0" presId="urn:microsoft.com/office/officeart/2005/8/layout/bProcess4"/>
    <dgm:cxn modelId="{2CAB1891-9591-4C49-B71A-2BF50BA020B8}" type="presParOf" srcId="{ED6FD09D-BC76-4648-8FB5-2E39BC43D328}" destId="{EF9494FC-1565-4F92-9C5B-619B9775950C}" srcOrd="12" destOrd="0" presId="urn:microsoft.com/office/officeart/2005/8/layout/bProcess4"/>
    <dgm:cxn modelId="{8A69DB9E-82EE-40D1-9313-DCB8FAECE8B0}" type="presParOf" srcId="{EF9494FC-1565-4F92-9C5B-619B9775950C}" destId="{B1ECCFD0-7BAE-42A2-B241-A93B2300FDF2}" srcOrd="0" destOrd="0" presId="urn:microsoft.com/office/officeart/2005/8/layout/bProcess4"/>
    <dgm:cxn modelId="{17FE2BE4-0017-43EA-831C-52E6BDC29454}" type="presParOf" srcId="{EF9494FC-1565-4F92-9C5B-619B9775950C}" destId="{C935A237-AD21-48F5-B0B8-EF561DF89E85}" srcOrd="1" destOrd="0" presId="urn:microsoft.com/office/officeart/2005/8/layout/bProcess4"/>
    <dgm:cxn modelId="{80B49CEC-D00C-46E4-8829-039A575A63DB}" type="presParOf" srcId="{ED6FD09D-BC76-4648-8FB5-2E39BC43D328}" destId="{CEA63CC1-971D-444D-81FC-BA794F7B9D8C}" srcOrd="13" destOrd="0" presId="urn:microsoft.com/office/officeart/2005/8/layout/bProcess4"/>
    <dgm:cxn modelId="{81CD3005-DC9E-488C-AD70-DD176D0492D5}" type="presParOf" srcId="{ED6FD09D-BC76-4648-8FB5-2E39BC43D328}" destId="{6A537759-197B-4AE5-A0AA-E03DBD831D29}" srcOrd="14" destOrd="0" presId="urn:microsoft.com/office/officeart/2005/8/layout/bProcess4"/>
    <dgm:cxn modelId="{B9B1C56A-2B35-4945-8905-1D04A70A9E61}" type="presParOf" srcId="{6A537759-197B-4AE5-A0AA-E03DBD831D29}" destId="{12A6EA17-6ABE-4AAE-86E0-50D3CA8E4A0D}" srcOrd="0" destOrd="0" presId="urn:microsoft.com/office/officeart/2005/8/layout/bProcess4"/>
    <dgm:cxn modelId="{9FE31B16-5804-4222-9F4B-67C19B8DFC05}" type="presParOf" srcId="{6A537759-197B-4AE5-A0AA-E03DBD831D29}" destId="{96061DF3-94F8-48E0-A72B-D244AAA95188}" srcOrd="1" destOrd="0" presId="urn:microsoft.com/office/officeart/2005/8/layout/bProcess4"/>
    <dgm:cxn modelId="{9ECAE554-7358-4441-9095-C2E33245F16F}" type="presParOf" srcId="{ED6FD09D-BC76-4648-8FB5-2E39BC43D328}" destId="{836A9393-D97A-400F-A2BD-DFF5727598EF}" srcOrd="15" destOrd="0" presId="urn:microsoft.com/office/officeart/2005/8/layout/bProcess4"/>
    <dgm:cxn modelId="{05631503-B614-47FF-A896-B168CFB0A16C}" type="presParOf" srcId="{ED6FD09D-BC76-4648-8FB5-2E39BC43D328}" destId="{E8DEB6CD-C530-4F8C-AF8D-8493AF330381}" srcOrd="16" destOrd="0" presId="urn:microsoft.com/office/officeart/2005/8/layout/bProcess4"/>
    <dgm:cxn modelId="{992B7224-EBBD-410E-8BE4-72E5DCD6983A}" type="presParOf" srcId="{E8DEB6CD-C530-4F8C-AF8D-8493AF330381}" destId="{7F4C2039-3EB7-4AEA-B8F5-C1FB52739174}" srcOrd="0" destOrd="0" presId="urn:microsoft.com/office/officeart/2005/8/layout/bProcess4"/>
    <dgm:cxn modelId="{6BCF13F0-7D4F-41DC-B9CF-78B58C0E7C78}" type="presParOf" srcId="{E8DEB6CD-C530-4F8C-AF8D-8493AF330381}" destId="{3A39F54A-E518-4764-B9DD-3D6BD8B660C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3A003-A126-4073-874E-26522A02C5C2}">
      <dsp:nvSpPr>
        <dsp:cNvPr id="0" name=""/>
        <dsp:cNvSpPr/>
      </dsp:nvSpPr>
      <dsp:spPr>
        <a:xfrm rot="5400000">
          <a:off x="-404341" y="1425978"/>
          <a:ext cx="1784064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D8FBA-B97B-4164-BA19-5BF585E4B0A0}">
      <dsp:nvSpPr>
        <dsp:cNvPr id="0" name=""/>
        <dsp:cNvSpPr/>
      </dsp:nvSpPr>
      <dsp:spPr>
        <a:xfrm>
          <a:off x="4407" y="284934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Formula Working Group Convenings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March thru June 2021</a:t>
          </a:r>
        </a:p>
      </dsp:txBody>
      <dsp:txXfrm>
        <a:off x="46440" y="326967"/>
        <a:ext cx="2307788" cy="1351046"/>
      </dsp:txXfrm>
    </dsp:sp>
    <dsp:sp modelId="{210E44F4-2B78-48EC-B099-00CE69135AED}">
      <dsp:nvSpPr>
        <dsp:cNvPr id="0" name=""/>
        <dsp:cNvSpPr/>
      </dsp:nvSpPr>
      <dsp:spPr>
        <a:xfrm rot="5400000">
          <a:off x="-404341" y="3219868"/>
          <a:ext cx="1784064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C7665-707D-461F-8491-3FFC53AAFEA7}">
      <dsp:nvSpPr>
        <dsp:cNvPr id="0" name=""/>
        <dsp:cNvSpPr/>
      </dsp:nvSpPr>
      <dsp:spPr>
        <a:xfrm>
          <a:off x="4407" y="2078824"/>
          <a:ext cx="2391854" cy="143511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Formula Review Committee Convenings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thru Fall 2021</a:t>
          </a:r>
        </a:p>
      </dsp:txBody>
      <dsp:txXfrm>
        <a:off x="46440" y="2120857"/>
        <a:ext cx="2307788" cy="1351046"/>
      </dsp:txXfrm>
    </dsp:sp>
    <dsp:sp modelId="{72FA384C-631C-4D64-B1FE-84D37AEDCA64}">
      <dsp:nvSpPr>
        <dsp:cNvPr id="0" name=""/>
        <dsp:cNvSpPr/>
      </dsp:nvSpPr>
      <dsp:spPr>
        <a:xfrm>
          <a:off x="492604" y="4116813"/>
          <a:ext cx="3171339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12F6F-17D3-4B3A-99F7-6084E00C4B74}">
      <dsp:nvSpPr>
        <dsp:cNvPr id="0" name=""/>
        <dsp:cNvSpPr/>
      </dsp:nvSpPr>
      <dsp:spPr>
        <a:xfrm>
          <a:off x="4407" y="3872715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 Higher Education Commission Meetings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July &amp; November 2021</a:t>
          </a:r>
        </a:p>
      </dsp:txBody>
      <dsp:txXfrm>
        <a:off x="46440" y="3914748"/>
        <a:ext cx="2307788" cy="1351046"/>
      </dsp:txXfrm>
    </dsp:sp>
    <dsp:sp modelId="{215624F9-1751-447E-B6DD-D1E72B373871}">
      <dsp:nvSpPr>
        <dsp:cNvPr id="0" name=""/>
        <dsp:cNvSpPr/>
      </dsp:nvSpPr>
      <dsp:spPr>
        <a:xfrm rot="16200000">
          <a:off x="2776824" y="3219868"/>
          <a:ext cx="1784064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24933-633A-4618-9F9E-AA70F9DCE007}">
      <dsp:nvSpPr>
        <dsp:cNvPr id="0" name=""/>
        <dsp:cNvSpPr/>
      </dsp:nvSpPr>
      <dsp:spPr>
        <a:xfrm>
          <a:off x="3185572" y="3872715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House &amp; Senate Education and Finance Committees Presentations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Spring 2022</a:t>
          </a:r>
        </a:p>
      </dsp:txBody>
      <dsp:txXfrm>
        <a:off x="3227605" y="3914748"/>
        <a:ext cx="2307788" cy="1351046"/>
      </dsp:txXfrm>
    </dsp:sp>
    <dsp:sp modelId="{DC61335C-944F-4DE3-9229-58BFF0677C61}">
      <dsp:nvSpPr>
        <dsp:cNvPr id="0" name=""/>
        <dsp:cNvSpPr/>
      </dsp:nvSpPr>
      <dsp:spPr>
        <a:xfrm rot="16200000">
          <a:off x="2776824" y="1425978"/>
          <a:ext cx="1784064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E6477D-94AA-4301-ADBD-1E9DA09FF891}">
      <dsp:nvSpPr>
        <dsp:cNvPr id="0" name=""/>
        <dsp:cNvSpPr/>
      </dsp:nvSpPr>
      <dsp:spPr>
        <a:xfrm>
          <a:off x="3185572" y="2078824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TN Higher Education Commission Meeting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i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(if needed)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May 2022</a:t>
          </a:r>
        </a:p>
      </dsp:txBody>
      <dsp:txXfrm>
        <a:off x="3227605" y="2120857"/>
        <a:ext cx="2307788" cy="1351046"/>
      </dsp:txXfrm>
    </dsp:sp>
    <dsp:sp modelId="{688DE2A5-4133-40FE-AF3B-00DDE49FE6F4}">
      <dsp:nvSpPr>
        <dsp:cNvPr id="0" name=""/>
        <dsp:cNvSpPr/>
      </dsp:nvSpPr>
      <dsp:spPr>
        <a:xfrm>
          <a:off x="3673769" y="529032"/>
          <a:ext cx="3171339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E85FA-3106-4CE1-9B19-2E7512695C0E}">
      <dsp:nvSpPr>
        <dsp:cNvPr id="0" name=""/>
        <dsp:cNvSpPr/>
      </dsp:nvSpPr>
      <dsp:spPr>
        <a:xfrm>
          <a:off x="3185572" y="284934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THEC Staff Implement Approved Changes and Revisions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Summer 2022</a:t>
          </a:r>
        </a:p>
      </dsp:txBody>
      <dsp:txXfrm>
        <a:off x="3227605" y="326967"/>
        <a:ext cx="2307788" cy="1351046"/>
      </dsp:txXfrm>
    </dsp:sp>
    <dsp:sp modelId="{CEA63CC1-971D-444D-81FC-BA794F7B9D8C}">
      <dsp:nvSpPr>
        <dsp:cNvPr id="0" name=""/>
        <dsp:cNvSpPr/>
      </dsp:nvSpPr>
      <dsp:spPr>
        <a:xfrm rot="5400000">
          <a:off x="5957990" y="1425978"/>
          <a:ext cx="1784064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35A237-AD21-48F5-B0B8-EF561DF89E85}">
      <dsp:nvSpPr>
        <dsp:cNvPr id="0" name=""/>
        <dsp:cNvSpPr/>
      </dsp:nvSpPr>
      <dsp:spPr>
        <a:xfrm>
          <a:off x="6366738" y="284934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Institutions Submit Data Under New Definitions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Fall 2022</a:t>
          </a:r>
        </a:p>
      </dsp:txBody>
      <dsp:txXfrm>
        <a:off x="6408771" y="326967"/>
        <a:ext cx="2307788" cy="1351046"/>
      </dsp:txXfrm>
    </dsp:sp>
    <dsp:sp modelId="{836A9393-D97A-400F-A2BD-DFF5727598EF}">
      <dsp:nvSpPr>
        <dsp:cNvPr id="0" name=""/>
        <dsp:cNvSpPr/>
      </dsp:nvSpPr>
      <dsp:spPr>
        <a:xfrm rot="5400000">
          <a:off x="5957990" y="3219868"/>
          <a:ext cx="1784064" cy="215266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61DF3-94F8-48E0-A72B-D244AAA95188}">
      <dsp:nvSpPr>
        <dsp:cNvPr id="0" name=""/>
        <dsp:cNvSpPr/>
      </dsp:nvSpPr>
      <dsp:spPr>
        <a:xfrm>
          <a:off x="6366738" y="2078824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FY23-24 Budget Recommendation to TN Higher Education Commission Meeting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November 2022</a:t>
          </a:r>
        </a:p>
      </dsp:txBody>
      <dsp:txXfrm>
        <a:off x="6408771" y="2120857"/>
        <a:ext cx="2307788" cy="1351046"/>
      </dsp:txXfrm>
    </dsp:sp>
    <dsp:sp modelId="{3A39F54A-E518-4764-B9DD-3D6BD8B660C8}">
      <dsp:nvSpPr>
        <dsp:cNvPr id="0" name=""/>
        <dsp:cNvSpPr/>
      </dsp:nvSpPr>
      <dsp:spPr>
        <a:xfrm>
          <a:off x="6366738" y="3872715"/>
          <a:ext cx="2391854" cy="1435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Submit Approved FY23-24 Budget to State Stakeholders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By December 1, 2022</a:t>
          </a:r>
        </a:p>
      </dsp:txBody>
      <dsp:txXfrm>
        <a:off x="6408771" y="3914748"/>
        <a:ext cx="2307788" cy="1351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0.86047</cdr:x>
      <cdr:y>0.38119</cdr:y>
    </cdr:from>
    <cdr:to>
      <cdr:x>1</cdr:x>
      <cdr:y>0.61881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38875" y="14668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0.86047</cdr:x>
      <cdr:y>0.38119</cdr:y>
    </cdr:from>
    <cdr:to>
      <cdr:x>1</cdr:x>
      <cdr:y>0.61881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8875" y="14668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C7AB-88AE-4293-AC7C-AEF2183B27D3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D3F2E-6805-4695-BEFD-32987AF5A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25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51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38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55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44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75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7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8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70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8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5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8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1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47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B608A-F5FE-43BC-A618-A811F08FD2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938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82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5D3F2E-6805-4695-BEFD-32987AF5AB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2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4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10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581400"/>
            <a:ext cx="6400800" cy="76200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16326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819400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2790792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4306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143645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vider slide - COMMISSION MT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2209800" y="2438400"/>
            <a:ext cx="5410200" cy="1056620"/>
            <a:chOff x="2514600" y="2438400"/>
            <a:chExt cx="5410200" cy="1056620"/>
          </a:xfrm>
        </p:grpSpPr>
        <p:sp>
          <p:nvSpPr>
            <p:cNvPr id="6" name="Rectangle 5"/>
            <p:cNvSpPr/>
            <p:nvPr userDrawn="1"/>
          </p:nvSpPr>
          <p:spPr>
            <a:xfrm>
              <a:off x="2667000" y="2971800"/>
              <a:ext cx="3048000" cy="52322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2514600" y="2438400"/>
              <a:ext cx="541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/>
                <a:t>Commission Meeting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9203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 userDrawn="1"/>
        </p:nvSpPr>
        <p:spPr>
          <a:xfrm>
            <a:off x="7749" y="0"/>
            <a:ext cx="5229225" cy="6858000"/>
          </a:xfrm>
          <a:prstGeom prst="snip2DiagRect">
            <a:avLst/>
          </a:prstGeom>
          <a:solidFill>
            <a:schemeClr val="bg1">
              <a:lumMod val="85000"/>
              <a:alpha val="78039"/>
            </a:schemeClr>
          </a:solid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52273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0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4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8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5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9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A603-E7B6-45BF-9BE0-BF28EE1CB818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8E9D-5062-451D-BAC5-9650FDDD7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6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400800"/>
            <a:ext cx="1670538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3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4.wdp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153400" cy="147002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2021-25 Outcomes-Based Funding </a:t>
            </a:r>
            <a:b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Formula Review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0024"/>
          </a:xfrm>
        </p:spPr>
        <p:txBody>
          <a:bodyPr anchor="ctr">
            <a:normAutofit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July 8, 2021</a:t>
            </a:r>
          </a:p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1PM CDT</a:t>
            </a:r>
          </a:p>
        </p:txBody>
      </p:sp>
    </p:spTree>
    <p:extLst>
      <p:ext uri="{BB962C8B-B14F-4D97-AF65-F5344CB8AC3E}">
        <p14:creationId xmlns:p14="http://schemas.microsoft.com/office/powerpoint/2010/main" val="349739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4304-87B4-4B2A-B9F8-C941630F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University Outcome Changes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675600E-94BE-42FA-AC68-4E13EA70B8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564956"/>
              </p:ext>
            </p:extLst>
          </p:nvPr>
        </p:nvGraphicFramePr>
        <p:xfrm>
          <a:off x="123825" y="1600200"/>
          <a:ext cx="88963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Worksheet" r:id="rId3" imgW="8896307" imgH="2943225" progId="Excel.Sheet.12">
                  <p:embed/>
                </p:oleObj>
              </mc:Choice>
              <mc:Fallback>
                <p:oleObj name="Worksheet" r:id="rId3" imgW="8896307" imgH="29432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3825" y="1600200"/>
                        <a:ext cx="8896350" cy="294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344CD4-C7DC-45B6-A24C-1820E76730F5}"/>
              </a:ext>
            </a:extLst>
          </p:cNvPr>
          <p:cNvSpPr txBox="1"/>
          <p:nvPr/>
        </p:nvSpPr>
        <p:spPr>
          <a:xfrm>
            <a:off x="119343" y="2948970"/>
            <a:ext cx="8896350" cy="78483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sz="4500" dirty="0">
              <a:solidFill>
                <a:srgbClr val="046A38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D18C31-267F-4209-993D-EB4544A7D138}"/>
              </a:ext>
            </a:extLst>
          </p:cNvPr>
          <p:cNvSpPr txBox="1"/>
          <p:nvPr/>
        </p:nvSpPr>
        <p:spPr>
          <a:xfrm>
            <a:off x="119343" y="4264223"/>
            <a:ext cx="8896350" cy="30777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4304-87B4-4B2A-B9F8-C941630F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Community College Outcome Changes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DCD55F1-DA4A-4C66-AFA7-03F48EEBB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950098"/>
              </p:ext>
            </p:extLst>
          </p:nvPr>
        </p:nvGraphicFramePr>
        <p:xfrm>
          <a:off x="138112" y="1600200"/>
          <a:ext cx="8867775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Worksheet" r:id="rId3" imgW="8867628" imgH="3476805" progId="Excel.Sheet.12">
                  <p:embed/>
                </p:oleObj>
              </mc:Choice>
              <mc:Fallback>
                <p:oleObj name="Worksheet" r:id="rId3" imgW="8867628" imgH="34768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112" y="1600200"/>
                        <a:ext cx="8867775" cy="347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759129-3D06-44E2-B38C-363EFE255D54}"/>
              </a:ext>
            </a:extLst>
          </p:cNvPr>
          <p:cNvSpPr txBox="1"/>
          <p:nvPr/>
        </p:nvSpPr>
        <p:spPr>
          <a:xfrm>
            <a:off x="119343" y="2948970"/>
            <a:ext cx="8896350" cy="78483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sz="4500" dirty="0">
              <a:solidFill>
                <a:srgbClr val="046A38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E42188-64E9-4784-9C99-830D38CDF935}"/>
              </a:ext>
            </a:extLst>
          </p:cNvPr>
          <p:cNvSpPr txBox="1"/>
          <p:nvPr/>
        </p:nvSpPr>
        <p:spPr>
          <a:xfrm>
            <a:off x="119343" y="4797623"/>
            <a:ext cx="8896350" cy="30777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5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 of Proposed Immediate Revisions to Formula</a:t>
            </a:r>
          </a:p>
        </p:txBody>
      </p:sp>
    </p:spTree>
    <p:extLst>
      <p:ext uri="{BB962C8B-B14F-4D97-AF65-F5344CB8AC3E}">
        <p14:creationId xmlns:p14="http://schemas.microsoft.com/office/powerpoint/2010/main" val="1778751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Associate Degrees at Universities</a:t>
            </a:r>
          </a:p>
        </p:txBody>
      </p:sp>
    </p:spTree>
    <p:extLst>
      <p:ext uri="{BB962C8B-B14F-4D97-AF65-F5344CB8AC3E}">
        <p14:creationId xmlns:p14="http://schemas.microsoft.com/office/powerpoint/2010/main" val="342916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8A42-0A93-4C6E-B251-DFAECB11E16D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Associate Degrees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6B9CD6-BDBE-4470-AD5D-A99841D8733C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305800" cy="48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Scaling Changes to Associate Degrees at Universities</a:t>
            </a:r>
          </a:p>
          <a:p>
            <a:endParaRPr lang="en-US" sz="1050" dirty="0"/>
          </a:p>
          <a:p>
            <a:pPr marL="457200" lvl="1" indent="0">
              <a:buNone/>
            </a:pP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Implement same scale at universities for associate degrees as at community colleges</a:t>
            </a:r>
          </a:p>
          <a:p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Definitional Changes to Associate Degrees at Universities</a:t>
            </a:r>
          </a:p>
          <a:p>
            <a:endParaRPr lang="en-US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Limit the inclusion of university associate degrees to those awarded to students who do not re-enroll the following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1498102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 of Proposed Five-Year  Revisions to Formula</a:t>
            </a:r>
          </a:p>
        </p:txBody>
      </p:sp>
    </p:spTree>
    <p:extLst>
      <p:ext uri="{BB962C8B-B14F-4D97-AF65-F5344CB8AC3E}">
        <p14:creationId xmlns:p14="http://schemas.microsoft.com/office/powerpoint/2010/main" val="3676442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Investment Premium</a:t>
            </a:r>
          </a:p>
        </p:txBody>
      </p:sp>
    </p:spTree>
    <p:extLst>
      <p:ext uri="{BB962C8B-B14F-4D97-AF65-F5344CB8AC3E}">
        <p14:creationId xmlns:p14="http://schemas.microsoft.com/office/powerpoint/2010/main" val="1318538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D13A26-C00C-4BA4-B6A1-1D26656192D9}"/>
              </a:ext>
            </a:extLst>
          </p:cNvPr>
          <p:cNvSpPr txBox="1">
            <a:spLocks/>
          </p:cNvSpPr>
          <p:nvPr/>
        </p:nvSpPr>
        <p:spPr>
          <a:xfrm>
            <a:off x="304800" y="1600200"/>
            <a:ext cx="83820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Assurance Funding </a:t>
            </a:r>
            <a:b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Need Academic Programs Definition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 Agriculture, Ag Operations, and Related Sciences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 Natural Resources and Conservation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 Computer and Information Sciences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14 Engineering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Engineering Technologies/Technicians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26 Biological and Biomedical Sciences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Mathematics and Statistics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 Physical Sciences</a:t>
            </a:r>
          </a:p>
          <a:p>
            <a:pPr lvl="1"/>
            <a:r>
              <a:rPr lang="en-US" sz="2000" b="1" dirty="0">
                <a:solidFill>
                  <a:srgbClr val="92D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51 Health Professions and Related Clinical Sciences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FCB9C5A-79A6-41BF-89E2-5A8650F2437A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Investment Premium</a:t>
            </a:r>
          </a:p>
        </p:txBody>
      </p:sp>
    </p:spTree>
    <p:extLst>
      <p:ext uri="{BB962C8B-B14F-4D97-AF65-F5344CB8AC3E}">
        <p14:creationId xmlns:p14="http://schemas.microsoft.com/office/powerpoint/2010/main" val="4137745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D13A26-C00C-4BA4-B6A1-1D26656192D9}"/>
              </a:ext>
            </a:extLst>
          </p:cNvPr>
          <p:cNvSpPr txBox="1">
            <a:spLocks/>
          </p:cNvSpPr>
          <p:nvPr/>
        </p:nvSpPr>
        <p:spPr>
          <a:xfrm>
            <a:off x="304800" y="1600200"/>
            <a:ext cx="83820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 eligible for a Workforce Investment Premium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Bachelor’s degrees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Associate degrees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Long-term certificates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Short-term certificates</a:t>
            </a:r>
          </a:p>
          <a:p>
            <a:pPr marL="457200" lvl="1" indent="0">
              <a:buNone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issue with identifying associate degrees in the community college sector</a:t>
            </a:r>
          </a:p>
          <a:p>
            <a:pPr lvl="1"/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Rely on Tennessee Transfer Pathway (TTP) degrees completed in an Area of Emphasis (AOE) that correlates to a qualifying CIP code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FCB9C5A-79A6-41BF-89E2-5A8650F2437A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Investment Premium</a:t>
            </a:r>
          </a:p>
        </p:txBody>
      </p:sp>
    </p:spTree>
    <p:extLst>
      <p:ext uri="{BB962C8B-B14F-4D97-AF65-F5344CB8AC3E}">
        <p14:creationId xmlns:p14="http://schemas.microsoft.com/office/powerpoint/2010/main" val="237617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9A3F2-4BD4-40B2-B851-640335A1A94D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3058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 of Workforce Investment Premium</a:t>
            </a:r>
          </a:p>
          <a:p>
            <a:endParaRPr lang="en-US" sz="1050" dirty="0"/>
          </a:p>
          <a:p>
            <a:pPr marL="457200" lvl="1" indent="0">
              <a:buNone/>
            </a:pP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Implement Workforce Investment Premium (WIP) that recognizes completion of Bachelor’s and Associate degrees at universities, and Associate degrees and long- and short-term certificates at community colleges in majors aligned with high-need academic programs.</a:t>
            </a: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8F0054-AF93-4626-A1E7-6A3BB1DE0B05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Workforce Investment Premium</a:t>
            </a:r>
          </a:p>
        </p:txBody>
      </p:sp>
    </p:spTree>
    <p:extLst>
      <p:ext uri="{BB962C8B-B14F-4D97-AF65-F5344CB8AC3E}">
        <p14:creationId xmlns:p14="http://schemas.microsoft.com/office/powerpoint/2010/main" val="304190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Formula Review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Welcome and Introductions</a:t>
            </a:r>
          </a:p>
          <a:p>
            <a:pPr marL="0" indent="0">
              <a:buNone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Charge and Responsibilities</a:t>
            </a:r>
          </a:p>
          <a:p>
            <a:pPr marL="0" indent="0">
              <a:buNone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Agenda Overview</a:t>
            </a:r>
          </a:p>
        </p:txBody>
      </p:sp>
    </p:spTree>
    <p:extLst>
      <p:ext uri="{BB962C8B-B14F-4D97-AF65-F5344CB8AC3E}">
        <p14:creationId xmlns:p14="http://schemas.microsoft.com/office/powerpoint/2010/main" val="2986717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Outcome</a:t>
            </a:r>
          </a:p>
        </p:txBody>
      </p:sp>
    </p:spTree>
    <p:extLst>
      <p:ext uri="{BB962C8B-B14F-4D97-AF65-F5344CB8AC3E}">
        <p14:creationId xmlns:p14="http://schemas.microsoft.com/office/powerpoint/2010/main" val="644915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56718D-1141-45FF-99DC-01AC4267C5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080428"/>
              </p:ext>
            </p:extLst>
          </p:nvPr>
        </p:nvGraphicFramePr>
        <p:xfrm>
          <a:off x="190500" y="8382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3B2809F4-5DCB-43D1-AAAB-91A102B8FC3C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Metric</a:t>
            </a:r>
          </a:p>
        </p:txBody>
      </p:sp>
    </p:spTree>
    <p:extLst>
      <p:ext uri="{BB962C8B-B14F-4D97-AF65-F5344CB8AC3E}">
        <p14:creationId xmlns:p14="http://schemas.microsoft.com/office/powerpoint/2010/main" val="3599662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EC6329C-DAB8-4293-ADBF-474FE5E89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251288"/>
              </p:ext>
            </p:extLst>
          </p:nvPr>
        </p:nvGraphicFramePr>
        <p:xfrm>
          <a:off x="228600" y="990601"/>
          <a:ext cx="86868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99B7FBE-F465-42B6-9178-CDC18E3FCFB7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Metric</a:t>
            </a:r>
          </a:p>
        </p:txBody>
      </p:sp>
    </p:spTree>
    <p:extLst>
      <p:ext uri="{BB962C8B-B14F-4D97-AF65-F5344CB8AC3E}">
        <p14:creationId xmlns:p14="http://schemas.microsoft.com/office/powerpoint/2010/main" val="3508054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92C89B6-A935-48F8-A95C-7ACD5B1722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776101"/>
              </p:ext>
            </p:extLst>
          </p:nvPr>
        </p:nvGraphicFramePr>
        <p:xfrm>
          <a:off x="152400" y="914399"/>
          <a:ext cx="8839200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396AF07B-28D6-4377-A46D-32FE894AE4AB}"/>
              </a:ext>
            </a:extLst>
          </p:cNvPr>
          <p:cNvGrpSpPr/>
          <p:nvPr/>
        </p:nvGrpSpPr>
        <p:grpSpPr>
          <a:xfrm>
            <a:off x="5562600" y="1600200"/>
            <a:ext cx="3276600" cy="4259262"/>
            <a:chOff x="5257800" y="1676400"/>
            <a:chExt cx="3276600" cy="425926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E04E0E6-A58C-4C4B-B3F9-64129DC1A7BF}"/>
                </a:ext>
              </a:extLst>
            </p:cNvPr>
            <p:cNvSpPr txBox="1"/>
            <p:nvPr/>
          </p:nvSpPr>
          <p:spPr>
            <a:xfrm>
              <a:off x="6172200" y="16764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53.5%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F6DB18C-1183-4799-9612-724EC4717FB1}"/>
                </a:ext>
              </a:extLst>
            </p:cNvPr>
            <p:cNvSpPr txBox="1"/>
            <p:nvPr/>
          </p:nvSpPr>
          <p:spPr>
            <a:xfrm>
              <a:off x="6553200" y="21614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59.6%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FC3129-84A5-426A-8F9C-4EE17853D996}"/>
                </a:ext>
              </a:extLst>
            </p:cNvPr>
            <p:cNvSpPr txBox="1"/>
            <p:nvPr/>
          </p:nvSpPr>
          <p:spPr>
            <a:xfrm>
              <a:off x="6400800" y="2667000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57.4%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03C1B1E-5D9F-4EAF-B528-40A939C4D9EA}"/>
                </a:ext>
              </a:extLst>
            </p:cNvPr>
            <p:cNvSpPr txBox="1"/>
            <p:nvPr/>
          </p:nvSpPr>
          <p:spPr>
            <a:xfrm>
              <a:off x="5257800" y="31520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38.2%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AEF077-1027-46EE-949D-67AEE285C84B}"/>
                </a:ext>
              </a:extLst>
            </p:cNvPr>
            <p:cNvSpPr txBox="1"/>
            <p:nvPr/>
          </p:nvSpPr>
          <p:spPr>
            <a:xfrm>
              <a:off x="6858000" y="3647299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65.0%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5BDBF55-7D13-4FEF-A74B-CC664B3E90BA}"/>
                </a:ext>
              </a:extLst>
            </p:cNvPr>
            <p:cNvSpPr txBox="1"/>
            <p:nvPr/>
          </p:nvSpPr>
          <p:spPr>
            <a:xfrm>
              <a:off x="6371665" y="41426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56.6%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CBF514-080B-46F7-9821-82CE184324E4}"/>
                </a:ext>
              </a:extLst>
            </p:cNvPr>
            <p:cNvSpPr txBox="1"/>
            <p:nvPr/>
          </p:nvSpPr>
          <p:spPr>
            <a:xfrm>
              <a:off x="6936441" y="4646984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66.3%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54FC25-40C3-4A5C-842E-1FB484D320C3}"/>
                </a:ext>
              </a:extLst>
            </p:cNvPr>
            <p:cNvSpPr txBox="1"/>
            <p:nvPr/>
          </p:nvSpPr>
          <p:spPr>
            <a:xfrm>
              <a:off x="7848600" y="51332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80.4%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11A4208-58C8-4E76-A2A2-00B36189EB4A}"/>
                </a:ext>
              </a:extLst>
            </p:cNvPr>
            <p:cNvSpPr txBox="1"/>
            <p:nvPr/>
          </p:nvSpPr>
          <p:spPr>
            <a:xfrm>
              <a:off x="6714565" y="5658663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62.6%</a:t>
              </a: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6BA43C9C-6000-4055-97DE-AEBCBB6689D2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Metric</a:t>
            </a:r>
          </a:p>
        </p:txBody>
      </p:sp>
    </p:spTree>
    <p:extLst>
      <p:ext uri="{BB962C8B-B14F-4D97-AF65-F5344CB8AC3E}">
        <p14:creationId xmlns:p14="http://schemas.microsoft.com/office/powerpoint/2010/main" val="1616967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197366F-ABC2-4405-905D-28802AE924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988138"/>
              </p:ext>
            </p:extLst>
          </p:nvPr>
        </p:nvGraphicFramePr>
        <p:xfrm>
          <a:off x="228600" y="1303337"/>
          <a:ext cx="87630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E27696-65AC-419E-89DF-AF1346AC8F15}"/>
              </a:ext>
            </a:extLst>
          </p:cNvPr>
          <p:cNvSpPr txBox="1"/>
          <p:nvPr/>
        </p:nvSpPr>
        <p:spPr>
          <a:xfrm>
            <a:off x="2209800" y="941567"/>
            <a:ext cx="5077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Cohort Graduation Rates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D893A5-6B4A-495D-BCB1-D34AB5F5ED23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Metric</a:t>
            </a:r>
          </a:p>
        </p:txBody>
      </p:sp>
    </p:spTree>
    <p:extLst>
      <p:ext uri="{BB962C8B-B14F-4D97-AF65-F5344CB8AC3E}">
        <p14:creationId xmlns:p14="http://schemas.microsoft.com/office/powerpoint/2010/main" val="330495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9A3F2-4BD4-40B2-B851-640335A1A94D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3058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Movement to an on-time graduation rate metric</a:t>
            </a:r>
          </a:p>
          <a:p>
            <a:endParaRPr lang="en-US" sz="1050" dirty="0"/>
          </a:p>
          <a:p>
            <a:pPr marL="457200" lvl="1" indent="0">
              <a:buNone/>
            </a:pP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Proposed Change — Transition the graduation rate metric in the formula from 150% time to on-time graduation.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8F0054-AF93-4626-A1E7-6A3BB1DE0B05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Graduation Rate Metric</a:t>
            </a:r>
          </a:p>
        </p:txBody>
      </p:sp>
    </p:spTree>
    <p:extLst>
      <p:ext uri="{BB962C8B-B14F-4D97-AF65-F5344CB8AC3E}">
        <p14:creationId xmlns:p14="http://schemas.microsoft.com/office/powerpoint/2010/main" val="753652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</a:t>
            </a:r>
          </a:p>
        </p:txBody>
      </p:sp>
    </p:spTree>
    <p:extLst>
      <p:ext uri="{BB962C8B-B14F-4D97-AF65-F5344CB8AC3E}">
        <p14:creationId xmlns:p14="http://schemas.microsoft.com/office/powerpoint/2010/main" val="1131172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660B24-544A-492E-9AC2-7B1548B0F4D3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Measures</a:t>
            </a:r>
          </a:p>
          <a:p>
            <a:pPr lvl="1"/>
            <a:r>
              <a:rPr lang="en-US" sz="2200" dirty="0"/>
              <a:t>Education</a:t>
            </a:r>
            <a:r>
              <a:rPr lang="en-US" dirty="0"/>
              <a:t> &amp; General Square Footage</a:t>
            </a:r>
          </a:p>
          <a:p>
            <a:pPr lvl="2"/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E&amp;G</a:t>
            </a:r>
          </a:p>
          <a:p>
            <a:pPr lvl="2"/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Portables</a:t>
            </a:r>
          </a:p>
          <a:p>
            <a:pPr lvl="2"/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20+ Years Old</a:t>
            </a:r>
          </a:p>
          <a:p>
            <a:pPr lvl="1"/>
            <a:r>
              <a:rPr lang="en-US" dirty="0"/>
              <a:t>Utility Estimate (based on national database)</a:t>
            </a:r>
          </a:p>
          <a:p>
            <a:pPr lvl="1"/>
            <a:r>
              <a:rPr lang="en-US" dirty="0"/>
              <a:t>Equipment Inventory</a:t>
            </a:r>
          </a:p>
          <a:p>
            <a:pPr lvl="1"/>
            <a:r>
              <a:rPr lang="en-US" dirty="0"/>
              <a:t>Rental Space</a:t>
            </a:r>
          </a:p>
          <a:p>
            <a:r>
              <a:rPr lang="en-US" dirty="0"/>
              <a:t>Comprises ~22% of the overall formula</a:t>
            </a:r>
          </a:p>
          <a:p>
            <a:r>
              <a:rPr lang="en-US" dirty="0"/>
              <a:t>Annual calculation</a:t>
            </a:r>
          </a:p>
          <a:p>
            <a:r>
              <a:rPr lang="en-US" dirty="0"/>
              <a:t>Highly sensitive to new buildings/demolitions/renovations/off-line decisions</a:t>
            </a:r>
          </a:p>
          <a:p>
            <a:r>
              <a:rPr lang="en-US" dirty="0"/>
              <a:t>Most time intensive portion of formula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96FB64-0575-457E-B86E-70FD5799D004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 Review</a:t>
            </a:r>
          </a:p>
        </p:txBody>
      </p:sp>
    </p:spTree>
    <p:extLst>
      <p:ext uri="{BB962C8B-B14F-4D97-AF65-F5344CB8AC3E}">
        <p14:creationId xmlns:p14="http://schemas.microsoft.com/office/powerpoint/2010/main" val="1629978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8F0054-AF93-4626-A1E7-6A3BB1DE0B05}"/>
              </a:ext>
            </a:extLst>
          </p:cNvPr>
          <p:cNvSpPr txBox="1">
            <a:spLocks/>
          </p:cNvSpPr>
          <p:nvPr/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Fixed Costs Potential Solutions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5EFFCB-70CF-4037-85F0-59CE2357051C}"/>
              </a:ext>
            </a:extLst>
          </p:cNvPr>
          <p:cNvSpPr txBox="1">
            <a:spLocks/>
          </p:cNvSpPr>
          <p:nvPr/>
        </p:nvSpPr>
        <p:spPr>
          <a:xfrm>
            <a:off x="457200" y="12954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Proposed Fixed Costs Solution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</a:rPr>
              <a:t>Phase out</a:t>
            </a:r>
            <a:r>
              <a:rPr lang="en-US" sz="1800" dirty="0"/>
              <a:t> </a:t>
            </a:r>
            <a:r>
              <a:rPr lang="en-US" sz="1800" i="1" dirty="0"/>
              <a:t>Fixed Costs</a:t>
            </a:r>
            <a:r>
              <a:rPr lang="en-US" sz="1800" dirty="0"/>
              <a:t> as a measure in the formula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Gradually reduce from 22% to 0%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 3-to-5-year period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</a:rPr>
              <a:t>Reduce</a:t>
            </a:r>
            <a:r>
              <a:rPr lang="en-US" sz="1800" dirty="0"/>
              <a:t> </a:t>
            </a:r>
            <a:r>
              <a:rPr lang="en-US" sz="1800" i="1" dirty="0"/>
              <a:t>Fixed Costs</a:t>
            </a:r>
            <a:r>
              <a:rPr lang="en-US" sz="1800" dirty="0"/>
              <a:t> Influence on Formula	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 ratio to 10%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Move to a 3-year average of campus footprint</a:t>
            </a:r>
          </a:p>
          <a:p>
            <a:pPr lvl="1"/>
            <a:r>
              <a:rPr lang="en-US" sz="1800" dirty="0">
                <a:solidFill>
                  <a:srgbClr val="C00000"/>
                </a:solidFill>
              </a:rPr>
              <a:t>Streamline</a:t>
            </a:r>
            <a:r>
              <a:rPr lang="en-US" sz="1800" dirty="0"/>
              <a:t> </a:t>
            </a:r>
            <a:r>
              <a:rPr lang="en-US" sz="1800" i="1" dirty="0"/>
              <a:t>Fixed Costs</a:t>
            </a:r>
            <a:r>
              <a:rPr lang="en-US" sz="1800" dirty="0"/>
              <a:t>: 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Hold fixed costs at status quo ratio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Remove non-renovated premium</a:t>
            </a:r>
          </a:p>
          <a:p>
            <a:pPr lvl="2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Move to a 3-year average to limit volatility</a:t>
            </a:r>
          </a:p>
        </p:txBody>
      </p:sp>
    </p:spTree>
    <p:extLst>
      <p:ext uri="{BB962C8B-B14F-4D97-AF65-F5344CB8AC3E}">
        <p14:creationId xmlns:p14="http://schemas.microsoft.com/office/powerpoint/2010/main" val="1828166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Low-Income Focus Population</a:t>
            </a:r>
          </a:p>
        </p:txBody>
      </p:sp>
    </p:spTree>
    <p:extLst>
      <p:ext uri="{BB962C8B-B14F-4D97-AF65-F5344CB8AC3E}">
        <p14:creationId xmlns:p14="http://schemas.microsoft.com/office/powerpoint/2010/main" val="7500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6D66F1A-C724-4552-9799-C4F0FF30BC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4080158"/>
              </p:ext>
            </p:extLst>
          </p:nvPr>
        </p:nvGraphicFramePr>
        <p:xfrm>
          <a:off x="190500" y="838200"/>
          <a:ext cx="8763000" cy="5592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166362CD-E93D-40F8-9F89-A7BC3C018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301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2389388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9A3F2-4BD4-40B2-B851-640335A1A94D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305800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Inclusion of Out-of-State Low-Income Students</a:t>
            </a:r>
          </a:p>
          <a:p>
            <a:endParaRPr lang="en-US" sz="1050" dirty="0"/>
          </a:p>
          <a:p>
            <a:pPr marL="457200" lvl="1" indent="0">
              <a:buNone/>
            </a:pPr>
            <a:r>
              <a:rPr lang="en-US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THEC Staff Recommended Proposed Change — Expand data collection process to include out-of-state students in the low-income focus population premium to align this premium with all others in the formula.</a:t>
            </a:r>
          </a:p>
          <a:p>
            <a:pPr marL="0" indent="0">
              <a:buNone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8F0054-AF93-4626-A1E7-6A3BB1DE0B05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Low-Income Focus Population</a:t>
            </a:r>
          </a:p>
        </p:txBody>
      </p:sp>
    </p:spTree>
    <p:extLst>
      <p:ext uri="{BB962C8B-B14F-4D97-AF65-F5344CB8AC3E}">
        <p14:creationId xmlns:p14="http://schemas.microsoft.com/office/powerpoint/2010/main" val="2177042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20951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263775"/>
            <a:ext cx="8153400" cy="1470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of 2015-2021 Outcomes-Based Funding Formula</a:t>
            </a:r>
          </a:p>
        </p:txBody>
      </p:sp>
    </p:spTree>
    <p:extLst>
      <p:ext uri="{BB962C8B-B14F-4D97-AF65-F5344CB8AC3E}">
        <p14:creationId xmlns:p14="http://schemas.microsoft.com/office/powerpoint/2010/main" val="164243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Sector-Differentiated Outcomes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5EAFD18-2140-4751-BD52-0E892DC0007A}"/>
              </a:ext>
            </a:extLst>
          </p:cNvPr>
          <p:cNvSpPr txBox="1">
            <a:spLocks/>
          </p:cNvSpPr>
          <p:nvPr/>
        </p:nvSpPr>
        <p:spPr>
          <a:xfrm>
            <a:off x="228600" y="1676400"/>
            <a:ext cx="8458200" cy="49530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Students accumulating 30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Students accumulating 60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Students accumulating 90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Bachelors and Associate degrees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Masters/Ed. Specialist degrees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Doctoral/Law degrees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Research &amp; Service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Degrees per 100 FTE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Six-year graduation rate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Community College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Students accumulating 12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Students accumulating 24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Students accumulating 36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Dual enrollment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Associate degrees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Long-term certificates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Short-term certificates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Job placement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Transfer out with 12 hours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Workforce training</a:t>
            </a: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Awards per 100 FTE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2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dirty="0">
                <a:solidFill>
                  <a:schemeClr val="tx1"/>
                </a:solidFill>
              </a:rPr>
              <a:t>Overview of Focus Populations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12" name="Picture 8" descr="graduation cap icon">
            <a:extLst>
              <a:ext uri="{FF2B5EF4-FFF2-40B4-BE49-F238E27FC236}">
                <a16:creationId xmlns:a16="http://schemas.microsoft.com/office/drawing/2014/main" id="{D024CF62-98A9-4466-BC94-CBE7256161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875"/>
                    </a14:imgEffect>
                    <a14:imgEffect>
                      <a14:saturation sat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138" b="12784"/>
          <a:stretch/>
        </p:blipFill>
        <p:spPr bwMode="auto">
          <a:xfrm>
            <a:off x="4864529" y="4416354"/>
            <a:ext cx="313139" cy="29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graduation cap icon">
            <a:extLst>
              <a:ext uri="{FF2B5EF4-FFF2-40B4-BE49-F238E27FC236}">
                <a16:creationId xmlns:a16="http://schemas.microsoft.com/office/drawing/2014/main" id="{D8A5D53E-0910-4C8C-969D-50196C0585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50"/>
                    </a14:imgEffect>
                    <a14:imgEffect>
                      <a14:saturation sa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96" b="12865"/>
          <a:stretch/>
        </p:blipFill>
        <p:spPr bwMode="auto">
          <a:xfrm>
            <a:off x="4864117" y="4715756"/>
            <a:ext cx="307081" cy="29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graduation cap icon">
            <a:extLst>
              <a:ext uri="{FF2B5EF4-FFF2-40B4-BE49-F238E27FC236}">
                <a16:creationId xmlns:a16="http://schemas.microsoft.com/office/drawing/2014/main" id="{E550CA07-5636-4C17-907F-81E3E785C2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3" b="14285"/>
          <a:stretch/>
        </p:blipFill>
        <p:spPr bwMode="auto">
          <a:xfrm>
            <a:off x="4860023" y="4116294"/>
            <a:ext cx="315269" cy="29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mage result for stick person for infographic">
            <a:extLst>
              <a:ext uri="{FF2B5EF4-FFF2-40B4-BE49-F238E27FC236}">
                <a16:creationId xmlns:a16="http://schemas.microsoft.com/office/drawing/2014/main" id="{DA80E545-5F9C-4035-A442-025928F8DD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465426" y="5009301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Image result for stick person for infographic">
            <a:extLst>
              <a:ext uri="{FF2B5EF4-FFF2-40B4-BE49-F238E27FC236}">
                <a16:creationId xmlns:a16="http://schemas.microsoft.com/office/drawing/2014/main" id="{409C8507-519C-4C20-B6B7-CEB905B90B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1200242" y="5019197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Image result for stick person for infographic">
            <a:extLst>
              <a:ext uri="{FF2B5EF4-FFF2-40B4-BE49-F238E27FC236}">
                <a16:creationId xmlns:a16="http://schemas.microsoft.com/office/drawing/2014/main" id="{B8740120-D0B5-48D8-874A-54ABF98538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1938473" y="5019197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mage result for stick person for infographic">
            <a:extLst>
              <a:ext uri="{FF2B5EF4-FFF2-40B4-BE49-F238E27FC236}">
                <a16:creationId xmlns:a16="http://schemas.microsoft.com/office/drawing/2014/main" id="{846D0285-3C0E-40B7-B0DE-B01A08D38D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2682617" y="5014249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Image result for stick person for infographic">
            <a:extLst>
              <a:ext uri="{FF2B5EF4-FFF2-40B4-BE49-F238E27FC236}">
                <a16:creationId xmlns:a16="http://schemas.microsoft.com/office/drawing/2014/main" id="{542DE9C4-5D5D-4C6F-973D-B22308BA90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3418442" y="5014249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Image result for stick person for infographic">
            <a:extLst>
              <a:ext uri="{FF2B5EF4-FFF2-40B4-BE49-F238E27FC236}">
                <a16:creationId xmlns:a16="http://schemas.microsoft.com/office/drawing/2014/main" id="{FB30A121-4CBA-4E28-9627-E4F3F1DDEE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4158428" y="5014249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Image result for stick person for infographic">
            <a:extLst>
              <a:ext uri="{FF2B5EF4-FFF2-40B4-BE49-F238E27FC236}">
                <a16:creationId xmlns:a16="http://schemas.microsoft.com/office/drawing/2014/main" id="{C5F0A911-A7E2-4FD2-9B79-6588FC058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4897224" y="5014249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Image result for stick person for infographic">
            <a:extLst>
              <a:ext uri="{FF2B5EF4-FFF2-40B4-BE49-F238E27FC236}">
                <a16:creationId xmlns:a16="http://schemas.microsoft.com/office/drawing/2014/main" id="{DB7559C9-AC64-431A-9B5D-D2A4517DE7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5638397" y="5014249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Image result for stick person for infographic">
            <a:extLst>
              <a:ext uri="{FF2B5EF4-FFF2-40B4-BE49-F238E27FC236}">
                <a16:creationId xmlns:a16="http://schemas.microsoft.com/office/drawing/2014/main" id="{A910716A-678F-4C4F-88A3-A5EE56E61D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6356477" y="5014249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Image result for stick person for infographic">
            <a:extLst>
              <a:ext uri="{FF2B5EF4-FFF2-40B4-BE49-F238E27FC236}">
                <a16:creationId xmlns:a16="http://schemas.microsoft.com/office/drawing/2014/main" id="{A12E7BE4-6340-4774-8EF3-7B35EE879A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7118368" y="5009301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Image result for stick person for infographic">
            <a:extLst>
              <a:ext uri="{FF2B5EF4-FFF2-40B4-BE49-F238E27FC236}">
                <a16:creationId xmlns:a16="http://schemas.microsoft.com/office/drawing/2014/main" id="{069928E1-F1B5-44B6-95E0-9B46BD7261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7857164" y="5009301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Image result for stick person for infographic">
            <a:extLst>
              <a:ext uri="{FF2B5EF4-FFF2-40B4-BE49-F238E27FC236}">
                <a16:creationId xmlns:a16="http://schemas.microsoft.com/office/drawing/2014/main" id="{DD8DC5ED-A67C-488C-BD77-5EB3443CC1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7" t="12703" r="34288" b="10836"/>
          <a:stretch/>
        </p:blipFill>
        <p:spPr bwMode="auto">
          <a:xfrm>
            <a:off x="8598333" y="5019197"/>
            <a:ext cx="240866" cy="62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graduation cap icon">
            <a:extLst>
              <a:ext uri="{FF2B5EF4-FFF2-40B4-BE49-F238E27FC236}">
                <a16:creationId xmlns:a16="http://schemas.microsoft.com/office/drawing/2014/main" id="{F945C128-CE83-4ECA-94A9-54756D0090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50"/>
                    </a14:imgEffect>
                    <a14:imgEffect>
                      <a14:saturation sa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96" b="12865"/>
          <a:stretch/>
        </p:blipFill>
        <p:spPr bwMode="auto">
          <a:xfrm>
            <a:off x="1074115" y="2072530"/>
            <a:ext cx="513544" cy="3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graduation cap icon">
            <a:extLst>
              <a:ext uri="{FF2B5EF4-FFF2-40B4-BE49-F238E27FC236}">
                <a16:creationId xmlns:a16="http://schemas.microsoft.com/office/drawing/2014/main" id="{F2D4ECAB-DE66-4CB9-B137-1F9BB7CE03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3" b="14285"/>
          <a:stretch/>
        </p:blipFill>
        <p:spPr bwMode="auto">
          <a:xfrm>
            <a:off x="1069050" y="2758330"/>
            <a:ext cx="523675" cy="37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graduation cap icon">
            <a:extLst>
              <a:ext uri="{FF2B5EF4-FFF2-40B4-BE49-F238E27FC236}">
                <a16:creationId xmlns:a16="http://schemas.microsoft.com/office/drawing/2014/main" id="{51F439CB-0DF7-435E-B8F0-54A2629096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7875"/>
                    </a14:imgEffect>
                    <a14:imgEffect>
                      <a14:saturation sat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138" b="12784"/>
          <a:stretch/>
        </p:blipFill>
        <p:spPr bwMode="auto">
          <a:xfrm>
            <a:off x="1070819" y="3458834"/>
            <a:ext cx="520137" cy="37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67F10858-CAFD-46BF-8361-754A74F91730}"/>
              </a:ext>
            </a:extLst>
          </p:cNvPr>
          <p:cNvGrpSpPr/>
          <p:nvPr/>
        </p:nvGrpSpPr>
        <p:grpSpPr>
          <a:xfrm>
            <a:off x="7819963" y="4111346"/>
            <a:ext cx="317645" cy="897955"/>
            <a:chOff x="71771" y="3511752"/>
            <a:chExt cx="630573" cy="1348603"/>
          </a:xfrm>
        </p:grpSpPr>
        <p:pic>
          <p:nvPicPr>
            <p:cNvPr id="31" name="Picture 8" descr="graduation cap icon">
              <a:extLst>
                <a:ext uri="{FF2B5EF4-FFF2-40B4-BE49-F238E27FC236}">
                  <a16:creationId xmlns:a16="http://schemas.microsoft.com/office/drawing/2014/main" id="{7B5127D5-9D3C-46B0-ADDA-226BA19921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875"/>
                      </a14:imgEffect>
                      <a14:imgEffect>
                        <a14:saturation sat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38" b="12784"/>
            <a:stretch/>
          </p:blipFill>
          <p:spPr bwMode="auto">
            <a:xfrm>
              <a:off x="80717" y="3962400"/>
              <a:ext cx="621627" cy="448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0" descr="graduation cap icon">
              <a:extLst>
                <a:ext uri="{FF2B5EF4-FFF2-40B4-BE49-F238E27FC236}">
                  <a16:creationId xmlns:a16="http://schemas.microsoft.com/office/drawing/2014/main" id="{72F0290D-BD17-49A6-B038-1142B438A59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50"/>
                      </a14:imgEffect>
                      <a14:imgEffect>
                        <a14:saturation sat="9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96" b="12865"/>
            <a:stretch/>
          </p:blipFill>
          <p:spPr bwMode="auto">
            <a:xfrm>
              <a:off x="79898" y="4412060"/>
              <a:ext cx="609602" cy="448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2" descr="graduation cap icon">
              <a:extLst>
                <a:ext uri="{FF2B5EF4-FFF2-40B4-BE49-F238E27FC236}">
                  <a16:creationId xmlns:a16="http://schemas.microsoft.com/office/drawing/2014/main" id="{BD94ED8B-B931-4D63-8C4F-7F0D710CC9B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123" b="14285"/>
            <a:stretch/>
          </p:blipFill>
          <p:spPr bwMode="auto">
            <a:xfrm>
              <a:off x="71771" y="3511752"/>
              <a:ext cx="625856" cy="448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D12DD46-E153-43CF-89F3-E49D70198289}"/>
              </a:ext>
            </a:extLst>
          </p:cNvPr>
          <p:cNvGrpSpPr/>
          <p:nvPr/>
        </p:nvGrpSpPr>
        <p:grpSpPr>
          <a:xfrm>
            <a:off x="420113" y="4409680"/>
            <a:ext cx="317645" cy="598394"/>
            <a:chOff x="444355" y="4354606"/>
            <a:chExt cx="317645" cy="598394"/>
          </a:xfrm>
        </p:grpSpPr>
        <p:pic>
          <p:nvPicPr>
            <p:cNvPr id="35" name="Picture 8" descr="graduation cap icon">
              <a:extLst>
                <a:ext uri="{FF2B5EF4-FFF2-40B4-BE49-F238E27FC236}">
                  <a16:creationId xmlns:a16="http://schemas.microsoft.com/office/drawing/2014/main" id="{BDC73B51-011E-4916-89FF-A7C4592B98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875"/>
                      </a14:imgEffect>
                      <a14:imgEffect>
                        <a14:saturation sat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38" b="12784"/>
            <a:stretch/>
          </p:blipFill>
          <p:spPr bwMode="auto">
            <a:xfrm>
              <a:off x="448861" y="4654666"/>
              <a:ext cx="313139" cy="298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12" descr="graduation cap icon">
              <a:extLst>
                <a:ext uri="{FF2B5EF4-FFF2-40B4-BE49-F238E27FC236}">
                  <a16:creationId xmlns:a16="http://schemas.microsoft.com/office/drawing/2014/main" id="{DEB423B0-ED6A-4528-92EE-CDCF4CCFDD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123" b="14285"/>
            <a:stretch/>
          </p:blipFill>
          <p:spPr bwMode="auto">
            <a:xfrm>
              <a:off x="444355" y="4354606"/>
              <a:ext cx="315269" cy="298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34D3CFC-5967-4321-B4F8-62A64204C801}"/>
              </a:ext>
            </a:extLst>
          </p:cNvPr>
          <p:cNvGrpSpPr/>
          <p:nvPr/>
        </p:nvGrpSpPr>
        <p:grpSpPr>
          <a:xfrm>
            <a:off x="2640068" y="4408817"/>
            <a:ext cx="317645" cy="598394"/>
            <a:chOff x="444355" y="4354606"/>
            <a:chExt cx="317645" cy="598394"/>
          </a:xfrm>
        </p:grpSpPr>
        <p:pic>
          <p:nvPicPr>
            <p:cNvPr id="38" name="Picture 8" descr="graduation cap icon">
              <a:extLst>
                <a:ext uri="{FF2B5EF4-FFF2-40B4-BE49-F238E27FC236}">
                  <a16:creationId xmlns:a16="http://schemas.microsoft.com/office/drawing/2014/main" id="{E8046D6F-C902-42D2-8CBF-DFD27CA04F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875"/>
                      </a14:imgEffect>
                      <a14:imgEffect>
                        <a14:saturation sat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38" b="12784"/>
            <a:stretch/>
          </p:blipFill>
          <p:spPr bwMode="auto">
            <a:xfrm>
              <a:off x="448861" y="4654666"/>
              <a:ext cx="313139" cy="298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12" descr="graduation cap icon">
              <a:extLst>
                <a:ext uri="{FF2B5EF4-FFF2-40B4-BE49-F238E27FC236}">
                  <a16:creationId xmlns:a16="http://schemas.microsoft.com/office/drawing/2014/main" id="{30005C48-9698-4798-900A-74CD7967F7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123" b="14285"/>
            <a:stretch/>
          </p:blipFill>
          <p:spPr bwMode="auto">
            <a:xfrm>
              <a:off x="444355" y="4354606"/>
              <a:ext cx="315269" cy="298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0" name="Picture 10" descr="graduation cap icon">
            <a:extLst>
              <a:ext uri="{FF2B5EF4-FFF2-40B4-BE49-F238E27FC236}">
                <a16:creationId xmlns:a16="http://schemas.microsoft.com/office/drawing/2014/main" id="{CD5C1BFD-D8C5-4037-9360-052023A7EF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50"/>
                    </a14:imgEffect>
                    <a14:imgEffect>
                      <a14:saturation sa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96" b="12865"/>
          <a:stretch/>
        </p:blipFill>
        <p:spPr bwMode="auto">
          <a:xfrm>
            <a:off x="3385335" y="4707151"/>
            <a:ext cx="307081" cy="29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graduation cap icon">
            <a:extLst>
              <a:ext uri="{FF2B5EF4-FFF2-40B4-BE49-F238E27FC236}">
                <a16:creationId xmlns:a16="http://schemas.microsoft.com/office/drawing/2014/main" id="{FDCCE769-A223-45F8-85F8-450D618EFA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875"/>
                    </a14:imgEffect>
                    <a14:imgEffect>
                      <a14:saturation sat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138" b="12784"/>
          <a:stretch/>
        </p:blipFill>
        <p:spPr bwMode="auto">
          <a:xfrm>
            <a:off x="6325012" y="4427851"/>
            <a:ext cx="313139" cy="29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graduation cap icon">
            <a:extLst>
              <a:ext uri="{FF2B5EF4-FFF2-40B4-BE49-F238E27FC236}">
                <a16:creationId xmlns:a16="http://schemas.microsoft.com/office/drawing/2014/main" id="{EB046A62-C6AE-4926-82F4-0D63DE67E8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50"/>
                    </a14:imgEffect>
                    <a14:imgEffect>
                      <a14:saturation sat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96" b="12865"/>
          <a:stretch/>
        </p:blipFill>
        <p:spPr bwMode="auto">
          <a:xfrm>
            <a:off x="6324600" y="4727253"/>
            <a:ext cx="307081" cy="29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6BF66112-0F62-499A-90E9-7D55E3753E3B}"/>
              </a:ext>
            </a:extLst>
          </p:cNvPr>
          <p:cNvGrpSpPr/>
          <p:nvPr/>
        </p:nvGrpSpPr>
        <p:grpSpPr>
          <a:xfrm>
            <a:off x="1161286" y="4406856"/>
            <a:ext cx="315269" cy="598081"/>
            <a:chOff x="1143000" y="4343400"/>
            <a:chExt cx="315269" cy="598081"/>
          </a:xfrm>
        </p:grpSpPr>
        <p:pic>
          <p:nvPicPr>
            <p:cNvPr id="44" name="Picture 10" descr="graduation cap icon">
              <a:extLst>
                <a:ext uri="{FF2B5EF4-FFF2-40B4-BE49-F238E27FC236}">
                  <a16:creationId xmlns:a16="http://schemas.microsoft.com/office/drawing/2014/main" id="{5BEE0D13-62EB-4323-9DDC-6F420EDF36C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50"/>
                      </a14:imgEffect>
                      <a14:imgEffect>
                        <a14:saturation sat="9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596" b="12865"/>
            <a:stretch/>
          </p:blipFill>
          <p:spPr bwMode="auto">
            <a:xfrm>
              <a:off x="1143000" y="4642988"/>
              <a:ext cx="307081" cy="2984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2" descr="graduation cap icon">
              <a:extLst>
                <a:ext uri="{FF2B5EF4-FFF2-40B4-BE49-F238E27FC236}">
                  <a16:creationId xmlns:a16="http://schemas.microsoft.com/office/drawing/2014/main" id="{EC516C14-11BD-4473-80A6-CF1CE09540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123" b="14285"/>
            <a:stretch/>
          </p:blipFill>
          <p:spPr bwMode="auto">
            <a:xfrm>
              <a:off x="1143000" y="4343400"/>
              <a:ext cx="315269" cy="298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6" name="Picture 8" descr="graduation cap icon">
            <a:extLst>
              <a:ext uri="{FF2B5EF4-FFF2-40B4-BE49-F238E27FC236}">
                <a16:creationId xmlns:a16="http://schemas.microsoft.com/office/drawing/2014/main" id="{0226A340-A205-4C14-86D4-8BC2FF7725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875"/>
                    </a14:imgEffect>
                    <a14:imgEffect>
                      <a14:saturation sat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138" b="12784"/>
          <a:stretch/>
        </p:blipFill>
        <p:spPr bwMode="auto">
          <a:xfrm>
            <a:off x="8562197" y="4710887"/>
            <a:ext cx="313139" cy="29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graduation cap icon">
            <a:extLst>
              <a:ext uri="{FF2B5EF4-FFF2-40B4-BE49-F238E27FC236}">
                <a16:creationId xmlns:a16="http://schemas.microsoft.com/office/drawing/2014/main" id="{357602EF-DFA9-4B74-BB6A-26343A5975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3" b="14285"/>
          <a:stretch/>
        </p:blipFill>
        <p:spPr bwMode="auto">
          <a:xfrm>
            <a:off x="5601196" y="4708014"/>
            <a:ext cx="315269" cy="29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0461FA8-FEB9-4CE7-84CD-590043C0F534}"/>
              </a:ext>
            </a:extLst>
          </p:cNvPr>
          <p:cNvSpPr txBox="1"/>
          <p:nvPr/>
        </p:nvSpPr>
        <p:spPr>
          <a:xfrm>
            <a:off x="3277916" y="5726668"/>
            <a:ext cx="52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1.8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832C990-EA8C-4B3F-B1BC-72BC77AB089A}"/>
              </a:ext>
            </a:extLst>
          </p:cNvPr>
          <p:cNvSpPr txBox="1"/>
          <p:nvPr/>
        </p:nvSpPr>
        <p:spPr>
          <a:xfrm>
            <a:off x="6325012" y="5726668"/>
            <a:ext cx="3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6E4F6F3-1C86-48FE-A3D5-F70BCEB2AF8D}"/>
              </a:ext>
            </a:extLst>
          </p:cNvPr>
          <p:cNvSpPr txBox="1"/>
          <p:nvPr/>
        </p:nvSpPr>
        <p:spPr>
          <a:xfrm>
            <a:off x="4747470" y="5726668"/>
            <a:ext cx="54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232AEC-C633-4F1A-9D62-ED20C5DCC400}"/>
              </a:ext>
            </a:extLst>
          </p:cNvPr>
          <p:cNvSpPr txBox="1"/>
          <p:nvPr/>
        </p:nvSpPr>
        <p:spPr>
          <a:xfrm>
            <a:off x="7707410" y="5726668"/>
            <a:ext cx="54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2.2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FBC4998-86BC-4681-A231-B71E8BF88865}"/>
              </a:ext>
            </a:extLst>
          </p:cNvPr>
          <p:cNvSpPr txBox="1"/>
          <p:nvPr/>
        </p:nvSpPr>
        <p:spPr>
          <a:xfrm>
            <a:off x="1887456" y="572666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F9962-77A5-44CD-AAA2-05D62904E2FB}"/>
              </a:ext>
            </a:extLst>
          </p:cNvPr>
          <p:cNvSpPr txBox="1"/>
          <p:nvPr/>
        </p:nvSpPr>
        <p:spPr>
          <a:xfrm>
            <a:off x="4107411" y="572666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CF64B4C-B44B-46F3-B024-26782CC0887C}"/>
              </a:ext>
            </a:extLst>
          </p:cNvPr>
          <p:cNvSpPr txBox="1"/>
          <p:nvPr/>
        </p:nvSpPr>
        <p:spPr>
          <a:xfrm>
            <a:off x="7067351" y="572666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95AFA7-BF24-471B-8055-7EF16459A74E}"/>
              </a:ext>
            </a:extLst>
          </p:cNvPr>
          <p:cNvSpPr txBox="1"/>
          <p:nvPr/>
        </p:nvSpPr>
        <p:spPr>
          <a:xfrm>
            <a:off x="5497871" y="5726668"/>
            <a:ext cx="52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1.8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9BC4B2A-0A32-4508-9FF2-6635F464E3B0}"/>
              </a:ext>
            </a:extLst>
          </p:cNvPr>
          <p:cNvSpPr txBox="1"/>
          <p:nvPr/>
        </p:nvSpPr>
        <p:spPr>
          <a:xfrm>
            <a:off x="8457807" y="5726668"/>
            <a:ext cx="521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1.8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D5C738-9CCD-49DC-A304-EC7AEF42167F}"/>
              </a:ext>
            </a:extLst>
          </p:cNvPr>
          <p:cNvSpPr txBox="1"/>
          <p:nvPr/>
        </p:nvSpPr>
        <p:spPr>
          <a:xfrm>
            <a:off x="433961" y="5726668"/>
            <a:ext cx="3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F0391FC-BC94-4E58-914F-8F3C41E2173A}"/>
              </a:ext>
            </a:extLst>
          </p:cNvPr>
          <p:cNvSpPr txBox="1"/>
          <p:nvPr/>
        </p:nvSpPr>
        <p:spPr>
          <a:xfrm>
            <a:off x="1168777" y="5726668"/>
            <a:ext cx="3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1BD2AB-83FC-4022-B09E-3FE023C05B75}"/>
              </a:ext>
            </a:extLst>
          </p:cNvPr>
          <p:cNvSpPr txBox="1"/>
          <p:nvPr/>
        </p:nvSpPr>
        <p:spPr>
          <a:xfrm>
            <a:off x="2651152" y="5726668"/>
            <a:ext cx="3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0EB4C19-F361-4327-9DD9-204028FFD60F}"/>
              </a:ext>
            </a:extLst>
          </p:cNvPr>
          <p:cNvSpPr/>
          <p:nvPr/>
        </p:nvSpPr>
        <p:spPr>
          <a:xfrm>
            <a:off x="44347" y="1905000"/>
            <a:ext cx="1543312" cy="215911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16F3355-43C7-40D2-AB08-8F865BAACD09}"/>
              </a:ext>
            </a:extLst>
          </p:cNvPr>
          <p:cNvSpPr/>
          <p:nvPr/>
        </p:nvSpPr>
        <p:spPr>
          <a:xfrm>
            <a:off x="152400" y="3908868"/>
            <a:ext cx="8827325" cy="109606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2" name="Content Placeholder 3">
            <a:extLst>
              <a:ext uri="{FF2B5EF4-FFF2-40B4-BE49-F238E27FC236}">
                <a16:creationId xmlns:a16="http://schemas.microsoft.com/office/drawing/2014/main" id="{21768698-6F0A-4215-A681-7F84F6205447}"/>
              </a:ext>
            </a:extLst>
          </p:cNvPr>
          <p:cNvSpPr txBox="1">
            <a:spLocks/>
          </p:cNvSpPr>
          <p:nvPr/>
        </p:nvSpPr>
        <p:spPr>
          <a:xfrm>
            <a:off x="-1066800" y="1386730"/>
            <a:ext cx="5635826" cy="267256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                 Populations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Adult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Low-Income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			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Academically </a:t>
            </a:r>
            <a:b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</a:b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			Underprepared (CC)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3" name="Content Placeholder 3">
            <a:extLst>
              <a:ext uri="{FF2B5EF4-FFF2-40B4-BE49-F238E27FC236}">
                <a16:creationId xmlns:a16="http://schemas.microsoft.com/office/drawing/2014/main" id="{AB480459-A90B-4FD5-AE7C-FE1EDC1DA6E9}"/>
              </a:ext>
            </a:extLst>
          </p:cNvPr>
          <p:cNvSpPr txBox="1">
            <a:spLocks/>
          </p:cNvSpPr>
          <p:nvPr/>
        </p:nvSpPr>
        <p:spPr>
          <a:xfrm>
            <a:off x="4041574" y="1371600"/>
            <a:ext cx="5635826" cy="2832499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                    Premiums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       80%	  100%     120% 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			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64" name="Content Placeholder 3">
            <a:extLst>
              <a:ext uri="{FF2B5EF4-FFF2-40B4-BE49-F238E27FC236}">
                <a16:creationId xmlns:a16="http://schemas.microsoft.com/office/drawing/2014/main" id="{2C2F39E2-97FB-4191-8076-405DDD0C1E19}"/>
              </a:ext>
            </a:extLst>
          </p:cNvPr>
          <p:cNvSpPr txBox="1">
            <a:spLocks/>
          </p:cNvSpPr>
          <p:nvPr/>
        </p:nvSpPr>
        <p:spPr>
          <a:xfrm>
            <a:off x="4879774" y="1674425"/>
            <a:ext cx="5635826" cy="266897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E71B1B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11D5F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	    2		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04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01CD5-A7AB-4912-8787-7605327F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Overview of University Weights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BD95524-5500-487A-B986-016008B74CC6}"/>
              </a:ext>
            </a:extLst>
          </p:cNvPr>
          <p:cNvGraphicFramePr>
            <a:graphicFrameLocks noGrp="1"/>
          </p:cNvGraphicFramePr>
          <p:nvPr/>
        </p:nvGraphicFramePr>
        <p:xfrm>
          <a:off x="152399" y="1524000"/>
          <a:ext cx="8839200" cy="3733800"/>
        </p:xfrm>
        <a:graphic>
          <a:graphicData uri="http://schemas.openxmlformats.org/drawingml/2006/table">
            <a:tbl>
              <a:tblPr/>
              <a:tblGrid>
                <a:gridCol w="3657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3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  Weights Based on Institutional 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Open San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UTM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APSU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TTU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UTC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MTSU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ETSU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TSU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UM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UTK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Students Accumulating 30 hrs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Students Accumulating 60 hrs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4.0%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Students Accumulating 90 hrs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9.0%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6.5%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Bachelors and Associates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30.0%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Masters/Ed Specialist Degrees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Doctoral / Law Degrees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Research, Service and Sponsored Programs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5.0%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Degrees per 100 FTE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12.5%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Six-Year Graduation 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20.0%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10.0%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17.5%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/>
                        </a:rPr>
                        <a:t>15.0%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2C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C3B59E3-9676-4D7C-9068-E2477BAB2DEE}"/>
              </a:ext>
            </a:extLst>
          </p:cNvPr>
          <p:cNvSpPr txBox="1"/>
          <p:nvPr/>
        </p:nvSpPr>
        <p:spPr>
          <a:xfrm>
            <a:off x="119343" y="3810000"/>
            <a:ext cx="8896350" cy="30777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046A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1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2B0FE35-48DD-4C62-A7E8-3ADE712A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Overview of Community College Weights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08FFF62-3BCE-4C97-B053-CA0F5B9095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89346"/>
              </p:ext>
            </p:extLst>
          </p:nvPr>
        </p:nvGraphicFramePr>
        <p:xfrm>
          <a:off x="1066800" y="1524000"/>
          <a:ext cx="6780203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4" imgW="2809824" imgH="1866963" progId="Excel.Sheet.12">
                  <p:embed/>
                </p:oleObj>
              </mc:Choice>
              <mc:Fallback>
                <p:oleObj name="Worksheet" r:id="rId4" imgW="2809824" imgH="1866963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08FFF62-3BCE-4C97-B053-CA0F5B9095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6780203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7878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OBF Impact: Undergraduate Degree Production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472532"/>
              </p:ext>
            </p:extLst>
          </p:nvPr>
        </p:nvGraphicFramePr>
        <p:xfrm>
          <a:off x="0" y="1295401"/>
          <a:ext cx="9144001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459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EFB89BC-6116-40AC-8CBE-2EE033C97AE3}">
  <we:reference id="6a7bd4f3-0563-43af-8c08-79110eebdff6" version="1.1.0.0" store="EXCatalog" storeType="EXCatalog"/>
  <we:alternateReferences>
    <we:reference id="WA104381155" version="1.1.0.0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2138</TotalTime>
  <Words>1023</Words>
  <Application>Microsoft Office PowerPoint</Application>
  <PresentationFormat>On-screen Show (4:3)</PresentationFormat>
  <Paragraphs>324</Paragraphs>
  <Slides>31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Open Sans</vt:lpstr>
      <vt:lpstr>Office Theme</vt:lpstr>
      <vt:lpstr>1_Office Theme</vt:lpstr>
      <vt:lpstr>Worksheet</vt:lpstr>
      <vt:lpstr>2021-25 Outcomes-Based Funding  Formula Review Committee</vt:lpstr>
      <vt:lpstr>Formula Review Committee</vt:lpstr>
      <vt:lpstr>Timeline</vt:lpstr>
      <vt:lpstr>PowerPoint Presentation</vt:lpstr>
      <vt:lpstr>Sector-Differentiated Outcomes</vt:lpstr>
      <vt:lpstr>Overview of Focus Populations</vt:lpstr>
      <vt:lpstr>Overview of University Weights</vt:lpstr>
      <vt:lpstr>Overview of Community College Weights</vt:lpstr>
      <vt:lpstr>OBF Impact: Undergraduate Degree Production</vt:lpstr>
      <vt:lpstr>University Outcome Changes</vt:lpstr>
      <vt:lpstr>Community College Outcome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Title</dc:title>
  <dc:creator>Jessica Powers</dc:creator>
  <cp:lastModifiedBy>Crystal Collins</cp:lastModifiedBy>
  <cp:revision>99</cp:revision>
  <dcterms:created xsi:type="dcterms:W3CDTF">2019-05-09T20:22:52Z</dcterms:created>
  <dcterms:modified xsi:type="dcterms:W3CDTF">2021-07-09T15:52:02Z</dcterms:modified>
</cp:coreProperties>
</file>