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7" r:id="rId2"/>
    <p:sldId id="256" r:id="rId3"/>
    <p:sldId id="258" r:id="rId4"/>
    <p:sldId id="259" r:id="rId5"/>
    <p:sldId id="260" r:id="rId6"/>
    <p:sldId id="262"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3A2427-EF56-4E26-AA40-853096A6A13A}">
          <p14:sldIdLst>
            <p14:sldId id="257"/>
            <p14:sldId id="256"/>
            <p14:sldId id="258"/>
            <p14:sldId id="259"/>
            <p14:sldId id="260"/>
            <p14:sldId id="262"/>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ckens, Larry" initials="DL" lastIdx="1" clrIdx="0">
    <p:extLst>
      <p:ext uri="{19B8F6BF-5375-455C-9EA6-DF929625EA0E}">
        <p15:presenceInfo xmlns:p15="http://schemas.microsoft.com/office/powerpoint/2012/main" userId="S::ldickens@nasg.net::7f80399b-7be8-4515-a852-3009230758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5135B"/>
    <a:srgbClr val="2A2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4CF5FB-0749-42C7-9706-B49A51B1750A}" v="1" dt="2020-11-06T16:21:39.531"/>
    <p1510:client id="{CD36B681-D8E7-4925-8451-45554EB7C493}" v="1" dt="2020-11-06T15:37:38.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4660"/>
  </p:normalViewPr>
  <p:slideViewPr>
    <p:cSldViewPr snapToGrid="0">
      <p:cViewPr varScale="1">
        <p:scale>
          <a:sx n="72" d="100"/>
          <a:sy n="72" d="100"/>
        </p:scale>
        <p:origin x="456" y="66"/>
      </p:cViewPr>
      <p:guideLst/>
    </p:cSldViewPr>
  </p:slideViewPr>
  <p:notesTextViewPr>
    <p:cViewPr>
      <p:scale>
        <a:sx n="3" d="2"/>
        <a:sy n="3" d="2"/>
      </p:scale>
      <p:origin x="0" y="0"/>
    </p:cViewPr>
  </p:notesTextViewPr>
  <p:notesViewPr>
    <p:cSldViewPr snapToGrid="0">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1T13:58:19.560" idx="1">
    <p:pos x="3715" y="3741"/>
    <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3CEF63-5A4B-4E7A-963B-AE336ADA9A09}" type="datetimeFigureOut">
              <a:rPr lang="en-US" smtClean="0"/>
              <a:t>11/18/2020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C47458-D892-4C6B-8718-81C20FEA6970}" type="slidenum">
              <a:rPr lang="en-US" smtClean="0"/>
              <a:t>‹#›</a:t>
            </a:fld>
            <a:endParaRPr lang="en-US" dirty="0"/>
          </a:p>
        </p:txBody>
      </p:sp>
    </p:spTree>
    <p:extLst>
      <p:ext uri="{BB962C8B-B14F-4D97-AF65-F5344CB8AC3E}">
        <p14:creationId xmlns:p14="http://schemas.microsoft.com/office/powerpoint/2010/main" val="3172240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87662-81B7-42D3-8617-FCC5816CFF7F}" type="datetimeFigureOut">
              <a:rPr lang="en-US" smtClean="0"/>
              <a:t>11/18/2020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6E05BA-D34E-456E-8C24-378C0DB014F2}" type="slidenum">
              <a:rPr lang="en-US" smtClean="0"/>
              <a:t>‹#›</a:t>
            </a:fld>
            <a:endParaRPr lang="en-US" dirty="0"/>
          </a:p>
        </p:txBody>
      </p:sp>
    </p:spTree>
    <p:extLst>
      <p:ext uri="{BB962C8B-B14F-4D97-AF65-F5344CB8AC3E}">
        <p14:creationId xmlns:p14="http://schemas.microsoft.com/office/powerpoint/2010/main" val="26342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2</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375504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11</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612708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12</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3924768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13</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3841395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14</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2989895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15</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188260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16</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237859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17</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4168795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18</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2309944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19</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2331191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20</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317086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3</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3768951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21</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13104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22</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3128625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23</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785534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24</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190421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4</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1081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5</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80053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6</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3815277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7</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1092103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8</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1258298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9</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3865099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0C47D2AD-C241-49BF-9090-2C66B08070A1}" type="slidenum">
              <a:rPr lang="en-US" altLang="en-US" b="0" smtClean="0"/>
              <a:pPr/>
              <a:t>10</a:t>
            </a:fld>
            <a:endParaRPr lang="en-US" altLang="en-US" b="0" dirty="0"/>
          </a:p>
        </p:txBody>
      </p:sp>
      <p:sp>
        <p:nvSpPr>
          <p:cNvPr id="57347" name="Rectangle 2"/>
          <p:cNvSpPr>
            <a:spLocks noGrp="1" noRot="1" noChangeAspect="1" noChangeArrowheads="1" noTextEdit="1"/>
          </p:cNvSpPr>
          <p:nvPr>
            <p:ph type="sldImg"/>
          </p:nvPr>
        </p:nvSpPr>
        <p:spPr>
          <a:xfrm>
            <a:off x="423863" y="708025"/>
            <a:ext cx="6164262" cy="3468688"/>
          </a:xfrm>
          <a:ln/>
        </p:spPr>
      </p:sp>
      <p:sp>
        <p:nvSpPr>
          <p:cNvPr id="57348" name="Rectangle 3"/>
          <p:cNvSpPr>
            <a:spLocks noGrp="1" noChangeArrowheads="1"/>
          </p:cNvSpPr>
          <p:nvPr>
            <p:ph type="body" idx="1"/>
          </p:nvPr>
        </p:nvSpPr>
        <p:spPr>
          <a:xfrm>
            <a:off x="935038" y="4416425"/>
            <a:ext cx="5140325" cy="4179888"/>
          </a:xfrm>
          <a:noFill/>
        </p:spPr>
        <p:txBody>
          <a:bodyPr lIns="92185" tIns="45283" rIns="92185" bIns="45283"/>
          <a:lstStyle/>
          <a:p>
            <a:pPr eaLnBrk="1" hangingPunct="1"/>
            <a:r>
              <a:rPr lang="en-US" altLang="en-US" sz="1600" dirty="0"/>
              <a:t>Webster definition…</a:t>
            </a:r>
          </a:p>
          <a:p>
            <a:pPr eaLnBrk="1" hangingPunct="1"/>
            <a:r>
              <a:rPr lang="en-US" altLang="en-US" sz="1600" dirty="0"/>
              <a:t>The responsibility of the facilitator is to guide the team, to assist in team development and support the Team Leader.</a:t>
            </a:r>
          </a:p>
          <a:p>
            <a:pPr eaLnBrk="1" hangingPunct="1"/>
            <a:endParaRPr lang="en-US" altLang="en-US" sz="1600" dirty="0"/>
          </a:p>
        </p:txBody>
      </p:sp>
    </p:spTree>
    <p:extLst>
      <p:ext uri="{BB962C8B-B14F-4D97-AF65-F5344CB8AC3E}">
        <p14:creationId xmlns:p14="http://schemas.microsoft.com/office/powerpoint/2010/main" val="2602542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gif"/><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gif"/><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gif"/><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gif"/><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gif"/><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gif"/><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gif"/><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gif"/><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gif"/><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7954" y="5106742"/>
            <a:ext cx="8231744" cy="1219200"/>
          </a:xfrm>
        </p:spPr>
        <p:txBody>
          <a:bodyPr>
            <a:normAutofit/>
          </a:bodyPr>
          <a:lstStyle>
            <a:lvl1pPr marL="0" indent="0" algn="l">
              <a:spcBef>
                <a:spcPts val="0"/>
              </a:spcBef>
              <a:buNone/>
              <a:defRPr sz="2000" cap="all" spc="2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pic>
        <p:nvPicPr>
          <p:cNvPr id="5" name="Picture 4"/>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l="28741" t="30496" r="28948" b="29265"/>
          <a:stretch/>
        </p:blipFill>
        <p:spPr>
          <a:xfrm>
            <a:off x="1254972" y="3455894"/>
            <a:ext cx="2424455" cy="583667"/>
          </a:xfrm>
          <a:prstGeom prst="rect">
            <a:avLst/>
          </a:prstGeom>
        </p:spPr>
      </p:pic>
      <p:pic>
        <p:nvPicPr>
          <p:cNvPr id="7" name="Picture 6" descr="globe_animated2.gif"/>
          <p:cNvPicPr>
            <a:picLocks noChangeAspect="1"/>
          </p:cNvPicPr>
          <p:nvPr userDrawn="1"/>
        </p:nvPicPr>
        <p:blipFill>
          <a:blip r:embed="rId5">
            <a:duotone>
              <a:schemeClr val="accent5">
                <a:shade val="45000"/>
                <a:satMod val="135000"/>
              </a:schemeClr>
              <a:prstClr val="white"/>
            </a:duotone>
          </a:blip>
          <a:stretch>
            <a:fillRect/>
          </a:stretch>
        </p:blipFill>
        <p:spPr>
          <a:xfrm>
            <a:off x="1204570" y="917008"/>
            <a:ext cx="2525260" cy="2480488"/>
          </a:xfrm>
          <a:prstGeom prst="rect">
            <a:avLst/>
          </a:prstGeom>
        </p:spPr>
      </p:pic>
      <p:grpSp>
        <p:nvGrpSpPr>
          <p:cNvPr id="10" name="Group 9"/>
          <p:cNvGrpSpPr/>
          <p:nvPr userDrawn="1"/>
        </p:nvGrpSpPr>
        <p:grpSpPr>
          <a:xfrm>
            <a:off x="1076636" y="1835433"/>
            <a:ext cx="7362514" cy="1323439"/>
            <a:chOff x="1076636" y="1835433"/>
            <a:chExt cx="7362514" cy="1323439"/>
          </a:xfrm>
        </p:grpSpPr>
        <p:pic>
          <p:nvPicPr>
            <p:cNvPr id="8"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501368">
              <a:off x="1076636" y="1844448"/>
              <a:ext cx="2708720" cy="93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4152900" y="1835433"/>
              <a:ext cx="4286250" cy="1323439"/>
            </a:xfrm>
            <a:prstGeom prst="rect">
              <a:avLst/>
            </a:prstGeom>
            <a:noFill/>
          </p:spPr>
          <p:txBody>
            <a:bodyPr wrap="square" rtlCol="0">
              <a:spAutoFit/>
            </a:bodyPr>
            <a:lstStyle/>
            <a:p>
              <a:pPr algn="l"/>
              <a:r>
                <a:rPr lang="en-US" sz="4000" b="1" dirty="0">
                  <a:solidFill>
                    <a:schemeClr val="bg1"/>
                  </a:solidFill>
                </a:rPr>
                <a:t>NORTH</a:t>
              </a:r>
              <a:r>
                <a:rPr lang="en-US" sz="4000" b="1" baseline="0" dirty="0">
                  <a:solidFill>
                    <a:schemeClr val="bg1"/>
                  </a:solidFill>
                </a:rPr>
                <a:t> AMERICAN</a:t>
              </a:r>
            </a:p>
            <a:p>
              <a:pPr algn="l"/>
              <a:r>
                <a:rPr lang="en-US" sz="4000" b="1" kern="0" spc="330" baseline="0" dirty="0">
                  <a:solidFill>
                    <a:schemeClr val="bg1">
                      <a:lumMod val="50000"/>
                    </a:schemeClr>
                  </a:solidFill>
                </a:rPr>
                <a:t>Stamping Group</a:t>
              </a:r>
            </a:p>
          </p:txBody>
        </p:sp>
      </p:grpSp>
    </p:spTree>
    <p:extLst>
      <p:ext uri="{BB962C8B-B14F-4D97-AF65-F5344CB8AC3E}">
        <p14:creationId xmlns:p14="http://schemas.microsoft.com/office/powerpoint/2010/main" val="158962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35847E17-1F5B-4958-8280-F1BF6305D6DB}"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0" y="0"/>
            <a:ext cx="12197593" cy="769670"/>
          </a:xfrm>
          <a:prstGeom prst="rect">
            <a:avLst/>
          </a:prstGeom>
        </p:spPr>
      </p:pic>
      <p:pic>
        <p:nvPicPr>
          <p:cNvPr id="12" name="Picture 11"/>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l="28741" t="30496" r="28948" b="29265"/>
          <a:stretch/>
        </p:blipFill>
        <p:spPr>
          <a:xfrm>
            <a:off x="248036" y="579432"/>
            <a:ext cx="566035" cy="172053"/>
          </a:xfrm>
          <a:prstGeom prst="rect">
            <a:avLst/>
          </a:prstGeom>
        </p:spPr>
      </p:pic>
      <p:pic>
        <p:nvPicPr>
          <p:cNvPr id="14" name="Picture 13" descr="globe_animated2.gif"/>
          <p:cNvPicPr>
            <a:picLocks noChangeAspect="1"/>
          </p:cNvPicPr>
          <p:nvPr userDrawn="1"/>
        </p:nvPicPr>
        <p:blipFill>
          <a:blip r:embed="rId5">
            <a:duotone>
              <a:schemeClr val="accent5">
                <a:shade val="45000"/>
                <a:satMod val="135000"/>
              </a:schemeClr>
              <a:prstClr val="white"/>
            </a:duotone>
          </a:blip>
          <a:stretch>
            <a:fillRect/>
          </a:stretch>
        </p:blipFill>
        <p:spPr>
          <a:xfrm>
            <a:off x="275087" y="65685"/>
            <a:ext cx="523020" cy="513747"/>
          </a:xfrm>
          <a:prstGeom prst="rect">
            <a:avLst/>
          </a:prstGeom>
        </p:spPr>
      </p:pic>
      <p:pic>
        <p:nvPicPr>
          <p:cNvPr id="15"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501368">
            <a:off x="280575" y="234931"/>
            <a:ext cx="500958" cy="18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828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35847E17-1F5B-4958-8280-F1BF6305D6DB}" type="slidenum">
              <a:rPr lang="en-US" smtClean="0"/>
              <a:t>‹#›</a:t>
            </a:fld>
            <a:endParaRPr lang="en-US" dirty="0"/>
          </a:p>
        </p:txBody>
      </p:sp>
      <p:pic>
        <p:nvPicPr>
          <p:cNvPr id="12" name="Picture 11"/>
          <p:cNvPicPr>
            <a:picLocks noChangeAspect="1"/>
          </p:cNvPicPr>
          <p:nvPr userDrawn="1"/>
        </p:nvPicPr>
        <p:blipFill>
          <a:blip r:embed="rId2"/>
          <a:stretch>
            <a:fillRect/>
          </a:stretch>
        </p:blipFill>
        <p:spPr>
          <a:xfrm>
            <a:off x="0" y="0"/>
            <a:ext cx="12197593" cy="769670"/>
          </a:xfrm>
          <a:prstGeom prst="rect">
            <a:avLst/>
          </a:prstGeom>
        </p:spPr>
      </p:pic>
      <p:pic>
        <p:nvPicPr>
          <p:cNvPr id="14" name="Picture 13"/>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l="28741" t="30496" r="28948" b="29265"/>
          <a:stretch/>
        </p:blipFill>
        <p:spPr>
          <a:xfrm>
            <a:off x="248036" y="579432"/>
            <a:ext cx="566035" cy="172053"/>
          </a:xfrm>
          <a:prstGeom prst="rect">
            <a:avLst/>
          </a:prstGeom>
        </p:spPr>
      </p:pic>
      <p:pic>
        <p:nvPicPr>
          <p:cNvPr id="15" name="Picture 14" descr="globe_animated2.gif"/>
          <p:cNvPicPr>
            <a:picLocks noChangeAspect="1"/>
          </p:cNvPicPr>
          <p:nvPr userDrawn="1"/>
        </p:nvPicPr>
        <p:blipFill>
          <a:blip r:embed="rId5">
            <a:duotone>
              <a:schemeClr val="accent5">
                <a:shade val="45000"/>
                <a:satMod val="135000"/>
              </a:schemeClr>
              <a:prstClr val="white"/>
            </a:duotone>
          </a:blip>
          <a:stretch>
            <a:fillRect/>
          </a:stretch>
        </p:blipFill>
        <p:spPr>
          <a:xfrm>
            <a:off x="275087" y="65685"/>
            <a:ext cx="523020" cy="513747"/>
          </a:xfrm>
          <a:prstGeom prst="rect">
            <a:avLst/>
          </a:prstGeom>
        </p:spPr>
      </p:pic>
      <p:pic>
        <p:nvPicPr>
          <p:cNvPr id="16"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501368">
            <a:off x="280575" y="234931"/>
            <a:ext cx="500958" cy="18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741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35847E17-1F5B-4958-8280-F1BF6305D6DB}" type="slidenum">
              <a:rPr lang="en-US" smtClean="0"/>
              <a:t>‹#›</a:t>
            </a:fld>
            <a:endParaRPr lang="en-US" dirty="0"/>
          </a:p>
        </p:txBody>
      </p:sp>
      <p:pic>
        <p:nvPicPr>
          <p:cNvPr id="12" name="Picture 11"/>
          <p:cNvPicPr>
            <a:picLocks noChangeAspect="1"/>
          </p:cNvPicPr>
          <p:nvPr userDrawn="1"/>
        </p:nvPicPr>
        <p:blipFill>
          <a:blip r:embed="rId2"/>
          <a:stretch>
            <a:fillRect/>
          </a:stretch>
        </p:blipFill>
        <p:spPr>
          <a:xfrm>
            <a:off x="0" y="0"/>
            <a:ext cx="12197593" cy="769670"/>
          </a:xfrm>
          <a:prstGeom prst="rect">
            <a:avLst/>
          </a:prstGeom>
        </p:spPr>
      </p:pic>
      <p:pic>
        <p:nvPicPr>
          <p:cNvPr id="14" name="Picture 13"/>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l="28741" t="30496" r="28948" b="29265"/>
          <a:stretch/>
        </p:blipFill>
        <p:spPr>
          <a:xfrm>
            <a:off x="248036" y="566752"/>
            <a:ext cx="566035" cy="172053"/>
          </a:xfrm>
          <a:prstGeom prst="rect">
            <a:avLst/>
          </a:prstGeom>
        </p:spPr>
      </p:pic>
      <p:pic>
        <p:nvPicPr>
          <p:cNvPr id="15" name="Picture 14" descr="globe_animated2.gif"/>
          <p:cNvPicPr>
            <a:picLocks noChangeAspect="1"/>
          </p:cNvPicPr>
          <p:nvPr userDrawn="1"/>
        </p:nvPicPr>
        <p:blipFill>
          <a:blip r:embed="rId5">
            <a:duotone>
              <a:schemeClr val="accent5">
                <a:shade val="45000"/>
                <a:satMod val="135000"/>
              </a:schemeClr>
              <a:prstClr val="white"/>
            </a:duotone>
          </a:blip>
          <a:stretch>
            <a:fillRect/>
          </a:stretch>
        </p:blipFill>
        <p:spPr>
          <a:xfrm>
            <a:off x="275087" y="65685"/>
            <a:ext cx="523020" cy="513747"/>
          </a:xfrm>
          <a:prstGeom prst="rect">
            <a:avLst/>
          </a:prstGeom>
        </p:spPr>
      </p:pic>
      <p:pic>
        <p:nvPicPr>
          <p:cNvPr id="16"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501368">
            <a:off x="280575" y="234931"/>
            <a:ext cx="500958" cy="18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946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7553" y="804403"/>
            <a:ext cx="11474823" cy="764421"/>
          </a:xfrm>
        </p:spPr>
        <p:txBody>
          <a:bodyPr/>
          <a:lstStyle/>
          <a:p>
            <a:r>
              <a:rPr lang="en-US" dirty="0"/>
              <a:t>Click to edit Master title style</a:t>
            </a:r>
          </a:p>
        </p:txBody>
      </p:sp>
      <p:sp>
        <p:nvSpPr>
          <p:cNvPr id="3" name="Text Placeholder 2"/>
          <p:cNvSpPr>
            <a:spLocks noGrp="1"/>
          </p:cNvSpPr>
          <p:nvPr>
            <p:ph type="body" idx="1"/>
          </p:nvPr>
        </p:nvSpPr>
        <p:spPr>
          <a:xfrm>
            <a:off x="367553" y="1708337"/>
            <a:ext cx="54953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367553" y="2532249"/>
            <a:ext cx="5495365" cy="3684588"/>
          </a:xfrm>
        </p:spPr>
        <p:txBody>
          <a:body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330524" y="1708337"/>
            <a:ext cx="55118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330524" y="2532249"/>
            <a:ext cx="5511852" cy="3684588"/>
          </a:xfrm>
        </p:spPr>
        <p:txBody>
          <a:bodyPr/>
          <a:lstStyle/>
          <a:p>
            <a:pPr lvl="0"/>
            <a:r>
              <a:rPr lang="en-US" dirty="0"/>
              <a:t>Edit Master text styles</a:t>
            </a:r>
          </a:p>
          <a:p>
            <a:pPr lvl="1"/>
            <a:r>
              <a:rPr lang="en-US" dirty="0"/>
              <a:t>Second level</a:t>
            </a:r>
          </a:p>
          <a:p>
            <a:pPr lvl="2"/>
            <a:r>
              <a:rPr lang="en-US" dirty="0"/>
              <a:t>Third level</a:t>
            </a:r>
          </a:p>
        </p:txBody>
      </p:sp>
      <p:sp>
        <p:nvSpPr>
          <p:cNvPr id="9" name="Slide Number Placeholder 8"/>
          <p:cNvSpPr>
            <a:spLocks noGrp="1"/>
          </p:cNvSpPr>
          <p:nvPr>
            <p:ph type="sldNum" sz="quarter" idx="12"/>
          </p:nvPr>
        </p:nvSpPr>
        <p:spPr/>
        <p:txBody>
          <a:bodyPr/>
          <a:lstStyle/>
          <a:p>
            <a:fld id="{35847E17-1F5B-4958-8280-F1BF6305D6DB}" type="slidenum">
              <a:rPr lang="en-US" smtClean="0"/>
              <a:t>‹#›</a:t>
            </a:fld>
            <a:endParaRPr lang="en-US" dirty="0"/>
          </a:p>
        </p:txBody>
      </p:sp>
      <p:pic>
        <p:nvPicPr>
          <p:cNvPr id="15" name="Picture 14"/>
          <p:cNvPicPr>
            <a:picLocks noChangeAspect="1"/>
          </p:cNvPicPr>
          <p:nvPr userDrawn="1"/>
        </p:nvPicPr>
        <p:blipFill>
          <a:blip r:embed="rId2"/>
          <a:stretch>
            <a:fillRect/>
          </a:stretch>
        </p:blipFill>
        <p:spPr>
          <a:xfrm>
            <a:off x="0" y="0"/>
            <a:ext cx="12197593" cy="769670"/>
          </a:xfrm>
          <a:prstGeom prst="rect">
            <a:avLst/>
          </a:prstGeom>
        </p:spPr>
      </p:pic>
      <p:pic>
        <p:nvPicPr>
          <p:cNvPr id="17" name="Picture 16"/>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l="28741" t="30496" r="28948" b="29265"/>
          <a:stretch/>
        </p:blipFill>
        <p:spPr>
          <a:xfrm>
            <a:off x="248036" y="579432"/>
            <a:ext cx="566035" cy="172053"/>
          </a:xfrm>
          <a:prstGeom prst="rect">
            <a:avLst/>
          </a:prstGeom>
        </p:spPr>
      </p:pic>
      <p:pic>
        <p:nvPicPr>
          <p:cNvPr id="18" name="Picture 17" descr="globe_animated2.gif"/>
          <p:cNvPicPr>
            <a:picLocks noChangeAspect="1"/>
          </p:cNvPicPr>
          <p:nvPr userDrawn="1"/>
        </p:nvPicPr>
        <p:blipFill>
          <a:blip r:embed="rId5">
            <a:duotone>
              <a:schemeClr val="accent5">
                <a:shade val="45000"/>
                <a:satMod val="135000"/>
              </a:schemeClr>
              <a:prstClr val="white"/>
            </a:duotone>
          </a:blip>
          <a:stretch>
            <a:fillRect/>
          </a:stretch>
        </p:blipFill>
        <p:spPr>
          <a:xfrm>
            <a:off x="275087" y="65685"/>
            <a:ext cx="523020" cy="513747"/>
          </a:xfrm>
          <a:prstGeom prst="rect">
            <a:avLst/>
          </a:prstGeom>
        </p:spPr>
      </p:pic>
      <p:pic>
        <p:nvPicPr>
          <p:cNvPr id="19"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501368">
            <a:off x="280575" y="234931"/>
            <a:ext cx="500958" cy="18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5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35847E17-1F5B-4958-8280-F1BF6305D6DB}" type="slidenum">
              <a:rPr lang="en-US" smtClean="0"/>
              <a:t>‹#›</a:t>
            </a:fld>
            <a:endParaRPr lang="en-US" dirty="0"/>
          </a:p>
        </p:txBody>
      </p:sp>
      <p:pic>
        <p:nvPicPr>
          <p:cNvPr id="11" name="Picture 10"/>
          <p:cNvPicPr>
            <a:picLocks noChangeAspect="1"/>
          </p:cNvPicPr>
          <p:nvPr userDrawn="1"/>
        </p:nvPicPr>
        <p:blipFill>
          <a:blip r:embed="rId2"/>
          <a:stretch>
            <a:fillRect/>
          </a:stretch>
        </p:blipFill>
        <p:spPr>
          <a:xfrm>
            <a:off x="0" y="0"/>
            <a:ext cx="12197593" cy="769670"/>
          </a:xfrm>
          <a:prstGeom prst="rect">
            <a:avLst/>
          </a:prstGeom>
        </p:spPr>
      </p:pic>
      <p:pic>
        <p:nvPicPr>
          <p:cNvPr id="13" name="Picture 12"/>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l="28741" t="30496" r="28948" b="29265"/>
          <a:stretch/>
        </p:blipFill>
        <p:spPr>
          <a:xfrm>
            <a:off x="248036" y="579432"/>
            <a:ext cx="566035" cy="172053"/>
          </a:xfrm>
          <a:prstGeom prst="rect">
            <a:avLst/>
          </a:prstGeom>
        </p:spPr>
      </p:pic>
      <p:pic>
        <p:nvPicPr>
          <p:cNvPr id="14" name="Picture 13" descr="globe_animated2.gif"/>
          <p:cNvPicPr>
            <a:picLocks noChangeAspect="1"/>
          </p:cNvPicPr>
          <p:nvPr userDrawn="1"/>
        </p:nvPicPr>
        <p:blipFill>
          <a:blip r:embed="rId5">
            <a:duotone>
              <a:schemeClr val="accent5">
                <a:shade val="45000"/>
                <a:satMod val="135000"/>
              </a:schemeClr>
              <a:prstClr val="white"/>
            </a:duotone>
          </a:blip>
          <a:stretch>
            <a:fillRect/>
          </a:stretch>
        </p:blipFill>
        <p:spPr>
          <a:xfrm>
            <a:off x="275087" y="65685"/>
            <a:ext cx="523020" cy="513747"/>
          </a:xfrm>
          <a:prstGeom prst="rect">
            <a:avLst/>
          </a:prstGeom>
        </p:spPr>
      </p:pic>
      <p:pic>
        <p:nvPicPr>
          <p:cNvPr id="15"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501368">
            <a:off x="280575" y="234931"/>
            <a:ext cx="500958" cy="18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81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5847E17-1F5B-4958-8280-F1BF6305D6DB}" type="slidenum">
              <a:rPr lang="en-US" smtClean="0"/>
              <a:t>‹#›</a:t>
            </a:fld>
            <a:endParaRPr lang="en-US" dirty="0"/>
          </a:p>
        </p:txBody>
      </p:sp>
      <p:pic>
        <p:nvPicPr>
          <p:cNvPr id="10" name="Picture 9"/>
          <p:cNvPicPr>
            <a:picLocks noChangeAspect="1"/>
          </p:cNvPicPr>
          <p:nvPr userDrawn="1"/>
        </p:nvPicPr>
        <p:blipFill>
          <a:blip r:embed="rId2"/>
          <a:stretch>
            <a:fillRect/>
          </a:stretch>
        </p:blipFill>
        <p:spPr>
          <a:xfrm>
            <a:off x="0" y="0"/>
            <a:ext cx="12197593" cy="769670"/>
          </a:xfrm>
          <a:prstGeom prst="rect">
            <a:avLst/>
          </a:prstGeom>
        </p:spPr>
      </p:pic>
      <p:pic>
        <p:nvPicPr>
          <p:cNvPr id="12" name="Picture 11"/>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l="28741" t="30496" r="28948" b="29265"/>
          <a:stretch/>
        </p:blipFill>
        <p:spPr>
          <a:xfrm>
            <a:off x="248036" y="579432"/>
            <a:ext cx="566035" cy="172053"/>
          </a:xfrm>
          <a:prstGeom prst="rect">
            <a:avLst/>
          </a:prstGeom>
        </p:spPr>
      </p:pic>
      <p:pic>
        <p:nvPicPr>
          <p:cNvPr id="13" name="Picture 12" descr="globe_animated2.gif"/>
          <p:cNvPicPr>
            <a:picLocks noChangeAspect="1"/>
          </p:cNvPicPr>
          <p:nvPr userDrawn="1"/>
        </p:nvPicPr>
        <p:blipFill>
          <a:blip r:embed="rId5">
            <a:duotone>
              <a:schemeClr val="accent5">
                <a:shade val="45000"/>
                <a:satMod val="135000"/>
              </a:schemeClr>
              <a:prstClr val="white"/>
            </a:duotone>
          </a:blip>
          <a:stretch>
            <a:fillRect/>
          </a:stretch>
        </p:blipFill>
        <p:spPr>
          <a:xfrm>
            <a:off x="275087" y="65685"/>
            <a:ext cx="523020" cy="513747"/>
          </a:xfrm>
          <a:prstGeom prst="rect">
            <a:avLst/>
          </a:prstGeom>
        </p:spPr>
      </p:pic>
      <p:pic>
        <p:nvPicPr>
          <p:cNvPr id="14"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501368">
            <a:off x="280575" y="234931"/>
            <a:ext cx="500958" cy="18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409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69578"/>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92152" y="869578"/>
            <a:ext cx="6237847"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839788" y="246977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35847E17-1F5B-4958-8280-F1BF6305D6DB}" type="slidenum">
              <a:rPr lang="en-US" smtClean="0"/>
              <a:t>‹#›</a:t>
            </a:fld>
            <a:endParaRPr lang="en-US" dirty="0"/>
          </a:p>
        </p:txBody>
      </p:sp>
      <p:pic>
        <p:nvPicPr>
          <p:cNvPr id="13" name="Picture 12"/>
          <p:cNvPicPr>
            <a:picLocks noChangeAspect="1"/>
          </p:cNvPicPr>
          <p:nvPr userDrawn="1"/>
        </p:nvPicPr>
        <p:blipFill>
          <a:blip r:embed="rId2"/>
          <a:stretch>
            <a:fillRect/>
          </a:stretch>
        </p:blipFill>
        <p:spPr>
          <a:xfrm>
            <a:off x="0" y="0"/>
            <a:ext cx="12197593" cy="769670"/>
          </a:xfrm>
          <a:prstGeom prst="rect">
            <a:avLst/>
          </a:prstGeom>
        </p:spPr>
      </p:pic>
      <p:pic>
        <p:nvPicPr>
          <p:cNvPr id="15" name="Picture 14"/>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l="28741" t="30496" r="28948" b="29265"/>
          <a:stretch/>
        </p:blipFill>
        <p:spPr>
          <a:xfrm>
            <a:off x="248036" y="572619"/>
            <a:ext cx="566035" cy="172053"/>
          </a:xfrm>
          <a:prstGeom prst="rect">
            <a:avLst/>
          </a:prstGeom>
        </p:spPr>
      </p:pic>
      <p:pic>
        <p:nvPicPr>
          <p:cNvPr id="16" name="Picture 15" descr="globe_animated2.gif"/>
          <p:cNvPicPr>
            <a:picLocks noChangeAspect="1"/>
          </p:cNvPicPr>
          <p:nvPr userDrawn="1"/>
        </p:nvPicPr>
        <p:blipFill>
          <a:blip r:embed="rId5">
            <a:duotone>
              <a:schemeClr val="accent5">
                <a:shade val="45000"/>
                <a:satMod val="135000"/>
              </a:schemeClr>
              <a:prstClr val="white"/>
            </a:duotone>
          </a:blip>
          <a:stretch>
            <a:fillRect/>
          </a:stretch>
        </p:blipFill>
        <p:spPr>
          <a:xfrm>
            <a:off x="275087" y="65685"/>
            <a:ext cx="523020" cy="513747"/>
          </a:xfrm>
          <a:prstGeom prst="rect">
            <a:avLst/>
          </a:prstGeom>
        </p:spPr>
      </p:pic>
      <p:pic>
        <p:nvPicPr>
          <p:cNvPr id="17"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501368">
            <a:off x="280575" y="234931"/>
            <a:ext cx="500958" cy="18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578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33725"/>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833725"/>
            <a:ext cx="6282671"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43392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35847E17-1F5B-4958-8280-F1BF6305D6DB}" type="slidenum">
              <a:rPr lang="en-US" smtClean="0"/>
              <a:t>‹#›</a:t>
            </a:fld>
            <a:endParaRPr lang="en-US" dirty="0"/>
          </a:p>
        </p:txBody>
      </p:sp>
      <p:pic>
        <p:nvPicPr>
          <p:cNvPr id="13" name="Picture 12"/>
          <p:cNvPicPr>
            <a:picLocks noChangeAspect="1"/>
          </p:cNvPicPr>
          <p:nvPr userDrawn="1"/>
        </p:nvPicPr>
        <p:blipFill>
          <a:blip r:embed="rId2"/>
          <a:stretch>
            <a:fillRect/>
          </a:stretch>
        </p:blipFill>
        <p:spPr>
          <a:xfrm>
            <a:off x="0" y="0"/>
            <a:ext cx="12197593" cy="769670"/>
          </a:xfrm>
          <a:prstGeom prst="rect">
            <a:avLst/>
          </a:prstGeom>
        </p:spPr>
      </p:pic>
      <p:pic>
        <p:nvPicPr>
          <p:cNvPr id="15" name="Picture 14"/>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l="28741" t="30496" r="28948" b="29265"/>
          <a:stretch/>
        </p:blipFill>
        <p:spPr>
          <a:xfrm>
            <a:off x="248036" y="579432"/>
            <a:ext cx="566035" cy="172053"/>
          </a:xfrm>
          <a:prstGeom prst="rect">
            <a:avLst/>
          </a:prstGeom>
        </p:spPr>
      </p:pic>
      <p:pic>
        <p:nvPicPr>
          <p:cNvPr id="16" name="Picture 15" descr="globe_animated2.gif"/>
          <p:cNvPicPr>
            <a:picLocks noChangeAspect="1"/>
          </p:cNvPicPr>
          <p:nvPr userDrawn="1"/>
        </p:nvPicPr>
        <p:blipFill>
          <a:blip r:embed="rId5">
            <a:duotone>
              <a:schemeClr val="accent5">
                <a:shade val="45000"/>
                <a:satMod val="135000"/>
              </a:schemeClr>
              <a:prstClr val="white"/>
            </a:duotone>
          </a:blip>
          <a:stretch>
            <a:fillRect/>
          </a:stretch>
        </p:blipFill>
        <p:spPr>
          <a:xfrm>
            <a:off x="275087" y="65685"/>
            <a:ext cx="523020" cy="513747"/>
          </a:xfrm>
          <a:prstGeom prst="rect">
            <a:avLst/>
          </a:prstGeom>
        </p:spPr>
      </p:pic>
      <p:pic>
        <p:nvPicPr>
          <p:cNvPr id="17"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501368">
            <a:off x="280575" y="234931"/>
            <a:ext cx="500958" cy="18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101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169" y="831926"/>
            <a:ext cx="11828477" cy="6415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6169" y="1649506"/>
            <a:ext cx="11828477" cy="46086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1573312" y="6356350"/>
            <a:ext cx="4313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47E17-1F5B-4958-8280-F1BF6305D6DB}" type="slidenum">
              <a:rPr lang="en-US" smtClean="0"/>
              <a:t>‹#›</a:t>
            </a:fld>
            <a:endParaRPr lang="en-US" dirty="0"/>
          </a:p>
        </p:txBody>
      </p:sp>
    </p:spTree>
    <p:extLst>
      <p:ext uri="{BB962C8B-B14F-4D97-AF65-F5344CB8AC3E}">
        <p14:creationId xmlns:p14="http://schemas.microsoft.com/office/powerpoint/2010/main" val="202630583"/>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403225" indent="-403225" algn="l" defTabSz="914400" rtl="0" eaLnBrk="1" latinLnBrk="0" hangingPunct="1">
        <a:lnSpc>
          <a:spcPct val="90000"/>
        </a:lnSpc>
        <a:spcBef>
          <a:spcPts val="1000"/>
        </a:spcBef>
        <a:buFont typeface="Wingdings" panose="05000000000000000000" pitchFamily="2" charset="2"/>
        <a:buChar char="Ø"/>
        <a:defRPr sz="2400" kern="1200">
          <a:solidFill>
            <a:schemeClr val="tx1"/>
          </a:solidFill>
          <a:latin typeface="+mn-lt"/>
          <a:ea typeface="+mn-ea"/>
          <a:cs typeface="+mn-cs"/>
        </a:defRPr>
      </a:lvl1pPr>
      <a:lvl2pPr marL="685800" indent="-282575"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031875" indent="-344488"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3.xml"/><Relationship Id="rId7" Type="http://schemas.openxmlformats.org/officeDocument/2006/relationships/image" Target="../media/image17.jpeg"/><Relationship Id="rId12"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9.png"/><Relationship Id="rId10" Type="http://schemas.openxmlformats.org/officeDocument/2006/relationships/image" Target="../media/image20.jpeg"/><Relationship Id="rId4" Type="http://schemas.openxmlformats.org/officeDocument/2006/relationships/notesSlide" Target="../notesSlides/notesSlide9.xml"/><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3.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jpe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jpe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6.jpe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jpe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9.jpe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3.xml"/><Relationship Id="rId7" Type="http://schemas.openxmlformats.org/officeDocument/2006/relationships/image" Target="../media/image31.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jpe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3.xml"/><Relationship Id="rId7" Type="http://schemas.openxmlformats.org/officeDocument/2006/relationships/image" Target="../media/image35.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4.jpeg"/><Relationship Id="rId5" Type="http://schemas.openxmlformats.org/officeDocument/2006/relationships/image" Target="../media/image9.png"/><Relationship Id="rId4" Type="http://schemas.openxmlformats.org/officeDocument/2006/relationships/notesSlide" Target="../notesSlides/notesSlide18.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7.jpe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8.jpe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audio" Target="../media/media22.m4a"/><Relationship Id="rId7" Type="http://schemas.openxmlformats.org/officeDocument/2006/relationships/package" Target="../embeddings/Microsoft_Excel_Worksheet1.xlsx"/><Relationship Id="rId2" Type="http://schemas.microsoft.com/office/2007/relationships/media" Target="../media/media22.m4a"/><Relationship Id="rId1" Type="http://schemas.openxmlformats.org/officeDocument/2006/relationships/vmlDrawing" Target="../drawings/vmlDrawing3.vml"/><Relationship Id="rId6" Type="http://schemas.openxmlformats.org/officeDocument/2006/relationships/image" Target="../media/image9.png"/><Relationship Id="rId5" Type="http://schemas.openxmlformats.org/officeDocument/2006/relationships/notesSlide" Target="../notesSlides/notesSlide21.xml"/><Relationship Id="rId4" Type="http://schemas.openxmlformats.org/officeDocument/2006/relationships/slideLayout" Target="../slideLayouts/slideLayout3.xml"/><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audio" Target="../media/media23.m4a"/><Relationship Id="rId7" Type="http://schemas.openxmlformats.org/officeDocument/2006/relationships/package" Target="../embeddings/Microsoft_Excel_Worksheet2.xlsx"/><Relationship Id="rId2" Type="http://schemas.microsoft.com/office/2007/relationships/media" Target="../media/media23.m4a"/><Relationship Id="rId1" Type="http://schemas.openxmlformats.org/officeDocument/2006/relationships/vmlDrawing" Target="../drawings/vmlDrawing4.vml"/><Relationship Id="rId6" Type="http://schemas.openxmlformats.org/officeDocument/2006/relationships/image" Target="../media/image9.png"/><Relationship Id="rId5" Type="http://schemas.openxmlformats.org/officeDocument/2006/relationships/notesSlide" Target="../notesSlides/notesSlide22.xml"/><Relationship Id="rId4" Type="http://schemas.openxmlformats.org/officeDocument/2006/relationships/slideLayout" Target="../slideLayouts/slideLayout3.xm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1.emf"/><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audio" Target="../media/media4.m4a"/><Relationship Id="rId7" Type="http://schemas.openxmlformats.org/officeDocument/2006/relationships/package" Target="../embeddings/Microsoft_Word_Document.docx"/><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3.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audio" Target="../media/media5.m4a"/><Relationship Id="rId7" Type="http://schemas.openxmlformats.org/officeDocument/2006/relationships/package" Target="../embeddings/Microsoft_Excel_Worksheet.xlsx"/><Relationship Id="rId2" Type="http://schemas.microsoft.com/office/2007/relationships/media" Target="../media/media5.m4a"/><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notesSlide" Target="../notesSlides/notesSlide4.xml"/><Relationship Id="rId4" Type="http://schemas.openxmlformats.org/officeDocument/2006/relationships/slideLayout" Target="../slideLayouts/slideLayout3.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3.xml"/><Relationship Id="rId7" Type="http://schemas.openxmlformats.org/officeDocument/2006/relationships/image" Target="../media/image14.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g"/><Relationship Id="rId5" Type="http://schemas.openxmlformats.org/officeDocument/2006/relationships/image" Target="../media/image9.png"/><Relationship Id="rId4" Type="http://schemas.openxmlformats.org/officeDocument/2006/relationships/notesSlide" Target="../notesSlides/notesSlide8.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90077" y="4135394"/>
            <a:ext cx="8802636" cy="2070769"/>
          </a:xfrm>
        </p:spPr>
        <p:txBody>
          <a:bodyPr anchor="ctr">
            <a:normAutofit/>
          </a:bodyPr>
          <a:lstStyle/>
          <a:p>
            <a:pPr algn="ctr"/>
            <a:r>
              <a:rPr lang="en-US" sz="3900" b="1" dirty="0"/>
              <a:t>Discover apprenticeship tn.</a:t>
            </a:r>
          </a:p>
          <a:p>
            <a:pPr lvl="1"/>
            <a:r>
              <a:rPr lang="en-US" sz="3000" b="1" dirty="0">
                <a:solidFill>
                  <a:schemeClr val="bg1"/>
                </a:solidFill>
              </a:rPr>
              <a:t>North American Stamping Group  </a:t>
            </a:r>
          </a:p>
          <a:p>
            <a:pPr lvl="1"/>
            <a:r>
              <a:rPr lang="en-US" sz="3000" b="1" dirty="0">
                <a:solidFill>
                  <a:schemeClr val="bg1"/>
                </a:solidFill>
              </a:rPr>
              <a:t>Tool and Die Apprenticeship Program</a:t>
            </a:r>
          </a:p>
          <a:p>
            <a:endParaRPr lang="en-US" sz="2800" dirty="0"/>
          </a:p>
        </p:txBody>
      </p:sp>
      <p:pic>
        <p:nvPicPr>
          <p:cNvPr id="2" name="Audio 1">
            <a:hlinkClick r:id="" action="ppaction://media"/>
            <a:extLst>
              <a:ext uri="{FF2B5EF4-FFF2-40B4-BE49-F238E27FC236}">
                <a16:creationId xmlns:a16="http://schemas.microsoft.com/office/drawing/2014/main" id="{6F5A5B56-41F7-45BF-AC89-294F38C4DC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4763606"/>
      </p:ext>
    </p:extLst>
  </p:cSld>
  <p:clrMapOvr>
    <a:masterClrMapping/>
  </p:clrMapOvr>
  <mc:AlternateContent xmlns:mc="http://schemas.openxmlformats.org/markup-compatibility/2006" xmlns:p14="http://schemas.microsoft.com/office/powerpoint/2010/main">
    <mc:Choice Requires="p14">
      <p:transition spd="med" p14:dur="700" advTm="13239">
        <p:fade/>
      </p:transition>
    </mc:Choice>
    <mc:Fallback xmlns="">
      <p:transition spd="med" advTm="132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10</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picture containing person, man, floor, indoor&#10;&#10;Description automatically generated">
            <a:extLst>
              <a:ext uri="{FF2B5EF4-FFF2-40B4-BE49-F238E27FC236}">
                <a16:creationId xmlns:a16="http://schemas.microsoft.com/office/drawing/2014/main" id="{D1A586C8-9464-41FC-B7D2-C9373BED4F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312" y="904672"/>
            <a:ext cx="3077428" cy="2308071"/>
          </a:xfrm>
          <a:prstGeom prst="rect">
            <a:avLst/>
          </a:prstGeom>
        </p:spPr>
      </p:pic>
      <p:pic>
        <p:nvPicPr>
          <p:cNvPr id="6" name="Picture 5" descr="A person standing on a table&#10;&#10;Description automatically generated">
            <a:extLst>
              <a:ext uri="{FF2B5EF4-FFF2-40B4-BE49-F238E27FC236}">
                <a16:creationId xmlns:a16="http://schemas.microsoft.com/office/drawing/2014/main" id="{7E08FE41-6CFC-48DB-ADDA-7B78DC119D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3236" y="904671"/>
            <a:ext cx="3077429" cy="2308072"/>
          </a:xfrm>
          <a:prstGeom prst="rect">
            <a:avLst/>
          </a:prstGeom>
        </p:spPr>
      </p:pic>
      <p:pic>
        <p:nvPicPr>
          <p:cNvPr id="11" name="Picture 10" descr="A picture containing person, indoor, working, man&#10;&#10;Description automatically generated">
            <a:extLst>
              <a:ext uri="{FF2B5EF4-FFF2-40B4-BE49-F238E27FC236}">
                <a16:creationId xmlns:a16="http://schemas.microsoft.com/office/drawing/2014/main" id="{8CAE0A60-F625-4858-ACAA-B540600BBA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99874" y="904673"/>
            <a:ext cx="3077430" cy="2308072"/>
          </a:xfrm>
          <a:prstGeom prst="rect">
            <a:avLst/>
          </a:prstGeom>
        </p:spPr>
      </p:pic>
      <p:pic>
        <p:nvPicPr>
          <p:cNvPr id="13" name="Picture 12" descr="A person cooking in a kitchen preparing food&#10;&#10;Description automatically generated">
            <a:extLst>
              <a:ext uri="{FF2B5EF4-FFF2-40B4-BE49-F238E27FC236}">
                <a16:creationId xmlns:a16="http://schemas.microsoft.com/office/drawing/2014/main" id="{2FE2CE7A-C97A-465B-AF15-570FD98FBA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312" y="3876614"/>
            <a:ext cx="3077428" cy="2308071"/>
          </a:xfrm>
          <a:prstGeom prst="rect">
            <a:avLst/>
          </a:prstGeom>
        </p:spPr>
      </p:pic>
      <p:pic>
        <p:nvPicPr>
          <p:cNvPr id="15" name="Picture 14" descr="A picture containing indoor, person, power saw, kitchen&#10;&#10;Description automatically generated">
            <a:extLst>
              <a:ext uri="{FF2B5EF4-FFF2-40B4-BE49-F238E27FC236}">
                <a16:creationId xmlns:a16="http://schemas.microsoft.com/office/drawing/2014/main" id="{8EA4C7CD-ED21-4289-84D1-25858BE8607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73235" y="3876614"/>
            <a:ext cx="3077429" cy="2308072"/>
          </a:xfrm>
          <a:prstGeom prst="rect">
            <a:avLst/>
          </a:prstGeom>
        </p:spPr>
      </p:pic>
      <p:pic>
        <p:nvPicPr>
          <p:cNvPr id="17" name="Picture 16" descr="A person in a machine&#10;&#10;Description automatically generated">
            <a:extLst>
              <a:ext uri="{FF2B5EF4-FFF2-40B4-BE49-F238E27FC236}">
                <a16:creationId xmlns:a16="http://schemas.microsoft.com/office/drawing/2014/main" id="{BD10A4AC-5151-4AF1-A4EB-D978358857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99872" y="3876614"/>
            <a:ext cx="3077432" cy="2308073"/>
          </a:xfrm>
          <a:prstGeom prst="rect">
            <a:avLst/>
          </a:prstGeom>
        </p:spPr>
      </p:pic>
      <p:sp>
        <p:nvSpPr>
          <p:cNvPr id="18" name="TextBox 17">
            <a:extLst>
              <a:ext uri="{FF2B5EF4-FFF2-40B4-BE49-F238E27FC236}">
                <a16:creationId xmlns:a16="http://schemas.microsoft.com/office/drawing/2014/main" id="{D35BD7A8-A731-4A1A-B820-858B2F764F67}"/>
              </a:ext>
            </a:extLst>
          </p:cNvPr>
          <p:cNvSpPr txBox="1"/>
          <p:nvPr/>
        </p:nvSpPr>
        <p:spPr>
          <a:xfrm>
            <a:off x="294880" y="3211239"/>
            <a:ext cx="2973860" cy="369332"/>
          </a:xfrm>
          <a:prstGeom prst="rect">
            <a:avLst/>
          </a:prstGeom>
          <a:solidFill>
            <a:srgbClr val="FFFFFF"/>
          </a:solidFill>
        </p:spPr>
        <p:txBody>
          <a:bodyPr wrap="square" rtlCol="0">
            <a:spAutoFit/>
          </a:bodyPr>
          <a:lstStyle/>
          <a:p>
            <a:r>
              <a:rPr lang="en-US" dirty="0"/>
              <a:t>Working on a Mill project</a:t>
            </a:r>
          </a:p>
        </p:txBody>
      </p:sp>
      <p:sp>
        <p:nvSpPr>
          <p:cNvPr id="19" name="TextBox 18">
            <a:extLst>
              <a:ext uri="{FF2B5EF4-FFF2-40B4-BE49-F238E27FC236}">
                <a16:creationId xmlns:a16="http://schemas.microsoft.com/office/drawing/2014/main" id="{2C43B8D3-5673-4313-BFF8-159F16F98D42}"/>
              </a:ext>
            </a:extLst>
          </p:cNvPr>
          <p:cNvSpPr txBox="1"/>
          <p:nvPr/>
        </p:nvSpPr>
        <p:spPr>
          <a:xfrm>
            <a:off x="4191790" y="3205059"/>
            <a:ext cx="3122141" cy="369332"/>
          </a:xfrm>
          <a:prstGeom prst="rect">
            <a:avLst/>
          </a:prstGeom>
          <a:solidFill>
            <a:srgbClr val="FFFFFF"/>
          </a:solidFill>
        </p:spPr>
        <p:txBody>
          <a:bodyPr wrap="square" rtlCol="0">
            <a:spAutoFit/>
          </a:bodyPr>
          <a:lstStyle/>
          <a:p>
            <a:r>
              <a:rPr lang="en-US" dirty="0"/>
              <a:t>Discussing a Grinding project</a:t>
            </a:r>
          </a:p>
        </p:txBody>
      </p:sp>
      <p:sp>
        <p:nvSpPr>
          <p:cNvPr id="20" name="TextBox 19">
            <a:extLst>
              <a:ext uri="{FF2B5EF4-FFF2-40B4-BE49-F238E27FC236}">
                <a16:creationId xmlns:a16="http://schemas.microsoft.com/office/drawing/2014/main" id="{92DAB823-8D18-444B-A8F9-F0E42CEBA891}"/>
              </a:ext>
            </a:extLst>
          </p:cNvPr>
          <p:cNvSpPr txBox="1"/>
          <p:nvPr/>
        </p:nvSpPr>
        <p:spPr>
          <a:xfrm>
            <a:off x="8491955" y="3206565"/>
            <a:ext cx="2093265" cy="369332"/>
          </a:xfrm>
          <a:prstGeom prst="rect">
            <a:avLst/>
          </a:prstGeom>
          <a:noFill/>
        </p:spPr>
        <p:txBody>
          <a:bodyPr wrap="none" rtlCol="0">
            <a:spAutoFit/>
          </a:bodyPr>
          <a:lstStyle/>
          <a:p>
            <a:r>
              <a:rPr lang="en-US" dirty="0"/>
              <a:t>Working in the lathe</a:t>
            </a:r>
          </a:p>
        </p:txBody>
      </p:sp>
      <p:sp>
        <p:nvSpPr>
          <p:cNvPr id="21" name="TextBox 20">
            <a:extLst>
              <a:ext uri="{FF2B5EF4-FFF2-40B4-BE49-F238E27FC236}">
                <a16:creationId xmlns:a16="http://schemas.microsoft.com/office/drawing/2014/main" id="{BA720546-A133-4DD3-B788-262336F7AB2A}"/>
              </a:ext>
            </a:extLst>
          </p:cNvPr>
          <p:cNvSpPr txBox="1"/>
          <p:nvPr/>
        </p:nvSpPr>
        <p:spPr>
          <a:xfrm>
            <a:off x="675930" y="6157562"/>
            <a:ext cx="2211759" cy="646331"/>
          </a:xfrm>
          <a:prstGeom prst="rect">
            <a:avLst/>
          </a:prstGeom>
          <a:noFill/>
        </p:spPr>
        <p:txBody>
          <a:bodyPr wrap="none" rtlCol="0">
            <a:spAutoFit/>
          </a:bodyPr>
          <a:lstStyle/>
          <a:p>
            <a:r>
              <a:rPr lang="en-US" dirty="0"/>
              <a:t>Verifying a dimension</a:t>
            </a:r>
          </a:p>
          <a:p>
            <a:endParaRPr lang="en-US" dirty="0"/>
          </a:p>
        </p:txBody>
      </p:sp>
      <p:sp>
        <p:nvSpPr>
          <p:cNvPr id="22" name="TextBox 21">
            <a:extLst>
              <a:ext uri="{FF2B5EF4-FFF2-40B4-BE49-F238E27FC236}">
                <a16:creationId xmlns:a16="http://schemas.microsoft.com/office/drawing/2014/main" id="{925B5C0F-6F66-4B3F-9707-430C7A77FBBA}"/>
              </a:ext>
            </a:extLst>
          </p:cNvPr>
          <p:cNvSpPr txBox="1"/>
          <p:nvPr/>
        </p:nvSpPr>
        <p:spPr>
          <a:xfrm>
            <a:off x="4486182" y="6157562"/>
            <a:ext cx="2677298" cy="369332"/>
          </a:xfrm>
          <a:prstGeom prst="rect">
            <a:avLst/>
          </a:prstGeom>
          <a:noFill/>
        </p:spPr>
        <p:txBody>
          <a:bodyPr wrap="square" rtlCol="0">
            <a:spAutoFit/>
          </a:bodyPr>
          <a:lstStyle/>
          <a:p>
            <a:r>
              <a:rPr lang="en-US" dirty="0"/>
              <a:t>Cylindrical Grinding</a:t>
            </a:r>
          </a:p>
        </p:txBody>
      </p:sp>
      <p:sp>
        <p:nvSpPr>
          <p:cNvPr id="23" name="TextBox 22">
            <a:extLst>
              <a:ext uri="{FF2B5EF4-FFF2-40B4-BE49-F238E27FC236}">
                <a16:creationId xmlns:a16="http://schemas.microsoft.com/office/drawing/2014/main" id="{641FA425-4F3C-4816-A911-C13558F71129}"/>
              </a:ext>
            </a:extLst>
          </p:cNvPr>
          <p:cNvSpPr txBox="1"/>
          <p:nvPr/>
        </p:nvSpPr>
        <p:spPr>
          <a:xfrm>
            <a:off x="8460260" y="6138518"/>
            <a:ext cx="2504303" cy="646331"/>
          </a:xfrm>
          <a:prstGeom prst="rect">
            <a:avLst/>
          </a:prstGeom>
          <a:noFill/>
        </p:spPr>
        <p:txBody>
          <a:bodyPr wrap="square" rtlCol="0">
            <a:spAutoFit/>
          </a:bodyPr>
          <a:lstStyle/>
          <a:p>
            <a:r>
              <a:rPr lang="en-US" dirty="0"/>
              <a:t>Looking at the camera</a:t>
            </a:r>
          </a:p>
          <a:p>
            <a:endParaRPr lang="en-US" dirty="0"/>
          </a:p>
        </p:txBody>
      </p:sp>
      <p:pic>
        <p:nvPicPr>
          <p:cNvPr id="2" name="Audio 1">
            <a:hlinkClick r:id="" action="ppaction://media"/>
            <a:extLst>
              <a:ext uri="{FF2B5EF4-FFF2-40B4-BE49-F238E27FC236}">
                <a16:creationId xmlns:a16="http://schemas.microsoft.com/office/drawing/2014/main" id="{6732FF19-EEE9-4207-9504-7461734C373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3417128"/>
      </p:ext>
    </p:extLst>
  </p:cSld>
  <p:clrMapOvr>
    <a:masterClrMapping/>
  </p:clrMapOvr>
  <mc:AlternateContent xmlns:mc="http://schemas.openxmlformats.org/markup-compatibility/2006" xmlns:p14="http://schemas.microsoft.com/office/powerpoint/2010/main">
    <mc:Choice Requires="p14">
      <p:transition spd="slow" p14:dur="2000" advTm="6790"/>
    </mc:Choice>
    <mc:Fallback xmlns="">
      <p:transition spd="slow" advTm="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11</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person standing in a kitchen preparing food&#10;&#10;Description automatically generated">
            <a:extLst>
              <a:ext uri="{FF2B5EF4-FFF2-40B4-BE49-F238E27FC236}">
                <a16:creationId xmlns:a16="http://schemas.microsoft.com/office/drawing/2014/main" id="{623DB5DF-54EB-43C0-BB1D-521AB1074A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229" y="1075839"/>
            <a:ext cx="4747036" cy="3560278"/>
          </a:xfrm>
          <a:prstGeom prst="rect">
            <a:avLst/>
          </a:prstGeom>
        </p:spPr>
      </p:pic>
      <p:pic>
        <p:nvPicPr>
          <p:cNvPr id="6" name="Picture 5" descr="A person standing in a kitchen preparing food&#10;&#10;Description automatically generated">
            <a:extLst>
              <a:ext uri="{FF2B5EF4-FFF2-40B4-BE49-F238E27FC236}">
                <a16:creationId xmlns:a16="http://schemas.microsoft.com/office/drawing/2014/main" id="{3D7DD0EE-4A74-4F50-8246-5C5EDBDCDD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2608" y="1050588"/>
            <a:ext cx="4780704" cy="3585529"/>
          </a:xfrm>
          <a:prstGeom prst="rect">
            <a:avLst/>
          </a:prstGeom>
        </p:spPr>
      </p:pic>
      <p:sp>
        <p:nvSpPr>
          <p:cNvPr id="12" name="TextBox 11">
            <a:extLst>
              <a:ext uri="{FF2B5EF4-FFF2-40B4-BE49-F238E27FC236}">
                <a16:creationId xmlns:a16="http://schemas.microsoft.com/office/drawing/2014/main" id="{09676091-93EA-4E5D-A8CE-2C3502F33C85}"/>
              </a:ext>
            </a:extLst>
          </p:cNvPr>
          <p:cNvSpPr txBox="1"/>
          <p:nvPr/>
        </p:nvSpPr>
        <p:spPr>
          <a:xfrm>
            <a:off x="1128584" y="5049795"/>
            <a:ext cx="7842421" cy="1077218"/>
          </a:xfrm>
          <a:prstGeom prst="rect">
            <a:avLst/>
          </a:prstGeom>
          <a:noFill/>
        </p:spPr>
        <p:txBody>
          <a:bodyPr wrap="square" rtlCol="0">
            <a:spAutoFit/>
          </a:bodyPr>
          <a:lstStyle/>
          <a:p>
            <a:pPr algn="ctr"/>
            <a:r>
              <a:rPr lang="en-US" sz="3200" dirty="0"/>
              <a:t>Students have all the tools and supplies necessary to complete projects</a:t>
            </a:r>
          </a:p>
        </p:txBody>
      </p:sp>
      <p:pic>
        <p:nvPicPr>
          <p:cNvPr id="2" name="Audio 1">
            <a:hlinkClick r:id="" action="ppaction://media"/>
            <a:extLst>
              <a:ext uri="{FF2B5EF4-FFF2-40B4-BE49-F238E27FC236}">
                <a16:creationId xmlns:a16="http://schemas.microsoft.com/office/drawing/2014/main" id="{4FA3731E-8A20-4D8F-A0DF-79C5A693D0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8880016"/>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12</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close up of a sign&#10;&#10;Description automatically generated">
            <a:extLst>
              <a:ext uri="{FF2B5EF4-FFF2-40B4-BE49-F238E27FC236}">
                <a16:creationId xmlns:a16="http://schemas.microsoft.com/office/drawing/2014/main" id="{D772BC99-98D4-44EF-903D-B2993051E4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5783" y="871150"/>
            <a:ext cx="7800433" cy="5850325"/>
          </a:xfrm>
          <a:prstGeom prst="rect">
            <a:avLst/>
          </a:prstGeom>
        </p:spPr>
      </p:pic>
      <p:sp>
        <p:nvSpPr>
          <p:cNvPr id="4" name="TextBox 3">
            <a:extLst>
              <a:ext uri="{FF2B5EF4-FFF2-40B4-BE49-F238E27FC236}">
                <a16:creationId xmlns:a16="http://schemas.microsoft.com/office/drawing/2014/main" id="{49833F24-75A5-479B-A3F9-9D2D68FFF847}"/>
              </a:ext>
            </a:extLst>
          </p:cNvPr>
          <p:cNvSpPr txBox="1"/>
          <p:nvPr/>
        </p:nvSpPr>
        <p:spPr>
          <a:xfrm>
            <a:off x="4430688" y="5894685"/>
            <a:ext cx="2966890" cy="461665"/>
          </a:xfrm>
          <a:prstGeom prst="rect">
            <a:avLst/>
          </a:prstGeom>
          <a:solidFill>
            <a:srgbClr val="FFFFFF"/>
          </a:solidFill>
        </p:spPr>
        <p:txBody>
          <a:bodyPr wrap="square" rtlCol="0">
            <a:spAutoFit/>
          </a:bodyPr>
          <a:lstStyle/>
          <a:p>
            <a:r>
              <a:rPr lang="en-US" sz="2400" dirty="0"/>
              <a:t>NIMS Level 1 Projects</a:t>
            </a:r>
          </a:p>
        </p:txBody>
      </p:sp>
      <p:pic>
        <p:nvPicPr>
          <p:cNvPr id="2" name="Audio 1">
            <a:hlinkClick r:id="" action="ppaction://media"/>
            <a:extLst>
              <a:ext uri="{FF2B5EF4-FFF2-40B4-BE49-F238E27FC236}">
                <a16:creationId xmlns:a16="http://schemas.microsoft.com/office/drawing/2014/main" id="{0D86C8E8-F5F2-4B3F-9666-A684555F50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82448"/>
      </p:ext>
    </p:extLst>
  </p:cSld>
  <p:clrMapOvr>
    <a:masterClrMapping/>
  </p:clrMapOvr>
  <mc:AlternateContent xmlns:mc="http://schemas.openxmlformats.org/markup-compatibility/2006" xmlns:p14="http://schemas.microsoft.com/office/powerpoint/2010/main">
    <mc:Choice Requires="p14">
      <p:transition spd="slow" p14:dur="2000" advTm="5002"/>
    </mc:Choice>
    <mc:Fallback xmlns="">
      <p:transition spd="slow" advTm="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13</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close up of a piece of paper&#10;&#10;Description automatically generated">
            <a:extLst>
              <a:ext uri="{FF2B5EF4-FFF2-40B4-BE49-F238E27FC236}">
                <a16:creationId xmlns:a16="http://schemas.microsoft.com/office/drawing/2014/main" id="{7AF8A61B-6801-407D-93D7-81D08DD2A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8931" y="864372"/>
            <a:ext cx="7809470" cy="5857103"/>
          </a:xfrm>
          <a:prstGeom prst="rect">
            <a:avLst/>
          </a:prstGeom>
        </p:spPr>
      </p:pic>
      <p:sp>
        <p:nvSpPr>
          <p:cNvPr id="4" name="TextBox 3">
            <a:extLst>
              <a:ext uri="{FF2B5EF4-FFF2-40B4-BE49-F238E27FC236}">
                <a16:creationId xmlns:a16="http://schemas.microsoft.com/office/drawing/2014/main" id="{DB02C380-972D-427A-837B-66086831E8EB}"/>
              </a:ext>
            </a:extLst>
          </p:cNvPr>
          <p:cNvSpPr txBox="1"/>
          <p:nvPr/>
        </p:nvSpPr>
        <p:spPr>
          <a:xfrm>
            <a:off x="5016843" y="6263700"/>
            <a:ext cx="2545492" cy="400110"/>
          </a:xfrm>
          <a:prstGeom prst="rect">
            <a:avLst/>
          </a:prstGeom>
          <a:solidFill>
            <a:srgbClr val="FFFFFF"/>
          </a:solidFill>
        </p:spPr>
        <p:txBody>
          <a:bodyPr wrap="square" rtlCol="0">
            <a:spAutoFit/>
          </a:bodyPr>
          <a:lstStyle/>
          <a:p>
            <a:r>
              <a:rPr lang="en-US" sz="2000" dirty="0"/>
              <a:t>NIMS Level 2 Projects</a:t>
            </a:r>
          </a:p>
        </p:txBody>
      </p:sp>
      <p:pic>
        <p:nvPicPr>
          <p:cNvPr id="2" name="Audio 1">
            <a:hlinkClick r:id="" action="ppaction://media"/>
            <a:extLst>
              <a:ext uri="{FF2B5EF4-FFF2-40B4-BE49-F238E27FC236}">
                <a16:creationId xmlns:a16="http://schemas.microsoft.com/office/drawing/2014/main" id="{6E79B777-153B-4D79-93D6-06B13EC7A5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4327686"/>
      </p:ext>
    </p:extLst>
  </p:cSld>
  <p:clrMapOvr>
    <a:masterClrMapping/>
  </p:clrMapOvr>
  <mc:AlternateContent xmlns:mc="http://schemas.openxmlformats.org/markup-compatibility/2006" xmlns:p14="http://schemas.microsoft.com/office/powerpoint/2010/main">
    <mc:Choice Requires="p14">
      <p:transition spd="slow" p14:dur="2000" advTm="14800"/>
    </mc:Choice>
    <mc:Fallback xmlns="">
      <p:transition spd="slow" advTm="1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14</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picture containing indoor, wall, shelf, table&#10;&#10;Description automatically generated">
            <a:extLst>
              <a:ext uri="{FF2B5EF4-FFF2-40B4-BE49-F238E27FC236}">
                <a16:creationId xmlns:a16="http://schemas.microsoft.com/office/drawing/2014/main" id="{D8F01B54-844F-46B2-8509-1E449DD6A5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5614" y="1035408"/>
            <a:ext cx="7581423" cy="5686067"/>
          </a:xfrm>
          <a:prstGeom prst="rect">
            <a:avLst/>
          </a:prstGeom>
        </p:spPr>
      </p:pic>
      <p:sp>
        <p:nvSpPr>
          <p:cNvPr id="4" name="TextBox 3">
            <a:extLst>
              <a:ext uri="{FF2B5EF4-FFF2-40B4-BE49-F238E27FC236}">
                <a16:creationId xmlns:a16="http://schemas.microsoft.com/office/drawing/2014/main" id="{2839C15D-6177-4A09-9087-F3885CF3C609}"/>
              </a:ext>
            </a:extLst>
          </p:cNvPr>
          <p:cNvSpPr txBox="1"/>
          <p:nvPr/>
        </p:nvSpPr>
        <p:spPr>
          <a:xfrm>
            <a:off x="3929449" y="5107459"/>
            <a:ext cx="3929449" cy="861774"/>
          </a:xfrm>
          <a:prstGeom prst="rect">
            <a:avLst/>
          </a:prstGeom>
          <a:solidFill>
            <a:srgbClr val="FFFFFF"/>
          </a:solidFill>
        </p:spPr>
        <p:txBody>
          <a:bodyPr wrap="square" rtlCol="0">
            <a:spAutoFit/>
          </a:bodyPr>
          <a:lstStyle/>
          <a:p>
            <a:r>
              <a:rPr lang="en-US" sz="3200" dirty="0"/>
              <a:t>NIMS Project Archives</a:t>
            </a:r>
          </a:p>
          <a:p>
            <a:endParaRPr lang="en-US" dirty="0"/>
          </a:p>
        </p:txBody>
      </p:sp>
      <p:pic>
        <p:nvPicPr>
          <p:cNvPr id="2" name="Audio 1">
            <a:hlinkClick r:id="" action="ppaction://media"/>
            <a:extLst>
              <a:ext uri="{FF2B5EF4-FFF2-40B4-BE49-F238E27FC236}">
                <a16:creationId xmlns:a16="http://schemas.microsoft.com/office/drawing/2014/main" id="{51D2126D-3531-4DF2-9749-957FE31488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077442"/>
      </p:ext>
    </p:extLst>
  </p:cSld>
  <p:clrMapOvr>
    <a:masterClrMapping/>
  </p:clrMapOvr>
  <mc:AlternateContent xmlns:mc="http://schemas.openxmlformats.org/markup-compatibility/2006" xmlns:p14="http://schemas.microsoft.com/office/powerpoint/2010/main">
    <mc:Choice Requires="p14">
      <p:transition spd="slow" p14:dur="2000" advTm="13082"/>
    </mc:Choice>
    <mc:Fallback xmlns="">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15</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picture containing indoor, book, sitting, window&#10;&#10;Description automatically generated">
            <a:extLst>
              <a:ext uri="{FF2B5EF4-FFF2-40B4-BE49-F238E27FC236}">
                <a16:creationId xmlns:a16="http://schemas.microsoft.com/office/drawing/2014/main" id="{83F8AD15-A798-47F0-B88A-42B74EDC10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2150" y="913799"/>
            <a:ext cx="7438768" cy="5579076"/>
          </a:xfrm>
          <a:prstGeom prst="rect">
            <a:avLst/>
          </a:prstGeom>
        </p:spPr>
      </p:pic>
      <p:sp>
        <p:nvSpPr>
          <p:cNvPr id="4" name="TextBox 3">
            <a:extLst>
              <a:ext uri="{FF2B5EF4-FFF2-40B4-BE49-F238E27FC236}">
                <a16:creationId xmlns:a16="http://schemas.microsoft.com/office/drawing/2014/main" id="{38BB58CD-A48E-471B-A8B2-8B4F0A281A23}"/>
              </a:ext>
            </a:extLst>
          </p:cNvPr>
          <p:cNvSpPr txBox="1"/>
          <p:nvPr/>
        </p:nvSpPr>
        <p:spPr>
          <a:xfrm>
            <a:off x="4015946" y="5552303"/>
            <a:ext cx="4160107" cy="584775"/>
          </a:xfrm>
          <a:prstGeom prst="rect">
            <a:avLst/>
          </a:prstGeom>
          <a:solidFill>
            <a:srgbClr val="FFFFFF"/>
          </a:solidFill>
        </p:spPr>
        <p:txBody>
          <a:bodyPr wrap="square" rtlCol="0">
            <a:spAutoFit/>
          </a:bodyPr>
          <a:lstStyle/>
          <a:p>
            <a:r>
              <a:rPr lang="en-US" sz="3200" dirty="0"/>
              <a:t>Weekly Math Problems</a:t>
            </a:r>
          </a:p>
        </p:txBody>
      </p:sp>
      <p:pic>
        <p:nvPicPr>
          <p:cNvPr id="2" name="Audio 1">
            <a:hlinkClick r:id="" action="ppaction://media"/>
            <a:extLst>
              <a:ext uri="{FF2B5EF4-FFF2-40B4-BE49-F238E27FC236}">
                <a16:creationId xmlns:a16="http://schemas.microsoft.com/office/drawing/2014/main" id="{E89FE749-BFB0-470C-9FFE-D368508E62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0768593"/>
      </p:ext>
    </p:extLst>
  </p:cSld>
  <p:clrMapOvr>
    <a:masterClrMapping/>
  </p:clrMapOvr>
  <mc:AlternateContent xmlns:mc="http://schemas.openxmlformats.org/markup-compatibility/2006" xmlns:p14="http://schemas.microsoft.com/office/powerpoint/2010/main">
    <mc:Choice Requires="p14">
      <p:transition spd="slow" p14:dur="2000" advTm="10342"/>
    </mc:Choice>
    <mc:Fallback xmlns="">
      <p:transition spd="slow" advTm="1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16</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picture containing table, object&#10;&#10;Description automatically generated">
            <a:extLst>
              <a:ext uri="{FF2B5EF4-FFF2-40B4-BE49-F238E27FC236}">
                <a16:creationId xmlns:a16="http://schemas.microsoft.com/office/drawing/2014/main" id="{9F3D5E09-D0B6-4640-BF31-ADB935A4B1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4598" y="889685"/>
            <a:ext cx="7581423" cy="5686067"/>
          </a:xfrm>
          <a:prstGeom prst="rect">
            <a:avLst/>
          </a:prstGeom>
        </p:spPr>
      </p:pic>
      <p:sp>
        <p:nvSpPr>
          <p:cNvPr id="4" name="TextBox 3">
            <a:extLst>
              <a:ext uri="{FF2B5EF4-FFF2-40B4-BE49-F238E27FC236}">
                <a16:creationId xmlns:a16="http://schemas.microsoft.com/office/drawing/2014/main" id="{21071C58-4ADB-42D3-AE33-D875B27BA9C5}"/>
              </a:ext>
            </a:extLst>
          </p:cNvPr>
          <p:cNvSpPr txBox="1"/>
          <p:nvPr/>
        </p:nvSpPr>
        <p:spPr>
          <a:xfrm>
            <a:off x="4904325" y="5852985"/>
            <a:ext cx="2561967" cy="369332"/>
          </a:xfrm>
          <a:prstGeom prst="rect">
            <a:avLst/>
          </a:prstGeom>
          <a:solidFill>
            <a:srgbClr val="FFFFFF"/>
          </a:solidFill>
        </p:spPr>
        <p:txBody>
          <a:bodyPr wrap="square" rtlCol="0">
            <a:spAutoFit/>
          </a:bodyPr>
          <a:lstStyle/>
          <a:p>
            <a:r>
              <a:rPr lang="en-US" dirty="0"/>
              <a:t>Drafting Kit and Drawing</a:t>
            </a:r>
          </a:p>
        </p:txBody>
      </p:sp>
      <p:pic>
        <p:nvPicPr>
          <p:cNvPr id="2" name="Audio 1">
            <a:hlinkClick r:id="" action="ppaction://media"/>
            <a:extLst>
              <a:ext uri="{FF2B5EF4-FFF2-40B4-BE49-F238E27FC236}">
                <a16:creationId xmlns:a16="http://schemas.microsoft.com/office/drawing/2014/main" id="{2A819ED2-FBA6-4C07-B76D-31EB8D0DD3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6690716"/>
      </p:ext>
    </p:extLst>
  </p:cSld>
  <p:clrMapOvr>
    <a:masterClrMapping/>
  </p:clrMapOvr>
  <mc:AlternateContent xmlns:mc="http://schemas.openxmlformats.org/markup-compatibility/2006" xmlns:p14="http://schemas.microsoft.com/office/powerpoint/2010/main">
    <mc:Choice Requires="p14">
      <p:transition spd="slow" p14:dur="2000" advTm="17749"/>
    </mc:Choice>
    <mc:Fallback xmlns="">
      <p:transition spd="slow" advTm="1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17</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close up of text on a whiteboard&#10;&#10;Description automatically generated">
            <a:extLst>
              <a:ext uri="{FF2B5EF4-FFF2-40B4-BE49-F238E27FC236}">
                <a16:creationId xmlns:a16="http://schemas.microsoft.com/office/drawing/2014/main" id="{97414FEB-245F-4E1B-9B84-AE62322AA2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1566" y="1005874"/>
            <a:ext cx="7133968" cy="5350476"/>
          </a:xfrm>
          <a:prstGeom prst="rect">
            <a:avLst/>
          </a:prstGeom>
        </p:spPr>
      </p:pic>
      <p:sp>
        <p:nvSpPr>
          <p:cNvPr id="4" name="TextBox 3">
            <a:extLst>
              <a:ext uri="{FF2B5EF4-FFF2-40B4-BE49-F238E27FC236}">
                <a16:creationId xmlns:a16="http://schemas.microsoft.com/office/drawing/2014/main" id="{36BF648B-00D2-4F30-8E5A-904F0C8DAE4E}"/>
              </a:ext>
            </a:extLst>
          </p:cNvPr>
          <p:cNvSpPr txBox="1"/>
          <p:nvPr/>
        </p:nvSpPr>
        <p:spPr>
          <a:xfrm>
            <a:off x="790832" y="2397948"/>
            <a:ext cx="4135395" cy="2062103"/>
          </a:xfrm>
          <a:prstGeom prst="rect">
            <a:avLst/>
          </a:prstGeom>
          <a:solidFill>
            <a:srgbClr val="FFFFFF"/>
          </a:solidFill>
        </p:spPr>
        <p:txBody>
          <a:bodyPr wrap="square" rtlCol="0">
            <a:spAutoFit/>
          </a:bodyPr>
          <a:lstStyle/>
          <a:p>
            <a:r>
              <a:rPr lang="en-US" sz="3200" dirty="0"/>
              <a:t>Example of Weekly Math Problems that are designed to teach problem solving skills.</a:t>
            </a:r>
          </a:p>
        </p:txBody>
      </p:sp>
      <p:pic>
        <p:nvPicPr>
          <p:cNvPr id="2" name="Audio 1">
            <a:hlinkClick r:id="" action="ppaction://media"/>
            <a:extLst>
              <a:ext uri="{FF2B5EF4-FFF2-40B4-BE49-F238E27FC236}">
                <a16:creationId xmlns:a16="http://schemas.microsoft.com/office/drawing/2014/main" id="{785C4227-E26C-4E35-A059-FCD6E4BD46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9564561"/>
      </p:ext>
    </p:extLst>
  </p:cSld>
  <p:clrMapOvr>
    <a:masterClrMapping/>
  </p:clrMapOvr>
  <mc:AlternateContent xmlns:mc="http://schemas.openxmlformats.org/markup-compatibility/2006" xmlns:p14="http://schemas.microsoft.com/office/powerpoint/2010/main">
    <mc:Choice Requires="p14">
      <p:transition spd="slow" p14:dur="2000" advTm="5002"/>
    </mc:Choice>
    <mc:Fallback xmlns="">
      <p:transition spd="slow" advTm="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xfrm>
            <a:off x="11573312" y="6362825"/>
            <a:ext cx="431334" cy="365125"/>
          </a:xfrm>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18</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close up of a sign&#10;&#10;Description automatically generated">
            <a:extLst>
              <a:ext uri="{FF2B5EF4-FFF2-40B4-BE49-F238E27FC236}">
                <a16:creationId xmlns:a16="http://schemas.microsoft.com/office/drawing/2014/main" id="{941ABB7A-E406-46DE-B8BD-5A292D3295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312" y="973774"/>
            <a:ext cx="3273634" cy="2455225"/>
          </a:xfrm>
          <a:prstGeom prst="rect">
            <a:avLst/>
          </a:prstGeom>
        </p:spPr>
      </p:pic>
      <p:pic>
        <p:nvPicPr>
          <p:cNvPr id="5" name="Picture 4" descr="A close up of a sign&#10;&#10;Description automatically generated">
            <a:extLst>
              <a:ext uri="{FF2B5EF4-FFF2-40B4-BE49-F238E27FC236}">
                <a16:creationId xmlns:a16="http://schemas.microsoft.com/office/drawing/2014/main" id="{2C648858-7E9B-459B-8409-E2AB70EDC8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8484" y="970536"/>
            <a:ext cx="3273634" cy="2455226"/>
          </a:xfrm>
          <a:prstGeom prst="rect">
            <a:avLst/>
          </a:prstGeom>
        </p:spPr>
      </p:pic>
      <p:pic>
        <p:nvPicPr>
          <p:cNvPr id="7" name="Picture 6" descr="A close up of a sign&#10;&#10;Description automatically generated">
            <a:extLst>
              <a:ext uri="{FF2B5EF4-FFF2-40B4-BE49-F238E27FC236}">
                <a16:creationId xmlns:a16="http://schemas.microsoft.com/office/drawing/2014/main" id="{E6E81F94-7F5A-43CA-9272-FD42309E2D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5345" y="970536"/>
            <a:ext cx="3273634" cy="2455226"/>
          </a:xfrm>
          <a:prstGeom prst="rect">
            <a:avLst/>
          </a:prstGeom>
        </p:spPr>
      </p:pic>
      <p:pic>
        <p:nvPicPr>
          <p:cNvPr id="9" name="Picture 8" descr="A close up of a piece of paper&#10;&#10;Description automatically generated">
            <a:extLst>
              <a:ext uri="{FF2B5EF4-FFF2-40B4-BE49-F238E27FC236}">
                <a16:creationId xmlns:a16="http://schemas.microsoft.com/office/drawing/2014/main" id="{26867946-B466-4C87-9BF7-55B04CA832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088" y="3936681"/>
            <a:ext cx="3234858" cy="2426144"/>
          </a:xfrm>
          <a:prstGeom prst="rect">
            <a:avLst/>
          </a:prstGeom>
        </p:spPr>
      </p:pic>
      <p:sp>
        <p:nvSpPr>
          <p:cNvPr id="10" name="TextBox 9">
            <a:extLst>
              <a:ext uri="{FF2B5EF4-FFF2-40B4-BE49-F238E27FC236}">
                <a16:creationId xmlns:a16="http://schemas.microsoft.com/office/drawing/2014/main" id="{F7B8EF39-5C4F-4A9B-B36E-309480601A76}"/>
              </a:ext>
            </a:extLst>
          </p:cNvPr>
          <p:cNvSpPr txBox="1"/>
          <p:nvPr/>
        </p:nvSpPr>
        <p:spPr>
          <a:xfrm>
            <a:off x="4399005" y="3936681"/>
            <a:ext cx="6582033" cy="1323439"/>
          </a:xfrm>
          <a:prstGeom prst="rect">
            <a:avLst/>
          </a:prstGeom>
          <a:noFill/>
        </p:spPr>
        <p:txBody>
          <a:bodyPr wrap="square" rtlCol="0">
            <a:spAutoFit/>
          </a:bodyPr>
          <a:lstStyle/>
          <a:p>
            <a:pPr algn="ctr"/>
            <a:r>
              <a:rPr lang="en-US" sz="4000" dirty="0"/>
              <a:t>Examples of NIMS Credentials Earned by Apprentices</a:t>
            </a:r>
          </a:p>
        </p:txBody>
      </p:sp>
      <p:pic>
        <p:nvPicPr>
          <p:cNvPr id="2" name="Audio 1">
            <a:hlinkClick r:id="" action="ppaction://media"/>
            <a:extLst>
              <a:ext uri="{FF2B5EF4-FFF2-40B4-BE49-F238E27FC236}">
                <a16:creationId xmlns:a16="http://schemas.microsoft.com/office/drawing/2014/main" id="{78A39DC5-6617-4FF8-8782-55D3B50B13B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8110245"/>
      </p:ext>
    </p:extLst>
  </p:cSld>
  <p:clrMapOvr>
    <a:masterClrMapping/>
  </p:clrMapOvr>
  <mc:AlternateContent xmlns:mc="http://schemas.openxmlformats.org/markup-compatibility/2006" xmlns:p14="http://schemas.microsoft.com/office/powerpoint/2010/main">
    <mc:Choice Requires="p14">
      <p:transition spd="slow" p14:dur="2000" advTm="18260"/>
    </mc:Choice>
    <mc:Fallback xmlns="">
      <p:transition spd="slow" advTm="1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19</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close up of text on a white background&#10;&#10;Description automatically generated">
            <a:extLst>
              <a:ext uri="{FF2B5EF4-FFF2-40B4-BE49-F238E27FC236}">
                <a16:creationId xmlns:a16="http://schemas.microsoft.com/office/drawing/2014/main" id="{7F34915C-C0DB-4ACE-8522-FBC4E6CA74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949" y="914400"/>
            <a:ext cx="3710920" cy="2783190"/>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1B0A3CC8-9EE0-4F7F-B3BA-3F769F40CB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8064" y="914398"/>
            <a:ext cx="3710916" cy="2783187"/>
          </a:xfrm>
          <a:prstGeom prst="rect">
            <a:avLst/>
          </a:prstGeom>
        </p:spPr>
      </p:pic>
      <p:pic>
        <p:nvPicPr>
          <p:cNvPr id="7" name="Picture 6" descr="A close up of text on a whiteboard&#10;&#10;Description automatically generated">
            <a:extLst>
              <a:ext uri="{FF2B5EF4-FFF2-40B4-BE49-F238E27FC236}">
                <a16:creationId xmlns:a16="http://schemas.microsoft.com/office/drawing/2014/main" id="{E808273E-CB68-4EAA-91F5-881A1E70C5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37" y="914396"/>
            <a:ext cx="3710918" cy="2783189"/>
          </a:xfrm>
          <a:prstGeom prst="rect">
            <a:avLst/>
          </a:prstGeom>
        </p:spPr>
      </p:pic>
      <p:sp>
        <p:nvSpPr>
          <p:cNvPr id="8" name="TextBox 7">
            <a:extLst>
              <a:ext uri="{FF2B5EF4-FFF2-40B4-BE49-F238E27FC236}">
                <a16:creationId xmlns:a16="http://schemas.microsoft.com/office/drawing/2014/main" id="{62D99797-5BDE-471F-9ED5-C8DB9DFC7E5C}"/>
              </a:ext>
            </a:extLst>
          </p:cNvPr>
          <p:cNvSpPr txBox="1"/>
          <p:nvPr/>
        </p:nvSpPr>
        <p:spPr>
          <a:xfrm>
            <a:off x="262128" y="4423718"/>
            <a:ext cx="11526851" cy="523220"/>
          </a:xfrm>
          <a:prstGeom prst="rect">
            <a:avLst/>
          </a:prstGeom>
          <a:noFill/>
        </p:spPr>
        <p:txBody>
          <a:bodyPr wrap="square" rtlCol="0">
            <a:spAutoFit/>
          </a:bodyPr>
          <a:lstStyle/>
          <a:p>
            <a:r>
              <a:rPr lang="en-US" sz="2800" dirty="0"/>
              <a:t>Examples of Graded NASG Projects that leave the Apprentice with useful tools.</a:t>
            </a:r>
          </a:p>
        </p:txBody>
      </p:sp>
      <p:pic>
        <p:nvPicPr>
          <p:cNvPr id="2" name="Audio 1">
            <a:hlinkClick r:id="" action="ppaction://media"/>
            <a:extLst>
              <a:ext uri="{FF2B5EF4-FFF2-40B4-BE49-F238E27FC236}">
                <a16:creationId xmlns:a16="http://schemas.microsoft.com/office/drawing/2014/main" id="{E11ECC81-8A04-4510-99E1-698586B20F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122383"/>
      </p:ext>
    </p:extLst>
  </p:cSld>
  <p:clrMapOvr>
    <a:masterClrMapping/>
  </p:clrMapOvr>
  <mc:AlternateContent xmlns:mc="http://schemas.openxmlformats.org/markup-compatibility/2006" xmlns:p14="http://schemas.microsoft.com/office/powerpoint/2010/main">
    <mc:Choice Requires="p14">
      <p:transition spd="slow" p14:dur="2000" advTm="8624"/>
    </mc:Choice>
    <mc:Fallback xmlns="">
      <p:transition spd="slow" advTm="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2</a:t>
            </a:fld>
            <a:endParaRPr lang="en-US" altLang="en-US" sz="1400" dirty="0">
              <a:solidFill>
                <a:schemeClr val="tx1"/>
              </a:solidFill>
              <a:latin typeface="Times" panose="02020603050405020304" pitchFamily="18" charset="0"/>
            </a:endParaRPr>
          </a:p>
        </p:txBody>
      </p:sp>
      <p:sp>
        <p:nvSpPr>
          <p:cNvPr id="1613826" name="Rectangle 2"/>
          <p:cNvSpPr>
            <a:spLocks noGrp="1" noChangeArrowheads="1"/>
          </p:cNvSpPr>
          <p:nvPr>
            <p:ph type="body" idx="1"/>
          </p:nvPr>
        </p:nvSpPr>
        <p:spPr>
          <a:xfrm>
            <a:off x="1721709" y="947351"/>
            <a:ext cx="8888626" cy="5634681"/>
          </a:xfrm>
          <a:noFill/>
          <a:extLst>
            <a:ext uri="{91240B29-F687-4F45-9708-019B960494DF}">
              <a14:hiddenLine xmlns:a14="http://schemas.microsoft.com/office/drawing/2010/main" w="12699">
                <a:solidFill>
                  <a:schemeClr val="tx1"/>
                </a:solidFill>
                <a:miter lim="800000"/>
                <a:headEnd type="none" w="sm" len="sm"/>
                <a:tailEnd type="none" w="sm" len="sm"/>
              </a14:hiddenLine>
            </a:ext>
          </a:extLst>
        </p:spPr>
        <p:txBody>
          <a:bodyPr/>
          <a:lstStyle/>
          <a:p>
            <a:pPr marL="571500" indent="-457200"/>
            <a:r>
              <a:rPr lang="en-US" sz="3200" dirty="0"/>
              <a:t> North American Stamping Group has established a Tool and Die Apprenticeship Program to help deal with the shortage of skilled Tool and Die Makers in our area. </a:t>
            </a:r>
          </a:p>
          <a:p>
            <a:pPr marL="571500" indent="-457200"/>
            <a:r>
              <a:rPr lang="en-US" sz="3200" dirty="0"/>
              <a:t>Skilled labor is increasingly hard to find and studies show that in the next 10 years there will be a 47% shortfall of Tool and Die Makers in our industry. </a:t>
            </a:r>
          </a:p>
          <a:p>
            <a:pPr marL="571500" indent="-457200"/>
            <a:r>
              <a:rPr lang="en-US" sz="3200" dirty="0"/>
              <a:t>In an attempt to stay competitive NASG has committed to training the Tool &amp; Die Makers we need “in-house” and give them the skills necessary to lead our company into the future.</a:t>
            </a:r>
          </a:p>
          <a:p>
            <a:pPr marL="857250" lvl="2" indent="-400050">
              <a:buNone/>
            </a:pPr>
            <a:endParaRPr lang="en-US" altLang="en-US" sz="3600" b="1" dirty="0"/>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2" name="Audio 1">
            <a:hlinkClick r:id="" action="ppaction://media"/>
            <a:extLst>
              <a:ext uri="{FF2B5EF4-FFF2-40B4-BE49-F238E27FC236}">
                <a16:creationId xmlns:a16="http://schemas.microsoft.com/office/drawing/2014/main" id="{8CFE8DE4-9BE3-40F5-B409-2B02260E2A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231155"/>
      </p:ext>
    </p:extLst>
  </p:cSld>
  <p:clrMapOvr>
    <a:masterClrMapping/>
  </p:clrMapOvr>
  <mc:AlternateContent xmlns:mc="http://schemas.openxmlformats.org/markup-compatibility/2006" xmlns:p14="http://schemas.microsoft.com/office/powerpoint/2010/main">
    <mc:Choice Requires="p14">
      <p:transition spd="slow" p14:dur="2000" advTm="27293"/>
    </mc:Choice>
    <mc:Fallback xmlns="">
      <p:transition spd="slow" advTm="27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20</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close up of text on a white surface&#10;&#10;Description automatically generated">
            <a:extLst>
              <a:ext uri="{FF2B5EF4-FFF2-40B4-BE49-F238E27FC236}">
                <a16:creationId xmlns:a16="http://schemas.microsoft.com/office/drawing/2014/main" id="{0F23FF4C-52F1-4C83-A4A0-EF71C6A855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1072" y="908860"/>
            <a:ext cx="7029856" cy="5272392"/>
          </a:xfrm>
          <a:prstGeom prst="rect">
            <a:avLst/>
          </a:prstGeom>
        </p:spPr>
      </p:pic>
      <p:sp>
        <p:nvSpPr>
          <p:cNvPr id="4" name="TextBox 3">
            <a:extLst>
              <a:ext uri="{FF2B5EF4-FFF2-40B4-BE49-F238E27FC236}">
                <a16:creationId xmlns:a16="http://schemas.microsoft.com/office/drawing/2014/main" id="{BD4D477C-7D50-476A-98BF-17A178E58450}"/>
              </a:ext>
            </a:extLst>
          </p:cNvPr>
          <p:cNvSpPr txBox="1"/>
          <p:nvPr/>
        </p:nvSpPr>
        <p:spPr>
          <a:xfrm>
            <a:off x="4216809" y="5686035"/>
            <a:ext cx="3254910" cy="369332"/>
          </a:xfrm>
          <a:prstGeom prst="rect">
            <a:avLst/>
          </a:prstGeom>
          <a:solidFill>
            <a:srgbClr val="FFFFFF"/>
          </a:solidFill>
        </p:spPr>
        <p:txBody>
          <a:bodyPr wrap="square" rtlCol="0">
            <a:spAutoFit/>
          </a:bodyPr>
          <a:lstStyle/>
          <a:p>
            <a:r>
              <a:rPr lang="en-US" dirty="0"/>
              <a:t>GRADED WORKBOOK MATERIAL</a:t>
            </a:r>
          </a:p>
        </p:txBody>
      </p:sp>
      <p:pic>
        <p:nvPicPr>
          <p:cNvPr id="2" name="Audio 1">
            <a:hlinkClick r:id="" action="ppaction://media"/>
            <a:extLst>
              <a:ext uri="{FF2B5EF4-FFF2-40B4-BE49-F238E27FC236}">
                <a16:creationId xmlns:a16="http://schemas.microsoft.com/office/drawing/2014/main" id="{66EDDF81-D03C-4E51-B497-CEEE37FBF3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1179322"/>
      </p:ext>
    </p:extLst>
  </p:cSld>
  <p:clrMapOvr>
    <a:masterClrMapping/>
  </p:clrMapOvr>
  <mc:AlternateContent xmlns:mc="http://schemas.openxmlformats.org/markup-compatibility/2006" xmlns:p14="http://schemas.microsoft.com/office/powerpoint/2010/main">
    <mc:Choice Requires="p14">
      <p:transition spd="slow" p14:dur="2000" advTm="5930"/>
    </mc:Choice>
    <mc:Fallback xmlns="">
      <p:transition spd="slow" advTm="5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21</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5" name="Picture 4" descr="A close up of text on a whiteboard&#10;&#10;Description automatically generated">
            <a:extLst>
              <a:ext uri="{FF2B5EF4-FFF2-40B4-BE49-F238E27FC236}">
                <a16:creationId xmlns:a16="http://schemas.microsoft.com/office/drawing/2014/main" id="{F9E263D4-8EBD-4250-AA2A-4C67E03305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0034" y="908861"/>
            <a:ext cx="7263319" cy="5447489"/>
          </a:xfrm>
          <a:prstGeom prst="rect">
            <a:avLst/>
          </a:prstGeom>
        </p:spPr>
      </p:pic>
      <p:sp>
        <p:nvSpPr>
          <p:cNvPr id="6" name="TextBox 5">
            <a:extLst>
              <a:ext uri="{FF2B5EF4-FFF2-40B4-BE49-F238E27FC236}">
                <a16:creationId xmlns:a16="http://schemas.microsoft.com/office/drawing/2014/main" id="{BD74632A-23EE-4B08-8699-1A4D71AE3D6E}"/>
              </a:ext>
            </a:extLst>
          </p:cNvPr>
          <p:cNvSpPr txBox="1"/>
          <p:nvPr/>
        </p:nvSpPr>
        <p:spPr>
          <a:xfrm>
            <a:off x="2553115" y="5828796"/>
            <a:ext cx="6917155" cy="369332"/>
          </a:xfrm>
          <a:prstGeom prst="rect">
            <a:avLst/>
          </a:prstGeom>
          <a:solidFill>
            <a:srgbClr val="FFFFFF"/>
          </a:solidFill>
        </p:spPr>
        <p:txBody>
          <a:bodyPr wrap="square" rtlCol="0">
            <a:spAutoFit/>
          </a:bodyPr>
          <a:lstStyle/>
          <a:p>
            <a:r>
              <a:rPr lang="en-US" dirty="0"/>
              <a:t>CLASSWORK TEACHING DIE TIMING AND THE USE OF VENDOR CATALOG</a:t>
            </a:r>
          </a:p>
        </p:txBody>
      </p:sp>
      <p:pic>
        <p:nvPicPr>
          <p:cNvPr id="2" name="Audio 1">
            <a:hlinkClick r:id="" action="ppaction://media"/>
            <a:extLst>
              <a:ext uri="{FF2B5EF4-FFF2-40B4-BE49-F238E27FC236}">
                <a16:creationId xmlns:a16="http://schemas.microsoft.com/office/drawing/2014/main" id="{2D898CF8-34B8-4CD8-B88F-7819D9C30B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5363417"/>
      </p:ext>
    </p:extLst>
  </p:cSld>
  <p:clrMapOvr>
    <a:masterClrMapping/>
  </p:clrMapOvr>
  <mc:AlternateContent xmlns:mc="http://schemas.openxmlformats.org/markup-compatibility/2006" xmlns:p14="http://schemas.microsoft.com/office/powerpoint/2010/main">
    <mc:Choice Requires="p14">
      <p:transition spd="slow" p14:dur="2000" advTm="11991"/>
    </mc:Choice>
    <mc:Fallback xmlns="">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6"/>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22</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graphicFrame>
        <p:nvGraphicFramePr>
          <p:cNvPr id="2" name="Object 1">
            <a:extLst>
              <a:ext uri="{FF2B5EF4-FFF2-40B4-BE49-F238E27FC236}">
                <a16:creationId xmlns:a16="http://schemas.microsoft.com/office/drawing/2014/main" id="{52C30F1B-7219-4B56-A314-EAFC04AB9EC4}"/>
              </a:ext>
            </a:extLst>
          </p:cNvPr>
          <p:cNvGraphicFramePr>
            <a:graphicFrameLocks noChangeAspect="1"/>
          </p:cNvGraphicFramePr>
          <p:nvPr>
            <p:extLst>
              <p:ext uri="{D42A27DB-BD31-4B8C-83A1-F6EECF244321}">
                <p14:modId xmlns:p14="http://schemas.microsoft.com/office/powerpoint/2010/main" val="2982313378"/>
              </p:ext>
            </p:extLst>
          </p:nvPr>
        </p:nvGraphicFramePr>
        <p:xfrm>
          <a:off x="4154186" y="938213"/>
          <a:ext cx="6305550" cy="5418137"/>
        </p:xfrm>
        <a:graphic>
          <a:graphicData uri="http://schemas.openxmlformats.org/presentationml/2006/ole">
            <mc:AlternateContent xmlns:mc="http://schemas.openxmlformats.org/markup-compatibility/2006">
              <mc:Choice xmlns:v="urn:schemas-microsoft-com:vml" Requires="v">
                <p:oleObj spid="_x0000_s3076" name="Worksheet" r:id="rId7" imgW="16183115" imgH="13906500" progId="Excel.Sheet.12">
                  <p:embed/>
                </p:oleObj>
              </mc:Choice>
              <mc:Fallback>
                <p:oleObj name="Worksheet" r:id="rId7" imgW="16183115" imgH="13906500" progId="Excel.Sheet.12">
                  <p:embed/>
                  <p:pic>
                    <p:nvPicPr>
                      <p:cNvPr id="2" name="Object 1">
                        <a:extLst>
                          <a:ext uri="{FF2B5EF4-FFF2-40B4-BE49-F238E27FC236}">
                            <a16:creationId xmlns:a16="http://schemas.microsoft.com/office/drawing/2014/main" id="{52C30F1B-7219-4B56-A314-EAFC04AB9EC4}"/>
                          </a:ext>
                        </a:extLst>
                      </p:cNvPr>
                      <p:cNvPicPr/>
                      <p:nvPr/>
                    </p:nvPicPr>
                    <p:blipFill>
                      <a:blip r:embed="rId8"/>
                      <a:stretch>
                        <a:fillRect/>
                      </a:stretch>
                    </p:blipFill>
                    <p:spPr>
                      <a:xfrm>
                        <a:off x="4154186" y="938213"/>
                        <a:ext cx="6305550" cy="541813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0938EDE-095B-4C73-931F-0299FD0C6311}"/>
              </a:ext>
            </a:extLst>
          </p:cNvPr>
          <p:cNvSpPr txBox="1"/>
          <p:nvPr/>
        </p:nvSpPr>
        <p:spPr>
          <a:xfrm>
            <a:off x="774357" y="2388973"/>
            <a:ext cx="3138616" cy="2308324"/>
          </a:xfrm>
          <a:prstGeom prst="rect">
            <a:avLst/>
          </a:prstGeom>
          <a:noFill/>
        </p:spPr>
        <p:txBody>
          <a:bodyPr wrap="square" rtlCol="0">
            <a:spAutoFit/>
          </a:bodyPr>
          <a:lstStyle/>
          <a:p>
            <a:r>
              <a:rPr lang="en-US" sz="2400" dirty="0"/>
              <a:t>GRADES ARE TRACKED ON EACH STUDENT FROM THE START OF THE PROGRAM THROUGH COMPLETION</a:t>
            </a:r>
          </a:p>
        </p:txBody>
      </p:sp>
      <p:pic>
        <p:nvPicPr>
          <p:cNvPr id="3" name="Audio 2">
            <a:hlinkClick r:id="" action="ppaction://media"/>
            <a:extLst>
              <a:ext uri="{FF2B5EF4-FFF2-40B4-BE49-F238E27FC236}">
                <a16:creationId xmlns:a16="http://schemas.microsoft.com/office/drawing/2014/main" id="{BD325696-B9DC-4437-93EE-982C2DE115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0083443"/>
      </p:ext>
    </p:extLst>
  </p:cSld>
  <p:clrMapOvr>
    <a:masterClrMapping/>
  </p:clrMapOvr>
  <mc:AlternateContent xmlns:mc="http://schemas.openxmlformats.org/markup-compatibility/2006" xmlns:p14="http://schemas.microsoft.com/office/powerpoint/2010/main">
    <mc:Choice Requires="p14">
      <p:transition spd="slow" p14:dur="2000" advTm="5722"/>
    </mc:Choice>
    <mc:Fallback xmlns="">
      <p:transition spd="slow" advTm="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6"/>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23</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graphicFrame>
        <p:nvGraphicFramePr>
          <p:cNvPr id="2" name="Object 1">
            <a:extLst>
              <a:ext uri="{FF2B5EF4-FFF2-40B4-BE49-F238E27FC236}">
                <a16:creationId xmlns:a16="http://schemas.microsoft.com/office/drawing/2014/main" id="{2DAA11FF-F38E-49CD-9128-1BFF9F794C98}"/>
              </a:ext>
            </a:extLst>
          </p:cNvPr>
          <p:cNvGraphicFramePr>
            <a:graphicFrameLocks noChangeAspect="1"/>
          </p:cNvGraphicFramePr>
          <p:nvPr>
            <p:extLst>
              <p:ext uri="{D42A27DB-BD31-4B8C-83A1-F6EECF244321}">
                <p14:modId xmlns:p14="http://schemas.microsoft.com/office/powerpoint/2010/main" val="1370693858"/>
              </p:ext>
            </p:extLst>
          </p:nvPr>
        </p:nvGraphicFramePr>
        <p:xfrm>
          <a:off x="4459889" y="938213"/>
          <a:ext cx="6351587" cy="5418137"/>
        </p:xfrm>
        <a:graphic>
          <a:graphicData uri="http://schemas.openxmlformats.org/presentationml/2006/ole">
            <mc:AlternateContent xmlns:mc="http://schemas.openxmlformats.org/markup-compatibility/2006">
              <mc:Choice xmlns:v="urn:schemas-microsoft-com:vml" Requires="v">
                <p:oleObj spid="_x0000_s4100" name="Worksheet" r:id="rId7" imgW="14316185" imgH="12211050" progId="Excel.Sheet.12">
                  <p:embed/>
                </p:oleObj>
              </mc:Choice>
              <mc:Fallback>
                <p:oleObj name="Worksheet" r:id="rId7" imgW="14316185" imgH="12211050" progId="Excel.Sheet.12">
                  <p:embed/>
                  <p:pic>
                    <p:nvPicPr>
                      <p:cNvPr id="2" name="Object 1">
                        <a:extLst>
                          <a:ext uri="{FF2B5EF4-FFF2-40B4-BE49-F238E27FC236}">
                            <a16:creationId xmlns:a16="http://schemas.microsoft.com/office/drawing/2014/main" id="{2DAA11FF-F38E-49CD-9128-1BFF9F794C98}"/>
                          </a:ext>
                        </a:extLst>
                      </p:cNvPr>
                      <p:cNvPicPr/>
                      <p:nvPr/>
                    </p:nvPicPr>
                    <p:blipFill>
                      <a:blip r:embed="rId8"/>
                      <a:stretch>
                        <a:fillRect/>
                      </a:stretch>
                    </p:blipFill>
                    <p:spPr>
                      <a:xfrm>
                        <a:off x="4459889" y="938213"/>
                        <a:ext cx="6351587" cy="541813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124CEB7-2B60-4280-8FB0-AB408238E101}"/>
              </a:ext>
            </a:extLst>
          </p:cNvPr>
          <p:cNvSpPr txBox="1"/>
          <p:nvPr/>
        </p:nvSpPr>
        <p:spPr>
          <a:xfrm>
            <a:off x="724930" y="1878227"/>
            <a:ext cx="3344562" cy="1938992"/>
          </a:xfrm>
          <a:prstGeom prst="rect">
            <a:avLst/>
          </a:prstGeom>
          <a:noFill/>
        </p:spPr>
        <p:txBody>
          <a:bodyPr wrap="square" rtlCol="0">
            <a:spAutoFit/>
          </a:bodyPr>
          <a:lstStyle/>
          <a:p>
            <a:r>
              <a:rPr lang="en-US" sz="2400" dirty="0"/>
              <a:t>ATTENDANCE IS TRACKED ON EACH STUDENT FROM THE START OF THE PROGRAM THROUGH COMPLETION.</a:t>
            </a:r>
          </a:p>
        </p:txBody>
      </p:sp>
      <p:pic>
        <p:nvPicPr>
          <p:cNvPr id="3" name="Audio 2">
            <a:hlinkClick r:id="" action="ppaction://media"/>
            <a:extLst>
              <a:ext uri="{FF2B5EF4-FFF2-40B4-BE49-F238E27FC236}">
                <a16:creationId xmlns:a16="http://schemas.microsoft.com/office/drawing/2014/main" id="{646F4441-53A5-40DD-8C86-7B01D57E104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7828742"/>
      </p:ext>
    </p:extLst>
  </p:cSld>
  <p:clrMapOvr>
    <a:masterClrMapping/>
  </p:clrMapOvr>
  <mc:AlternateContent xmlns:mc="http://schemas.openxmlformats.org/markup-compatibility/2006" xmlns:p14="http://schemas.microsoft.com/office/powerpoint/2010/main">
    <mc:Choice Requires="p14">
      <p:transition spd="slow" p14:dur="2000" advTm="4700"/>
    </mc:Choice>
    <mc:Fallback xmlns="">
      <p:transition spd="slow" advTm="4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24</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a:extLst>
              <a:ext uri="{FF2B5EF4-FFF2-40B4-BE49-F238E27FC236}">
                <a16:creationId xmlns:a16="http://schemas.microsoft.com/office/drawing/2014/main" id="{4BB6BB45-CF37-4431-B626-EE54BC83B169}"/>
              </a:ext>
            </a:extLst>
          </p:cNvPr>
          <p:cNvPicPr>
            <a:picLocks noChangeAspect="1"/>
          </p:cNvPicPr>
          <p:nvPr/>
        </p:nvPicPr>
        <p:blipFill>
          <a:blip r:embed="rId6"/>
          <a:stretch>
            <a:fillRect/>
          </a:stretch>
        </p:blipFill>
        <p:spPr>
          <a:xfrm rot="5400000">
            <a:off x="3595925" y="313534"/>
            <a:ext cx="5000149" cy="6475777"/>
          </a:xfrm>
          <a:prstGeom prst="rect">
            <a:avLst/>
          </a:prstGeom>
          <a:effectLst>
            <a:outerShdw blurRad="50800" dist="50800" dir="5400000" algn="ctr" rotWithShape="0">
              <a:schemeClr val="bg1">
                <a:lumMod val="65000"/>
              </a:schemeClr>
            </a:outerShdw>
          </a:effectLst>
        </p:spPr>
      </p:pic>
      <p:pic>
        <p:nvPicPr>
          <p:cNvPr id="2" name="Audio 1">
            <a:hlinkClick r:id="" action="ppaction://media"/>
            <a:extLst>
              <a:ext uri="{FF2B5EF4-FFF2-40B4-BE49-F238E27FC236}">
                <a16:creationId xmlns:a16="http://schemas.microsoft.com/office/drawing/2014/main" id="{FD6772E9-279A-4C9A-B99B-633EC4A56B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6521099"/>
      </p:ext>
    </p:extLst>
  </p:cSld>
  <p:clrMapOvr>
    <a:masterClrMapping/>
  </p:clrMapOvr>
  <mc:AlternateContent xmlns:mc="http://schemas.openxmlformats.org/markup-compatibility/2006" xmlns:p14="http://schemas.microsoft.com/office/powerpoint/2010/main">
    <mc:Choice Requires="p14">
      <p:transition spd="slow" p14:dur="2000" advTm="11062"/>
    </mc:Choice>
    <mc:Fallback xmlns="">
      <p:transition spd="slow" advTm="1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24" y="4487917"/>
            <a:ext cx="7253923" cy="2060028"/>
          </a:xfrm>
        </p:spPr>
        <p:txBody>
          <a:bodyPr anchor="ctr">
            <a:normAutofit/>
          </a:bodyPr>
          <a:lstStyle/>
          <a:p>
            <a:pPr algn="ctr"/>
            <a:r>
              <a:rPr lang="en-US" sz="3900" b="1" dirty="0"/>
              <a:t>Larry dickens</a:t>
            </a:r>
          </a:p>
          <a:p>
            <a:pPr algn="ctr"/>
            <a:r>
              <a:rPr lang="en-US" b="1" dirty="0"/>
              <a:t>Tool and die apprenticeship training manager</a:t>
            </a:r>
          </a:p>
          <a:p>
            <a:pPr algn="ctr"/>
            <a:endParaRPr lang="en-US" b="1" dirty="0"/>
          </a:p>
          <a:p>
            <a:pPr algn="ctr"/>
            <a:r>
              <a:rPr lang="en-US" b="1" dirty="0"/>
              <a:t>Larry.dickens@nasg.net</a:t>
            </a:r>
          </a:p>
        </p:txBody>
      </p:sp>
      <p:pic>
        <p:nvPicPr>
          <p:cNvPr id="4" name="Picture 3">
            <a:extLst>
              <a:ext uri="{FF2B5EF4-FFF2-40B4-BE49-F238E27FC236}">
                <a16:creationId xmlns:a16="http://schemas.microsoft.com/office/drawing/2014/main" id="{5DF15076-F524-4F0B-8915-BEA2D9BC6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0635" y="220732"/>
            <a:ext cx="2484381" cy="6416536"/>
          </a:xfrm>
          <a:prstGeom prst="rect">
            <a:avLst/>
          </a:prstGeom>
          <a:effectLst>
            <a:softEdge rad="101600"/>
          </a:effectLst>
        </p:spPr>
      </p:pic>
      <p:pic>
        <p:nvPicPr>
          <p:cNvPr id="2" name="Audio 1">
            <a:hlinkClick r:id="" action="ppaction://media"/>
            <a:extLst>
              <a:ext uri="{FF2B5EF4-FFF2-40B4-BE49-F238E27FC236}">
                <a16:creationId xmlns:a16="http://schemas.microsoft.com/office/drawing/2014/main" id="{C3373BF4-8019-4CD2-A968-C613689480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9254166"/>
      </p:ext>
    </p:extLst>
  </p:cSld>
  <p:clrMapOvr>
    <a:masterClrMapping/>
  </p:clrMapOvr>
  <mc:AlternateContent xmlns:mc="http://schemas.openxmlformats.org/markup-compatibility/2006" xmlns:p14="http://schemas.microsoft.com/office/powerpoint/2010/main">
    <mc:Choice Requires="p14">
      <p:transition spd="med" p14:dur="700" advTm="154557">
        <p:fade/>
      </p:transition>
    </mc:Choice>
    <mc:Fallback xmlns="">
      <p:transition spd="med" advTm="1545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3</a:t>
            </a:fld>
            <a:endParaRPr lang="en-US" altLang="en-US" sz="1400" dirty="0">
              <a:solidFill>
                <a:schemeClr val="tx1"/>
              </a:solidFill>
              <a:latin typeface="Times" panose="02020603050405020304" pitchFamily="18" charset="0"/>
            </a:endParaRPr>
          </a:p>
        </p:txBody>
      </p:sp>
      <p:sp>
        <p:nvSpPr>
          <p:cNvPr id="1613826" name="Rectangle 2"/>
          <p:cNvSpPr>
            <a:spLocks noGrp="1" noChangeArrowheads="1"/>
          </p:cNvSpPr>
          <p:nvPr>
            <p:ph type="body" idx="1"/>
          </p:nvPr>
        </p:nvSpPr>
        <p:spPr>
          <a:xfrm>
            <a:off x="1721709" y="947351"/>
            <a:ext cx="8888626" cy="5634681"/>
          </a:xfrm>
          <a:noFill/>
          <a:extLst>
            <a:ext uri="{91240B29-F687-4F45-9708-019B960494DF}">
              <a14:hiddenLine xmlns:a14="http://schemas.microsoft.com/office/drawing/2010/main" w="12699">
                <a:solidFill>
                  <a:schemeClr val="tx1"/>
                </a:solidFill>
                <a:miter lim="800000"/>
                <a:headEnd type="none" w="sm" len="sm"/>
                <a:tailEnd type="none" w="sm" len="sm"/>
              </a14:hiddenLine>
            </a:ext>
          </a:extLst>
        </p:spPr>
        <p:txBody>
          <a:bodyPr/>
          <a:lstStyle/>
          <a:p>
            <a:pPr marL="571500" indent="-457200"/>
            <a:r>
              <a:rPr lang="en-US" sz="3200" dirty="0"/>
              <a:t> NASG has partnered with the U.S. Department of Labor and the National Institute for Metalworking Skills (NIMS) to develop a comprehensive program combining 2 years of in-house theory instruction and approximately 8000 shop hours (4 years) to equip our graduates to engage in the fast paced automotive industry.</a:t>
            </a:r>
          </a:p>
          <a:p>
            <a:pPr marL="571500" indent="-457200"/>
            <a:r>
              <a:rPr lang="en-US" sz="3200" dirty="0"/>
              <a:t>At every step of the program the student must prove competency before advancing.  The following NIMS credentials are earned by each student as they progress through the program:</a:t>
            </a:r>
          </a:p>
          <a:p>
            <a:pPr marL="857250" lvl="2" indent="-400050">
              <a:buNone/>
            </a:pPr>
            <a:endParaRPr lang="en-US" altLang="en-US" sz="3600" b="1" dirty="0"/>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2" name="Audio 1">
            <a:hlinkClick r:id="" action="ppaction://media"/>
            <a:extLst>
              <a:ext uri="{FF2B5EF4-FFF2-40B4-BE49-F238E27FC236}">
                <a16:creationId xmlns:a16="http://schemas.microsoft.com/office/drawing/2014/main" id="{392A8785-C643-4E81-A101-7AC1537722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3674693"/>
      </p:ext>
    </p:extLst>
  </p:cSld>
  <p:clrMapOvr>
    <a:masterClrMapping/>
  </p:clrMapOvr>
  <mc:AlternateContent xmlns:mc="http://schemas.openxmlformats.org/markup-compatibility/2006" xmlns:p14="http://schemas.microsoft.com/office/powerpoint/2010/main">
    <mc:Choice Requires="p14">
      <p:transition spd="slow" p14:dur="2000" advTm="30241"/>
    </mc:Choice>
    <mc:Fallback xmlns="">
      <p:transition spd="slow" advTm="3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6"/>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4</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graphicFrame>
        <p:nvGraphicFramePr>
          <p:cNvPr id="5" name="Object 4">
            <a:extLst>
              <a:ext uri="{FF2B5EF4-FFF2-40B4-BE49-F238E27FC236}">
                <a16:creationId xmlns:a16="http://schemas.microsoft.com/office/drawing/2014/main" id="{35F8E19B-F5A2-41B8-AA08-579969459234}"/>
              </a:ext>
            </a:extLst>
          </p:cNvPr>
          <p:cNvGraphicFramePr>
            <a:graphicFrameLocks noChangeAspect="1"/>
          </p:cNvGraphicFramePr>
          <p:nvPr>
            <p:extLst>
              <p:ext uri="{D42A27DB-BD31-4B8C-83A1-F6EECF244321}">
                <p14:modId xmlns:p14="http://schemas.microsoft.com/office/powerpoint/2010/main" val="1603604862"/>
              </p:ext>
            </p:extLst>
          </p:nvPr>
        </p:nvGraphicFramePr>
        <p:xfrm>
          <a:off x="6155210" y="1111531"/>
          <a:ext cx="5081192" cy="5063586"/>
        </p:xfrm>
        <a:graphic>
          <a:graphicData uri="http://schemas.openxmlformats.org/presentationml/2006/ole">
            <mc:AlternateContent xmlns:mc="http://schemas.openxmlformats.org/markup-compatibility/2006">
              <mc:Choice xmlns:v="urn:schemas-microsoft-com:vml" Requires="v">
                <p:oleObj spid="_x0000_s1028" name="Document" r:id="rId7" imgW="5956042" imgH="5935300" progId="Word.Document.12">
                  <p:embed/>
                </p:oleObj>
              </mc:Choice>
              <mc:Fallback>
                <p:oleObj name="Document" r:id="rId7" imgW="5956042" imgH="5935300" progId="Word.Document.12">
                  <p:embed/>
                  <p:pic>
                    <p:nvPicPr>
                      <p:cNvPr id="5" name="Object 4">
                        <a:extLst>
                          <a:ext uri="{FF2B5EF4-FFF2-40B4-BE49-F238E27FC236}">
                            <a16:creationId xmlns:a16="http://schemas.microsoft.com/office/drawing/2014/main" id="{35F8E19B-F5A2-41B8-AA08-579969459234}"/>
                          </a:ext>
                        </a:extLst>
                      </p:cNvPr>
                      <p:cNvPicPr/>
                      <p:nvPr/>
                    </p:nvPicPr>
                    <p:blipFill>
                      <a:blip r:embed="rId8"/>
                      <a:stretch>
                        <a:fillRect/>
                      </a:stretch>
                    </p:blipFill>
                    <p:spPr>
                      <a:xfrm>
                        <a:off x="6155210" y="1111531"/>
                        <a:ext cx="5081192" cy="5063586"/>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10D93EC-1F8C-4DB4-87AD-66C175D15B69}"/>
              </a:ext>
            </a:extLst>
          </p:cNvPr>
          <p:cNvSpPr txBox="1"/>
          <p:nvPr/>
        </p:nvSpPr>
        <p:spPr>
          <a:xfrm>
            <a:off x="996778" y="1491049"/>
            <a:ext cx="4539049" cy="3785652"/>
          </a:xfrm>
          <a:prstGeom prst="rect">
            <a:avLst/>
          </a:prstGeom>
          <a:noFill/>
        </p:spPr>
        <p:txBody>
          <a:bodyPr wrap="square" rtlCol="0">
            <a:spAutoFit/>
          </a:bodyPr>
          <a:lstStyle/>
          <a:p>
            <a:r>
              <a:rPr lang="en-US" sz="2400" dirty="0"/>
              <a:t>This list is from the NIMS Appendix A.4 Core Competency Requirements - NIMS Certified Tool and Die Maker. </a:t>
            </a:r>
          </a:p>
          <a:p>
            <a:r>
              <a:rPr lang="en-US" sz="2400" dirty="0"/>
              <a:t> </a:t>
            </a:r>
          </a:p>
          <a:p>
            <a:r>
              <a:rPr lang="en-US" sz="2400" dirty="0"/>
              <a:t>The highlighted credentials were chosen based on the needs of the company and the desire to give our students the most complete training possible. </a:t>
            </a:r>
          </a:p>
        </p:txBody>
      </p:sp>
      <p:pic>
        <p:nvPicPr>
          <p:cNvPr id="3" name="Audio 2">
            <a:hlinkClick r:id="" action="ppaction://media"/>
            <a:extLst>
              <a:ext uri="{FF2B5EF4-FFF2-40B4-BE49-F238E27FC236}">
                <a16:creationId xmlns:a16="http://schemas.microsoft.com/office/drawing/2014/main" id="{89052AFB-F89B-41D9-9BCA-A464250C1EF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739404"/>
      </p:ext>
    </p:extLst>
  </p:cSld>
  <p:clrMapOvr>
    <a:masterClrMapping/>
  </p:clrMapOvr>
  <mc:AlternateContent xmlns:mc="http://schemas.openxmlformats.org/markup-compatibility/2006" xmlns:p14="http://schemas.microsoft.com/office/powerpoint/2010/main">
    <mc:Choice Requires="p14">
      <p:transition spd="slow" p14:dur="2000" advTm="11410"/>
    </mc:Choice>
    <mc:Fallback xmlns="">
      <p:transition spd="slow" advTm="1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6"/>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5</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graphicFrame>
        <p:nvGraphicFramePr>
          <p:cNvPr id="2" name="Object 1">
            <a:extLst>
              <a:ext uri="{FF2B5EF4-FFF2-40B4-BE49-F238E27FC236}">
                <a16:creationId xmlns:a16="http://schemas.microsoft.com/office/drawing/2014/main" id="{576D9159-C8EE-4264-8C81-73FACF040655}"/>
              </a:ext>
            </a:extLst>
          </p:cNvPr>
          <p:cNvGraphicFramePr>
            <a:graphicFrameLocks noChangeAspect="1"/>
          </p:cNvGraphicFramePr>
          <p:nvPr>
            <p:extLst>
              <p:ext uri="{D42A27DB-BD31-4B8C-83A1-F6EECF244321}">
                <p14:modId xmlns:p14="http://schemas.microsoft.com/office/powerpoint/2010/main" val="2218792641"/>
              </p:ext>
            </p:extLst>
          </p:nvPr>
        </p:nvGraphicFramePr>
        <p:xfrm>
          <a:off x="5501125" y="938213"/>
          <a:ext cx="6072187" cy="5418137"/>
        </p:xfrm>
        <a:graphic>
          <a:graphicData uri="http://schemas.openxmlformats.org/presentationml/2006/ole">
            <mc:AlternateContent xmlns:mc="http://schemas.openxmlformats.org/markup-compatibility/2006">
              <mc:Choice xmlns:v="urn:schemas-microsoft-com:vml" Requires="v">
                <p:oleObj spid="_x0000_s2052" name="Worksheet" r:id="rId7" imgW="11315612" imgH="10096500" progId="Excel.Sheet.12">
                  <p:embed/>
                </p:oleObj>
              </mc:Choice>
              <mc:Fallback>
                <p:oleObj name="Worksheet" r:id="rId7" imgW="11315612" imgH="10096500" progId="Excel.Sheet.12">
                  <p:embed/>
                  <p:pic>
                    <p:nvPicPr>
                      <p:cNvPr id="2" name="Object 1">
                        <a:extLst>
                          <a:ext uri="{FF2B5EF4-FFF2-40B4-BE49-F238E27FC236}">
                            <a16:creationId xmlns:a16="http://schemas.microsoft.com/office/drawing/2014/main" id="{576D9159-C8EE-4264-8C81-73FACF040655}"/>
                          </a:ext>
                        </a:extLst>
                      </p:cNvPr>
                      <p:cNvPicPr/>
                      <p:nvPr/>
                    </p:nvPicPr>
                    <p:blipFill>
                      <a:blip r:embed="rId8"/>
                      <a:stretch>
                        <a:fillRect/>
                      </a:stretch>
                    </p:blipFill>
                    <p:spPr>
                      <a:xfrm>
                        <a:off x="5501125" y="938213"/>
                        <a:ext cx="6072187" cy="541813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3097A9F0-DC8B-4543-8805-1D3D0C5760AC}"/>
              </a:ext>
            </a:extLst>
          </p:cNvPr>
          <p:cNvSpPr txBox="1"/>
          <p:nvPr/>
        </p:nvSpPr>
        <p:spPr>
          <a:xfrm>
            <a:off x="560173" y="1375719"/>
            <a:ext cx="4448432" cy="3046988"/>
          </a:xfrm>
          <a:prstGeom prst="rect">
            <a:avLst/>
          </a:prstGeom>
          <a:noFill/>
        </p:spPr>
        <p:txBody>
          <a:bodyPr wrap="square" rtlCol="0">
            <a:spAutoFit/>
          </a:bodyPr>
          <a:lstStyle/>
          <a:p>
            <a:r>
              <a:rPr lang="en-US" sz="3200" dirty="0"/>
              <a:t>As the Apprentice builds time in the shop and completes the required NIMS projects his pay increases toward the Journey Worker rate.</a:t>
            </a:r>
          </a:p>
        </p:txBody>
      </p:sp>
      <p:pic>
        <p:nvPicPr>
          <p:cNvPr id="3" name="Audio 2">
            <a:hlinkClick r:id="" action="ppaction://media"/>
            <a:extLst>
              <a:ext uri="{FF2B5EF4-FFF2-40B4-BE49-F238E27FC236}">
                <a16:creationId xmlns:a16="http://schemas.microsoft.com/office/drawing/2014/main" id="{0D5137F1-4D14-4284-8CEE-277CAAE1636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7714263"/>
      </p:ext>
    </p:extLst>
  </p:cSld>
  <p:clrMapOvr>
    <a:masterClrMapping/>
  </p:clrMapOvr>
  <mc:AlternateContent xmlns:mc="http://schemas.openxmlformats.org/markup-compatibility/2006" xmlns:p14="http://schemas.microsoft.com/office/powerpoint/2010/main">
    <mc:Choice Requires="p14">
      <p:transition spd="slow" p14:dur="2000" advTm="9065"/>
    </mc:Choice>
    <mc:Fallback xmlns="">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6</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sp>
        <p:nvSpPr>
          <p:cNvPr id="3" name="TextBox 2">
            <a:extLst>
              <a:ext uri="{FF2B5EF4-FFF2-40B4-BE49-F238E27FC236}">
                <a16:creationId xmlns:a16="http://schemas.microsoft.com/office/drawing/2014/main" id="{13724FE2-4E01-42A3-BF56-50E307E115F5}"/>
              </a:ext>
            </a:extLst>
          </p:cNvPr>
          <p:cNvSpPr txBox="1"/>
          <p:nvPr/>
        </p:nvSpPr>
        <p:spPr>
          <a:xfrm>
            <a:off x="436605" y="856357"/>
            <a:ext cx="11136707" cy="5509200"/>
          </a:xfrm>
          <a:prstGeom prst="rect">
            <a:avLst/>
          </a:prstGeom>
          <a:noFill/>
        </p:spPr>
        <p:txBody>
          <a:bodyPr wrap="square" rtlCol="0">
            <a:spAutoFit/>
          </a:bodyPr>
          <a:lstStyle/>
          <a:p>
            <a:r>
              <a:rPr lang="en-US" sz="3200" dirty="0"/>
              <a:t>A curriculum has been developed to train the Apprentices in a step by step logical progression that takes them through the various Level 1 and Level 2 NIMS projects and continues into a study of practical Tool and Die Construction and Maintenance.  All throughout the program shop math (Algebra, Geometry and Trigonometry) is taught to create a mentality of problem solving in the Apprentice.</a:t>
            </a:r>
          </a:p>
          <a:p>
            <a:r>
              <a:rPr lang="en-US" sz="3200" dirty="0"/>
              <a:t>Blueprint reading and Drafting are taught to give the Apprentice a good understanding of the language of engineering.</a:t>
            </a:r>
          </a:p>
          <a:p>
            <a:endParaRPr lang="en-US" sz="3200" dirty="0"/>
          </a:p>
          <a:p>
            <a:endParaRPr lang="en-US" sz="3200" dirty="0"/>
          </a:p>
        </p:txBody>
      </p:sp>
      <p:pic>
        <p:nvPicPr>
          <p:cNvPr id="2" name="Audio 1">
            <a:hlinkClick r:id="" action="ppaction://media"/>
            <a:extLst>
              <a:ext uri="{FF2B5EF4-FFF2-40B4-BE49-F238E27FC236}">
                <a16:creationId xmlns:a16="http://schemas.microsoft.com/office/drawing/2014/main" id="{E67DE5B0-E8BE-4158-9371-7144DC9DD0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3780175"/>
      </p:ext>
    </p:extLst>
  </p:cSld>
  <p:clrMapOvr>
    <a:masterClrMapping/>
  </p:clrMapOvr>
  <mc:AlternateContent xmlns:mc="http://schemas.openxmlformats.org/markup-compatibility/2006" xmlns:p14="http://schemas.microsoft.com/office/powerpoint/2010/main">
    <mc:Choice Requires="p14">
      <p:transition spd="slow" p14:dur="2000" advTm="28895"/>
    </mc:Choice>
    <mc:Fallback xmlns="">
      <p:transition spd="slow" advTm="28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7</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sp>
        <p:nvSpPr>
          <p:cNvPr id="2" name="TextBox 1">
            <a:extLst>
              <a:ext uri="{FF2B5EF4-FFF2-40B4-BE49-F238E27FC236}">
                <a16:creationId xmlns:a16="http://schemas.microsoft.com/office/drawing/2014/main" id="{448D29C9-13CD-483C-B685-B5E79A80C58C}"/>
              </a:ext>
            </a:extLst>
          </p:cNvPr>
          <p:cNvSpPr txBox="1"/>
          <p:nvPr/>
        </p:nvSpPr>
        <p:spPr>
          <a:xfrm>
            <a:off x="1061831" y="774357"/>
            <a:ext cx="10511481" cy="5970865"/>
          </a:xfrm>
          <a:prstGeom prst="rect">
            <a:avLst/>
          </a:prstGeom>
          <a:noFill/>
        </p:spPr>
        <p:txBody>
          <a:bodyPr wrap="square" rtlCol="0">
            <a:spAutoFit/>
          </a:bodyPr>
          <a:lstStyle/>
          <a:p>
            <a:pPr marL="457200" indent="-457200">
              <a:buFont typeface="Arial" panose="020B0604020202020204" pitchFamily="34" charset="0"/>
              <a:buChar char="•"/>
            </a:pPr>
            <a:r>
              <a:rPr lang="en-US" sz="2800" dirty="0"/>
              <a:t>Currently there are three Apprentice Groups training at NASG. (A total of 13 apprentices.)</a:t>
            </a:r>
          </a:p>
          <a:p>
            <a:pPr marL="457200" indent="-457200">
              <a:buFont typeface="Arial" panose="020B0604020202020204" pitchFamily="34" charset="0"/>
              <a:buChar char="•"/>
            </a:pPr>
            <a:r>
              <a:rPr lang="en-US" sz="2800" dirty="0"/>
              <a:t>Each group is at a different level due to a different start date.</a:t>
            </a:r>
          </a:p>
          <a:p>
            <a:pPr marL="457200" indent="-457200">
              <a:buFont typeface="Arial" panose="020B0604020202020204" pitchFamily="34" charset="0"/>
              <a:buChar char="•"/>
            </a:pPr>
            <a:r>
              <a:rPr lang="en-US" sz="2800" dirty="0"/>
              <a:t>Ten hours of Classroom training is done one day a week for each group.</a:t>
            </a:r>
          </a:p>
          <a:p>
            <a:pPr marL="457200" indent="-457200">
              <a:buFont typeface="Arial" panose="020B0604020202020204" pitchFamily="34" charset="0"/>
              <a:buChar char="•"/>
            </a:pPr>
            <a:r>
              <a:rPr lang="en-US" sz="2800" dirty="0"/>
              <a:t>We train for approximately 46 weeks a year yielding about 920 class hours during the 2 years of RTI.</a:t>
            </a:r>
          </a:p>
          <a:p>
            <a:pPr marL="457200" indent="-457200">
              <a:buFont typeface="Arial" panose="020B0604020202020204" pitchFamily="34" charset="0"/>
              <a:buChar char="•"/>
            </a:pPr>
            <a:r>
              <a:rPr lang="en-US" sz="2800" dirty="0"/>
              <a:t>Classroom hours are not paid and therefore represent the student’s commitment to the program.</a:t>
            </a:r>
          </a:p>
          <a:p>
            <a:pPr marL="457200" indent="-457200">
              <a:buFont typeface="Arial" panose="020B0604020202020204" pitchFamily="34" charset="0"/>
              <a:buChar char="•"/>
            </a:pPr>
            <a:r>
              <a:rPr lang="en-US" sz="2800" dirty="0"/>
              <a:t>Apprentices work a minimum of 40 paid hours each week in the main Tool and Die shop under the guidance of two full time Apprentice Team Leaders and as the Apprentices progress they are paired with Journey Workers to learn from their experience. </a:t>
            </a:r>
          </a:p>
          <a:p>
            <a:pPr marL="285750" indent="-285750">
              <a:buFont typeface="Arial" panose="020B0604020202020204" pitchFamily="34" charset="0"/>
              <a:buChar char="•"/>
            </a:pPr>
            <a:endParaRPr lang="en-US" dirty="0"/>
          </a:p>
        </p:txBody>
      </p:sp>
      <p:pic>
        <p:nvPicPr>
          <p:cNvPr id="3" name="Audio 2">
            <a:hlinkClick r:id="" action="ppaction://media"/>
            <a:extLst>
              <a:ext uri="{FF2B5EF4-FFF2-40B4-BE49-F238E27FC236}">
                <a16:creationId xmlns:a16="http://schemas.microsoft.com/office/drawing/2014/main" id="{65374177-7A4F-42C4-9402-5874219163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9619009"/>
      </p:ext>
    </p:extLst>
  </p:cSld>
  <p:clrMapOvr>
    <a:masterClrMapping/>
  </p:clrMapOvr>
  <mc:AlternateContent xmlns:mc="http://schemas.openxmlformats.org/markup-compatibility/2006" xmlns:p14="http://schemas.microsoft.com/office/powerpoint/2010/main">
    <mc:Choice Requires="p14">
      <p:transition spd="slow" p14:dur="2000" advTm="44057"/>
    </mc:Choice>
    <mc:Fallback xmlns="">
      <p:transition spd="slow" advTm="4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8</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3" name="Picture 2" descr="A living room filled with furniture and a flat screen tv&#10;&#10;Description automatically generated">
            <a:extLst>
              <a:ext uri="{FF2B5EF4-FFF2-40B4-BE49-F238E27FC236}">
                <a16:creationId xmlns:a16="http://schemas.microsoft.com/office/drawing/2014/main" id="{C822FDC9-6EDA-41C9-B9EC-318D080591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1163" y="988539"/>
            <a:ext cx="7252044" cy="5439033"/>
          </a:xfrm>
          <a:prstGeom prst="rect">
            <a:avLst/>
          </a:prstGeom>
        </p:spPr>
      </p:pic>
      <p:sp>
        <p:nvSpPr>
          <p:cNvPr id="4" name="TextBox 3">
            <a:extLst>
              <a:ext uri="{FF2B5EF4-FFF2-40B4-BE49-F238E27FC236}">
                <a16:creationId xmlns:a16="http://schemas.microsoft.com/office/drawing/2014/main" id="{637D994A-9A3B-45E7-9F30-18981032A709}"/>
              </a:ext>
            </a:extLst>
          </p:cNvPr>
          <p:cNvSpPr txBox="1"/>
          <p:nvPr/>
        </p:nvSpPr>
        <p:spPr>
          <a:xfrm>
            <a:off x="3643135" y="5500129"/>
            <a:ext cx="3848100" cy="369332"/>
          </a:xfrm>
          <a:prstGeom prst="rect">
            <a:avLst/>
          </a:prstGeom>
          <a:solidFill>
            <a:srgbClr val="FFFFFF"/>
          </a:solidFill>
        </p:spPr>
        <p:txBody>
          <a:bodyPr wrap="square" rtlCol="0">
            <a:spAutoFit/>
          </a:bodyPr>
          <a:lstStyle/>
          <a:p>
            <a:r>
              <a:rPr lang="en-US" dirty="0"/>
              <a:t>Dedicated Apprenticeship Classroom</a:t>
            </a:r>
          </a:p>
        </p:txBody>
      </p:sp>
      <p:pic>
        <p:nvPicPr>
          <p:cNvPr id="2" name="Audio 1">
            <a:hlinkClick r:id="" action="ppaction://media"/>
            <a:extLst>
              <a:ext uri="{FF2B5EF4-FFF2-40B4-BE49-F238E27FC236}">
                <a16:creationId xmlns:a16="http://schemas.microsoft.com/office/drawing/2014/main" id="{5526D3ED-96C0-47B5-84B3-2016CF8208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4987701"/>
      </p:ext>
    </p:extLst>
  </p:cSld>
  <p:clrMapOvr>
    <a:masterClrMapping/>
  </p:clrMapOvr>
  <mc:AlternateContent xmlns:mc="http://schemas.openxmlformats.org/markup-compatibility/2006" xmlns:p14="http://schemas.microsoft.com/office/powerpoint/2010/main">
    <mc:Choice Requires="p14">
      <p:transition spd="slow" p14:dur="2000" advTm="7811"/>
    </mc:Choice>
    <mc:Fallback xmlns="">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xfrm>
            <a:off x="9975172" y="5859970"/>
            <a:ext cx="431334" cy="365125"/>
          </a:xfrm>
          <a:noFill/>
        </p:spPr>
        <p:txBody>
          <a:bodyPr/>
          <a:lstStyle>
            <a:lvl1pPr>
              <a:buSzPct val="65000"/>
              <a:buBlip>
                <a:blip r:embed="rId5"/>
              </a:buBlip>
              <a:defRPr sz="3200">
                <a:solidFill>
                  <a:srgbClr val="1C1C1C"/>
                </a:solidFill>
                <a:latin typeface="Arial Narrow" panose="020B0606020202030204" pitchFamily="34" charset="0"/>
              </a:defRPr>
            </a:lvl1pPr>
            <a:lvl2pPr marL="742950" indent="-285750">
              <a:buClr>
                <a:srgbClr val="993300"/>
              </a:buClr>
              <a:buFont typeface="Wingdings" panose="05000000000000000000" pitchFamily="2" charset="2"/>
              <a:buChar char="§"/>
              <a:defRPr sz="2800">
                <a:solidFill>
                  <a:srgbClr val="1C1C1C"/>
                </a:solidFill>
                <a:latin typeface="Arial Narrow" panose="020B0606020202030204" pitchFamily="34" charset="0"/>
              </a:defRPr>
            </a:lvl2pPr>
            <a:lvl3pPr marL="1143000" indent="-228600">
              <a:buClr>
                <a:srgbClr val="CC9900"/>
              </a:buClr>
              <a:buFont typeface="Vrinda" panose="020B0502040204020203" pitchFamily="34" charset="0"/>
              <a:buChar char="-"/>
              <a:defRPr sz="2400">
                <a:solidFill>
                  <a:srgbClr val="1C1C1C"/>
                </a:solidFill>
                <a:latin typeface="Arial Narrow" panose="020B0606020202030204" pitchFamily="34" charset="0"/>
              </a:defRPr>
            </a:lvl3pPr>
            <a:lvl4pPr marL="1600200" indent="-228600">
              <a:buChar char="–"/>
              <a:defRPr sz="2100">
                <a:solidFill>
                  <a:srgbClr val="1C1C1C"/>
                </a:solidFill>
                <a:latin typeface="Arial Narrow" panose="020B0606020202030204" pitchFamily="34" charset="0"/>
              </a:defRPr>
            </a:lvl4pPr>
            <a:lvl5pPr marL="2057400" indent="-228600">
              <a:buChar char="»"/>
              <a:defRPr sz="2100">
                <a:solidFill>
                  <a:srgbClr val="1C1C1C"/>
                </a:solidFill>
                <a:latin typeface="Arial Narrow" panose="020B0606020202030204" pitchFamily="34" charset="0"/>
              </a:defRPr>
            </a:lvl5pPr>
            <a:lvl6pPr marL="2514600" indent="-228600" eaLnBrk="0" fontAlgn="base" hangingPunct="0">
              <a:spcBef>
                <a:spcPct val="0"/>
              </a:spcBef>
              <a:spcAft>
                <a:spcPct val="0"/>
              </a:spcAft>
              <a:buChar char="»"/>
              <a:defRPr sz="2100">
                <a:solidFill>
                  <a:srgbClr val="1C1C1C"/>
                </a:solidFill>
                <a:latin typeface="Arial Narrow" panose="020B0606020202030204" pitchFamily="34" charset="0"/>
              </a:defRPr>
            </a:lvl6pPr>
            <a:lvl7pPr marL="2971800" indent="-228600" eaLnBrk="0" fontAlgn="base" hangingPunct="0">
              <a:spcBef>
                <a:spcPct val="0"/>
              </a:spcBef>
              <a:spcAft>
                <a:spcPct val="0"/>
              </a:spcAft>
              <a:buChar char="»"/>
              <a:defRPr sz="2100">
                <a:solidFill>
                  <a:srgbClr val="1C1C1C"/>
                </a:solidFill>
                <a:latin typeface="Arial Narrow" panose="020B0606020202030204" pitchFamily="34" charset="0"/>
              </a:defRPr>
            </a:lvl7pPr>
            <a:lvl8pPr marL="3429000" indent="-228600" eaLnBrk="0" fontAlgn="base" hangingPunct="0">
              <a:spcBef>
                <a:spcPct val="0"/>
              </a:spcBef>
              <a:spcAft>
                <a:spcPct val="0"/>
              </a:spcAft>
              <a:buChar char="»"/>
              <a:defRPr sz="2100">
                <a:solidFill>
                  <a:srgbClr val="1C1C1C"/>
                </a:solidFill>
                <a:latin typeface="Arial Narrow" panose="020B0606020202030204" pitchFamily="34" charset="0"/>
              </a:defRPr>
            </a:lvl8pPr>
            <a:lvl9pPr marL="3886200" indent="-228600" eaLnBrk="0" fontAlgn="base" hangingPunct="0">
              <a:spcBef>
                <a:spcPct val="0"/>
              </a:spcBef>
              <a:spcAft>
                <a:spcPct val="0"/>
              </a:spcAft>
              <a:buChar char="»"/>
              <a:defRPr sz="2100">
                <a:solidFill>
                  <a:srgbClr val="1C1C1C"/>
                </a:solidFill>
                <a:latin typeface="Arial Narrow" panose="020B0606020202030204" pitchFamily="34" charset="0"/>
              </a:defRPr>
            </a:lvl9pPr>
          </a:lstStyle>
          <a:p>
            <a:pPr>
              <a:buSzTx/>
              <a:buFontTx/>
              <a:buNone/>
            </a:pPr>
            <a:fld id="{4AE64E8E-0611-4228-919A-3C8777BCCE06}" type="slidenum">
              <a:rPr lang="en-US" altLang="en-US" sz="1400">
                <a:solidFill>
                  <a:schemeClr val="tx1"/>
                </a:solidFill>
                <a:latin typeface="Times" panose="02020603050405020304" pitchFamily="18" charset="0"/>
              </a:rPr>
              <a:pPr>
                <a:buSzTx/>
                <a:buFontTx/>
                <a:buNone/>
              </a:pPr>
              <a:t>9</a:t>
            </a:fld>
            <a:endParaRPr lang="en-US" altLang="en-US" sz="1400" dirty="0">
              <a:solidFill>
                <a:schemeClr val="tx1"/>
              </a:solidFill>
              <a:latin typeface="Times" panose="02020603050405020304" pitchFamily="18" charset="0"/>
            </a:endParaRPr>
          </a:p>
        </p:txBody>
      </p:sp>
      <p:sp>
        <p:nvSpPr>
          <p:cNvPr id="56324" name="Rectangle 3"/>
          <p:cNvSpPr>
            <a:spLocks noGrp="1" noChangeArrowheads="1"/>
          </p:cNvSpPr>
          <p:nvPr>
            <p:ph type="title"/>
          </p:nvPr>
        </p:nvSpPr>
        <p:spPr>
          <a:xfrm>
            <a:off x="1962150" y="0"/>
            <a:ext cx="7581423" cy="774357"/>
          </a:xfrm>
          <a:noFill/>
          <a:extLst>
            <a:ext uri="{AF507438-7753-43E0-B8FC-AC1667EBCBE1}">
              <a14:hiddenEffects xmlns:a14="http://schemas.microsoft.com/office/drawing/2010/main">
                <a:effectLst>
                  <a:outerShdw dist="12700" algn="ctr" rotWithShape="0">
                    <a:schemeClr val="bg2"/>
                  </a:outerShdw>
                </a:effectLst>
              </a14:hiddenEffects>
            </a:ext>
          </a:extLst>
        </p:spPr>
        <p:txBody>
          <a:bodyPr vert="horz" lIns="92075" tIns="46038" rIns="92075" bIns="46038" rtlCol="0" anchor="ctr">
            <a:normAutofit/>
          </a:bodyPr>
          <a:lstStyle/>
          <a:p>
            <a:pPr eaLnBrk="1" hangingPunct="1"/>
            <a:r>
              <a:rPr lang="en-US" altLang="en-US" sz="2800" dirty="0">
                <a:solidFill>
                  <a:schemeClr val="bg1"/>
                </a:solidFill>
              </a:rPr>
              <a:t>NASG TOOL AND DIE APPRENTICESHIP PROGRAM</a:t>
            </a:r>
          </a:p>
        </p:txBody>
      </p:sp>
      <p:pic>
        <p:nvPicPr>
          <p:cNvPr id="5" name="Picture 4" descr="A picture containing indoor, floor, table&#10;&#10;Description automatically generated">
            <a:extLst>
              <a:ext uri="{FF2B5EF4-FFF2-40B4-BE49-F238E27FC236}">
                <a16:creationId xmlns:a16="http://schemas.microsoft.com/office/drawing/2014/main" id="{245F9DE9-9DA1-4CAD-9B61-BE8C8B439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785" y="998030"/>
            <a:ext cx="5084091" cy="3813069"/>
          </a:xfrm>
          <a:prstGeom prst="rect">
            <a:avLst/>
          </a:prstGeom>
        </p:spPr>
      </p:pic>
      <p:pic>
        <p:nvPicPr>
          <p:cNvPr id="7" name="Picture 6" descr="A large room&#10;&#10;Description automatically generated">
            <a:extLst>
              <a:ext uri="{FF2B5EF4-FFF2-40B4-BE49-F238E27FC236}">
                <a16:creationId xmlns:a16="http://schemas.microsoft.com/office/drawing/2014/main" id="{BE7DDC27-B276-4118-87E6-9FAA790D95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9220" y="998030"/>
            <a:ext cx="5084092" cy="3813069"/>
          </a:xfrm>
          <a:prstGeom prst="rect">
            <a:avLst/>
          </a:prstGeom>
        </p:spPr>
      </p:pic>
      <p:pic>
        <p:nvPicPr>
          <p:cNvPr id="9" name="Picture 8" descr="A kitchen with a dining room table&#10;&#10;Description automatically generated">
            <a:extLst>
              <a:ext uri="{FF2B5EF4-FFF2-40B4-BE49-F238E27FC236}">
                <a16:creationId xmlns:a16="http://schemas.microsoft.com/office/drawing/2014/main" id="{EF9C9E57-00F5-47DE-BE0A-ECB8F2289E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6402" y="3096942"/>
            <a:ext cx="4589293" cy="3441970"/>
          </a:xfrm>
          <a:prstGeom prst="rect">
            <a:avLst/>
          </a:prstGeom>
        </p:spPr>
      </p:pic>
      <p:sp>
        <p:nvSpPr>
          <p:cNvPr id="10" name="TextBox 9">
            <a:extLst>
              <a:ext uri="{FF2B5EF4-FFF2-40B4-BE49-F238E27FC236}">
                <a16:creationId xmlns:a16="http://schemas.microsoft.com/office/drawing/2014/main" id="{DEC35D62-8AFB-451C-9789-4C75627D3858}"/>
              </a:ext>
            </a:extLst>
          </p:cNvPr>
          <p:cNvSpPr txBox="1"/>
          <p:nvPr/>
        </p:nvSpPr>
        <p:spPr>
          <a:xfrm>
            <a:off x="488410" y="4941651"/>
            <a:ext cx="2947480" cy="1200329"/>
          </a:xfrm>
          <a:prstGeom prst="rect">
            <a:avLst/>
          </a:prstGeom>
          <a:noFill/>
        </p:spPr>
        <p:txBody>
          <a:bodyPr wrap="square" rtlCol="0">
            <a:spAutoFit/>
          </a:bodyPr>
          <a:lstStyle/>
          <a:p>
            <a:r>
              <a:rPr lang="en-US" sz="2400" dirty="0"/>
              <a:t>Pictures of the NASG </a:t>
            </a:r>
          </a:p>
          <a:p>
            <a:pPr algn="ctr"/>
            <a:r>
              <a:rPr lang="en-US" sz="2400" dirty="0"/>
              <a:t>Tool and Die Apprenticeship Shop</a:t>
            </a:r>
          </a:p>
        </p:txBody>
      </p:sp>
      <p:pic>
        <p:nvPicPr>
          <p:cNvPr id="2" name="Audio 1">
            <a:hlinkClick r:id="" action="ppaction://media"/>
            <a:extLst>
              <a:ext uri="{FF2B5EF4-FFF2-40B4-BE49-F238E27FC236}">
                <a16:creationId xmlns:a16="http://schemas.microsoft.com/office/drawing/2014/main" id="{A31BB94D-7E56-4DF3-80A6-3EC1540C15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4426192"/>
      </p:ext>
    </p:extLst>
  </p:cSld>
  <p:clrMapOvr>
    <a:masterClrMapping/>
  </p:clrMapOvr>
  <mc:AlternateContent xmlns:mc="http://schemas.openxmlformats.org/markup-compatibility/2006" xmlns:p14="http://schemas.microsoft.com/office/powerpoint/2010/main">
    <mc:Choice Requires="p14">
      <p:transition spd="slow" p14:dur="2000" advTm="9483"/>
    </mc:Choice>
    <mc:Fallback xmlns="">
      <p:transition spd="slow" advTm="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1392</Words>
  <Application>Microsoft Office PowerPoint</Application>
  <PresentationFormat>Widescreen</PresentationFormat>
  <Paragraphs>161</Paragraphs>
  <Slides>25</Slides>
  <Notes>23</Notes>
  <HiddenSlides>0</HiddenSlides>
  <MMClips>25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3" baseType="lpstr">
      <vt:lpstr>Arial</vt:lpstr>
      <vt:lpstr>Calibri</vt:lpstr>
      <vt:lpstr>Calibri Light</vt:lpstr>
      <vt:lpstr>Times</vt:lpstr>
      <vt:lpstr>Wingdings</vt:lpstr>
      <vt:lpstr>Office Theme</vt:lpstr>
      <vt:lpstr>Document</vt:lpstr>
      <vt:lpstr>Worksheet</vt:lpstr>
      <vt:lpstr>PowerPoint Presentation</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NASG TOOL AND DIE APPRENTICESHIP PROGRAM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Dickens, Larry</dc:creator>
  <cp:lastModifiedBy>Chris Brantley</cp:lastModifiedBy>
  <cp:revision>1</cp:revision>
  <dcterms:created xsi:type="dcterms:W3CDTF">2019-06-27T18:38:46Z</dcterms:created>
  <dcterms:modified xsi:type="dcterms:W3CDTF">2020-11-18T19:39:34Z</dcterms:modified>
</cp:coreProperties>
</file>