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tags/tag1.xml" ContentType="application/vnd.openxmlformats-officedocument.presentationml.tags+xml"/>
  <Override PartName="/ppt/notesSlides/notesSlide2.xml" ContentType="application/vnd.openxmlformats-officedocument.presentationml.notesSlide+xml"/>
  <Override PartName="/ppt/tags/tag2.xml" ContentType="application/vnd.openxmlformats-officedocument.presentationml.tags+xml"/>
  <Override PartName="/ppt/notesSlides/notesSlide3.xml" ContentType="application/vnd.openxmlformats-officedocument.presentationml.notesSlide+xml"/>
  <Override PartName="/ppt/notesSlides/notesSlide4.xml" ContentType="application/vnd.openxmlformats-officedocument.presentationml.notesSlide+xml"/>
  <Override PartName="/ppt/tags/tag3.xml" ContentType="application/vnd.openxmlformats-officedocument.presentationml.tags+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tags/tag4.xml" ContentType="application/vnd.openxmlformats-officedocument.presentationml.tags+xml"/>
  <Override PartName="/ppt/notesSlides/notesSlide10.xml" ContentType="application/vnd.openxmlformats-officedocument.presentationml.notesSlide+xml"/>
  <Override PartName="/ppt/tags/tag5.xml" ContentType="application/vnd.openxmlformats-officedocument.presentationml.tags+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tags/tag6.xml" ContentType="application/vnd.openxmlformats-officedocument.presentationml.tags+xml"/>
  <Override PartName="/ppt/notesSlides/notesSlide13.xml" ContentType="application/vnd.openxmlformats-officedocument.presentationml.notesSlide+xml"/>
  <Override PartName="/ppt/tags/tag7.xml" ContentType="application/vnd.openxmlformats-officedocument.presentationml.tags+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tags/tag8.xml" ContentType="application/vnd.openxmlformats-officedocument.presentationml.tags+xml"/>
  <Override PartName="/ppt/notesSlides/notesSlide16.xml" ContentType="application/vnd.openxmlformats-officedocument.presentationml.notesSlide+xml"/>
  <Override PartName="/ppt/tags/tag9.xml" ContentType="application/vnd.openxmlformats-officedocument.presentationml.tags+xml"/>
  <Override PartName="/ppt/notesSlides/notesSlide17.xml" ContentType="application/vnd.openxmlformats-officedocument.presentationml.notesSlide+xml"/>
  <Override PartName="/ppt/tags/tag10.xml" ContentType="application/vnd.openxmlformats-officedocument.presentationml.tags+xml"/>
  <Override PartName="/ppt/notesSlides/notesSlide18.xml" ContentType="application/vnd.openxmlformats-officedocument.presentationml.notesSlide+xml"/>
  <Override PartName="/ppt/tags/tag11.xml" ContentType="application/vnd.openxmlformats-officedocument.presentationml.tags+xml"/>
  <Override PartName="/ppt/notesSlides/notesSlide19.xml" ContentType="application/vnd.openxmlformats-officedocument.presentationml.notesSlide+xml"/>
  <Override PartName="/ppt/tags/tag12.xml" ContentType="application/vnd.openxmlformats-officedocument.presentationml.tags+xml"/>
  <Override PartName="/ppt/notesSlides/notesSlide20.xml" ContentType="application/vnd.openxmlformats-officedocument.presentationml.notesSlide+xml"/>
  <Override PartName="/ppt/tags/tag13.xml" ContentType="application/vnd.openxmlformats-officedocument.presentationml.tags+xml"/>
  <Override PartName="/ppt/notesSlides/notesSlide21.xml" ContentType="application/vnd.openxmlformats-officedocument.presentationml.notesSlide+xml"/>
  <Override PartName="/ppt/tags/tag14.xml" ContentType="application/vnd.openxmlformats-officedocument.presentationml.tags+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tags/tag15.xml" ContentType="application/vnd.openxmlformats-officedocument.presentationml.tags+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tags/tag16.xml" ContentType="application/vnd.openxmlformats-officedocument.presentationml.tags+xml"/>
  <Override PartName="/ppt/notesSlides/notesSlide31.xml" ContentType="application/vnd.openxmlformats-officedocument.presentationml.notesSlide+xml"/>
  <Override PartName="/ppt/tags/tag17.xml" ContentType="application/vnd.openxmlformats-officedocument.presentationml.tags+xml"/>
  <Override PartName="/ppt/notesSlides/notesSlide32.xml" ContentType="application/vnd.openxmlformats-officedocument.presentationml.notesSlide+xml"/>
  <Override PartName="/ppt/tags/tag18.xml" ContentType="application/vnd.openxmlformats-officedocument.presentationml.tags+xml"/>
  <Override PartName="/ppt/notesSlides/notesSlide33.xml" ContentType="application/vnd.openxmlformats-officedocument.presentationml.notesSlide+xml"/>
  <Override PartName="/ppt/tags/tag19.xml" ContentType="application/vnd.openxmlformats-officedocument.presentationml.tags+xml"/>
  <Override PartName="/ppt/notesSlides/notesSlide34.xml" ContentType="application/vnd.openxmlformats-officedocument.presentationml.notesSlide+xml"/>
  <Override PartName="/ppt/tags/tag20.xml" ContentType="application/vnd.openxmlformats-officedocument.presentationml.tags+xml"/>
  <Override PartName="/ppt/notesSlides/notesSlide35.xml" ContentType="application/vnd.openxmlformats-officedocument.presentationml.notesSlide+xml"/>
  <Override PartName="/ppt/tags/tag21.xml" ContentType="application/vnd.openxmlformats-officedocument.presentationml.tags+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tags/tag22.xml" ContentType="application/vnd.openxmlformats-officedocument.presentationml.tags+xml"/>
  <Override PartName="/ppt/notesSlides/notesSlide38.xml" ContentType="application/vnd.openxmlformats-officedocument.presentationml.notesSlide+xml"/>
  <Override PartName="/ppt/tags/tag23.xml" ContentType="application/vnd.openxmlformats-officedocument.presentationml.tags+xml"/>
  <Override PartName="/ppt/notesSlides/notesSlide39.xml" ContentType="application/vnd.openxmlformats-officedocument.presentationml.notesSlide+xml"/>
  <Override PartName="/ppt/tags/tag24.xml" ContentType="application/vnd.openxmlformats-officedocument.presentationml.tags+xml"/>
  <Override PartName="/ppt/notesSlides/notesSlide40.xml" ContentType="application/vnd.openxmlformats-officedocument.presentationml.notesSlide+xml"/>
  <Override PartName="/ppt/tags/tag25.xml" ContentType="application/vnd.openxmlformats-officedocument.presentationml.tags+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bookmarkIdSeed="3">
  <p:sldMasterIdLst>
    <p:sldMasterId id="2147483685" r:id="rId1"/>
  </p:sldMasterIdLst>
  <p:notesMasterIdLst>
    <p:notesMasterId r:id="rId55"/>
  </p:notesMasterIdLst>
  <p:handoutMasterIdLst>
    <p:handoutMasterId r:id="rId56"/>
  </p:handoutMasterIdLst>
  <p:sldIdLst>
    <p:sldId id="256" r:id="rId2"/>
    <p:sldId id="258" r:id="rId3"/>
    <p:sldId id="298" r:id="rId4"/>
    <p:sldId id="303" r:id="rId5"/>
    <p:sldId id="300" r:id="rId6"/>
    <p:sldId id="333" r:id="rId7"/>
    <p:sldId id="348" r:id="rId8"/>
    <p:sldId id="349" r:id="rId9"/>
    <p:sldId id="334" r:id="rId10"/>
    <p:sldId id="302" r:id="rId11"/>
    <p:sldId id="335" r:id="rId12"/>
    <p:sldId id="263" r:id="rId13"/>
    <p:sldId id="304" r:id="rId14"/>
    <p:sldId id="305" r:id="rId15"/>
    <p:sldId id="306" r:id="rId16"/>
    <p:sldId id="293" r:id="rId17"/>
    <p:sldId id="350" r:id="rId18"/>
    <p:sldId id="351" r:id="rId19"/>
    <p:sldId id="352" r:id="rId20"/>
    <p:sldId id="353" r:id="rId21"/>
    <p:sldId id="344" r:id="rId22"/>
    <p:sldId id="336" r:id="rId23"/>
    <p:sldId id="317" r:id="rId24"/>
    <p:sldId id="318" r:id="rId25"/>
    <p:sldId id="319" r:id="rId26"/>
    <p:sldId id="337" r:id="rId27"/>
    <p:sldId id="338" r:id="rId28"/>
    <p:sldId id="339" r:id="rId29"/>
    <p:sldId id="320" r:id="rId30"/>
    <p:sldId id="321" r:id="rId31"/>
    <p:sldId id="322" r:id="rId32"/>
    <p:sldId id="323" r:id="rId33"/>
    <p:sldId id="324" r:id="rId34"/>
    <p:sldId id="313" r:id="rId35"/>
    <p:sldId id="261" r:id="rId36"/>
    <p:sldId id="310" r:id="rId37"/>
    <p:sldId id="340" r:id="rId38"/>
    <p:sldId id="341" r:id="rId39"/>
    <p:sldId id="343" r:id="rId40"/>
    <p:sldId id="347" r:id="rId41"/>
    <p:sldId id="308" r:id="rId42"/>
    <p:sldId id="309" r:id="rId43"/>
    <p:sldId id="311" r:id="rId44"/>
    <p:sldId id="267" r:id="rId45"/>
    <p:sldId id="346" r:id="rId46"/>
    <p:sldId id="345" r:id="rId47"/>
    <p:sldId id="281" r:id="rId48"/>
    <p:sldId id="312" r:id="rId49"/>
    <p:sldId id="325" r:id="rId50"/>
    <p:sldId id="326" r:id="rId51"/>
    <p:sldId id="314" r:id="rId52"/>
    <p:sldId id="265" r:id="rId53"/>
    <p:sldId id="270" r:id="rId54"/>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33CC"/>
    <a:srgbClr val="FF0000"/>
    <a:srgbClr val="CCECFF"/>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42" autoAdjust="0"/>
    <p:restoredTop sz="76878" autoAdjust="0"/>
  </p:normalViewPr>
  <p:slideViewPr>
    <p:cSldViewPr showGuides="1">
      <p:cViewPr varScale="1">
        <p:scale>
          <a:sx n="81" d="100"/>
          <a:sy n="81" d="100"/>
        </p:scale>
        <p:origin x="90" y="150"/>
      </p:cViewPr>
      <p:guideLst>
        <p:guide orient="horz" pos="2160"/>
        <p:guide pos="2880"/>
      </p:guideLst>
    </p:cSldViewPr>
  </p:slideViewPr>
  <p:notesTextViewPr>
    <p:cViewPr>
      <p:scale>
        <a:sx n="3" d="2"/>
        <a:sy n="3" d="2"/>
      </p:scale>
      <p:origin x="0" y="0"/>
    </p:cViewPr>
  </p:notesTextViewPr>
  <p:sorterViewPr>
    <p:cViewPr>
      <p:scale>
        <a:sx n="66" d="100"/>
        <a:sy n="66" d="100"/>
      </p:scale>
      <p:origin x="0" y="0"/>
    </p:cViewPr>
  </p:sorterViewPr>
  <p:notesViewPr>
    <p:cSldViewPr showGuides="1">
      <p:cViewPr>
        <p:scale>
          <a:sx n="100" d="100"/>
          <a:sy n="100" d="100"/>
        </p:scale>
        <p:origin x="-864" y="21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909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Arial" charset="0"/>
                <a:cs typeface="+mn-cs"/>
              </a:defRPr>
            </a:lvl1pPr>
          </a:lstStyle>
          <a:p>
            <a:pPr>
              <a:defRPr/>
            </a:pPr>
            <a:endParaRPr lang="en-US" altLang="en-US"/>
          </a:p>
        </p:txBody>
      </p:sp>
      <p:sp>
        <p:nvSpPr>
          <p:cNvPr id="89091"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Arial" charset="0"/>
                <a:cs typeface="+mn-cs"/>
              </a:defRPr>
            </a:lvl1pPr>
          </a:lstStyle>
          <a:p>
            <a:pPr>
              <a:defRPr/>
            </a:pPr>
            <a:endParaRPr lang="en-US" altLang="en-US"/>
          </a:p>
        </p:txBody>
      </p:sp>
      <p:sp>
        <p:nvSpPr>
          <p:cNvPr id="89092"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Arial" charset="0"/>
                <a:cs typeface="+mn-cs"/>
              </a:defRPr>
            </a:lvl1pPr>
          </a:lstStyle>
          <a:p>
            <a:pPr>
              <a:defRPr/>
            </a:pPr>
            <a:endParaRPr lang="en-US" altLang="en-US"/>
          </a:p>
        </p:txBody>
      </p:sp>
      <p:sp>
        <p:nvSpPr>
          <p:cNvPr id="89093"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2EF4BE05-2E4C-4903-88FD-1A8D1D9DA2CD}" type="slidenum">
              <a:rPr lang="en-US" altLang="en-US"/>
              <a:pPr/>
              <a:t>‹#›</a:t>
            </a:fld>
            <a:endParaRPr lang="en-US" altLang="en-US"/>
          </a:p>
        </p:txBody>
      </p:sp>
    </p:spTree>
    <p:extLst>
      <p:ext uri="{BB962C8B-B14F-4D97-AF65-F5344CB8AC3E}">
        <p14:creationId xmlns:p14="http://schemas.microsoft.com/office/powerpoint/2010/main" val="344997320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Arial" charset="0"/>
                <a:cs typeface="+mn-cs"/>
              </a:defRPr>
            </a:lvl1pPr>
          </a:lstStyle>
          <a:p>
            <a:pPr>
              <a:defRPr/>
            </a:pPr>
            <a:endParaRPr lang="en-US" altLang="en-US"/>
          </a:p>
        </p:txBody>
      </p:sp>
      <p:sp>
        <p:nvSpPr>
          <p:cNvPr id="26627"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Arial" charset="0"/>
                <a:cs typeface="+mn-cs"/>
              </a:defRPr>
            </a:lvl1pPr>
          </a:lstStyle>
          <a:p>
            <a:pPr>
              <a:defRPr/>
            </a:pPr>
            <a:endParaRPr lang="en-US" altLang="en-US"/>
          </a:p>
        </p:txBody>
      </p:sp>
      <p:sp>
        <p:nvSpPr>
          <p:cNvPr id="5632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6629"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noProof="0" smtClean="0"/>
              <a:t>Click to edit Master text styles</a:t>
            </a:r>
          </a:p>
          <a:p>
            <a:pPr lvl="1"/>
            <a:r>
              <a:rPr lang="en-US" altLang="en-US" noProof="0" smtClean="0"/>
              <a:t>Second level</a:t>
            </a:r>
          </a:p>
          <a:p>
            <a:pPr lvl="2"/>
            <a:r>
              <a:rPr lang="en-US" altLang="en-US" noProof="0" smtClean="0"/>
              <a:t>Third level</a:t>
            </a:r>
          </a:p>
          <a:p>
            <a:pPr lvl="3"/>
            <a:r>
              <a:rPr lang="en-US" altLang="en-US" noProof="0" smtClean="0"/>
              <a:t>Fourth level</a:t>
            </a:r>
          </a:p>
          <a:p>
            <a:pPr lvl="4"/>
            <a:r>
              <a:rPr lang="en-US" altLang="en-US" noProof="0" smtClean="0"/>
              <a:t>Fifth level</a:t>
            </a:r>
          </a:p>
        </p:txBody>
      </p:sp>
      <p:sp>
        <p:nvSpPr>
          <p:cNvPr id="26630"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Arial" charset="0"/>
                <a:cs typeface="+mn-cs"/>
              </a:defRPr>
            </a:lvl1pPr>
          </a:lstStyle>
          <a:p>
            <a:pPr>
              <a:defRPr/>
            </a:pPr>
            <a:endParaRPr lang="en-US" altLang="en-US"/>
          </a:p>
        </p:txBody>
      </p:sp>
      <p:sp>
        <p:nvSpPr>
          <p:cNvPr id="26631"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521DAB4C-37E9-40A8-B64D-BA96D0759BC1}" type="slidenum">
              <a:rPr lang="en-US" altLang="en-US"/>
              <a:pPr/>
              <a:t>‹#›</a:t>
            </a:fld>
            <a:endParaRPr lang="en-US" altLang="en-US"/>
          </a:p>
        </p:txBody>
      </p:sp>
    </p:spTree>
    <p:extLst>
      <p:ext uri="{BB962C8B-B14F-4D97-AF65-F5344CB8AC3E}">
        <p14:creationId xmlns:p14="http://schemas.microsoft.com/office/powerpoint/2010/main" val="291321107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Arial" panose="020B0604020202020204" pitchFamily="34" charset="0"/>
              </a:defRPr>
            </a:lvl1pPr>
            <a:lvl2pPr marL="742950" indent="-285750" eaLnBrk="0" hangingPunct="0">
              <a:spcBef>
                <a:spcPct val="30000"/>
              </a:spcBef>
              <a:defRPr sz="1200">
                <a:solidFill>
                  <a:schemeClr val="tx1"/>
                </a:solidFill>
                <a:latin typeface="Arial" panose="020B0604020202020204" pitchFamily="34" charset="0"/>
              </a:defRPr>
            </a:lvl2pPr>
            <a:lvl3pPr marL="1143000" indent="-228600" eaLnBrk="0" hangingPunct="0">
              <a:spcBef>
                <a:spcPct val="30000"/>
              </a:spcBef>
              <a:defRPr sz="1200">
                <a:solidFill>
                  <a:schemeClr val="tx1"/>
                </a:solidFill>
                <a:latin typeface="Arial" panose="020B0604020202020204" pitchFamily="34" charset="0"/>
              </a:defRPr>
            </a:lvl3pPr>
            <a:lvl4pPr marL="1600200" indent="-228600" eaLnBrk="0" hangingPunct="0">
              <a:spcBef>
                <a:spcPct val="30000"/>
              </a:spcBef>
              <a:defRPr sz="1200">
                <a:solidFill>
                  <a:schemeClr val="tx1"/>
                </a:solidFill>
                <a:latin typeface="Arial" panose="020B0604020202020204" pitchFamily="34" charset="0"/>
              </a:defRPr>
            </a:lvl4pPr>
            <a:lvl5pPr marL="2057400" indent="-228600" eaLnBrk="0" hangingPunct="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fld id="{A74EC79C-3527-4F13-943B-02364B3D5FBF}" type="slidenum">
              <a:rPr lang="en-US" altLang="en-US"/>
              <a:pPr eaLnBrk="1" hangingPunct="1">
                <a:spcBef>
                  <a:spcPct val="0"/>
                </a:spcBef>
              </a:pPr>
              <a:t>1</a:t>
            </a:fld>
            <a:endParaRPr lang="en-US" altLang="en-US"/>
          </a:p>
        </p:txBody>
      </p:sp>
      <p:sp>
        <p:nvSpPr>
          <p:cNvPr id="57347" name="Rectangle 2"/>
          <p:cNvSpPr>
            <a:spLocks noGrp="1" noRot="1" noChangeAspect="1" noChangeArrowheads="1" noTextEdit="1"/>
          </p:cNvSpPr>
          <p:nvPr>
            <p:ph type="sldImg"/>
          </p:nvPr>
        </p:nvSpPr>
        <p:spPr>
          <a:ln/>
        </p:spPr>
      </p:sp>
      <p:sp>
        <p:nvSpPr>
          <p:cNvPr id="57348" name="Rectangle 3"/>
          <p:cNvSpPr>
            <a:spLocks noGrp="1" noChangeArrowheads="1"/>
          </p:cNvSpPr>
          <p:nvPr>
            <p:ph type="body" idx="1"/>
          </p:nvPr>
        </p:nvSpPr>
        <p:spPr>
          <a:noFill/>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106723620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Arial" panose="020B0604020202020204" pitchFamily="34" charset="0"/>
              </a:defRPr>
            </a:lvl1pPr>
            <a:lvl2pPr marL="742950" indent="-285750" eaLnBrk="0" hangingPunct="0">
              <a:spcBef>
                <a:spcPct val="30000"/>
              </a:spcBef>
              <a:defRPr sz="1200">
                <a:solidFill>
                  <a:schemeClr val="tx1"/>
                </a:solidFill>
                <a:latin typeface="Arial" panose="020B0604020202020204" pitchFamily="34" charset="0"/>
              </a:defRPr>
            </a:lvl2pPr>
            <a:lvl3pPr marL="1143000" indent="-228600" eaLnBrk="0" hangingPunct="0">
              <a:spcBef>
                <a:spcPct val="30000"/>
              </a:spcBef>
              <a:defRPr sz="1200">
                <a:solidFill>
                  <a:schemeClr val="tx1"/>
                </a:solidFill>
                <a:latin typeface="Arial" panose="020B0604020202020204" pitchFamily="34" charset="0"/>
              </a:defRPr>
            </a:lvl3pPr>
            <a:lvl4pPr marL="1600200" indent="-228600" eaLnBrk="0" hangingPunct="0">
              <a:spcBef>
                <a:spcPct val="30000"/>
              </a:spcBef>
              <a:defRPr sz="1200">
                <a:solidFill>
                  <a:schemeClr val="tx1"/>
                </a:solidFill>
                <a:latin typeface="Arial" panose="020B0604020202020204" pitchFamily="34" charset="0"/>
              </a:defRPr>
            </a:lvl4pPr>
            <a:lvl5pPr marL="2057400" indent="-228600" eaLnBrk="0" hangingPunct="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fld id="{4A0CDD32-C7A0-4D09-8580-A38D8BB8B91D}" type="slidenum">
              <a:rPr lang="en-US" altLang="en-US"/>
              <a:pPr eaLnBrk="1" hangingPunct="1">
                <a:spcBef>
                  <a:spcPct val="0"/>
                </a:spcBef>
              </a:pPr>
              <a:t>10</a:t>
            </a:fld>
            <a:endParaRPr lang="en-US" altLang="en-US"/>
          </a:p>
        </p:txBody>
      </p:sp>
      <p:sp>
        <p:nvSpPr>
          <p:cNvPr id="62467" name="Rectangle 2"/>
          <p:cNvSpPr>
            <a:spLocks noGrp="1" noRot="1" noChangeAspect="1" noChangeArrowheads="1" noTextEdit="1"/>
          </p:cNvSpPr>
          <p:nvPr>
            <p:ph type="sldImg"/>
          </p:nvPr>
        </p:nvSpPr>
        <p:spPr>
          <a:xfrm>
            <a:off x="1143000" y="684213"/>
            <a:ext cx="4573588" cy="3430587"/>
          </a:xfrm>
          <a:ln/>
        </p:spPr>
      </p:sp>
      <p:sp>
        <p:nvSpPr>
          <p:cNvPr id="62468" name="Rectangle 3"/>
          <p:cNvSpPr>
            <a:spLocks noGrp="1" noChangeArrowheads="1"/>
          </p:cNvSpPr>
          <p:nvPr>
            <p:ph type="body" idx="1"/>
          </p:nvPr>
        </p:nvSpPr>
        <p:spPr>
          <a:xfrm>
            <a:off x="914400" y="4343400"/>
            <a:ext cx="5029200" cy="4116388"/>
          </a:xfrm>
          <a:noFill/>
        </p:spPr>
        <p:txBody>
          <a:bodyPr/>
          <a:lstStyle/>
          <a:p>
            <a:pPr eaLnBrk="1" hangingPunct="1"/>
            <a:endParaRPr lang="en-US" altLang="en-US" sz="1300" dirty="0" smtClean="0">
              <a:latin typeface="Arial" panose="020B0604020202020204" pitchFamily="34" charset="0"/>
            </a:endParaRPr>
          </a:p>
          <a:p>
            <a:pPr eaLnBrk="1" hangingPunct="1"/>
            <a:endParaRPr lang="en-US" altLang="en-US" sz="1300" dirty="0" smtClean="0">
              <a:latin typeface="Arial" panose="020B0604020202020204" pitchFamily="34" charset="0"/>
            </a:endParaRPr>
          </a:p>
        </p:txBody>
      </p:sp>
    </p:spTree>
    <p:extLst>
      <p:ext uri="{BB962C8B-B14F-4D97-AF65-F5344CB8AC3E}">
        <p14:creationId xmlns:p14="http://schemas.microsoft.com/office/powerpoint/2010/main" val="323801947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Arial" panose="020B0604020202020204" pitchFamily="34" charset="0"/>
              </a:defRPr>
            </a:lvl1pPr>
            <a:lvl2pPr marL="742950" indent="-285750" eaLnBrk="0" hangingPunct="0">
              <a:spcBef>
                <a:spcPct val="30000"/>
              </a:spcBef>
              <a:defRPr sz="1200">
                <a:solidFill>
                  <a:schemeClr val="tx1"/>
                </a:solidFill>
                <a:latin typeface="Arial" panose="020B0604020202020204" pitchFamily="34" charset="0"/>
              </a:defRPr>
            </a:lvl2pPr>
            <a:lvl3pPr marL="1143000" indent="-228600" eaLnBrk="0" hangingPunct="0">
              <a:spcBef>
                <a:spcPct val="30000"/>
              </a:spcBef>
              <a:defRPr sz="1200">
                <a:solidFill>
                  <a:schemeClr val="tx1"/>
                </a:solidFill>
                <a:latin typeface="Arial" panose="020B0604020202020204" pitchFamily="34" charset="0"/>
              </a:defRPr>
            </a:lvl3pPr>
            <a:lvl4pPr marL="1600200" indent="-228600" eaLnBrk="0" hangingPunct="0">
              <a:spcBef>
                <a:spcPct val="30000"/>
              </a:spcBef>
              <a:defRPr sz="1200">
                <a:solidFill>
                  <a:schemeClr val="tx1"/>
                </a:solidFill>
                <a:latin typeface="Arial" panose="020B0604020202020204" pitchFamily="34" charset="0"/>
              </a:defRPr>
            </a:lvl4pPr>
            <a:lvl5pPr marL="2057400" indent="-228600" eaLnBrk="0" hangingPunct="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fld id="{4A0CDD32-C7A0-4D09-8580-A38D8BB8B91D}" type="slidenum">
              <a:rPr lang="en-US" altLang="en-US"/>
              <a:pPr eaLnBrk="1" hangingPunct="1">
                <a:spcBef>
                  <a:spcPct val="0"/>
                </a:spcBef>
              </a:pPr>
              <a:t>11</a:t>
            </a:fld>
            <a:endParaRPr lang="en-US" altLang="en-US"/>
          </a:p>
        </p:txBody>
      </p:sp>
      <p:sp>
        <p:nvSpPr>
          <p:cNvPr id="62467" name="Rectangle 2"/>
          <p:cNvSpPr>
            <a:spLocks noGrp="1" noRot="1" noChangeAspect="1" noChangeArrowheads="1" noTextEdit="1"/>
          </p:cNvSpPr>
          <p:nvPr>
            <p:ph type="sldImg"/>
          </p:nvPr>
        </p:nvSpPr>
        <p:spPr>
          <a:xfrm>
            <a:off x="1143000" y="684213"/>
            <a:ext cx="4573588" cy="3430587"/>
          </a:xfrm>
          <a:ln/>
        </p:spPr>
      </p:sp>
      <p:sp>
        <p:nvSpPr>
          <p:cNvPr id="62468" name="Rectangle 3"/>
          <p:cNvSpPr>
            <a:spLocks noGrp="1" noChangeArrowheads="1"/>
          </p:cNvSpPr>
          <p:nvPr>
            <p:ph type="body" idx="1"/>
          </p:nvPr>
        </p:nvSpPr>
        <p:spPr>
          <a:xfrm>
            <a:off x="914400" y="4343400"/>
            <a:ext cx="5029200" cy="4116388"/>
          </a:xfrm>
          <a:noFill/>
        </p:spPr>
        <p:txBody>
          <a:bodyPr/>
          <a:lstStyle/>
          <a:p>
            <a:pPr eaLnBrk="1" hangingPunct="1"/>
            <a:endParaRPr lang="en-US" altLang="en-US" sz="1300" dirty="0" smtClean="0">
              <a:latin typeface="Arial" panose="020B0604020202020204" pitchFamily="34" charset="0"/>
            </a:endParaRPr>
          </a:p>
          <a:p>
            <a:pPr eaLnBrk="1" hangingPunct="1"/>
            <a:endParaRPr lang="en-US" altLang="en-US" sz="1300" dirty="0" smtClean="0">
              <a:latin typeface="Arial" panose="020B0604020202020204" pitchFamily="34" charset="0"/>
            </a:endParaRPr>
          </a:p>
        </p:txBody>
      </p:sp>
    </p:spTree>
    <p:extLst>
      <p:ext uri="{BB962C8B-B14F-4D97-AF65-F5344CB8AC3E}">
        <p14:creationId xmlns:p14="http://schemas.microsoft.com/office/powerpoint/2010/main" val="226011660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Arial" panose="020B0604020202020204" pitchFamily="34" charset="0"/>
              </a:defRPr>
            </a:lvl1pPr>
            <a:lvl2pPr marL="742950" indent="-285750" eaLnBrk="0" hangingPunct="0">
              <a:spcBef>
                <a:spcPct val="30000"/>
              </a:spcBef>
              <a:defRPr sz="1200">
                <a:solidFill>
                  <a:schemeClr val="tx1"/>
                </a:solidFill>
                <a:latin typeface="Arial" panose="020B0604020202020204" pitchFamily="34" charset="0"/>
              </a:defRPr>
            </a:lvl2pPr>
            <a:lvl3pPr marL="1143000" indent="-228600" eaLnBrk="0" hangingPunct="0">
              <a:spcBef>
                <a:spcPct val="30000"/>
              </a:spcBef>
              <a:defRPr sz="1200">
                <a:solidFill>
                  <a:schemeClr val="tx1"/>
                </a:solidFill>
                <a:latin typeface="Arial" panose="020B0604020202020204" pitchFamily="34" charset="0"/>
              </a:defRPr>
            </a:lvl3pPr>
            <a:lvl4pPr marL="1600200" indent="-228600" eaLnBrk="0" hangingPunct="0">
              <a:spcBef>
                <a:spcPct val="30000"/>
              </a:spcBef>
              <a:defRPr sz="1200">
                <a:solidFill>
                  <a:schemeClr val="tx1"/>
                </a:solidFill>
                <a:latin typeface="Arial" panose="020B0604020202020204" pitchFamily="34" charset="0"/>
              </a:defRPr>
            </a:lvl4pPr>
            <a:lvl5pPr marL="2057400" indent="-228600" eaLnBrk="0" hangingPunct="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fld id="{13D134AA-2DE1-489B-A303-3AC51A03C687}" type="slidenum">
              <a:rPr lang="en-US" altLang="en-US"/>
              <a:pPr eaLnBrk="1" hangingPunct="1">
                <a:spcBef>
                  <a:spcPct val="0"/>
                </a:spcBef>
              </a:pPr>
              <a:t>12</a:t>
            </a:fld>
            <a:endParaRPr lang="en-US" altLang="en-US"/>
          </a:p>
        </p:txBody>
      </p:sp>
      <p:sp>
        <p:nvSpPr>
          <p:cNvPr id="65539" name="Rectangle 2"/>
          <p:cNvSpPr>
            <a:spLocks noGrp="1" noRot="1" noChangeAspect="1" noChangeArrowheads="1" noTextEdit="1"/>
          </p:cNvSpPr>
          <p:nvPr>
            <p:ph type="sldImg"/>
          </p:nvPr>
        </p:nvSpPr>
        <p:spPr>
          <a:ln/>
        </p:spPr>
      </p:sp>
      <p:sp>
        <p:nvSpPr>
          <p:cNvPr id="65540" name="Rectangle 3"/>
          <p:cNvSpPr>
            <a:spLocks noGrp="1" noChangeArrowheads="1"/>
          </p:cNvSpPr>
          <p:nvPr>
            <p:ph type="body" idx="1"/>
          </p:nvPr>
        </p:nvSpPr>
        <p:spPr>
          <a:noFill/>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270606187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Arial" panose="020B0604020202020204" pitchFamily="34" charset="0"/>
              </a:defRPr>
            </a:lvl1pPr>
            <a:lvl2pPr marL="742950" indent="-285750" eaLnBrk="0" hangingPunct="0">
              <a:spcBef>
                <a:spcPct val="30000"/>
              </a:spcBef>
              <a:defRPr sz="1200">
                <a:solidFill>
                  <a:schemeClr val="tx1"/>
                </a:solidFill>
                <a:latin typeface="Arial" panose="020B0604020202020204" pitchFamily="34" charset="0"/>
              </a:defRPr>
            </a:lvl2pPr>
            <a:lvl3pPr marL="1143000" indent="-228600" eaLnBrk="0" hangingPunct="0">
              <a:spcBef>
                <a:spcPct val="30000"/>
              </a:spcBef>
              <a:defRPr sz="1200">
                <a:solidFill>
                  <a:schemeClr val="tx1"/>
                </a:solidFill>
                <a:latin typeface="Arial" panose="020B0604020202020204" pitchFamily="34" charset="0"/>
              </a:defRPr>
            </a:lvl3pPr>
            <a:lvl4pPr marL="1600200" indent="-228600" eaLnBrk="0" hangingPunct="0">
              <a:spcBef>
                <a:spcPct val="30000"/>
              </a:spcBef>
              <a:defRPr sz="1200">
                <a:solidFill>
                  <a:schemeClr val="tx1"/>
                </a:solidFill>
                <a:latin typeface="Arial" panose="020B0604020202020204" pitchFamily="34" charset="0"/>
              </a:defRPr>
            </a:lvl4pPr>
            <a:lvl5pPr marL="2057400" indent="-228600" eaLnBrk="0" hangingPunct="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fld id="{011DE04B-29C3-4C17-A31C-E7BCD5E29353}" type="slidenum">
              <a:rPr lang="en-US" altLang="en-US"/>
              <a:pPr eaLnBrk="1" hangingPunct="1">
                <a:spcBef>
                  <a:spcPct val="0"/>
                </a:spcBef>
              </a:pPr>
              <a:t>13</a:t>
            </a:fld>
            <a:endParaRPr lang="en-US" altLang="en-US"/>
          </a:p>
        </p:txBody>
      </p:sp>
      <p:sp>
        <p:nvSpPr>
          <p:cNvPr id="64515" name="Rectangle 2"/>
          <p:cNvSpPr>
            <a:spLocks noGrp="1" noRot="1" noChangeAspect="1" noChangeArrowheads="1" noTextEdit="1"/>
          </p:cNvSpPr>
          <p:nvPr>
            <p:ph type="sldImg"/>
          </p:nvPr>
        </p:nvSpPr>
        <p:spPr>
          <a:ln/>
        </p:spPr>
      </p:sp>
      <p:sp>
        <p:nvSpPr>
          <p:cNvPr id="64516" name="Rectangle 3"/>
          <p:cNvSpPr>
            <a:spLocks noGrp="1" noChangeArrowheads="1"/>
          </p:cNvSpPr>
          <p:nvPr>
            <p:ph type="body" idx="1"/>
          </p:nvPr>
        </p:nvSpPr>
        <p:spPr>
          <a:noFill/>
        </p:spPr>
        <p:txBody>
          <a:bodyPr/>
          <a:lstStyle/>
          <a:p>
            <a:pPr eaLnBrk="1" hangingPunct="1"/>
            <a:endParaRPr lang="en-US" altLang="en-US" b="1" smtClean="0">
              <a:latin typeface="Arial" panose="020B0604020202020204" pitchFamily="34" charset="0"/>
            </a:endParaRPr>
          </a:p>
        </p:txBody>
      </p:sp>
    </p:spTree>
    <p:extLst>
      <p:ext uri="{BB962C8B-B14F-4D97-AF65-F5344CB8AC3E}">
        <p14:creationId xmlns:p14="http://schemas.microsoft.com/office/powerpoint/2010/main" val="309775268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Arial" panose="020B0604020202020204" pitchFamily="34" charset="0"/>
              </a:defRPr>
            </a:lvl1pPr>
            <a:lvl2pPr marL="742950" indent="-285750" eaLnBrk="0" hangingPunct="0">
              <a:spcBef>
                <a:spcPct val="30000"/>
              </a:spcBef>
              <a:defRPr sz="1200">
                <a:solidFill>
                  <a:schemeClr val="tx1"/>
                </a:solidFill>
                <a:latin typeface="Arial" panose="020B0604020202020204" pitchFamily="34" charset="0"/>
              </a:defRPr>
            </a:lvl2pPr>
            <a:lvl3pPr marL="1143000" indent="-228600" eaLnBrk="0" hangingPunct="0">
              <a:spcBef>
                <a:spcPct val="30000"/>
              </a:spcBef>
              <a:defRPr sz="1200">
                <a:solidFill>
                  <a:schemeClr val="tx1"/>
                </a:solidFill>
                <a:latin typeface="Arial" panose="020B0604020202020204" pitchFamily="34" charset="0"/>
              </a:defRPr>
            </a:lvl3pPr>
            <a:lvl4pPr marL="1600200" indent="-228600" eaLnBrk="0" hangingPunct="0">
              <a:spcBef>
                <a:spcPct val="30000"/>
              </a:spcBef>
              <a:defRPr sz="1200">
                <a:solidFill>
                  <a:schemeClr val="tx1"/>
                </a:solidFill>
                <a:latin typeface="Arial" panose="020B0604020202020204" pitchFamily="34" charset="0"/>
              </a:defRPr>
            </a:lvl4pPr>
            <a:lvl5pPr marL="2057400" indent="-228600" eaLnBrk="0" hangingPunct="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fld id="{CB1B8E52-EFF7-42C8-8A48-8C5916A045B6}" type="slidenum">
              <a:rPr lang="en-US" altLang="en-US"/>
              <a:pPr eaLnBrk="1" hangingPunct="1">
                <a:spcBef>
                  <a:spcPct val="0"/>
                </a:spcBef>
              </a:pPr>
              <a:t>14</a:t>
            </a:fld>
            <a:endParaRPr lang="en-US" altLang="en-US"/>
          </a:p>
        </p:txBody>
      </p:sp>
      <p:sp>
        <p:nvSpPr>
          <p:cNvPr id="66563" name="Rectangle 2"/>
          <p:cNvSpPr>
            <a:spLocks noGrp="1" noRot="1" noChangeAspect="1" noChangeArrowheads="1" noTextEdit="1"/>
          </p:cNvSpPr>
          <p:nvPr>
            <p:ph type="sldImg"/>
          </p:nvPr>
        </p:nvSpPr>
        <p:spPr>
          <a:ln/>
        </p:spPr>
      </p:sp>
      <p:sp>
        <p:nvSpPr>
          <p:cNvPr id="66564" name="Rectangle 3"/>
          <p:cNvSpPr>
            <a:spLocks noGrp="1" noChangeArrowheads="1"/>
          </p:cNvSpPr>
          <p:nvPr>
            <p:ph type="body" idx="1"/>
          </p:nvPr>
        </p:nvSpPr>
        <p:spPr>
          <a:noFill/>
        </p:spPr>
        <p:txBody>
          <a:bodyPr/>
          <a:lstStyle/>
          <a:p>
            <a:pPr eaLnBrk="1" hangingPunct="1"/>
            <a:endParaRPr lang="en-US" altLang="en-US" sz="1300" b="1" smtClean="0">
              <a:latin typeface="Arial" panose="020B0604020202020204" pitchFamily="34" charset="0"/>
            </a:endParaRPr>
          </a:p>
        </p:txBody>
      </p:sp>
    </p:spTree>
    <p:extLst>
      <p:ext uri="{BB962C8B-B14F-4D97-AF65-F5344CB8AC3E}">
        <p14:creationId xmlns:p14="http://schemas.microsoft.com/office/powerpoint/2010/main" val="391501713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Arial" panose="020B0604020202020204" pitchFamily="34" charset="0"/>
              </a:defRPr>
            </a:lvl1pPr>
            <a:lvl2pPr marL="742950" indent="-285750" eaLnBrk="0" hangingPunct="0">
              <a:spcBef>
                <a:spcPct val="30000"/>
              </a:spcBef>
              <a:defRPr sz="1200">
                <a:solidFill>
                  <a:schemeClr val="tx1"/>
                </a:solidFill>
                <a:latin typeface="Arial" panose="020B0604020202020204" pitchFamily="34" charset="0"/>
              </a:defRPr>
            </a:lvl2pPr>
            <a:lvl3pPr marL="1143000" indent="-228600" eaLnBrk="0" hangingPunct="0">
              <a:spcBef>
                <a:spcPct val="30000"/>
              </a:spcBef>
              <a:defRPr sz="1200">
                <a:solidFill>
                  <a:schemeClr val="tx1"/>
                </a:solidFill>
                <a:latin typeface="Arial" panose="020B0604020202020204" pitchFamily="34" charset="0"/>
              </a:defRPr>
            </a:lvl3pPr>
            <a:lvl4pPr marL="1600200" indent="-228600" eaLnBrk="0" hangingPunct="0">
              <a:spcBef>
                <a:spcPct val="30000"/>
              </a:spcBef>
              <a:defRPr sz="1200">
                <a:solidFill>
                  <a:schemeClr val="tx1"/>
                </a:solidFill>
                <a:latin typeface="Arial" panose="020B0604020202020204" pitchFamily="34" charset="0"/>
              </a:defRPr>
            </a:lvl4pPr>
            <a:lvl5pPr marL="2057400" indent="-228600" eaLnBrk="0" hangingPunct="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fld id="{893B03E7-FC57-4D72-A3F9-7C25CE761274}" type="slidenum">
              <a:rPr lang="en-US" altLang="en-US"/>
              <a:pPr eaLnBrk="1" hangingPunct="1">
                <a:spcBef>
                  <a:spcPct val="0"/>
                </a:spcBef>
              </a:pPr>
              <a:t>15</a:t>
            </a:fld>
            <a:endParaRPr lang="en-US" altLang="en-US"/>
          </a:p>
        </p:txBody>
      </p:sp>
      <p:sp>
        <p:nvSpPr>
          <p:cNvPr id="67587" name="Rectangle 2"/>
          <p:cNvSpPr>
            <a:spLocks noGrp="1" noRot="1" noChangeAspect="1" noChangeArrowheads="1" noTextEdit="1"/>
          </p:cNvSpPr>
          <p:nvPr>
            <p:ph type="sldImg"/>
          </p:nvPr>
        </p:nvSpPr>
        <p:spPr>
          <a:ln/>
        </p:spPr>
      </p:sp>
      <p:sp>
        <p:nvSpPr>
          <p:cNvPr id="67588" name="Rectangle 3"/>
          <p:cNvSpPr>
            <a:spLocks noGrp="1" noChangeArrowheads="1"/>
          </p:cNvSpPr>
          <p:nvPr>
            <p:ph type="body" idx="1"/>
          </p:nvPr>
        </p:nvSpPr>
        <p:spPr>
          <a:noFill/>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296806434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Arial" panose="020B0604020202020204" pitchFamily="34" charset="0"/>
              </a:defRPr>
            </a:lvl1pPr>
            <a:lvl2pPr marL="742950" indent="-285750" eaLnBrk="0" hangingPunct="0">
              <a:spcBef>
                <a:spcPct val="30000"/>
              </a:spcBef>
              <a:defRPr sz="1200">
                <a:solidFill>
                  <a:schemeClr val="tx1"/>
                </a:solidFill>
                <a:latin typeface="Arial" panose="020B0604020202020204" pitchFamily="34" charset="0"/>
              </a:defRPr>
            </a:lvl2pPr>
            <a:lvl3pPr marL="1143000" indent="-228600" eaLnBrk="0" hangingPunct="0">
              <a:spcBef>
                <a:spcPct val="30000"/>
              </a:spcBef>
              <a:defRPr sz="1200">
                <a:solidFill>
                  <a:schemeClr val="tx1"/>
                </a:solidFill>
                <a:latin typeface="Arial" panose="020B0604020202020204" pitchFamily="34" charset="0"/>
              </a:defRPr>
            </a:lvl3pPr>
            <a:lvl4pPr marL="1600200" indent="-228600" eaLnBrk="0" hangingPunct="0">
              <a:spcBef>
                <a:spcPct val="30000"/>
              </a:spcBef>
              <a:defRPr sz="1200">
                <a:solidFill>
                  <a:schemeClr val="tx1"/>
                </a:solidFill>
                <a:latin typeface="Arial" panose="020B0604020202020204" pitchFamily="34" charset="0"/>
              </a:defRPr>
            </a:lvl4pPr>
            <a:lvl5pPr marL="2057400" indent="-228600" eaLnBrk="0" hangingPunct="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fld id="{0474A810-1112-436B-9038-29C70C455078}" type="slidenum">
              <a:rPr lang="en-US" altLang="en-US"/>
              <a:pPr eaLnBrk="1" hangingPunct="1">
                <a:spcBef>
                  <a:spcPct val="0"/>
                </a:spcBef>
              </a:pPr>
              <a:t>16</a:t>
            </a:fld>
            <a:endParaRPr lang="en-US" altLang="en-US"/>
          </a:p>
        </p:txBody>
      </p:sp>
      <p:sp>
        <p:nvSpPr>
          <p:cNvPr id="68611" name="Rectangle 2"/>
          <p:cNvSpPr>
            <a:spLocks noGrp="1" noRot="1" noChangeAspect="1" noChangeArrowheads="1" noTextEdit="1"/>
          </p:cNvSpPr>
          <p:nvPr>
            <p:ph type="sldImg"/>
          </p:nvPr>
        </p:nvSpPr>
        <p:spPr>
          <a:ln/>
        </p:spPr>
      </p:sp>
      <p:sp>
        <p:nvSpPr>
          <p:cNvPr id="68612" name="Rectangle 3"/>
          <p:cNvSpPr>
            <a:spLocks noGrp="1" noChangeArrowheads="1"/>
          </p:cNvSpPr>
          <p:nvPr>
            <p:ph type="body" idx="1"/>
          </p:nvPr>
        </p:nvSpPr>
        <p:spPr>
          <a:noFill/>
        </p:spPr>
        <p:txBody>
          <a:bodyPr/>
          <a:lstStyle/>
          <a:p>
            <a:pPr eaLnBrk="1" hangingPunct="1"/>
            <a:r>
              <a:rPr lang="en-US" altLang="en-US" sz="1600" b="1" baseline="0" dirty="0" smtClean="0">
                <a:latin typeface="Comic Sans MS" panose="030F0702030302020204" pitchFamily="66" charset="0"/>
              </a:rPr>
              <a:t>An </a:t>
            </a:r>
            <a:r>
              <a:rPr lang="en-US" altLang="en-US" sz="1600" b="1" baseline="0" dirty="0" smtClean="0">
                <a:latin typeface="Comic Sans MS" panose="030F0702030302020204" pitchFamily="66" charset="0"/>
              </a:rPr>
              <a:t>extension request form is on the next slide which is used for either request</a:t>
            </a:r>
          </a:p>
          <a:p>
            <a:pPr eaLnBrk="1" hangingPunct="1"/>
            <a:endParaRPr lang="en-US" altLang="en-US" sz="1600" b="1" baseline="0" dirty="0" smtClean="0">
              <a:latin typeface="Comic Sans MS" panose="030F0702030302020204" pitchFamily="66" charset="0"/>
            </a:endParaRPr>
          </a:p>
          <a:p>
            <a:pPr eaLnBrk="1" hangingPunct="1"/>
            <a:endParaRPr lang="en-US" altLang="en-US" sz="1600" b="0" dirty="0" smtClean="0">
              <a:latin typeface="Comic Sans MS" panose="030F0702030302020204" pitchFamily="66" charset="0"/>
            </a:endParaRPr>
          </a:p>
        </p:txBody>
      </p:sp>
    </p:spTree>
    <p:extLst>
      <p:ext uri="{BB962C8B-B14F-4D97-AF65-F5344CB8AC3E}">
        <p14:creationId xmlns:p14="http://schemas.microsoft.com/office/powerpoint/2010/main" val="125296233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Arial" panose="020B0604020202020204" pitchFamily="34" charset="0"/>
              </a:defRPr>
            </a:lvl1pPr>
            <a:lvl2pPr marL="742950" indent="-285750" eaLnBrk="0" hangingPunct="0">
              <a:spcBef>
                <a:spcPct val="30000"/>
              </a:spcBef>
              <a:defRPr sz="1200">
                <a:solidFill>
                  <a:schemeClr val="tx1"/>
                </a:solidFill>
                <a:latin typeface="Arial" panose="020B0604020202020204" pitchFamily="34" charset="0"/>
              </a:defRPr>
            </a:lvl2pPr>
            <a:lvl3pPr marL="1143000" indent="-228600" eaLnBrk="0" hangingPunct="0">
              <a:spcBef>
                <a:spcPct val="30000"/>
              </a:spcBef>
              <a:defRPr sz="1200">
                <a:solidFill>
                  <a:schemeClr val="tx1"/>
                </a:solidFill>
                <a:latin typeface="Arial" panose="020B0604020202020204" pitchFamily="34" charset="0"/>
              </a:defRPr>
            </a:lvl3pPr>
            <a:lvl4pPr marL="1600200" indent="-228600" eaLnBrk="0" hangingPunct="0">
              <a:spcBef>
                <a:spcPct val="30000"/>
              </a:spcBef>
              <a:defRPr sz="1200">
                <a:solidFill>
                  <a:schemeClr val="tx1"/>
                </a:solidFill>
                <a:latin typeface="Arial" panose="020B0604020202020204" pitchFamily="34" charset="0"/>
              </a:defRPr>
            </a:lvl4pPr>
            <a:lvl5pPr marL="2057400" indent="-228600" eaLnBrk="0" hangingPunct="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fld id="{0474A810-1112-436B-9038-29C70C455078}" type="slidenum">
              <a:rPr lang="en-US" altLang="en-US"/>
              <a:pPr eaLnBrk="1" hangingPunct="1">
                <a:spcBef>
                  <a:spcPct val="0"/>
                </a:spcBef>
              </a:pPr>
              <a:t>17</a:t>
            </a:fld>
            <a:endParaRPr lang="en-US" altLang="en-US"/>
          </a:p>
        </p:txBody>
      </p:sp>
      <p:sp>
        <p:nvSpPr>
          <p:cNvPr id="68611" name="Rectangle 2"/>
          <p:cNvSpPr>
            <a:spLocks noGrp="1" noRot="1" noChangeAspect="1" noChangeArrowheads="1" noTextEdit="1"/>
          </p:cNvSpPr>
          <p:nvPr>
            <p:ph type="sldImg"/>
          </p:nvPr>
        </p:nvSpPr>
        <p:spPr>
          <a:ln/>
        </p:spPr>
      </p:sp>
      <p:sp>
        <p:nvSpPr>
          <p:cNvPr id="68612" name="Rectangle 3"/>
          <p:cNvSpPr>
            <a:spLocks noGrp="1" noChangeArrowheads="1"/>
          </p:cNvSpPr>
          <p:nvPr>
            <p:ph type="body" idx="1"/>
          </p:nvPr>
        </p:nvSpPr>
        <p:spPr>
          <a:noFill/>
        </p:spPr>
        <p:txBody>
          <a:bodyPr/>
          <a:lstStyle/>
          <a:p>
            <a:pPr eaLnBrk="1" hangingPunct="1"/>
            <a:r>
              <a:rPr lang="en-US" sz="1200" kern="1200" dirty="0" smtClean="0">
                <a:solidFill>
                  <a:schemeClr val="tx1"/>
                </a:solidFill>
                <a:effectLst/>
                <a:latin typeface="Arial" charset="0"/>
                <a:ea typeface="+mn-ea"/>
                <a:cs typeface="+mn-cs"/>
              </a:rPr>
              <a:t>TennCare did not adopt an emergency rule regarding Grier language which was previously codified into their rules, so TennCare Rules 1200-13-13 &amp; 1200-13-14  are still valid. </a:t>
            </a:r>
            <a:endParaRPr lang="en-US" altLang="en-US" sz="1600" b="0" dirty="0" smtClean="0">
              <a:latin typeface="Comic Sans MS" panose="030F0702030302020204" pitchFamily="66" charset="0"/>
            </a:endParaRPr>
          </a:p>
        </p:txBody>
      </p:sp>
    </p:spTree>
    <p:extLst>
      <p:ext uri="{BB962C8B-B14F-4D97-AF65-F5344CB8AC3E}">
        <p14:creationId xmlns:p14="http://schemas.microsoft.com/office/powerpoint/2010/main" val="198832576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Arial" panose="020B0604020202020204" pitchFamily="34" charset="0"/>
              </a:defRPr>
            </a:lvl1pPr>
            <a:lvl2pPr marL="742950" indent="-285750" eaLnBrk="0" hangingPunct="0">
              <a:spcBef>
                <a:spcPct val="30000"/>
              </a:spcBef>
              <a:defRPr sz="1200">
                <a:solidFill>
                  <a:schemeClr val="tx1"/>
                </a:solidFill>
                <a:latin typeface="Arial" panose="020B0604020202020204" pitchFamily="34" charset="0"/>
              </a:defRPr>
            </a:lvl2pPr>
            <a:lvl3pPr marL="1143000" indent="-228600" eaLnBrk="0" hangingPunct="0">
              <a:spcBef>
                <a:spcPct val="30000"/>
              </a:spcBef>
              <a:defRPr sz="1200">
                <a:solidFill>
                  <a:schemeClr val="tx1"/>
                </a:solidFill>
                <a:latin typeface="Arial" panose="020B0604020202020204" pitchFamily="34" charset="0"/>
              </a:defRPr>
            </a:lvl3pPr>
            <a:lvl4pPr marL="1600200" indent="-228600" eaLnBrk="0" hangingPunct="0">
              <a:spcBef>
                <a:spcPct val="30000"/>
              </a:spcBef>
              <a:defRPr sz="1200">
                <a:solidFill>
                  <a:schemeClr val="tx1"/>
                </a:solidFill>
                <a:latin typeface="Arial" panose="020B0604020202020204" pitchFamily="34" charset="0"/>
              </a:defRPr>
            </a:lvl4pPr>
            <a:lvl5pPr marL="2057400" indent="-228600" eaLnBrk="0" hangingPunct="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fld id="{0474A810-1112-436B-9038-29C70C455078}" type="slidenum">
              <a:rPr lang="en-US" altLang="en-US"/>
              <a:pPr eaLnBrk="1" hangingPunct="1">
                <a:spcBef>
                  <a:spcPct val="0"/>
                </a:spcBef>
              </a:pPr>
              <a:t>18</a:t>
            </a:fld>
            <a:endParaRPr lang="en-US" altLang="en-US"/>
          </a:p>
        </p:txBody>
      </p:sp>
      <p:sp>
        <p:nvSpPr>
          <p:cNvPr id="68611" name="Rectangle 2"/>
          <p:cNvSpPr>
            <a:spLocks noGrp="1" noRot="1" noChangeAspect="1" noChangeArrowheads="1" noTextEdit="1"/>
          </p:cNvSpPr>
          <p:nvPr>
            <p:ph type="sldImg"/>
          </p:nvPr>
        </p:nvSpPr>
        <p:spPr>
          <a:ln/>
        </p:spPr>
      </p:sp>
      <p:sp>
        <p:nvSpPr>
          <p:cNvPr id="68612" name="Rectangle 3"/>
          <p:cNvSpPr>
            <a:spLocks noGrp="1" noChangeArrowheads="1"/>
          </p:cNvSpPr>
          <p:nvPr>
            <p:ph type="body" idx="1"/>
          </p:nvPr>
        </p:nvSpPr>
        <p:spPr>
          <a:noFill/>
        </p:spPr>
        <p:txBody>
          <a:bodyPr/>
          <a:lstStyle/>
          <a:p>
            <a:pPr eaLnBrk="1" hangingPunct="1"/>
            <a:r>
              <a:rPr lang="en-US" sz="1200" kern="1200" dirty="0" smtClean="0">
                <a:solidFill>
                  <a:schemeClr val="tx1"/>
                </a:solidFill>
                <a:effectLst/>
                <a:latin typeface="Arial" charset="0"/>
                <a:ea typeface="+mn-ea"/>
                <a:cs typeface="+mn-cs"/>
              </a:rPr>
              <a:t>A 14 calendar day extension is available for standard PA requests if adequate justification is given to support the request; adequate justification requires an explanation regarding how an extension of time will benefit the enrollee. </a:t>
            </a:r>
            <a:endParaRPr lang="en-US" altLang="en-US" sz="1600" b="0" dirty="0" smtClean="0">
              <a:latin typeface="Comic Sans MS" panose="030F0702030302020204" pitchFamily="66" charset="0"/>
            </a:endParaRPr>
          </a:p>
        </p:txBody>
      </p:sp>
    </p:spTree>
    <p:extLst>
      <p:ext uri="{BB962C8B-B14F-4D97-AF65-F5344CB8AC3E}">
        <p14:creationId xmlns:p14="http://schemas.microsoft.com/office/powerpoint/2010/main" val="30013601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Arial" panose="020B0604020202020204" pitchFamily="34" charset="0"/>
              </a:defRPr>
            </a:lvl1pPr>
            <a:lvl2pPr marL="742950" indent="-285750" eaLnBrk="0" hangingPunct="0">
              <a:spcBef>
                <a:spcPct val="30000"/>
              </a:spcBef>
              <a:defRPr sz="1200">
                <a:solidFill>
                  <a:schemeClr val="tx1"/>
                </a:solidFill>
                <a:latin typeface="Arial" panose="020B0604020202020204" pitchFamily="34" charset="0"/>
              </a:defRPr>
            </a:lvl2pPr>
            <a:lvl3pPr marL="1143000" indent="-228600" eaLnBrk="0" hangingPunct="0">
              <a:spcBef>
                <a:spcPct val="30000"/>
              </a:spcBef>
              <a:defRPr sz="1200">
                <a:solidFill>
                  <a:schemeClr val="tx1"/>
                </a:solidFill>
                <a:latin typeface="Arial" panose="020B0604020202020204" pitchFamily="34" charset="0"/>
              </a:defRPr>
            </a:lvl3pPr>
            <a:lvl4pPr marL="1600200" indent="-228600" eaLnBrk="0" hangingPunct="0">
              <a:spcBef>
                <a:spcPct val="30000"/>
              </a:spcBef>
              <a:defRPr sz="1200">
                <a:solidFill>
                  <a:schemeClr val="tx1"/>
                </a:solidFill>
                <a:latin typeface="Arial" panose="020B0604020202020204" pitchFamily="34" charset="0"/>
              </a:defRPr>
            </a:lvl4pPr>
            <a:lvl5pPr marL="2057400" indent="-228600" eaLnBrk="0" hangingPunct="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fld id="{0474A810-1112-436B-9038-29C70C455078}" type="slidenum">
              <a:rPr lang="en-US" altLang="en-US"/>
              <a:pPr eaLnBrk="1" hangingPunct="1">
                <a:spcBef>
                  <a:spcPct val="0"/>
                </a:spcBef>
              </a:pPr>
              <a:t>19</a:t>
            </a:fld>
            <a:endParaRPr lang="en-US" altLang="en-US"/>
          </a:p>
        </p:txBody>
      </p:sp>
      <p:sp>
        <p:nvSpPr>
          <p:cNvPr id="68611" name="Rectangle 2"/>
          <p:cNvSpPr>
            <a:spLocks noGrp="1" noRot="1" noChangeAspect="1" noChangeArrowheads="1" noTextEdit="1"/>
          </p:cNvSpPr>
          <p:nvPr>
            <p:ph type="sldImg"/>
          </p:nvPr>
        </p:nvSpPr>
        <p:spPr>
          <a:ln/>
        </p:spPr>
      </p:sp>
      <p:sp>
        <p:nvSpPr>
          <p:cNvPr id="68612" name="Rectangle 3"/>
          <p:cNvSpPr>
            <a:spLocks noGrp="1" noChangeArrowheads="1"/>
          </p:cNvSpPr>
          <p:nvPr>
            <p:ph type="body" idx="1"/>
          </p:nvPr>
        </p:nvSpPr>
        <p:spPr>
          <a:noFill/>
        </p:spPr>
        <p:txBody>
          <a:bodyPr/>
          <a:lstStyle/>
          <a:p>
            <a:pPr eaLnBrk="1" hangingPunct="1"/>
            <a:r>
              <a:rPr lang="en-US" sz="1200" kern="1200" dirty="0" smtClean="0">
                <a:solidFill>
                  <a:schemeClr val="tx1"/>
                </a:solidFill>
                <a:effectLst/>
                <a:latin typeface="Arial" charset="0"/>
                <a:ea typeface="+mn-ea"/>
                <a:cs typeface="+mn-cs"/>
              </a:rPr>
              <a:t>TennCare did not adopt an emergency rule regarding Grier language which was previously codified into their rules, so TennCare Rules 1200-13-13 &amp; 1200-13-14  are still valid. </a:t>
            </a:r>
            <a:endParaRPr lang="en-US" altLang="en-US" sz="1600" b="0" dirty="0" smtClean="0">
              <a:latin typeface="Comic Sans MS" panose="030F0702030302020204" pitchFamily="66" charset="0"/>
            </a:endParaRPr>
          </a:p>
        </p:txBody>
      </p:sp>
    </p:spTree>
    <p:extLst>
      <p:ext uri="{BB962C8B-B14F-4D97-AF65-F5344CB8AC3E}">
        <p14:creationId xmlns:p14="http://schemas.microsoft.com/office/powerpoint/2010/main" val="39128525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Arial" panose="020B0604020202020204" pitchFamily="34" charset="0"/>
              </a:defRPr>
            </a:lvl1pPr>
            <a:lvl2pPr marL="742950" indent="-285750" eaLnBrk="0" hangingPunct="0">
              <a:spcBef>
                <a:spcPct val="30000"/>
              </a:spcBef>
              <a:defRPr sz="1200">
                <a:solidFill>
                  <a:schemeClr val="tx1"/>
                </a:solidFill>
                <a:latin typeface="Arial" panose="020B0604020202020204" pitchFamily="34" charset="0"/>
              </a:defRPr>
            </a:lvl2pPr>
            <a:lvl3pPr marL="1143000" indent="-228600" eaLnBrk="0" hangingPunct="0">
              <a:spcBef>
                <a:spcPct val="30000"/>
              </a:spcBef>
              <a:defRPr sz="1200">
                <a:solidFill>
                  <a:schemeClr val="tx1"/>
                </a:solidFill>
                <a:latin typeface="Arial" panose="020B0604020202020204" pitchFamily="34" charset="0"/>
              </a:defRPr>
            </a:lvl3pPr>
            <a:lvl4pPr marL="1600200" indent="-228600" eaLnBrk="0" hangingPunct="0">
              <a:spcBef>
                <a:spcPct val="30000"/>
              </a:spcBef>
              <a:defRPr sz="1200">
                <a:solidFill>
                  <a:schemeClr val="tx1"/>
                </a:solidFill>
                <a:latin typeface="Arial" panose="020B0604020202020204" pitchFamily="34" charset="0"/>
              </a:defRPr>
            </a:lvl4pPr>
            <a:lvl5pPr marL="2057400" indent="-228600" eaLnBrk="0" hangingPunct="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fld id="{63BAE4E0-C0CF-447D-B8F9-84C1299944DD}" type="slidenum">
              <a:rPr lang="en-US" altLang="en-US"/>
              <a:pPr eaLnBrk="1" hangingPunct="1">
                <a:spcBef>
                  <a:spcPct val="0"/>
                </a:spcBef>
              </a:pPr>
              <a:t>2</a:t>
            </a:fld>
            <a:endParaRPr lang="en-US" altLang="en-US"/>
          </a:p>
        </p:txBody>
      </p:sp>
      <p:sp>
        <p:nvSpPr>
          <p:cNvPr id="58371" name="Rectangle 2"/>
          <p:cNvSpPr>
            <a:spLocks noGrp="1" noRot="1" noChangeAspect="1" noChangeArrowheads="1" noTextEdit="1"/>
          </p:cNvSpPr>
          <p:nvPr>
            <p:ph type="sldImg"/>
          </p:nvPr>
        </p:nvSpPr>
        <p:spPr>
          <a:ln/>
        </p:spPr>
      </p:sp>
      <p:sp>
        <p:nvSpPr>
          <p:cNvPr id="58372" name="Rectangle 3"/>
          <p:cNvSpPr>
            <a:spLocks noGrp="1" noChangeArrowheads="1"/>
          </p:cNvSpPr>
          <p:nvPr>
            <p:ph type="body" idx="1"/>
          </p:nvPr>
        </p:nvSpPr>
        <p:spPr>
          <a:noFill/>
        </p:spPr>
        <p:txBody>
          <a:bodyPr/>
          <a:lstStyle/>
          <a:p>
            <a:pPr eaLnBrk="1" hangingPunct="1">
              <a:buFont typeface="Wingdings" panose="05000000000000000000" pitchFamily="2" charset="2"/>
              <a:buNone/>
            </a:pPr>
            <a:endParaRPr lang="en-US" altLang="en-US" sz="1800" b="1" dirty="0" smtClean="0">
              <a:latin typeface="Arial" panose="020B0604020202020204" pitchFamily="34" charset="0"/>
            </a:endParaRPr>
          </a:p>
          <a:p>
            <a:pPr eaLnBrk="1" hangingPunct="1"/>
            <a:endParaRPr lang="en-US" altLang="en-US" sz="1800" b="1" dirty="0" smtClean="0">
              <a:latin typeface="Arial" panose="020B0604020202020204" pitchFamily="34" charset="0"/>
            </a:endParaRPr>
          </a:p>
          <a:p>
            <a:pPr eaLnBrk="1" hangingPunct="1"/>
            <a:endParaRPr lang="en-US" altLang="en-US" sz="1800" b="1" dirty="0" smtClean="0">
              <a:latin typeface="Arial" panose="020B0604020202020204" pitchFamily="34" charset="0"/>
            </a:endParaRPr>
          </a:p>
        </p:txBody>
      </p:sp>
    </p:spTree>
    <p:extLst>
      <p:ext uri="{BB962C8B-B14F-4D97-AF65-F5344CB8AC3E}">
        <p14:creationId xmlns:p14="http://schemas.microsoft.com/office/powerpoint/2010/main" val="12652279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Arial" panose="020B0604020202020204" pitchFamily="34" charset="0"/>
              </a:defRPr>
            </a:lvl1pPr>
            <a:lvl2pPr marL="742950" indent="-285750" eaLnBrk="0" hangingPunct="0">
              <a:spcBef>
                <a:spcPct val="30000"/>
              </a:spcBef>
              <a:defRPr sz="1200">
                <a:solidFill>
                  <a:schemeClr val="tx1"/>
                </a:solidFill>
                <a:latin typeface="Arial" panose="020B0604020202020204" pitchFamily="34" charset="0"/>
              </a:defRPr>
            </a:lvl2pPr>
            <a:lvl3pPr marL="1143000" indent="-228600" eaLnBrk="0" hangingPunct="0">
              <a:spcBef>
                <a:spcPct val="30000"/>
              </a:spcBef>
              <a:defRPr sz="1200">
                <a:solidFill>
                  <a:schemeClr val="tx1"/>
                </a:solidFill>
                <a:latin typeface="Arial" panose="020B0604020202020204" pitchFamily="34" charset="0"/>
              </a:defRPr>
            </a:lvl3pPr>
            <a:lvl4pPr marL="1600200" indent="-228600" eaLnBrk="0" hangingPunct="0">
              <a:spcBef>
                <a:spcPct val="30000"/>
              </a:spcBef>
              <a:defRPr sz="1200">
                <a:solidFill>
                  <a:schemeClr val="tx1"/>
                </a:solidFill>
                <a:latin typeface="Arial" panose="020B0604020202020204" pitchFamily="34" charset="0"/>
              </a:defRPr>
            </a:lvl4pPr>
            <a:lvl5pPr marL="2057400" indent="-228600" eaLnBrk="0" hangingPunct="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fld id="{0474A810-1112-436B-9038-29C70C455078}" type="slidenum">
              <a:rPr lang="en-US" altLang="en-US"/>
              <a:pPr eaLnBrk="1" hangingPunct="1">
                <a:spcBef>
                  <a:spcPct val="0"/>
                </a:spcBef>
              </a:pPr>
              <a:t>20</a:t>
            </a:fld>
            <a:endParaRPr lang="en-US" altLang="en-US"/>
          </a:p>
        </p:txBody>
      </p:sp>
      <p:sp>
        <p:nvSpPr>
          <p:cNvPr id="68611" name="Rectangle 2"/>
          <p:cNvSpPr>
            <a:spLocks noGrp="1" noRot="1" noChangeAspect="1" noChangeArrowheads="1" noTextEdit="1"/>
          </p:cNvSpPr>
          <p:nvPr>
            <p:ph type="sldImg"/>
          </p:nvPr>
        </p:nvSpPr>
        <p:spPr>
          <a:ln/>
        </p:spPr>
      </p:sp>
      <p:sp>
        <p:nvSpPr>
          <p:cNvPr id="68612" name="Rectangle 3"/>
          <p:cNvSpPr>
            <a:spLocks noGrp="1" noChangeArrowheads="1"/>
          </p:cNvSpPr>
          <p:nvPr>
            <p:ph type="body" idx="1"/>
          </p:nvPr>
        </p:nvSpPr>
        <p:spPr>
          <a:noFill/>
        </p:spPr>
        <p:txBody>
          <a:bodyPr/>
          <a:lstStyle/>
          <a:p>
            <a:pPr eaLnBrk="1" hangingPunct="1"/>
            <a:r>
              <a:rPr lang="en-US" sz="1200" kern="1200" dirty="0" smtClean="0">
                <a:solidFill>
                  <a:schemeClr val="tx1"/>
                </a:solidFill>
                <a:effectLst/>
                <a:latin typeface="Arial" charset="0"/>
                <a:ea typeface="+mn-ea"/>
                <a:cs typeface="+mn-cs"/>
              </a:rPr>
              <a:t>A 14 calendar day extension is available for standard PA requests if adequate justification is given to support the request; adequate justification requires an explanation regarding how an extension of time will benefit the enrollee. </a:t>
            </a:r>
            <a:endParaRPr lang="en-US" altLang="en-US" sz="1600" b="0" dirty="0" smtClean="0">
              <a:latin typeface="Comic Sans MS" panose="030F0702030302020204" pitchFamily="66" charset="0"/>
            </a:endParaRPr>
          </a:p>
        </p:txBody>
      </p:sp>
    </p:spTree>
    <p:extLst>
      <p:ext uri="{BB962C8B-B14F-4D97-AF65-F5344CB8AC3E}">
        <p14:creationId xmlns:p14="http://schemas.microsoft.com/office/powerpoint/2010/main" val="223809257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Arial" panose="020B0604020202020204" pitchFamily="34" charset="0"/>
              </a:defRPr>
            </a:lvl1pPr>
            <a:lvl2pPr marL="742950" indent="-285750" eaLnBrk="0" hangingPunct="0">
              <a:spcBef>
                <a:spcPct val="30000"/>
              </a:spcBef>
              <a:defRPr sz="1200">
                <a:solidFill>
                  <a:schemeClr val="tx1"/>
                </a:solidFill>
                <a:latin typeface="Arial" panose="020B0604020202020204" pitchFamily="34" charset="0"/>
              </a:defRPr>
            </a:lvl2pPr>
            <a:lvl3pPr marL="1143000" indent="-228600" eaLnBrk="0" hangingPunct="0">
              <a:spcBef>
                <a:spcPct val="30000"/>
              </a:spcBef>
              <a:defRPr sz="1200">
                <a:solidFill>
                  <a:schemeClr val="tx1"/>
                </a:solidFill>
                <a:latin typeface="Arial" panose="020B0604020202020204" pitchFamily="34" charset="0"/>
              </a:defRPr>
            </a:lvl3pPr>
            <a:lvl4pPr marL="1600200" indent="-228600" eaLnBrk="0" hangingPunct="0">
              <a:spcBef>
                <a:spcPct val="30000"/>
              </a:spcBef>
              <a:defRPr sz="1200">
                <a:solidFill>
                  <a:schemeClr val="tx1"/>
                </a:solidFill>
                <a:latin typeface="Arial" panose="020B0604020202020204" pitchFamily="34" charset="0"/>
              </a:defRPr>
            </a:lvl4pPr>
            <a:lvl5pPr marL="2057400" indent="-228600" eaLnBrk="0" hangingPunct="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fld id="{0474A810-1112-436B-9038-29C70C455078}" type="slidenum">
              <a:rPr lang="en-US" altLang="en-US"/>
              <a:pPr eaLnBrk="1" hangingPunct="1">
                <a:spcBef>
                  <a:spcPct val="0"/>
                </a:spcBef>
              </a:pPr>
              <a:t>21</a:t>
            </a:fld>
            <a:endParaRPr lang="en-US" altLang="en-US"/>
          </a:p>
        </p:txBody>
      </p:sp>
      <p:sp>
        <p:nvSpPr>
          <p:cNvPr id="68611" name="Rectangle 2"/>
          <p:cNvSpPr>
            <a:spLocks noGrp="1" noRot="1" noChangeAspect="1" noChangeArrowheads="1" noTextEdit="1"/>
          </p:cNvSpPr>
          <p:nvPr>
            <p:ph type="sldImg"/>
          </p:nvPr>
        </p:nvSpPr>
        <p:spPr>
          <a:ln/>
        </p:spPr>
      </p:sp>
      <p:sp>
        <p:nvSpPr>
          <p:cNvPr id="68612" name="Rectangle 3"/>
          <p:cNvSpPr>
            <a:spLocks noGrp="1" noChangeArrowheads="1"/>
          </p:cNvSpPr>
          <p:nvPr>
            <p:ph type="body" idx="1"/>
          </p:nvPr>
        </p:nvSpPr>
        <p:spPr>
          <a:noFill/>
        </p:spPr>
        <p:txBody>
          <a:bodyPr/>
          <a:lstStyle/>
          <a:p>
            <a:pPr eaLnBrk="1" hangingPunct="1"/>
            <a:endParaRPr lang="en-US" altLang="en-US" sz="1600" b="1" baseline="0" dirty="0" smtClean="0">
              <a:latin typeface="Comic Sans MS" panose="030F0702030302020204" pitchFamily="66" charset="0"/>
            </a:endParaRPr>
          </a:p>
          <a:p>
            <a:pPr eaLnBrk="1" hangingPunct="1"/>
            <a:r>
              <a:rPr lang="en-US" altLang="en-US" sz="1600" b="0" dirty="0" smtClean="0">
                <a:latin typeface="Comic Sans MS" panose="030F0702030302020204" pitchFamily="66" charset="0"/>
              </a:rPr>
              <a:t>Note-</a:t>
            </a:r>
            <a:r>
              <a:rPr lang="en-US" altLang="en-US" sz="1600" b="0" baseline="0" dirty="0" smtClean="0">
                <a:latin typeface="Comic Sans MS" panose="030F0702030302020204" pitchFamily="66" charset="0"/>
              </a:rPr>
              <a:t> appeal coordinator's signature is the plans reviewer’s signature</a:t>
            </a:r>
            <a:endParaRPr lang="en-US" altLang="en-US" sz="1600" b="0" dirty="0" smtClean="0">
              <a:latin typeface="Comic Sans MS" panose="030F0702030302020204" pitchFamily="66" charset="0"/>
            </a:endParaRPr>
          </a:p>
        </p:txBody>
      </p:sp>
    </p:spTree>
    <p:extLst>
      <p:ext uri="{BB962C8B-B14F-4D97-AF65-F5344CB8AC3E}">
        <p14:creationId xmlns:p14="http://schemas.microsoft.com/office/powerpoint/2010/main" val="173975369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Arial" panose="020B0604020202020204" pitchFamily="34" charset="0"/>
              </a:defRPr>
            </a:lvl1pPr>
            <a:lvl2pPr marL="742950" indent="-285750" eaLnBrk="0" hangingPunct="0">
              <a:spcBef>
                <a:spcPct val="30000"/>
              </a:spcBef>
              <a:defRPr sz="1200">
                <a:solidFill>
                  <a:schemeClr val="tx1"/>
                </a:solidFill>
                <a:latin typeface="Arial" panose="020B0604020202020204" pitchFamily="34" charset="0"/>
              </a:defRPr>
            </a:lvl2pPr>
            <a:lvl3pPr marL="1143000" indent="-228600" eaLnBrk="0" hangingPunct="0">
              <a:spcBef>
                <a:spcPct val="30000"/>
              </a:spcBef>
              <a:defRPr sz="1200">
                <a:solidFill>
                  <a:schemeClr val="tx1"/>
                </a:solidFill>
                <a:latin typeface="Arial" panose="020B0604020202020204" pitchFamily="34" charset="0"/>
              </a:defRPr>
            </a:lvl3pPr>
            <a:lvl4pPr marL="1600200" indent="-228600" eaLnBrk="0" hangingPunct="0">
              <a:spcBef>
                <a:spcPct val="30000"/>
              </a:spcBef>
              <a:defRPr sz="1200">
                <a:solidFill>
                  <a:schemeClr val="tx1"/>
                </a:solidFill>
                <a:latin typeface="Arial" panose="020B0604020202020204" pitchFamily="34" charset="0"/>
              </a:defRPr>
            </a:lvl4pPr>
            <a:lvl5pPr marL="2057400" indent="-228600" eaLnBrk="0" hangingPunct="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fld id="{0474A810-1112-436B-9038-29C70C455078}" type="slidenum">
              <a:rPr lang="en-US" altLang="en-US"/>
              <a:pPr eaLnBrk="1" hangingPunct="1">
                <a:spcBef>
                  <a:spcPct val="0"/>
                </a:spcBef>
              </a:pPr>
              <a:t>22</a:t>
            </a:fld>
            <a:endParaRPr lang="en-US" altLang="en-US"/>
          </a:p>
        </p:txBody>
      </p:sp>
      <p:sp>
        <p:nvSpPr>
          <p:cNvPr id="68611" name="Rectangle 2"/>
          <p:cNvSpPr>
            <a:spLocks noGrp="1" noRot="1" noChangeAspect="1" noChangeArrowheads="1" noTextEdit="1"/>
          </p:cNvSpPr>
          <p:nvPr>
            <p:ph type="sldImg"/>
          </p:nvPr>
        </p:nvSpPr>
        <p:spPr>
          <a:ln/>
        </p:spPr>
      </p:sp>
      <p:sp>
        <p:nvSpPr>
          <p:cNvPr id="68612" name="Rectangle 3"/>
          <p:cNvSpPr>
            <a:spLocks noGrp="1" noChangeArrowheads="1"/>
          </p:cNvSpPr>
          <p:nvPr>
            <p:ph type="body" idx="1"/>
          </p:nvPr>
        </p:nvSpPr>
        <p:spPr>
          <a:noFill/>
        </p:spPr>
        <p:txBody>
          <a:bodyPr/>
          <a:lstStyle/>
          <a:p>
            <a:pPr eaLnBrk="1" hangingPunct="1"/>
            <a:endParaRPr lang="en-US" altLang="en-US" sz="1600" b="1" baseline="0" dirty="0" smtClean="0">
              <a:latin typeface="Comic Sans MS" panose="030F0702030302020204" pitchFamily="66" charset="0"/>
            </a:endParaRPr>
          </a:p>
          <a:p>
            <a:pPr eaLnBrk="1" hangingPunct="1"/>
            <a:endParaRPr lang="en-US" altLang="en-US" sz="1600" b="0" dirty="0" smtClean="0">
              <a:latin typeface="Comic Sans MS" panose="030F0702030302020204" pitchFamily="66" charset="0"/>
            </a:endParaRPr>
          </a:p>
        </p:txBody>
      </p:sp>
    </p:spTree>
    <p:extLst>
      <p:ext uri="{BB962C8B-B14F-4D97-AF65-F5344CB8AC3E}">
        <p14:creationId xmlns:p14="http://schemas.microsoft.com/office/powerpoint/2010/main" val="121039571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Arial" panose="020B0604020202020204" pitchFamily="34" charset="0"/>
              </a:defRPr>
            </a:lvl1pPr>
            <a:lvl2pPr marL="742950" indent="-285750" eaLnBrk="0" hangingPunct="0">
              <a:spcBef>
                <a:spcPct val="30000"/>
              </a:spcBef>
              <a:defRPr sz="1200">
                <a:solidFill>
                  <a:schemeClr val="tx1"/>
                </a:solidFill>
                <a:latin typeface="Arial" panose="020B0604020202020204" pitchFamily="34" charset="0"/>
              </a:defRPr>
            </a:lvl2pPr>
            <a:lvl3pPr marL="1143000" indent="-228600" eaLnBrk="0" hangingPunct="0">
              <a:spcBef>
                <a:spcPct val="30000"/>
              </a:spcBef>
              <a:defRPr sz="1200">
                <a:solidFill>
                  <a:schemeClr val="tx1"/>
                </a:solidFill>
                <a:latin typeface="Arial" panose="020B0604020202020204" pitchFamily="34" charset="0"/>
              </a:defRPr>
            </a:lvl3pPr>
            <a:lvl4pPr marL="1600200" indent="-228600" eaLnBrk="0" hangingPunct="0">
              <a:spcBef>
                <a:spcPct val="30000"/>
              </a:spcBef>
              <a:defRPr sz="1200">
                <a:solidFill>
                  <a:schemeClr val="tx1"/>
                </a:solidFill>
                <a:latin typeface="Arial" panose="020B0604020202020204" pitchFamily="34" charset="0"/>
              </a:defRPr>
            </a:lvl4pPr>
            <a:lvl5pPr marL="2057400" indent="-228600" eaLnBrk="0" hangingPunct="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fld id="{0827B98A-189D-401F-A7AE-2C4BAA46A8A7}" type="slidenum">
              <a:rPr lang="en-US" altLang="en-US"/>
              <a:pPr eaLnBrk="1" hangingPunct="1">
                <a:spcBef>
                  <a:spcPct val="0"/>
                </a:spcBef>
              </a:pPr>
              <a:t>23</a:t>
            </a:fld>
            <a:endParaRPr lang="en-US" altLang="en-US"/>
          </a:p>
        </p:txBody>
      </p:sp>
      <p:sp>
        <p:nvSpPr>
          <p:cNvPr id="69635" name="Rectangle 2"/>
          <p:cNvSpPr>
            <a:spLocks noGrp="1" noRot="1" noChangeAspect="1" noChangeArrowheads="1" noTextEdit="1"/>
          </p:cNvSpPr>
          <p:nvPr>
            <p:ph type="sldImg"/>
          </p:nvPr>
        </p:nvSpPr>
        <p:spPr>
          <a:ln/>
        </p:spPr>
      </p:sp>
      <p:sp>
        <p:nvSpPr>
          <p:cNvPr id="69636" name="Rectangle 3"/>
          <p:cNvSpPr>
            <a:spLocks noGrp="1" noChangeArrowheads="1"/>
          </p:cNvSpPr>
          <p:nvPr>
            <p:ph type="body" idx="1"/>
          </p:nvPr>
        </p:nvSpPr>
        <p:spPr>
          <a:noFill/>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312254381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21DAB4C-37E9-40A8-B64D-BA96D0759BC1}" type="slidenum">
              <a:rPr lang="en-US" altLang="en-US" smtClean="0"/>
              <a:pPr/>
              <a:t>27</a:t>
            </a:fld>
            <a:endParaRPr lang="en-US" altLang="en-US"/>
          </a:p>
        </p:txBody>
      </p:sp>
    </p:spTree>
    <p:extLst>
      <p:ext uri="{BB962C8B-B14F-4D97-AF65-F5344CB8AC3E}">
        <p14:creationId xmlns:p14="http://schemas.microsoft.com/office/powerpoint/2010/main" val="162400862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next slide regards a covered service</a:t>
            </a:r>
            <a:endParaRPr lang="en-US" dirty="0"/>
          </a:p>
        </p:txBody>
      </p:sp>
      <p:sp>
        <p:nvSpPr>
          <p:cNvPr id="4" name="Slide Number Placeholder 3"/>
          <p:cNvSpPr>
            <a:spLocks noGrp="1"/>
          </p:cNvSpPr>
          <p:nvPr>
            <p:ph type="sldNum" sz="quarter" idx="10"/>
          </p:nvPr>
        </p:nvSpPr>
        <p:spPr/>
        <p:txBody>
          <a:bodyPr/>
          <a:lstStyle/>
          <a:p>
            <a:fld id="{521DAB4C-37E9-40A8-B64D-BA96D0759BC1}" type="slidenum">
              <a:rPr lang="en-US" altLang="en-US" smtClean="0"/>
              <a:pPr/>
              <a:t>28</a:t>
            </a:fld>
            <a:endParaRPr lang="en-US" altLang="en-US"/>
          </a:p>
        </p:txBody>
      </p:sp>
    </p:spTree>
    <p:extLst>
      <p:ext uri="{BB962C8B-B14F-4D97-AF65-F5344CB8AC3E}">
        <p14:creationId xmlns:p14="http://schemas.microsoft.com/office/powerpoint/2010/main" val="324921399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Arial" panose="020B0604020202020204" pitchFamily="34" charset="0"/>
              </a:defRPr>
            </a:lvl1pPr>
            <a:lvl2pPr marL="742950" indent="-285750" eaLnBrk="0" hangingPunct="0">
              <a:spcBef>
                <a:spcPct val="30000"/>
              </a:spcBef>
              <a:defRPr sz="1200">
                <a:solidFill>
                  <a:schemeClr val="tx1"/>
                </a:solidFill>
                <a:latin typeface="Arial" panose="020B0604020202020204" pitchFamily="34" charset="0"/>
              </a:defRPr>
            </a:lvl2pPr>
            <a:lvl3pPr marL="1143000" indent="-228600" eaLnBrk="0" hangingPunct="0">
              <a:spcBef>
                <a:spcPct val="30000"/>
              </a:spcBef>
              <a:defRPr sz="1200">
                <a:solidFill>
                  <a:schemeClr val="tx1"/>
                </a:solidFill>
                <a:latin typeface="Arial" panose="020B0604020202020204" pitchFamily="34" charset="0"/>
              </a:defRPr>
            </a:lvl3pPr>
            <a:lvl4pPr marL="1600200" indent="-228600" eaLnBrk="0" hangingPunct="0">
              <a:spcBef>
                <a:spcPct val="30000"/>
              </a:spcBef>
              <a:defRPr sz="1200">
                <a:solidFill>
                  <a:schemeClr val="tx1"/>
                </a:solidFill>
                <a:latin typeface="Arial" panose="020B0604020202020204" pitchFamily="34" charset="0"/>
              </a:defRPr>
            </a:lvl4pPr>
            <a:lvl5pPr marL="2057400" indent="-228600" eaLnBrk="0" hangingPunct="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fld id="{3A62821D-ECEB-40A0-B7F2-AE754CBAFA21}" type="slidenum">
              <a:rPr lang="en-US" altLang="en-US"/>
              <a:pPr eaLnBrk="1" hangingPunct="1">
                <a:spcBef>
                  <a:spcPct val="0"/>
                </a:spcBef>
              </a:pPr>
              <a:t>29</a:t>
            </a:fld>
            <a:endParaRPr lang="en-US" altLang="en-US"/>
          </a:p>
        </p:txBody>
      </p:sp>
      <p:sp>
        <p:nvSpPr>
          <p:cNvPr id="70659" name="Rectangle 2"/>
          <p:cNvSpPr>
            <a:spLocks noGrp="1" noRot="1" noChangeAspect="1" noChangeArrowheads="1" noTextEdit="1"/>
          </p:cNvSpPr>
          <p:nvPr>
            <p:ph type="sldImg"/>
          </p:nvPr>
        </p:nvSpPr>
        <p:spPr>
          <a:ln/>
        </p:spPr>
      </p:sp>
      <p:sp>
        <p:nvSpPr>
          <p:cNvPr id="70660" name="Rectangle 3"/>
          <p:cNvSpPr>
            <a:spLocks noGrp="1" noChangeArrowheads="1"/>
          </p:cNvSpPr>
          <p:nvPr>
            <p:ph type="body" idx="1"/>
          </p:nvPr>
        </p:nvSpPr>
        <p:spPr>
          <a:noFill/>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348252438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Arial" panose="020B0604020202020204" pitchFamily="34" charset="0"/>
              </a:defRPr>
            </a:lvl1pPr>
            <a:lvl2pPr marL="742950" indent="-285750" eaLnBrk="0" hangingPunct="0">
              <a:spcBef>
                <a:spcPct val="30000"/>
              </a:spcBef>
              <a:defRPr sz="1200">
                <a:solidFill>
                  <a:schemeClr val="tx1"/>
                </a:solidFill>
                <a:latin typeface="Arial" panose="020B0604020202020204" pitchFamily="34" charset="0"/>
              </a:defRPr>
            </a:lvl2pPr>
            <a:lvl3pPr marL="1143000" indent="-228600" eaLnBrk="0" hangingPunct="0">
              <a:spcBef>
                <a:spcPct val="30000"/>
              </a:spcBef>
              <a:defRPr sz="1200">
                <a:solidFill>
                  <a:schemeClr val="tx1"/>
                </a:solidFill>
                <a:latin typeface="Arial" panose="020B0604020202020204" pitchFamily="34" charset="0"/>
              </a:defRPr>
            </a:lvl3pPr>
            <a:lvl4pPr marL="1600200" indent="-228600" eaLnBrk="0" hangingPunct="0">
              <a:spcBef>
                <a:spcPct val="30000"/>
              </a:spcBef>
              <a:defRPr sz="1200">
                <a:solidFill>
                  <a:schemeClr val="tx1"/>
                </a:solidFill>
                <a:latin typeface="Arial" panose="020B0604020202020204" pitchFamily="34" charset="0"/>
              </a:defRPr>
            </a:lvl4pPr>
            <a:lvl5pPr marL="2057400" indent="-228600" eaLnBrk="0" hangingPunct="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fld id="{14324CDA-ADE2-4384-AD93-0039B147FA21}" type="slidenum">
              <a:rPr lang="en-US" altLang="en-US"/>
              <a:pPr eaLnBrk="1" hangingPunct="1">
                <a:spcBef>
                  <a:spcPct val="0"/>
                </a:spcBef>
              </a:pPr>
              <a:t>34</a:t>
            </a:fld>
            <a:endParaRPr lang="en-US" altLang="en-US"/>
          </a:p>
        </p:txBody>
      </p:sp>
      <p:sp>
        <p:nvSpPr>
          <p:cNvPr id="71683" name="Rectangle 2"/>
          <p:cNvSpPr>
            <a:spLocks noGrp="1" noRot="1" noChangeAspect="1" noChangeArrowheads="1" noTextEdit="1"/>
          </p:cNvSpPr>
          <p:nvPr>
            <p:ph type="sldImg"/>
          </p:nvPr>
        </p:nvSpPr>
        <p:spPr>
          <a:ln/>
        </p:spPr>
      </p:sp>
      <p:sp>
        <p:nvSpPr>
          <p:cNvPr id="71684" name="Rectangle 3"/>
          <p:cNvSpPr>
            <a:spLocks noGrp="1" noChangeArrowheads="1"/>
          </p:cNvSpPr>
          <p:nvPr>
            <p:ph type="body" idx="1"/>
          </p:nvPr>
        </p:nvSpPr>
        <p:spPr>
          <a:noFill/>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380240253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Arial" panose="020B0604020202020204" pitchFamily="34" charset="0"/>
              </a:defRPr>
            </a:lvl1pPr>
            <a:lvl2pPr marL="742950" indent="-285750" eaLnBrk="0" hangingPunct="0">
              <a:spcBef>
                <a:spcPct val="30000"/>
              </a:spcBef>
              <a:defRPr sz="1200">
                <a:solidFill>
                  <a:schemeClr val="tx1"/>
                </a:solidFill>
                <a:latin typeface="Arial" panose="020B0604020202020204" pitchFamily="34" charset="0"/>
              </a:defRPr>
            </a:lvl2pPr>
            <a:lvl3pPr marL="1143000" indent="-228600" eaLnBrk="0" hangingPunct="0">
              <a:spcBef>
                <a:spcPct val="30000"/>
              </a:spcBef>
              <a:defRPr sz="1200">
                <a:solidFill>
                  <a:schemeClr val="tx1"/>
                </a:solidFill>
                <a:latin typeface="Arial" panose="020B0604020202020204" pitchFamily="34" charset="0"/>
              </a:defRPr>
            </a:lvl3pPr>
            <a:lvl4pPr marL="1600200" indent="-228600" eaLnBrk="0" hangingPunct="0">
              <a:spcBef>
                <a:spcPct val="30000"/>
              </a:spcBef>
              <a:defRPr sz="1200">
                <a:solidFill>
                  <a:schemeClr val="tx1"/>
                </a:solidFill>
                <a:latin typeface="Arial" panose="020B0604020202020204" pitchFamily="34" charset="0"/>
              </a:defRPr>
            </a:lvl4pPr>
            <a:lvl5pPr marL="2057400" indent="-228600" eaLnBrk="0" hangingPunct="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fld id="{86309FFE-4EED-4990-8C41-0EC85E9550B3}" type="slidenum">
              <a:rPr lang="en-US" altLang="en-US"/>
              <a:pPr eaLnBrk="1" hangingPunct="1">
                <a:spcBef>
                  <a:spcPct val="0"/>
                </a:spcBef>
              </a:pPr>
              <a:t>35</a:t>
            </a:fld>
            <a:endParaRPr lang="en-US" altLang="en-US"/>
          </a:p>
        </p:txBody>
      </p:sp>
      <p:sp>
        <p:nvSpPr>
          <p:cNvPr id="72707" name="Rectangle 2"/>
          <p:cNvSpPr>
            <a:spLocks noGrp="1" noRot="1" noChangeAspect="1" noChangeArrowheads="1" noTextEdit="1"/>
          </p:cNvSpPr>
          <p:nvPr>
            <p:ph type="sldImg"/>
          </p:nvPr>
        </p:nvSpPr>
        <p:spPr>
          <a:ln/>
        </p:spPr>
      </p:sp>
      <p:sp>
        <p:nvSpPr>
          <p:cNvPr id="72708" name="Rectangle 3"/>
          <p:cNvSpPr>
            <a:spLocks noGrp="1" noChangeArrowheads="1"/>
          </p:cNvSpPr>
          <p:nvPr>
            <p:ph type="body" idx="1"/>
          </p:nvPr>
        </p:nvSpPr>
        <p:spPr>
          <a:noFill/>
        </p:spPr>
        <p:txBody>
          <a:bodyPr/>
          <a:lstStyle/>
          <a:p>
            <a:pPr eaLnBrk="1" hangingPunct="1"/>
            <a:r>
              <a:rPr lang="en-US" altLang="en-US" smtClean="0">
                <a:latin typeface="Arial" panose="020B0604020202020204" pitchFamily="34" charset="0"/>
              </a:rPr>
              <a:t>Have everyone pull out appeal form and go over it</a:t>
            </a:r>
          </a:p>
        </p:txBody>
      </p:sp>
    </p:spTree>
    <p:extLst>
      <p:ext uri="{BB962C8B-B14F-4D97-AF65-F5344CB8AC3E}">
        <p14:creationId xmlns:p14="http://schemas.microsoft.com/office/powerpoint/2010/main" val="120580392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Arial" panose="020B0604020202020204" pitchFamily="34" charset="0"/>
              </a:defRPr>
            </a:lvl1pPr>
            <a:lvl2pPr marL="742950" indent="-285750" eaLnBrk="0" hangingPunct="0">
              <a:spcBef>
                <a:spcPct val="30000"/>
              </a:spcBef>
              <a:defRPr sz="1200">
                <a:solidFill>
                  <a:schemeClr val="tx1"/>
                </a:solidFill>
                <a:latin typeface="Arial" panose="020B0604020202020204" pitchFamily="34" charset="0"/>
              </a:defRPr>
            </a:lvl2pPr>
            <a:lvl3pPr marL="1143000" indent="-228600" eaLnBrk="0" hangingPunct="0">
              <a:spcBef>
                <a:spcPct val="30000"/>
              </a:spcBef>
              <a:defRPr sz="1200">
                <a:solidFill>
                  <a:schemeClr val="tx1"/>
                </a:solidFill>
                <a:latin typeface="Arial" panose="020B0604020202020204" pitchFamily="34" charset="0"/>
              </a:defRPr>
            </a:lvl3pPr>
            <a:lvl4pPr marL="1600200" indent="-228600" eaLnBrk="0" hangingPunct="0">
              <a:spcBef>
                <a:spcPct val="30000"/>
              </a:spcBef>
              <a:defRPr sz="1200">
                <a:solidFill>
                  <a:schemeClr val="tx1"/>
                </a:solidFill>
                <a:latin typeface="Arial" panose="020B0604020202020204" pitchFamily="34" charset="0"/>
              </a:defRPr>
            </a:lvl4pPr>
            <a:lvl5pPr marL="2057400" indent="-228600" eaLnBrk="0" hangingPunct="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fld id="{53663CDC-032F-4F52-96BB-14811EEA6A3C}" type="slidenum">
              <a:rPr lang="en-US" altLang="en-US"/>
              <a:pPr eaLnBrk="1" hangingPunct="1">
                <a:spcBef>
                  <a:spcPct val="0"/>
                </a:spcBef>
              </a:pPr>
              <a:t>36</a:t>
            </a:fld>
            <a:endParaRPr lang="en-US" altLang="en-US"/>
          </a:p>
        </p:txBody>
      </p:sp>
      <p:sp>
        <p:nvSpPr>
          <p:cNvPr id="73731" name="Rectangle 2"/>
          <p:cNvSpPr>
            <a:spLocks noGrp="1" noRot="1" noChangeAspect="1" noChangeArrowheads="1" noTextEdit="1"/>
          </p:cNvSpPr>
          <p:nvPr>
            <p:ph type="sldImg"/>
          </p:nvPr>
        </p:nvSpPr>
        <p:spPr>
          <a:ln/>
        </p:spPr>
      </p:sp>
      <p:sp>
        <p:nvSpPr>
          <p:cNvPr id="73732" name="Rectangle 3"/>
          <p:cNvSpPr>
            <a:spLocks noGrp="1" noChangeArrowheads="1"/>
          </p:cNvSpPr>
          <p:nvPr>
            <p:ph type="body" idx="1"/>
          </p:nvPr>
        </p:nvSpPr>
        <p:spPr>
          <a:noFill/>
        </p:spPr>
        <p:txBody>
          <a:bodyPr/>
          <a:lstStyle/>
          <a:p>
            <a:pPr eaLnBrk="1" hangingPunct="1"/>
            <a:endParaRPr lang="en-US" altLang="en-US" sz="1300" smtClean="0">
              <a:latin typeface="Arial" panose="020B0604020202020204" pitchFamily="34" charset="0"/>
            </a:endParaRPr>
          </a:p>
        </p:txBody>
      </p:sp>
    </p:spTree>
    <p:extLst>
      <p:ext uri="{BB962C8B-B14F-4D97-AF65-F5344CB8AC3E}">
        <p14:creationId xmlns:p14="http://schemas.microsoft.com/office/powerpoint/2010/main" val="21391717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Arial" panose="020B0604020202020204" pitchFamily="34" charset="0"/>
              </a:defRPr>
            </a:lvl1pPr>
            <a:lvl2pPr marL="742950" indent="-285750" eaLnBrk="0" hangingPunct="0">
              <a:spcBef>
                <a:spcPct val="30000"/>
              </a:spcBef>
              <a:defRPr sz="1200">
                <a:solidFill>
                  <a:schemeClr val="tx1"/>
                </a:solidFill>
                <a:latin typeface="Arial" panose="020B0604020202020204" pitchFamily="34" charset="0"/>
              </a:defRPr>
            </a:lvl2pPr>
            <a:lvl3pPr marL="1143000" indent="-228600" eaLnBrk="0" hangingPunct="0">
              <a:spcBef>
                <a:spcPct val="30000"/>
              </a:spcBef>
              <a:defRPr sz="1200">
                <a:solidFill>
                  <a:schemeClr val="tx1"/>
                </a:solidFill>
                <a:latin typeface="Arial" panose="020B0604020202020204" pitchFamily="34" charset="0"/>
              </a:defRPr>
            </a:lvl3pPr>
            <a:lvl4pPr marL="1600200" indent="-228600" eaLnBrk="0" hangingPunct="0">
              <a:spcBef>
                <a:spcPct val="30000"/>
              </a:spcBef>
              <a:defRPr sz="1200">
                <a:solidFill>
                  <a:schemeClr val="tx1"/>
                </a:solidFill>
                <a:latin typeface="Arial" panose="020B0604020202020204" pitchFamily="34" charset="0"/>
              </a:defRPr>
            </a:lvl4pPr>
            <a:lvl5pPr marL="2057400" indent="-228600" eaLnBrk="0" hangingPunct="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fld id="{0C46DAF6-CAAA-47E8-AEA4-7178D44F85C7}" type="slidenum">
              <a:rPr lang="en-US" altLang="en-US"/>
              <a:pPr eaLnBrk="1" hangingPunct="1">
                <a:spcBef>
                  <a:spcPct val="0"/>
                </a:spcBef>
              </a:pPr>
              <a:t>3</a:t>
            </a:fld>
            <a:endParaRPr lang="en-US" altLang="en-US"/>
          </a:p>
        </p:txBody>
      </p:sp>
      <p:sp>
        <p:nvSpPr>
          <p:cNvPr id="59395" name="Rectangle 2"/>
          <p:cNvSpPr>
            <a:spLocks noGrp="1" noRot="1" noChangeAspect="1" noChangeArrowheads="1" noTextEdit="1"/>
          </p:cNvSpPr>
          <p:nvPr>
            <p:ph type="sldImg"/>
          </p:nvPr>
        </p:nvSpPr>
        <p:spPr>
          <a:xfrm>
            <a:off x="1143000" y="684213"/>
            <a:ext cx="4573588" cy="3430587"/>
          </a:xfrm>
          <a:ln/>
        </p:spPr>
      </p:sp>
      <p:sp>
        <p:nvSpPr>
          <p:cNvPr id="59396" name="Rectangle 3"/>
          <p:cNvSpPr>
            <a:spLocks noGrp="1" noChangeArrowheads="1"/>
          </p:cNvSpPr>
          <p:nvPr>
            <p:ph type="body" idx="1"/>
          </p:nvPr>
        </p:nvSpPr>
        <p:spPr>
          <a:xfrm>
            <a:off x="914400" y="4343400"/>
            <a:ext cx="5029200" cy="4116388"/>
          </a:xfrm>
          <a:noFill/>
        </p:spPr>
        <p:txBody>
          <a:bodyPr/>
          <a:lstStyle/>
          <a:p>
            <a:pPr eaLnBrk="1" hangingPunct="1">
              <a:lnSpc>
                <a:spcPct val="90000"/>
              </a:lnSpc>
            </a:pPr>
            <a:endParaRPr lang="en-US" altLang="en-US" sz="1300" b="1" dirty="0" smtClean="0">
              <a:latin typeface="Arial" panose="020B0604020202020204" pitchFamily="34" charset="0"/>
            </a:endParaRPr>
          </a:p>
          <a:p>
            <a:pPr eaLnBrk="1" hangingPunct="1">
              <a:lnSpc>
                <a:spcPct val="90000"/>
              </a:lnSpc>
            </a:pPr>
            <a:r>
              <a:rPr lang="en-US" altLang="en-US" sz="1300" b="1" dirty="0" smtClean="0">
                <a:latin typeface="Arial" panose="020B0604020202020204" pitchFamily="34" charset="0"/>
              </a:rPr>
              <a:t>1979 - Daniels v. White</a:t>
            </a:r>
            <a:r>
              <a:rPr lang="en-US" altLang="en-US" b="1" dirty="0" smtClean="0">
                <a:latin typeface="Arial" panose="020B0604020202020204" pitchFamily="34" charset="0"/>
              </a:rPr>
              <a:t> -</a:t>
            </a:r>
            <a:r>
              <a:rPr lang="en-US" altLang="en-US" dirty="0" smtClean="0">
                <a:latin typeface="Arial" panose="020B0604020202020204" pitchFamily="34" charset="0"/>
              </a:rPr>
              <a:t>Grier began as a Federal class action law suit which was filed in U.S. District Court on behalf of present and future Medicaid recipients under the name </a:t>
            </a:r>
            <a:r>
              <a:rPr lang="en-US" altLang="en-US" b="1" i="1" dirty="0" smtClean="0">
                <a:latin typeface="Arial" panose="020B0604020202020204" pitchFamily="34" charset="0"/>
              </a:rPr>
              <a:t>Daniels v. White</a:t>
            </a:r>
            <a:r>
              <a:rPr lang="en-US" altLang="en-US" dirty="0" smtClean="0">
                <a:latin typeface="Arial" panose="020B0604020202020204" pitchFamily="34" charset="0"/>
              </a:rPr>
              <a:t>.  It claimed that Tennessee’s Medicaid Program violated the requirements of the Medicaid Act &amp; the Due Process clause of the 14th Amendment. The original Plaintiffs asserted that Tennessee’s Medicaid Program failed to provide them with adequate notice and procedural protection upon denial of their claims. </a:t>
            </a:r>
          </a:p>
          <a:p>
            <a:pPr eaLnBrk="1" hangingPunct="1">
              <a:lnSpc>
                <a:spcPct val="90000"/>
              </a:lnSpc>
            </a:pPr>
            <a:endParaRPr lang="en-US" altLang="en-US" dirty="0" smtClean="0">
              <a:latin typeface="Arial" panose="020B0604020202020204" pitchFamily="34" charset="0"/>
            </a:endParaRPr>
          </a:p>
          <a:p>
            <a:pPr eaLnBrk="1" hangingPunct="1">
              <a:lnSpc>
                <a:spcPct val="90000"/>
              </a:lnSpc>
            </a:pPr>
            <a:r>
              <a:rPr lang="en-US" altLang="en-US" dirty="0" smtClean="0">
                <a:latin typeface="Arial" panose="020B0604020202020204" pitchFamily="34" charset="0"/>
              </a:rPr>
              <a:t>Over the course of the next several decades, the parties attempted to resolve their disputes through various consent decrees and revisions to those decrees. The first decree was entered into in 1986, then another in 1992.</a:t>
            </a:r>
          </a:p>
          <a:p>
            <a:pPr eaLnBrk="1" hangingPunct="1">
              <a:lnSpc>
                <a:spcPct val="90000"/>
              </a:lnSpc>
            </a:pPr>
            <a:endParaRPr lang="en-US" altLang="en-US" dirty="0" smtClean="0">
              <a:latin typeface="Arial" panose="020B0604020202020204" pitchFamily="34" charset="0"/>
            </a:endParaRPr>
          </a:p>
          <a:p>
            <a:pPr eaLnBrk="1" hangingPunct="1">
              <a:lnSpc>
                <a:spcPct val="90000"/>
              </a:lnSpc>
            </a:pPr>
            <a:endParaRPr lang="en-US" altLang="en-US" dirty="0" smtClean="0">
              <a:latin typeface="Arial" panose="020B0604020202020204" pitchFamily="34" charset="0"/>
            </a:endParaRPr>
          </a:p>
          <a:p>
            <a:pPr eaLnBrk="1" hangingPunct="1">
              <a:lnSpc>
                <a:spcPct val="90000"/>
              </a:lnSpc>
            </a:pPr>
            <a:r>
              <a:rPr lang="en-US" altLang="en-US" sz="1400" b="1" dirty="0" smtClean="0">
                <a:latin typeface="Arial" panose="020B0604020202020204" pitchFamily="34" charset="0"/>
              </a:rPr>
              <a:t>1994 – TennCare</a:t>
            </a:r>
            <a:r>
              <a:rPr lang="en-US" altLang="en-US" b="1" dirty="0" smtClean="0">
                <a:latin typeface="Arial" panose="020B0604020202020204" pitchFamily="34" charset="0"/>
              </a:rPr>
              <a:t> </a:t>
            </a:r>
            <a:r>
              <a:rPr lang="en-US" altLang="en-US" dirty="0" smtClean="0">
                <a:latin typeface="Arial" panose="020B0604020202020204" pitchFamily="34" charset="0"/>
              </a:rPr>
              <a:t>– in January 1994,Tennessee converted its traditional Medicaid fee-for-service program to a managed care model known as TennCare. Instead of directly purchasing medical services for eligible individuals, TennCare contracts with MCCs to provide healthcare to TennCare enrollees.</a:t>
            </a:r>
          </a:p>
          <a:p>
            <a:pPr eaLnBrk="1" hangingPunct="1">
              <a:lnSpc>
                <a:spcPct val="90000"/>
              </a:lnSpc>
            </a:pPr>
            <a:endParaRPr lang="en-US" altLang="en-US" dirty="0" smtClean="0">
              <a:latin typeface="Arial" panose="020B0604020202020204" pitchFamily="34" charset="0"/>
            </a:endParaRPr>
          </a:p>
          <a:p>
            <a:pPr eaLnBrk="1" hangingPunct="1">
              <a:lnSpc>
                <a:spcPct val="90000"/>
              </a:lnSpc>
            </a:pPr>
            <a:r>
              <a:rPr lang="en-US" altLang="en-US" b="1" dirty="0" smtClean="0">
                <a:latin typeface="Arial" panose="020B0604020202020204" pitchFamily="34" charset="0"/>
              </a:rPr>
              <a:t>August 1, 2000 -</a:t>
            </a:r>
            <a:r>
              <a:rPr lang="en-US" altLang="en-US" dirty="0" smtClean="0">
                <a:latin typeface="Arial" panose="020B0604020202020204" pitchFamily="34" charset="0"/>
              </a:rPr>
              <a:t>On October 26, 1999,  the Grier Revised Consent Decree was entered as the result of a settlement conference. It became effective on August 1, 2000 after there was some clarification of some terms and technical errors. Revisions were made to the decree since then which modified and clarified the appeal process. </a:t>
            </a:r>
          </a:p>
          <a:p>
            <a:pPr eaLnBrk="1" hangingPunct="1">
              <a:lnSpc>
                <a:spcPct val="90000"/>
              </a:lnSpc>
            </a:pPr>
            <a:endParaRPr lang="en-US" altLang="en-US" b="1" dirty="0" smtClean="0">
              <a:latin typeface="Arial" panose="020B0604020202020204" pitchFamily="34" charset="0"/>
            </a:endParaRPr>
          </a:p>
          <a:p>
            <a:pPr eaLnBrk="1" hangingPunct="1">
              <a:lnSpc>
                <a:spcPct val="90000"/>
              </a:lnSpc>
            </a:pPr>
            <a:r>
              <a:rPr lang="en-US" altLang="en-US" b="1" dirty="0" smtClean="0">
                <a:latin typeface="Arial" panose="020B0604020202020204" pitchFamily="34" charset="0"/>
              </a:rPr>
              <a:t>In March 2003, negotiations were entered to revise the 2000 consent decree. In October, 2003 the district court finally approved and entered the Revised Consent Decree. According to the court, the 2003 Consent Decree contained the strongest due process protections.  This decree also stated that the State would continue to have primary responsibility for monitoring and compliance of the decree.</a:t>
            </a:r>
          </a:p>
        </p:txBody>
      </p:sp>
    </p:spTree>
    <p:extLst>
      <p:ext uri="{BB962C8B-B14F-4D97-AF65-F5344CB8AC3E}">
        <p14:creationId xmlns:p14="http://schemas.microsoft.com/office/powerpoint/2010/main" val="204403500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Arial" panose="020B0604020202020204" pitchFamily="34" charset="0"/>
              </a:defRPr>
            </a:lvl1pPr>
            <a:lvl2pPr marL="742950" indent="-285750" eaLnBrk="0" hangingPunct="0">
              <a:spcBef>
                <a:spcPct val="30000"/>
              </a:spcBef>
              <a:defRPr sz="1200">
                <a:solidFill>
                  <a:schemeClr val="tx1"/>
                </a:solidFill>
                <a:latin typeface="Arial" panose="020B0604020202020204" pitchFamily="34" charset="0"/>
              </a:defRPr>
            </a:lvl2pPr>
            <a:lvl3pPr marL="1143000" indent="-228600" eaLnBrk="0" hangingPunct="0">
              <a:spcBef>
                <a:spcPct val="30000"/>
              </a:spcBef>
              <a:defRPr sz="1200">
                <a:solidFill>
                  <a:schemeClr val="tx1"/>
                </a:solidFill>
                <a:latin typeface="Arial" panose="020B0604020202020204" pitchFamily="34" charset="0"/>
              </a:defRPr>
            </a:lvl3pPr>
            <a:lvl4pPr marL="1600200" indent="-228600" eaLnBrk="0" hangingPunct="0">
              <a:spcBef>
                <a:spcPct val="30000"/>
              </a:spcBef>
              <a:defRPr sz="1200">
                <a:solidFill>
                  <a:schemeClr val="tx1"/>
                </a:solidFill>
                <a:latin typeface="Arial" panose="020B0604020202020204" pitchFamily="34" charset="0"/>
              </a:defRPr>
            </a:lvl4pPr>
            <a:lvl5pPr marL="2057400" indent="-228600" eaLnBrk="0" hangingPunct="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fld id="{14324CDA-ADE2-4384-AD93-0039B147FA21}" type="slidenum">
              <a:rPr lang="en-US" altLang="en-US"/>
              <a:pPr eaLnBrk="1" hangingPunct="1">
                <a:spcBef>
                  <a:spcPct val="0"/>
                </a:spcBef>
              </a:pPr>
              <a:t>37</a:t>
            </a:fld>
            <a:endParaRPr lang="en-US" altLang="en-US"/>
          </a:p>
        </p:txBody>
      </p:sp>
      <p:sp>
        <p:nvSpPr>
          <p:cNvPr id="71683" name="Rectangle 2"/>
          <p:cNvSpPr>
            <a:spLocks noGrp="1" noRot="1" noChangeAspect="1" noChangeArrowheads="1" noTextEdit="1"/>
          </p:cNvSpPr>
          <p:nvPr>
            <p:ph type="sldImg"/>
          </p:nvPr>
        </p:nvSpPr>
        <p:spPr>
          <a:ln/>
        </p:spPr>
      </p:sp>
      <p:sp>
        <p:nvSpPr>
          <p:cNvPr id="71684" name="Rectangle 3"/>
          <p:cNvSpPr>
            <a:spLocks noGrp="1" noChangeArrowheads="1"/>
          </p:cNvSpPr>
          <p:nvPr>
            <p:ph type="body" idx="1"/>
          </p:nvPr>
        </p:nvSpPr>
        <p:spPr>
          <a:noFill/>
        </p:spPr>
        <p:txBody>
          <a:bodyPr/>
          <a:lstStyle/>
          <a:p>
            <a:pPr eaLnBrk="1" hangingPunct="1"/>
            <a:endParaRPr lang="en-US" altLang="en-US" dirty="0" smtClean="0">
              <a:latin typeface="Arial" panose="020B0604020202020204" pitchFamily="34" charset="0"/>
            </a:endParaRPr>
          </a:p>
        </p:txBody>
      </p:sp>
    </p:spTree>
    <p:extLst>
      <p:ext uri="{BB962C8B-B14F-4D97-AF65-F5344CB8AC3E}">
        <p14:creationId xmlns:p14="http://schemas.microsoft.com/office/powerpoint/2010/main" val="4062078149"/>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Arial" panose="020B0604020202020204" pitchFamily="34" charset="0"/>
              </a:defRPr>
            </a:lvl1pPr>
            <a:lvl2pPr marL="742950" indent="-285750" eaLnBrk="0" hangingPunct="0">
              <a:spcBef>
                <a:spcPct val="30000"/>
              </a:spcBef>
              <a:defRPr sz="1200">
                <a:solidFill>
                  <a:schemeClr val="tx1"/>
                </a:solidFill>
                <a:latin typeface="Arial" panose="020B0604020202020204" pitchFamily="34" charset="0"/>
              </a:defRPr>
            </a:lvl2pPr>
            <a:lvl3pPr marL="1143000" indent="-228600" eaLnBrk="0" hangingPunct="0">
              <a:spcBef>
                <a:spcPct val="30000"/>
              </a:spcBef>
              <a:defRPr sz="1200">
                <a:solidFill>
                  <a:schemeClr val="tx1"/>
                </a:solidFill>
                <a:latin typeface="Arial" panose="020B0604020202020204" pitchFamily="34" charset="0"/>
              </a:defRPr>
            </a:lvl3pPr>
            <a:lvl4pPr marL="1600200" indent="-228600" eaLnBrk="0" hangingPunct="0">
              <a:spcBef>
                <a:spcPct val="30000"/>
              </a:spcBef>
              <a:defRPr sz="1200">
                <a:solidFill>
                  <a:schemeClr val="tx1"/>
                </a:solidFill>
                <a:latin typeface="Arial" panose="020B0604020202020204" pitchFamily="34" charset="0"/>
              </a:defRPr>
            </a:lvl4pPr>
            <a:lvl5pPr marL="2057400" indent="-228600" eaLnBrk="0" hangingPunct="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fld id="{D6C07395-A1BB-4EA7-A3A3-6636C9E66583}" type="slidenum">
              <a:rPr lang="en-US" altLang="en-US"/>
              <a:pPr eaLnBrk="1" hangingPunct="1">
                <a:spcBef>
                  <a:spcPct val="0"/>
                </a:spcBef>
              </a:pPr>
              <a:t>38</a:t>
            </a:fld>
            <a:endParaRPr lang="en-US" altLang="en-US"/>
          </a:p>
        </p:txBody>
      </p:sp>
      <p:sp>
        <p:nvSpPr>
          <p:cNvPr id="74755" name="Rectangle 2"/>
          <p:cNvSpPr>
            <a:spLocks noGrp="1" noRot="1" noChangeAspect="1" noChangeArrowheads="1" noTextEdit="1"/>
          </p:cNvSpPr>
          <p:nvPr>
            <p:ph type="sldImg"/>
          </p:nvPr>
        </p:nvSpPr>
        <p:spPr>
          <a:xfrm>
            <a:off x="1143000" y="684213"/>
            <a:ext cx="4573588" cy="3430587"/>
          </a:xfrm>
          <a:ln/>
        </p:spPr>
      </p:sp>
      <p:sp>
        <p:nvSpPr>
          <p:cNvPr id="74756" name="Rectangle 3"/>
          <p:cNvSpPr>
            <a:spLocks noGrp="1" noChangeArrowheads="1"/>
          </p:cNvSpPr>
          <p:nvPr>
            <p:ph type="body" idx="1"/>
          </p:nvPr>
        </p:nvSpPr>
        <p:spPr>
          <a:xfrm>
            <a:off x="914400" y="4343400"/>
            <a:ext cx="5029200" cy="4116388"/>
          </a:xfrm>
          <a:noFill/>
        </p:spPr>
        <p:txBody>
          <a:bodyPr/>
          <a:lstStyle/>
          <a:p>
            <a:pPr marL="152400" indent="-152400" eaLnBrk="1" hangingPunct="1">
              <a:lnSpc>
                <a:spcPct val="80000"/>
              </a:lnSpc>
            </a:pPr>
            <a:endParaRPr lang="en-US" altLang="en-US" sz="800" dirty="0" smtClean="0">
              <a:latin typeface="Arial" panose="020B0604020202020204" pitchFamily="34" charset="0"/>
            </a:endParaRPr>
          </a:p>
          <a:p>
            <a:pPr marL="152400" indent="-152400" eaLnBrk="1" hangingPunct="1">
              <a:lnSpc>
                <a:spcPct val="80000"/>
              </a:lnSpc>
              <a:buFont typeface="Wingdings" panose="05000000000000000000" pitchFamily="2" charset="2"/>
              <a:buNone/>
            </a:pPr>
            <a:r>
              <a:rPr lang="en-US" altLang="en-US" sz="800" dirty="0" smtClean="0">
                <a:latin typeface="Arial" panose="020B0604020202020204" pitchFamily="34" charset="0"/>
              </a:rPr>
              <a:t>COB would be approved if:  </a:t>
            </a:r>
          </a:p>
          <a:p>
            <a:pPr marL="152400" indent="-152400" eaLnBrk="1" hangingPunct="1">
              <a:lnSpc>
                <a:spcPct val="80000"/>
              </a:lnSpc>
              <a:buFont typeface="Wingdings" panose="05000000000000000000" pitchFamily="2" charset="2"/>
              <a:buNone/>
            </a:pPr>
            <a:endParaRPr lang="en-US" altLang="en-US" sz="800" dirty="0" smtClean="0">
              <a:latin typeface="Arial" panose="020B0604020202020204" pitchFamily="34" charset="0"/>
            </a:endParaRPr>
          </a:p>
          <a:p>
            <a:pPr marL="152400" indent="-152400" eaLnBrk="1" hangingPunct="1">
              <a:lnSpc>
                <a:spcPct val="80000"/>
              </a:lnSpc>
              <a:buFont typeface="Wingdings" panose="05000000000000000000" pitchFamily="2" charset="2"/>
              <a:buAutoNum type="arabicParenR"/>
            </a:pPr>
            <a:r>
              <a:rPr lang="en-US" altLang="en-US" sz="800" dirty="0" smtClean="0">
                <a:latin typeface="Arial" panose="020B0604020202020204" pitchFamily="34" charset="0"/>
              </a:rPr>
              <a:t>the service is a </a:t>
            </a:r>
            <a:r>
              <a:rPr lang="en-US" altLang="en-US" sz="800" b="1" dirty="0" smtClean="0">
                <a:latin typeface="Arial" panose="020B0604020202020204" pitchFamily="34" charset="0"/>
              </a:rPr>
              <a:t>covered benefit</a:t>
            </a:r>
            <a:r>
              <a:rPr lang="en-US" altLang="en-US" sz="800" dirty="0" smtClean="0">
                <a:latin typeface="Arial" panose="020B0604020202020204" pitchFamily="34" charset="0"/>
              </a:rPr>
              <a:t> under the waiver for the eligibility category in which the person is enrolled </a:t>
            </a:r>
          </a:p>
          <a:p>
            <a:pPr marL="152400" indent="-152400" eaLnBrk="1" hangingPunct="1">
              <a:lnSpc>
                <a:spcPct val="80000"/>
              </a:lnSpc>
              <a:buFont typeface="Wingdings" panose="05000000000000000000" pitchFamily="2" charset="2"/>
              <a:buNone/>
            </a:pPr>
            <a:r>
              <a:rPr lang="en-US" altLang="en-US" sz="800" dirty="0" smtClean="0">
                <a:latin typeface="Arial" panose="020B0604020202020204" pitchFamily="34" charset="0"/>
              </a:rPr>
              <a:t>2) the person </a:t>
            </a:r>
            <a:r>
              <a:rPr lang="en-US" altLang="en-US" sz="800" b="1" dirty="0" smtClean="0">
                <a:latin typeface="Arial" panose="020B0604020202020204" pitchFamily="34" charset="0"/>
              </a:rPr>
              <a:t>has not exceeded the benefit limits of the service</a:t>
            </a:r>
            <a:r>
              <a:rPr lang="en-US" altLang="en-US" sz="800" dirty="0" smtClean="0">
                <a:latin typeface="Arial" panose="020B0604020202020204" pitchFamily="34" charset="0"/>
              </a:rPr>
              <a:t> </a:t>
            </a:r>
            <a:r>
              <a:rPr lang="en-US" altLang="en-US" sz="800" b="1" dirty="0" smtClean="0">
                <a:latin typeface="Arial" panose="020B0604020202020204" pitchFamily="34" charset="0"/>
              </a:rPr>
              <a:t>-</a:t>
            </a:r>
            <a:r>
              <a:rPr lang="en-US" altLang="en-US" sz="800" dirty="0" smtClean="0">
                <a:latin typeface="Arial" panose="020B0604020202020204" pitchFamily="34" charset="0"/>
              </a:rPr>
              <a:t> in cases of approaching limits, COB would be approved up to that point.</a:t>
            </a:r>
            <a:r>
              <a:rPr lang="en-US" altLang="en-US" sz="800" b="1" dirty="0" smtClean="0">
                <a:latin typeface="Arial" panose="020B0604020202020204" pitchFamily="34" charset="0"/>
              </a:rPr>
              <a:t>  </a:t>
            </a:r>
          </a:p>
          <a:p>
            <a:pPr marL="152400" indent="-152400" eaLnBrk="1" hangingPunct="1">
              <a:lnSpc>
                <a:spcPct val="80000"/>
              </a:lnSpc>
              <a:buFont typeface="Wingdings" panose="05000000000000000000" pitchFamily="2" charset="2"/>
              <a:buNone/>
            </a:pPr>
            <a:r>
              <a:rPr lang="en-US" altLang="en-US" sz="800" dirty="0" smtClean="0">
                <a:latin typeface="Arial" panose="020B0604020202020204" pitchFamily="34" charset="0"/>
              </a:rPr>
              <a:t>3) the appeal is a </a:t>
            </a:r>
            <a:r>
              <a:rPr lang="en-US" altLang="en-US" sz="800" b="1" dirty="0" smtClean="0">
                <a:latin typeface="Arial" panose="020B0604020202020204" pitchFamily="34" charset="0"/>
              </a:rPr>
              <a:t>service and not reimbursement</a:t>
            </a:r>
            <a:r>
              <a:rPr lang="en-US" altLang="en-US" sz="800" dirty="0" smtClean="0">
                <a:latin typeface="Arial" panose="020B0604020202020204" pitchFamily="34" charset="0"/>
              </a:rPr>
              <a:t> or billing appeal</a:t>
            </a:r>
          </a:p>
          <a:p>
            <a:pPr marL="152400" indent="-152400" eaLnBrk="1" hangingPunct="1">
              <a:lnSpc>
                <a:spcPct val="80000"/>
              </a:lnSpc>
              <a:buFont typeface="Wingdings" panose="05000000000000000000" pitchFamily="2" charset="2"/>
              <a:buNone/>
            </a:pPr>
            <a:r>
              <a:rPr lang="en-US" altLang="en-US" sz="800" dirty="0" smtClean="0">
                <a:latin typeface="Arial" panose="020B0604020202020204" pitchFamily="34" charset="0"/>
              </a:rPr>
              <a:t>4) the appeal is for a type and amount of care that the recipient was </a:t>
            </a:r>
            <a:r>
              <a:rPr lang="en-US" altLang="en-US" sz="800" b="1" dirty="0" smtClean="0">
                <a:latin typeface="Arial" panose="020B0604020202020204" pitchFamily="34" charset="0"/>
              </a:rPr>
              <a:t>receiving, or recently reinstated at the time of notice of adverse action</a:t>
            </a:r>
            <a:r>
              <a:rPr lang="en-US" altLang="en-US" sz="800" dirty="0" smtClean="0">
                <a:latin typeface="Arial" panose="020B0604020202020204" pitchFamily="34" charset="0"/>
              </a:rPr>
              <a:t> by the Regional Office</a:t>
            </a:r>
          </a:p>
          <a:p>
            <a:pPr marL="152400" indent="-152400" eaLnBrk="1" hangingPunct="1">
              <a:lnSpc>
                <a:spcPct val="80000"/>
              </a:lnSpc>
              <a:buFont typeface="Wingdings" panose="05000000000000000000" pitchFamily="2" charset="2"/>
              <a:buNone/>
            </a:pPr>
            <a:r>
              <a:rPr lang="en-US" altLang="en-US" sz="800" dirty="0" smtClean="0">
                <a:latin typeface="Arial" panose="020B0604020202020204" pitchFamily="34" charset="0"/>
              </a:rPr>
              <a:t>5) If service requires PO, PO is current</a:t>
            </a:r>
          </a:p>
          <a:p>
            <a:pPr marL="152400" indent="-152400" eaLnBrk="1" hangingPunct="1">
              <a:lnSpc>
                <a:spcPct val="80000"/>
              </a:lnSpc>
              <a:buFont typeface="Wingdings" panose="05000000000000000000" pitchFamily="2" charset="2"/>
              <a:buNone/>
            </a:pPr>
            <a:endParaRPr lang="en-US" altLang="en-US" sz="800" dirty="0" smtClean="0">
              <a:latin typeface="Arial" panose="020B0604020202020204" pitchFamily="34" charset="0"/>
            </a:endParaRPr>
          </a:p>
          <a:p>
            <a:pPr marL="152400" indent="-152400" eaLnBrk="1" hangingPunct="1">
              <a:lnSpc>
                <a:spcPct val="80000"/>
              </a:lnSpc>
              <a:buFont typeface="Wingdings" panose="05000000000000000000" pitchFamily="2" charset="2"/>
              <a:buNone/>
            </a:pPr>
            <a:endParaRPr lang="en-US" altLang="en-US" sz="800" dirty="0" smtClean="0">
              <a:latin typeface="Arial" panose="020B0604020202020204" pitchFamily="34" charset="0"/>
            </a:endParaRPr>
          </a:p>
          <a:p>
            <a:pPr marL="152400" indent="-152400" eaLnBrk="1" hangingPunct="1">
              <a:lnSpc>
                <a:spcPct val="80000"/>
              </a:lnSpc>
              <a:buFont typeface="Wingdings" panose="05000000000000000000" pitchFamily="2" charset="2"/>
              <a:buNone/>
            </a:pPr>
            <a:r>
              <a:rPr lang="en-US" altLang="en-US" sz="800" dirty="0" smtClean="0">
                <a:latin typeface="Arial" panose="020B0604020202020204" pitchFamily="34" charset="0"/>
              </a:rPr>
              <a:t>    </a:t>
            </a:r>
            <a:endParaRPr lang="en-US" altLang="en-US" sz="1000" b="1" u="sng" dirty="0" smtClean="0">
              <a:latin typeface="Arial" panose="020B0604020202020204" pitchFamily="34" charset="0"/>
            </a:endParaRPr>
          </a:p>
          <a:p>
            <a:pPr marL="152400" indent="-152400" eaLnBrk="1" hangingPunct="1">
              <a:lnSpc>
                <a:spcPct val="80000"/>
              </a:lnSpc>
              <a:buFont typeface="Wingdings" panose="05000000000000000000" pitchFamily="2" charset="2"/>
              <a:buNone/>
            </a:pPr>
            <a:endParaRPr lang="en-US" altLang="en-US" sz="800" b="1" dirty="0" smtClean="0">
              <a:latin typeface="Arial" panose="020B0604020202020204" pitchFamily="34" charset="0"/>
            </a:endParaRPr>
          </a:p>
          <a:p>
            <a:pPr marL="152400" indent="-152400" eaLnBrk="1" hangingPunct="1">
              <a:lnSpc>
                <a:spcPct val="80000"/>
              </a:lnSpc>
              <a:buFont typeface="Wingdings" panose="05000000000000000000" pitchFamily="2" charset="2"/>
              <a:buNone/>
            </a:pPr>
            <a:endParaRPr lang="en-US" altLang="en-US" sz="800" b="1" dirty="0" smtClean="0">
              <a:latin typeface="Arial" panose="020B0604020202020204" pitchFamily="34" charset="0"/>
            </a:endParaRPr>
          </a:p>
          <a:p>
            <a:pPr marL="152400" indent="-152400" eaLnBrk="1" hangingPunct="1">
              <a:lnSpc>
                <a:spcPct val="80000"/>
              </a:lnSpc>
            </a:pPr>
            <a:endParaRPr lang="en-US" altLang="en-US" sz="800" dirty="0" smtClean="0">
              <a:latin typeface="Arial" panose="020B0604020202020204" pitchFamily="34" charset="0"/>
            </a:endParaRPr>
          </a:p>
        </p:txBody>
      </p:sp>
    </p:spTree>
    <p:extLst>
      <p:ext uri="{BB962C8B-B14F-4D97-AF65-F5344CB8AC3E}">
        <p14:creationId xmlns:p14="http://schemas.microsoft.com/office/powerpoint/2010/main" val="1086514701"/>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Arial" panose="020B0604020202020204" pitchFamily="34" charset="0"/>
              </a:defRPr>
            </a:lvl1pPr>
            <a:lvl2pPr marL="742950" indent="-285750" eaLnBrk="0" hangingPunct="0">
              <a:spcBef>
                <a:spcPct val="30000"/>
              </a:spcBef>
              <a:defRPr sz="1200">
                <a:solidFill>
                  <a:schemeClr val="tx1"/>
                </a:solidFill>
                <a:latin typeface="Arial" panose="020B0604020202020204" pitchFamily="34" charset="0"/>
              </a:defRPr>
            </a:lvl2pPr>
            <a:lvl3pPr marL="1143000" indent="-228600" eaLnBrk="0" hangingPunct="0">
              <a:spcBef>
                <a:spcPct val="30000"/>
              </a:spcBef>
              <a:defRPr sz="1200">
                <a:solidFill>
                  <a:schemeClr val="tx1"/>
                </a:solidFill>
                <a:latin typeface="Arial" panose="020B0604020202020204" pitchFamily="34" charset="0"/>
              </a:defRPr>
            </a:lvl3pPr>
            <a:lvl4pPr marL="1600200" indent="-228600" eaLnBrk="0" hangingPunct="0">
              <a:spcBef>
                <a:spcPct val="30000"/>
              </a:spcBef>
              <a:defRPr sz="1200">
                <a:solidFill>
                  <a:schemeClr val="tx1"/>
                </a:solidFill>
                <a:latin typeface="Arial" panose="020B0604020202020204" pitchFamily="34" charset="0"/>
              </a:defRPr>
            </a:lvl4pPr>
            <a:lvl5pPr marL="2057400" indent="-228600" eaLnBrk="0" hangingPunct="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fld id="{D6C07395-A1BB-4EA7-A3A3-6636C9E66583}" type="slidenum">
              <a:rPr lang="en-US" altLang="en-US"/>
              <a:pPr eaLnBrk="1" hangingPunct="1">
                <a:spcBef>
                  <a:spcPct val="0"/>
                </a:spcBef>
              </a:pPr>
              <a:t>39</a:t>
            </a:fld>
            <a:endParaRPr lang="en-US" altLang="en-US"/>
          </a:p>
        </p:txBody>
      </p:sp>
      <p:sp>
        <p:nvSpPr>
          <p:cNvPr id="74755" name="Rectangle 2"/>
          <p:cNvSpPr>
            <a:spLocks noGrp="1" noRot="1" noChangeAspect="1" noChangeArrowheads="1" noTextEdit="1"/>
          </p:cNvSpPr>
          <p:nvPr>
            <p:ph type="sldImg"/>
          </p:nvPr>
        </p:nvSpPr>
        <p:spPr>
          <a:xfrm>
            <a:off x="1143000" y="684213"/>
            <a:ext cx="4573588" cy="3430587"/>
          </a:xfrm>
          <a:ln/>
        </p:spPr>
      </p:sp>
      <p:sp>
        <p:nvSpPr>
          <p:cNvPr id="74756" name="Rectangle 3"/>
          <p:cNvSpPr>
            <a:spLocks noGrp="1" noChangeArrowheads="1"/>
          </p:cNvSpPr>
          <p:nvPr>
            <p:ph type="body" idx="1"/>
          </p:nvPr>
        </p:nvSpPr>
        <p:spPr>
          <a:xfrm>
            <a:off x="914400" y="4343400"/>
            <a:ext cx="5029200" cy="4116388"/>
          </a:xfrm>
          <a:noFill/>
        </p:spPr>
        <p:txBody>
          <a:bodyPr/>
          <a:lstStyle/>
          <a:p>
            <a:pPr marL="152400" indent="-152400" eaLnBrk="1" hangingPunct="1">
              <a:lnSpc>
                <a:spcPct val="80000"/>
              </a:lnSpc>
            </a:pPr>
            <a:endParaRPr lang="en-US" altLang="en-US" sz="800" dirty="0" smtClean="0">
              <a:latin typeface="Arial" panose="020B0604020202020204" pitchFamily="34" charset="0"/>
            </a:endParaRPr>
          </a:p>
        </p:txBody>
      </p:sp>
    </p:spTree>
    <p:extLst>
      <p:ext uri="{BB962C8B-B14F-4D97-AF65-F5344CB8AC3E}">
        <p14:creationId xmlns:p14="http://schemas.microsoft.com/office/powerpoint/2010/main" val="1052419853"/>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Arial" panose="020B0604020202020204" pitchFamily="34" charset="0"/>
              </a:defRPr>
            </a:lvl1pPr>
            <a:lvl2pPr marL="742950" indent="-285750" eaLnBrk="0" hangingPunct="0">
              <a:spcBef>
                <a:spcPct val="30000"/>
              </a:spcBef>
              <a:defRPr sz="1200">
                <a:solidFill>
                  <a:schemeClr val="tx1"/>
                </a:solidFill>
                <a:latin typeface="Arial" panose="020B0604020202020204" pitchFamily="34" charset="0"/>
              </a:defRPr>
            </a:lvl2pPr>
            <a:lvl3pPr marL="1143000" indent="-228600" eaLnBrk="0" hangingPunct="0">
              <a:spcBef>
                <a:spcPct val="30000"/>
              </a:spcBef>
              <a:defRPr sz="1200">
                <a:solidFill>
                  <a:schemeClr val="tx1"/>
                </a:solidFill>
                <a:latin typeface="Arial" panose="020B0604020202020204" pitchFamily="34" charset="0"/>
              </a:defRPr>
            </a:lvl3pPr>
            <a:lvl4pPr marL="1600200" indent="-228600" eaLnBrk="0" hangingPunct="0">
              <a:spcBef>
                <a:spcPct val="30000"/>
              </a:spcBef>
              <a:defRPr sz="1200">
                <a:solidFill>
                  <a:schemeClr val="tx1"/>
                </a:solidFill>
                <a:latin typeface="Arial" panose="020B0604020202020204" pitchFamily="34" charset="0"/>
              </a:defRPr>
            </a:lvl4pPr>
            <a:lvl5pPr marL="2057400" indent="-228600" eaLnBrk="0" hangingPunct="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fld id="{D6C07395-A1BB-4EA7-A3A3-6636C9E66583}" type="slidenum">
              <a:rPr lang="en-US" altLang="en-US"/>
              <a:pPr eaLnBrk="1" hangingPunct="1">
                <a:spcBef>
                  <a:spcPct val="0"/>
                </a:spcBef>
              </a:pPr>
              <a:t>40</a:t>
            </a:fld>
            <a:endParaRPr lang="en-US" altLang="en-US"/>
          </a:p>
        </p:txBody>
      </p:sp>
      <p:sp>
        <p:nvSpPr>
          <p:cNvPr id="74755" name="Rectangle 2"/>
          <p:cNvSpPr>
            <a:spLocks noGrp="1" noRot="1" noChangeAspect="1" noChangeArrowheads="1" noTextEdit="1"/>
          </p:cNvSpPr>
          <p:nvPr>
            <p:ph type="sldImg"/>
          </p:nvPr>
        </p:nvSpPr>
        <p:spPr>
          <a:xfrm>
            <a:off x="1143000" y="684213"/>
            <a:ext cx="4573588" cy="3430587"/>
          </a:xfrm>
          <a:ln/>
        </p:spPr>
      </p:sp>
      <p:sp>
        <p:nvSpPr>
          <p:cNvPr id="74756" name="Rectangle 3"/>
          <p:cNvSpPr>
            <a:spLocks noGrp="1" noChangeArrowheads="1"/>
          </p:cNvSpPr>
          <p:nvPr>
            <p:ph type="body" idx="1"/>
          </p:nvPr>
        </p:nvSpPr>
        <p:spPr>
          <a:xfrm>
            <a:off x="914400" y="4343400"/>
            <a:ext cx="5029200" cy="4116388"/>
          </a:xfrm>
          <a:noFill/>
        </p:spPr>
        <p:txBody>
          <a:bodyPr/>
          <a:lstStyle/>
          <a:p>
            <a:pPr marL="152400" indent="-152400" eaLnBrk="1" hangingPunct="1">
              <a:lnSpc>
                <a:spcPct val="80000"/>
              </a:lnSpc>
            </a:pPr>
            <a:endParaRPr lang="en-US" altLang="en-US" sz="800" dirty="0" smtClean="0">
              <a:latin typeface="Arial" panose="020B0604020202020204" pitchFamily="34" charset="0"/>
            </a:endParaRPr>
          </a:p>
        </p:txBody>
      </p:sp>
    </p:spTree>
    <p:extLst>
      <p:ext uri="{BB962C8B-B14F-4D97-AF65-F5344CB8AC3E}">
        <p14:creationId xmlns:p14="http://schemas.microsoft.com/office/powerpoint/2010/main" val="1940674711"/>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Arial" panose="020B0604020202020204" pitchFamily="34" charset="0"/>
              </a:defRPr>
            </a:lvl1pPr>
            <a:lvl2pPr marL="742950" indent="-285750" eaLnBrk="0" hangingPunct="0">
              <a:spcBef>
                <a:spcPct val="30000"/>
              </a:spcBef>
              <a:defRPr sz="1200">
                <a:solidFill>
                  <a:schemeClr val="tx1"/>
                </a:solidFill>
                <a:latin typeface="Arial" panose="020B0604020202020204" pitchFamily="34" charset="0"/>
              </a:defRPr>
            </a:lvl2pPr>
            <a:lvl3pPr marL="1143000" indent="-228600" eaLnBrk="0" hangingPunct="0">
              <a:spcBef>
                <a:spcPct val="30000"/>
              </a:spcBef>
              <a:defRPr sz="1200">
                <a:solidFill>
                  <a:schemeClr val="tx1"/>
                </a:solidFill>
                <a:latin typeface="Arial" panose="020B0604020202020204" pitchFamily="34" charset="0"/>
              </a:defRPr>
            </a:lvl3pPr>
            <a:lvl4pPr marL="1600200" indent="-228600" eaLnBrk="0" hangingPunct="0">
              <a:spcBef>
                <a:spcPct val="30000"/>
              </a:spcBef>
              <a:defRPr sz="1200">
                <a:solidFill>
                  <a:schemeClr val="tx1"/>
                </a:solidFill>
                <a:latin typeface="Arial" panose="020B0604020202020204" pitchFamily="34" charset="0"/>
              </a:defRPr>
            </a:lvl4pPr>
            <a:lvl5pPr marL="2057400" indent="-228600" eaLnBrk="0" hangingPunct="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fld id="{7063A14B-DD32-4234-9DEC-1EA7F3C3A574}" type="slidenum">
              <a:rPr lang="en-US" altLang="en-US"/>
              <a:pPr eaLnBrk="1" hangingPunct="1">
                <a:spcBef>
                  <a:spcPct val="0"/>
                </a:spcBef>
              </a:pPr>
              <a:t>41</a:t>
            </a:fld>
            <a:endParaRPr lang="en-US" altLang="en-US"/>
          </a:p>
        </p:txBody>
      </p:sp>
      <p:sp>
        <p:nvSpPr>
          <p:cNvPr id="75779" name="Rectangle 2"/>
          <p:cNvSpPr>
            <a:spLocks noGrp="1" noRot="1" noChangeAspect="1" noChangeArrowheads="1" noTextEdit="1"/>
          </p:cNvSpPr>
          <p:nvPr>
            <p:ph type="sldImg"/>
          </p:nvPr>
        </p:nvSpPr>
        <p:spPr>
          <a:xfrm>
            <a:off x="1143000" y="684213"/>
            <a:ext cx="4573588" cy="3430587"/>
          </a:xfrm>
          <a:ln/>
        </p:spPr>
      </p:sp>
      <p:sp>
        <p:nvSpPr>
          <p:cNvPr id="75780" name="Rectangle 3"/>
          <p:cNvSpPr>
            <a:spLocks noGrp="1" noChangeArrowheads="1"/>
          </p:cNvSpPr>
          <p:nvPr>
            <p:ph type="body" idx="1"/>
          </p:nvPr>
        </p:nvSpPr>
        <p:spPr>
          <a:xfrm>
            <a:off x="914400" y="4343400"/>
            <a:ext cx="5029200" cy="4116388"/>
          </a:xfrm>
          <a:noFill/>
        </p:spPr>
        <p:txBody>
          <a:bodyPr/>
          <a:lstStyle/>
          <a:p>
            <a:pPr eaLnBrk="1" hangingPunct="1"/>
            <a:endParaRPr lang="en-US" altLang="en-US" smtClean="0">
              <a:latin typeface="Tahoma" panose="020B0604030504040204" pitchFamily="34" charset="0"/>
            </a:endParaRPr>
          </a:p>
          <a:p>
            <a:pPr eaLnBrk="1" hangingPunct="1"/>
            <a:endParaRPr lang="en-US" altLang="en-US" smtClean="0">
              <a:latin typeface="Tahoma" panose="020B0604030504040204" pitchFamily="34" charset="0"/>
            </a:endParaRPr>
          </a:p>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1122424144"/>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Arial" panose="020B0604020202020204" pitchFamily="34" charset="0"/>
              </a:defRPr>
            </a:lvl1pPr>
            <a:lvl2pPr marL="742950" indent="-285750" eaLnBrk="0" hangingPunct="0">
              <a:spcBef>
                <a:spcPct val="30000"/>
              </a:spcBef>
              <a:defRPr sz="1200">
                <a:solidFill>
                  <a:schemeClr val="tx1"/>
                </a:solidFill>
                <a:latin typeface="Arial" panose="020B0604020202020204" pitchFamily="34" charset="0"/>
              </a:defRPr>
            </a:lvl2pPr>
            <a:lvl3pPr marL="1143000" indent="-228600" eaLnBrk="0" hangingPunct="0">
              <a:spcBef>
                <a:spcPct val="30000"/>
              </a:spcBef>
              <a:defRPr sz="1200">
                <a:solidFill>
                  <a:schemeClr val="tx1"/>
                </a:solidFill>
                <a:latin typeface="Arial" panose="020B0604020202020204" pitchFamily="34" charset="0"/>
              </a:defRPr>
            </a:lvl3pPr>
            <a:lvl4pPr marL="1600200" indent="-228600" eaLnBrk="0" hangingPunct="0">
              <a:spcBef>
                <a:spcPct val="30000"/>
              </a:spcBef>
              <a:defRPr sz="1200">
                <a:solidFill>
                  <a:schemeClr val="tx1"/>
                </a:solidFill>
                <a:latin typeface="Arial" panose="020B0604020202020204" pitchFamily="34" charset="0"/>
              </a:defRPr>
            </a:lvl4pPr>
            <a:lvl5pPr marL="2057400" indent="-228600" eaLnBrk="0" hangingPunct="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fld id="{3DA1FF5B-058E-42F3-A10C-36E90A46AD96}" type="slidenum">
              <a:rPr lang="en-US" altLang="en-US"/>
              <a:pPr eaLnBrk="1" hangingPunct="1">
                <a:spcBef>
                  <a:spcPct val="0"/>
                </a:spcBef>
              </a:pPr>
              <a:t>42</a:t>
            </a:fld>
            <a:endParaRPr lang="en-US" altLang="en-US"/>
          </a:p>
        </p:txBody>
      </p:sp>
      <p:sp>
        <p:nvSpPr>
          <p:cNvPr id="76803" name="Rectangle 2"/>
          <p:cNvSpPr>
            <a:spLocks noGrp="1" noRot="1" noChangeAspect="1" noChangeArrowheads="1" noTextEdit="1"/>
          </p:cNvSpPr>
          <p:nvPr>
            <p:ph type="sldImg"/>
          </p:nvPr>
        </p:nvSpPr>
        <p:spPr>
          <a:ln/>
        </p:spPr>
      </p:sp>
      <p:sp>
        <p:nvSpPr>
          <p:cNvPr id="76804" name="Rectangle 3"/>
          <p:cNvSpPr>
            <a:spLocks noGrp="1" noChangeArrowheads="1"/>
          </p:cNvSpPr>
          <p:nvPr>
            <p:ph type="body" idx="1"/>
          </p:nvPr>
        </p:nvSpPr>
        <p:spPr>
          <a:noFill/>
        </p:spPr>
        <p:txBody>
          <a:bodyPr/>
          <a:lstStyle/>
          <a:p>
            <a:pPr eaLnBrk="1" hangingPunct="1"/>
            <a:endParaRPr lang="en-US" altLang="en-US" sz="1000" smtClean="0">
              <a:latin typeface="Arial" panose="020B0604020202020204" pitchFamily="34" charset="0"/>
            </a:endParaRPr>
          </a:p>
        </p:txBody>
      </p:sp>
    </p:spTree>
    <p:extLst>
      <p:ext uri="{BB962C8B-B14F-4D97-AF65-F5344CB8AC3E}">
        <p14:creationId xmlns:p14="http://schemas.microsoft.com/office/powerpoint/2010/main" val="3609119656"/>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Arial" panose="020B0604020202020204" pitchFamily="34" charset="0"/>
              </a:defRPr>
            </a:lvl1pPr>
            <a:lvl2pPr marL="742950" indent="-285750" eaLnBrk="0" hangingPunct="0">
              <a:spcBef>
                <a:spcPct val="30000"/>
              </a:spcBef>
              <a:defRPr sz="1200">
                <a:solidFill>
                  <a:schemeClr val="tx1"/>
                </a:solidFill>
                <a:latin typeface="Arial" panose="020B0604020202020204" pitchFamily="34" charset="0"/>
              </a:defRPr>
            </a:lvl2pPr>
            <a:lvl3pPr marL="1143000" indent="-228600" eaLnBrk="0" hangingPunct="0">
              <a:spcBef>
                <a:spcPct val="30000"/>
              </a:spcBef>
              <a:defRPr sz="1200">
                <a:solidFill>
                  <a:schemeClr val="tx1"/>
                </a:solidFill>
                <a:latin typeface="Arial" panose="020B0604020202020204" pitchFamily="34" charset="0"/>
              </a:defRPr>
            </a:lvl3pPr>
            <a:lvl4pPr marL="1600200" indent="-228600" eaLnBrk="0" hangingPunct="0">
              <a:spcBef>
                <a:spcPct val="30000"/>
              </a:spcBef>
              <a:defRPr sz="1200">
                <a:solidFill>
                  <a:schemeClr val="tx1"/>
                </a:solidFill>
                <a:latin typeface="Arial" panose="020B0604020202020204" pitchFamily="34" charset="0"/>
              </a:defRPr>
            </a:lvl4pPr>
            <a:lvl5pPr marL="2057400" indent="-228600" eaLnBrk="0" hangingPunct="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fld id="{F47409B6-A364-43D4-9529-A675A85F1BDE}" type="slidenum">
              <a:rPr lang="en-US" altLang="en-US"/>
              <a:pPr eaLnBrk="1" hangingPunct="1">
                <a:spcBef>
                  <a:spcPct val="0"/>
                </a:spcBef>
              </a:pPr>
              <a:t>43</a:t>
            </a:fld>
            <a:endParaRPr lang="en-US" altLang="en-US"/>
          </a:p>
        </p:txBody>
      </p:sp>
      <p:sp>
        <p:nvSpPr>
          <p:cNvPr id="77827" name="Rectangle 2"/>
          <p:cNvSpPr>
            <a:spLocks noGrp="1" noRot="1" noChangeAspect="1" noChangeArrowheads="1" noTextEdit="1"/>
          </p:cNvSpPr>
          <p:nvPr>
            <p:ph type="sldImg"/>
          </p:nvPr>
        </p:nvSpPr>
        <p:spPr>
          <a:xfrm>
            <a:off x="1143000" y="684213"/>
            <a:ext cx="4573588" cy="3430587"/>
          </a:xfrm>
          <a:ln/>
        </p:spPr>
      </p:sp>
      <p:sp>
        <p:nvSpPr>
          <p:cNvPr id="77828" name="Rectangle 3"/>
          <p:cNvSpPr>
            <a:spLocks noGrp="1" noChangeArrowheads="1"/>
          </p:cNvSpPr>
          <p:nvPr>
            <p:ph type="body" idx="1"/>
          </p:nvPr>
        </p:nvSpPr>
        <p:spPr>
          <a:xfrm>
            <a:off x="914400" y="4343400"/>
            <a:ext cx="5029200" cy="4116388"/>
          </a:xfrm>
          <a:noFill/>
        </p:spPr>
        <p:txBody>
          <a:bodyPr/>
          <a:lstStyle/>
          <a:p>
            <a:pPr eaLnBrk="1" hangingPunct="1">
              <a:spcBef>
                <a:spcPct val="0"/>
              </a:spcBef>
            </a:pPr>
            <a:endParaRPr lang="en-US" altLang="en-US" sz="1000" b="1" smtClean="0">
              <a:latin typeface="Arial" panose="020B0604020202020204" pitchFamily="34" charset="0"/>
            </a:endParaRPr>
          </a:p>
        </p:txBody>
      </p:sp>
    </p:spTree>
    <p:extLst>
      <p:ext uri="{BB962C8B-B14F-4D97-AF65-F5344CB8AC3E}">
        <p14:creationId xmlns:p14="http://schemas.microsoft.com/office/powerpoint/2010/main" val="3675581304"/>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Arial" panose="020B0604020202020204" pitchFamily="34" charset="0"/>
              </a:defRPr>
            </a:lvl1pPr>
            <a:lvl2pPr marL="742950" indent="-285750" eaLnBrk="0" hangingPunct="0">
              <a:spcBef>
                <a:spcPct val="30000"/>
              </a:spcBef>
              <a:defRPr sz="1200">
                <a:solidFill>
                  <a:schemeClr val="tx1"/>
                </a:solidFill>
                <a:latin typeface="Arial" panose="020B0604020202020204" pitchFamily="34" charset="0"/>
              </a:defRPr>
            </a:lvl2pPr>
            <a:lvl3pPr marL="1143000" indent="-228600" eaLnBrk="0" hangingPunct="0">
              <a:spcBef>
                <a:spcPct val="30000"/>
              </a:spcBef>
              <a:defRPr sz="1200">
                <a:solidFill>
                  <a:schemeClr val="tx1"/>
                </a:solidFill>
                <a:latin typeface="Arial" panose="020B0604020202020204" pitchFamily="34" charset="0"/>
              </a:defRPr>
            </a:lvl3pPr>
            <a:lvl4pPr marL="1600200" indent="-228600" eaLnBrk="0" hangingPunct="0">
              <a:spcBef>
                <a:spcPct val="30000"/>
              </a:spcBef>
              <a:defRPr sz="1200">
                <a:solidFill>
                  <a:schemeClr val="tx1"/>
                </a:solidFill>
                <a:latin typeface="Arial" panose="020B0604020202020204" pitchFamily="34" charset="0"/>
              </a:defRPr>
            </a:lvl4pPr>
            <a:lvl5pPr marL="2057400" indent="-228600" eaLnBrk="0" hangingPunct="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fld id="{03895CB6-7EFA-4A6B-B4BE-8901CECBD2C5}" type="slidenum">
              <a:rPr lang="en-US" altLang="en-US"/>
              <a:pPr eaLnBrk="1" hangingPunct="1">
                <a:spcBef>
                  <a:spcPct val="0"/>
                </a:spcBef>
              </a:pPr>
              <a:t>44</a:t>
            </a:fld>
            <a:endParaRPr lang="en-US" altLang="en-US"/>
          </a:p>
        </p:txBody>
      </p:sp>
      <p:sp>
        <p:nvSpPr>
          <p:cNvPr id="78851" name="Rectangle 2"/>
          <p:cNvSpPr>
            <a:spLocks noGrp="1" noRot="1" noChangeAspect="1" noChangeArrowheads="1" noTextEdit="1"/>
          </p:cNvSpPr>
          <p:nvPr>
            <p:ph type="sldImg"/>
          </p:nvPr>
        </p:nvSpPr>
        <p:spPr>
          <a:ln/>
        </p:spPr>
      </p:sp>
      <p:sp>
        <p:nvSpPr>
          <p:cNvPr id="78852" name="Rectangle 3"/>
          <p:cNvSpPr>
            <a:spLocks noGrp="1" noChangeArrowheads="1"/>
          </p:cNvSpPr>
          <p:nvPr>
            <p:ph type="body" idx="1"/>
          </p:nvPr>
        </p:nvSpPr>
        <p:spPr>
          <a:noFill/>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1224503581"/>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Arial" panose="020B0604020202020204" pitchFamily="34" charset="0"/>
              </a:defRPr>
            </a:lvl1pPr>
            <a:lvl2pPr marL="742950" indent="-285750" eaLnBrk="0" hangingPunct="0">
              <a:spcBef>
                <a:spcPct val="30000"/>
              </a:spcBef>
              <a:defRPr sz="1200">
                <a:solidFill>
                  <a:schemeClr val="tx1"/>
                </a:solidFill>
                <a:latin typeface="Arial" panose="020B0604020202020204" pitchFamily="34" charset="0"/>
              </a:defRPr>
            </a:lvl2pPr>
            <a:lvl3pPr marL="1143000" indent="-228600" eaLnBrk="0" hangingPunct="0">
              <a:spcBef>
                <a:spcPct val="30000"/>
              </a:spcBef>
              <a:defRPr sz="1200">
                <a:solidFill>
                  <a:schemeClr val="tx1"/>
                </a:solidFill>
                <a:latin typeface="Arial" panose="020B0604020202020204" pitchFamily="34" charset="0"/>
              </a:defRPr>
            </a:lvl3pPr>
            <a:lvl4pPr marL="1600200" indent="-228600" eaLnBrk="0" hangingPunct="0">
              <a:spcBef>
                <a:spcPct val="30000"/>
              </a:spcBef>
              <a:defRPr sz="1200">
                <a:solidFill>
                  <a:schemeClr val="tx1"/>
                </a:solidFill>
                <a:latin typeface="Arial" panose="020B0604020202020204" pitchFamily="34" charset="0"/>
              </a:defRPr>
            </a:lvl4pPr>
            <a:lvl5pPr marL="2057400" indent="-228600" eaLnBrk="0" hangingPunct="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fld id="{DCD98741-D78E-4C1B-BCD8-10587F811BE5}" type="slidenum">
              <a:rPr lang="en-US" altLang="en-US"/>
              <a:pPr eaLnBrk="1" hangingPunct="1">
                <a:spcBef>
                  <a:spcPct val="0"/>
                </a:spcBef>
              </a:pPr>
              <a:t>45</a:t>
            </a:fld>
            <a:endParaRPr lang="en-US" altLang="en-US"/>
          </a:p>
        </p:txBody>
      </p:sp>
      <p:sp>
        <p:nvSpPr>
          <p:cNvPr id="79875" name="Rectangle 2"/>
          <p:cNvSpPr>
            <a:spLocks noGrp="1" noRot="1" noChangeAspect="1" noChangeArrowheads="1" noTextEdit="1"/>
          </p:cNvSpPr>
          <p:nvPr>
            <p:ph type="sldImg"/>
          </p:nvPr>
        </p:nvSpPr>
        <p:spPr>
          <a:ln/>
        </p:spPr>
      </p:sp>
      <p:sp>
        <p:nvSpPr>
          <p:cNvPr id="79876" name="Rectangle 3"/>
          <p:cNvSpPr>
            <a:spLocks noGrp="1" noChangeArrowheads="1"/>
          </p:cNvSpPr>
          <p:nvPr>
            <p:ph type="body" idx="1"/>
          </p:nvPr>
        </p:nvSpPr>
        <p:spPr>
          <a:noFill/>
        </p:spPr>
        <p:txBody>
          <a:bodyPr/>
          <a:lstStyle/>
          <a:p>
            <a:pPr eaLnBrk="1" hangingPunct="1"/>
            <a:endParaRPr lang="en-US" altLang="en-US" b="1" dirty="0" smtClean="0">
              <a:latin typeface="Comic Sans MS" panose="030F0702030302020204" pitchFamily="66" charset="0"/>
            </a:endParaRPr>
          </a:p>
          <a:p>
            <a:pPr eaLnBrk="1" hangingPunct="1"/>
            <a:r>
              <a:rPr lang="en-US" altLang="en-US" dirty="0" smtClean="0">
                <a:latin typeface="Arial" panose="020B0604020202020204" pitchFamily="34" charset="0"/>
              </a:rPr>
              <a:t>Medical necessity</a:t>
            </a:r>
            <a:r>
              <a:rPr lang="en-US" altLang="en-US" baseline="0" dirty="0" smtClean="0">
                <a:latin typeface="Arial" panose="020B0604020202020204" pitchFamily="34" charset="0"/>
              </a:rPr>
              <a:t> determinations are explained on the next slide</a:t>
            </a:r>
            <a:endParaRPr lang="en-US" altLang="en-US" dirty="0" smtClean="0">
              <a:latin typeface="Arial" panose="020B0604020202020204" pitchFamily="34" charset="0"/>
            </a:endParaRPr>
          </a:p>
        </p:txBody>
      </p:sp>
    </p:spTree>
    <p:extLst>
      <p:ext uri="{BB962C8B-B14F-4D97-AF65-F5344CB8AC3E}">
        <p14:creationId xmlns:p14="http://schemas.microsoft.com/office/powerpoint/2010/main" val="1699467523"/>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Arial" panose="020B0604020202020204" pitchFamily="34" charset="0"/>
              </a:defRPr>
            </a:lvl1pPr>
            <a:lvl2pPr marL="742950" indent="-285750" eaLnBrk="0" hangingPunct="0">
              <a:spcBef>
                <a:spcPct val="30000"/>
              </a:spcBef>
              <a:defRPr sz="1200">
                <a:solidFill>
                  <a:schemeClr val="tx1"/>
                </a:solidFill>
                <a:latin typeface="Arial" panose="020B0604020202020204" pitchFamily="34" charset="0"/>
              </a:defRPr>
            </a:lvl2pPr>
            <a:lvl3pPr marL="1143000" indent="-228600" eaLnBrk="0" hangingPunct="0">
              <a:spcBef>
                <a:spcPct val="30000"/>
              </a:spcBef>
              <a:defRPr sz="1200">
                <a:solidFill>
                  <a:schemeClr val="tx1"/>
                </a:solidFill>
                <a:latin typeface="Arial" panose="020B0604020202020204" pitchFamily="34" charset="0"/>
              </a:defRPr>
            </a:lvl3pPr>
            <a:lvl4pPr marL="1600200" indent="-228600" eaLnBrk="0" hangingPunct="0">
              <a:spcBef>
                <a:spcPct val="30000"/>
              </a:spcBef>
              <a:defRPr sz="1200">
                <a:solidFill>
                  <a:schemeClr val="tx1"/>
                </a:solidFill>
                <a:latin typeface="Arial" panose="020B0604020202020204" pitchFamily="34" charset="0"/>
              </a:defRPr>
            </a:lvl4pPr>
            <a:lvl5pPr marL="2057400" indent="-228600" eaLnBrk="0" hangingPunct="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fld id="{5F2644E3-0B8B-4D6E-B5CA-880EC52C53BF}" type="slidenum">
              <a:rPr lang="en-US" altLang="en-US"/>
              <a:pPr eaLnBrk="1" hangingPunct="1">
                <a:spcBef>
                  <a:spcPct val="0"/>
                </a:spcBef>
              </a:pPr>
              <a:t>46</a:t>
            </a:fld>
            <a:endParaRPr lang="en-US" altLang="en-US"/>
          </a:p>
        </p:txBody>
      </p:sp>
      <p:sp>
        <p:nvSpPr>
          <p:cNvPr id="80899" name="Rectangle 2"/>
          <p:cNvSpPr>
            <a:spLocks noGrp="1" noRot="1" noChangeAspect="1" noChangeArrowheads="1" noTextEdit="1"/>
          </p:cNvSpPr>
          <p:nvPr>
            <p:ph type="sldImg"/>
          </p:nvPr>
        </p:nvSpPr>
        <p:spPr>
          <a:ln/>
        </p:spPr>
      </p:sp>
      <p:sp>
        <p:nvSpPr>
          <p:cNvPr id="80900" name="Rectangle 3"/>
          <p:cNvSpPr>
            <a:spLocks noGrp="1" noChangeArrowheads="1"/>
          </p:cNvSpPr>
          <p:nvPr>
            <p:ph type="body" idx="1"/>
          </p:nvPr>
        </p:nvSpPr>
        <p:spPr>
          <a:noFill/>
        </p:spPr>
        <p:txBody>
          <a:bodyPr/>
          <a:lstStyle/>
          <a:p>
            <a:pPr eaLnBrk="1" hangingPunct="1"/>
            <a:endParaRPr lang="en-US" altLang="en-US" b="1" dirty="0" smtClean="0">
              <a:latin typeface="Arial" panose="020B0604020202020204" pitchFamily="34" charset="0"/>
            </a:endParaRPr>
          </a:p>
          <a:p>
            <a:pPr eaLnBrk="1" hangingPunct="1"/>
            <a:endParaRPr lang="en-US" altLang="en-US" dirty="0" smtClean="0">
              <a:latin typeface="Arial" panose="020B0604020202020204" pitchFamily="34" charset="0"/>
            </a:endParaRPr>
          </a:p>
        </p:txBody>
      </p:sp>
    </p:spTree>
    <p:extLst>
      <p:ext uri="{BB962C8B-B14F-4D97-AF65-F5344CB8AC3E}">
        <p14:creationId xmlns:p14="http://schemas.microsoft.com/office/powerpoint/2010/main" val="274167731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Arial" panose="020B0604020202020204" pitchFamily="34" charset="0"/>
              </a:defRPr>
            </a:lvl1pPr>
            <a:lvl2pPr marL="742950" indent="-285750" eaLnBrk="0" hangingPunct="0">
              <a:spcBef>
                <a:spcPct val="30000"/>
              </a:spcBef>
              <a:defRPr sz="1200">
                <a:solidFill>
                  <a:schemeClr val="tx1"/>
                </a:solidFill>
                <a:latin typeface="Arial" panose="020B0604020202020204" pitchFamily="34" charset="0"/>
              </a:defRPr>
            </a:lvl2pPr>
            <a:lvl3pPr marL="1143000" indent="-228600" eaLnBrk="0" hangingPunct="0">
              <a:spcBef>
                <a:spcPct val="30000"/>
              </a:spcBef>
              <a:defRPr sz="1200">
                <a:solidFill>
                  <a:schemeClr val="tx1"/>
                </a:solidFill>
                <a:latin typeface="Arial" panose="020B0604020202020204" pitchFamily="34" charset="0"/>
              </a:defRPr>
            </a:lvl3pPr>
            <a:lvl4pPr marL="1600200" indent="-228600" eaLnBrk="0" hangingPunct="0">
              <a:spcBef>
                <a:spcPct val="30000"/>
              </a:spcBef>
              <a:defRPr sz="1200">
                <a:solidFill>
                  <a:schemeClr val="tx1"/>
                </a:solidFill>
                <a:latin typeface="Arial" panose="020B0604020202020204" pitchFamily="34" charset="0"/>
              </a:defRPr>
            </a:lvl4pPr>
            <a:lvl5pPr marL="2057400" indent="-228600" eaLnBrk="0" hangingPunct="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fld id="{338418EB-CC1A-4168-B39C-26B70B9DA325}" type="slidenum">
              <a:rPr lang="en-US" altLang="en-US"/>
              <a:pPr eaLnBrk="1" hangingPunct="1">
                <a:spcBef>
                  <a:spcPct val="0"/>
                </a:spcBef>
              </a:pPr>
              <a:t>4</a:t>
            </a:fld>
            <a:endParaRPr lang="en-US" altLang="en-US"/>
          </a:p>
        </p:txBody>
      </p:sp>
      <p:sp>
        <p:nvSpPr>
          <p:cNvPr id="63491" name="Rectangle 2"/>
          <p:cNvSpPr>
            <a:spLocks noGrp="1" noRot="1" noChangeAspect="1" noChangeArrowheads="1" noTextEdit="1"/>
          </p:cNvSpPr>
          <p:nvPr>
            <p:ph type="sldImg"/>
          </p:nvPr>
        </p:nvSpPr>
        <p:spPr>
          <a:xfrm>
            <a:off x="1143000" y="684213"/>
            <a:ext cx="4573588" cy="3430587"/>
          </a:xfrm>
          <a:ln/>
        </p:spPr>
      </p:sp>
      <p:sp>
        <p:nvSpPr>
          <p:cNvPr id="63492" name="Rectangle 3"/>
          <p:cNvSpPr>
            <a:spLocks noGrp="1" noChangeArrowheads="1"/>
          </p:cNvSpPr>
          <p:nvPr>
            <p:ph type="body" idx="1"/>
          </p:nvPr>
        </p:nvSpPr>
        <p:spPr>
          <a:xfrm>
            <a:off x="914400" y="4343400"/>
            <a:ext cx="5029200" cy="4116388"/>
          </a:xfrm>
          <a:noFill/>
        </p:spPr>
        <p:txBody>
          <a:bodyPr/>
          <a:lstStyle/>
          <a:p>
            <a:pPr eaLnBrk="1" hangingPunct="1"/>
            <a:endParaRPr lang="en-US" altLang="en-US" sz="1100" b="1" smtClean="0">
              <a:latin typeface="Arial" panose="020B0604020202020204" pitchFamily="34" charset="0"/>
            </a:endParaRPr>
          </a:p>
        </p:txBody>
      </p:sp>
    </p:spTree>
    <p:extLst>
      <p:ext uri="{BB962C8B-B14F-4D97-AF65-F5344CB8AC3E}">
        <p14:creationId xmlns:p14="http://schemas.microsoft.com/office/powerpoint/2010/main" val="867480979"/>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Arial" panose="020B0604020202020204" pitchFamily="34" charset="0"/>
              </a:defRPr>
            </a:lvl1pPr>
            <a:lvl2pPr marL="742950" indent="-285750" eaLnBrk="0" hangingPunct="0">
              <a:spcBef>
                <a:spcPct val="30000"/>
              </a:spcBef>
              <a:defRPr sz="1200">
                <a:solidFill>
                  <a:schemeClr val="tx1"/>
                </a:solidFill>
                <a:latin typeface="Arial" panose="020B0604020202020204" pitchFamily="34" charset="0"/>
              </a:defRPr>
            </a:lvl2pPr>
            <a:lvl3pPr marL="1143000" indent="-228600" eaLnBrk="0" hangingPunct="0">
              <a:spcBef>
                <a:spcPct val="30000"/>
              </a:spcBef>
              <a:defRPr sz="1200">
                <a:solidFill>
                  <a:schemeClr val="tx1"/>
                </a:solidFill>
                <a:latin typeface="Arial" panose="020B0604020202020204" pitchFamily="34" charset="0"/>
              </a:defRPr>
            </a:lvl3pPr>
            <a:lvl4pPr marL="1600200" indent="-228600" eaLnBrk="0" hangingPunct="0">
              <a:spcBef>
                <a:spcPct val="30000"/>
              </a:spcBef>
              <a:defRPr sz="1200">
                <a:solidFill>
                  <a:schemeClr val="tx1"/>
                </a:solidFill>
                <a:latin typeface="Arial" panose="020B0604020202020204" pitchFamily="34" charset="0"/>
              </a:defRPr>
            </a:lvl4pPr>
            <a:lvl5pPr marL="2057400" indent="-228600" eaLnBrk="0" hangingPunct="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fld id="{5F2644E3-0B8B-4D6E-B5CA-880EC52C53BF}" type="slidenum">
              <a:rPr lang="en-US" altLang="en-US"/>
              <a:pPr eaLnBrk="1" hangingPunct="1">
                <a:spcBef>
                  <a:spcPct val="0"/>
                </a:spcBef>
              </a:pPr>
              <a:t>47</a:t>
            </a:fld>
            <a:endParaRPr lang="en-US" altLang="en-US"/>
          </a:p>
        </p:txBody>
      </p:sp>
      <p:sp>
        <p:nvSpPr>
          <p:cNvPr id="80899" name="Rectangle 2"/>
          <p:cNvSpPr>
            <a:spLocks noGrp="1" noRot="1" noChangeAspect="1" noChangeArrowheads="1" noTextEdit="1"/>
          </p:cNvSpPr>
          <p:nvPr>
            <p:ph type="sldImg"/>
          </p:nvPr>
        </p:nvSpPr>
        <p:spPr>
          <a:ln/>
        </p:spPr>
      </p:sp>
      <p:sp>
        <p:nvSpPr>
          <p:cNvPr id="80900" name="Rectangle 3"/>
          <p:cNvSpPr>
            <a:spLocks noGrp="1" noChangeArrowheads="1"/>
          </p:cNvSpPr>
          <p:nvPr>
            <p:ph type="body" idx="1"/>
          </p:nvPr>
        </p:nvSpPr>
        <p:spPr>
          <a:noFill/>
        </p:spPr>
        <p:txBody>
          <a:bodyPr/>
          <a:lstStyle/>
          <a:p>
            <a:pPr eaLnBrk="1" hangingPunct="1"/>
            <a:r>
              <a:rPr lang="en-US" altLang="en-US" sz="1400" b="1" dirty="0" smtClean="0">
                <a:latin typeface="Arial" panose="020B0604020202020204" pitchFamily="34" charset="0"/>
              </a:rPr>
              <a:t>Published to providers and MCOs- </a:t>
            </a:r>
            <a:r>
              <a:rPr lang="en-US" altLang="en-US" sz="1400" dirty="0" smtClean="0">
                <a:latin typeface="Arial" panose="020B0604020202020204" pitchFamily="34" charset="0"/>
              </a:rPr>
              <a:t>protocols are not promulgated, however there is a statutory requirement for the protocols to be published to providers and MCOs as stated here at T.C.A. 71-5-144(e)</a:t>
            </a:r>
          </a:p>
          <a:p>
            <a:pPr eaLnBrk="1" hangingPunct="1"/>
            <a:endParaRPr lang="en-US" altLang="en-US" sz="1400" dirty="0" smtClean="0">
              <a:latin typeface="Arial" panose="020B0604020202020204" pitchFamily="34" charset="0"/>
            </a:endParaRPr>
          </a:p>
          <a:p>
            <a:pPr eaLnBrk="1" hangingPunct="1"/>
            <a:r>
              <a:rPr lang="en-US" altLang="en-US" sz="1400" b="1" dirty="0" smtClean="0">
                <a:latin typeface="Arial" panose="020B0604020202020204" pitchFamily="34" charset="0"/>
              </a:rPr>
              <a:t>Protocol example- next slide- EAM</a:t>
            </a:r>
            <a:endParaRPr lang="en-US" altLang="en-US" b="1" dirty="0" smtClean="0">
              <a:latin typeface="Arial" panose="020B0604020202020204" pitchFamily="34" charset="0"/>
            </a:endParaRPr>
          </a:p>
          <a:p>
            <a:pPr eaLnBrk="1" hangingPunct="1"/>
            <a:endParaRPr lang="en-US" altLang="en-US" b="1" dirty="0" smtClean="0">
              <a:latin typeface="Arial" panose="020B0604020202020204" pitchFamily="34" charset="0"/>
            </a:endParaRPr>
          </a:p>
          <a:p>
            <a:pPr eaLnBrk="1" hangingPunct="1"/>
            <a:endParaRPr lang="en-US" altLang="en-US" dirty="0" smtClean="0">
              <a:latin typeface="Arial" panose="020B0604020202020204" pitchFamily="34" charset="0"/>
            </a:endParaRPr>
          </a:p>
        </p:txBody>
      </p:sp>
    </p:spTree>
    <p:extLst>
      <p:ext uri="{BB962C8B-B14F-4D97-AF65-F5344CB8AC3E}">
        <p14:creationId xmlns:p14="http://schemas.microsoft.com/office/powerpoint/2010/main" val="1108097080"/>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Arial" panose="020B0604020202020204" pitchFamily="34" charset="0"/>
              </a:defRPr>
            </a:lvl1pPr>
            <a:lvl2pPr marL="742950" indent="-285750" eaLnBrk="0" hangingPunct="0">
              <a:spcBef>
                <a:spcPct val="30000"/>
              </a:spcBef>
              <a:defRPr sz="1200">
                <a:solidFill>
                  <a:schemeClr val="tx1"/>
                </a:solidFill>
                <a:latin typeface="Arial" panose="020B0604020202020204" pitchFamily="34" charset="0"/>
              </a:defRPr>
            </a:lvl2pPr>
            <a:lvl3pPr marL="1143000" indent="-228600" eaLnBrk="0" hangingPunct="0">
              <a:spcBef>
                <a:spcPct val="30000"/>
              </a:spcBef>
              <a:defRPr sz="1200">
                <a:solidFill>
                  <a:schemeClr val="tx1"/>
                </a:solidFill>
                <a:latin typeface="Arial" panose="020B0604020202020204" pitchFamily="34" charset="0"/>
              </a:defRPr>
            </a:lvl3pPr>
            <a:lvl4pPr marL="1600200" indent="-228600" eaLnBrk="0" hangingPunct="0">
              <a:spcBef>
                <a:spcPct val="30000"/>
              </a:spcBef>
              <a:defRPr sz="1200">
                <a:solidFill>
                  <a:schemeClr val="tx1"/>
                </a:solidFill>
                <a:latin typeface="Arial" panose="020B0604020202020204" pitchFamily="34" charset="0"/>
              </a:defRPr>
            </a:lvl4pPr>
            <a:lvl5pPr marL="2057400" indent="-228600" eaLnBrk="0" hangingPunct="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fld id="{DCD98741-D78E-4C1B-BCD8-10587F811BE5}" type="slidenum">
              <a:rPr lang="en-US" altLang="en-US"/>
              <a:pPr eaLnBrk="1" hangingPunct="1">
                <a:spcBef>
                  <a:spcPct val="0"/>
                </a:spcBef>
              </a:pPr>
              <a:t>48</a:t>
            </a:fld>
            <a:endParaRPr lang="en-US" altLang="en-US"/>
          </a:p>
        </p:txBody>
      </p:sp>
      <p:sp>
        <p:nvSpPr>
          <p:cNvPr id="79875" name="Rectangle 2"/>
          <p:cNvSpPr>
            <a:spLocks noGrp="1" noRot="1" noChangeAspect="1" noChangeArrowheads="1" noTextEdit="1"/>
          </p:cNvSpPr>
          <p:nvPr>
            <p:ph type="sldImg"/>
          </p:nvPr>
        </p:nvSpPr>
        <p:spPr>
          <a:ln/>
        </p:spPr>
      </p:sp>
      <p:sp>
        <p:nvSpPr>
          <p:cNvPr id="79876" name="Rectangle 3"/>
          <p:cNvSpPr>
            <a:spLocks noGrp="1" noChangeArrowheads="1"/>
          </p:cNvSpPr>
          <p:nvPr>
            <p:ph type="body" idx="1"/>
          </p:nvPr>
        </p:nvSpPr>
        <p:spPr>
          <a:noFill/>
        </p:spPr>
        <p:txBody>
          <a:bodyPr/>
          <a:lstStyle/>
          <a:p>
            <a:pPr eaLnBrk="1" hangingPunct="1"/>
            <a:endParaRPr lang="en-US" altLang="en-US" b="1" dirty="0" smtClean="0">
              <a:latin typeface="Comic Sans MS" panose="030F0702030302020204" pitchFamily="66" charset="0"/>
            </a:endParaRPr>
          </a:p>
          <a:p>
            <a:pPr eaLnBrk="1" hangingPunct="1"/>
            <a:endParaRPr lang="en-US" altLang="en-US" dirty="0" smtClean="0">
              <a:latin typeface="Arial" panose="020B0604020202020204" pitchFamily="34" charset="0"/>
            </a:endParaRPr>
          </a:p>
          <a:p>
            <a:pPr eaLnBrk="1" hangingPunct="1"/>
            <a:r>
              <a:rPr lang="en-US" altLang="en-US" sz="1300" b="1" dirty="0" smtClean="0">
                <a:latin typeface="Arial" panose="020B0604020202020204" pitchFamily="34" charset="0"/>
              </a:rPr>
              <a:t>Not rules or regulations- </a:t>
            </a:r>
            <a:r>
              <a:rPr lang="en-US" altLang="en-US" sz="1300" dirty="0" smtClean="0">
                <a:latin typeface="Arial" panose="020B0604020202020204" pitchFamily="34" charset="0"/>
              </a:rPr>
              <a:t>There is no legal requirement for DIDD Protocols to be regulations. One of the reasons that the protocols are not adapted as rules or regulations is to allow flexibility to make changes to the protocols based on the current medical evidence. </a:t>
            </a:r>
          </a:p>
        </p:txBody>
      </p:sp>
    </p:spTree>
    <p:extLst>
      <p:ext uri="{BB962C8B-B14F-4D97-AF65-F5344CB8AC3E}">
        <p14:creationId xmlns:p14="http://schemas.microsoft.com/office/powerpoint/2010/main" val="845167057"/>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Arial" panose="020B0604020202020204" pitchFamily="34" charset="0"/>
              </a:defRPr>
            </a:lvl1pPr>
            <a:lvl2pPr marL="742950" indent="-285750" eaLnBrk="0" hangingPunct="0">
              <a:spcBef>
                <a:spcPct val="30000"/>
              </a:spcBef>
              <a:defRPr sz="1200">
                <a:solidFill>
                  <a:schemeClr val="tx1"/>
                </a:solidFill>
                <a:latin typeface="Arial" panose="020B0604020202020204" pitchFamily="34" charset="0"/>
              </a:defRPr>
            </a:lvl2pPr>
            <a:lvl3pPr marL="1143000" indent="-228600" eaLnBrk="0" hangingPunct="0">
              <a:spcBef>
                <a:spcPct val="30000"/>
              </a:spcBef>
              <a:defRPr sz="1200">
                <a:solidFill>
                  <a:schemeClr val="tx1"/>
                </a:solidFill>
                <a:latin typeface="Arial" panose="020B0604020202020204" pitchFamily="34" charset="0"/>
              </a:defRPr>
            </a:lvl3pPr>
            <a:lvl4pPr marL="1600200" indent="-228600" eaLnBrk="0" hangingPunct="0">
              <a:spcBef>
                <a:spcPct val="30000"/>
              </a:spcBef>
              <a:defRPr sz="1200">
                <a:solidFill>
                  <a:schemeClr val="tx1"/>
                </a:solidFill>
                <a:latin typeface="Arial" panose="020B0604020202020204" pitchFamily="34" charset="0"/>
              </a:defRPr>
            </a:lvl4pPr>
            <a:lvl5pPr marL="2057400" indent="-228600" eaLnBrk="0" hangingPunct="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fld id="{F1681F35-AB56-4C05-8E86-4ECB0C6DD7E3}" type="slidenum">
              <a:rPr lang="en-US" altLang="en-US"/>
              <a:pPr eaLnBrk="1" hangingPunct="1">
                <a:spcBef>
                  <a:spcPct val="0"/>
                </a:spcBef>
              </a:pPr>
              <a:t>49</a:t>
            </a:fld>
            <a:endParaRPr lang="en-US" altLang="en-US"/>
          </a:p>
        </p:txBody>
      </p:sp>
      <p:sp>
        <p:nvSpPr>
          <p:cNvPr id="81923" name="Rectangle 2"/>
          <p:cNvSpPr>
            <a:spLocks noGrp="1" noRot="1" noChangeAspect="1" noChangeArrowheads="1" noTextEdit="1"/>
          </p:cNvSpPr>
          <p:nvPr>
            <p:ph type="sldImg"/>
          </p:nvPr>
        </p:nvSpPr>
        <p:spPr>
          <a:ln/>
        </p:spPr>
      </p:sp>
      <p:sp>
        <p:nvSpPr>
          <p:cNvPr id="81924" name="Rectangle 3"/>
          <p:cNvSpPr>
            <a:spLocks noGrp="1" noChangeArrowheads="1"/>
          </p:cNvSpPr>
          <p:nvPr>
            <p:ph type="body" idx="1"/>
          </p:nvPr>
        </p:nvSpPr>
        <p:spPr>
          <a:noFill/>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1260522100"/>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Arial" panose="020B0604020202020204" pitchFamily="34" charset="0"/>
              </a:defRPr>
            </a:lvl1pPr>
            <a:lvl2pPr marL="742950" indent="-285750" eaLnBrk="0" hangingPunct="0">
              <a:spcBef>
                <a:spcPct val="30000"/>
              </a:spcBef>
              <a:defRPr sz="1200">
                <a:solidFill>
                  <a:schemeClr val="tx1"/>
                </a:solidFill>
                <a:latin typeface="Arial" panose="020B0604020202020204" pitchFamily="34" charset="0"/>
              </a:defRPr>
            </a:lvl2pPr>
            <a:lvl3pPr marL="1143000" indent="-228600" eaLnBrk="0" hangingPunct="0">
              <a:spcBef>
                <a:spcPct val="30000"/>
              </a:spcBef>
              <a:defRPr sz="1200">
                <a:solidFill>
                  <a:schemeClr val="tx1"/>
                </a:solidFill>
                <a:latin typeface="Arial" panose="020B0604020202020204" pitchFamily="34" charset="0"/>
              </a:defRPr>
            </a:lvl3pPr>
            <a:lvl4pPr marL="1600200" indent="-228600" eaLnBrk="0" hangingPunct="0">
              <a:spcBef>
                <a:spcPct val="30000"/>
              </a:spcBef>
              <a:defRPr sz="1200">
                <a:solidFill>
                  <a:schemeClr val="tx1"/>
                </a:solidFill>
                <a:latin typeface="Arial" panose="020B0604020202020204" pitchFamily="34" charset="0"/>
              </a:defRPr>
            </a:lvl4pPr>
            <a:lvl5pPr marL="2057400" indent="-228600" eaLnBrk="0" hangingPunct="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fld id="{F6B6F85A-1DB3-46F0-A70B-3495B5F364C1}" type="slidenum">
              <a:rPr lang="en-US" altLang="en-US"/>
              <a:pPr eaLnBrk="1" hangingPunct="1">
                <a:spcBef>
                  <a:spcPct val="0"/>
                </a:spcBef>
              </a:pPr>
              <a:t>51</a:t>
            </a:fld>
            <a:endParaRPr lang="en-US" altLang="en-US"/>
          </a:p>
        </p:txBody>
      </p:sp>
      <p:sp>
        <p:nvSpPr>
          <p:cNvPr id="82947" name="Rectangle 2"/>
          <p:cNvSpPr>
            <a:spLocks noGrp="1" noRot="1" noChangeAspect="1" noChangeArrowheads="1" noTextEdit="1"/>
          </p:cNvSpPr>
          <p:nvPr>
            <p:ph type="sldImg"/>
          </p:nvPr>
        </p:nvSpPr>
        <p:spPr>
          <a:ln/>
        </p:spPr>
      </p:sp>
      <p:sp>
        <p:nvSpPr>
          <p:cNvPr id="82948" name="Rectangle 3"/>
          <p:cNvSpPr>
            <a:spLocks noGrp="1" noChangeArrowheads="1"/>
          </p:cNvSpPr>
          <p:nvPr>
            <p:ph type="body" idx="1"/>
          </p:nvPr>
        </p:nvSpPr>
        <p:spPr>
          <a:noFill/>
        </p:spPr>
        <p:txBody>
          <a:bodyPr/>
          <a:lstStyle/>
          <a:p>
            <a:pPr eaLnBrk="1" hangingPunct="1"/>
            <a:endParaRPr lang="en-US" altLang="en-US" smtClean="0">
              <a:latin typeface="Arial" panose="020B0604020202020204" pitchFamily="34" charset="0"/>
            </a:endParaRPr>
          </a:p>
          <a:p>
            <a:pPr eaLnBrk="1" hangingPunct="1"/>
            <a:endParaRPr lang="en-US" altLang="en-US" smtClean="0">
              <a:latin typeface="Arial" panose="020B0604020202020204" pitchFamily="34" charset="0"/>
            </a:endParaRPr>
          </a:p>
          <a:p>
            <a:pPr eaLnBrk="1" hangingPunct="1"/>
            <a:endParaRPr lang="en-US" altLang="en-US" smtClean="0">
              <a:latin typeface="Arial" panose="020B0604020202020204" pitchFamily="34" charset="0"/>
            </a:endParaRPr>
          </a:p>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2242902806"/>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Arial" panose="020B0604020202020204" pitchFamily="34" charset="0"/>
              </a:defRPr>
            </a:lvl1pPr>
            <a:lvl2pPr marL="742950" indent="-285750" eaLnBrk="0" hangingPunct="0">
              <a:spcBef>
                <a:spcPct val="30000"/>
              </a:spcBef>
              <a:defRPr sz="1200">
                <a:solidFill>
                  <a:schemeClr val="tx1"/>
                </a:solidFill>
                <a:latin typeface="Arial" panose="020B0604020202020204" pitchFamily="34" charset="0"/>
              </a:defRPr>
            </a:lvl2pPr>
            <a:lvl3pPr marL="1143000" indent="-228600" eaLnBrk="0" hangingPunct="0">
              <a:spcBef>
                <a:spcPct val="30000"/>
              </a:spcBef>
              <a:defRPr sz="1200">
                <a:solidFill>
                  <a:schemeClr val="tx1"/>
                </a:solidFill>
                <a:latin typeface="Arial" panose="020B0604020202020204" pitchFamily="34" charset="0"/>
              </a:defRPr>
            </a:lvl3pPr>
            <a:lvl4pPr marL="1600200" indent="-228600" eaLnBrk="0" hangingPunct="0">
              <a:spcBef>
                <a:spcPct val="30000"/>
              </a:spcBef>
              <a:defRPr sz="1200">
                <a:solidFill>
                  <a:schemeClr val="tx1"/>
                </a:solidFill>
                <a:latin typeface="Arial" panose="020B0604020202020204" pitchFamily="34" charset="0"/>
              </a:defRPr>
            </a:lvl4pPr>
            <a:lvl5pPr marL="2057400" indent="-228600" eaLnBrk="0" hangingPunct="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fld id="{B3016D70-BD6C-46E5-9A31-FC71A088B394}" type="slidenum">
              <a:rPr lang="en-US" altLang="en-US"/>
              <a:pPr eaLnBrk="1" hangingPunct="1">
                <a:spcBef>
                  <a:spcPct val="0"/>
                </a:spcBef>
              </a:pPr>
              <a:t>52</a:t>
            </a:fld>
            <a:endParaRPr lang="en-US" altLang="en-US"/>
          </a:p>
        </p:txBody>
      </p:sp>
      <p:sp>
        <p:nvSpPr>
          <p:cNvPr id="83971" name="Rectangle 2"/>
          <p:cNvSpPr>
            <a:spLocks noGrp="1" noRot="1" noChangeAspect="1" noChangeArrowheads="1" noTextEdit="1"/>
          </p:cNvSpPr>
          <p:nvPr>
            <p:ph type="sldImg"/>
          </p:nvPr>
        </p:nvSpPr>
        <p:spPr>
          <a:ln/>
        </p:spPr>
      </p:sp>
      <p:sp>
        <p:nvSpPr>
          <p:cNvPr id="83972" name="Rectangle 3"/>
          <p:cNvSpPr>
            <a:spLocks noGrp="1" noChangeArrowheads="1"/>
          </p:cNvSpPr>
          <p:nvPr>
            <p:ph type="body" idx="1"/>
          </p:nvPr>
        </p:nvSpPr>
        <p:spPr>
          <a:noFill/>
        </p:spPr>
        <p:txBody>
          <a:bodyPr/>
          <a:lstStyle/>
          <a:p>
            <a:pPr eaLnBrk="1" hangingPunct="1"/>
            <a:endParaRPr lang="en-US" altLang="en-US" dirty="0" smtClean="0">
              <a:latin typeface="Arial" panose="020B0604020202020204" pitchFamily="34" charset="0"/>
            </a:endParaRPr>
          </a:p>
        </p:txBody>
      </p:sp>
    </p:spTree>
    <p:extLst>
      <p:ext uri="{BB962C8B-B14F-4D97-AF65-F5344CB8AC3E}">
        <p14:creationId xmlns:p14="http://schemas.microsoft.com/office/powerpoint/2010/main" val="1181216124"/>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Arial" panose="020B0604020202020204" pitchFamily="34" charset="0"/>
              </a:defRPr>
            </a:lvl1pPr>
            <a:lvl2pPr marL="742950" indent="-285750" eaLnBrk="0" hangingPunct="0">
              <a:spcBef>
                <a:spcPct val="30000"/>
              </a:spcBef>
              <a:defRPr sz="1200">
                <a:solidFill>
                  <a:schemeClr val="tx1"/>
                </a:solidFill>
                <a:latin typeface="Arial" panose="020B0604020202020204" pitchFamily="34" charset="0"/>
              </a:defRPr>
            </a:lvl2pPr>
            <a:lvl3pPr marL="1143000" indent="-228600" eaLnBrk="0" hangingPunct="0">
              <a:spcBef>
                <a:spcPct val="30000"/>
              </a:spcBef>
              <a:defRPr sz="1200">
                <a:solidFill>
                  <a:schemeClr val="tx1"/>
                </a:solidFill>
                <a:latin typeface="Arial" panose="020B0604020202020204" pitchFamily="34" charset="0"/>
              </a:defRPr>
            </a:lvl3pPr>
            <a:lvl4pPr marL="1600200" indent="-228600" eaLnBrk="0" hangingPunct="0">
              <a:spcBef>
                <a:spcPct val="30000"/>
              </a:spcBef>
              <a:defRPr sz="1200">
                <a:solidFill>
                  <a:schemeClr val="tx1"/>
                </a:solidFill>
                <a:latin typeface="Arial" panose="020B0604020202020204" pitchFamily="34" charset="0"/>
              </a:defRPr>
            </a:lvl4pPr>
            <a:lvl5pPr marL="2057400" indent="-228600" eaLnBrk="0" hangingPunct="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fld id="{FECA1586-F4CA-47CF-904D-2D573B64EF78}" type="slidenum">
              <a:rPr lang="en-US" altLang="en-US"/>
              <a:pPr eaLnBrk="1" hangingPunct="1">
                <a:spcBef>
                  <a:spcPct val="0"/>
                </a:spcBef>
              </a:pPr>
              <a:t>53</a:t>
            </a:fld>
            <a:endParaRPr lang="en-US" altLang="en-US"/>
          </a:p>
        </p:txBody>
      </p:sp>
      <p:sp>
        <p:nvSpPr>
          <p:cNvPr id="84995" name="Rectangle 2"/>
          <p:cNvSpPr>
            <a:spLocks noGrp="1" noRot="1" noChangeAspect="1" noChangeArrowheads="1" noTextEdit="1"/>
          </p:cNvSpPr>
          <p:nvPr>
            <p:ph type="sldImg"/>
          </p:nvPr>
        </p:nvSpPr>
        <p:spPr>
          <a:ln/>
        </p:spPr>
      </p:sp>
      <p:sp>
        <p:nvSpPr>
          <p:cNvPr id="84996" name="Rectangle 3"/>
          <p:cNvSpPr>
            <a:spLocks noGrp="1" noChangeArrowheads="1"/>
          </p:cNvSpPr>
          <p:nvPr>
            <p:ph type="body" idx="1"/>
          </p:nvPr>
        </p:nvSpPr>
        <p:spPr>
          <a:noFill/>
        </p:spPr>
        <p:txBody>
          <a:bodyPr/>
          <a:lstStyle/>
          <a:p>
            <a:pPr eaLnBrk="1" hangingPunct="1"/>
            <a:r>
              <a:rPr lang="en-US" altLang="en-US" smtClean="0">
                <a:latin typeface="Arial" panose="020B0604020202020204" pitchFamily="34" charset="0"/>
              </a:rPr>
              <a:t>The End! </a:t>
            </a:r>
          </a:p>
        </p:txBody>
      </p:sp>
    </p:spTree>
    <p:extLst>
      <p:ext uri="{BB962C8B-B14F-4D97-AF65-F5344CB8AC3E}">
        <p14:creationId xmlns:p14="http://schemas.microsoft.com/office/powerpoint/2010/main" val="53687015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Arial" panose="020B0604020202020204" pitchFamily="34" charset="0"/>
              </a:defRPr>
            </a:lvl1pPr>
            <a:lvl2pPr marL="742950" indent="-285750" eaLnBrk="0" hangingPunct="0">
              <a:spcBef>
                <a:spcPct val="30000"/>
              </a:spcBef>
              <a:defRPr sz="1200">
                <a:solidFill>
                  <a:schemeClr val="tx1"/>
                </a:solidFill>
                <a:latin typeface="Arial" panose="020B0604020202020204" pitchFamily="34" charset="0"/>
              </a:defRPr>
            </a:lvl2pPr>
            <a:lvl3pPr marL="1143000" indent="-228600" eaLnBrk="0" hangingPunct="0">
              <a:spcBef>
                <a:spcPct val="30000"/>
              </a:spcBef>
              <a:defRPr sz="1200">
                <a:solidFill>
                  <a:schemeClr val="tx1"/>
                </a:solidFill>
                <a:latin typeface="Arial" panose="020B0604020202020204" pitchFamily="34" charset="0"/>
              </a:defRPr>
            </a:lvl3pPr>
            <a:lvl4pPr marL="1600200" indent="-228600" eaLnBrk="0" hangingPunct="0">
              <a:spcBef>
                <a:spcPct val="30000"/>
              </a:spcBef>
              <a:defRPr sz="1200">
                <a:solidFill>
                  <a:schemeClr val="tx1"/>
                </a:solidFill>
                <a:latin typeface="Arial" panose="020B0604020202020204" pitchFamily="34" charset="0"/>
              </a:defRPr>
            </a:lvl4pPr>
            <a:lvl5pPr marL="2057400" indent="-228600" eaLnBrk="0" hangingPunct="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fld id="{B1202272-1221-4F66-9E55-50208A879B48}" type="slidenum">
              <a:rPr lang="en-US" altLang="en-US"/>
              <a:pPr eaLnBrk="1" hangingPunct="1">
                <a:spcBef>
                  <a:spcPct val="0"/>
                </a:spcBef>
              </a:pPr>
              <a:t>5</a:t>
            </a:fld>
            <a:endParaRPr lang="en-US" altLang="en-US"/>
          </a:p>
        </p:txBody>
      </p:sp>
      <p:sp>
        <p:nvSpPr>
          <p:cNvPr id="60419" name="Rectangle 2"/>
          <p:cNvSpPr>
            <a:spLocks noGrp="1" noRot="1" noChangeAspect="1" noChangeArrowheads="1" noTextEdit="1"/>
          </p:cNvSpPr>
          <p:nvPr>
            <p:ph type="sldImg"/>
          </p:nvPr>
        </p:nvSpPr>
        <p:spPr>
          <a:xfrm>
            <a:off x="1143000" y="684213"/>
            <a:ext cx="4573588" cy="3430587"/>
          </a:xfrm>
          <a:ln/>
        </p:spPr>
      </p:sp>
      <p:sp>
        <p:nvSpPr>
          <p:cNvPr id="60420" name="Rectangle 3"/>
          <p:cNvSpPr>
            <a:spLocks noGrp="1" noChangeArrowheads="1"/>
          </p:cNvSpPr>
          <p:nvPr>
            <p:ph type="body" idx="1"/>
          </p:nvPr>
        </p:nvSpPr>
        <p:spPr>
          <a:xfrm>
            <a:off x="914400" y="4343400"/>
            <a:ext cx="5029200" cy="4116388"/>
          </a:xfrm>
          <a:noFill/>
        </p:spPr>
        <p:txBody>
          <a:bodyPr/>
          <a:lstStyle/>
          <a:p>
            <a:pPr eaLnBrk="1" hangingPunct="1"/>
            <a:r>
              <a:rPr lang="en-US" altLang="en-US" sz="1300" b="1" dirty="0" smtClean="0">
                <a:latin typeface="Arial" panose="020B0604020202020204" pitchFamily="34" charset="0"/>
              </a:rPr>
              <a:t>Standard</a:t>
            </a:r>
            <a:r>
              <a:rPr lang="en-US" altLang="en-US" sz="1300" b="1" baseline="0" dirty="0" smtClean="0">
                <a:latin typeface="Arial" panose="020B0604020202020204" pitchFamily="34" charset="0"/>
              </a:rPr>
              <a:t> </a:t>
            </a:r>
            <a:r>
              <a:rPr lang="en-US" altLang="en-US" sz="1300" b="0" baseline="0" dirty="0" smtClean="0">
                <a:latin typeface="Arial" panose="020B0604020202020204" pitchFamily="34" charset="0"/>
              </a:rPr>
              <a:t>– 90 days- heard by an ALJ with the Administrative Procedures Division</a:t>
            </a:r>
          </a:p>
          <a:p>
            <a:pPr eaLnBrk="1" hangingPunct="1"/>
            <a:endParaRPr lang="en-US" altLang="en-US" sz="1300" b="1" baseline="0" dirty="0" smtClean="0">
              <a:latin typeface="Arial" panose="020B0604020202020204" pitchFamily="34" charset="0"/>
            </a:endParaRPr>
          </a:p>
          <a:p>
            <a:pPr eaLnBrk="1" hangingPunct="1"/>
            <a:endParaRPr lang="en-US" altLang="en-US" sz="1300" b="1" baseline="0" dirty="0" smtClean="0">
              <a:latin typeface="Arial" panose="020B0604020202020204" pitchFamily="34" charset="0"/>
            </a:endParaRPr>
          </a:p>
          <a:p>
            <a:pPr eaLnBrk="1" hangingPunct="1"/>
            <a:r>
              <a:rPr lang="en-US" altLang="en-US" sz="1300" b="1" baseline="0" dirty="0" smtClean="0">
                <a:latin typeface="Arial" panose="020B0604020202020204" pitchFamily="34" charset="0"/>
              </a:rPr>
              <a:t>Expedited – </a:t>
            </a:r>
            <a:r>
              <a:rPr lang="en-US" altLang="en-US" sz="1300" b="0" baseline="0" dirty="0" smtClean="0">
                <a:latin typeface="Arial" panose="020B0604020202020204" pitchFamily="34" charset="0"/>
              </a:rPr>
              <a:t>appeal will be decided within 3 business days. Heard at TennCare by a TennCare hearing officer. </a:t>
            </a:r>
          </a:p>
          <a:p>
            <a:pPr eaLnBrk="1" hangingPunct="1"/>
            <a:endParaRPr lang="en-US" altLang="en-US" sz="1300" b="1" baseline="0" dirty="0" smtClean="0">
              <a:latin typeface="Arial" panose="020B0604020202020204" pitchFamily="34" charset="0"/>
            </a:endParaRPr>
          </a:p>
          <a:p>
            <a:pPr eaLnBrk="1" hangingPunct="1"/>
            <a:r>
              <a:rPr lang="en-US" altLang="en-US" sz="1300" b="0" baseline="0" dirty="0" smtClean="0">
                <a:latin typeface="Arial" panose="020B0604020202020204" pitchFamily="34" charset="0"/>
              </a:rPr>
              <a:t>The region determines whether or not an appeal is expedited. If determined not to be expedited, the Standard Appeal timeframe applies.</a:t>
            </a:r>
            <a:endParaRPr lang="en-US" altLang="en-US" sz="1300" b="0" dirty="0" smtClean="0">
              <a:latin typeface="Arial" panose="020B0604020202020204" pitchFamily="34" charset="0"/>
            </a:endParaRPr>
          </a:p>
        </p:txBody>
      </p:sp>
    </p:spTree>
    <p:extLst>
      <p:ext uri="{BB962C8B-B14F-4D97-AF65-F5344CB8AC3E}">
        <p14:creationId xmlns:p14="http://schemas.microsoft.com/office/powerpoint/2010/main" val="77416743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Arial" panose="020B0604020202020204" pitchFamily="34" charset="0"/>
              </a:defRPr>
            </a:lvl1pPr>
            <a:lvl2pPr marL="742950" indent="-285750" eaLnBrk="0" hangingPunct="0">
              <a:spcBef>
                <a:spcPct val="30000"/>
              </a:spcBef>
              <a:defRPr sz="1200">
                <a:solidFill>
                  <a:schemeClr val="tx1"/>
                </a:solidFill>
                <a:latin typeface="Arial" panose="020B0604020202020204" pitchFamily="34" charset="0"/>
              </a:defRPr>
            </a:lvl2pPr>
            <a:lvl3pPr marL="1143000" indent="-228600" eaLnBrk="0" hangingPunct="0">
              <a:spcBef>
                <a:spcPct val="30000"/>
              </a:spcBef>
              <a:defRPr sz="1200">
                <a:solidFill>
                  <a:schemeClr val="tx1"/>
                </a:solidFill>
                <a:latin typeface="Arial" panose="020B0604020202020204" pitchFamily="34" charset="0"/>
              </a:defRPr>
            </a:lvl3pPr>
            <a:lvl4pPr marL="1600200" indent="-228600" eaLnBrk="0" hangingPunct="0">
              <a:spcBef>
                <a:spcPct val="30000"/>
              </a:spcBef>
              <a:defRPr sz="1200">
                <a:solidFill>
                  <a:schemeClr val="tx1"/>
                </a:solidFill>
                <a:latin typeface="Arial" panose="020B0604020202020204" pitchFamily="34" charset="0"/>
              </a:defRPr>
            </a:lvl4pPr>
            <a:lvl5pPr marL="2057400" indent="-228600" eaLnBrk="0" hangingPunct="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fld id="{056FDE01-FB53-4791-B55C-5C185E8C25F3}" type="slidenum">
              <a:rPr lang="en-US" altLang="en-US"/>
              <a:pPr eaLnBrk="1" hangingPunct="1">
                <a:spcBef>
                  <a:spcPct val="0"/>
                </a:spcBef>
              </a:pPr>
              <a:t>6</a:t>
            </a:fld>
            <a:endParaRPr lang="en-US" altLang="en-US"/>
          </a:p>
        </p:txBody>
      </p:sp>
      <p:sp>
        <p:nvSpPr>
          <p:cNvPr id="61443" name="Rectangle 2"/>
          <p:cNvSpPr>
            <a:spLocks noGrp="1" noRot="1" noChangeAspect="1" noChangeArrowheads="1" noTextEdit="1"/>
          </p:cNvSpPr>
          <p:nvPr>
            <p:ph type="sldImg"/>
          </p:nvPr>
        </p:nvSpPr>
        <p:spPr>
          <a:ln/>
        </p:spPr>
      </p:sp>
      <p:sp>
        <p:nvSpPr>
          <p:cNvPr id="61444" name="Rectangle 3"/>
          <p:cNvSpPr>
            <a:spLocks noGrp="1" noChangeArrowheads="1"/>
          </p:cNvSpPr>
          <p:nvPr>
            <p:ph type="body" idx="1"/>
          </p:nvPr>
        </p:nvSpPr>
        <p:spPr>
          <a:noFill/>
        </p:spPr>
        <p:txBody>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en-US" altLang="en-US" dirty="0" smtClean="0">
                <a:latin typeface="Arial" panose="020B0604020202020204" pitchFamily="34" charset="0"/>
              </a:rPr>
              <a:t>An</a:t>
            </a:r>
            <a:r>
              <a:rPr lang="en-US" altLang="en-US" baseline="0" dirty="0" smtClean="0">
                <a:latin typeface="Arial" panose="020B0604020202020204" pitchFamily="34" charset="0"/>
              </a:rPr>
              <a:t> </a:t>
            </a:r>
            <a:r>
              <a:rPr lang="en-US" altLang="en-US" b="1" baseline="0" dirty="0" smtClean="0">
                <a:latin typeface="Arial" panose="020B0604020202020204" pitchFamily="34" charset="0"/>
              </a:rPr>
              <a:t>emergency</a:t>
            </a:r>
            <a:r>
              <a:rPr lang="en-US" altLang="en-US" baseline="0" dirty="0" smtClean="0">
                <a:latin typeface="Arial" panose="020B0604020202020204" pitchFamily="34" charset="0"/>
              </a:rPr>
              <a:t> means </a:t>
            </a:r>
            <a:r>
              <a:rPr lang="en-US" sz="1200" kern="1200" dirty="0" smtClean="0">
                <a:solidFill>
                  <a:schemeClr val="tx1"/>
                </a:solidFill>
                <a:effectLst/>
                <a:latin typeface="Arial" charset="0"/>
                <a:ea typeface="+mn-ea"/>
                <a:cs typeface="+mn-cs"/>
              </a:rPr>
              <a:t>that if you don’t get a decision on your appeal in 3 business days</a:t>
            </a:r>
            <a:r>
              <a:rPr lang="en-US" sz="1200" b="0" kern="1200" dirty="0" smtClean="0">
                <a:solidFill>
                  <a:schemeClr val="tx1"/>
                </a:solidFill>
                <a:effectLst/>
                <a:latin typeface="Arial" charset="0"/>
                <a:ea typeface="+mn-ea"/>
                <a:cs typeface="+mn-cs"/>
              </a:rPr>
              <a:t>, it could seriously jeopardize: </a:t>
            </a:r>
          </a:p>
          <a:p>
            <a:pPr eaLnBrk="1" hangingPunct="1"/>
            <a:endParaRPr lang="en-US" altLang="en-US" dirty="0" smtClean="0">
              <a:latin typeface="Arial" panose="020B0604020202020204" pitchFamily="34" charset="0"/>
            </a:endParaRPr>
          </a:p>
          <a:p>
            <a:pPr eaLnBrk="1" hangingPunct="1"/>
            <a:endParaRPr lang="en-US" altLang="en-US" dirty="0" smtClean="0">
              <a:latin typeface="Arial" panose="020B0604020202020204" pitchFamily="34" charset="0"/>
            </a:endParaRPr>
          </a:p>
        </p:txBody>
      </p:sp>
    </p:spTree>
    <p:extLst>
      <p:ext uri="{BB962C8B-B14F-4D97-AF65-F5344CB8AC3E}">
        <p14:creationId xmlns:p14="http://schemas.microsoft.com/office/powerpoint/2010/main" val="121591169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Arial" panose="020B0604020202020204" pitchFamily="34" charset="0"/>
              </a:defRPr>
            </a:lvl1pPr>
            <a:lvl2pPr marL="742950" indent="-285750" eaLnBrk="0" hangingPunct="0">
              <a:spcBef>
                <a:spcPct val="30000"/>
              </a:spcBef>
              <a:defRPr sz="1200">
                <a:solidFill>
                  <a:schemeClr val="tx1"/>
                </a:solidFill>
                <a:latin typeface="Arial" panose="020B0604020202020204" pitchFamily="34" charset="0"/>
              </a:defRPr>
            </a:lvl2pPr>
            <a:lvl3pPr marL="1143000" indent="-228600" eaLnBrk="0" hangingPunct="0">
              <a:spcBef>
                <a:spcPct val="30000"/>
              </a:spcBef>
              <a:defRPr sz="1200">
                <a:solidFill>
                  <a:schemeClr val="tx1"/>
                </a:solidFill>
                <a:latin typeface="Arial" panose="020B0604020202020204" pitchFamily="34" charset="0"/>
              </a:defRPr>
            </a:lvl3pPr>
            <a:lvl4pPr marL="1600200" indent="-228600" eaLnBrk="0" hangingPunct="0">
              <a:spcBef>
                <a:spcPct val="30000"/>
              </a:spcBef>
              <a:defRPr sz="1200">
                <a:solidFill>
                  <a:schemeClr val="tx1"/>
                </a:solidFill>
                <a:latin typeface="Arial" panose="020B0604020202020204" pitchFamily="34" charset="0"/>
              </a:defRPr>
            </a:lvl4pPr>
            <a:lvl5pPr marL="2057400" indent="-228600" eaLnBrk="0" hangingPunct="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fld id="{056FDE01-FB53-4791-B55C-5C185E8C25F3}" type="slidenum">
              <a:rPr lang="en-US" altLang="en-US"/>
              <a:pPr eaLnBrk="1" hangingPunct="1">
                <a:spcBef>
                  <a:spcPct val="0"/>
                </a:spcBef>
              </a:pPr>
              <a:t>7</a:t>
            </a:fld>
            <a:endParaRPr lang="en-US" altLang="en-US"/>
          </a:p>
        </p:txBody>
      </p:sp>
      <p:sp>
        <p:nvSpPr>
          <p:cNvPr id="61443" name="Rectangle 2"/>
          <p:cNvSpPr>
            <a:spLocks noGrp="1" noRot="1" noChangeAspect="1" noChangeArrowheads="1" noTextEdit="1"/>
          </p:cNvSpPr>
          <p:nvPr>
            <p:ph type="sldImg"/>
          </p:nvPr>
        </p:nvSpPr>
        <p:spPr>
          <a:ln/>
        </p:spPr>
      </p:sp>
      <p:sp>
        <p:nvSpPr>
          <p:cNvPr id="61444" name="Rectangle 3"/>
          <p:cNvSpPr>
            <a:spLocks noGrp="1" noChangeArrowheads="1"/>
          </p:cNvSpPr>
          <p:nvPr>
            <p:ph type="body" idx="1"/>
          </p:nvPr>
        </p:nvSpPr>
        <p:spPr>
          <a:noFill/>
        </p:spPr>
        <p:txBody>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en-US" altLang="en-US" dirty="0" smtClean="0">
                <a:latin typeface="Arial" panose="020B0604020202020204" pitchFamily="34" charset="0"/>
              </a:rPr>
              <a:t>An</a:t>
            </a:r>
            <a:r>
              <a:rPr lang="en-US" altLang="en-US" baseline="0" dirty="0" smtClean="0">
                <a:latin typeface="Arial" panose="020B0604020202020204" pitchFamily="34" charset="0"/>
              </a:rPr>
              <a:t> </a:t>
            </a:r>
            <a:r>
              <a:rPr lang="en-US" altLang="en-US" b="1" baseline="0" dirty="0" smtClean="0">
                <a:latin typeface="Arial" panose="020B0604020202020204" pitchFamily="34" charset="0"/>
              </a:rPr>
              <a:t>emergency</a:t>
            </a:r>
            <a:r>
              <a:rPr lang="en-US" altLang="en-US" baseline="0" dirty="0" smtClean="0">
                <a:latin typeface="Arial" panose="020B0604020202020204" pitchFamily="34" charset="0"/>
              </a:rPr>
              <a:t> means </a:t>
            </a:r>
            <a:r>
              <a:rPr lang="en-US" sz="1200" kern="1200" dirty="0" smtClean="0">
                <a:solidFill>
                  <a:schemeClr val="tx1"/>
                </a:solidFill>
                <a:effectLst/>
                <a:latin typeface="Arial" charset="0"/>
                <a:ea typeface="+mn-ea"/>
                <a:cs typeface="+mn-cs"/>
              </a:rPr>
              <a:t>that if you don’t get a decision on your appeal in 3 business days</a:t>
            </a:r>
            <a:r>
              <a:rPr lang="en-US" sz="1200" b="0" kern="1200" dirty="0" smtClean="0">
                <a:solidFill>
                  <a:schemeClr val="tx1"/>
                </a:solidFill>
                <a:effectLst/>
                <a:latin typeface="Arial" charset="0"/>
                <a:ea typeface="+mn-ea"/>
                <a:cs typeface="+mn-cs"/>
              </a:rPr>
              <a:t>, it could seriously jeopardize: </a:t>
            </a:r>
          </a:p>
          <a:p>
            <a:pPr eaLnBrk="1" hangingPunct="1"/>
            <a:endParaRPr lang="en-US" altLang="en-US" dirty="0" smtClean="0">
              <a:latin typeface="Arial" panose="020B0604020202020204" pitchFamily="34" charset="0"/>
            </a:endParaRPr>
          </a:p>
          <a:p>
            <a:pPr eaLnBrk="1" hangingPunct="1"/>
            <a:endParaRPr lang="en-US" altLang="en-US" dirty="0" smtClean="0">
              <a:latin typeface="Arial" panose="020B0604020202020204" pitchFamily="34" charset="0"/>
            </a:endParaRPr>
          </a:p>
        </p:txBody>
      </p:sp>
    </p:spTree>
    <p:extLst>
      <p:ext uri="{BB962C8B-B14F-4D97-AF65-F5344CB8AC3E}">
        <p14:creationId xmlns:p14="http://schemas.microsoft.com/office/powerpoint/2010/main" val="108037214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Arial" panose="020B0604020202020204" pitchFamily="34" charset="0"/>
              </a:defRPr>
            </a:lvl1pPr>
            <a:lvl2pPr marL="742950" indent="-285750" eaLnBrk="0" hangingPunct="0">
              <a:spcBef>
                <a:spcPct val="30000"/>
              </a:spcBef>
              <a:defRPr sz="1200">
                <a:solidFill>
                  <a:schemeClr val="tx1"/>
                </a:solidFill>
                <a:latin typeface="Arial" panose="020B0604020202020204" pitchFamily="34" charset="0"/>
              </a:defRPr>
            </a:lvl2pPr>
            <a:lvl3pPr marL="1143000" indent="-228600" eaLnBrk="0" hangingPunct="0">
              <a:spcBef>
                <a:spcPct val="30000"/>
              </a:spcBef>
              <a:defRPr sz="1200">
                <a:solidFill>
                  <a:schemeClr val="tx1"/>
                </a:solidFill>
                <a:latin typeface="Arial" panose="020B0604020202020204" pitchFamily="34" charset="0"/>
              </a:defRPr>
            </a:lvl3pPr>
            <a:lvl4pPr marL="1600200" indent="-228600" eaLnBrk="0" hangingPunct="0">
              <a:spcBef>
                <a:spcPct val="30000"/>
              </a:spcBef>
              <a:defRPr sz="1200">
                <a:solidFill>
                  <a:schemeClr val="tx1"/>
                </a:solidFill>
                <a:latin typeface="Arial" panose="020B0604020202020204" pitchFamily="34" charset="0"/>
              </a:defRPr>
            </a:lvl4pPr>
            <a:lvl5pPr marL="2057400" indent="-228600" eaLnBrk="0" hangingPunct="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fld id="{056FDE01-FB53-4791-B55C-5C185E8C25F3}" type="slidenum">
              <a:rPr lang="en-US" altLang="en-US"/>
              <a:pPr eaLnBrk="1" hangingPunct="1">
                <a:spcBef>
                  <a:spcPct val="0"/>
                </a:spcBef>
              </a:pPr>
              <a:t>8</a:t>
            </a:fld>
            <a:endParaRPr lang="en-US" altLang="en-US"/>
          </a:p>
        </p:txBody>
      </p:sp>
      <p:sp>
        <p:nvSpPr>
          <p:cNvPr id="61443" name="Rectangle 2"/>
          <p:cNvSpPr>
            <a:spLocks noGrp="1" noRot="1" noChangeAspect="1" noChangeArrowheads="1" noTextEdit="1"/>
          </p:cNvSpPr>
          <p:nvPr>
            <p:ph type="sldImg"/>
          </p:nvPr>
        </p:nvSpPr>
        <p:spPr>
          <a:ln/>
        </p:spPr>
      </p:sp>
      <p:sp>
        <p:nvSpPr>
          <p:cNvPr id="61444" name="Rectangle 3"/>
          <p:cNvSpPr>
            <a:spLocks noGrp="1" noChangeArrowheads="1"/>
          </p:cNvSpPr>
          <p:nvPr>
            <p:ph type="body" idx="1"/>
          </p:nvPr>
        </p:nvSpPr>
        <p:spPr>
          <a:noFill/>
        </p:spPr>
        <p:txBody>
          <a:bodyPr/>
          <a:lstStyle/>
          <a:p>
            <a:pPr eaLnBrk="1" hangingPunct="1"/>
            <a:endParaRPr lang="en-US" altLang="en-US" dirty="0" smtClean="0">
              <a:latin typeface="Arial" panose="020B0604020202020204" pitchFamily="34" charset="0"/>
            </a:endParaRPr>
          </a:p>
          <a:p>
            <a:pPr eaLnBrk="1" hangingPunct="1"/>
            <a:endParaRPr lang="en-US" altLang="en-US" dirty="0" smtClean="0">
              <a:latin typeface="Arial" panose="020B0604020202020204" pitchFamily="34" charset="0"/>
            </a:endParaRPr>
          </a:p>
        </p:txBody>
      </p:sp>
    </p:spTree>
    <p:extLst>
      <p:ext uri="{BB962C8B-B14F-4D97-AF65-F5344CB8AC3E}">
        <p14:creationId xmlns:p14="http://schemas.microsoft.com/office/powerpoint/2010/main" val="423316044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Arial" panose="020B0604020202020204" pitchFamily="34" charset="0"/>
              </a:defRPr>
            </a:lvl1pPr>
            <a:lvl2pPr marL="742950" indent="-285750" eaLnBrk="0" hangingPunct="0">
              <a:spcBef>
                <a:spcPct val="30000"/>
              </a:spcBef>
              <a:defRPr sz="1200">
                <a:solidFill>
                  <a:schemeClr val="tx1"/>
                </a:solidFill>
                <a:latin typeface="Arial" panose="020B0604020202020204" pitchFamily="34" charset="0"/>
              </a:defRPr>
            </a:lvl2pPr>
            <a:lvl3pPr marL="1143000" indent="-228600" eaLnBrk="0" hangingPunct="0">
              <a:spcBef>
                <a:spcPct val="30000"/>
              </a:spcBef>
              <a:defRPr sz="1200">
                <a:solidFill>
                  <a:schemeClr val="tx1"/>
                </a:solidFill>
                <a:latin typeface="Arial" panose="020B0604020202020204" pitchFamily="34" charset="0"/>
              </a:defRPr>
            </a:lvl3pPr>
            <a:lvl4pPr marL="1600200" indent="-228600" eaLnBrk="0" hangingPunct="0">
              <a:spcBef>
                <a:spcPct val="30000"/>
              </a:spcBef>
              <a:defRPr sz="1200">
                <a:solidFill>
                  <a:schemeClr val="tx1"/>
                </a:solidFill>
                <a:latin typeface="Arial" panose="020B0604020202020204" pitchFamily="34" charset="0"/>
              </a:defRPr>
            </a:lvl4pPr>
            <a:lvl5pPr marL="2057400" indent="-228600" eaLnBrk="0" hangingPunct="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fld id="{056FDE01-FB53-4791-B55C-5C185E8C25F3}" type="slidenum">
              <a:rPr lang="en-US" altLang="en-US"/>
              <a:pPr eaLnBrk="1" hangingPunct="1">
                <a:spcBef>
                  <a:spcPct val="0"/>
                </a:spcBef>
              </a:pPr>
              <a:t>9</a:t>
            </a:fld>
            <a:endParaRPr lang="en-US" altLang="en-US"/>
          </a:p>
        </p:txBody>
      </p:sp>
      <p:sp>
        <p:nvSpPr>
          <p:cNvPr id="61443" name="Rectangle 2"/>
          <p:cNvSpPr>
            <a:spLocks noGrp="1" noRot="1" noChangeAspect="1" noChangeArrowheads="1" noTextEdit="1"/>
          </p:cNvSpPr>
          <p:nvPr>
            <p:ph type="sldImg"/>
          </p:nvPr>
        </p:nvSpPr>
        <p:spPr>
          <a:ln/>
        </p:spPr>
      </p:sp>
      <p:sp>
        <p:nvSpPr>
          <p:cNvPr id="61444" name="Rectangle 3"/>
          <p:cNvSpPr>
            <a:spLocks noGrp="1" noChangeArrowheads="1"/>
          </p:cNvSpPr>
          <p:nvPr>
            <p:ph type="body" idx="1"/>
          </p:nvPr>
        </p:nvSpPr>
        <p:spPr>
          <a:noFill/>
        </p:spPr>
        <p:txBody>
          <a:bodyPr/>
          <a:lstStyle/>
          <a:p>
            <a:pPr eaLnBrk="1" hangingPunct="1"/>
            <a:endParaRPr lang="en-US" altLang="en-US" dirty="0" smtClean="0">
              <a:latin typeface="Arial" panose="020B0604020202020204" pitchFamily="34" charset="0"/>
            </a:endParaRPr>
          </a:p>
          <a:p>
            <a:pPr eaLnBrk="1" hangingPunct="1"/>
            <a:r>
              <a:rPr lang="en-US" altLang="en-US" dirty="0" smtClean="0">
                <a:latin typeface="Arial" panose="020B0604020202020204" pitchFamily="34" charset="0"/>
              </a:rPr>
              <a:t>An expedited</a:t>
            </a:r>
            <a:r>
              <a:rPr lang="en-US" altLang="en-US" baseline="0" dirty="0" smtClean="0">
                <a:latin typeface="Arial" panose="020B0604020202020204" pitchFamily="34" charset="0"/>
              </a:rPr>
              <a:t> appeal may be filed by the person, ISC, etc.. or may be filed by the person’s physician. This form is the Treating Provider’s Certificate. The term “treating provider” means the person’s treating physician, not the person’s provider. </a:t>
            </a:r>
          </a:p>
          <a:p>
            <a:pPr eaLnBrk="1" hangingPunct="1"/>
            <a:endParaRPr lang="en-US" altLang="en-US" baseline="0" dirty="0" smtClean="0">
              <a:latin typeface="Arial" panose="020B0604020202020204" pitchFamily="34" charset="0"/>
            </a:endParaRPr>
          </a:p>
          <a:p>
            <a:pPr eaLnBrk="1" hangingPunct="1"/>
            <a:r>
              <a:rPr lang="en-US" altLang="en-US" baseline="0" dirty="0" smtClean="0">
                <a:latin typeface="Arial" panose="020B0604020202020204" pitchFamily="34" charset="0"/>
              </a:rPr>
              <a:t>The person’s physician would fill out this form and either include it with the initial appeal, or it could be sent after the expedited appeal is filed. In either scenario, the region would use this information to weigh in on whether or not the appeal is expedited. </a:t>
            </a:r>
            <a:endParaRPr lang="en-US" altLang="en-US" dirty="0" smtClean="0">
              <a:latin typeface="Arial" panose="020B0604020202020204" pitchFamily="34" charset="0"/>
            </a:endParaRPr>
          </a:p>
        </p:txBody>
      </p:sp>
    </p:spTree>
    <p:extLst>
      <p:ext uri="{BB962C8B-B14F-4D97-AF65-F5344CB8AC3E}">
        <p14:creationId xmlns:p14="http://schemas.microsoft.com/office/powerpoint/2010/main" val="331369221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 Standard">
    <p:spTree>
      <p:nvGrpSpPr>
        <p:cNvPr id="1" name=""/>
        <p:cNvGrpSpPr/>
        <p:nvPr/>
      </p:nvGrpSpPr>
      <p:grpSpPr>
        <a:xfrm>
          <a:off x="0" y="0"/>
          <a:ext cx="0" cy="0"/>
          <a:chOff x="0" y="0"/>
          <a:chExt cx="0" cy="0"/>
        </a:xfrm>
      </p:grpSpPr>
      <p:sp>
        <p:nvSpPr>
          <p:cNvPr id="5" name="Rectangle 4"/>
          <p:cNvSpPr/>
          <p:nvPr/>
        </p:nvSpPr>
        <p:spPr>
          <a:xfrm>
            <a:off x="0" y="3886200"/>
            <a:ext cx="9144000" cy="2514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pic>
        <p:nvPicPr>
          <p:cNvPr id="6" name="Picture 7"/>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952500" y="1524000"/>
            <a:ext cx="7239000" cy="228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152400" y="4038603"/>
            <a:ext cx="8839200" cy="1422399"/>
          </a:xfrm>
        </p:spPr>
        <p:txBody>
          <a:bodyPr>
            <a:normAutofit/>
          </a:bodyPr>
          <a:lstStyle>
            <a:lvl1pPr algn="ctr">
              <a:defRPr sz="4000"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smtClean="0"/>
              <a:t>Click to edit Master title style</a:t>
            </a:r>
            <a:endParaRPr lang="en-US" dirty="0"/>
          </a:p>
        </p:txBody>
      </p:sp>
      <p:sp>
        <p:nvSpPr>
          <p:cNvPr id="7" name="Text Placeholder 13"/>
          <p:cNvSpPr>
            <a:spLocks noGrp="1"/>
          </p:cNvSpPr>
          <p:nvPr>
            <p:ph type="body" sz="quarter" idx="12"/>
          </p:nvPr>
        </p:nvSpPr>
        <p:spPr>
          <a:xfrm>
            <a:off x="152400" y="5461001"/>
            <a:ext cx="8839200" cy="812800"/>
          </a:xfrm>
        </p:spPr>
        <p:txBody>
          <a:bodyPr anchor="ctr">
            <a:normAutofit/>
          </a:bodyPr>
          <a:lstStyle>
            <a:lvl1pPr marL="0" indent="0" algn="ctr">
              <a:buNone/>
              <a:defRPr sz="2800">
                <a:solidFill>
                  <a:schemeClr val="bg1"/>
                </a:solidFill>
                <a:effectLst>
                  <a:outerShdw blurRad="38100" dist="38100" dir="2700000" algn="tl">
                    <a:srgbClr val="000000">
                      <a:alpha val="43137"/>
                    </a:srgbClr>
                  </a:outerShdw>
                </a:effectLst>
                <a:latin typeface="PermianSlabSerifTypeface" pitchFamily="50" charset="0"/>
              </a:defRPr>
            </a:lvl1pPr>
          </a:lstStyle>
          <a:p>
            <a:pPr lvl="0"/>
            <a:r>
              <a:rPr lang="en-US" smtClean="0"/>
              <a:t>Click to edit Master text styles</a:t>
            </a:r>
          </a:p>
        </p:txBody>
      </p:sp>
      <p:sp>
        <p:nvSpPr>
          <p:cNvPr id="8" name="Text Placeholder 11"/>
          <p:cNvSpPr>
            <a:spLocks noGrp="1"/>
          </p:cNvSpPr>
          <p:nvPr>
            <p:ph type="body" sz="quarter" idx="11"/>
          </p:nvPr>
        </p:nvSpPr>
        <p:spPr>
          <a:xfrm>
            <a:off x="0" y="6400800"/>
            <a:ext cx="9144000" cy="457200"/>
          </a:xfrm>
        </p:spPr>
        <p:txBody>
          <a:bodyPr anchor="ctr">
            <a:normAutofit/>
          </a:bodyPr>
          <a:lstStyle>
            <a:lvl1pPr marL="0" indent="0" algn="ctr">
              <a:buNone/>
              <a:defRPr sz="1100" baseline="0">
                <a:solidFill>
                  <a:schemeClr val="accent5"/>
                </a:solidFill>
                <a:latin typeface="Open Sans" panose="020B0606030504020204" pitchFamily="34" charset="0"/>
                <a:ea typeface="Open Sans" panose="020B0606030504020204" pitchFamily="34" charset="0"/>
                <a:cs typeface="Open Sans" panose="020B0606030504020204" pitchFamily="34" charset="0"/>
              </a:defRPr>
            </a:lvl1pPr>
          </a:lstStyle>
          <a:p>
            <a:pPr lvl="0"/>
            <a:r>
              <a:rPr lang="en-US" smtClean="0"/>
              <a:t>Click to edit Master text styles</a:t>
            </a:r>
          </a:p>
        </p:txBody>
      </p:sp>
    </p:spTree>
    <p:extLst>
      <p:ext uri="{BB962C8B-B14F-4D97-AF65-F5344CB8AC3E}">
        <p14:creationId xmlns:p14="http://schemas.microsoft.com/office/powerpoint/2010/main" val="2764918605"/>
      </p:ext>
    </p:extLst>
  </p:cSld>
  <p:clrMapOvr>
    <a:masterClrMapping/>
  </p:clrMapOvr>
  <p:hf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Body - Gray">
    <p:spTree>
      <p:nvGrpSpPr>
        <p:cNvPr id="1" name=""/>
        <p:cNvGrpSpPr/>
        <p:nvPr/>
      </p:nvGrpSpPr>
      <p:grpSpPr>
        <a:xfrm>
          <a:off x="0" y="0"/>
          <a:ext cx="0" cy="0"/>
          <a:chOff x="0" y="0"/>
          <a:chExt cx="0" cy="0"/>
        </a:xfrm>
      </p:grpSpPr>
      <p:sp>
        <p:nvSpPr>
          <p:cNvPr id="4" name="Rectangle 3"/>
          <p:cNvSpPr/>
          <p:nvPr/>
        </p:nvSpPr>
        <p:spPr>
          <a:xfrm>
            <a:off x="0" y="177800"/>
            <a:ext cx="9144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 name="Rectangle 4"/>
          <p:cNvSpPr/>
          <p:nvPr/>
        </p:nvSpPr>
        <p:spPr>
          <a:xfrm>
            <a:off x="0" y="990600"/>
            <a:ext cx="9144000" cy="88900"/>
          </a:xfrm>
          <a:prstGeom prst="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 name="Rectangle 5"/>
          <p:cNvSpPr/>
          <p:nvPr/>
        </p:nvSpPr>
        <p:spPr>
          <a:xfrm>
            <a:off x="0" y="6151563"/>
            <a:ext cx="9144000" cy="706437"/>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pic>
        <p:nvPicPr>
          <p:cNvPr id="7" name="Picture 9"/>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9525" y="6151563"/>
            <a:ext cx="2316163" cy="731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152400" y="177803"/>
            <a:ext cx="8839200" cy="825500"/>
          </a:xfrm>
        </p:spPr>
        <p:txBody>
          <a:bodyPr>
            <a:noAutofit/>
          </a:bodyPr>
          <a:lstStyle>
            <a:lvl1pPr algn="l">
              <a:defRPr sz="3200"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smtClean="0"/>
              <a:t>Click to edit Master title style</a:t>
            </a:r>
            <a:endParaRPr lang="en-US" dirty="0"/>
          </a:p>
        </p:txBody>
      </p:sp>
      <p:sp>
        <p:nvSpPr>
          <p:cNvPr id="3" name="Content Placeholder 2"/>
          <p:cNvSpPr>
            <a:spLocks noGrp="1"/>
          </p:cNvSpPr>
          <p:nvPr>
            <p:ph idx="1"/>
          </p:nvPr>
        </p:nvSpPr>
        <p:spPr>
          <a:xfrm>
            <a:off x="228600" y="1193804"/>
            <a:ext cx="8763000" cy="4958462"/>
          </a:xfrm>
        </p:spPr>
        <p:txBody>
          <a:bodyPr>
            <a:normAutofit/>
          </a:bodyPr>
          <a:lstStyle>
            <a:lvl1pPr>
              <a:buClr>
                <a:schemeClr val="accent5">
                  <a:lumMod val="60000"/>
                  <a:lumOff val="40000"/>
                </a:schemeClr>
              </a:buClr>
              <a:defRPr sz="2400">
                <a:latin typeface="Open Sans" panose="020B0606030504020204" pitchFamily="34" charset="0"/>
                <a:ea typeface="Open Sans" panose="020B0606030504020204" pitchFamily="34" charset="0"/>
                <a:cs typeface="Open Sans" panose="020B0606030504020204" pitchFamily="34" charset="0"/>
              </a:defRPr>
            </a:lvl1pPr>
            <a:lvl2pPr>
              <a:buClr>
                <a:schemeClr val="accent5">
                  <a:lumMod val="60000"/>
                  <a:lumOff val="40000"/>
                </a:schemeClr>
              </a:buClr>
              <a:defRPr sz="2000">
                <a:latin typeface="Open Sans" panose="020B0606030504020204" pitchFamily="34" charset="0"/>
                <a:ea typeface="Open Sans" panose="020B0606030504020204" pitchFamily="34" charset="0"/>
                <a:cs typeface="Open Sans" panose="020B0606030504020204" pitchFamily="34" charset="0"/>
              </a:defRPr>
            </a:lvl2pPr>
            <a:lvl3pPr>
              <a:buClr>
                <a:schemeClr val="accent5">
                  <a:lumMod val="60000"/>
                  <a:lumOff val="40000"/>
                </a:schemeClr>
              </a:buClr>
              <a:defRPr sz="1800">
                <a:latin typeface="Open Sans" panose="020B0606030504020204" pitchFamily="34" charset="0"/>
                <a:ea typeface="Open Sans" panose="020B0606030504020204" pitchFamily="34" charset="0"/>
                <a:cs typeface="Open Sans" panose="020B0606030504020204" pitchFamily="34" charset="0"/>
              </a:defRPr>
            </a:lvl3pPr>
            <a:lvl4pPr>
              <a:buClr>
                <a:schemeClr val="accent5">
                  <a:lumMod val="60000"/>
                  <a:lumOff val="40000"/>
                </a:schemeClr>
              </a:buClr>
              <a:defRPr sz="1600">
                <a:latin typeface="Open Sans" panose="020B0606030504020204" pitchFamily="34" charset="0"/>
                <a:ea typeface="Open Sans" panose="020B0606030504020204" pitchFamily="34" charset="0"/>
                <a:cs typeface="Open Sans" panose="020B0606030504020204" pitchFamily="34" charset="0"/>
              </a:defRPr>
            </a:lvl4pPr>
            <a:lvl5pPr>
              <a:buClr>
                <a:schemeClr val="accent5">
                  <a:lumMod val="60000"/>
                  <a:lumOff val="40000"/>
                </a:schemeClr>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Footer Placeholder 4"/>
          <p:cNvSpPr>
            <a:spLocks noGrp="1"/>
          </p:cNvSpPr>
          <p:nvPr>
            <p:ph type="ftr" sz="quarter" idx="10"/>
          </p:nvPr>
        </p:nvSpPr>
        <p:spPr>
          <a:xfrm>
            <a:off x="3124200" y="6375400"/>
            <a:ext cx="2895600" cy="365125"/>
          </a:xfrm>
        </p:spPr>
        <p:txBody>
          <a:bodyPr/>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pPr>
              <a:defRPr/>
            </a:pPr>
            <a:endParaRPr lang="en-US"/>
          </a:p>
        </p:txBody>
      </p:sp>
      <p:sp>
        <p:nvSpPr>
          <p:cNvPr id="9" name="Slide Number Placeholder 5"/>
          <p:cNvSpPr>
            <a:spLocks noGrp="1"/>
          </p:cNvSpPr>
          <p:nvPr>
            <p:ph type="sldNum" sz="quarter" idx="11"/>
          </p:nvPr>
        </p:nvSpPr>
        <p:spPr>
          <a:xfrm>
            <a:off x="6858000" y="6375400"/>
            <a:ext cx="2133600" cy="365125"/>
          </a:xfrm>
        </p:spPr>
        <p:txBody>
          <a:bodyPr/>
          <a:lstStyle>
            <a:lvl1pPr>
              <a:defRPr>
                <a:solidFill>
                  <a:schemeClr val="tx2"/>
                </a:solidFill>
              </a:defRPr>
            </a:lvl1pPr>
          </a:lstStyle>
          <a:p>
            <a:fld id="{4A66A0F4-F624-4D84-AC7C-7B34F87553B8}" type="slidenum">
              <a:rPr lang="en-US" altLang="en-US"/>
              <a:pPr/>
              <a:t>‹#›</a:t>
            </a:fld>
            <a:endParaRPr lang="en-US" altLang="en-US"/>
          </a:p>
        </p:txBody>
      </p:sp>
    </p:spTree>
    <p:extLst>
      <p:ext uri="{BB962C8B-B14F-4D97-AF65-F5344CB8AC3E}">
        <p14:creationId xmlns:p14="http://schemas.microsoft.com/office/powerpoint/2010/main" val="1512504165"/>
      </p:ext>
    </p:extLst>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Body - Tan">
    <p:spTree>
      <p:nvGrpSpPr>
        <p:cNvPr id="1" name=""/>
        <p:cNvGrpSpPr/>
        <p:nvPr/>
      </p:nvGrpSpPr>
      <p:grpSpPr>
        <a:xfrm>
          <a:off x="0" y="0"/>
          <a:ext cx="0" cy="0"/>
          <a:chOff x="0" y="0"/>
          <a:chExt cx="0" cy="0"/>
        </a:xfrm>
      </p:grpSpPr>
      <p:sp>
        <p:nvSpPr>
          <p:cNvPr id="4" name="Rectangle 3"/>
          <p:cNvSpPr/>
          <p:nvPr/>
        </p:nvSpPr>
        <p:spPr>
          <a:xfrm>
            <a:off x="0" y="177800"/>
            <a:ext cx="9144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 name="Rectangle 4"/>
          <p:cNvSpPr/>
          <p:nvPr/>
        </p:nvSpPr>
        <p:spPr>
          <a:xfrm>
            <a:off x="0" y="990600"/>
            <a:ext cx="9144000" cy="889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 name="Rectangle 5"/>
          <p:cNvSpPr/>
          <p:nvPr/>
        </p:nvSpPr>
        <p:spPr>
          <a:xfrm>
            <a:off x="0" y="6151563"/>
            <a:ext cx="9144000" cy="706437"/>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pic>
        <p:nvPicPr>
          <p:cNvPr id="7" name="Picture 9"/>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9525" y="6151563"/>
            <a:ext cx="2316163" cy="731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152400" y="177803"/>
            <a:ext cx="8839200" cy="825500"/>
          </a:xfrm>
        </p:spPr>
        <p:txBody>
          <a:bodyPr>
            <a:noAutofit/>
          </a:bodyPr>
          <a:lstStyle>
            <a:lvl1pPr algn="l">
              <a:defRPr sz="3200"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smtClean="0"/>
              <a:t>Click to edit Master title style</a:t>
            </a:r>
            <a:endParaRPr lang="en-US" dirty="0"/>
          </a:p>
        </p:txBody>
      </p:sp>
      <p:sp>
        <p:nvSpPr>
          <p:cNvPr id="3" name="Content Placeholder 2"/>
          <p:cNvSpPr>
            <a:spLocks noGrp="1"/>
          </p:cNvSpPr>
          <p:nvPr>
            <p:ph idx="1"/>
          </p:nvPr>
        </p:nvSpPr>
        <p:spPr>
          <a:xfrm>
            <a:off x="228600" y="1193800"/>
            <a:ext cx="8763000" cy="4958465"/>
          </a:xfrm>
        </p:spPr>
        <p:txBody>
          <a:bodyPr>
            <a:normAutofit/>
          </a:bodyPr>
          <a:lstStyle>
            <a:lvl1pPr>
              <a:buClr>
                <a:schemeClr val="accent6"/>
              </a:buClr>
              <a:defRPr sz="2400">
                <a:latin typeface="Open Sans" panose="020B0606030504020204" pitchFamily="34" charset="0"/>
                <a:ea typeface="Open Sans" panose="020B0606030504020204" pitchFamily="34" charset="0"/>
                <a:cs typeface="Open Sans" panose="020B0606030504020204" pitchFamily="34" charset="0"/>
              </a:defRPr>
            </a:lvl1pPr>
            <a:lvl2pPr>
              <a:buClr>
                <a:schemeClr val="accent6"/>
              </a:buClr>
              <a:defRPr sz="2000">
                <a:latin typeface="Open Sans" panose="020B0606030504020204" pitchFamily="34" charset="0"/>
                <a:ea typeface="Open Sans" panose="020B0606030504020204" pitchFamily="34" charset="0"/>
                <a:cs typeface="Open Sans" panose="020B0606030504020204" pitchFamily="34" charset="0"/>
              </a:defRPr>
            </a:lvl2pPr>
            <a:lvl3pPr>
              <a:buClr>
                <a:schemeClr val="accent6"/>
              </a:buClr>
              <a:defRPr sz="1800">
                <a:latin typeface="Open Sans" panose="020B0606030504020204" pitchFamily="34" charset="0"/>
                <a:ea typeface="Open Sans" panose="020B0606030504020204" pitchFamily="34" charset="0"/>
                <a:cs typeface="Open Sans" panose="020B0606030504020204" pitchFamily="34" charset="0"/>
              </a:defRPr>
            </a:lvl3pPr>
            <a:lvl4pPr>
              <a:buClr>
                <a:schemeClr val="accent6"/>
              </a:buClr>
              <a:defRPr sz="1600">
                <a:latin typeface="Open Sans" panose="020B0606030504020204" pitchFamily="34" charset="0"/>
                <a:ea typeface="Open Sans" panose="020B0606030504020204" pitchFamily="34" charset="0"/>
                <a:cs typeface="Open Sans" panose="020B0606030504020204" pitchFamily="34" charset="0"/>
              </a:defRPr>
            </a:lvl4pPr>
            <a:lvl5pPr>
              <a:buClr>
                <a:schemeClr val="accent6"/>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Footer Placeholder 4"/>
          <p:cNvSpPr>
            <a:spLocks noGrp="1"/>
          </p:cNvSpPr>
          <p:nvPr>
            <p:ph type="ftr" sz="quarter" idx="10"/>
          </p:nvPr>
        </p:nvSpPr>
        <p:spPr>
          <a:xfrm>
            <a:off x="3124200" y="6375400"/>
            <a:ext cx="2895600" cy="365125"/>
          </a:xfrm>
        </p:spPr>
        <p:txBody>
          <a:bodyPr/>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pPr>
              <a:defRPr/>
            </a:pPr>
            <a:endParaRPr lang="en-US"/>
          </a:p>
        </p:txBody>
      </p:sp>
      <p:sp>
        <p:nvSpPr>
          <p:cNvPr id="9" name="Slide Number Placeholder 5"/>
          <p:cNvSpPr>
            <a:spLocks noGrp="1"/>
          </p:cNvSpPr>
          <p:nvPr>
            <p:ph type="sldNum" sz="quarter" idx="11"/>
          </p:nvPr>
        </p:nvSpPr>
        <p:spPr>
          <a:xfrm>
            <a:off x="6858000" y="6375400"/>
            <a:ext cx="2133600" cy="365125"/>
          </a:xfrm>
        </p:spPr>
        <p:txBody>
          <a:bodyPr/>
          <a:lstStyle>
            <a:lvl1pPr>
              <a:defRPr>
                <a:solidFill>
                  <a:schemeClr val="tx2"/>
                </a:solidFill>
              </a:defRPr>
            </a:lvl1pPr>
          </a:lstStyle>
          <a:p>
            <a:fld id="{2DB125C9-247E-40C6-8024-885699F596B7}" type="slidenum">
              <a:rPr lang="en-US" altLang="en-US"/>
              <a:pPr/>
              <a:t>‹#›</a:t>
            </a:fld>
            <a:endParaRPr lang="en-US" altLang="en-US"/>
          </a:p>
        </p:txBody>
      </p:sp>
    </p:spTree>
    <p:extLst>
      <p:ext uri="{BB962C8B-B14F-4D97-AF65-F5344CB8AC3E}">
        <p14:creationId xmlns:p14="http://schemas.microsoft.com/office/powerpoint/2010/main" val="844813026"/>
      </p:ext>
    </p:extLst>
  </p:cSld>
  <p:clrMapOvr>
    <a:masterClrMapping/>
  </p:clrMapOvr>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Double-Column Body">
    <p:spTree>
      <p:nvGrpSpPr>
        <p:cNvPr id="1" name=""/>
        <p:cNvGrpSpPr/>
        <p:nvPr/>
      </p:nvGrpSpPr>
      <p:grpSpPr>
        <a:xfrm>
          <a:off x="0" y="0"/>
          <a:ext cx="0" cy="0"/>
          <a:chOff x="0" y="0"/>
          <a:chExt cx="0" cy="0"/>
        </a:xfrm>
      </p:grpSpPr>
      <p:sp>
        <p:nvSpPr>
          <p:cNvPr id="5" name="Rectangle 4"/>
          <p:cNvSpPr/>
          <p:nvPr/>
        </p:nvSpPr>
        <p:spPr>
          <a:xfrm>
            <a:off x="0" y="177800"/>
            <a:ext cx="9144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 name="Rectangle 5"/>
          <p:cNvSpPr/>
          <p:nvPr/>
        </p:nvSpPr>
        <p:spPr>
          <a:xfrm>
            <a:off x="0" y="6151563"/>
            <a:ext cx="9144000" cy="706437"/>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pic>
        <p:nvPicPr>
          <p:cNvPr id="7" name="Picture 8"/>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9525" y="6151563"/>
            <a:ext cx="2316163" cy="731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152400" y="177803"/>
            <a:ext cx="8839200" cy="825500"/>
          </a:xfrm>
        </p:spPr>
        <p:txBody>
          <a:bodyPr>
            <a:noAutofit/>
          </a:bodyPr>
          <a:lstStyle>
            <a:lvl1pPr algn="l">
              <a:defRPr sz="3200"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smtClean="0"/>
              <a:t>Click to edit Master title style</a:t>
            </a:r>
            <a:endParaRPr lang="en-US" dirty="0"/>
          </a:p>
        </p:txBody>
      </p:sp>
      <p:sp>
        <p:nvSpPr>
          <p:cNvPr id="3" name="Content Placeholder 2"/>
          <p:cNvSpPr>
            <a:spLocks noGrp="1"/>
          </p:cNvSpPr>
          <p:nvPr>
            <p:ph idx="1"/>
          </p:nvPr>
        </p:nvSpPr>
        <p:spPr>
          <a:xfrm>
            <a:off x="228600" y="1193804"/>
            <a:ext cx="4191000" cy="4958462"/>
          </a:xfrm>
        </p:spPr>
        <p:txBody>
          <a:bodyPr>
            <a:normAutofit/>
          </a:bodyPr>
          <a:lstStyle>
            <a:lvl1pPr>
              <a:buClr>
                <a:srgbClr val="FF0F00"/>
              </a:buClr>
              <a:defRPr sz="2400">
                <a:latin typeface="Open Sans" panose="020B0606030504020204" pitchFamily="34" charset="0"/>
                <a:ea typeface="Open Sans" panose="020B0606030504020204" pitchFamily="34" charset="0"/>
                <a:cs typeface="Open Sans" panose="020B0606030504020204" pitchFamily="34" charset="0"/>
              </a:defRPr>
            </a:lvl1pPr>
            <a:lvl2pPr>
              <a:buClr>
                <a:srgbClr val="FF0F00"/>
              </a:buClr>
              <a:defRPr sz="2000">
                <a:latin typeface="Open Sans" panose="020B0606030504020204" pitchFamily="34" charset="0"/>
                <a:ea typeface="Open Sans" panose="020B0606030504020204" pitchFamily="34" charset="0"/>
                <a:cs typeface="Open Sans" panose="020B0606030504020204" pitchFamily="34" charset="0"/>
              </a:defRPr>
            </a:lvl2pPr>
            <a:lvl3pPr>
              <a:buClr>
                <a:srgbClr val="FF0F00"/>
              </a:buClr>
              <a:defRPr sz="1800">
                <a:latin typeface="Open Sans" panose="020B0606030504020204" pitchFamily="34" charset="0"/>
                <a:ea typeface="Open Sans" panose="020B0606030504020204" pitchFamily="34" charset="0"/>
                <a:cs typeface="Open Sans" panose="020B0606030504020204" pitchFamily="34" charset="0"/>
              </a:defRPr>
            </a:lvl3pPr>
            <a:lvl4pPr>
              <a:buClr>
                <a:srgbClr val="FF0F00"/>
              </a:buClr>
              <a:defRPr sz="1600">
                <a:latin typeface="Open Sans" panose="020B0606030504020204" pitchFamily="34" charset="0"/>
                <a:ea typeface="Open Sans" panose="020B0606030504020204" pitchFamily="34" charset="0"/>
                <a:cs typeface="Open Sans" panose="020B0606030504020204" pitchFamily="34" charset="0"/>
              </a:defRPr>
            </a:lvl4pPr>
            <a:lvl5pPr>
              <a:buClr>
                <a:srgbClr val="FF0F00"/>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Content Placeholder 2"/>
          <p:cNvSpPr>
            <a:spLocks noGrp="1"/>
          </p:cNvSpPr>
          <p:nvPr>
            <p:ph idx="13"/>
          </p:nvPr>
        </p:nvSpPr>
        <p:spPr>
          <a:xfrm>
            <a:off x="4724400" y="1193804"/>
            <a:ext cx="4191000" cy="4958462"/>
          </a:xfrm>
        </p:spPr>
        <p:txBody>
          <a:bodyPr>
            <a:normAutofit/>
          </a:bodyPr>
          <a:lstStyle>
            <a:lvl1pPr>
              <a:buClr>
                <a:srgbClr val="FF0000"/>
              </a:buClr>
              <a:defRPr sz="2400">
                <a:latin typeface="Open Sans" panose="020B0606030504020204" pitchFamily="34" charset="0"/>
                <a:ea typeface="Open Sans" panose="020B0606030504020204" pitchFamily="34" charset="0"/>
                <a:cs typeface="Open Sans" panose="020B0606030504020204" pitchFamily="34" charset="0"/>
              </a:defRPr>
            </a:lvl1pPr>
            <a:lvl2pPr>
              <a:buClr>
                <a:srgbClr val="FF0000"/>
              </a:buClr>
              <a:defRPr sz="2000">
                <a:latin typeface="Open Sans" panose="020B0606030504020204" pitchFamily="34" charset="0"/>
                <a:ea typeface="Open Sans" panose="020B0606030504020204" pitchFamily="34" charset="0"/>
                <a:cs typeface="Open Sans" panose="020B0606030504020204" pitchFamily="34" charset="0"/>
              </a:defRPr>
            </a:lvl2pPr>
            <a:lvl3pPr>
              <a:buClr>
                <a:srgbClr val="FF0000"/>
              </a:buClr>
              <a:defRPr sz="1800">
                <a:latin typeface="Open Sans" panose="020B0606030504020204" pitchFamily="34" charset="0"/>
                <a:ea typeface="Open Sans" panose="020B0606030504020204" pitchFamily="34" charset="0"/>
                <a:cs typeface="Open Sans" panose="020B0606030504020204" pitchFamily="34" charset="0"/>
              </a:defRPr>
            </a:lvl3pPr>
            <a:lvl4pPr>
              <a:buClr>
                <a:srgbClr val="FF0000"/>
              </a:buClr>
              <a:defRPr sz="1600">
                <a:latin typeface="Open Sans" panose="020B0606030504020204" pitchFamily="34" charset="0"/>
                <a:ea typeface="Open Sans" panose="020B0606030504020204" pitchFamily="34" charset="0"/>
                <a:cs typeface="Open Sans" panose="020B0606030504020204" pitchFamily="34" charset="0"/>
              </a:defRPr>
            </a:lvl4pPr>
            <a:lvl5pPr>
              <a:buClr>
                <a:srgbClr val="FF0000"/>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Footer Placeholder 4"/>
          <p:cNvSpPr>
            <a:spLocks noGrp="1"/>
          </p:cNvSpPr>
          <p:nvPr>
            <p:ph type="ftr" sz="quarter" idx="14"/>
          </p:nvPr>
        </p:nvSpPr>
        <p:spPr>
          <a:xfrm>
            <a:off x="3124200" y="6375400"/>
            <a:ext cx="2895600" cy="365125"/>
          </a:xfrm>
        </p:spPr>
        <p:txBody>
          <a:bodyPr/>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pPr>
              <a:defRPr/>
            </a:pPr>
            <a:endParaRPr lang="en-US"/>
          </a:p>
        </p:txBody>
      </p:sp>
      <p:sp>
        <p:nvSpPr>
          <p:cNvPr id="10" name="Slide Number Placeholder 5"/>
          <p:cNvSpPr>
            <a:spLocks noGrp="1"/>
          </p:cNvSpPr>
          <p:nvPr>
            <p:ph type="sldNum" sz="quarter" idx="15"/>
          </p:nvPr>
        </p:nvSpPr>
        <p:spPr>
          <a:xfrm>
            <a:off x="6858000" y="6375400"/>
            <a:ext cx="2133600" cy="365125"/>
          </a:xfrm>
        </p:spPr>
        <p:txBody>
          <a:bodyPr/>
          <a:lstStyle>
            <a:lvl1pPr>
              <a:defRPr>
                <a:solidFill>
                  <a:schemeClr val="tx2"/>
                </a:solidFill>
              </a:defRPr>
            </a:lvl1pPr>
          </a:lstStyle>
          <a:p>
            <a:fld id="{AEA98F84-A01C-4A79-9745-ECE9B391CE71}" type="slidenum">
              <a:rPr lang="en-US" altLang="en-US"/>
              <a:pPr/>
              <a:t>‹#›</a:t>
            </a:fld>
            <a:endParaRPr lang="en-US" altLang="en-US"/>
          </a:p>
        </p:txBody>
      </p:sp>
    </p:spTree>
    <p:extLst>
      <p:ext uri="{BB962C8B-B14F-4D97-AF65-F5344CB8AC3E}">
        <p14:creationId xmlns:p14="http://schemas.microsoft.com/office/powerpoint/2010/main" val="1369265589"/>
      </p:ext>
    </p:extLst>
  </p:cSld>
  <p:clrMapOvr>
    <a:masterClrMapping/>
  </p:clrMapOvr>
  <p:hf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838552978"/>
      </p:ext>
    </p:extLst>
  </p:cSld>
  <p:clrMapOvr>
    <a:masterClrMapping/>
  </p:clrMapOvr>
  <p:hf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Blank - Blue">
    <p:bg>
      <p:bgPr>
        <a:solidFill>
          <a:schemeClr val="accent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812820695"/>
      </p:ext>
    </p:extLst>
  </p:cSld>
  <p:clrMapOvr>
    <a:masterClrMapping/>
  </p:clrMapOvr>
  <p:hf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Blank - Orange">
    <p:bg>
      <p:bgPr>
        <a:solidFill>
          <a:srgbClr val="E87722"/>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26418932"/>
      </p:ext>
    </p:extLst>
  </p:cSld>
  <p:clrMapOvr>
    <a:masterClrMapping/>
  </p:clrMapOvr>
  <p:hf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Blank - YellowGreen">
    <p:bg>
      <p:bgPr>
        <a:solidFill>
          <a:schemeClr val="accent2"/>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124665311"/>
      </p:ext>
    </p:extLst>
  </p:cSld>
  <p:clrMapOvr>
    <a:masterClrMapping/>
  </p:clrMapOvr>
  <p:hf hdr="0" ftr="0" dt="0"/>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Blank - Gray">
    <p:bg>
      <p:bgPr>
        <a:solidFill>
          <a:srgbClr val="E0E0E0"/>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665619320"/>
      </p:ext>
    </p:extLst>
  </p:cSld>
  <p:clrMapOvr>
    <a:masterClrMapping/>
  </p:clrMapOvr>
  <p:hf hdr="0" ftr="0" dt="0"/>
</p:sldLayout>
</file>

<file path=ppt/slideLayouts/slideLayout18.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xfrm>
            <a:off x="457200" y="6245225"/>
            <a:ext cx="2133600" cy="476250"/>
          </a:xfrm>
          <a:prstGeom prst="rect">
            <a:avLst/>
          </a:prstGeom>
        </p:spPr>
        <p:txBody>
          <a:bodyPr/>
          <a:lstStyle>
            <a:lvl1pPr>
              <a:defRPr>
                <a:latin typeface="Arial" charset="0"/>
                <a:cs typeface="+mn-cs"/>
              </a:defRPr>
            </a:lvl1pPr>
          </a:lstStyle>
          <a:p>
            <a:pPr>
              <a:defRPr/>
            </a:pPr>
            <a:endParaRPr lang="en-US" altLang="en-US"/>
          </a:p>
        </p:txBody>
      </p:sp>
      <p:sp>
        <p:nvSpPr>
          <p:cNvPr id="5" name="Rectangle 5"/>
          <p:cNvSpPr>
            <a:spLocks noGrp="1" noChangeArrowheads="1"/>
          </p:cNvSpPr>
          <p:nvPr>
            <p:ph type="ftr" sz="quarter" idx="11"/>
          </p:nvPr>
        </p:nvSpPr>
        <p:spPr>
          <a:xfrm>
            <a:off x="3124200" y="6245225"/>
            <a:ext cx="2895600" cy="476250"/>
          </a:xfrm>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xfrm>
            <a:off x="6553200" y="6245225"/>
            <a:ext cx="2133600" cy="476250"/>
          </a:xfrm>
        </p:spPr>
        <p:txBody>
          <a:bodyPr/>
          <a:lstStyle>
            <a:lvl1pPr>
              <a:defRPr/>
            </a:lvl1pPr>
          </a:lstStyle>
          <a:p>
            <a:fld id="{FA080C6D-3D42-46D8-8C17-A8E93B0E0067}" type="slidenum">
              <a:rPr lang="en-US" altLang="en-US"/>
              <a:pPr/>
              <a:t>‹#›</a:t>
            </a:fld>
            <a:endParaRPr lang="en-US" altLang="en-US"/>
          </a:p>
        </p:txBody>
      </p:sp>
    </p:spTree>
    <p:extLst>
      <p:ext uri="{BB962C8B-B14F-4D97-AF65-F5344CB8AC3E}">
        <p14:creationId xmlns:p14="http://schemas.microsoft.com/office/powerpoint/2010/main" val="1838506272"/>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 Photo">
    <p:spTree>
      <p:nvGrpSpPr>
        <p:cNvPr id="1" name=""/>
        <p:cNvGrpSpPr/>
        <p:nvPr/>
      </p:nvGrpSpPr>
      <p:grpSpPr>
        <a:xfrm>
          <a:off x="0" y="0"/>
          <a:ext cx="0" cy="0"/>
          <a:chOff x="0" y="0"/>
          <a:chExt cx="0" cy="0"/>
        </a:xfrm>
      </p:grpSpPr>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65125" y="320675"/>
            <a:ext cx="4054475" cy="1279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Picture Placeholder 6"/>
          <p:cNvSpPr>
            <a:spLocks noGrp="1"/>
          </p:cNvSpPr>
          <p:nvPr>
            <p:ph type="pic" sz="quarter" idx="10"/>
          </p:nvPr>
        </p:nvSpPr>
        <p:spPr>
          <a:xfrm>
            <a:off x="4572000" y="0"/>
            <a:ext cx="4572000" cy="6858000"/>
          </a:xfrm>
        </p:spPr>
        <p:txBody>
          <a:bodyPr rtlCol="0">
            <a:normAutofit/>
          </a:bodyPr>
          <a:lstStyle>
            <a:lvl1pPr marL="0" indent="0">
              <a:buNone/>
              <a:defRPr/>
            </a:lvl1pPr>
          </a:lstStyle>
          <a:p>
            <a:pPr lvl="0"/>
            <a:r>
              <a:rPr lang="en-US" noProof="0" smtClean="0"/>
              <a:t>Click icon to add picture</a:t>
            </a:r>
            <a:endParaRPr lang="en-US" noProof="0" dirty="0"/>
          </a:p>
        </p:txBody>
      </p:sp>
      <p:sp>
        <p:nvSpPr>
          <p:cNvPr id="10" name="Title 9"/>
          <p:cNvSpPr>
            <a:spLocks noGrp="1"/>
          </p:cNvSpPr>
          <p:nvPr>
            <p:ph type="title"/>
          </p:nvPr>
        </p:nvSpPr>
        <p:spPr>
          <a:xfrm>
            <a:off x="381000" y="2209801"/>
            <a:ext cx="3962400" cy="2235200"/>
          </a:xfrm>
        </p:spPr>
        <p:txBody>
          <a:bodyPr>
            <a:noAutofit/>
          </a:bodyPr>
          <a:lstStyle>
            <a:lvl1pPr marL="0" indent="0" algn="l">
              <a:defRPr sz="3600">
                <a:effectLst/>
                <a:latin typeface="PermianSlabSerifTypeface" pitchFamily="50" charset="0"/>
              </a:defRPr>
            </a:lvl1pPr>
          </a:lstStyle>
          <a:p>
            <a:r>
              <a:rPr lang="en-US" smtClean="0"/>
              <a:t>Click to edit Master title style</a:t>
            </a:r>
            <a:endParaRPr lang="en-US" dirty="0"/>
          </a:p>
        </p:txBody>
      </p:sp>
      <p:sp>
        <p:nvSpPr>
          <p:cNvPr id="12" name="Text Placeholder 11"/>
          <p:cNvSpPr>
            <a:spLocks noGrp="1"/>
          </p:cNvSpPr>
          <p:nvPr>
            <p:ph type="body" sz="quarter" idx="11"/>
          </p:nvPr>
        </p:nvSpPr>
        <p:spPr>
          <a:xfrm>
            <a:off x="381000" y="5562600"/>
            <a:ext cx="4038600" cy="1117600"/>
          </a:xfrm>
        </p:spPr>
        <p:txBody>
          <a:bodyPr anchor="b">
            <a:normAutofit/>
          </a:bodyPr>
          <a:lstStyle>
            <a:lvl1pPr marL="0" indent="0">
              <a:buNone/>
              <a:defRPr sz="1100">
                <a:solidFill>
                  <a:schemeClr val="accent5"/>
                </a:solidFill>
                <a:latin typeface="Open Sans" panose="020B0606030504020204" pitchFamily="34" charset="0"/>
                <a:ea typeface="Open Sans" panose="020B0606030504020204" pitchFamily="34" charset="0"/>
                <a:cs typeface="Open Sans" panose="020B0606030504020204" pitchFamily="34" charset="0"/>
              </a:defRPr>
            </a:lvl1pPr>
          </a:lstStyle>
          <a:p>
            <a:pPr lvl="0"/>
            <a:r>
              <a:rPr lang="en-US" smtClean="0"/>
              <a:t>Click to edit Master text styles</a:t>
            </a:r>
          </a:p>
          <a:p>
            <a:pPr lvl="1"/>
            <a:r>
              <a:rPr lang="en-US" smtClean="0"/>
              <a:t>Second level</a:t>
            </a:r>
          </a:p>
        </p:txBody>
      </p:sp>
      <p:sp>
        <p:nvSpPr>
          <p:cNvPr id="14" name="Text Placeholder 13"/>
          <p:cNvSpPr>
            <a:spLocks noGrp="1"/>
          </p:cNvSpPr>
          <p:nvPr>
            <p:ph type="body" sz="quarter" idx="12"/>
          </p:nvPr>
        </p:nvSpPr>
        <p:spPr>
          <a:xfrm>
            <a:off x="381000" y="4445001"/>
            <a:ext cx="3962400" cy="812800"/>
          </a:xfrm>
        </p:spPr>
        <p:txBody>
          <a:bodyPr>
            <a:normAutofit/>
          </a:bodyPr>
          <a:lstStyle>
            <a:lvl1pPr marL="0" indent="0">
              <a:buNone/>
              <a:defRPr sz="2800">
                <a:solidFill>
                  <a:schemeClr val="accent5"/>
                </a:solidFill>
                <a:latin typeface="PermianSlabSerifTypeface" pitchFamily="50" charset="0"/>
              </a:defRPr>
            </a:lvl1pPr>
          </a:lstStyle>
          <a:p>
            <a:pPr lvl="0"/>
            <a:r>
              <a:rPr lang="en-US" smtClean="0"/>
              <a:t>Click to edit Master text styles</a:t>
            </a:r>
          </a:p>
        </p:txBody>
      </p:sp>
    </p:spTree>
    <p:extLst>
      <p:ext uri="{BB962C8B-B14F-4D97-AF65-F5344CB8AC3E}">
        <p14:creationId xmlns:p14="http://schemas.microsoft.com/office/powerpoint/2010/main" val="3164899103"/>
      </p:ext>
    </p:extLst>
  </p:cSld>
  <p:clrMapOvr>
    <a:masterClrMapping/>
  </p:clrMapOvr>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Sub-Title">
    <p:spTree>
      <p:nvGrpSpPr>
        <p:cNvPr id="1" name=""/>
        <p:cNvGrpSpPr/>
        <p:nvPr/>
      </p:nvGrpSpPr>
      <p:grpSpPr>
        <a:xfrm>
          <a:off x="0" y="0"/>
          <a:ext cx="0" cy="0"/>
          <a:chOff x="0" y="0"/>
          <a:chExt cx="0" cy="0"/>
        </a:xfrm>
      </p:grpSpPr>
      <p:sp>
        <p:nvSpPr>
          <p:cNvPr id="3" name="Rectangle 2"/>
          <p:cNvSpPr/>
          <p:nvPr/>
        </p:nvSpPr>
        <p:spPr>
          <a:xfrm>
            <a:off x="2590800" y="3875088"/>
            <a:ext cx="6553200" cy="2239962"/>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pic>
        <p:nvPicPr>
          <p:cNvPr id="4" name="Picture 7"/>
          <p:cNvPicPr>
            <a:picLocks noChangeAspect="1"/>
          </p:cNvPicPr>
          <p:nvPr/>
        </p:nvPicPr>
        <p:blipFill>
          <a:blip r:embed="rId2">
            <a:extLst>
              <a:ext uri="{28A0092B-C50C-407E-A947-70E740481C1C}">
                <a14:useLocalDpi xmlns:a14="http://schemas.microsoft.com/office/drawing/2010/main" val="0"/>
              </a:ext>
            </a:extLst>
          </a:blip>
          <a:srcRect l="15509" t="13397" r="9549" b="13397"/>
          <a:stretch>
            <a:fillRect/>
          </a:stretch>
        </p:blipFill>
        <p:spPr bwMode="auto">
          <a:xfrm>
            <a:off x="152400" y="3767138"/>
            <a:ext cx="2514600" cy="2455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2667000" y="3962400"/>
            <a:ext cx="6324600" cy="2057400"/>
          </a:xfrm>
        </p:spPr>
        <p:txBody>
          <a:bodyPr/>
          <a:lstStyle>
            <a:lvl1pPr algn="r">
              <a:defRPr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smtClean="0"/>
              <a:t>Click to edit Master title style</a:t>
            </a:r>
            <a:endParaRPr lang="en-US" dirty="0"/>
          </a:p>
        </p:txBody>
      </p:sp>
    </p:spTree>
    <p:extLst>
      <p:ext uri="{BB962C8B-B14F-4D97-AF65-F5344CB8AC3E}">
        <p14:creationId xmlns:p14="http://schemas.microsoft.com/office/powerpoint/2010/main" val="2911964215"/>
      </p:ext>
    </p:extLst>
  </p:cSld>
  <p:clrMapOvr>
    <a:masterClrMapping/>
  </p:clrMapOvr>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Body - TN Mark">
    <p:spTree>
      <p:nvGrpSpPr>
        <p:cNvPr id="1" name=""/>
        <p:cNvGrpSpPr/>
        <p:nvPr/>
      </p:nvGrpSpPr>
      <p:grpSpPr>
        <a:xfrm>
          <a:off x="0" y="0"/>
          <a:ext cx="0" cy="0"/>
          <a:chOff x="0" y="0"/>
          <a:chExt cx="0" cy="0"/>
        </a:xfrm>
      </p:grpSpPr>
      <p:sp>
        <p:nvSpPr>
          <p:cNvPr id="4" name="Rectangle 3"/>
          <p:cNvSpPr/>
          <p:nvPr/>
        </p:nvSpPr>
        <p:spPr>
          <a:xfrm>
            <a:off x="0" y="177800"/>
            <a:ext cx="9144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pic>
        <p:nvPicPr>
          <p:cNvPr id="5" name="Picture 7"/>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8305800" y="6019800"/>
            <a:ext cx="866775" cy="866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152400" y="177803"/>
            <a:ext cx="8839200" cy="825500"/>
          </a:xfrm>
        </p:spPr>
        <p:txBody>
          <a:bodyPr>
            <a:noAutofit/>
          </a:bodyPr>
          <a:lstStyle>
            <a:lvl1pPr algn="l">
              <a:defRPr sz="3200"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smtClean="0"/>
              <a:t>Click to edit Master title style</a:t>
            </a:r>
            <a:endParaRPr lang="en-US" dirty="0"/>
          </a:p>
        </p:txBody>
      </p:sp>
      <p:sp>
        <p:nvSpPr>
          <p:cNvPr id="3" name="Content Placeholder 2"/>
          <p:cNvSpPr>
            <a:spLocks noGrp="1"/>
          </p:cNvSpPr>
          <p:nvPr>
            <p:ph idx="1"/>
          </p:nvPr>
        </p:nvSpPr>
        <p:spPr>
          <a:xfrm>
            <a:off x="152400" y="1143000"/>
            <a:ext cx="8839200" cy="5562600"/>
          </a:xfrm>
        </p:spPr>
        <p:txBody>
          <a:bodyPr>
            <a:normAutofit/>
          </a:bodyPr>
          <a:lstStyle>
            <a:lvl1pPr>
              <a:buClr>
                <a:schemeClr val="bg2"/>
              </a:buClr>
              <a:defRPr sz="2400">
                <a:latin typeface="Open Sans" panose="020B0606030504020204" pitchFamily="34" charset="0"/>
                <a:ea typeface="Open Sans" panose="020B0606030504020204" pitchFamily="34" charset="0"/>
                <a:cs typeface="Open Sans" panose="020B0606030504020204" pitchFamily="34" charset="0"/>
              </a:defRPr>
            </a:lvl1pPr>
            <a:lvl2pPr>
              <a:buClr>
                <a:schemeClr val="bg2"/>
              </a:buClr>
              <a:defRPr sz="2000">
                <a:latin typeface="Open Sans" panose="020B0606030504020204" pitchFamily="34" charset="0"/>
                <a:ea typeface="Open Sans" panose="020B0606030504020204" pitchFamily="34" charset="0"/>
                <a:cs typeface="Open Sans" panose="020B0606030504020204" pitchFamily="34" charset="0"/>
              </a:defRPr>
            </a:lvl2pPr>
            <a:lvl3pPr>
              <a:buClr>
                <a:schemeClr val="bg2"/>
              </a:buClr>
              <a:defRPr sz="1800">
                <a:latin typeface="Open Sans" panose="020B0606030504020204" pitchFamily="34" charset="0"/>
                <a:ea typeface="Open Sans" panose="020B0606030504020204" pitchFamily="34" charset="0"/>
                <a:cs typeface="Open Sans" panose="020B0606030504020204" pitchFamily="34" charset="0"/>
              </a:defRPr>
            </a:lvl3pPr>
            <a:lvl4pPr>
              <a:buClr>
                <a:schemeClr val="bg2"/>
              </a:buClr>
              <a:defRPr sz="1600">
                <a:latin typeface="Open Sans" panose="020B0606030504020204" pitchFamily="34" charset="0"/>
                <a:ea typeface="Open Sans" panose="020B0606030504020204" pitchFamily="34" charset="0"/>
                <a:cs typeface="Open Sans" panose="020B0606030504020204" pitchFamily="34" charset="0"/>
              </a:defRPr>
            </a:lvl4pPr>
            <a:lvl5pPr>
              <a:buClr>
                <a:schemeClr val="bg2"/>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3635349851"/>
      </p:ext>
    </p:extLst>
  </p:cSld>
  <p:clrMapOvr>
    <a:masterClrMapping/>
  </p:clrMapOvr>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ody">
    <p:spTree>
      <p:nvGrpSpPr>
        <p:cNvPr id="1" name=""/>
        <p:cNvGrpSpPr/>
        <p:nvPr/>
      </p:nvGrpSpPr>
      <p:grpSpPr>
        <a:xfrm>
          <a:off x="0" y="0"/>
          <a:ext cx="0" cy="0"/>
          <a:chOff x="0" y="0"/>
          <a:chExt cx="0" cy="0"/>
        </a:xfrm>
      </p:grpSpPr>
      <p:sp>
        <p:nvSpPr>
          <p:cNvPr id="4" name="Rectangle 3"/>
          <p:cNvSpPr/>
          <p:nvPr/>
        </p:nvSpPr>
        <p:spPr>
          <a:xfrm>
            <a:off x="0" y="177800"/>
            <a:ext cx="9144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 name="Rectangle 4"/>
          <p:cNvSpPr/>
          <p:nvPr/>
        </p:nvSpPr>
        <p:spPr>
          <a:xfrm>
            <a:off x="0" y="6151563"/>
            <a:ext cx="9144000" cy="706437"/>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pic>
        <p:nvPicPr>
          <p:cNvPr id="6" name="Picture 8"/>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9525" y="6151563"/>
            <a:ext cx="2316163" cy="731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152400" y="177803"/>
            <a:ext cx="8839200" cy="825500"/>
          </a:xfrm>
        </p:spPr>
        <p:txBody>
          <a:bodyPr>
            <a:noAutofit/>
          </a:bodyPr>
          <a:lstStyle>
            <a:lvl1pPr algn="l">
              <a:defRPr sz="3200"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smtClean="0"/>
              <a:t>Click to edit Master title style</a:t>
            </a:r>
            <a:endParaRPr lang="en-US" dirty="0"/>
          </a:p>
        </p:txBody>
      </p:sp>
      <p:sp>
        <p:nvSpPr>
          <p:cNvPr id="3" name="Content Placeholder 2"/>
          <p:cNvSpPr>
            <a:spLocks noGrp="1"/>
          </p:cNvSpPr>
          <p:nvPr>
            <p:ph idx="1"/>
          </p:nvPr>
        </p:nvSpPr>
        <p:spPr>
          <a:xfrm>
            <a:off x="228600" y="1193804"/>
            <a:ext cx="8763000" cy="4958462"/>
          </a:xfrm>
        </p:spPr>
        <p:txBody>
          <a:bodyPr>
            <a:normAutofit/>
          </a:bodyPr>
          <a:lstStyle>
            <a:lvl1pPr>
              <a:buClr>
                <a:schemeClr val="bg2"/>
              </a:buClr>
              <a:defRPr sz="2400">
                <a:latin typeface="Open Sans" panose="020B0606030504020204" pitchFamily="34" charset="0"/>
                <a:ea typeface="Open Sans" panose="020B0606030504020204" pitchFamily="34" charset="0"/>
                <a:cs typeface="Open Sans" panose="020B0606030504020204" pitchFamily="34" charset="0"/>
              </a:defRPr>
            </a:lvl1pPr>
            <a:lvl2pPr>
              <a:buClr>
                <a:schemeClr val="bg2"/>
              </a:buClr>
              <a:defRPr sz="2000">
                <a:latin typeface="Open Sans" panose="020B0606030504020204" pitchFamily="34" charset="0"/>
                <a:ea typeface="Open Sans" panose="020B0606030504020204" pitchFamily="34" charset="0"/>
                <a:cs typeface="Open Sans" panose="020B0606030504020204" pitchFamily="34" charset="0"/>
              </a:defRPr>
            </a:lvl2pPr>
            <a:lvl3pPr>
              <a:buClr>
                <a:schemeClr val="bg2"/>
              </a:buClr>
              <a:defRPr sz="1800">
                <a:latin typeface="Open Sans" panose="020B0606030504020204" pitchFamily="34" charset="0"/>
                <a:ea typeface="Open Sans" panose="020B0606030504020204" pitchFamily="34" charset="0"/>
                <a:cs typeface="Open Sans" panose="020B0606030504020204" pitchFamily="34" charset="0"/>
              </a:defRPr>
            </a:lvl3pPr>
            <a:lvl4pPr>
              <a:buClr>
                <a:schemeClr val="bg2"/>
              </a:buClr>
              <a:defRPr sz="1600">
                <a:latin typeface="Open Sans" panose="020B0606030504020204" pitchFamily="34" charset="0"/>
                <a:ea typeface="Open Sans" panose="020B0606030504020204" pitchFamily="34" charset="0"/>
                <a:cs typeface="Open Sans" panose="020B0606030504020204" pitchFamily="34" charset="0"/>
              </a:defRPr>
            </a:lvl4pPr>
            <a:lvl5pPr>
              <a:buClr>
                <a:schemeClr val="bg2"/>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Footer Placeholder 4"/>
          <p:cNvSpPr>
            <a:spLocks noGrp="1"/>
          </p:cNvSpPr>
          <p:nvPr>
            <p:ph type="ftr" sz="quarter" idx="10"/>
          </p:nvPr>
        </p:nvSpPr>
        <p:spPr>
          <a:xfrm>
            <a:off x="3124200" y="6375400"/>
            <a:ext cx="2895600" cy="365125"/>
          </a:xfrm>
        </p:spPr>
        <p:txBody>
          <a:bodyPr/>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pPr>
              <a:defRPr/>
            </a:pPr>
            <a:endParaRPr lang="en-US"/>
          </a:p>
        </p:txBody>
      </p:sp>
      <p:sp>
        <p:nvSpPr>
          <p:cNvPr id="8" name="Slide Number Placeholder 5"/>
          <p:cNvSpPr>
            <a:spLocks noGrp="1"/>
          </p:cNvSpPr>
          <p:nvPr>
            <p:ph type="sldNum" sz="quarter" idx="11"/>
          </p:nvPr>
        </p:nvSpPr>
        <p:spPr>
          <a:xfrm>
            <a:off x="6858000" y="6375400"/>
            <a:ext cx="2133600" cy="365125"/>
          </a:xfrm>
        </p:spPr>
        <p:txBody>
          <a:bodyPr/>
          <a:lstStyle>
            <a:lvl1pPr>
              <a:defRPr>
                <a:solidFill>
                  <a:schemeClr val="tx2"/>
                </a:solidFill>
              </a:defRPr>
            </a:lvl1pPr>
          </a:lstStyle>
          <a:p>
            <a:fld id="{D0ADCF3F-93AB-423D-83A1-EBA285231D0A}" type="slidenum">
              <a:rPr lang="en-US" altLang="en-US"/>
              <a:pPr/>
              <a:t>‹#›</a:t>
            </a:fld>
            <a:endParaRPr lang="en-US" altLang="en-US"/>
          </a:p>
        </p:txBody>
      </p:sp>
    </p:spTree>
    <p:extLst>
      <p:ext uri="{BB962C8B-B14F-4D97-AF65-F5344CB8AC3E}">
        <p14:creationId xmlns:p14="http://schemas.microsoft.com/office/powerpoint/2010/main" val="930894381"/>
      </p:ext>
    </p:extLst>
  </p:cSld>
  <p:clrMapOvr>
    <a:masterClrMapping/>
  </p:clrMapOvr>
  <p:hf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Body - Red">
    <p:spTree>
      <p:nvGrpSpPr>
        <p:cNvPr id="1" name=""/>
        <p:cNvGrpSpPr/>
        <p:nvPr/>
      </p:nvGrpSpPr>
      <p:grpSpPr>
        <a:xfrm>
          <a:off x="0" y="0"/>
          <a:ext cx="0" cy="0"/>
          <a:chOff x="0" y="0"/>
          <a:chExt cx="0" cy="0"/>
        </a:xfrm>
      </p:grpSpPr>
      <p:sp>
        <p:nvSpPr>
          <p:cNvPr id="4" name="Rectangle 3"/>
          <p:cNvSpPr/>
          <p:nvPr/>
        </p:nvSpPr>
        <p:spPr>
          <a:xfrm>
            <a:off x="0" y="177800"/>
            <a:ext cx="9144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 name="Rectangle 4"/>
          <p:cNvSpPr/>
          <p:nvPr/>
        </p:nvSpPr>
        <p:spPr>
          <a:xfrm>
            <a:off x="0" y="990600"/>
            <a:ext cx="9144000" cy="88900"/>
          </a:xfrm>
          <a:prstGeom prst="rect">
            <a:avLst/>
          </a:prstGeom>
          <a:solidFill>
            <a:srgbClr val="FF0F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 name="Rectangle 5"/>
          <p:cNvSpPr/>
          <p:nvPr/>
        </p:nvSpPr>
        <p:spPr>
          <a:xfrm>
            <a:off x="0" y="6151563"/>
            <a:ext cx="9144000" cy="706437"/>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pic>
        <p:nvPicPr>
          <p:cNvPr id="7" name="Picture 9"/>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9525" y="6151563"/>
            <a:ext cx="2316163" cy="731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152400" y="177803"/>
            <a:ext cx="8839200" cy="825500"/>
          </a:xfrm>
        </p:spPr>
        <p:txBody>
          <a:bodyPr>
            <a:noAutofit/>
          </a:bodyPr>
          <a:lstStyle>
            <a:lvl1pPr algn="l">
              <a:defRPr sz="3200"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smtClean="0"/>
              <a:t>Click to edit Master title style</a:t>
            </a:r>
            <a:endParaRPr lang="en-US" dirty="0"/>
          </a:p>
        </p:txBody>
      </p:sp>
      <p:sp>
        <p:nvSpPr>
          <p:cNvPr id="3" name="Content Placeholder 2"/>
          <p:cNvSpPr>
            <a:spLocks noGrp="1"/>
          </p:cNvSpPr>
          <p:nvPr>
            <p:ph idx="1"/>
          </p:nvPr>
        </p:nvSpPr>
        <p:spPr>
          <a:xfrm>
            <a:off x="228600" y="1193800"/>
            <a:ext cx="8763000" cy="4958465"/>
          </a:xfrm>
        </p:spPr>
        <p:txBody>
          <a:bodyPr>
            <a:normAutofit/>
          </a:bodyPr>
          <a:lstStyle>
            <a:lvl1pPr>
              <a:buClr>
                <a:srgbClr val="FF0F00"/>
              </a:buClr>
              <a:defRPr sz="2400">
                <a:latin typeface="Open Sans" panose="020B0606030504020204" pitchFamily="34" charset="0"/>
                <a:ea typeface="Open Sans" panose="020B0606030504020204" pitchFamily="34" charset="0"/>
                <a:cs typeface="Open Sans" panose="020B0606030504020204" pitchFamily="34" charset="0"/>
              </a:defRPr>
            </a:lvl1pPr>
            <a:lvl2pPr>
              <a:buClr>
                <a:srgbClr val="FF0F00"/>
              </a:buClr>
              <a:defRPr sz="2000">
                <a:latin typeface="Open Sans" panose="020B0606030504020204" pitchFamily="34" charset="0"/>
                <a:ea typeface="Open Sans" panose="020B0606030504020204" pitchFamily="34" charset="0"/>
                <a:cs typeface="Open Sans" panose="020B0606030504020204" pitchFamily="34" charset="0"/>
              </a:defRPr>
            </a:lvl2pPr>
            <a:lvl3pPr>
              <a:buClr>
                <a:srgbClr val="FF0F00"/>
              </a:buClr>
              <a:defRPr sz="1800">
                <a:latin typeface="Open Sans" panose="020B0606030504020204" pitchFamily="34" charset="0"/>
                <a:ea typeface="Open Sans" panose="020B0606030504020204" pitchFamily="34" charset="0"/>
                <a:cs typeface="Open Sans" panose="020B0606030504020204" pitchFamily="34" charset="0"/>
              </a:defRPr>
            </a:lvl3pPr>
            <a:lvl4pPr>
              <a:buClr>
                <a:srgbClr val="FF0F00"/>
              </a:buClr>
              <a:defRPr sz="1600">
                <a:latin typeface="Open Sans" panose="020B0606030504020204" pitchFamily="34" charset="0"/>
                <a:ea typeface="Open Sans" panose="020B0606030504020204" pitchFamily="34" charset="0"/>
                <a:cs typeface="Open Sans" panose="020B0606030504020204" pitchFamily="34" charset="0"/>
              </a:defRPr>
            </a:lvl4pPr>
            <a:lvl5pPr>
              <a:buClr>
                <a:srgbClr val="FF0F00"/>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Footer Placeholder 4"/>
          <p:cNvSpPr>
            <a:spLocks noGrp="1"/>
          </p:cNvSpPr>
          <p:nvPr>
            <p:ph type="ftr" sz="quarter" idx="10"/>
          </p:nvPr>
        </p:nvSpPr>
        <p:spPr>
          <a:xfrm>
            <a:off x="3124200" y="6375400"/>
            <a:ext cx="2895600" cy="365125"/>
          </a:xfrm>
        </p:spPr>
        <p:txBody>
          <a:bodyPr/>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pPr>
              <a:defRPr/>
            </a:pPr>
            <a:endParaRPr lang="en-US"/>
          </a:p>
        </p:txBody>
      </p:sp>
      <p:sp>
        <p:nvSpPr>
          <p:cNvPr id="9" name="Slide Number Placeholder 5"/>
          <p:cNvSpPr>
            <a:spLocks noGrp="1"/>
          </p:cNvSpPr>
          <p:nvPr>
            <p:ph type="sldNum" sz="quarter" idx="11"/>
          </p:nvPr>
        </p:nvSpPr>
        <p:spPr>
          <a:xfrm>
            <a:off x="6858000" y="6375400"/>
            <a:ext cx="2133600" cy="365125"/>
          </a:xfrm>
        </p:spPr>
        <p:txBody>
          <a:bodyPr/>
          <a:lstStyle>
            <a:lvl1pPr>
              <a:defRPr>
                <a:solidFill>
                  <a:schemeClr val="tx2"/>
                </a:solidFill>
              </a:defRPr>
            </a:lvl1pPr>
          </a:lstStyle>
          <a:p>
            <a:fld id="{6C9D8F6E-C1C3-43BF-94DC-1AE7A4A671F2}" type="slidenum">
              <a:rPr lang="en-US" altLang="en-US"/>
              <a:pPr/>
              <a:t>‹#›</a:t>
            </a:fld>
            <a:endParaRPr lang="en-US" altLang="en-US"/>
          </a:p>
        </p:txBody>
      </p:sp>
    </p:spTree>
    <p:extLst>
      <p:ext uri="{BB962C8B-B14F-4D97-AF65-F5344CB8AC3E}">
        <p14:creationId xmlns:p14="http://schemas.microsoft.com/office/powerpoint/2010/main" val="2547318377"/>
      </p:ext>
    </p:extLst>
  </p:cSld>
  <p:clrMapOvr>
    <a:masterClrMapping/>
  </p:clrMapOvr>
  <p:hf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Body - Orange">
    <p:spTree>
      <p:nvGrpSpPr>
        <p:cNvPr id="1" name=""/>
        <p:cNvGrpSpPr/>
        <p:nvPr/>
      </p:nvGrpSpPr>
      <p:grpSpPr>
        <a:xfrm>
          <a:off x="0" y="0"/>
          <a:ext cx="0" cy="0"/>
          <a:chOff x="0" y="0"/>
          <a:chExt cx="0" cy="0"/>
        </a:xfrm>
      </p:grpSpPr>
      <p:sp>
        <p:nvSpPr>
          <p:cNvPr id="4" name="Rectangle 3"/>
          <p:cNvSpPr/>
          <p:nvPr/>
        </p:nvSpPr>
        <p:spPr>
          <a:xfrm>
            <a:off x="0" y="177800"/>
            <a:ext cx="9144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 name="Rectangle 4"/>
          <p:cNvSpPr/>
          <p:nvPr/>
        </p:nvSpPr>
        <p:spPr>
          <a:xfrm>
            <a:off x="0" y="990600"/>
            <a:ext cx="9144000" cy="889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 name="Rectangle 5"/>
          <p:cNvSpPr/>
          <p:nvPr/>
        </p:nvSpPr>
        <p:spPr>
          <a:xfrm>
            <a:off x="0" y="6151563"/>
            <a:ext cx="9144000" cy="706437"/>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pic>
        <p:nvPicPr>
          <p:cNvPr id="7" name="Picture 9"/>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9525" y="6151563"/>
            <a:ext cx="2316163" cy="731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Title 1"/>
          <p:cNvSpPr>
            <a:spLocks noGrp="1"/>
          </p:cNvSpPr>
          <p:nvPr>
            <p:ph type="title"/>
          </p:nvPr>
        </p:nvSpPr>
        <p:spPr>
          <a:xfrm>
            <a:off x="152400" y="177803"/>
            <a:ext cx="8839200" cy="825500"/>
          </a:xfrm>
        </p:spPr>
        <p:txBody>
          <a:bodyPr>
            <a:noAutofit/>
          </a:bodyPr>
          <a:lstStyle>
            <a:lvl1pPr algn="l">
              <a:defRPr sz="3200"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smtClean="0"/>
              <a:t>Click to edit Master title style</a:t>
            </a:r>
            <a:endParaRPr lang="en-US" dirty="0"/>
          </a:p>
        </p:txBody>
      </p:sp>
      <p:sp>
        <p:nvSpPr>
          <p:cNvPr id="14" name="Content Placeholder 2"/>
          <p:cNvSpPr>
            <a:spLocks noGrp="1"/>
          </p:cNvSpPr>
          <p:nvPr>
            <p:ph idx="1"/>
          </p:nvPr>
        </p:nvSpPr>
        <p:spPr>
          <a:xfrm>
            <a:off x="228600" y="1193800"/>
            <a:ext cx="8763000" cy="4958465"/>
          </a:xfrm>
        </p:spPr>
        <p:txBody>
          <a:bodyPr>
            <a:normAutofit/>
          </a:bodyPr>
          <a:lstStyle>
            <a:lvl1pPr>
              <a:buClr>
                <a:schemeClr val="accent3"/>
              </a:buClr>
              <a:defRPr sz="2400">
                <a:latin typeface="Open Sans" panose="020B0606030504020204" pitchFamily="34" charset="0"/>
                <a:ea typeface="Open Sans" panose="020B0606030504020204" pitchFamily="34" charset="0"/>
                <a:cs typeface="Open Sans" panose="020B0606030504020204" pitchFamily="34" charset="0"/>
              </a:defRPr>
            </a:lvl1pPr>
            <a:lvl2pPr>
              <a:buClr>
                <a:schemeClr val="accent3"/>
              </a:buClr>
              <a:defRPr sz="2000">
                <a:latin typeface="Open Sans" panose="020B0606030504020204" pitchFamily="34" charset="0"/>
                <a:ea typeface="Open Sans" panose="020B0606030504020204" pitchFamily="34" charset="0"/>
                <a:cs typeface="Open Sans" panose="020B0606030504020204" pitchFamily="34" charset="0"/>
              </a:defRPr>
            </a:lvl2pPr>
            <a:lvl3pPr>
              <a:buClr>
                <a:schemeClr val="accent3"/>
              </a:buClr>
              <a:defRPr sz="1800">
                <a:latin typeface="Open Sans" panose="020B0606030504020204" pitchFamily="34" charset="0"/>
                <a:ea typeface="Open Sans" panose="020B0606030504020204" pitchFamily="34" charset="0"/>
                <a:cs typeface="Open Sans" panose="020B0606030504020204" pitchFamily="34" charset="0"/>
              </a:defRPr>
            </a:lvl3pPr>
            <a:lvl4pPr>
              <a:buClr>
                <a:schemeClr val="accent3"/>
              </a:buClr>
              <a:defRPr sz="1600">
                <a:latin typeface="Open Sans" panose="020B0606030504020204" pitchFamily="34" charset="0"/>
                <a:ea typeface="Open Sans" panose="020B0606030504020204" pitchFamily="34" charset="0"/>
                <a:cs typeface="Open Sans" panose="020B0606030504020204" pitchFamily="34" charset="0"/>
              </a:defRPr>
            </a:lvl4pPr>
            <a:lvl5pPr>
              <a:buClr>
                <a:schemeClr val="accent3"/>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Footer Placeholder 4"/>
          <p:cNvSpPr>
            <a:spLocks noGrp="1"/>
          </p:cNvSpPr>
          <p:nvPr>
            <p:ph type="ftr" sz="quarter" idx="10"/>
          </p:nvPr>
        </p:nvSpPr>
        <p:spPr>
          <a:xfrm>
            <a:off x="3124200" y="6375400"/>
            <a:ext cx="2895600" cy="365125"/>
          </a:xfrm>
        </p:spPr>
        <p:txBody>
          <a:bodyPr/>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pPr>
              <a:defRPr/>
            </a:pPr>
            <a:endParaRPr lang="en-US"/>
          </a:p>
        </p:txBody>
      </p:sp>
      <p:sp>
        <p:nvSpPr>
          <p:cNvPr id="9" name="Slide Number Placeholder 5"/>
          <p:cNvSpPr>
            <a:spLocks noGrp="1"/>
          </p:cNvSpPr>
          <p:nvPr>
            <p:ph type="sldNum" sz="quarter" idx="11"/>
          </p:nvPr>
        </p:nvSpPr>
        <p:spPr>
          <a:xfrm>
            <a:off x="6858000" y="6375400"/>
            <a:ext cx="2133600" cy="365125"/>
          </a:xfrm>
        </p:spPr>
        <p:txBody>
          <a:bodyPr/>
          <a:lstStyle>
            <a:lvl1pPr>
              <a:defRPr>
                <a:solidFill>
                  <a:schemeClr val="tx2"/>
                </a:solidFill>
              </a:defRPr>
            </a:lvl1pPr>
          </a:lstStyle>
          <a:p>
            <a:fld id="{483A3182-56A0-4921-839B-DBB82155295D}" type="slidenum">
              <a:rPr lang="en-US" altLang="en-US"/>
              <a:pPr/>
              <a:t>‹#›</a:t>
            </a:fld>
            <a:endParaRPr lang="en-US" altLang="en-US"/>
          </a:p>
        </p:txBody>
      </p:sp>
    </p:spTree>
    <p:extLst>
      <p:ext uri="{BB962C8B-B14F-4D97-AF65-F5344CB8AC3E}">
        <p14:creationId xmlns:p14="http://schemas.microsoft.com/office/powerpoint/2010/main" val="3359149775"/>
      </p:ext>
    </p:extLst>
  </p:cSld>
  <p:clrMapOvr>
    <a:masterClrMapping/>
  </p:clrMapOvr>
  <p:hf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Body - Blue">
    <p:spTree>
      <p:nvGrpSpPr>
        <p:cNvPr id="1" name=""/>
        <p:cNvGrpSpPr/>
        <p:nvPr/>
      </p:nvGrpSpPr>
      <p:grpSpPr>
        <a:xfrm>
          <a:off x="0" y="0"/>
          <a:ext cx="0" cy="0"/>
          <a:chOff x="0" y="0"/>
          <a:chExt cx="0" cy="0"/>
        </a:xfrm>
      </p:grpSpPr>
      <p:sp>
        <p:nvSpPr>
          <p:cNvPr id="4" name="Rectangle 3"/>
          <p:cNvSpPr/>
          <p:nvPr/>
        </p:nvSpPr>
        <p:spPr>
          <a:xfrm>
            <a:off x="0" y="177800"/>
            <a:ext cx="9144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 name="Rectangle 4"/>
          <p:cNvSpPr/>
          <p:nvPr/>
        </p:nvSpPr>
        <p:spPr>
          <a:xfrm>
            <a:off x="0" y="990600"/>
            <a:ext cx="9144000" cy="889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 name="Rectangle 5"/>
          <p:cNvSpPr/>
          <p:nvPr/>
        </p:nvSpPr>
        <p:spPr>
          <a:xfrm>
            <a:off x="0" y="6151563"/>
            <a:ext cx="9144000" cy="706437"/>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pic>
        <p:nvPicPr>
          <p:cNvPr id="7" name="Picture 9"/>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9525" y="6151563"/>
            <a:ext cx="2316163" cy="731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152400" y="177803"/>
            <a:ext cx="8839200" cy="825500"/>
          </a:xfrm>
        </p:spPr>
        <p:txBody>
          <a:bodyPr>
            <a:noAutofit/>
          </a:bodyPr>
          <a:lstStyle>
            <a:lvl1pPr algn="l">
              <a:defRPr sz="3200"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smtClean="0"/>
              <a:t>Click to edit Master title style</a:t>
            </a:r>
            <a:endParaRPr lang="en-US" dirty="0"/>
          </a:p>
        </p:txBody>
      </p:sp>
      <p:sp>
        <p:nvSpPr>
          <p:cNvPr id="3" name="Content Placeholder 2"/>
          <p:cNvSpPr>
            <a:spLocks noGrp="1"/>
          </p:cNvSpPr>
          <p:nvPr>
            <p:ph idx="1"/>
          </p:nvPr>
        </p:nvSpPr>
        <p:spPr>
          <a:xfrm>
            <a:off x="228600" y="1193800"/>
            <a:ext cx="8763000" cy="4958465"/>
          </a:xfrm>
        </p:spPr>
        <p:txBody>
          <a:bodyPr>
            <a:normAutofit/>
          </a:bodyPr>
          <a:lstStyle>
            <a:lvl1pPr>
              <a:buClr>
                <a:schemeClr val="accent1"/>
              </a:buClr>
              <a:defRPr sz="2400">
                <a:latin typeface="Open Sans" panose="020B0606030504020204" pitchFamily="34" charset="0"/>
                <a:ea typeface="Open Sans" panose="020B0606030504020204" pitchFamily="34" charset="0"/>
                <a:cs typeface="Open Sans" panose="020B0606030504020204" pitchFamily="34" charset="0"/>
              </a:defRPr>
            </a:lvl1pPr>
            <a:lvl2pPr>
              <a:buClr>
                <a:schemeClr val="accent1"/>
              </a:buClr>
              <a:defRPr sz="2000">
                <a:latin typeface="Open Sans" panose="020B0606030504020204" pitchFamily="34" charset="0"/>
                <a:ea typeface="Open Sans" panose="020B0606030504020204" pitchFamily="34" charset="0"/>
                <a:cs typeface="Open Sans" panose="020B0606030504020204" pitchFamily="34" charset="0"/>
              </a:defRPr>
            </a:lvl2pPr>
            <a:lvl3pPr>
              <a:buClr>
                <a:schemeClr val="accent1"/>
              </a:buClr>
              <a:defRPr sz="1800">
                <a:latin typeface="Open Sans" panose="020B0606030504020204" pitchFamily="34" charset="0"/>
                <a:ea typeface="Open Sans" panose="020B0606030504020204" pitchFamily="34" charset="0"/>
                <a:cs typeface="Open Sans" panose="020B0606030504020204" pitchFamily="34" charset="0"/>
              </a:defRPr>
            </a:lvl3pPr>
            <a:lvl4pPr>
              <a:buClr>
                <a:schemeClr val="accent1"/>
              </a:buClr>
              <a:defRPr sz="1600">
                <a:latin typeface="Open Sans" panose="020B0606030504020204" pitchFamily="34" charset="0"/>
                <a:ea typeface="Open Sans" panose="020B0606030504020204" pitchFamily="34" charset="0"/>
                <a:cs typeface="Open Sans" panose="020B0606030504020204" pitchFamily="34" charset="0"/>
              </a:defRPr>
            </a:lvl4pPr>
            <a:lvl5pPr>
              <a:buClr>
                <a:schemeClr val="accent1"/>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Footer Placeholder 4"/>
          <p:cNvSpPr>
            <a:spLocks noGrp="1"/>
          </p:cNvSpPr>
          <p:nvPr>
            <p:ph type="ftr" sz="quarter" idx="10"/>
          </p:nvPr>
        </p:nvSpPr>
        <p:spPr>
          <a:xfrm>
            <a:off x="3124200" y="6375400"/>
            <a:ext cx="2895600" cy="365125"/>
          </a:xfrm>
        </p:spPr>
        <p:txBody>
          <a:bodyPr/>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pPr>
              <a:defRPr/>
            </a:pPr>
            <a:endParaRPr lang="en-US"/>
          </a:p>
        </p:txBody>
      </p:sp>
      <p:sp>
        <p:nvSpPr>
          <p:cNvPr id="9" name="Slide Number Placeholder 5"/>
          <p:cNvSpPr>
            <a:spLocks noGrp="1"/>
          </p:cNvSpPr>
          <p:nvPr>
            <p:ph type="sldNum" sz="quarter" idx="11"/>
          </p:nvPr>
        </p:nvSpPr>
        <p:spPr>
          <a:xfrm>
            <a:off x="6858000" y="6375400"/>
            <a:ext cx="2133600" cy="365125"/>
          </a:xfrm>
        </p:spPr>
        <p:txBody>
          <a:bodyPr/>
          <a:lstStyle>
            <a:lvl1pPr>
              <a:defRPr>
                <a:solidFill>
                  <a:schemeClr val="tx2"/>
                </a:solidFill>
              </a:defRPr>
            </a:lvl1pPr>
          </a:lstStyle>
          <a:p>
            <a:fld id="{1D566174-58FB-4026-BE92-DAEFA674206C}" type="slidenum">
              <a:rPr lang="en-US" altLang="en-US"/>
              <a:pPr/>
              <a:t>‹#›</a:t>
            </a:fld>
            <a:endParaRPr lang="en-US" altLang="en-US"/>
          </a:p>
        </p:txBody>
      </p:sp>
    </p:spTree>
    <p:extLst>
      <p:ext uri="{BB962C8B-B14F-4D97-AF65-F5344CB8AC3E}">
        <p14:creationId xmlns:p14="http://schemas.microsoft.com/office/powerpoint/2010/main" val="517871307"/>
      </p:ext>
    </p:extLst>
  </p:cSld>
  <p:clrMapOvr>
    <a:masterClrMapping/>
  </p:clrMapOvr>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Body - YellowGreen">
    <p:spTree>
      <p:nvGrpSpPr>
        <p:cNvPr id="1" name=""/>
        <p:cNvGrpSpPr/>
        <p:nvPr/>
      </p:nvGrpSpPr>
      <p:grpSpPr>
        <a:xfrm>
          <a:off x="0" y="0"/>
          <a:ext cx="0" cy="0"/>
          <a:chOff x="0" y="0"/>
          <a:chExt cx="0" cy="0"/>
        </a:xfrm>
      </p:grpSpPr>
      <p:sp>
        <p:nvSpPr>
          <p:cNvPr id="4" name="Rectangle 3"/>
          <p:cNvSpPr/>
          <p:nvPr/>
        </p:nvSpPr>
        <p:spPr>
          <a:xfrm>
            <a:off x="0" y="177800"/>
            <a:ext cx="9144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 name="Rectangle 4"/>
          <p:cNvSpPr/>
          <p:nvPr/>
        </p:nvSpPr>
        <p:spPr>
          <a:xfrm>
            <a:off x="0" y="990600"/>
            <a:ext cx="9144000" cy="889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 name="Rectangle 5"/>
          <p:cNvSpPr/>
          <p:nvPr/>
        </p:nvSpPr>
        <p:spPr>
          <a:xfrm>
            <a:off x="0" y="6151563"/>
            <a:ext cx="9144000" cy="706437"/>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pic>
        <p:nvPicPr>
          <p:cNvPr id="7" name="Picture 9"/>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9525" y="6151563"/>
            <a:ext cx="2316163" cy="731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152400" y="177803"/>
            <a:ext cx="8839200" cy="825500"/>
          </a:xfrm>
        </p:spPr>
        <p:txBody>
          <a:bodyPr>
            <a:noAutofit/>
          </a:bodyPr>
          <a:lstStyle>
            <a:lvl1pPr algn="l">
              <a:defRPr sz="3200"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smtClean="0"/>
              <a:t>Click to edit Master title style</a:t>
            </a:r>
            <a:endParaRPr lang="en-US" dirty="0"/>
          </a:p>
        </p:txBody>
      </p:sp>
      <p:sp>
        <p:nvSpPr>
          <p:cNvPr id="3" name="Content Placeholder 2"/>
          <p:cNvSpPr>
            <a:spLocks noGrp="1"/>
          </p:cNvSpPr>
          <p:nvPr>
            <p:ph idx="1"/>
          </p:nvPr>
        </p:nvSpPr>
        <p:spPr>
          <a:xfrm>
            <a:off x="228600" y="1193800"/>
            <a:ext cx="8763000" cy="4958465"/>
          </a:xfrm>
        </p:spPr>
        <p:txBody>
          <a:bodyPr>
            <a:normAutofit/>
          </a:bodyPr>
          <a:lstStyle>
            <a:lvl1pPr>
              <a:buClr>
                <a:schemeClr val="accent2"/>
              </a:buClr>
              <a:defRPr sz="2400">
                <a:latin typeface="Open Sans" panose="020B0606030504020204" pitchFamily="34" charset="0"/>
                <a:ea typeface="Open Sans" panose="020B0606030504020204" pitchFamily="34" charset="0"/>
                <a:cs typeface="Open Sans" panose="020B0606030504020204" pitchFamily="34" charset="0"/>
              </a:defRPr>
            </a:lvl1pPr>
            <a:lvl2pPr>
              <a:buClr>
                <a:schemeClr val="accent2"/>
              </a:buClr>
              <a:defRPr sz="2000">
                <a:latin typeface="Open Sans" panose="020B0606030504020204" pitchFamily="34" charset="0"/>
                <a:ea typeface="Open Sans" panose="020B0606030504020204" pitchFamily="34" charset="0"/>
                <a:cs typeface="Open Sans" panose="020B0606030504020204" pitchFamily="34" charset="0"/>
              </a:defRPr>
            </a:lvl2pPr>
            <a:lvl3pPr>
              <a:buClr>
                <a:schemeClr val="accent2"/>
              </a:buClr>
              <a:defRPr sz="1800">
                <a:latin typeface="Open Sans" panose="020B0606030504020204" pitchFamily="34" charset="0"/>
                <a:ea typeface="Open Sans" panose="020B0606030504020204" pitchFamily="34" charset="0"/>
                <a:cs typeface="Open Sans" panose="020B0606030504020204" pitchFamily="34" charset="0"/>
              </a:defRPr>
            </a:lvl3pPr>
            <a:lvl4pPr>
              <a:buClr>
                <a:schemeClr val="accent2"/>
              </a:buClr>
              <a:defRPr sz="1600">
                <a:latin typeface="Open Sans" panose="020B0606030504020204" pitchFamily="34" charset="0"/>
                <a:ea typeface="Open Sans" panose="020B0606030504020204" pitchFamily="34" charset="0"/>
                <a:cs typeface="Open Sans" panose="020B0606030504020204" pitchFamily="34" charset="0"/>
              </a:defRPr>
            </a:lvl4pPr>
            <a:lvl5pPr>
              <a:buClr>
                <a:schemeClr val="accent2"/>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Footer Placeholder 4"/>
          <p:cNvSpPr>
            <a:spLocks noGrp="1"/>
          </p:cNvSpPr>
          <p:nvPr>
            <p:ph type="ftr" sz="quarter" idx="10"/>
          </p:nvPr>
        </p:nvSpPr>
        <p:spPr>
          <a:xfrm>
            <a:off x="3124200" y="6375400"/>
            <a:ext cx="2895600" cy="365125"/>
          </a:xfrm>
        </p:spPr>
        <p:txBody>
          <a:bodyPr/>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pPr>
              <a:defRPr/>
            </a:pPr>
            <a:endParaRPr lang="en-US"/>
          </a:p>
        </p:txBody>
      </p:sp>
      <p:sp>
        <p:nvSpPr>
          <p:cNvPr id="9" name="Slide Number Placeholder 5"/>
          <p:cNvSpPr>
            <a:spLocks noGrp="1"/>
          </p:cNvSpPr>
          <p:nvPr>
            <p:ph type="sldNum" sz="quarter" idx="11"/>
          </p:nvPr>
        </p:nvSpPr>
        <p:spPr>
          <a:xfrm>
            <a:off x="6858000" y="6375400"/>
            <a:ext cx="2133600" cy="365125"/>
          </a:xfrm>
        </p:spPr>
        <p:txBody>
          <a:bodyPr/>
          <a:lstStyle>
            <a:lvl1pPr>
              <a:defRPr>
                <a:solidFill>
                  <a:schemeClr val="tx2"/>
                </a:solidFill>
              </a:defRPr>
            </a:lvl1pPr>
          </a:lstStyle>
          <a:p>
            <a:fld id="{DB14E5D2-D81E-43C0-B85E-2863471DAF08}" type="slidenum">
              <a:rPr lang="en-US" altLang="en-US"/>
              <a:pPr/>
              <a:t>‹#›</a:t>
            </a:fld>
            <a:endParaRPr lang="en-US" altLang="en-US"/>
          </a:p>
        </p:txBody>
      </p:sp>
    </p:spTree>
    <p:extLst>
      <p:ext uri="{BB962C8B-B14F-4D97-AF65-F5344CB8AC3E}">
        <p14:creationId xmlns:p14="http://schemas.microsoft.com/office/powerpoint/2010/main" val="2004643762"/>
      </p:ext>
    </p:extLst>
  </p:cSld>
  <p:clrMapOvr>
    <a:masterClrMapping/>
  </p:clrMapOvr>
  <p:hf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5" name="Footer Placeholder 4"/>
          <p:cNvSpPr>
            <a:spLocks noGrp="1"/>
          </p:cNvSpPr>
          <p:nvPr>
            <p:ph type="ftr" sz="quarter" idx="3"/>
          </p:nvPr>
        </p:nvSpPr>
        <p:spPr>
          <a:xfrm>
            <a:off x="3124200" y="6416675"/>
            <a:ext cx="2895600" cy="365125"/>
          </a:xfrm>
          <a:prstGeom prst="rect">
            <a:avLst/>
          </a:prstGeom>
        </p:spPr>
        <p:txBody>
          <a:bodyPr vert="horz" lIns="91440" tIns="45720" rIns="91440" bIns="45720" rtlCol="0" anchor="b"/>
          <a:lstStyle>
            <a:lvl1pPr algn="ctr">
              <a:defRPr sz="1000" i="1">
                <a:solidFill>
                  <a:schemeClr val="accent5"/>
                </a:solidFill>
                <a:latin typeface="Open Sans" panose="020B0606030504020204" pitchFamily="34" charset="0"/>
                <a:ea typeface="Open Sans" panose="020B0606030504020204" pitchFamily="34" charset="0"/>
                <a:cs typeface="Open Sans" panose="020B0606030504020204" pitchFamily="34" charset="0"/>
              </a:defRPr>
            </a:lvl1pPr>
          </a:lstStyle>
          <a:p>
            <a:pPr>
              <a:defRPr/>
            </a:pPr>
            <a:endParaRPr lang="en-US" altLang="en-US"/>
          </a:p>
        </p:txBody>
      </p:sp>
      <p:sp>
        <p:nvSpPr>
          <p:cNvPr id="7" name="Slide Number Placeholder 5"/>
          <p:cNvSpPr>
            <a:spLocks noGrp="1"/>
          </p:cNvSpPr>
          <p:nvPr>
            <p:ph type="sldNum" sz="quarter" idx="4"/>
          </p:nvPr>
        </p:nvSpPr>
        <p:spPr>
          <a:xfrm>
            <a:off x="6858000" y="6410325"/>
            <a:ext cx="2133600" cy="365125"/>
          </a:xfrm>
          <a:prstGeom prst="rect">
            <a:avLst/>
          </a:prstGeom>
        </p:spPr>
        <p:txBody>
          <a:bodyPr vert="horz" wrap="square" lIns="91440" tIns="45720" rIns="91440" bIns="45720" numCol="1" anchor="b" anchorCtr="0" compatLnSpc="1">
            <a:prstTxWarp prst="textNoShape">
              <a:avLst/>
            </a:prstTxWarp>
          </a:bodyPr>
          <a:lstStyle>
            <a:lvl1pPr algn="r">
              <a:defRPr sz="1000" i="1">
                <a:solidFill>
                  <a:srgbClr val="666666"/>
                </a:solidFill>
                <a:latin typeface="Open Sans" panose="020B0606030504020204" pitchFamily="34" charset="0"/>
                <a:cs typeface="Open Sans" panose="020B0606030504020204" pitchFamily="34" charset="0"/>
              </a:defRPr>
            </a:lvl1pPr>
          </a:lstStyle>
          <a:p>
            <a:fld id="{87BEEFAA-4059-4B2B-BBE5-D9B53642F666}"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 id="2147483816" r:id="rId12"/>
    <p:sldLayoutId id="2147483817" r:id="rId13"/>
    <p:sldLayoutId id="2147483818" r:id="rId14"/>
    <p:sldLayoutId id="2147483819" r:id="rId15"/>
    <p:sldLayoutId id="2147483820" r:id="rId16"/>
    <p:sldLayoutId id="2147483821" r:id="rId17"/>
    <p:sldLayoutId id="2147483822" r:id="rId18"/>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9.xml"/><Relationship Id="rId1" Type="http://schemas.openxmlformats.org/officeDocument/2006/relationships/tags" Target="../tags/tag4.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9.xml"/><Relationship Id="rId1" Type="http://schemas.openxmlformats.org/officeDocument/2006/relationships/tags" Target="../tags/tag5.xml"/></Relationships>
</file>

<file path=ppt/slides/_rels/slide12.xml.rels><?xml version="1.0" encoding="UTF-8" standalone="yes"?>
<Relationships xmlns="http://schemas.openxmlformats.org/package/2006/relationships"><Relationship Id="rId3" Type="http://schemas.openxmlformats.org/officeDocument/2006/relationships/hyperlink" Target="http://share.tn.gov/sos/rules/1200/1200-13/1200-13-13.20150323.pdf" TargetMode="External"/><Relationship Id="rId2" Type="http://schemas.openxmlformats.org/officeDocument/2006/relationships/notesSlide" Target="../notesSlides/notesSlide12.xml"/><Relationship Id="rId1" Type="http://schemas.openxmlformats.org/officeDocument/2006/relationships/slideLayout" Target="../slideLayouts/slideLayout9.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8.xml"/><Relationship Id="rId1" Type="http://schemas.openxmlformats.org/officeDocument/2006/relationships/tags" Target="../tags/tag6.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7.xml"/><Relationship Id="rId1" Type="http://schemas.openxmlformats.org/officeDocument/2006/relationships/tags" Target="../tags/tag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8.xml"/><Relationship Id="rId1" Type="http://schemas.openxmlformats.org/officeDocument/2006/relationships/tags" Target="../tags/tag8.x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8.xml"/><Relationship Id="rId1" Type="http://schemas.openxmlformats.org/officeDocument/2006/relationships/tags" Target="../tags/tag9.xml"/></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8.xml"/><Relationship Id="rId1" Type="http://schemas.openxmlformats.org/officeDocument/2006/relationships/tags" Target="../tags/tag10.xml"/></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6.xml"/><Relationship Id="rId1" Type="http://schemas.openxmlformats.org/officeDocument/2006/relationships/tags" Target="../tags/tag11.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5.xml"/><Relationship Id="rId1" Type="http://schemas.openxmlformats.org/officeDocument/2006/relationships/tags" Target="../tags/tag1.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6.xml"/><Relationship Id="rId1" Type="http://schemas.openxmlformats.org/officeDocument/2006/relationships/tags" Target="../tags/tag12.xml"/></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21.xml"/><Relationship Id="rId2" Type="http://schemas.openxmlformats.org/officeDocument/2006/relationships/slideLayout" Target="../slideLayouts/slideLayout13.xml"/><Relationship Id="rId1" Type="http://schemas.openxmlformats.org/officeDocument/2006/relationships/tags" Target="../tags/tag13.xml"/><Relationship Id="rId4" Type="http://schemas.openxmlformats.org/officeDocument/2006/relationships/image" Target="../media/image6.emf"/></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22.xml"/><Relationship Id="rId2" Type="http://schemas.openxmlformats.org/officeDocument/2006/relationships/slideLayout" Target="../slideLayouts/slideLayout7.xml"/><Relationship Id="rId1" Type="http://schemas.openxmlformats.org/officeDocument/2006/relationships/tags" Target="../tags/tag14.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3" Type="http://schemas.openxmlformats.org/officeDocument/2006/relationships/hyperlink" Target="http://tn.gov/tenncare" TargetMode="External"/><Relationship Id="rId2" Type="http://schemas.openxmlformats.org/officeDocument/2006/relationships/notesSlide" Target="../notesSlides/notesSlide25.xml"/><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9.xml"/><Relationship Id="rId1" Type="http://schemas.openxmlformats.org/officeDocument/2006/relationships/tags" Target="../tags/tag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3" Type="http://schemas.openxmlformats.org/officeDocument/2006/relationships/notesSlide" Target="../notesSlides/notesSlide29.xml"/><Relationship Id="rId2" Type="http://schemas.openxmlformats.org/officeDocument/2006/relationships/slideLayout" Target="../slideLayouts/slideLayout4.xml"/><Relationship Id="rId1" Type="http://schemas.openxmlformats.org/officeDocument/2006/relationships/tags" Target="../tags/tag15.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3" Type="http://schemas.openxmlformats.org/officeDocument/2006/relationships/notesSlide" Target="../notesSlides/notesSlide31.xml"/><Relationship Id="rId2" Type="http://schemas.openxmlformats.org/officeDocument/2006/relationships/slideLayout" Target="../slideLayouts/slideLayout4.xml"/><Relationship Id="rId1" Type="http://schemas.openxmlformats.org/officeDocument/2006/relationships/tags" Target="../tags/tag16.xml"/></Relationships>
</file>

<file path=ppt/slides/_rels/slide39.xml.rels><?xml version="1.0" encoding="UTF-8" standalone="yes"?>
<Relationships xmlns="http://schemas.openxmlformats.org/package/2006/relationships"><Relationship Id="rId3" Type="http://schemas.openxmlformats.org/officeDocument/2006/relationships/notesSlide" Target="../notesSlides/notesSlide32.xml"/><Relationship Id="rId2" Type="http://schemas.openxmlformats.org/officeDocument/2006/relationships/slideLayout" Target="../slideLayouts/slideLayout4.xml"/><Relationship Id="rId1" Type="http://schemas.openxmlformats.org/officeDocument/2006/relationships/tags" Target="../tags/tag1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9.xml"/></Relationships>
</file>

<file path=ppt/slides/_rels/slide40.xml.rels><?xml version="1.0" encoding="UTF-8" standalone="yes"?>
<Relationships xmlns="http://schemas.openxmlformats.org/package/2006/relationships"><Relationship Id="rId3" Type="http://schemas.openxmlformats.org/officeDocument/2006/relationships/notesSlide" Target="../notesSlides/notesSlide33.xml"/><Relationship Id="rId2" Type="http://schemas.openxmlformats.org/officeDocument/2006/relationships/slideLayout" Target="../slideLayouts/slideLayout4.xml"/><Relationship Id="rId1" Type="http://schemas.openxmlformats.org/officeDocument/2006/relationships/tags" Target="../tags/tag18.xml"/></Relationships>
</file>

<file path=ppt/slides/_rels/slide41.xml.rels><?xml version="1.0" encoding="UTF-8" standalone="yes"?>
<Relationships xmlns="http://schemas.openxmlformats.org/package/2006/relationships"><Relationship Id="rId3" Type="http://schemas.openxmlformats.org/officeDocument/2006/relationships/notesSlide" Target="../notesSlides/notesSlide34.xml"/><Relationship Id="rId2" Type="http://schemas.openxmlformats.org/officeDocument/2006/relationships/slideLayout" Target="../slideLayouts/slideLayout7.xml"/><Relationship Id="rId1" Type="http://schemas.openxmlformats.org/officeDocument/2006/relationships/tags" Target="../tags/tag19.xml"/></Relationships>
</file>

<file path=ppt/slides/_rels/slide42.xml.rels><?xml version="1.0" encoding="UTF-8" standalone="yes"?>
<Relationships xmlns="http://schemas.openxmlformats.org/package/2006/relationships"><Relationship Id="rId3" Type="http://schemas.openxmlformats.org/officeDocument/2006/relationships/notesSlide" Target="../notesSlides/notesSlide35.xml"/><Relationship Id="rId2" Type="http://schemas.openxmlformats.org/officeDocument/2006/relationships/slideLayout" Target="../slideLayouts/slideLayout7.xml"/><Relationship Id="rId1" Type="http://schemas.openxmlformats.org/officeDocument/2006/relationships/tags" Target="../tags/tag20.xml"/></Relationships>
</file>

<file path=ppt/slides/_rels/slide43.xml.rels><?xml version="1.0" encoding="UTF-8" standalone="yes"?>
<Relationships xmlns="http://schemas.openxmlformats.org/package/2006/relationships"><Relationship Id="rId3" Type="http://schemas.openxmlformats.org/officeDocument/2006/relationships/notesSlide" Target="../notesSlides/notesSlide36.xml"/><Relationship Id="rId2" Type="http://schemas.openxmlformats.org/officeDocument/2006/relationships/slideLayout" Target="../slideLayouts/slideLayout9.xml"/><Relationship Id="rId1" Type="http://schemas.openxmlformats.org/officeDocument/2006/relationships/tags" Target="../tags/tag21.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3.xml"/></Relationships>
</file>

<file path=ppt/slides/_rels/slide45.xml.rels><?xml version="1.0" encoding="UTF-8" standalone="yes"?>
<Relationships xmlns="http://schemas.openxmlformats.org/package/2006/relationships"><Relationship Id="rId3" Type="http://schemas.openxmlformats.org/officeDocument/2006/relationships/notesSlide" Target="../notesSlides/notesSlide38.xml"/><Relationship Id="rId2" Type="http://schemas.openxmlformats.org/officeDocument/2006/relationships/slideLayout" Target="../slideLayouts/slideLayout8.xml"/><Relationship Id="rId1" Type="http://schemas.openxmlformats.org/officeDocument/2006/relationships/tags" Target="../tags/tag22.xml"/></Relationships>
</file>

<file path=ppt/slides/_rels/slide46.xml.rels><?xml version="1.0" encoding="UTF-8" standalone="yes"?>
<Relationships xmlns="http://schemas.openxmlformats.org/package/2006/relationships"><Relationship Id="rId3" Type="http://schemas.openxmlformats.org/officeDocument/2006/relationships/notesSlide" Target="../notesSlides/notesSlide39.xml"/><Relationship Id="rId2" Type="http://schemas.openxmlformats.org/officeDocument/2006/relationships/slideLayout" Target="../slideLayouts/slideLayout8.xml"/><Relationship Id="rId1" Type="http://schemas.openxmlformats.org/officeDocument/2006/relationships/tags" Target="../tags/tag23.xml"/></Relationships>
</file>

<file path=ppt/slides/_rels/slide47.xml.rels><?xml version="1.0" encoding="UTF-8" standalone="yes"?>
<Relationships xmlns="http://schemas.openxmlformats.org/package/2006/relationships"><Relationship Id="rId3" Type="http://schemas.openxmlformats.org/officeDocument/2006/relationships/notesSlide" Target="../notesSlides/notesSlide40.xml"/><Relationship Id="rId2" Type="http://schemas.openxmlformats.org/officeDocument/2006/relationships/slideLayout" Target="../slideLayouts/slideLayout8.xml"/><Relationship Id="rId1" Type="http://schemas.openxmlformats.org/officeDocument/2006/relationships/tags" Target="../tags/tag24.xml"/></Relationships>
</file>

<file path=ppt/slides/_rels/slide48.xml.rels><?xml version="1.0" encoding="UTF-8" standalone="yes"?>
<Relationships xmlns="http://schemas.openxmlformats.org/package/2006/relationships"><Relationship Id="rId3" Type="http://schemas.openxmlformats.org/officeDocument/2006/relationships/notesSlide" Target="../notesSlides/notesSlide41.xml"/><Relationship Id="rId2" Type="http://schemas.openxmlformats.org/officeDocument/2006/relationships/slideLayout" Target="../slideLayouts/slideLayout8.xml"/><Relationship Id="rId1" Type="http://schemas.openxmlformats.org/officeDocument/2006/relationships/tags" Target="../tags/tag25.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9.xml"/><Relationship Id="rId1" Type="http://schemas.openxmlformats.org/officeDocument/2006/relationships/tags" Target="../tags/tag3.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1.xml.rels><?xml version="1.0" encoding="UTF-8" standalone="yes"?>
<Relationships xmlns="http://schemas.openxmlformats.org/package/2006/relationships"><Relationship Id="rId3" Type="http://schemas.openxmlformats.org/officeDocument/2006/relationships/hyperlink" Target="http://tn.gov/didd/article/protocols" TargetMode="External"/><Relationship Id="rId2" Type="http://schemas.openxmlformats.org/officeDocument/2006/relationships/notesSlide" Target="../notesSlides/notesSlide43.xml"/><Relationship Id="rId1" Type="http://schemas.openxmlformats.org/officeDocument/2006/relationships/slideLayout" Target="../slideLayouts/slideLayout8.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4.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152400" y="4038600"/>
            <a:ext cx="8839200" cy="1422400"/>
          </a:xfrm>
        </p:spPr>
        <p:txBody>
          <a:bodyPr rtlCol="0"/>
          <a:lstStyle/>
          <a:p>
            <a:pPr eaLnBrk="1" fontAlgn="auto" hangingPunct="1">
              <a:spcAft>
                <a:spcPts val="0"/>
              </a:spcAft>
              <a:defRPr/>
            </a:pPr>
            <a:r>
              <a:rPr lang="en-US" altLang="en-US" sz="2000" dirty="0" smtClean="0">
                <a:solidFill>
                  <a:schemeClr val="tx1"/>
                </a:solidFill>
              </a:rPr>
              <a:t/>
            </a:r>
            <a:br>
              <a:rPr lang="en-US" altLang="en-US" sz="2000" dirty="0" smtClean="0">
                <a:solidFill>
                  <a:schemeClr val="tx1"/>
                </a:solidFill>
              </a:rPr>
            </a:br>
            <a:r>
              <a:rPr lang="en-US" altLang="en-US" dirty="0" smtClean="0"/>
              <a:t>Grier Appeals</a:t>
            </a:r>
          </a:p>
        </p:txBody>
      </p:sp>
      <p:sp>
        <p:nvSpPr>
          <p:cNvPr id="2" name="Text Placeholder 1"/>
          <p:cNvSpPr>
            <a:spLocks noGrp="1"/>
          </p:cNvSpPr>
          <p:nvPr>
            <p:ph type="body" sz="quarter" idx="11"/>
          </p:nvPr>
        </p:nvSpPr>
        <p:spPr/>
        <p:txBody>
          <a:bodyPr rtlCol="0"/>
          <a:lstStyle/>
          <a:p>
            <a:pPr eaLnBrk="1" fontAlgn="auto" hangingPunct="1">
              <a:spcAft>
                <a:spcPts val="0"/>
              </a:spcAft>
              <a:defRPr/>
            </a:pPr>
            <a:r>
              <a:rPr lang="en-US" dirty="0" smtClean="0"/>
              <a:t>February 2017</a:t>
            </a:r>
            <a:endParaRPr lang="en-US" dirty="0"/>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2"/>
          <p:cNvSpPr>
            <a:spLocks noGrp="1" noChangeArrowheads="1"/>
          </p:cNvSpPr>
          <p:nvPr>
            <p:ph type="title"/>
          </p:nvPr>
        </p:nvSpPr>
        <p:spPr/>
        <p:txBody>
          <a:bodyPr rtlCol="0"/>
          <a:lstStyle/>
          <a:p>
            <a:pPr eaLnBrk="1" fontAlgn="auto" hangingPunct="1">
              <a:spcAft>
                <a:spcPts val="0"/>
              </a:spcAft>
              <a:defRPr/>
            </a:pPr>
            <a:r>
              <a:rPr lang="en-US" altLang="en-US" smtClean="0"/>
              <a:t>Key Provisions of Grier</a:t>
            </a:r>
          </a:p>
        </p:txBody>
      </p:sp>
      <p:sp>
        <p:nvSpPr>
          <p:cNvPr id="104451" name="Rectangle 3"/>
          <p:cNvSpPr>
            <a:spLocks noGrp="1" noChangeArrowheads="1"/>
          </p:cNvSpPr>
          <p:nvPr>
            <p:ph idx="1"/>
          </p:nvPr>
        </p:nvSpPr>
        <p:spPr/>
        <p:txBody>
          <a:bodyPr rtlCol="0"/>
          <a:lstStyle/>
          <a:p>
            <a:pPr marL="0" indent="0" eaLnBrk="1" fontAlgn="auto" hangingPunct="1">
              <a:spcAft>
                <a:spcPts val="0"/>
              </a:spcAft>
              <a:buNone/>
              <a:defRPr/>
            </a:pPr>
            <a:endParaRPr lang="en-US" altLang="en-US" dirty="0" smtClean="0"/>
          </a:p>
          <a:p>
            <a:pPr eaLnBrk="1" fontAlgn="auto" hangingPunct="1">
              <a:spcAft>
                <a:spcPts val="0"/>
              </a:spcAft>
              <a:defRPr/>
            </a:pPr>
            <a:r>
              <a:rPr lang="en-US" altLang="en-US" dirty="0" smtClean="0"/>
              <a:t>If a </a:t>
            </a:r>
            <a:r>
              <a:rPr lang="en-US" altLang="en-US" b="1" dirty="0" smtClean="0"/>
              <a:t>covered service </a:t>
            </a:r>
            <a:r>
              <a:rPr lang="en-US" altLang="en-US" dirty="0" smtClean="0"/>
              <a:t>is denied:</a:t>
            </a:r>
          </a:p>
          <a:p>
            <a:pPr lvl="1" eaLnBrk="1" fontAlgn="auto" hangingPunct="1">
              <a:spcAft>
                <a:spcPts val="0"/>
              </a:spcAft>
              <a:defRPr/>
            </a:pPr>
            <a:r>
              <a:rPr lang="en-US" altLang="en-US" dirty="0"/>
              <a:t>M</a:t>
            </a:r>
            <a:r>
              <a:rPr lang="en-US" altLang="en-US" dirty="0" smtClean="0"/>
              <a:t>edical necessity denial</a:t>
            </a:r>
          </a:p>
          <a:p>
            <a:pPr lvl="1" eaLnBrk="1" fontAlgn="auto" hangingPunct="1">
              <a:spcAft>
                <a:spcPts val="0"/>
              </a:spcAft>
              <a:defRPr/>
            </a:pPr>
            <a:r>
              <a:rPr lang="en-US" altLang="en-US" dirty="0" smtClean="0"/>
              <a:t>Individualized determination</a:t>
            </a:r>
          </a:p>
          <a:p>
            <a:pPr lvl="1" eaLnBrk="1" fontAlgn="auto" hangingPunct="1">
              <a:spcAft>
                <a:spcPts val="0"/>
              </a:spcAft>
              <a:defRPr/>
            </a:pPr>
            <a:r>
              <a:rPr lang="en-US" altLang="en-US" dirty="0" smtClean="0"/>
              <a:t>Based on person’s clinical documentation</a:t>
            </a:r>
          </a:p>
          <a:p>
            <a:pPr marL="0" indent="0" eaLnBrk="1" fontAlgn="auto" hangingPunct="1">
              <a:spcAft>
                <a:spcPts val="0"/>
              </a:spcAft>
              <a:buNone/>
              <a:defRPr/>
            </a:pPr>
            <a:endParaRPr lang="en-US" altLang="en-US" dirty="0"/>
          </a:p>
          <a:p>
            <a:pPr eaLnBrk="1" fontAlgn="auto" hangingPunct="1">
              <a:spcAft>
                <a:spcPts val="0"/>
              </a:spcAft>
              <a:defRPr/>
            </a:pPr>
            <a:r>
              <a:rPr lang="en-US" altLang="en-US" dirty="0" smtClean="0"/>
              <a:t>If a </a:t>
            </a:r>
            <a:r>
              <a:rPr lang="en-US" altLang="en-US" b="1" dirty="0" smtClean="0"/>
              <a:t>non-covered service </a:t>
            </a:r>
            <a:r>
              <a:rPr lang="en-US" altLang="en-US" dirty="0" smtClean="0"/>
              <a:t>is denied:</a:t>
            </a:r>
          </a:p>
          <a:p>
            <a:pPr lvl="1" eaLnBrk="1" fontAlgn="auto" hangingPunct="1">
              <a:spcAft>
                <a:spcPts val="0"/>
              </a:spcAft>
              <a:defRPr/>
            </a:pPr>
            <a:r>
              <a:rPr lang="en-US" altLang="en-US" dirty="0" smtClean="0"/>
              <a:t>Denial is based on a rule</a:t>
            </a:r>
          </a:p>
          <a:p>
            <a:pPr lvl="1" eaLnBrk="1" fontAlgn="auto" hangingPunct="1">
              <a:spcAft>
                <a:spcPts val="0"/>
              </a:spcAft>
              <a:defRPr/>
            </a:pPr>
            <a:r>
              <a:rPr lang="en-US" altLang="en-US" dirty="0" smtClean="0"/>
              <a:t>Not individualized</a:t>
            </a:r>
          </a:p>
          <a:p>
            <a:pPr lvl="1" eaLnBrk="1" fontAlgn="auto" hangingPunct="1">
              <a:spcAft>
                <a:spcPts val="0"/>
              </a:spcAft>
              <a:defRPr/>
            </a:pPr>
            <a:r>
              <a:rPr lang="en-US" altLang="en-US" dirty="0" smtClean="0"/>
              <a:t>Clinical documentation is not a factor in decision</a:t>
            </a:r>
            <a:endParaRPr lang="en-US" altLang="en-US" dirty="0"/>
          </a:p>
          <a:p>
            <a:pPr marL="0" indent="0" eaLnBrk="1" fontAlgn="auto" hangingPunct="1">
              <a:spcAft>
                <a:spcPts val="0"/>
              </a:spcAft>
              <a:buNone/>
              <a:defRPr/>
            </a:pPr>
            <a:endParaRPr lang="en-US" altLang="en-US" sz="2000" dirty="0"/>
          </a:p>
          <a:p>
            <a:pPr eaLnBrk="1" fontAlgn="auto" hangingPunct="1">
              <a:spcAft>
                <a:spcPts val="0"/>
              </a:spcAft>
              <a:defRPr/>
            </a:pPr>
            <a:r>
              <a:rPr lang="en-US" altLang="en-US" sz="2000" dirty="0" smtClean="0"/>
              <a:t>In either case, denial notice must include a valid legal basis</a:t>
            </a:r>
            <a:endParaRPr lang="en-US" altLang="en-US" sz="2000" dirty="0"/>
          </a:p>
          <a:p>
            <a:pPr eaLnBrk="1" fontAlgn="auto" hangingPunct="1">
              <a:spcAft>
                <a:spcPts val="0"/>
              </a:spcAft>
              <a:buFontTx/>
              <a:buNone/>
              <a:defRPr/>
            </a:pPr>
            <a:endParaRPr lang="en-US" altLang="en-US" sz="2000" dirty="0" smtClean="0"/>
          </a:p>
        </p:txBody>
      </p: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104451">
                                            <p:txEl>
                                              <p:pRg st="1" end="1"/>
                                            </p:txEl>
                                          </p:spTgt>
                                        </p:tgtEl>
                                        <p:attrNameLst>
                                          <p:attrName>style.visibility</p:attrName>
                                        </p:attrNameLst>
                                      </p:cBhvr>
                                      <p:to>
                                        <p:strVal val="visible"/>
                                      </p:to>
                                    </p:set>
                                    <p:animEffect transition="in" filter="fade">
                                      <p:cBhvr>
                                        <p:cTn id="7" dur="1000"/>
                                        <p:tgtEl>
                                          <p:spTgt spid="104451">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04451">
                                            <p:txEl>
                                              <p:pRg st="2" end="2"/>
                                            </p:txEl>
                                          </p:spTgt>
                                        </p:tgtEl>
                                        <p:attrNameLst>
                                          <p:attrName>style.visibility</p:attrName>
                                        </p:attrNameLst>
                                      </p:cBhvr>
                                      <p:to>
                                        <p:strVal val="visible"/>
                                      </p:to>
                                    </p:set>
                                    <p:animEffect transition="in" filter="fade">
                                      <p:cBhvr>
                                        <p:cTn id="12" dur="1000"/>
                                        <p:tgtEl>
                                          <p:spTgt spid="104451">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04451">
                                            <p:txEl>
                                              <p:pRg st="3" end="3"/>
                                            </p:txEl>
                                          </p:spTgt>
                                        </p:tgtEl>
                                        <p:attrNameLst>
                                          <p:attrName>style.visibility</p:attrName>
                                        </p:attrNameLst>
                                      </p:cBhvr>
                                      <p:to>
                                        <p:strVal val="visible"/>
                                      </p:to>
                                    </p:set>
                                    <p:animEffect transition="in" filter="fade">
                                      <p:cBhvr>
                                        <p:cTn id="17" dur="1000"/>
                                        <p:tgtEl>
                                          <p:spTgt spid="104451">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04451">
                                            <p:txEl>
                                              <p:pRg st="4" end="4"/>
                                            </p:txEl>
                                          </p:spTgt>
                                        </p:tgtEl>
                                        <p:attrNameLst>
                                          <p:attrName>style.visibility</p:attrName>
                                        </p:attrNameLst>
                                      </p:cBhvr>
                                      <p:to>
                                        <p:strVal val="visible"/>
                                      </p:to>
                                    </p:set>
                                    <p:animEffect transition="in" filter="fade">
                                      <p:cBhvr>
                                        <p:cTn id="22" dur="1000"/>
                                        <p:tgtEl>
                                          <p:spTgt spid="104451">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04451">
                                            <p:txEl>
                                              <p:pRg st="6" end="6"/>
                                            </p:txEl>
                                          </p:spTgt>
                                        </p:tgtEl>
                                        <p:attrNameLst>
                                          <p:attrName>style.visibility</p:attrName>
                                        </p:attrNameLst>
                                      </p:cBhvr>
                                      <p:to>
                                        <p:strVal val="visible"/>
                                      </p:to>
                                    </p:set>
                                    <p:animEffect transition="in" filter="fade">
                                      <p:cBhvr>
                                        <p:cTn id="27" dur="1000"/>
                                        <p:tgtEl>
                                          <p:spTgt spid="104451">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104451">
                                            <p:txEl>
                                              <p:pRg st="7" end="7"/>
                                            </p:txEl>
                                          </p:spTgt>
                                        </p:tgtEl>
                                        <p:attrNameLst>
                                          <p:attrName>style.visibility</p:attrName>
                                        </p:attrNameLst>
                                      </p:cBhvr>
                                      <p:to>
                                        <p:strVal val="visible"/>
                                      </p:to>
                                    </p:set>
                                    <p:animEffect transition="in" filter="fade">
                                      <p:cBhvr>
                                        <p:cTn id="32" dur="1000"/>
                                        <p:tgtEl>
                                          <p:spTgt spid="104451">
                                            <p:txEl>
                                              <p:pRg st="7" end="7"/>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104451">
                                            <p:txEl>
                                              <p:pRg st="8" end="8"/>
                                            </p:txEl>
                                          </p:spTgt>
                                        </p:tgtEl>
                                        <p:attrNameLst>
                                          <p:attrName>style.visibility</p:attrName>
                                        </p:attrNameLst>
                                      </p:cBhvr>
                                      <p:to>
                                        <p:strVal val="visible"/>
                                      </p:to>
                                    </p:set>
                                    <p:animEffect transition="in" filter="fade">
                                      <p:cBhvr>
                                        <p:cTn id="37" dur="1000"/>
                                        <p:tgtEl>
                                          <p:spTgt spid="104451">
                                            <p:txEl>
                                              <p:pRg st="8" end="8"/>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104451">
                                            <p:txEl>
                                              <p:pRg st="9" end="9"/>
                                            </p:txEl>
                                          </p:spTgt>
                                        </p:tgtEl>
                                        <p:attrNameLst>
                                          <p:attrName>style.visibility</p:attrName>
                                        </p:attrNameLst>
                                      </p:cBhvr>
                                      <p:to>
                                        <p:strVal val="visible"/>
                                      </p:to>
                                    </p:set>
                                    <p:animEffect transition="in" filter="fade">
                                      <p:cBhvr>
                                        <p:cTn id="42" dur="1000"/>
                                        <p:tgtEl>
                                          <p:spTgt spid="104451">
                                            <p:txEl>
                                              <p:pRg st="9" end="9"/>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104451">
                                            <p:txEl>
                                              <p:pRg st="11" end="11"/>
                                            </p:txEl>
                                          </p:spTgt>
                                        </p:tgtEl>
                                        <p:attrNameLst>
                                          <p:attrName>style.visibility</p:attrName>
                                        </p:attrNameLst>
                                      </p:cBhvr>
                                      <p:to>
                                        <p:strVal val="visible"/>
                                      </p:to>
                                    </p:set>
                                    <p:animEffect transition="in" filter="fade">
                                      <p:cBhvr>
                                        <p:cTn id="47" dur="1000"/>
                                        <p:tgtEl>
                                          <p:spTgt spid="104451">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2"/>
          <p:cNvSpPr>
            <a:spLocks noGrp="1" noChangeArrowheads="1"/>
          </p:cNvSpPr>
          <p:nvPr>
            <p:ph type="title"/>
          </p:nvPr>
        </p:nvSpPr>
        <p:spPr/>
        <p:txBody>
          <a:bodyPr rtlCol="0"/>
          <a:lstStyle/>
          <a:p>
            <a:pPr eaLnBrk="1" fontAlgn="auto" hangingPunct="1">
              <a:spcAft>
                <a:spcPts val="0"/>
              </a:spcAft>
              <a:defRPr/>
            </a:pPr>
            <a:r>
              <a:rPr lang="en-US" altLang="en-US" smtClean="0"/>
              <a:t>Key Provisions of Grier</a:t>
            </a:r>
          </a:p>
        </p:txBody>
      </p:sp>
      <p:sp>
        <p:nvSpPr>
          <p:cNvPr id="104451" name="Rectangle 3"/>
          <p:cNvSpPr>
            <a:spLocks noGrp="1" noChangeArrowheads="1"/>
          </p:cNvSpPr>
          <p:nvPr>
            <p:ph idx="1"/>
          </p:nvPr>
        </p:nvSpPr>
        <p:spPr/>
        <p:txBody>
          <a:bodyPr rtlCol="0">
            <a:normAutofit lnSpcReduction="10000"/>
          </a:bodyPr>
          <a:lstStyle/>
          <a:p>
            <a:pPr marL="0" indent="0" eaLnBrk="1" fontAlgn="auto" hangingPunct="1">
              <a:spcAft>
                <a:spcPts val="0"/>
              </a:spcAft>
              <a:buNone/>
              <a:defRPr/>
            </a:pPr>
            <a:endParaRPr lang="en-US" altLang="en-US" dirty="0" smtClean="0"/>
          </a:p>
          <a:p>
            <a:pPr eaLnBrk="1" fontAlgn="auto" hangingPunct="1">
              <a:spcAft>
                <a:spcPts val="0"/>
              </a:spcAft>
              <a:defRPr/>
            </a:pPr>
            <a:r>
              <a:rPr lang="en-US" altLang="en-US" dirty="0" smtClean="0"/>
              <a:t>Compliance Requirements:</a:t>
            </a:r>
          </a:p>
          <a:p>
            <a:pPr lvl="1" eaLnBrk="1" fontAlgn="auto" hangingPunct="1">
              <a:spcAft>
                <a:spcPts val="0"/>
              </a:spcAft>
              <a:defRPr/>
            </a:pPr>
            <a:r>
              <a:rPr lang="en-US" altLang="en-US" dirty="0" smtClean="0"/>
              <a:t>Continuity of care</a:t>
            </a:r>
          </a:p>
          <a:p>
            <a:pPr lvl="1" eaLnBrk="1" fontAlgn="auto" hangingPunct="1">
              <a:spcAft>
                <a:spcPts val="0"/>
              </a:spcAft>
              <a:defRPr/>
            </a:pPr>
            <a:r>
              <a:rPr lang="en-US" altLang="en-US" dirty="0" smtClean="0"/>
              <a:t>Services provided as authorized in ISP</a:t>
            </a:r>
          </a:p>
          <a:p>
            <a:pPr lvl="1" eaLnBrk="1" fontAlgn="auto" hangingPunct="1">
              <a:spcAft>
                <a:spcPts val="0"/>
              </a:spcAft>
              <a:defRPr/>
            </a:pPr>
            <a:r>
              <a:rPr lang="en-US" altLang="en-US" dirty="0" smtClean="0"/>
              <a:t>Plans Review and Appeals Unit </a:t>
            </a:r>
            <a:r>
              <a:rPr lang="en-US" altLang="en-US" dirty="0"/>
              <a:t>timeframes</a:t>
            </a:r>
          </a:p>
          <a:p>
            <a:pPr lvl="1" eaLnBrk="1" fontAlgn="auto" hangingPunct="1">
              <a:spcAft>
                <a:spcPts val="0"/>
              </a:spcAft>
              <a:defRPr/>
            </a:pPr>
            <a:r>
              <a:rPr lang="en-US" altLang="en-US" dirty="0" smtClean="0"/>
              <a:t>Notice content</a:t>
            </a:r>
          </a:p>
          <a:p>
            <a:pPr lvl="1" eaLnBrk="1" fontAlgn="auto" hangingPunct="1">
              <a:spcAft>
                <a:spcPts val="0"/>
              </a:spcAft>
              <a:defRPr/>
            </a:pPr>
            <a:r>
              <a:rPr lang="en-US" altLang="en-US" dirty="0" smtClean="0"/>
              <a:t>Timely response to TennCare ORRs</a:t>
            </a:r>
          </a:p>
          <a:p>
            <a:pPr lvl="1" eaLnBrk="1" fontAlgn="auto" hangingPunct="1">
              <a:spcAft>
                <a:spcPts val="0"/>
              </a:spcAft>
              <a:defRPr/>
            </a:pPr>
            <a:r>
              <a:rPr lang="en-US" altLang="en-US" dirty="0" smtClean="0"/>
              <a:t>Timely/full compliance with directives/orders</a:t>
            </a:r>
          </a:p>
          <a:p>
            <a:pPr marL="0" indent="0" eaLnBrk="1" fontAlgn="auto" hangingPunct="1">
              <a:spcAft>
                <a:spcPts val="0"/>
              </a:spcAft>
              <a:buNone/>
              <a:defRPr/>
            </a:pPr>
            <a:endParaRPr lang="en-US" altLang="en-US" dirty="0"/>
          </a:p>
          <a:p>
            <a:pPr eaLnBrk="1" fontAlgn="auto" hangingPunct="1">
              <a:spcAft>
                <a:spcPts val="0"/>
              </a:spcAft>
              <a:defRPr/>
            </a:pPr>
            <a:r>
              <a:rPr lang="en-US" altLang="en-US" dirty="0" smtClean="0"/>
              <a:t>Procedural Protection:</a:t>
            </a:r>
          </a:p>
          <a:p>
            <a:pPr lvl="1" eaLnBrk="1" fontAlgn="auto" hangingPunct="1">
              <a:spcAft>
                <a:spcPts val="0"/>
              </a:spcAft>
              <a:defRPr/>
            </a:pPr>
            <a:r>
              <a:rPr lang="en-US" altLang="en-US" dirty="0" smtClean="0"/>
              <a:t>Plans Review process – DIDD protocols</a:t>
            </a:r>
          </a:p>
          <a:p>
            <a:pPr lvl="1" eaLnBrk="1" fontAlgn="auto" hangingPunct="1">
              <a:spcAft>
                <a:spcPts val="0"/>
              </a:spcAft>
              <a:defRPr/>
            </a:pPr>
            <a:r>
              <a:rPr lang="en-US" altLang="en-US" dirty="0" smtClean="0"/>
              <a:t>Appeals Unit process- notices, timeframes</a:t>
            </a:r>
          </a:p>
          <a:p>
            <a:pPr lvl="1" eaLnBrk="1" fontAlgn="auto" hangingPunct="1">
              <a:spcAft>
                <a:spcPts val="0"/>
              </a:spcAft>
              <a:defRPr/>
            </a:pPr>
            <a:r>
              <a:rPr lang="en-US" altLang="en-US" dirty="0" smtClean="0"/>
              <a:t>Hearing process - includes specific hearing rights</a:t>
            </a:r>
            <a:endParaRPr lang="en-US" altLang="en-US" dirty="0"/>
          </a:p>
          <a:p>
            <a:pPr lvl="1" eaLnBrk="1" fontAlgn="auto" hangingPunct="1">
              <a:spcAft>
                <a:spcPts val="0"/>
              </a:spcAft>
              <a:defRPr/>
            </a:pPr>
            <a:endParaRPr lang="en-US" altLang="en-US" dirty="0" smtClean="0"/>
          </a:p>
          <a:p>
            <a:pPr eaLnBrk="1" fontAlgn="auto" hangingPunct="1">
              <a:spcAft>
                <a:spcPts val="0"/>
              </a:spcAft>
              <a:buFontTx/>
              <a:buNone/>
              <a:defRPr/>
            </a:pPr>
            <a:endParaRPr lang="en-US" altLang="en-US" sz="2000" dirty="0" smtClean="0"/>
          </a:p>
        </p:txBody>
      </p:sp>
    </p:spTree>
    <p:custDataLst>
      <p:tags r:id="rId1"/>
    </p:custDataLst>
    <p:extLst>
      <p:ext uri="{BB962C8B-B14F-4D97-AF65-F5344CB8AC3E}">
        <p14:creationId xmlns:p14="http://schemas.microsoft.com/office/powerpoint/2010/main" val="2261399307"/>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04451">
                                            <p:txEl>
                                              <p:pRg st="1" end="1"/>
                                            </p:txEl>
                                          </p:spTgt>
                                        </p:tgtEl>
                                        <p:attrNameLst>
                                          <p:attrName>style.visibility</p:attrName>
                                        </p:attrNameLst>
                                      </p:cBhvr>
                                      <p:to>
                                        <p:strVal val="visible"/>
                                      </p:to>
                                    </p:set>
                                    <p:animEffect transition="in" filter="fade">
                                      <p:cBhvr>
                                        <p:cTn id="7" dur="1000"/>
                                        <p:tgtEl>
                                          <p:spTgt spid="104451">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04451">
                                            <p:txEl>
                                              <p:pRg st="2" end="2"/>
                                            </p:txEl>
                                          </p:spTgt>
                                        </p:tgtEl>
                                        <p:attrNameLst>
                                          <p:attrName>style.visibility</p:attrName>
                                        </p:attrNameLst>
                                      </p:cBhvr>
                                      <p:to>
                                        <p:strVal val="visible"/>
                                      </p:to>
                                    </p:set>
                                    <p:animEffect transition="in" filter="fade">
                                      <p:cBhvr>
                                        <p:cTn id="12" dur="1000"/>
                                        <p:tgtEl>
                                          <p:spTgt spid="104451">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04451">
                                            <p:txEl>
                                              <p:pRg st="3" end="3"/>
                                            </p:txEl>
                                          </p:spTgt>
                                        </p:tgtEl>
                                        <p:attrNameLst>
                                          <p:attrName>style.visibility</p:attrName>
                                        </p:attrNameLst>
                                      </p:cBhvr>
                                      <p:to>
                                        <p:strVal val="visible"/>
                                      </p:to>
                                    </p:set>
                                    <p:animEffect transition="in" filter="fade">
                                      <p:cBhvr>
                                        <p:cTn id="17" dur="1000"/>
                                        <p:tgtEl>
                                          <p:spTgt spid="104451">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04451">
                                            <p:txEl>
                                              <p:pRg st="4" end="4"/>
                                            </p:txEl>
                                          </p:spTgt>
                                        </p:tgtEl>
                                        <p:attrNameLst>
                                          <p:attrName>style.visibility</p:attrName>
                                        </p:attrNameLst>
                                      </p:cBhvr>
                                      <p:to>
                                        <p:strVal val="visible"/>
                                      </p:to>
                                    </p:set>
                                    <p:animEffect transition="in" filter="fade">
                                      <p:cBhvr>
                                        <p:cTn id="22" dur="1000"/>
                                        <p:tgtEl>
                                          <p:spTgt spid="104451">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04451">
                                            <p:txEl>
                                              <p:pRg st="5" end="5"/>
                                            </p:txEl>
                                          </p:spTgt>
                                        </p:tgtEl>
                                        <p:attrNameLst>
                                          <p:attrName>style.visibility</p:attrName>
                                        </p:attrNameLst>
                                      </p:cBhvr>
                                      <p:to>
                                        <p:strVal val="visible"/>
                                      </p:to>
                                    </p:set>
                                    <p:animEffect transition="in" filter="fade">
                                      <p:cBhvr>
                                        <p:cTn id="27" dur="1000"/>
                                        <p:tgtEl>
                                          <p:spTgt spid="104451">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104451">
                                            <p:txEl>
                                              <p:pRg st="6" end="6"/>
                                            </p:txEl>
                                          </p:spTgt>
                                        </p:tgtEl>
                                        <p:attrNameLst>
                                          <p:attrName>style.visibility</p:attrName>
                                        </p:attrNameLst>
                                      </p:cBhvr>
                                      <p:to>
                                        <p:strVal val="visible"/>
                                      </p:to>
                                    </p:set>
                                    <p:animEffect transition="in" filter="fade">
                                      <p:cBhvr>
                                        <p:cTn id="32" dur="1000"/>
                                        <p:tgtEl>
                                          <p:spTgt spid="104451">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104451">
                                            <p:txEl>
                                              <p:pRg st="7" end="7"/>
                                            </p:txEl>
                                          </p:spTgt>
                                        </p:tgtEl>
                                        <p:attrNameLst>
                                          <p:attrName>style.visibility</p:attrName>
                                        </p:attrNameLst>
                                      </p:cBhvr>
                                      <p:to>
                                        <p:strVal val="visible"/>
                                      </p:to>
                                    </p:set>
                                    <p:animEffect transition="in" filter="fade">
                                      <p:cBhvr>
                                        <p:cTn id="37" dur="1000"/>
                                        <p:tgtEl>
                                          <p:spTgt spid="104451">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104451">
                                            <p:txEl>
                                              <p:pRg st="9" end="9"/>
                                            </p:txEl>
                                          </p:spTgt>
                                        </p:tgtEl>
                                        <p:attrNameLst>
                                          <p:attrName>style.visibility</p:attrName>
                                        </p:attrNameLst>
                                      </p:cBhvr>
                                      <p:to>
                                        <p:strVal val="visible"/>
                                      </p:to>
                                    </p:set>
                                    <p:animEffect transition="in" filter="fade">
                                      <p:cBhvr>
                                        <p:cTn id="42" dur="1000"/>
                                        <p:tgtEl>
                                          <p:spTgt spid="104451">
                                            <p:txEl>
                                              <p:pRg st="9" end="9"/>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104451">
                                            <p:txEl>
                                              <p:pRg st="10" end="10"/>
                                            </p:txEl>
                                          </p:spTgt>
                                        </p:tgtEl>
                                        <p:attrNameLst>
                                          <p:attrName>style.visibility</p:attrName>
                                        </p:attrNameLst>
                                      </p:cBhvr>
                                      <p:to>
                                        <p:strVal val="visible"/>
                                      </p:to>
                                    </p:set>
                                    <p:animEffect transition="in" filter="fade">
                                      <p:cBhvr>
                                        <p:cTn id="47" dur="1000"/>
                                        <p:tgtEl>
                                          <p:spTgt spid="104451">
                                            <p:txEl>
                                              <p:pRg st="10" end="10"/>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104451">
                                            <p:txEl>
                                              <p:pRg st="11" end="11"/>
                                            </p:txEl>
                                          </p:spTgt>
                                        </p:tgtEl>
                                        <p:attrNameLst>
                                          <p:attrName>style.visibility</p:attrName>
                                        </p:attrNameLst>
                                      </p:cBhvr>
                                      <p:to>
                                        <p:strVal val="visible"/>
                                      </p:to>
                                    </p:set>
                                    <p:animEffect transition="in" filter="fade">
                                      <p:cBhvr>
                                        <p:cTn id="52" dur="1000"/>
                                        <p:tgtEl>
                                          <p:spTgt spid="104451">
                                            <p:txEl>
                                              <p:pRg st="11" end="11"/>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nodeType="clickEffect">
                                  <p:stCondLst>
                                    <p:cond delay="0"/>
                                  </p:stCondLst>
                                  <p:childTnLst>
                                    <p:set>
                                      <p:cBhvr>
                                        <p:cTn id="56" dur="1" fill="hold">
                                          <p:stCondLst>
                                            <p:cond delay="0"/>
                                          </p:stCondLst>
                                        </p:cTn>
                                        <p:tgtEl>
                                          <p:spTgt spid="104451">
                                            <p:txEl>
                                              <p:pRg st="12" end="12"/>
                                            </p:txEl>
                                          </p:spTgt>
                                        </p:tgtEl>
                                        <p:attrNameLst>
                                          <p:attrName>style.visibility</p:attrName>
                                        </p:attrNameLst>
                                      </p:cBhvr>
                                      <p:to>
                                        <p:strVal val="visible"/>
                                      </p:to>
                                    </p:set>
                                    <p:animEffect transition="in" filter="fade">
                                      <p:cBhvr>
                                        <p:cTn id="57" dur="1000"/>
                                        <p:tgtEl>
                                          <p:spTgt spid="104451">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6"/>
          <p:cNvSpPr>
            <a:spLocks noGrp="1" noChangeArrowheads="1"/>
          </p:cNvSpPr>
          <p:nvPr>
            <p:ph type="title"/>
          </p:nvPr>
        </p:nvSpPr>
        <p:spPr/>
        <p:txBody>
          <a:bodyPr rtlCol="0"/>
          <a:lstStyle/>
          <a:p>
            <a:pPr eaLnBrk="1" fontAlgn="auto" hangingPunct="1">
              <a:spcAft>
                <a:spcPts val="0"/>
              </a:spcAft>
              <a:defRPr/>
            </a:pPr>
            <a:r>
              <a:rPr lang="en-US" altLang="en-US" dirty="0" smtClean="0"/>
              <a:t>Appeal Rights	</a:t>
            </a:r>
          </a:p>
        </p:txBody>
      </p:sp>
      <p:sp>
        <p:nvSpPr>
          <p:cNvPr id="11268" name="Rectangle 7"/>
          <p:cNvSpPr>
            <a:spLocks noGrp="1" noChangeArrowheads="1"/>
          </p:cNvSpPr>
          <p:nvPr>
            <p:ph idx="1"/>
          </p:nvPr>
        </p:nvSpPr>
        <p:spPr/>
        <p:txBody>
          <a:bodyPr rtlCol="0"/>
          <a:lstStyle/>
          <a:p>
            <a:pPr marL="63500" indent="-63500" eaLnBrk="1" fontAlgn="auto" hangingPunct="1">
              <a:lnSpc>
                <a:spcPct val="90000"/>
              </a:lnSpc>
              <a:spcAft>
                <a:spcPts val="0"/>
              </a:spcAft>
              <a:buFontTx/>
              <a:buNone/>
              <a:defRPr/>
            </a:pPr>
            <a:endParaRPr lang="en-US" altLang="en-US" dirty="0" smtClean="0"/>
          </a:p>
          <a:p>
            <a:pPr marL="63500" indent="-63500" eaLnBrk="1" fontAlgn="auto" hangingPunct="1">
              <a:lnSpc>
                <a:spcPct val="90000"/>
              </a:lnSpc>
              <a:spcAft>
                <a:spcPts val="0"/>
              </a:spcAft>
              <a:buFontTx/>
              <a:buNone/>
              <a:defRPr/>
            </a:pPr>
            <a:r>
              <a:rPr lang="en-US" altLang="en-US" dirty="0" smtClean="0"/>
              <a:t>Persons </a:t>
            </a:r>
            <a:r>
              <a:rPr lang="en-US" altLang="en-US" dirty="0" smtClean="0"/>
              <a:t>under the waiver have the following appeal rights:</a:t>
            </a:r>
          </a:p>
          <a:p>
            <a:pPr marL="63500" indent="-63500" eaLnBrk="1" fontAlgn="auto" hangingPunct="1">
              <a:lnSpc>
                <a:spcPct val="90000"/>
              </a:lnSpc>
              <a:spcAft>
                <a:spcPts val="0"/>
              </a:spcAft>
              <a:buFontTx/>
              <a:buNone/>
              <a:defRPr/>
            </a:pPr>
            <a:endParaRPr lang="en-US" altLang="en-US" dirty="0" smtClean="0"/>
          </a:p>
          <a:p>
            <a:pPr marL="63500" indent="-63500" eaLnBrk="1" fontAlgn="auto" hangingPunct="1">
              <a:lnSpc>
                <a:spcPct val="90000"/>
              </a:lnSpc>
              <a:spcAft>
                <a:spcPts val="0"/>
              </a:spcAft>
              <a:buFontTx/>
              <a:buNone/>
              <a:defRPr/>
            </a:pPr>
            <a:r>
              <a:rPr lang="en-US" altLang="en-US" dirty="0" smtClean="0"/>
              <a:t>To appeal adverse actions affecting TennCare services.</a:t>
            </a:r>
          </a:p>
          <a:p>
            <a:pPr marL="63500" indent="-63500" eaLnBrk="1" fontAlgn="auto" hangingPunct="1">
              <a:lnSpc>
                <a:spcPct val="90000"/>
              </a:lnSpc>
              <a:spcAft>
                <a:spcPts val="0"/>
              </a:spcAft>
              <a:buFontTx/>
              <a:buNone/>
              <a:defRPr/>
            </a:pPr>
            <a:endParaRPr lang="en-US" altLang="en-US" dirty="0"/>
          </a:p>
          <a:p>
            <a:pPr marL="63500" indent="-63500" eaLnBrk="1" fontAlgn="auto" hangingPunct="1">
              <a:lnSpc>
                <a:spcPct val="90000"/>
              </a:lnSpc>
              <a:spcAft>
                <a:spcPts val="0"/>
              </a:spcAft>
              <a:buFontTx/>
              <a:buNone/>
              <a:defRPr/>
            </a:pPr>
            <a:r>
              <a:rPr lang="en-US" altLang="en-US" dirty="0" smtClean="0"/>
              <a:t>TennCare Rule 1200-13-13-</a:t>
            </a:r>
            <a:r>
              <a:rPr lang="en-US" altLang="en-US" dirty="0" smtClean="0"/>
              <a:t>.11(2)(a)</a:t>
            </a:r>
          </a:p>
          <a:p>
            <a:pPr marL="63500" indent="-63500" eaLnBrk="1" fontAlgn="auto" hangingPunct="1">
              <a:lnSpc>
                <a:spcPct val="90000"/>
              </a:lnSpc>
              <a:spcAft>
                <a:spcPts val="0"/>
              </a:spcAft>
              <a:buFontTx/>
              <a:buNone/>
              <a:defRPr/>
            </a:pPr>
            <a:endParaRPr lang="en-US" altLang="en-US" dirty="0"/>
          </a:p>
          <a:p>
            <a:pPr marL="63500" indent="-63500" eaLnBrk="1" fontAlgn="auto" hangingPunct="1">
              <a:lnSpc>
                <a:spcPct val="90000"/>
              </a:lnSpc>
              <a:spcAft>
                <a:spcPts val="0"/>
              </a:spcAft>
              <a:buFontTx/>
              <a:buNone/>
              <a:defRPr/>
            </a:pPr>
            <a:r>
              <a:rPr lang="en-US" altLang="en-US" dirty="0">
                <a:hlinkClick r:id="rId3"/>
              </a:rPr>
              <a:t>http://</a:t>
            </a:r>
            <a:r>
              <a:rPr lang="en-US" altLang="en-US" dirty="0" smtClean="0">
                <a:hlinkClick r:id="rId3"/>
              </a:rPr>
              <a:t>share.tn.gov/sos/rules/1200/1200-13/1200-13-13.20150323.pdf</a:t>
            </a:r>
            <a:endParaRPr lang="en-US" altLang="en-US" dirty="0" smtClean="0"/>
          </a:p>
          <a:p>
            <a:pPr marL="63500" indent="-63500" eaLnBrk="1" fontAlgn="auto" hangingPunct="1">
              <a:lnSpc>
                <a:spcPct val="90000"/>
              </a:lnSpc>
              <a:spcAft>
                <a:spcPts val="0"/>
              </a:spcAft>
              <a:buFontTx/>
              <a:buNone/>
              <a:defRPr/>
            </a:pPr>
            <a:endParaRPr lang="en-US" altLang="en-US" sz="2000" dirty="0"/>
          </a:p>
          <a:p>
            <a:pPr marL="63500" indent="-63500" eaLnBrk="1" fontAlgn="auto" hangingPunct="1">
              <a:lnSpc>
                <a:spcPct val="90000"/>
              </a:lnSpc>
              <a:spcAft>
                <a:spcPts val="0"/>
              </a:spcAft>
              <a:buFontTx/>
              <a:buNone/>
              <a:defRPr/>
            </a:pPr>
            <a:endParaRPr lang="en-US" altLang="en-US" sz="2000" dirty="0" smtClean="0"/>
          </a:p>
          <a:p>
            <a:pPr marL="63500" indent="-63500" eaLnBrk="1" fontAlgn="auto" hangingPunct="1">
              <a:lnSpc>
                <a:spcPct val="90000"/>
              </a:lnSpc>
              <a:spcAft>
                <a:spcPts val="0"/>
              </a:spcAft>
              <a:buFontTx/>
              <a:buNone/>
              <a:defRPr/>
            </a:pPr>
            <a:endParaRPr lang="en-US" altLang="en-US" sz="2000" dirty="0" smtClean="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1268">
                                            <p:txEl>
                                              <p:pRg st="1" end="1"/>
                                            </p:txEl>
                                          </p:spTgt>
                                        </p:tgtEl>
                                        <p:attrNameLst>
                                          <p:attrName>style.visibility</p:attrName>
                                        </p:attrNameLst>
                                      </p:cBhvr>
                                      <p:to>
                                        <p:strVal val="visible"/>
                                      </p:to>
                                    </p:set>
                                    <p:animEffect transition="in" filter="fade">
                                      <p:cBhvr>
                                        <p:cTn id="7" dur="1000"/>
                                        <p:tgtEl>
                                          <p:spTgt spid="11268">
                                            <p:txEl>
                                              <p:pRg st="1" end="1"/>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11268">
                                            <p:txEl>
                                              <p:pRg st="3" end="3"/>
                                            </p:txEl>
                                          </p:spTgt>
                                        </p:tgtEl>
                                        <p:attrNameLst>
                                          <p:attrName>style.visibility</p:attrName>
                                        </p:attrNameLst>
                                      </p:cBhvr>
                                      <p:to>
                                        <p:strVal val="visible"/>
                                      </p:to>
                                    </p:set>
                                    <p:animEffect transition="in" filter="fade">
                                      <p:cBhvr>
                                        <p:cTn id="10" dur="1000"/>
                                        <p:tgtEl>
                                          <p:spTgt spid="11268">
                                            <p:txEl>
                                              <p:pRg st="3" end="3"/>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11268">
                                            <p:txEl>
                                              <p:pRg st="5" end="5"/>
                                            </p:txEl>
                                          </p:spTgt>
                                        </p:tgtEl>
                                        <p:attrNameLst>
                                          <p:attrName>style.visibility</p:attrName>
                                        </p:attrNameLst>
                                      </p:cBhvr>
                                      <p:to>
                                        <p:strVal val="visible"/>
                                      </p:to>
                                    </p:set>
                                    <p:animEffect transition="in" filter="fade">
                                      <p:cBhvr>
                                        <p:cTn id="13" dur="1000"/>
                                        <p:tgtEl>
                                          <p:spTgt spid="11268">
                                            <p:txEl>
                                              <p:pRg st="5" end="5"/>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11268">
                                            <p:txEl>
                                              <p:pRg st="7" end="7"/>
                                            </p:txEl>
                                          </p:spTgt>
                                        </p:tgtEl>
                                        <p:attrNameLst>
                                          <p:attrName>style.visibility</p:attrName>
                                        </p:attrNameLst>
                                      </p:cBhvr>
                                      <p:to>
                                        <p:strVal val="visible"/>
                                      </p:to>
                                    </p:set>
                                    <p:animEffect transition="in" filter="fade">
                                      <p:cBhvr>
                                        <p:cTn id="16" dur="1000"/>
                                        <p:tgtEl>
                                          <p:spTgt spid="11268">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3" name="Rectangle 2"/>
          <p:cNvSpPr>
            <a:spLocks noGrp="1" noChangeArrowheads="1"/>
          </p:cNvSpPr>
          <p:nvPr>
            <p:ph type="title"/>
          </p:nvPr>
        </p:nvSpPr>
        <p:spPr>
          <a:xfrm>
            <a:off x="152400" y="177800"/>
            <a:ext cx="8839200" cy="825500"/>
          </a:xfrm>
        </p:spPr>
        <p:txBody>
          <a:bodyPr rtlCol="0"/>
          <a:lstStyle/>
          <a:p>
            <a:pPr eaLnBrk="1" fontAlgn="auto" hangingPunct="1">
              <a:spcAft>
                <a:spcPts val="0"/>
              </a:spcAft>
              <a:defRPr/>
            </a:pPr>
            <a:r>
              <a:rPr lang="en-US" altLang="en-US" dirty="0" smtClean="0"/>
              <a:t>An adverse action is…</a:t>
            </a:r>
          </a:p>
        </p:txBody>
      </p:sp>
      <p:sp>
        <p:nvSpPr>
          <p:cNvPr id="108547" name="Rectangle 3"/>
          <p:cNvSpPr>
            <a:spLocks noGrp="1" noChangeArrowheads="1"/>
          </p:cNvSpPr>
          <p:nvPr>
            <p:ph idx="1"/>
          </p:nvPr>
        </p:nvSpPr>
        <p:spPr>
          <a:xfrm>
            <a:off x="228600" y="1193800"/>
            <a:ext cx="8763000" cy="4957763"/>
          </a:xfrm>
        </p:spPr>
        <p:txBody>
          <a:bodyPr/>
          <a:lstStyle/>
          <a:p>
            <a:pPr eaLnBrk="1" hangingPunct="1"/>
            <a:r>
              <a:rPr lang="en-US" altLang="en-US" sz="2200" smtClean="0"/>
              <a:t>Denial</a:t>
            </a:r>
          </a:p>
          <a:p>
            <a:pPr eaLnBrk="1" hangingPunct="1"/>
            <a:endParaRPr lang="en-US" altLang="en-US" sz="2200" smtClean="0"/>
          </a:p>
          <a:p>
            <a:pPr eaLnBrk="1" hangingPunct="1"/>
            <a:r>
              <a:rPr lang="en-US" altLang="en-US" sz="2200" smtClean="0"/>
              <a:t>Delay</a:t>
            </a:r>
          </a:p>
          <a:p>
            <a:pPr eaLnBrk="1" hangingPunct="1"/>
            <a:endParaRPr lang="en-US" altLang="en-US" sz="2200" smtClean="0"/>
          </a:p>
          <a:p>
            <a:pPr eaLnBrk="1" hangingPunct="1"/>
            <a:r>
              <a:rPr lang="en-US" altLang="en-US" sz="2200" smtClean="0"/>
              <a:t>Termination</a:t>
            </a:r>
          </a:p>
          <a:p>
            <a:pPr eaLnBrk="1" hangingPunct="1"/>
            <a:endParaRPr lang="en-US" altLang="en-US" sz="2200" smtClean="0"/>
          </a:p>
          <a:p>
            <a:pPr eaLnBrk="1" hangingPunct="1"/>
            <a:r>
              <a:rPr lang="en-US" altLang="en-US" sz="2200" smtClean="0"/>
              <a:t>Suspension</a:t>
            </a:r>
          </a:p>
          <a:p>
            <a:pPr eaLnBrk="1" hangingPunct="1"/>
            <a:endParaRPr lang="en-US" altLang="en-US" sz="2200" smtClean="0"/>
          </a:p>
          <a:p>
            <a:pPr eaLnBrk="1" hangingPunct="1"/>
            <a:r>
              <a:rPr lang="en-US" altLang="en-US" sz="2200" smtClean="0"/>
              <a:t>Reduction </a:t>
            </a:r>
          </a:p>
          <a:p>
            <a:pPr eaLnBrk="1" hangingPunct="1"/>
            <a:endParaRPr lang="en-US" altLang="en-US" sz="2200" smtClean="0"/>
          </a:p>
          <a:p>
            <a:pPr eaLnBrk="1" hangingPunct="1"/>
            <a:r>
              <a:rPr lang="en-US" altLang="en-US" sz="2200" smtClean="0"/>
              <a:t>Any act, or failure to act that impacts the quality, availability, or timeliness of a Medicaid waiver service to an eligible person.</a:t>
            </a:r>
          </a:p>
        </p:txBody>
      </p: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108547">
                                            <p:txEl>
                                              <p:pRg st="0" end="0"/>
                                            </p:txEl>
                                          </p:spTgt>
                                        </p:tgtEl>
                                        <p:attrNameLst>
                                          <p:attrName>style.visibility</p:attrName>
                                        </p:attrNameLst>
                                      </p:cBhvr>
                                      <p:to>
                                        <p:strVal val="visible"/>
                                      </p:to>
                                    </p:set>
                                    <p:animEffect transition="in" filter="fade">
                                      <p:cBhvr>
                                        <p:cTn id="7" dur="1000"/>
                                        <p:tgtEl>
                                          <p:spTgt spid="10854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108547">
                                            <p:txEl>
                                              <p:pRg st="2" end="2"/>
                                            </p:txEl>
                                          </p:spTgt>
                                        </p:tgtEl>
                                        <p:attrNameLst>
                                          <p:attrName>style.visibility</p:attrName>
                                        </p:attrNameLst>
                                      </p:cBhvr>
                                      <p:to>
                                        <p:strVal val="visible"/>
                                      </p:to>
                                    </p:set>
                                    <p:animEffect transition="in" filter="fade">
                                      <p:cBhvr>
                                        <p:cTn id="12" dur="1000"/>
                                        <p:tgtEl>
                                          <p:spTgt spid="108547">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nodeType="clickEffect">
                                  <p:stCondLst>
                                    <p:cond delay="0"/>
                                  </p:stCondLst>
                                  <p:childTnLst>
                                    <p:set>
                                      <p:cBhvr>
                                        <p:cTn id="16" dur="1" fill="hold">
                                          <p:stCondLst>
                                            <p:cond delay="0"/>
                                          </p:stCondLst>
                                        </p:cTn>
                                        <p:tgtEl>
                                          <p:spTgt spid="108547">
                                            <p:txEl>
                                              <p:pRg st="4" end="4"/>
                                            </p:txEl>
                                          </p:spTgt>
                                        </p:tgtEl>
                                        <p:attrNameLst>
                                          <p:attrName>style.visibility</p:attrName>
                                        </p:attrNameLst>
                                      </p:cBhvr>
                                      <p:to>
                                        <p:strVal val="visible"/>
                                      </p:to>
                                    </p:set>
                                    <p:animEffect transition="in" filter="fade">
                                      <p:cBhvr>
                                        <p:cTn id="17" dur="1000"/>
                                        <p:tgtEl>
                                          <p:spTgt spid="108547">
                                            <p:txEl>
                                              <p:pRg st="4" end="4"/>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nodeType="clickEffect">
                                  <p:stCondLst>
                                    <p:cond delay="0"/>
                                  </p:stCondLst>
                                  <p:childTnLst>
                                    <p:set>
                                      <p:cBhvr>
                                        <p:cTn id="21" dur="1" fill="hold">
                                          <p:stCondLst>
                                            <p:cond delay="0"/>
                                          </p:stCondLst>
                                        </p:cTn>
                                        <p:tgtEl>
                                          <p:spTgt spid="108547">
                                            <p:txEl>
                                              <p:pRg st="6" end="6"/>
                                            </p:txEl>
                                          </p:spTgt>
                                        </p:tgtEl>
                                        <p:attrNameLst>
                                          <p:attrName>style.visibility</p:attrName>
                                        </p:attrNameLst>
                                      </p:cBhvr>
                                      <p:to>
                                        <p:strVal val="visible"/>
                                      </p:to>
                                    </p:set>
                                    <p:animEffect transition="in" filter="fade">
                                      <p:cBhvr>
                                        <p:cTn id="22" dur="1000"/>
                                        <p:tgtEl>
                                          <p:spTgt spid="108547">
                                            <p:txEl>
                                              <p:pRg st="6" end="6"/>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nodeType="clickEffect">
                                  <p:stCondLst>
                                    <p:cond delay="0"/>
                                  </p:stCondLst>
                                  <p:childTnLst>
                                    <p:set>
                                      <p:cBhvr>
                                        <p:cTn id="26" dur="1" fill="hold">
                                          <p:stCondLst>
                                            <p:cond delay="0"/>
                                          </p:stCondLst>
                                        </p:cTn>
                                        <p:tgtEl>
                                          <p:spTgt spid="108547">
                                            <p:txEl>
                                              <p:pRg st="8" end="8"/>
                                            </p:txEl>
                                          </p:spTgt>
                                        </p:tgtEl>
                                        <p:attrNameLst>
                                          <p:attrName>style.visibility</p:attrName>
                                        </p:attrNameLst>
                                      </p:cBhvr>
                                      <p:to>
                                        <p:strVal val="visible"/>
                                      </p:to>
                                    </p:set>
                                    <p:animEffect transition="in" filter="fade">
                                      <p:cBhvr>
                                        <p:cTn id="27" dur="1000"/>
                                        <p:tgtEl>
                                          <p:spTgt spid="108547">
                                            <p:txEl>
                                              <p:pRg st="8" end="8"/>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0" presetClass="entr" presetSubtype="0" fill="hold" nodeType="clickEffect">
                                  <p:stCondLst>
                                    <p:cond delay="0"/>
                                  </p:stCondLst>
                                  <p:childTnLst>
                                    <p:set>
                                      <p:cBhvr>
                                        <p:cTn id="31" dur="1" fill="hold">
                                          <p:stCondLst>
                                            <p:cond delay="0"/>
                                          </p:stCondLst>
                                        </p:cTn>
                                        <p:tgtEl>
                                          <p:spTgt spid="108547">
                                            <p:txEl>
                                              <p:pRg st="10" end="10"/>
                                            </p:txEl>
                                          </p:spTgt>
                                        </p:tgtEl>
                                        <p:attrNameLst>
                                          <p:attrName>style.visibility</p:attrName>
                                        </p:attrNameLst>
                                      </p:cBhvr>
                                      <p:to>
                                        <p:strVal val="visible"/>
                                      </p:to>
                                    </p:set>
                                    <p:animEffect transition="in" filter="fade">
                                      <p:cBhvr>
                                        <p:cTn id="32" dur="1000"/>
                                        <p:tgtEl>
                                          <p:spTgt spid="108547">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291" name="Rectangle 2"/>
          <p:cNvSpPr>
            <a:spLocks noGrp="1" noChangeArrowheads="1"/>
          </p:cNvSpPr>
          <p:nvPr>
            <p:ph type="title"/>
          </p:nvPr>
        </p:nvSpPr>
        <p:spPr/>
        <p:txBody>
          <a:bodyPr rtlCol="0"/>
          <a:lstStyle/>
          <a:p>
            <a:pPr eaLnBrk="1" fontAlgn="auto" hangingPunct="1">
              <a:spcAft>
                <a:spcPts val="0"/>
              </a:spcAft>
              <a:defRPr/>
            </a:pPr>
            <a:r>
              <a:rPr lang="en-US" altLang="en-US" dirty="0" smtClean="0"/>
              <a:t>Grier does not apply when:</a:t>
            </a:r>
          </a:p>
        </p:txBody>
      </p:sp>
      <p:sp>
        <p:nvSpPr>
          <p:cNvPr id="109571" name="Rectangle 3"/>
          <p:cNvSpPr>
            <a:spLocks noGrp="1" noChangeArrowheads="1"/>
          </p:cNvSpPr>
          <p:nvPr>
            <p:ph idx="1"/>
          </p:nvPr>
        </p:nvSpPr>
        <p:spPr/>
        <p:txBody>
          <a:bodyPr/>
          <a:lstStyle/>
          <a:p>
            <a:pPr eaLnBrk="1" hangingPunct="1"/>
            <a:r>
              <a:rPr lang="en-US" altLang="en-US" dirty="0" smtClean="0"/>
              <a:t>State-funded services are denied</a:t>
            </a:r>
          </a:p>
          <a:p>
            <a:pPr eaLnBrk="1" hangingPunct="1"/>
            <a:endParaRPr lang="en-US" altLang="en-US" dirty="0" smtClean="0"/>
          </a:p>
          <a:p>
            <a:pPr eaLnBrk="1" hangingPunct="1"/>
            <a:r>
              <a:rPr lang="en-US" altLang="en-US" dirty="0" smtClean="0"/>
              <a:t>Person is on the waiting list -not enrolled to receive Medicaid services</a:t>
            </a:r>
          </a:p>
          <a:p>
            <a:pPr eaLnBrk="1" hangingPunct="1"/>
            <a:endParaRPr lang="en-US" altLang="en-US" dirty="0" smtClean="0"/>
          </a:p>
          <a:p>
            <a:pPr eaLnBrk="1" hangingPunct="1"/>
            <a:r>
              <a:rPr lang="en-US" altLang="en-US" dirty="0" smtClean="0"/>
              <a:t>Services provided without prior authorization- no FFP </a:t>
            </a:r>
          </a:p>
          <a:p>
            <a:pPr eaLnBrk="1" hangingPunct="1"/>
            <a:endParaRPr lang="en-US" altLang="en-US" dirty="0" smtClean="0"/>
          </a:p>
          <a:p>
            <a:pPr eaLnBrk="1" hangingPunct="1"/>
            <a:r>
              <a:rPr lang="en-US" altLang="en-US" dirty="0" smtClean="0"/>
              <a:t>Dispute over rate for service</a:t>
            </a:r>
          </a:p>
          <a:p>
            <a:pPr marL="0" indent="0" eaLnBrk="1" hangingPunct="1">
              <a:buNone/>
            </a:pPr>
            <a:endParaRPr lang="en-US" altLang="en-US" sz="2000" dirty="0"/>
          </a:p>
          <a:p>
            <a:pPr eaLnBrk="1" hangingPunct="1"/>
            <a:r>
              <a:rPr lang="en-US" altLang="en-US" dirty="0" smtClean="0"/>
              <a:t>Non-valid Factual </a:t>
            </a:r>
            <a:r>
              <a:rPr lang="en-US" altLang="en-US" dirty="0" smtClean="0"/>
              <a:t>Dispute</a:t>
            </a:r>
          </a:p>
          <a:p>
            <a:pPr lvl="1" eaLnBrk="1" hangingPunct="1"/>
            <a:r>
              <a:rPr lang="en-US" altLang="en-US" dirty="0" smtClean="0"/>
              <a:t>Failing to support factual error that TennCare/MCC made</a:t>
            </a:r>
            <a:endParaRPr lang="en-US" altLang="en-US" dirty="0"/>
          </a:p>
          <a:p>
            <a:pPr eaLnBrk="1" hangingPunct="1"/>
            <a:endParaRPr lang="en-US" altLang="en-US" sz="2000" dirty="0" smtClean="0"/>
          </a:p>
        </p:txBody>
      </p: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109571">
                                            <p:txEl>
                                              <p:pRg st="0" end="0"/>
                                            </p:txEl>
                                          </p:spTgt>
                                        </p:tgtEl>
                                        <p:attrNameLst>
                                          <p:attrName>style.visibility</p:attrName>
                                        </p:attrNameLst>
                                      </p:cBhvr>
                                      <p:to>
                                        <p:strVal val="visible"/>
                                      </p:to>
                                    </p:set>
                                    <p:animEffect transition="in" filter="fade">
                                      <p:cBhvr>
                                        <p:cTn id="7" dur="1000"/>
                                        <p:tgtEl>
                                          <p:spTgt spid="10957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109571">
                                            <p:txEl>
                                              <p:pRg st="2" end="2"/>
                                            </p:txEl>
                                          </p:spTgt>
                                        </p:tgtEl>
                                        <p:attrNameLst>
                                          <p:attrName>style.visibility</p:attrName>
                                        </p:attrNameLst>
                                      </p:cBhvr>
                                      <p:to>
                                        <p:strVal val="visible"/>
                                      </p:to>
                                    </p:set>
                                    <p:animEffect transition="in" filter="fade">
                                      <p:cBhvr>
                                        <p:cTn id="12" dur="1000"/>
                                        <p:tgtEl>
                                          <p:spTgt spid="109571">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nodeType="clickEffect">
                                  <p:stCondLst>
                                    <p:cond delay="0"/>
                                  </p:stCondLst>
                                  <p:childTnLst>
                                    <p:set>
                                      <p:cBhvr>
                                        <p:cTn id="16" dur="1" fill="hold">
                                          <p:stCondLst>
                                            <p:cond delay="0"/>
                                          </p:stCondLst>
                                        </p:cTn>
                                        <p:tgtEl>
                                          <p:spTgt spid="109571">
                                            <p:txEl>
                                              <p:pRg st="4" end="4"/>
                                            </p:txEl>
                                          </p:spTgt>
                                        </p:tgtEl>
                                        <p:attrNameLst>
                                          <p:attrName>style.visibility</p:attrName>
                                        </p:attrNameLst>
                                      </p:cBhvr>
                                      <p:to>
                                        <p:strVal val="visible"/>
                                      </p:to>
                                    </p:set>
                                    <p:animEffect transition="in" filter="fade">
                                      <p:cBhvr>
                                        <p:cTn id="17" dur="1000"/>
                                        <p:tgtEl>
                                          <p:spTgt spid="109571">
                                            <p:txEl>
                                              <p:pRg st="4" end="4"/>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nodeType="clickEffect">
                                  <p:stCondLst>
                                    <p:cond delay="0"/>
                                  </p:stCondLst>
                                  <p:childTnLst>
                                    <p:set>
                                      <p:cBhvr>
                                        <p:cTn id="21" dur="1" fill="hold">
                                          <p:stCondLst>
                                            <p:cond delay="0"/>
                                          </p:stCondLst>
                                        </p:cTn>
                                        <p:tgtEl>
                                          <p:spTgt spid="109571">
                                            <p:txEl>
                                              <p:pRg st="6" end="6"/>
                                            </p:txEl>
                                          </p:spTgt>
                                        </p:tgtEl>
                                        <p:attrNameLst>
                                          <p:attrName>style.visibility</p:attrName>
                                        </p:attrNameLst>
                                      </p:cBhvr>
                                      <p:to>
                                        <p:strVal val="visible"/>
                                      </p:to>
                                    </p:set>
                                    <p:animEffect transition="in" filter="fade">
                                      <p:cBhvr>
                                        <p:cTn id="22" dur="1000"/>
                                        <p:tgtEl>
                                          <p:spTgt spid="109571">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09571">
                                            <p:txEl>
                                              <p:pRg st="8" end="8"/>
                                            </p:txEl>
                                          </p:spTgt>
                                        </p:tgtEl>
                                        <p:attrNameLst>
                                          <p:attrName>style.visibility</p:attrName>
                                        </p:attrNameLst>
                                      </p:cBhvr>
                                      <p:to>
                                        <p:strVal val="visible"/>
                                      </p:to>
                                    </p:set>
                                    <p:animEffect transition="in" filter="fade">
                                      <p:cBhvr>
                                        <p:cTn id="27" dur="1000"/>
                                        <p:tgtEl>
                                          <p:spTgt spid="109571">
                                            <p:txEl>
                                              <p:pRg st="8" end="8"/>
                                            </p:txEl>
                                          </p:spTgt>
                                        </p:tgtEl>
                                      </p:cBhvr>
                                    </p:animEffect>
                                  </p:childTnLst>
                                </p:cTn>
                              </p:par>
                              <p:par>
                                <p:cTn id="28" presetID="10" presetClass="entr" presetSubtype="0" fill="hold" nodeType="withEffect">
                                  <p:stCondLst>
                                    <p:cond delay="0"/>
                                  </p:stCondLst>
                                  <p:childTnLst>
                                    <p:set>
                                      <p:cBhvr>
                                        <p:cTn id="29" dur="1" fill="hold">
                                          <p:stCondLst>
                                            <p:cond delay="0"/>
                                          </p:stCondLst>
                                        </p:cTn>
                                        <p:tgtEl>
                                          <p:spTgt spid="109571">
                                            <p:txEl>
                                              <p:pRg st="9" end="9"/>
                                            </p:txEl>
                                          </p:spTgt>
                                        </p:tgtEl>
                                        <p:attrNameLst>
                                          <p:attrName>style.visibility</p:attrName>
                                        </p:attrNameLst>
                                      </p:cBhvr>
                                      <p:to>
                                        <p:strVal val="visible"/>
                                      </p:to>
                                    </p:set>
                                    <p:animEffect transition="in" filter="fade">
                                      <p:cBhvr>
                                        <p:cTn id="30" dur="1000"/>
                                        <p:tgtEl>
                                          <p:spTgt spid="109571">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2"/>
          <p:cNvSpPr>
            <a:spLocks noGrp="1" noChangeArrowheads="1"/>
          </p:cNvSpPr>
          <p:nvPr>
            <p:ph type="ctrTitle"/>
          </p:nvPr>
        </p:nvSpPr>
        <p:spPr/>
        <p:txBody>
          <a:bodyPr rtlCol="0">
            <a:normAutofit/>
          </a:bodyPr>
          <a:lstStyle/>
          <a:p>
            <a:pPr algn="l" eaLnBrk="1" fontAlgn="auto" hangingPunct="1">
              <a:spcAft>
                <a:spcPts val="0"/>
              </a:spcAft>
              <a:defRPr/>
            </a:pPr>
            <a:r>
              <a:rPr lang="en-US" altLang="en-US" sz="4000" dirty="0" smtClean="0"/>
              <a:t>Review and Denial Process</a:t>
            </a:r>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title"/>
          </p:nvPr>
        </p:nvSpPr>
        <p:spPr>
          <a:xfrm>
            <a:off x="152400" y="177800"/>
            <a:ext cx="8839200" cy="825500"/>
          </a:xfrm>
        </p:spPr>
        <p:txBody>
          <a:bodyPr rtlCol="0"/>
          <a:lstStyle/>
          <a:p>
            <a:pPr eaLnBrk="1" fontAlgn="auto" hangingPunct="1">
              <a:spcAft>
                <a:spcPts val="0"/>
              </a:spcAft>
              <a:defRPr/>
            </a:pPr>
            <a:r>
              <a:rPr lang="en-US" altLang="en-US" dirty="0" smtClean="0"/>
              <a:t>	Initial Request for Service</a:t>
            </a:r>
          </a:p>
        </p:txBody>
      </p:sp>
      <p:sp>
        <p:nvSpPr>
          <p:cNvPr id="87043" name="Rectangle 3"/>
          <p:cNvSpPr>
            <a:spLocks noGrp="1" noChangeArrowheads="1"/>
          </p:cNvSpPr>
          <p:nvPr>
            <p:ph idx="1"/>
          </p:nvPr>
        </p:nvSpPr>
        <p:spPr>
          <a:xfrm>
            <a:off x="228600" y="1447800"/>
            <a:ext cx="8763000" cy="3581400"/>
          </a:xfrm>
        </p:spPr>
        <p:txBody>
          <a:bodyPr>
            <a:noAutofit/>
          </a:bodyPr>
          <a:lstStyle/>
          <a:p>
            <a:pPr eaLnBrk="1" hangingPunct="1">
              <a:buFont typeface="Arial" charset="0"/>
              <a:buChar char="•"/>
              <a:defRPr/>
            </a:pPr>
            <a:r>
              <a:rPr lang="en-US" altLang="en-US" dirty="0" smtClean="0"/>
              <a:t>Standard PA Request</a:t>
            </a:r>
          </a:p>
          <a:p>
            <a:pPr lvl="1" eaLnBrk="1" hangingPunct="1">
              <a:buFont typeface="Arial" charset="0"/>
              <a:buChar char="•"/>
              <a:defRPr/>
            </a:pPr>
            <a:r>
              <a:rPr lang="en-US" altLang="en-US" sz="2200" dirty="0" smtClean="0"/>
              <a:t>Decision must be made within </a:t>
            </a:r>
            <a:r>
              <a:rPr lang="en-US" altLang="en-US" sz="2200" b="1" dirty="0" smtClean="0"/>
              <a:t>14 calendar days</a:t>
            </a:r>
          </a:p>
          <a:p>
            <a:pPr lvl="1" eaLnBrk="1" hangingPunct="1">
              <a:buFont typeface="Arial" charset="0"/>
              <a:buChar char="•"/>
              <a:defRPr/>
            </a:pPr>
            <a:r>
              <a:rPr lang="en-US" altLang="en-US" sz="2200" dirty="0" smtClean="0"/>
              <a:t>A 14 day extension may be approved</a:t>
            </a:r>
          </a:p>
          <a:p>
            <a:pPr marL="0" indent="0" eaLnBrk="1" hangingPunct="1">
              <a:buFont typeface="Arial" charset="0"/>
              <a:buNone/>
              <a:defRPr/>
            </a:pPr>
            <a:endParaRPr lang="en-US" altLang="en-US" dirty="0" smtClean="0"/>
          </a:p>
          <a:p>
            <a:pPr eaLnBrk="1" hangingPunct="1">
              <a:buFont typeface="Arial" charset="0"/>
              <a:buChar char="•"/>
              <a:defRPr/>
            </a:pPr>
            <a:r>
              <a:rPr lang="en-US" altLang="en-US" dirty="0" smtClean="0"/>
              <a:t>Expedited PA </a:t>
            </a:r>
            <a:r>
              <a:rPr lang="en-US" altLang="en-US" dirty="0"/>
              <a:t>Request</a:t>
            </a:r>
          </a:p>
          <a:p>
            <a:pPr lvl="1" eaLnBrk="1" hangingPunct="1">
              <a:buFont typeface="Arial" charset="0"/>
              <a:buChar char="•"/>
              <a:defRPr/>
            </a:pPr>
            <a:r>
              <a:rPr lang="en-US" altLang="en-US" sz="2200" dirty="0"/>
              <a:t>Decision must be made within </a:t>
            </a:r>
            <a:r>
              <a:rPr lang="en-US" altLang="en-US" sz="2200" b="1" dirty="0" smtClean="0"/>
              <a:t>3 business days</a:t>
            </a:r>
          </a:p>
          <a:p>
            <a:pPr lvl="1" eaLnBrk="1" hangingPunct="1">
              <a:buFont typeface="Arial" charset="0"/>
              <a:buChar char="•"/>
              <a:defRPr/>
            </a:pPr>
            <a:r>
              <a:rPr lang="en-US" altLang="en-US" sz="2200" dirty="0" smtClean="0"/>
              <a:t>A 14 day extension may be approved</a:t>
            </a:r>
            <a:endParaRPr lang="en-US" altLang="en-US" sz="2200" dirty="0"/>
          </a:p>
        </p:txBody>
      </p: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87043">
                                            <p:txEl>
                                              <p:pRg st="0" end="0"/>
                                            </p:txEl>
                                          </p:spTgt>
                                        </p:tgtEl>
                                        <p:attrNameLst>
                                          <p:attrName>style.visibility</p:attrName>
                                        </p:attrNameLst>
                                      </p:cBhvr>
                                      <p:to>
                                        <p:strVal val="visible"/>
                                      </p:to>
                                    </p:set>
                                    <p:animEffect transition="in" filter="fade">
                                      <p:cBhvr>
                                        <p:cTn id="7" dur="1000"/>
                                        <p:tgtEl>
                                          <p:spTgt spid="8704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87043">
                                            <p:txEl>
                                              <p:pRg st="1" end="1"/>
                                            </p:txEl>
                                          </p:spTgt>
                                        </p:tgtEl>
                                        <p:attrNameLst>
                                          <p:attrName>style.visibility</p:attrName>
                                        </p:attrNameLst>
                                      </p:cBhvr>
                                      <p:to>
                                        <p:strVal val="visible"/>
                                      </p:to>
                                    </p:set>
                                    <p:animEffect transition="in" filter="fade">
                                      <p:cBhvr>
                                        <p:cTn id="12" dur="1000"/>
                                        <p:tgtEl>
                                          <p:spTgt spid="8704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87043">
                                            <p:txEl>
                                              <p:pRg st="2" end="2"/>
                                            </p:txEl>
                                          </p:spTgt>
                                        </p:tgtEl>
                                        <p:attrNameLst>
                                          <p:attrName>style.visibility</p:attrName>
                                        </p:attrNameLst>
                                      </p:cBhvr>
                                      <p:to>
                                        <p:strVal val="visible"/>
                                      </p:to>
                                    </p:set>
                                    <p:animEffect transition="in" filter="fade">
                                      <p:cBhvr>
                                        <p:cTn id="17" dur="1000"/>
                                        <p:tgtEl>
                                          <p:spTgt spid="8704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87043">
                                            <p:txEl>
                                              <p:pRg st="4" end="4"/>
                                            </p:txEl>
                                          </p:spTgt>
                                        </p:tgtEl>
                                        <p:attrNameLst>
                                          <p:attrName>style.visibility</p:attrName>
                                        </p:attrNameLst>
                                      </p:cBhvr>
                                      <p:to>
                                        <p:strVal val="visible"/>
                                      </p:to>
                                    </p:set>
                                    <p:animEffect transition="in" filter="fade">
                                      <p:cBhvr>
                                        <p:cTn id="22" dur="1000"/>
                                        <p:tgtEl>
                                          <p:spTgt spid="8704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87043">
                                            <p:txEl>
                                              <p:pRg st="5" end="5"/>
                                            </p:txEl>
                                          </p:spTgt>
                                        </p:tgtEl>
                                        <p:attrNameLst>
                                          <p:attrName>style.visibility</p:attrName>
                                        </p:attrNameLst>
                                      </p:cBhvr>
                                      <p:to>
                                        <p:strVal val="visible"/>
                                      </p:to>
                                    </p:set>
                                    <p:animEffect transition="in" filter="fade">
                                      <p:cBhvr>
                                        <p:cTn id="27" dur="1000"/>
                                        <p:tgtEl>
                                          <p:spTgt spid="8704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87043">
                                            <p:txEl>
                                              <p:pRg st="6" end="6"/>
                                            </p:txEl>
                                          </p:spTgt>
                                        </p:tgtEl>
                                        <p:attrNameLst>
                                          <p:attrName>style.visibility</p:attrName>
                                        </p:attrNameLst>
                                      </p:cBhvr>
                                      <p:to>
                                        <p:strVal val="visible"/>
                                      </p:to>
                                    </p:set>
                                    <p:animEffect transition="in" filter="fade">
                                      <p:cBhvr>
                                        <p:cTn id="32" dur="1000"/>
                                        <p:tgtEl>
                                          <p:spTgt spid="8704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title"/>
          </p:nvPr>
        </p:nvSpPr>
        <p:spPr>
          <a:xfrm>
            <a:off x="152400" y="177800"/>
            <a:ext cx="8839200" cy="825500"/>
          </a:xfrm>
        </p:spPr>
        <p:txBody>
          <a:bodyPr rtlCol="0"/>
          <a:lstStyle/>
          <a:p>
            <a:pPr eaLnBrk="1" fontAlgn="auto" hangingPunct="1">
              <a:spcAft>
                <a:spcPts val="0"/>
              </a:spcAft>
              <a:defRPr/>
            </a:pPr>
            <a:r>
              <a:rPr lang="en-US" altLang="en-US" dirty="0" smtClean="0"/>
              <a:t>	Standard PA Request</a:t>
            </a:r>
          </a:p>
        </p:txBody>
      </p:sp>
      <p:sp>
        <p:nvSpPr>
          <p:cNvPr id="87043" name="Rectangle 3"/>
          <p:cNvSpPr>
            <a:spLocks noGrp="1" noChangeArrowheads="1"/>
          </p:cNvSpPr>
          <p:nvPr>
            <p:ph idx="1"/>
          </p:nvPr>
        </p:nvSpPr>
        <p:spPr>
          <a:xfrm>
            <a:off x="228600" y="1447800"/>
            <a:ext cx="8763000" cy="4419600"/>
          </a:xfrm>
        </p:spPr>
        <p:txBody>
          <a:bodyPr>
            <a:noAutofit/>
          </a:bodyPr>
          <a:lstStyle/>
          <a:p>
            <a:pPr marL="0" indent="0" eaLnBrk="1" hangingPunct="1">
              <a:buNone/>
              <a:defRPr/>
            </a:pPr>
            <a:r>
              <a:rPr lang="en-US" dirty="0"/>
              <a:t>Timing of Written Notice. An MCC must notify an enrollee of its decision in response to a request by or on behalf of an enrollee for medical or related services within fourteen (14) days of the request for prior authorization, or as </a:t>
            </a:r>
            <a:r>
              <a:rPr lang="en-US" dirty="0" smtClean="0"/>
              <a:t>expedited as </a:t>
            </a:r>
            <a:r>
              <a:rPr lang="en-US" dirty="0"/>
              <a:t>the enrollee’s health condition requires. If the request for prior authorization is denied, the MCC  shall provide a written notice to the enrollee</a:t>
            </a:r>
            <a:r>
              <a:rPr lang="en-US" dirty="0" smtClean="0"/>
              <a:t>.</a:t>
            </a:r>
          </a:p>
          <a:p>
            <a:pPr marL="0" indent="0" eaLnBrk="1" hangingPunct="1">
              <a:buNone/>
              <a:defRPr/>
            </a:pPr>
            <a:endParaRPr lang="en-US" dirty="0" smtClean="0"/>
          </a:p>
          <a:p>
            <a:pPr marL="0" indent="0" eaLnBrk="1" hangingPunct="1">
              <a:buNone/>
              <a:defRPr/>
            </a:pPr>
            <a:r>
              <a:rPr lang="en-US" dirty="0" smtClean="0"/>
              <a:t>TennCare Rules 1200-13-14-</a:t>
            </a:r>
            <a:r>
              <a:rPr lang="en-US" dirty="0"/>
              <a:t>.11(1)(b)(2) and 1200-13-13-.11(1)(b)(2). </a:t>
            </a:r>
          </a:p>
          <a:p>
            <a:pPr marL="0" indent="0" eaLnBrk="1" hangingPunct="1">
              <a:buNone/>
              <a:defRPr/>
            </a:pPr>
            <a:endParaRPr lang="en-US" dirty="0"/>
          </a:p>
          <a:p>
            <a:pPr marL="0" indent="0" eaLnBrk="1" hangingPunct="1">
              <a:buNone/>
              <a:defRPr/>
            </a:pPr>
            <a:endParaRPr lang="en-US" altLang="en-US" dirty="0"/>
          </a:p>
        </p:txBody>
      </p:sp>
    </p:spTree>
    <p:custDataLst>
      <p:tags r:id="rId1"/>
    </p:custDataLst>
    <p:extLst>
      <p:ext uri="{BB962C8B-B14F-4D97-AF65-F5344CB8AC3E}">
        <p14:creationId xmlns:p14="http://schemas.microsoft.com/office/powerpoint/2010/main" val="2745772992"/>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withEffect">
                                  <p:stCondLst>
                                    <p:cond delay="0"/>
                                  </p:stCondLst>
                                  <p:childTnLst>
                                    <p:set>
                                      <p:cBhvr>
                                        <p:cTn id="6" dur="1" fill="hold">
                                          <p:stCondLst>
                                            <p:cond delay="0"/>
                                          </p:stCondLst>
                                        </p:cTn>
                                        <p:tgtEl>
                                          <p:spTgt spid="87043">
                                            <p:txEl>
                                              <p:pRg st="0" end="0"/>
                                            </p:txEl>
                                          </p:spTgt>
                                        </p:tgtEl>
                                        <p:attrNameLst>
                                          <p:attrName>style.visibility</p:attrName>
                                        </p:attrNameLst>
                                      </p:cBhvr>
                                      <p:to>
                                        <p:strVal val="visible"/>
                                      </p:to>
                                    </p:set>
                                    <p:animEffect transition="in" filter="fade">
                                      <p:cBhvr>
                                        <p:cTn id="7" dur="1000"/>
                                        <p:tgtEl>
                                          <p:spTgt spid="8704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87043">
                                            <p:txEl>
                                              <p:pRg st="2" end="2"/>
                                            </p:txEl>
                                          </p:spTgt>
                                        </p:tgtEl>
                                        <p:attrNameLst>
                                          <p:attrName>style.visibility</p:attrName>
                                        </p:attrNameLst>
                                      </p:cBhvr>
                                      <p:to>
                                        <p:strVal val="visible"/>
                                      </p:to>
                                    </p:set>
                                    <p:animEffect transition="in" filter="fade">
                                      <p:cBhvr>
                                        <p:cTn id="10" dur="1000"/>
                                        <p:tgtEl>
                                          <p:spTgt spid="8704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title"/>
          </p:nvPr>
        </p:nvSpPr>
        <p:spPr>
          <a:xfrm>
            <a:off x="152400" y="177800"/>
            <a:ext cx="8839200" cy="825500"/>
          </a:xfrm>
        </p:spPr>
        <p:txBody>
          <a:bodyPr rtlCol="0"/>
          <a:lstStyle/>
          <a:p>
            <a:pPr eaLnBrk="1" fontAlgn="auto" hangingPunct="1">
              <a:spcAft>
                <a:spcPts val="0"/>
              </a:spcAft>
              <a:defRPr/>
            </a:pPr>
            <a:r>
              <a:rPr lang="en-US" altLang="en-US" dirty="0" smtClean="0"/>
              <a:t>	Standard PA Request Extension</a:t>
            </a:r>
          </a:p>
        </p:txBody>
      </p:sp>
      <p:sp>
        <p:nvSpPr>
          <p:cNvPr id="87043" name="Rectangle 3"/>
          <p:cNvSpPr>
            <a:spLocks noGrp="1" noChangeArrowheads="1"/>
          </p:cNvSpPr>
          <p:nvPr>
            <p:ph idx="1"/>
          </p:nvPr>
        </p:nvSpPr>
        <p:spPr>
          <a:xfrm>
            <a:off x="228600" y="1219200"/>
            <a:ext cx="8763000" cy="4876800"/>
          </a:xfrm>
        </p:spPr>
        <p:txBody>
          <a:bodyPr>
            <a:noAutofit/>
          </a:bodyPr>
          <a:lstStyle/>
          <a:p>
            <a:pPr marL="0" indent="0">
              <a:buNone/>
            </a:pPr>
            <a:r>
              <a:rPr lang="en-US" sz="2200" dirty="0"/>
              <a:t>For standard authorization decisions, provide notice as </a:t>
            </a:r>
            <a:r>
              <a:rPr lang="en-US" sz="2200" dirty="0" smtClean="0"/>
              <a:t>expedited </a:t>
            </a:r>
            <a:r>
              <a:rPr lang="en-US" sz="2200" dirty="0"/>
              <a:t>as the enrollee’s health condition requires </a:t>
            </a:r>
            <a:r>
              <a:rPr lang="en-US" sz="2200" dirty="0" smtClean="0"/>
              <a:t>and </a:t>
            </a:r>
            <a:r>
              <a:rPr lang="en-US" sz="2200" dirty="0"/>
              <a:t>within State-established timeframes that may not exceed 14 calendar days following receipt of the request for service, with a possible extension of </a:t>
            </a:r>
            <a:r>
              <a:rPr lang="en-US" sz="2200" dirty="0" smtClean="0"/>
              <a:t>up </a:t>
            </a:r>
            <a:r>
              <a:rPr lang="en-US" sz="2200" dirty="0"/>
              <a:t>to 14 additional calendar days, if— </a:t>
            </a:r>
          </a:p>
          <a:p>
            <a:pPr marL="0" indent="0">
              <a:buNone/>
            </a:pPr>
            <a:r>
              <a:rPr lang="en-US" sz="2200" dirty="0"/>
              <a:t> </a:t>
            </a:r>
            <a:endParaRPr lang="en-US" sz="2200" dirty="0" smtClean="0"/>
          </a:p>
          <a:p>
            <a:pPr marL="0" indent="0">
              <a:buNone/>
            </a:pPr>
            <a:r>
              <a:rPr lang="en-US" sz="2200" dirty="0" smtClean="0"/>
              <a:t>(</a:t>
            </a:r>
            <a:r>
              <a:rPr lang="en-US" sz="2200" dirty="0" err="1" smtClean="0"/>
              <a:t>i</a:t>
            </a:r>
            <a:r>
              <a:rPr lang="en-US" sz="2200" dirty="0" smtClean="0"/>
              <a:t>) The  </a:t>
            </a:r>
            <a:r>
              <a:rPr lang="en-US" sz="2200" dirty="0"/>
              <a:t>enrollee, or the provider, requests extension; or </a:t>
            </a:r>
            <a:endParaRPr lang="en-US" sz="2200" dirty="0" smtClean="0"/>
          </a:p>
          <a:p>
            <a:pPr marL="514350" indent="-514350">
              <a:buAutoNum type="romanLcParenBoth"/>
            </a:pPr>
            <a:endParaRPr lang="en-US" sz="2200" dirty="0"/>
          </a:p>
          <a:p>
            <a:pPr marL="0" lvl="0" indent="0">
              <a:buNone/>
            </a:pPr>
            <a:r>
              <a:rPr lang="en-US" sz="2200" dirty="0" smtClean="0"/>
              <a:t>(ii) The MCO justifies </a:t>
            </a:r>
            <a:r>
              <a:rPr lang="en-US" sz="2200" dirty="0"/>
              <a:t>(to the State agency upon request) a need for additional information and how the extension is in the enrollee’s interest</a:t>
            </a:r>
            <a:r>
              <a:rPr lang="en-US" sz="2200" dirty="0" smtClean="0"/>
              <a:t>.</a:t>
            </a:r>
          </a:p>
          <a:p>
            <a:pPr marL="0" lvl="0" indent="0">
              <a:buNone/>
            </a:pPr>
            <a:endParaRPr lang="en-US" sz="2200" dirty="0"/>
          </a:p>
          <a:p>
            <a:pPr marL="0" indent="0">
              <a:buNone/>
            </a:pPr>
            <a:r>
              <a:rPr lang="en-US" sz="2200" dirty="0"/>
              <a:t>CFR 42 § 438.210 (d</a:t>
            </a:r>
            <a:r>
              <a:rPr lang="en-US" sz="2200" dirty="0" smtClean="0"/>
              <a:t>)</a:t>
            </a:r>
            <a:r>
              <a:rPr lang="en-US" sz="2200" i="1" dirty="0"/>
              <a:t> </a:t>
            </a:r>
            <a:endParaRPr lang="en-US" sz="2200" dirty="0"/>
          </a:p>
          <a:p>
            <a:pPr marL="0" indent="0" eaLnBrk="1" hangingPunct="1">
              <a:buNone/>
              <a:defRPr/>
            </a:pPr>
            <a:endParaRPr lang="en-US" dirty="0"/>
          </a:p>
          <a:p>
            <a:pPr marL="0" indent="0" eaLnBrk="1" hangingPunct="1">
              <a:buNone/>
              <a:defRPr/>
            </a:pPr>
            <a:endParaRPr lang="en-US" altLang="en-US" dirty="0"/>
          </a:p>
        </p:txBody>
      </p:sp>
    </p:spTree>
    <p:custDataLst>
      <p:tags r:id="rId1"/>
    </p:custDataLst>
    <p:extLst>
      <p:ext uri="{BB962C8B-B14F-4D97-AF65-F5344CB8AC3E}">
        <p14:creationId xmlns:p14="http://schemas.microsoft.com/office/powerpoint/2010/main" val="1667899501"/>
      </p:ext>
    </p:extLst>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title"/>
          </p:nvPr>
        </p:nvSpPr>
        <p:spPr/>
        <p:txBody>
          <a:bodyPr rtlCol="0"/>
          <a:lstStyle/>
          <a:p>
            <a:pPr eaLnBrk="1" fontAlgn="auto" hangingPunct="1">
              <a:spcAft>
                <a:spcPts val="0"/>
              </a:spcAft>
              <a:defRPr/>
            </a:pPr>
            <a:r>
              <a:rPr lang="en-US" altLang="en-US" dirty="0" smtClean="0"/>
              <a:t>	Expedited PA Request</a:t>
            </a:r>
          </a:p>
        </p:txBody>
      </p:sp>
      <p:sp>
        <p:nvSpPr>
          <p:cNvPr id="87043" name="Rectangle 3"/>
          <p:cNvSpPr>
            <a:spLocks noGrp="1" noChangeArrowheads="1"/>
          </p:cNvSpPr>
          <p:nvPr>
            <p:ph idx="1"/>
          </p:nvPr>
        </p:nvSpPr>
        <p:spPr/>
        <p:txBody>
          <a:bodyPr>
            <a:noAutofit/>
          </a:bodyPr>
          <a:lstStyle/>
          <a:p>
            <a:pPr marL="0" indent="0">
              <a:buNone/>
            </a:pPr>
            <a:r>
              <a:rPr lang="en-US" dirty="0"/>
              <a:t>For </a:t>
            </a:r>
            <a:r>
              <a:rPr lang="en-US" dirty="0" smtClean="0"/>
              <a:t>cases in which a provider </a:t>
            </a:r>
            <a:r>
              <a:rPr lang="en-US" dirty="0"/>
              <a:t>indicates, </a:t>
            </a:r>
            <a:r>
              <a:rPr lang="en-US" dirty="0" smtClean="0"/>
              <a:t>or the MCO determines</a:t>
            </a:r>
            <a:r>
              <a:rPr lang="en-US" dirty="0"/>
              <a:t>, </a:t>
            </a:r>
            <a:r>
              <a:rPr lang="en-US" dirty="0" smtClean="0"/>
              <a:t>that following the standard </a:t>
            </a:r>
            <a:r>
              <a:rPr lang="en-US" dirty="0"/>
              <a:t>timeframe </a:t>
            </a:r>
            <a:r>
              <a:rPr lang="en-US" dirty="0" smtClean="0"/>
              <a:t>could  </a:t>
            </a:r>
            <a:r>
              <a:rPr lang="en-US" dirty="0"/>
              <a:t>seriously </a:t>
            </a:r>
            <a:r>
              <a:rPr lang="en-US" dirty="0" smtClean="0"/>
              <a:t>jeopardize </a:t>
            </a:r>
            <a:r>
              <a:rPr lang="en-US" dirty="0"/>
              <a:t>the </a:t>
            </a:r>
            <a:r>
              <a:rPr lang="en-US" dirty="0" smtClean="0"/>
              <a:t>enrollee’s </a:t>
            </a:r>
            <a:r>
              <a:rPr lang="en-US" dirty="0"/>
              <a:t>life </a:t>
            </a:r>
            <a:r>
              <a:rPr lang="en-US" dirty="0" smtClean="0"/>
              <a:t>or health or </a:t>
            </a:r>
            <a:r>
              <a:rPr lang="en-US" dirty="0"/>
              <a:t>ability to  attain, </a:t>
            </a:r>
            <a:r>
              <a:rPr lang="en-US" dirty="0" smtClean="0"/>
              <a:t>maintain</a:t>
            </a:r>
            <a:r>
              <a:rPr lang="en-US" dirty="0"/>
              <a:t>, </a:t>
            </a:r>
            <a:r>
              <a:rPr lang="en-US" dirty="0" smtClean="0"/>
              <a:t>or regain maximum function</a:t>
            </a:r>
            <a:r>
              <a:rPr lang="en-US" dirty="0"/>
              <a:t>, </a:t>
            </a:r>
            <a:r>
              <a:rPr lang="en-US" dirty="0" smtClean="0"/>
              <a:t>the MCO must </a:t>
            </a:r>
            <a:r>
              <a:rPr lang="en-US" dirty="0"/>
              <a:t>make an expedited authorization </a:t>
            </a:r>
            <a:r>
              <a:rPr lang="en-US" dirty="0" smtClean="0"/>
              <a:t>decision and  provide </a:t>
            </a:r>
            <a:r>
              <a:rPr lang="en-US" dirty="0"/>
              <a:t>notice </a:t>
            </a:r>
            <a:r>
              <a:rPr lang="en-US" dirty="0" smtClean="0"/>
              <a:t>as </a:t>
            </a:r>
            <a:r>
              <a:rPr lang="en-US" dirty="0" smtClean="0"/>
              <a:t>expedited </a:t>
            </a:r>
            <a:r>
              <a:rPr lang="en-US" dirty="0"/>
              <a:t>as </a:t>
            </a:r>
            <a:r>
              <a:rPr lang="en-US" dirty="0" smtClean="0"/>
              <a:t>the enrollee’s </a:t>
            </a:r>
            <a:r>
              <a:rPr lang="en-US" dirty="0"/>
              <a:t>health condition </a:t>
            </a:r>
            <a:r>
              <a:rPr lang="en-US" dirty="0" smtClean="0"/>
              <a:t>requires and no later </a:t>
            </a:r>
            <a:r>
              <a:rPr lang="en-US" dirty="0"/>
              <a:t>than </a:t>
            </a:r>
            <a:r>
              <a:rPr lang="en-US" dirty="0" smtClean="0"/>
              <a:t>3 working </a:t>
            </a:r>
            <a:r>
              <a:rPr lang="en-US" dirty="0"/>
              <a:t>days </a:t>
            </a:r>
            <a:r>
              <a:rPr lang="en-US" dirty="0" smtClean="0"/>
              <a:t>after  receipt </a:t>
            </a:r>
            <a:r>
              <a:rPr lang="en-US" dirty="0"/>
              <a:t>of </a:t>
            </a:r>
            <a:r>
              <a:rPr lang="en-US" dirty="0" smtClean="0"/>
              <a:t>the request </a:t>
            </a:r>
            <a:r>
              <a:rPr lang="en-US" dirty="0"/>
              <a:t>for service.</a:t>
            </a:r>
          </a:p>
          <a:p>
            <a:pPr marL="0" indent="0" eaLnBrk="1" hangingPunct="1">
              <a:buNone/>
              <a:defRPr/>
            </a:pPr>
            <a:endParaRPr lang="en-US" dirty="0"/>
          </a:p>
          <a:p>
            <a:pPr marL="0" indent="0" eaLnBrk="1" hangingPunct="1">
              <a:buNone/>
              <a:defRPr/>
            </a:pPr>
            <a:r>
              <a:rPr lang="en-US" dirty="0"/>
              <a:t>CFR §438.210 (d)(2</a:t>
            </a:r>
            <a:r>
              <a:rPr lang="en-US" dirty="0" smtClean="0"/>
              <a:t>).</a:t>
            </a:r>
            <a:endParaRPr lang="en-US" altLang="en-US" dirty="0"/>
          </a:p>
        </p:txBody>
      </p:sp>
    </p:spTree>
    <p:custDataLst>
      <p:tags r:id="rId1"/>
    </p:custDataLst>
    <p:extLst>
      <p:ext uri="{BB962C8B-B14F-4D97-AF65-F5344CB8AC3E}">
        <p14:creationId xmlns:p14="http://schemas.microsoft.com/office/powerpoint/2010/main" val="2437073888"/>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87043">
                                            <p:txEl>
                                              <p:pRg st="0" end="0"/>
                                            </p:txEl>
                                          </p:spTgt>
                                        </p:tgtEl>
                                        <p:attrNameLst>
                                          <p:attrName>style.visibility</p:attrName>
                                        </p:attrNameLst>
                                      </p:cBhvr>
                                      <p:to>
                                        <p:strVal val="visible"/>
                                      </p:to>
                                    </p:set>
                                    <p:animEffect transition="in" filter="fade">
                                      <p:cBhvr>
                                        <p:cTn id="7" dur="1000"/>
                                        <p:tgtEl>
                                          <p:spTgt spid="8704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87043">
                                            <p:txEl>
                                              <p:pRg st="2" end="2"/>
                                            </p:txEl>
                                          </p:spTgt>
                                        </p:tgtEl>
                                        <p:attrNameLst>
                                          <p:attrName>style.visibility</p:attrName>
                                        </p:attrNameLst>
                                      </p:cBhvr>
                                      <p:to>
                                        <p:strVal val="visible"/>
                                      </p:to>
                                    </p:set>
                                    <p:animEffect transition="in" filter="fade">
                                      <p:cBhvr>
                                        <p:cTn id="10" dur="1000"/>
                                        <p:tgtEl>
                                          <p:spTgt spid="8704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a:spLocks noGrp="1" noChangeArrowheads="1"/>
          </p:cNvSpPr>
          <p:nvPr>
            <p:ph type="title"/>
          </p:nvPr>
        </p:nvSpPr>
        <p:spPr/>
        <p:txBody>
          <a:bodyPr rtlCol="0"/>
          <a:lstStyle/>
          <a:p>
            <a:pPr eaLnBrk="1" fontAlgn="auto" hangingPunct="1">
              <a:spcAft>
                <a:spcPts val="0"/>
              </a:spcAft>
              <a:defRPr/>
            </a:pPr>
            <a:r>
              <a:rPr lang="en-US" altLang="en-US" dirty="0" smtClean="0"/>
              <a:t>Learner Objectives</a:t>
            </a:r>
          </a:p>
        </p:txBody>
      </p:sp>
      <p:sp>
        <p:nvSpPr>
          <p:cNvPr id="7171" name="Rectangle 3"/>
          <p:cNvSpPr>
            <a:spLocks noGrp="1" noChangeArrowheads="1"/>
          </p:cNvSpPr>
          <p:nvPr>
            <p:ph idx="1"/>
          </p:nvPr>
        </p:nvSpPr>
        <p:spPr/>
        <p:txBody>
          <a:bodyPr/>
          <a:lstStyle/>
          <a:p>
            <a:pPr marL="0" indent="0" eaLnBrk="1" hangingPunct="1">
              <a:lnSpc>
                <a:spcPct val="80000"/>
              </a:lnSpc>
            </a:pPr>
            <a:r>
              <a:rPr lang="en-US" altLang="en-US" dirty="0" smtClean="0"/>
              <a:t> Grier Revised Consent Decree</a:t>
            </a:r>
          </a:p>
          <a:p>
            <a:pPr marL="0" indent="0" eaLnBrk="1" hangingPunct="1">
              <a:lnSpc>
                <a:spcPct val="80000"/>
              </a:lnSpc>
            </a:pPr>
            <a:endParaRPr lang="en-US" altLang="en-US" dirty="0" smtClean="0"/>
          </a:p>
          <a:p>
            <a:pPr marL="0" indent="0" eaLnBrk="1" hangingPunct="1">
              <a:lnSpc>
                <a:spcPct val="80000"/>
              </a:lnSpc>
            </a:pPr>
            <a:r>
              <a:rPr lang="en-US" altLang="en-US" dirty="0" smtClean="0"/>
              <a:t> Review and Denial Process</a:t>
            </a:r>
          </a:p>
          <a:p>
            <a:pPr marL="400050" lvl="1" indent="0" eaLnBrk="1" hangingPunct="1">
              <a:lnSpc>
                <a:spcPct val="80000"/>
              </a:lnSpc>
            </a:pPr>
            <a:r>
              <a:rPr lang="en-US" altLang="en-US" dirty="0" smtClean="0"/>
              <a:t>Submission of service request</a:t>
            </a:r>
          </a:p>
          <a:p>
            <a:pPr marL="400050" lvl="1" indent="0" eaLnBrk="1" hangingPunct="1">
              <a:lnSpc>
                <a:spcPct val="80000"/>
              </a:lnSpc>
            </a:pPr>
            <a:r>
              <a:rPr lang="en-US" altLang="en-US" dirty="0" smtClean="0"/>
              <a:t>Plans Review procedures</a:t>
            </a:r>
          </a:p>
          <a:p>
            <a:pPr marL="400050" lvl="1" indent="0" eaLnBrk="1" hangingPunct="1">
              <a:lnSpc>
                <a:spcPct val="80000"/>
              </a:lnSpc>
            </a:pPr>
            <a:r>
              <a:rPr lang="en-US" altLang="en-US" dirty="0" smtClean="0"/>
              <a:t>Appeals Unit procedures</a:t>
            </a:r>
          </a:p>
          <a:p>
            <a:pPr marL="400050" lvl="1" indent="0" eaLnBrk="1" hangingPunct="1">
              <a:lnSpc>
                <a:spcPct val="80000"/>
              </a:lnSpc>
            </a:pPr>
            <a:r>
              <a:rPr lang="en-US" altLang="en-US" dirty="0" smtClean="0"/>
              <a:t>Hearing procedures</a:t>
            </a:r>
          </a:p>
          <a:p>
            <a:pPr marL="400050" lvl="1" indent="0" eaLnBrk="1" hangingPunct="1">
              <a:lnSpc>
                <a:spcPct val="80000"/>
              </a:lnSpc>
            </a:pPr>
            <a:r>
              <a:rPr lang="en-US" altLang="en-US" dirty="0" smtClean="0"/>
              <a:t>How to file an appeal</a:t>
            </a:r>
            <a:endParaRPr lang="en-US" altLang="en-US" dirty="0"/>
          </a:p>
          <a:p>
            <a:pPr marL="400050" lvl="1" indent="0" eaLnBrk="1" hangingPunct="1">
              <a:lnSpc>
                <a:spcPct val="80000"/>
              </a:lnSpc>
            </a:pPr>
            <a:r>
              <a:rPr lang="en-US" altLang="en-US" dirty="0" smtClean="0"/>
              <a:t>How to withdraw an appeal</a:t>
            </a:r>
          </a:p>
          <a:p>
            <a:pPr marL="0" indent="0" eaLnBrk="1" hangingPunct="1">
              <a:lnSpc>
                <a:spcPct val="80000"/>
              </a:lnSpc>
              <a:buNone/>
            </a:pPr>
            <a:endParaRPr lang="en-US" altLang="en-US" dirty="0" smtClean="0"/>
          </a:p>
          <a:p>
            <a:pPr marL="0" indent="0" eaLnBrk="1" hangingPunct="1">
              <a:lnSpc>
                <a:spcPct val="80000"/>
              </a:lnSpc>
            </a:pPr>
            <a:r>
              <a:rPr lang="en-US" altLang="en-US" dirty="0" smtClean="0"/>
              <a:t> DIDD Protocols</a:t>
            </a:r>
          </a:p>
          <a:p>
            <a:pPr marL="0" indent="0" eaLnBrk="1" hangingPunct="1">
              <a:lnSpc>
                <a:spcPct val="80000"/>
              </a:lnSpc>
            </a:pPr>
            <a:endParaRPr lang="en-US" altLang="en-US" sz="2000" dirty="0" smtClean="0"/>
          </a:p>
        </p:txBody>
      </p: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500"/>
                                        <p:tgtEl>
                                          <p:spTgt spid="717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7171">
                                            <p:txEl>
                                              <p:pRg st="2" end="2"/>
                                            </p:txEl>
                                          </p:spTgt>
                                        </p:tgtEl>
                                        <p:attrNameLst>
                                          <p:attrName>style.visibility</p:attrName>
                                        </p:attrNameLst>
                                      </p:cBhvr>
                                      <p:to>
                                        <p:strVal val="visible"/>
                                      </p:to>
                                    </p:set>
                                    <p:animEffect transition="in" filter="fade">
                                      <p:cBhvr>
                                        <p:cTn id="12" dur="500"/>
                                        <p:tgtEl>
                                          <p:spTgt spid="7171">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7171">
                                            <p:txEl>
                                              <p:pRg st="3" end="3"/>
                                            </p:txEl>
                                          </p:spTgt>
                                        </p:tgtEl>
                                        <p:attrNameLst>
                                          <p:attrName>style.visibility</p:attrName>
                                        </p:attrNameLst>
                                      </p:cBhvr>
                                      <p:to>
                                        <p:strVal val="visible"/>
                                      </p:to>
                                    </p:set>
                                    <p:animEffect transition="in" filter="fade">
                                      <p:cBhvr>
                                        <p:cTn id="17" dur="500"/>
                                        <p:tgtEl>
                                          <p:spTgt spid="7171">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7171">
                                            <p:txEl>
                                              <p:pRg st="4" end="4"/>
                                            </p:txEl>
                                          </p:spTgt>
                                        </p:tgtEl>
                                        <p:attrNameLst>
                                          <p:attrName>style.visibility</p:attrName>
                                        </p:attrNameLst>
                                      </p:cBhvr>
                                      <p:to>
                                        <p:strVal val="visible"/>
                                      </p:to>
                                    </p:set>
                                    <p:animEffect transition="in" filter="fade">
                                      <p:cBhvr>
                                        <p:cTn id="22" dur="500"/>
                                        <p:tgtEl>
                                          <p:spTgt spid="7171">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7171">
                                            <p:txEl>
                                              <p:pRg st="5" end="5"/>
                                            </p:txEl>
                                          </p:spTgt>
                                        </p:tgtEl>
                                        <p:attrNameLst>
                                          <p:attrName>style.visibility</p:attrName>
                                        </p:attrNameLst>
                                      </p:cBhvr>
                                      <p:to>
                                        <p:strVal val="visible"/>
                                      </p:to>
                                    </p:set>
                                    <p:animEffect transition="in" filter="fade">
                                      <p:cBhvr>
                                        <p:cTn id="27" dur="500"/>
                                        <p:tgtEl>
                                          <p:spTgt spid="7171">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7171">
                                            <p:txEl>
                                              <p:pRg st="6" end="6"/>
                                            </p:txEl>
                                          </p:spTgt>
                                        </p:tgtEl>
                                        <p:attrNameLst>
                                          <p:attrName>style.visibility</p:attrName>
                                        </p:attrNameLst>
                                      </p:cBhvr>
                                      <p:to>
                                        <p:strVal val="visible"/>
                                      </p:to>
                                    </p:set>
                                    <p:animEffect transition="in" filter="fade">
                                      <p:cBhvr>
                                        <p:cTn id="32" dur="500"/>
                                        <p:tgtEl>
                                          <p:spTgt spid="7171">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7171">
                                            <p:txEl>
                                              <p:pRg st="7" end="7"/>
                                            </p:txEl>
                                          </p:spTgt>
                                        </p:tgtEl>
                                        <p:attrNameLst>
                                          <p:attrName>style.visibility</p:attrName>
                                        </p:attrNameLst>
                                      </p:cBhvr>
                                      <p:to>
                                        <p:strVal val="visible"/>
                                      </p:to>
                                    </p:set>
                                    <p:animEffect transition="in" filter="fade">
                                      <p:cBhvr>
                                        <p:cTn id="37" dur="500"/>
                                        <p:tgtEl>
                                          <p:spTgt spid="7171">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7171">
                                            <p:txEl>
                                              <p:pRg st="8" end="8"/>
                                            </p:txEl>
                                          </p:spTgt>
                                        </p:tgtEl>
                                        <p:attrNameLst>
                                          <p:attrName>style.visibility</p:attrName>
                                        </p:attrNameLst>
                                      </p:cBhvr>
                                      <p:to>
                                        <p:strVal val="visible"/>
                                      </p:to>
                                    </p:set>
                                    <p:animEffect transition="in" filter="fade">
                                      <p:cBhvr>
                                        <p:cTn id="42" dur="500"/>
                                        <p:tgtEl>
                                          <p:spTgt spid="7171">
                                            <p:txEl>
                                              <p:pRg st="8" end="8"/>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7171">
                                            <p:txEl>
                                              <p:pRg st="10" end="10"/>
                                            </p:txEl>
                                          </p:spTgt>
                                        </p:tgtEl>
                                        <p:attrNameLst>
                                          <p:attrName>style.visibility</p:attrName>
                                        </p:attrNameLst>
                                      </p:cBhvr>
                                      <p:to>
                                        <p:strVal val="visible"/>
                                      </p:to>
                                    </p:set>
                                    <p:animEffect transition="in" filter="fade">
                                      <p:cBhvr>
                                        <p:cTn id="47" dur="500"/>
                                        <p:tgtEl>
                                          <p:spTgt spid="7171">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title"/>
          </p:nvPr>
        </p:nvSpPr>
        <p:spPr/>
        <p:txBody>
          <a:bodyPr rtlCol="0"/>
          <a:lstStyle/>
          <a:p>
            <a:pPr eaLnBrk="1" fontAlgn="auto" hangingPunct="1">
              <a:spcAft>
                <a:spcPts val="0"/>
              </a:spcAft>
              <a:defRPr/>
            </a:pPr>
            <a:r>
              <a:rPr lang="en-US" altLang="en-US" dirty="0" smtClean="0"/>
              <a:t>	Expedited PA Request Extension</a:t>
            </a:r>
          </a:p>
        </p:txBody>
      </p:sp>
      <p:sp>
        <p:nvSpPr>
          <p:cNvPr id="87043" name="Rectangle 3"/>
          <p:cNvSpPr>
            <a:spLocks noGrp="1" noChangeArrowheads="1"/>
          </p:cNvSpPr>
          <p:nvPr>
            <p:ph idx="1"/>
          </p:nvPr>
        </p:nvSpPr>
        <p:spPr>
          <a:xfrm>
            <a:off x="228600" y="1371600"/>
            <a:ext cx="8763000" cy="4780665"/>
          </a:xfrm>
        </p:spPr>
        <p:txBody>
          <a:bodyPr>
            <a:noAutofit/>
          </a:bodyPr>
          <a:lstStyle/>
          <a:p>
            <a:pPr marL="0" indent="0">
              <a:buNone/>
            </a:pPr>
            <a:r>
              <a:rPr lang="en-US" dirty="0"/>
              <a:t>The </a:t>
            </a:r>
            <a:r>
              <a:rPr lang="en-US" dirty="0" smtClean="0"/>
              <a:t>MCO may </a:t>
            </a:r>
            <a:r>
              <a:rPr lang="en-US" dirty="0"/>
              <a:t>extend the 3 working </a:t>
            </a:r>
            <a:r>
              <a:rPr lang="en-US" dirty="0" smtClean="0"/>
              <a:t>days </a:t>
            </a:r>
            <a:r>
              <a:rPr lang="en-US" dirty="0"/>
              <a:t>time period by up to 14 calendar days if the enrollee requests an extension, or if the </a:t>
            </a:r>
            <a:r>
              <a:rPr lang="en-US" dirty="0" smtClean="0"/>
              <a:t>MCO justifies </a:t>
            </a:r>
            <a:r>
              <a:rPr lang="en-US" dirty="0"/>
              <a:t>(to </a:t>
            </a:r>
            <a:r>
              <a:rPr lang="en-US" dirty="0" smtClean="0"/>
              <a:t>the </a:t>
            </a:r>
            <a:r>
              <a:rPr lang="en-US" dirty="0"/>
              <a:t>State agency upon request) a need for additional information and how the extension is in the enrollee’s interest.</a:t>
            </a:r>
          </a:p>
          <a:p>
            <a:pPr marL="0" indent="0">
              <a:buNone/>
            </a:pPr>
            <a:endParaRPr lang="en-US" dirty="0" smtClean="0"/>
          </a:p>
          <a:p>
            <a:pPr marL="0" indent="0">
              <a:buNone/>
            </a:pPr>
            <a:r>
              <a:rPr lang="en-US" dirty="0" smtClean="0"/>
              <a:t>CFR </a:t>
            </a:r>
            <a:r>
              <a:rPr lang="en-US" dirty="0"/>
              <a:t>42 § 438.210 (d</a:t>
            </a:r>
            <a:r>
              <a:rPr lang="en-US" dirty="0" smtClean="0"/>
              <a:t>)</a:t>
            </a:r>
            <a:r>
              <a:rPr lang="en-US" i="1" dirty="0"/>
              <a:t> </a:t>
            </a:r>
            <a:endParaRPr lang="en-US" dirty="0"/>
          </a:p>
          <a:p>
            <a:pPr marL="0" indent="0" eaLnBrk="1" hangingPunct="1">
              <a:buNone/>
              <a:defRPr/>
            </a:pPr>
            <a:endParaRPr lang="en-US" dirty="0"/>
          </a:p>
          <a:p>
            <a:pPr marL="0" indent="0" eaLnBrk="1" hangingPunct="1">
              <a:buNone/>
              <a:defRPr/>
            </a:pPr>
            <a:endParaRPr lang="en-US" altLang="en-US" dirty="0"/>
          </a:p>
        </p:txBody>
      </p:sp>
    </p:spTree>
    <p:custDataLst>
      <p:tags r:id="rId1"/>
    </p:custDataLst>
    <p:extLst>
      <p:ext uri="{BB962C8B-B14F-4D97-AF65-F5344CB8AC3E}">
        <p14:creationId xmlns:p14="http://schemas.microsoft.com/office/powerpoint/2010/main" val="1949351680"/>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87043">
                                            <p:txEl>
                                              <p:pRg st="0" end="0"/>
                                            </p:txEl>
                                          </p:spTgt>
                                        </p:tgtEl>
                                        <p:attrNameLst>
                                          <p:attrName>style.visibility</p:attrName>
                                        </p:attrNameLst>
                                      </p:cBhvr>
                                      <p:to>
                                        <p:strVal val="visible"/>
                                      </p:to>
                                    </p:set>
                                    <p:animEffect transition="in" filter="fade">
                                      <p:cBhvr>
                                        <p:cTn id="7" dur="1000"/>
                                        <p:tgtEl>
                                          <p:spTgt spid="8704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87043">
                                            <p:txEl>
                                              <p:pRg st="2" end="2"/>
                                            </p:txEl>
                                          </p:spTgt>
                                        </p:tgtEl>
                                        <p:attrNameLst>
                                          <p:attrName>style.visibility</p:attrName>
                                        </p:attrNameLst>
                                      </p:cBhvr>
                                      <p:to>
                                        <p:strVal val="visible"/>
                                      </p:to>
                                    </p:set>
                                    <p:animEffect transition="in" filter="fade">
                                      <p:cBhvr>
                                        <p:cTn id="10" dur="1000"/>
                                        <p:tgtEl>
                                          <p:spTgt spid="8704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339" name="Rectangle 2"/>
          <p:cNvSpPr>
            <a:spLocks noGrp="1" noChangeArrowheads="1"/>
          </p:cNvSpPr>
          <p:nvPr>
            <p:ph type="title" idx="4294967295"/>
          </p:nvPr>
        </p:nvSpPr>
        <p:spPr>
          <a:xfrm>
            <a:off x="0" y="30480"/>
            <a:ext cx="8839200" cy="825500"/>
          </a:xfrm>
        </p:spPr>
        <p:txBody>
          <a:bodyPr rtlCol="0"/>
          <a:lstStyle/>
          <a:p>
            <a:pPr eaLnBrk="1" fontAlgn="auto" hangingPunct="1">
              <a:spcAft>
                <a:spcPts val="0"/>
              </a:spcAft>
              <a:defRPr/>
            </a:pPr>
            <a:r>
              <a:rPr lang="en-US" altLang="en-US" dirty="0" smtClean="0"/>
              <a:t>	</a:t>
            </a:r>
          </a:p>
        </p:txBody>
      </p:sp>
      <p:pic>
        <p:nvPicPr>
          <p:cNvPr id="5" name="Picture 4"/>
          <p:cNvPicPr>
            <a:picLocks noChangeAspect="1"/>
          </p:cNvPicPr>
          <p:nvPr/>
        </p:nvPicPr>
        <p:blipFill>
          <a:blip r:embed="rId4"/>
          <a:stretch>
            <a:fillRect/>
          </a:stretch>
        </p:blipFill>
        <p:spPr>
          <a:xfrm>
            <a:off x="1599496" y="8385"/>
            <a:ext cx="5945008" cy="6841229"/>
          </a:xfrm>
          <a:prstGeom prst="rect">
            <a:avLst/>
          </a:prstGeom>
        </p:spPr>
      </p:pic>
    </p:spTree>
    <p:custDataLst>
      <p:tags r:id="rId1"/>
    </p:custDataLst>
    <p:extLst>
      <p:ext uri="{BB962C8B-B14F-4D97-AF65-F5344CB8AC3E}">
        <p14:creationId xmlns:p14="http://schemas.microsoft.com/office/powerpoint/2010/main" val="1485932975"/>
      </p:ext>
    </p:extLst>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title"/>
          </p:nvPr>
        </p:nvSpPr>
        <p:spPr/>
        <p:txBody>
          <a:bodyPr rtlCol="0"/>
          <a:lstStyle/>
          <a:p>
            <a:pPr eaLnBrk="1" fontAlgn="auto" hangingPunct="1">
              <a:spcAft>
                <a:spcPts val="0"/>
              </a:spcAft>
              <a:defRPr/>
            </a:pPr>
            <a:r>
              <a:rPr lang="en-US" altLang="en-US" dirty="0" smtClean="0"/>
              <a:t>	Grier Notice Content</a:t>
            </a:r>
          </a:p>
        </p:txBody>
      </p:sp>
      <p:sp>
        <p:nvSpPr>
          <p:cNvPr id="87043" name="Rectangle 3"/>
          <p:cNvSpPr>
            <a:spLocks noGrp="1" noChangeArrowheads="1"/>
          </p:cNvSpPr>
          <p:nvPr>
            <p:ph idx="1"/>
          </p:nvPr>
        </p:nvSpPr>
        <p:spPr/>
        <p:txBody>
          <a:bodyPr>
            <a:noAutofit/>
          </a:bodyPr>
          <a:lstStyle/>
          <a:p>
            <a:pPr eaLnBrk="1" hangingPunct="1">
              <a:buFont typeface="Arial" charset="0"/>
              <a:buChar char="•"/>
              <a:defRPr/>
            </a:pPr>
            <a:r>
              <a:rPr lang="en-US" altLang="en-US" dirty="0" smtClean="0"/>
              <a:t>Service Requested</a:t>
            </a:r>
          </a:p>
          <a:p>
            <a:pPr lvl="1" eaLnBrk="1" hangingPunct="1">
              <a:buFont typeface="Arial" charset="0"/>
              <a:buChar char="•"/>
              <a:defRPr/>
            </a:pPr>
            <a:r>
              <a:rPr lang="en-US" altLang="en-US" dirty="0" smtClean="0"/>
              <a:t>Includes Type, Frequency, Intensity, Duration</a:t>
            </a:r>
          </a:p>
          <a:p>
            <a:pPr eaLnBrk="1" hangingPunct="1">
              <a:buFont typeface="Arial" charset="0"/>
              <a:buChar char="•"/>
              <a:defRPr/>
            </a:pPr>
            <a:r>
              <a:rPr lang="en-US" altLang="en-US" dirty="0" smtClean="0"/>
              <a:t>Offer alternative service if applicable</a:t>
            </a:r>
          </a:p>
          <a:p>
            <a:pPr eaLnBrk="1" hangingPunct="1">
              <a:buFont typeface="Arial" charset="0"/>
              <a:buChar char="•"/>
              <a:defRPr/>
            </a:pPr>
            <a:r>
              <a:rPr lang="en-US" altLang="en-US" dirty="0" smtClean="0"/>
              <a:t>Appeal rights</a:t>
            </a:r>
          </a:p>
          <a:p>
            <a:pPr eaLnBrk="1" hangingPunct="1">
              <a:buFont typeface="Arial" charset="0"/>
              <a:buChar char="•"/>
              <a:defRPr/>
            </a:pPr>
            <a:r>
              <a:rPr lang="en-US" altLang="en-US" dirty="0" smtClean="0"/>
              <a:t>6</a:t>
            </a:r>
            <a:r>
              <a:rPr lang="en-US" altLang="en-US" baseline="30000" dirty="0" smtClean="0"/>
              <a:t>th</a:t>
            </a:r>
            <a:r>
              <a:rPr lang="en-US" altLang="en-US" dirty="0" smtClean="0"/>
              <a:t> Grade Fogg Index</a:t>
            </a:r>
          </a:p>
          <a:p>
            <a:pPr eaLnBrk="1" hangingPunct="1">
              <a:buFont typeface="Arial" charset="0"/>
              <a:buChar char="•"/>
              <a:defRPr/>
            </a:pPr>
            <a:r>
              <a:rPr lang="en-US" altLang="en-US" dirty="0" smtClean="0"/>
              <a:t>Covered Service:</a:t>
            </a:r>
          </a:p>
          <a:p>
            <a:pPr lvl="1" eaLnBrk="1" hangingPunct="1">
              <a:buFont typeface="Arial" charset="0"/>
              <a:buChar char="•"/>
              <a:defRPr/>
            </a:pPr>
            <a:r>
              <a:rPr lang="en-US" altLang="en-US" dirty="0" smtClean="0"/>
              <a:t>Individualized</a:t>
            </a:r>
          </a:p>
          <a:p>
            <a:pPr lvl="1" eaLnBrk="1" hangingPunct="1">
              <a:buFont typeface="Arial" charset="0"/>
              <a:buChar char="•"/>
              <a:defRPr/>
            </a:pPr>
            <a:r>
              <a:rPr lang="en-US" altLang="en-US" dirty="0" smtClean="0"/>
              <a:t>DIDD Protocol</a:t>
            </a:r>
          </a:p>
          <a:p>
            <a:pPr lvl="1" eaLnBrk="1" hangingPunct="1">
              <a:buFont typeface="Arial" charset="0"/>
              <a:buChar char="•"/>
              <a:defRPr/>
            </a:pPr>
            <a:r>
              <a:rPr lang="en-US" altLang="en-US" dirty="0" smtClean="0"/>
              <a:t>Valid Legal Basis</a:t>
            </a:r>
          </a:p>
          <a:p>
            <a:pPr lvl="1" eaLnBrk="1" hangingPunct="1">
              <a:buFont typeface="Arial" charset="0"/>
              <a:buChar char="•"/>
              <a:defRPr/>
            </a:pPr>
            <a:r>
              <a:rPr lang="en-US" altLang="en-US" dirty="0" smtClean="0"/>
              <a:t>List of specific clinical records reviewed</a:t>
            </a:r>
          </a:p>
          <a:p>
            <a:pPr eaLnBrk="1" hangingPunct="1">
              <a:buFont typeface="Arial" charset="0"/>
              <a:buChar char="•"/>
              <a:defRPr/>
            </a:pPr>
            <a:r>
              <a:rPr lang="en-US" altLang="en-US" dirty="0" smtClean="0"/>
              <a:t>Non-covered service- rule</a:t>
            </a:r>
          </a:p>
        </p:txBody>
      </p:sp>
    </p:spTree>
    <p:custDataLst>
      <p:tags r:id="rId1"/>
    </p:custDataLst>
    <p:extLst>
      <p:ext uri="{BB962C8B-B14F-4D97-AF65-F5344CB8AC3E}">
        <p14:creationId xmlns:p14="http://schemas.microsoft.com/office/powerpoint/2010/main" val="954813904"/>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87043">
                                            <p:txEl>
                                              <p:pRg st="0" end="0"/>
                                            </p:txEl>
                                          </p:spTgt>
                                        </p:tgtEl>
                                        <p:attrNameLst>
                                          <p:attrName>style.visibility</p:attrName>
                                        </p:attrNameLst>
                                      </p:cBhvr>
                                      <p:to>
                                        <p:strVal val="visible"/>
                                      </p:to>
                                    </p:set>
                                    <p:animEffect transition="in" filter="fade">
                                      <p:cBhvr>
                                        <p:cTn id="7" dur="1000"/>
                                        <p:tgtEl>
                                          <p:spTgt spid="8704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87043">
                                            <p:txEl>
                                              <p:pRg st="1" end="1"/>
                                            </p:txEl>
                                          </p:spTgt>
                                        </p:tgtEl>
                                        <p:attrNameLst>
                                          <p:attrName>style.visibility</p:attrName>
                                        </p:attrNameLst>
                                      </p:cBhvr>
                                      <p:to>
                                        <p:strVal val="visible"/>
                                      </p:to>
                                    </p:set>
                                    <p:animEffect transition="in" filter="fade">
                                      <p:cBhvr>
                                        <p:cTn id="12" dur="1000"/>
                                        <p:tgtEl>
                                          <p:spTgt spid="8704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nodeType="clickEffect">
                                  <p:stCondLst>
                                    <p:cond delay="0"/>
                                  </p:stCondLst>
                                  <p:childTnLst>
                                    <p:set>
                                      <p:cBhvr>
                                        <p:cTn id="16" dur="1" fill="hold">
                                          <p:stCondLst>
                                            <p:cond delay="0"/>
                                          </p:stCondLst>
                                        </p:cTn>
                                        <p:tgtEl>
                                          <p:spTgt spid="87043">
                                            <p:txEl>
                                              <p:pRg st="2" end="2"/>
                                            </p:txEl>
                                          </p:spTgt>
                                        </p:tgtEl>
                                        <p:attrNameLst>
                                          <p:attrName>style.visibility</p:attrName>
                                        </p:attrNameLst>
                                      </p:cBhvr>
                                      <p:to>
                                        <p:strVal val="visible"/>
                                      </p:to>
                                    </p:set>
                                    <p:animEffect transition="in" filter="fade">
                                      <p:cBhvr>
                                        <p:cTn id="17" dur="1000"/>
                                        <p:tgtEl>
                                          <p:spTgt spid="8704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87043">
                                            <p:txEl>
                                              <p:pRg st="3" end="3"/>
                                            </p:txEl>
                                          </p:spTgt>
                                        </p:tgtEl>
                                        <p:attrNameLst>
                                          <p:attrName>style.visibility</p:attrName>
                                        </p:attrNameLst>
                                      </p:cBhvr>
                                      <p:to>
                                        <p:strVal val="visible"/>
                                      </p:to>
                                    </p:set>
                                    <p:animEffect transition="in" filter="fade">
                                      <p:cBhvr>
                                        <p:cTn id="22" dur="1000"/>
                                        <p:tgtEl>
                                          <p:spTgt spid="8704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87043">
                                            <p:txEl>
                                              <p:pRg st="4" end="4"/>
                                            </p:txEl>
                                          </p:spTgt>
                                        </p:tgtEl>
                                        <p:attrNameLst>
                                          <p:attrName>style.visibility</p:attrName>
                                        </p:attrNameLst>
                                      </p:cBhvr>
                                      <p:to>
                                        <p:strVal val="visible"/>
                                      </p:to>
                                    </p:set>
                                    <p:animEffect transition="in" filter="fade">
                                      <p:cBhvr>
                                        <p:cTn id="27" dur="1000"/>
                                        <p:tgtEl>
                                          <p:spTgt spid="8704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87043">
                                            <p:txEl>
                                              <p:pRg st="5" end="5"/>
                                            </p:txEl>
                                          </p:spTgt>
                                        </p:tgtEl>
                                        <p:attrNameLst>
                                          <p:attrName>style.visibility</p:attrName>
                                        </p:attrNameLst>
                                      </p:cBhvr>
                                      <p:to>
                                        <p:strVal val="visible"/>
                                      </p:to>
                                    </p:set>
                                    <p:animEffect transition="in" filter="fade">
                                      <p:cBhvr>
                                        <p:cTn id="32" dur="1000"/>
                                        <p:tgtEl>
                                          <p:spTgt spid="8704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87043">
                                            <p:txEl>
                                              <p:pRg st="6" end="6"/>
                                            </p:txEl>
                                          </p:spTgt>
                                        </p:tgtEl>
                                        <p:attrNameLst>
                                          <p:attrName>style.visibility</p:attrName>
                                        </p:attrNameLst>
                                      </p:cBhvr>
                                      <p:to>
                                        <p:strVal val="visible"/>
                                      </p:to>
                                    </p:set>
                                    <p:animEffect transition="in" filter="fade">
                                      <p:cBhvr>
                                        <p:cTn id="37" dur="1000"/>
                                        <p:tgtEl>
                                          <p:spTgt spid="8704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87043">
                                            <p:txEl>
                                              <p:pRg st="7" end="7"/>
                                            </p:txEl>
                                          </p:spTgt>
                                        </p:tgtEl>
                                        <p:attrNameLst>
                                          <p:attrName>style.visibility</p:attrName>
                                        </p:attrNameLst>
                                      </p:cBhvr>
                                      <p:to>
                                        <p:strVal val="visible"/>
                                      </p:to>
                                    </p:set>
                                    <p:animEffect transition="in" filter="fade">
                                      <p:cBhvr>
                                        <p:cTn id="42" dur="1000"/>
                                        <p:tgtEl>
                                          <p:spTgt spid="8704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87043">
                                            <p:txEl>
                                              <p:pRg st="8" end="8"/>
                                            </p:txEl>
                                          </p:spTgt>
                                        </p:tgtEl>
                                        <p:attrNameLst>
                                          <p:attrName>style.visibility</p:attrName>
                                        </p:attrNameLst>
                                      </p:cBhvr>
                                      <p:to>
                                        <p:strVal val="visible"/>
                                      </p:to>
                                    </p:set>
                                    <p:animEffect transition="in" filter="fade">
                                      <p:cBhvr>
                                        <p:cTn id="47" dur="1000"/>
                                        <p:tgtEl>
                                          <p:spTgt spid="8704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87043">
                                            <p:txEl>
                                              <p:pRg st="9" end="9"/>
                                            </p:txEl>
                                          </p:spTgt>
                                        </p:tgtEl>
                                        <p:attrNameLst>
                                          <p:attrName>style.visibility</p:attrName>
                                        </p:attrNameLst>
                                      </p:cBhvr>
                                      <p:to>
                                        <p:strVal val="visible"/>
                                      </p:to>
                                    </p:set>
                                    <p:animEffect transition="in" filter="fade">
                                      <p:cBhvr>
                                        <p:cTn id="52" dur="1000"/>
                                        <p:tgtEl>
                                          <p:spTgt spid="87043">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nodeType="clickEffect">
                                  <p:stCondLst>
                                    <p:cond delay="0"/>
                                  </p:stCondLst>
                                  <p:childTnLst>
                                    <p:set>
                                      <p:cBhvr>
                                        <p:cTn id="56" dur="1" fill="hold">
                                          <p:stCondLst>
                                            <p:cond delay="0"/>
                                          </p:stCondLst>
                                        </p:cTn>
                                        <p:tgtEl>
                                          <p:spTgt spid="87043">
                                            <p:txEl>
                                              <p:pRg st="10" end="10"/>
                                            </p:txEl>
                                          </p:spTgt>
                                        </p:tgtEl>
                                        <p:attrNameLst>
                                          <p:attrName>style.visibility</p:attrName>
                                        </p:attrNameLst>
                                      </p:cBhvr>
                                      <p:to>
                                        <p:strVal val="visible"/>
                                      </p:to>
                                    </p:set>
                                    <p:animEffect transition="in" filter="fade">
                                      <p:cBhvr>
                                        <p:cTn id="57" dur="1000"/>
                                        <p:tgtEl>
                                          <p:spTgt spid="8704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3"/>
          <p:cNvSpPr>
            <a:spLocks noGrp="1" noChangeArrowheads="1"/>
          </p:cNvSpPr>
          <p:nvPr>
            <p:ph idx="4294967295"/>
          </p:nvPr>
        </p:nvSpPr>
        <p:spPr>
          <a:xfrm>
            <a:off x="0" y="304800"/>
            <a:ext cx="9144000" cy="7239000"/>
          </a:xfrm>
        </p:spPr>
        <p:txBody>
          <a:bodyPr/>
          <a:lstStyle/>
          <a:p>
            <a:pPr eaLnBrk="1" hangingPunct="1">
              <a:lnSpc>
                <a:spcPct val="90000"/>
              </a:lnSpc>
              <a:buFontTx/>
              <a:buNone/>
            </a:pPr>
            <a:r>
              <a:rPr lang="en-US" altLang="en-US" b="1" dirty="0" smtClean="0"/>
              <a:t>	</a:t>
            </a:r>
            <a:r>
              <a:rPr lang="en-US" altLang="en-US" sz="2400" b="1" dirty="0" smtClean="0">
                <a:latin typeface="Open Sans" panose="020B0606030504020204" pitchFamily="34" charset="0"/>
                <a:cs typeface="Open Sans" panose="020B0606030504020204" pitchFamily="34" charset="0"/>
              </a:rPr>
              <a:t>The Department of Intellectual and Developmental Disabilities (DIDD) won’t pay for this care for you:</a:t>
            </a:r>
          </a:p>
          <a:p>
            <a:pPr eaLnBrk="1" hangingPunct="1">
              <a:lnSpc>
                <a:spcPct val="90000"/>
              </a:lnSpc>
            </a:pPr>
            <a:endParaRPr lang="en-US" altLang="en-US" sz="2400" dirty="0" smtClean="0">
              <a:latin typeface="Open Sans" panose="020B0606030504020204" pitchFamily="34" charset="0"/>
              <a:cs typeface="Open Sans" panose="020B0606030504020204" pitchFamily="34" charset="0"/>
            </a:endParaRPr>
          </a:p>
          <a:p>
            <a:pPr eaLnBrk="1" hangingPunct="1">
              <a:lnSpc>
                <a:spcPct val="90000"/>
              </a:lnSpc>
              <a:buFontTx/>
              <a:buNone/>
            </a:pPr>
            <a:r>
              <a:rPr lang="en-US" altLang="en-US" sz="2400" b="1" dirty="0" smtClean="0">
                <a:latin typeface="Open Sans" panose="020B0606030504020204" pitchFamily="34" charset="0"/>
                <a:cs typeface="Open Sans" panose="020B0606030504020204" pitchFamily="34" charset="0"/>
              </a:rPr>
              <a:t>	&lt; Amount and type of service requested&gt;.</a:t>
            </a:r>
          </a:p>
          <a:p>
            <a:pPr eaLnBrk="1" hangingPunct="1">
              <a:lnSpc>
                <a:spcPct val="90000"/>
              </a:lnSpc>
              <a:buFontTx/>
              <a:buNone/>
            </a:pPr>
            <a:endParaRPr lang="en-US" altLang="en-US" sz="2400" b="1" dirty="0" smtClean="0">
              <a:latin typeface="Open Sans" panose="020B0606030504020204" pitchFamily="34" charset="0"/>
              <a:cs typeface="Open Sans" panose="020B0606030504020204" pitchFamily="34" charset="0"/>
            </a:endParaRPr>
          </a:p>
          <a:p>
            <a:pPr eaLnBrk="1" hangingPunct="1">
              <a:lnSpc>
                <a:spcPct val="90000"/>
              </a:lnSpc>
              <a:buFontTx/>
              <a:buNone/>
            </a:pPr>
            <a:r>
              <a:rPr lang="en-US" altLang="en-US" sz="2400" dirty="0" smtClean="0">
                <a:latin typeface="Open Sans" panose="020B0606030504020204" pitchFamily="34" charset="0"/>
                <a:cs typeface="Open Sans" panose="020B0606030504020204" pitchFamily="34" charset="0"/>
              </a:rPr>
              <a:t>    The person who asked for this care is &lt;ISC name&gt;.</a:t>
            </a:r>
            <a:r>
              <a:rPr lang="en-US" altLang="en-US" sz="2400" b="1" dirty="0" smtClean="0">
                <a:latin typeface="Open Sans" panose="020B0606030504020204" pitchFamily="34" charset="0"/>
                <a:cs typeface="Open Sans" panose="020B0606030504020204" pitchFamily="34" charset="0"/>
              </a:rPr>
              <a:t> </a:t>
            </a:r>
          </a:p>
          <a:p>
            <a:pPr eaLnBrk="1" hangingPunct="1">
              <a:lnSpc>
                <a:spcPct val="90000"/>
              </a:lnSpc>
              <a:buFontTx/>
              <a:buNone/>
            </a:pPr>
            <a:endParaRPr lang="en-US" altLang="en-US" sz="2400" b="1" dirty="0" smtClean="0">
              <a:latin typeface="Open Sans" panose="020B0606030504020204" pitchFamily="34" charset="0"/>
              <a:cs typeface="Open Sans" panose="020B0606030504020204" pitchFamily="34" charset="0"/>
            </a:endParaRPr>
          </a:p>
          <a:p>
            <a:pPr eaLnBrk="1" hangingPunct="1">
              <a:lnSpc>
                <a:spcPct val="80000"/>
              </a:lnSpc>
              <a:buFontTx/>
              <a:buNone/>
            </a:pPr>
            <a:r>
              <a:rPr lang="en-US" altLang="en-US" sz="2400" b="1" dirty="0" smtClean="0">
                <a:latin typeface="Open Sans" panose="020B0606030504020204" pitchFamily="34" charset="0"/>
                <a:cs typeface="Open Sans" panose="020B0606030504020204" pitchFamily="34" charset="0"/>
              </a:rPr>
              <a:t>	Why we won’t pay</a:t>
            </a:r>
            <a:r>
              <a:rPr lang="en-US" altLang="en-US" sz="2400" b="1" i="1" dirty="0" smtClean="0">
                <a:latin typeface="Open Sans" panose="020B0606030504020204" pitchFamily="34" charset="0"/>
                <a:cs typeface="Open Sans" panose="020B0606030504020204" pitchFamily="34" charset="0"/>
              </a:rPr>
              <a:t>: </a:t>
            </a:r>
            <a:r>
              <a:rPr lang="en-US" altLang="en-US" sz="2400" i="1" dirty="0" smtClean="0">
                <a:latin typeface="Open Sans" panose="020B0606030504020204" pitchFamily="34" charset="0"/>
                <a:cs typeface="Open Sans" panose="020B0606030504020204" pitchFamily="34" charset="0"/>
              </a:rPr>
              <a:t>[Complete appropriate option; delete unused option]</a:t>
            </a:r>
          </a:p>
          <a:p>
            <a:pPr eaLnBrk="1" hangingPunct="1">
              <a:lnSpc>
                <a:spcPct val="80000"/>
              </a:lnSpc>
              <a:buFontTx/>
              <a:buNone/>
            </a:pPr>
            <a:endParaRPr lang="en-US" altLang="en-US" sz="2400" dirty="0" smtClean="0">
              <a:latin typeface="Open Sans" panose="020B0606030504020204" pitchFamily="34" charset="0"/>
              <a:cs typeface="Open Sans" panose="020B0606030504020204" pitchFamily="34" charset="0"/>
            </a:endParaRPr>
          </a:p>
          <a:p>
            <a:pPr eaLnBrk="1" hangingPunct="1">
              <a:lnSpc>
                <a:spcPct val="80000"/>
              </a:lnSpc>
              <a:buFontTx/>
              <a:buNone/>
            </a:pPr>
            <a:r>
              <a:rPr lang="en-US" altLang="en-US" sz="2400" b="1" dirty="0" smtClean="0">
                <a:latin typeface="Open Sans" panose="020B0606030504020204" pitchFamily="34" charset="0"/>
                <a:cs typeface="Open Sans" panose="020B0606030504020204" pitchFamily="34" charset="0"/>
              </a:rPr>
              <a:t>	[Option 1:]</a:t>
            </a:r>
          </a:p>
          <a:p>
            <a:pPr eaLnBrk="1" hangingPunct="1">
              <a:lnSpc>
                <a:spcPct val="80000"/>
              </a:lnSpc>
              <a:buFontTx/>
              <a:buNone/>
            </a:pPr>
            <a:r>
              <a:rPr lang="en-US" altLang="en-US" sz="2400" b="1" dirty="0" smtClean="0">
                <a:latin typeface="Open Sans" panose="020B0606030504020204" pitchFamily="34" charset="0"/>
                <a:cs typeface="Open Sans" panose="020B0606030504020204" pitchFamily="34" charset="0"/>
              </a:rPr>
              <a:t>	This kind of care is not covered for anyone under the </a:t>
            </a:r>
            <a:r>
              <a:rPr lang="en-US" altLang="en-US" sz="2400" dirty="0" smtClean="0">
                <a:latin typeface="Open Sans" panose="020B0606030504020204" pitchFamily="34" charset="0"/>
                <a:cs typeface="Open Sans" panose="020B0606030504020204" pitchFamily="34" charset="0"/>
              </a:rPr>
              <a:t>&lt;waiver type&gt; Waiver </a:t>
            </a:r>
            <a:r>
              <a:rPr lang="en-US" altLang="en-US" sz="2400" i="1" dirty="0" smtClean="0">
                <a:latin typeface="Open Sans" panose="020B0606030504020204" pitchFamily="34" charset="0"/>
                <a:cs typeface="Open Sans" panose="020B0606030504020204" pitchFamily="34" charset="0"/>
              </a:rPr>
              <a:t>[Home and Community Based Services Waiver for the Mentally Retarded and Developmentally Disabled (applicable Control #) under Section 1915 of the Social Security Act, effective March 27, 2015, cite].</a:t>
            </a:r>
          </a:p>
          <a:p>
            <a:pPr eaLnBrk="1" hangingPunct="1">
              <a:lnSpc>
                <a:spcPct val="90000"/>
              </a:lnSpc>
              <a:buFontTx/>
              <a:buNone/>
            </a:pPr>
            <a:endParaRPr lang="en-US" altLang="en-US" sz="2200" b="1" dirty="0" smtClean="0"/>
          </a:p>
          <a:p>
            <a:pPr eaLnBrk="1" hangingPunct="1">
              <a:lnSpc>
                <a:spcPct val="90000"/>
              </a:lnSpc>
              <a:buFontTx/>
              <a:buNone/>
            </a:pPr>
            <a:r>
              <a:rPr lang="en-US" altLang="en-US" b="1" dirty="0" smtClean="0"/>
              <a:t>	</a:t>
            </a:r>
          </a:p>
        </p:txBody>
      </p:sp>
    </p:spTree>
  </p:cSld>
  <p:clrMapOvr>
    <a:masterClrMapping/>
  </p:clrMapOvr>
  <p:transition spd="slow"/>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idx="4294967295"/>
          </p:nvPr>
        </p:nvSpPr>
        <p:spPr>
          <a:xfrm>
            <a:off x="152400" y="304800"/>
            <a:ext cx="8610600" cy="6705600"/>
          </a:xfrm>
        </p:spPr>
        <p:txBody>
          <a:bodyPr/>
          <a:lstStyle/>
          <a:p>
            <a:pPr eaLnBrk="1" hangingPunct="1">
              <a:lnSpc>
                <a:spcPct val="80000"/>
              </a:lnSpc>
              <a:buFontTx/>
              <a:buNone/>
            </a:pPr>
            <a:r>
              <a:rPr lang="en-US" altLang="en-US" sz="2000" b="1" smtClean="0"/>
              <a:t>	</a:t>
            </a:r>
            <a:endParaRPr lang="en-US" altLang="en-US" sz="2400" smtClean="0">
              <a:latin typeface="Open Sans" panose="020B0606030504020204" pitchFamily="34" charset="0"/>
              <a:cs typeface="Open Sans" panose="020B0606030504020204" pitchFamily="34" charset="0"/>
            </a:endParaRPr>
          </a:p>
          <a:p>
            <a:pPr eaLnBrk="1" hangingPunct="1">
              <a:lnSpc>
                <a:spcPct val="80000"/>
              </a:lnSpc>
              <a:buFontTx/>
              <a:buNone/>
            </a:pPr>
            <a:r>
              <a:rPr lang="en-US" altLang="en-US" sz="2400" b="1" smtClean="0">
                <a:latin typeface="Open Sans" panose="020B0606030504020204" pitchFamily="34" charset="0"/>
                <a:cs typeface="Open Sans" panose="020B0606030504020204" pitchFamily="34" charset="0"/>
              </a:rPr>
              <a:t>	[Option 2:]</a:t>
            </a:r>
          </a:p>
          <a:p>
            <a:pPr eaLnBrk="1" hangingPunct="1">
              <a:lnSpc>
                <a:spcPct val="80000"/>
              </a:lnSpc>
              <a:buFontTx/>
              <a:buNone/>
            </a:pPr>
            <a:r>
              <a:rPr lang="en-US" altLang="en-US" sz="2400" b="1" smtClean="0">
                <a:latin typeface="Open Sans" panose="020B0606030504020204" pitchFamily="34" charset="0"/>
                <a:cs typeface="Open Sans" panose="020B0606030504020204" pitchFamily="34" charset="0"/>
              </a:rPr>
              <a:t>	Our Rules say this kind of care is not covered for &lt;category that applies, i.e., anyone under 21&gt; under the &lt;waiver type&gt; Waiver.</a:t>
            </a:r>
          </a:p>
          <a:p>
            <a:pPr eaLnBrk="1" hangingPunct="1">
              <a:lnSpc>
                <a:spcPct val="80000"/>
              </a:lnSpc>
              <a:buFontTx/>
              <a:buNone/>
            </a:pPr>
            <a:endParaRPr lang="en-US" altLang="en-US" sz="2400" b="1" smtClean="0">
              <a:latin typeface="Open Sans" panose="020B0606030504020204" pitchFamily="34" charset="0"/>
              <a:cs typeface="Open Sans" panose="020B0606030504020204" pitchFamily="34" charset="0"/>
            </a:endParaRPr>
          </a:p>
          <a:p>
            <a:pPr eaLnBrk="1" hangingPunct="1">
              <a:lnSpc>
                <a:spcPct val="80000"/>
              </a:lnSpc>
              <a:buFontTx/>
              <a:buNone/>
            </a:pPr>
            <a:r>
              <a:rPr lang="en-US" altLang="en-US" sz="2400" b="1" smtClean="0">
                <a:latin typeface="Open Sans" panose="020B0606030504020204" pitchFamily="34" charset="0"/>
                <a:cs typeface="Open Sans" panose="020B0606030504020204" pitchFamily="34" charset="0"/>
              </a:rPr>
              <a:t>	Our records show that you are &lt; under 21&gt;.  So, we can’t pay for this care.  </a:t>
            </a:r>
            <a:r>
              <a:rPr lang="en-US" altLang="en-US" sz="2400" smtClean="0">
                <a:latin typeface="Open Sans" panose="020B0606030504020204" pitchFamily="34" charset="0"/>
                <a:cs typeface="Open Sans" panose="020B0606030504020204" pitchFamily="34" charset="0"/>
              </a:rPr>
              <a:t>&lt;Official legal citation&gt;.</a:t>
            </a:r>
          </a:p>
          <a:p>
            <a:pPr eaLnBrk="1" hangingPunct="1">
              <a:lnSpc>
                <a:spcPct val="80000"/>
              </a:lnSpc>
              <a:buFontTx/>
              <a:buNone/>
            </a:pPr>
            <a:endParaRPr lang="en-US" altLang="en-US" sz="2000" smtClean="0"/>
          </a:p>
        </p:txBody>
      </p:sp>
    </p:spTree>
  </p:cSld>
  <p:clrMapOvr>
    <a:masterClrMapping/>
  </p:clrMapOvr>
  <p:transition spd="slow"/>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3"/>
          <p:cNvSpPr>
            <a:spLocks noGrp="1" noChangeArrowheads="1"/>
          </p:cNvSpPr>
          <p:nvPr>
            <p:ph idx="4294967295"/>
          </p:nvPr>
        </p:nvSpPr>
        <p:spPr>
          <a:xfrm>
            <a:off x="152400" y="228600"/>
            <a:ext cx="8686800" cy="6781800"/>
          </a:xfrm>
        </p:spPr>
        <p:txBody>
          <a:bodyPr/>
          <a:lstStyle/>
          <a:p>
            <a:pPr eaLnBrk="1" hangingPunct="1">
              <a:lnSpc>
                <a:spcPct val="80000"/>
              </a:lnSpc>
              <a:buFontTx/>
              <a:buNone/>
            </a:pPr>
            <a:r>
              <a:rPr lang="en-US" altLang="en-US" sz="2100" dirty="0" smtClean="0">
                <a:latin typeface="Open Sans" panose="020B0606030504020204" pitchFamily="34" charset="0"/>
                <a:cs typeface="Open Sans" panose="020B0606030504020204" pitchFamily="34" charset="0"/>
              </a:rPr>
              <a:t>	</a:t>
            </a:r>
            <a:r>
              <a:rPr lang="en-US" altLang="en-US" sz="2200" dirty="0" smtClean="0">
                <a:latin typeface="Open Sans" panose="020B0606030504020204" pitchFamily="34" charset="0"/>
                <a:cs typeface="Open Sans" panose="020B0606030504020204" pitchFamily="34" charset="0"/>
              </a:rPr>
              <a:t>[If this is a service—NOT R&amp;B—appeal AND there is a covered, medically necessary alternative to the denied service, complete as follows.  If N/A, delete text to marker below.]</a:t>
            </a:r>
          </a:p>
          <a:p>
            <a:pPr eaLnBrk="1" hangingPunct="1">
              <a:lnSpc>
                <a:spcPct val="80000"/>
              </a:lnSpc>
              <a:buFontTx/>
              <a:buNone/>
            </a:pPr>
            <a:endParaRPr lang="en-US" altLang="en-US" sz="2200" dirty="0" smtClean="0">
              <a:latin typeface="Open Sans" panose="020B0606030504020204" pitchFamily="34" charset="0"/>
              <a:cs typeface="Open Sans" panose="020B0606030504020204" pitchFamily="34" charset="0"/>
            </a:endParaRPr>
          </a:p>
          <a:p>
            <a:pPr eaLnBrk="1" hangingPunct="1">
              <a:lnSpc>
                <a:spcPct val="80000"/>
              </a:lnSpc>
              <a:buFontTx/>
              <a:buNone/>
            </a:pPr>
            <a:r>
              <a:rPr lang="en-US" altLang="en-US" sz="2200" b="1" dirty="0" smtClean="0">
                <a:latin typeface="Open Sans" panose="020B0606030504020204" pitchFamily="34" charset="0"/>
                <a:cs typeface="Open Sans" panose="020B0606030504020204" pitchFamily="34" charset="0"/>
              </a:rPr>
              <a:t>	But, the DIDD will pay for this care for you: </a:t>
            </a:r>
          </a:p>
          <a:p>
            <a:pPr eaLnBrk="1" hangingPunct="1">
              <a:lnSpc>
                <a:spcPct val="80000"/>
              </a:lnSpc>
              <a:buFontTx/>
              <a:buNone/>
            </a:pPr>
            <a:r>
              <a:rPr lang="en-US" altLang="en-US" sz="2200" dirty="0" smtClean="0">
                <a:latin typeface="Open Sans" panose="020B0606030504020204" pitchFamily="34" charset="0"/>
                <a:cs typeface="Open Sans" panose="020B0606030504020204" pitchFamily="34" charset="0"/>
              </a:rPr>
              <a:t>	</a:t>
            </a:r>
          </a:p>
          <a:p>
            <a:pPr eaLnBrk="1" hangingPunct="1">
              <a:lnSpc>
                <a:spcPct val="80000"/>
              </a:lnSpc>
              <a:buFontTx/>
              <a:buNone/>
            </a:pPr>
            <a:r>
              <a:rPr lang="en-US" altLang="en-US" sz="2200" b="1" dirty="0" smtClean="0">
                <a:latin typeface="Open Sans" panose="020B0606030504020204" pitchFamily="34" charset="0"/>
                <a:cs typeface="Open Sans" panose="020B0606030504020204" pitchFamily="34" charset="0"/>
              </a:rPr>
              <a:t>	</a:t>
            </a:r>
            <a:r>
              <a:rPr lang="en-US" altLang="en-US" sz="2200" b="1" i="1" dirty="0" smtClean="0">
                <a:latin typeface="Open Sans" panose="020B0606030504020204" pitchFamily="34" charset="0"/>
                <a:cs typeface="Open Sans" panose="020B0606030504020204" pitchFamily="34" charset="0"/>
              </a:rPr>
              <a:t>&lt;amount and type of service </a:t>
            </a:r>
            <a:r>
              <a:rPr lang="en-US" altLang="en-US" sz="2200" b="1" i="1" u="sng" dirty="0" smtClean="0">
                <a:latin typeface="Open Sans" panose="020B0606030504020204" pitchFamily="34" charset="0"/>
                <a:cs typeface="Open Sans" panose="020B0606030504020204" pitchFamily="34" charset="0"/>
              </a:rPr>
              <a:t>approved</a:t>
            </a:r>
            <a:r>
              <a:rPr lang="en-US" altLang="en-US" sz="2200" b="1" i="1" dirty="0" smtClean="0">
                <a:latin typeface="Open Sans" panose="020B0606030504020204" pitchFamily="34" charset="0"/>
                <a:cs typeface="Open Sans" panose="020B0606030504020204" pitchFamily="34" charset="0"/>
              </a:rPr>
              <a:t>&gt;.</a:t>
            </a:r>
          </a:p>
          <a:p>
            <a:pPr eaLnBrk="1" hangingPunct="1">
              <a:lnSpc>
                <a:spcPct val="80000"/>
              </a:lnSpc>
              <a:buFontTx/>
              <a:buNone/>
            </a:pPr>
            <a:endParaRPr lang="en-US" altLang="en-US" sz="2200" dirty="0" smtClean="0">
              <a:latin typeface="Open Sans" panose="020B0606030504020204" pitchFamily="34" charset="0"/>
              <a:cs typeface="Open Sans" panose="020B0606030504020204" pitchFamily="34" charset="0"/>
            </a:endParaRPr>
          </a:p>
          <a:p>
            <a:pPr eaLnBrk="1" hangingPunct="1">
              <a:lnSpc>
                <a:spcPct val="80000"/>
              </a:lnSpc>
              <a:buFontTx/>
              <a:buNone/>
            </a:pPr>
            <a:r>
              <a:rPr lang="en-US" altLang="en-US" sz="2200" dirty="0" smtClean="0">
                <a:latin typeface="Open Sans" panose="020B0606030504020204" pitchFamily="34" charset="0"/>
                <a:cs typeface="Open Sans" panose="020B0606030504020204" pitchFamily="34" charset="0"/>
              </a:rPr>
              <a:t>	This care </a:t>
            </a:r>
            <a:r>
              <a:rPr lang="en-US" altLang="en-US" sz="2200" b="1" dirty="0" smtClean="0">
                <a:latin typeface="Open Sans" panose="020B0606030504020204" pitchFamily="34" charset="0"/>
                <a:cs typeface="Open Sans" panose="020B0606030504020204" pitchFamily="34" charset="0"/>
              </a:rPr>
              <a:t>is</a:t>
            </a:r>
            <a:r>
              <a:rPr lang="en-US" altLang="en-US" sz="2200" dirty="0" smtClean="0">
                <a:latin typeface="Open Sans" panose="020B0606030504020204" pitchFamily="34" charset="0"/>
                <a:cs typeface="Open Sans" panose="020B0606030504020204" pitchFamily="34" charset="0"/>
              </a:rPr>
              <a:t> covered under the &lt;waiver type&gt; Waiver and we think it is medically necessary. And, we think it will work for your health problem.  </a:t>
            </a:r>
          </a:p>
          <a:p>
            <a:pPr eaLnBrk="1" hangingPunct="1">
              <a:lnSpc>
                <a:spcPct val="80000"/>
              </a:lnSpc>
              <a:buFontTx/>
              <a:buNone/>
            </a:pPr>
            <a:endParaRPr lang="en-US" altLang="en-US" sz="2200" dirty="0" smtClean="0">
              <a:latin typeface="Open Sans" panose="020B0606030504020204" pitchFamily="34" charset="0"/>
              <a:cs typeface="Open Sans" panose="020B0606030504020204" pitchFamily="34" charset="0"/>
            </a:endParaRPr>
          </a:p>
          <a:p>
            <a:pPr eaLnBrk="1" hangingPunct="1">
              <a:lnSpc>
                <a:spcPct val="80000"/>
              </a:lnSpc>
              <a:buFontTx/>
              <a:buNone/>
            </a:pPr>
            <a:r>
              <a:rPr lang="en-US" altLang="en-US" sz="2200" b="1" dirty="0" smtClean="0">
                <a:latin typeface="Open Sans" panose="020B0606030504020204" pitchFamily="34" charset="0"/>
                <a:cs typeface="Open Sans" panose="020B0606030504020204" pitchFamily="34" charset="0"/>
              </a:rPr>
              <a:t>	Do you have questions?</a:t>
            </a:r>
            <a:r>
              <a:rPr lang="en-US" altLang="en-US" sz="2200" dirty="0" smtClean="0">
                <a:latin typeface="Open Sans" panose="020B0606030504020204" pitchFamily="34" charset="0"/>
                <a:cs typeface="Open Sans" panose="020B0606030504020204" pitchFamily="34" charset="0"/>
              </a:rPr>
              <a:t>  You, your ISC, or another person that helps you with your medical decisions can call </a:t>
            </a:r>
            <a:r>
              <a:rPr lang="en-US" altLang="en-US" sz="2200" b="1" dirty="0" smtClean="0">
                <a:latin typeface="Open Sans" panose="020B0606030504020204" pitchFamily="34" charset="0"/>
                <a:cs typeface="Open Sans" panose="020B0606030504020204" pitchFamily="34" charset="0"/>
              </a:rPr>
              <a:t>&lt;appeal director&gt;</a:t>
            </a:r>
            <a:r>
              <a:rPr lang="en-US" altLang="en-US" sz="2200" dirty="0" smtClean="0">
                <a:latin typeface="Open Sans" panose="020B0606030504020204" pitchFamily="34" charset="0"/>
                <a:cs typeface="Open Sans" panose="020B0606030504020204" pitchFamily="34" charset="0"/>
              </a:rPr>
              <a:t> at </a:t>
            </a:r>
            <a:r>
              <a:rPr lang="en-US" altLang="en-US" sz="2200" b="1" dirty="0" smtClean="0">
                <a:latin typeface="Open Sans" panose="020B0606030504020204" pitchFamily="34" charset="0"/>
                <a:cs typeface="Open Sans" panose="020B0606030504020204" pitchFamily="34" charset="0"/>
              </a:rPr>
              <a:t>&lt; DIDD regional phone number &gt;.</a:t>
            </a:r>
            <a:r>
              <a:rPr lang="en-US" altLang="en-US" sz="2200" dirty="0" smtClean="0">
                <a:latin typeface="Open Sans" panose="020B0606030504020204" pitchFamily="34" charset="0"/>
                <a:cs typeface="Open Sans" panose="020B0606030504020204" pitchFamily="34" charset="0"/>
              </a:rPr>
              <a:t> You may also want to talk to your doctor.</a:t>
            </a:r>
          </a:p>
          <a:p>
            <a:pPr eaLnBrk="1" hangingPunct="1">
              <a:lnSpc>
                <a:spcPct val="80000"/>
              </a:lnSpc>
              <a:buFontTx/>
              <a:buNone/>
            </a:pPr>
            <a:endParaRPr lang="en-US" altLang="en-US" sz="2200" b="1" dirty="0" smtClean="0">
              <a:latin typeface="Open Sans" panose="020B0606030504020204" pitchFamily="34" charset="0"/>
              <a:cs typeface="Open Sans" panose="020B0606030504020204" pitchFamily="34" charset="0"/>
            </a:endParaRPr>
          </a:p>
          <a:p>
            <a:pPr eaLnBrk="1" hangingPunct="1">
              <a:lnSpc>
                <a:spcPct val="80000"/>
              </a:lnSpc>
              <a:buFontTx/>
              <a:buNone/>
            </a:pPr>
            <a:r>
              <a:rPr lang="en-US" altLang="en-US" sz="2200" b="1" dirty="0" smtClean="0">
                <a:latin typeface="Open Sans" panose="020B0606030504020204" pitchFamily="34" charset="0"/>
                <a:cs typeface="Open Sans" panose="020B0606030504020204" pitchFamily="34" charset="0"/>
              </a:rPr>
              <a:t>	If you think we made a mistake, you can appeal.</a:t>
            </a:r>
            <a:r>
              <a:rPr lang="en-US" altLang="en-US" sz="2200" dirty="0" smtClean="0">
                <a:latin typeface="Open Sans" panose="020B0606030504020204" pitchFamily="34" charset="0"/>
                <a:cs typeface="Open Sans" panose="020B0606030504020204" pitchFamily="34" charset="0"/>
              </a:rPr>
              <a:t>  You have </a:t>
            </a:r>
            <a:r>
              <a:rPr lang="en-US" altLang="en-US" sz="2200" b="1" dirty="0" smtClean="0">
                <a:latin typeface="Open Sans" panose="020B0606030504020204" pitchFamily="34" charset="0"/>
                <a:cs typeface="Open Sans" panose="020B0606030504020204" pitchFamily="34" charset="0"/>
              </a:rPr>
              <a:t>30 days</a:t>
            </a:r>
            <a:r>
              <a:rPr lang="en-US" altLang="en-US" sz="2200" dirty="0" smtClean="0">
                <a:latin typeface="Open Sans" panose="020B0606030504020204" pitchFamily="34" charset="0"/>
                <a:cs typeface="Open Sans" panose="020B0606030504020204" pitchFamily="34" charset="0"/>
              </a:rPr>
              <a:t> after you get this letter to appeal. </a:t>
            </a:r>
            <a:r>
              <a:rPr lang="en-US" altLang="en-US" sz="2200" b="1" dirty="0" smtClean="0">
                <a:latin typeface="Open Sans" panose="020B0606030504020204" pitchFamily="34" charset="0"/>
                <a:cs typeface="Open Sans" panose="020B0606030504020204" pitchFamily="34" charset="0"/>
              </a:rPr>
              <a:t>After 30 days, </a:t>
            </a:r>
            <a:r>
              <a:rPr lang="en-US" altLang="en-US" sz="2200" dirty="0" smtClean="0">
                <a:latin typeface="Open Sans" panose="020B0606030504020204" pitchFamily="34" charset="0"/>
                <a:cs typeface="Open Sans" panose="020B0606030504020204" pitchFamily="34" charset="0"/>
              </a:rPr>
              <a:t>it’s </a:t>
            </a:r>
            <a:r>
              <a:rPr lang="en-US" altLang="en-US" sz="2200" b="1" dirty="0" smtClean="0">
                <a:latin typeface="Open Sans" panose="020B0606030504020204" pitchFamily="34" charset="0"/>
                <a:cs typeface="Open Sans" panose="020B0606030504020204" pitchFamily="34" charset="0"/>
              </a:rPr>
              <a:t>too late </a:t>
            </a:r>
            <a:r>
              <a:rPr lang="en-US" altLang="en-US" sz="2200" dirty="0" smtClean="0">
                <a:latin typeface="Open Sans" panose="020B0606030504020204" pitchFamily="34" charset="0"/>
                <a:cs typeface="Open Sans" panose="020B0606030504020204" pitchFamily="34" charset="0"/>
              </a:rPr>
              <a:t>to appeal this decision.</a:t>
            </a:r>
          </a:p>
        </p:txBody>
      </p:sp>
    </p:spTree>
  </p:cSld>
  <p:clrMapOvr>
    <a:masterClrMapping/>
  </p:clrMapOvr>
  <p:transition spd="slow"/>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3"/>
          <p:cNvSpPr>
            <a:spLocks noGrp="1" noChangeArrowheads="1"/>
          </p:cNvSpPr>
          <p:nvPr>
            <p:ph idx="4294967295"/>
          </p:nvPr>
        </p:nvSpPr>
        <p:spPr>
          <a:xfrm>
            <a:off x="152400" y="457200"/>
            <a:ext cx="8686800" cy="6553200"/>
          </a:xfrm>
        </p:spPr>
        <p:txBody>
          <a:bodyPr/>
          <a:lstStyle/>
          <a:p>
            <a:pPr marL="0" indent="0">
              <a:buNone/>
            </a:pPr>
            <a:r>
              <a:rPr lang="en-US" sz="2200" dirty="0">
                <a:latin typeface="Open Sans" panose="020B0606030504020204" pitchFamily="34" charset="0"/>
                <a:ea typeface="Open Sans" panose="020B0606030504020204" pitchFamily="34" charset="0"/>
                <a:cs typeface="Open Sans" panose="020B0606030504020204" pitchFamily="34" charset="0"/>
              </a:rPr>
              <a:t>You are </a:t>
            </a:r>
            <a:r>
              <a:rPr lang="en-US" sz="2200" b="1" dirty="0">
                <a:latin typeface="Open Sans" panose="020B0606030504020204" pitchFamily="34" charset="0"/>
                <a:ea typeface="Open Sans" panose="020B0606030504020204" pitchFamily="34" charset="0"/>
                <a:cs typeface="Open Sans" panose="020B0606030504020204" pitchFamily="34" charset="0"/>
              </a:rPr>
              <a:t>not</a:t>
            </a:r>
            <a:r>
              <a:rPr lang="en-US" sz="2200" dirty="0">
                <a:latin typeface="Open Sans" panose="020B0606030504020204" pitchFamily="34" charset="0"/>
                <a:ea typeface="Open Sans" panose="020B0606030504020204" pitchFamily="34" charset="0"/>
                <a:cs typeface="Open Sans" panose="020B0606030504020204" pitchFamily="34" charset="0"/>
              </a:rPr>
              <a:t> getting this kind or amount of care from TennCare </a:t>
            </a:r>
            <a:r>
              <a:rPr lang="en-US" sz="2200" b="1" dirty="0">
                <a:latin typeface="Open Sans" panose="020B0606030504020204" pitchFamily="34" charset="0"/>
                <a:ea typeface="Open Sans" panose="020B0606030504020204" pitchFamily="34" charset="0"/>
                <a:cs typeface="Open Sans" panose="020B0606030504020204" pitchFamily="34" charset="0"/>
              </a:rPr>
              <a:t>now.</a:t>
            </a:r>
            <a:r>
              <a:rPr lang="en-US" sz="2200" dirty="0">
                <a:latin typeface="Open Sans" panose="020B0606030504020204" pitchFamily="34" charset="0"/>
                <a:ea typeface="Open Sans" panose="020B0606030504020204" pitchFamily="34" charset="0"/>
                <a:cs typeface="Open Sans" panose="020B0606030504020204" pitchFamily="34" charset="0"/>
              </a:rPr>
              <a:t> It’s care that you want to </a:t>
            </a:r>
            <a:r>
              <a:rPr lang="en-US" sz="2200" b="1" dirty="0">
                <a:latin typeface="Open Sans" panose="020B0606030504020204" pitchFamily="34" charset="0"/>
                <a:ea typeface="Open Sans" panose="020B0606030504020204" pitchFamily="34" charset="0"/>
                <a:cs typeface="Open Sans" panose="020B0606030504020204" pitchFamily="34" charset="0"/>
              </a:rPr>
              <a:t>start</a:t>
            </a:r>
            <a:r>
              <a:rPr lang="en-US" sz="2200" dirty="0">
                <a:latin typeface="Open Sans" panose="020B0606030504020204" pitchFamily="34" charset="0"/>
                <a:ea typeface="Open Sans" panose="020B0606030504020204" pitchFamily="34" charset="0"/>
                <a:cs typeface="Open Sans" panose="020B0606030504020204" pitchFamily="34" charset="0"/>
              </a:rPr>
              <a:t> getting.  So, even if you ask, we </a:t>
            </a:r>
            <a:r>
              <a:rPr lang="en-US" sz="2200" b="1" dirty="0">
                <a:latin typeface="Open Sans" panose="020B0606030504020204" pitchFamily="34" charset="0"/>
                <a:ea typeface="Open Sans" panose="020B0606030504020204" pitchFamily="34" charset="0"/>
                <a:cs typeface="Open Sans" panose="020B0606030504020204" pitchFamily="34" charset="0"/>
              </a:rPr>
              <a:t>can’t</a:t>
            </a:r>
            <a:r>
              <a:rPr lang="en-US" sz="2200" dirty="0">
                <a:latin typeface="Open Sans" panose="020B0606030504020204" pitchFamily="34" charset="0"/>
                <a:ea typeface="Open Sans" panose="020B0606030504020204" pitchFamily="34" charset="0"/>
                <a:cs typeface="Open Sans" panose="020B0606030504020204" pitchFamily="34" charset="0"/>
              </a:rPr>
              <a:t> pay for it during your appeal.  But, if you win your appeal, you can ask us to pay you back.</a:t>
            </a:r>
          </a:p>
          <a:p>
            <a:pPr marL="0" indent="0">
              <a:buNone/>
            </a:pPr>
            <a:r>
              <a:rPr lang="en-US" sz="2200" dirty="0">
                <a:latin typeface="Open Sans" panose="020B0606030504020204" pitchFamily="34" charset="0"/>
                <a:ea typeface="Open Sans" panose="020B0606030504020204" pitchFamily="34" charset="0"/>
                <a:cs typeface="Open Sans" panose="020B0606030504020204" pitchFamily="34" charset="0"/>
              </a:rPr>
              <a:t> </a:t>
            </a:r>
          </a:p>
          <a:p>
            <a:pPr marL="0" indent="0">
              <a:buNone/>
            </a:pPr>
            <a:r>
              <a:rPr lang="en-US" sz="2200" dirty="0">
                <a:latin typeface="Open Sans" panose="020B0606030504020204" pitchFamily="34" charset="0"/>
                <a:ea typeface="Open Sans" panose="020B0606030504020204" pitchFamily="34" charset="0"/>
                <a:cs typeface="Open Sans" panose="020B0606030504020204" pitchFamily="34" charset="0"/>
              </a:rPr>
              <a:t>When you appeal, you’re asking to tell a judge the mistake you think TennCare made. </a:t>
            </a:r>
            <a:r>
              <a:rPr lang="en-US" sz="2200" dirty="0" smtClean="0">
                <a:latin typeface="Open Sans" panose="020B0606030504020204" pitchFamily="34" charset="0"/>
                <a:ea typeface="Open Sans" panose="020B0606030504020204" pitchFamily="34" charset="0"/>
                <a:cs typeface="Open Sans" panose="020B0606030504020204" pitchFamily="34" charset="0"/>
              </a:rPr>
              <a:t>It’s </a:t>
            </a:r>
            <a:r>
              <a:rPr lang="en-US" sz="2200" dirty="0">
                <a:latin typeface="Open Sans" panose="020B0606030504020204" pitchFamily="34" charset="0"/>
                <a:ea typeface="Open Sans" panose="020B0606030504020204" pitchFamily="34" charset="0"/>
                <a:cs typeface="Open Sans" panose="020B0606030504020204" pitchFamily="34" charset="0"/>
              </a:rPr>
              <a:t>called a fair hearing. To get a fair hearing, </a:t>
            </a:r>
            <a:r>
              <a:rPr lang="en-US" sz="2200" b="1" dirty="0">
                <a:latin typeface="Open Sans" panose="020B0606030504020204" pitchFamily="34" charset="0"/>
                <a:ea typeface="Open Sans" panose="020B0606030504020204" pitchFamily="34" charset="0"/>
                <a:cs typeface="Open Sans" panose="020B0606030504020204" pitchFamily="34" charset="0"/>
              </a:rPr>
              <a:t>both</a:t>
            </a:r>
            <a:r>
              <a:rPr lang="en-US" sz="2200" dirty="0">
                <a:latin typeface="Open Sans" panose="020B0606030504020204" pitchFamily="34" charset="0"/>
                <a:ea typeface="Open Sans" panose="020B0606030504020204" pitchFamily="34" charset="0"/>
                <a:cs typeface="Open Sans" panose="020B0606030504020204" pitchFamily="34" charset="0"/>
              </a:rPr>
              <a:t> of these things must be true:</a:t>
            </a:r>
          </a:p>
          <a:p>
            <a:pPr lvl="1"/>
            <a:r>
              <a:rPr lang="en-US" sz="2200" dirty="0">
                <a:latin typeface="Open Sans" panose="020B0606030504020204" pitchFamily="34" charset="0"/>
                <a:ea typeface="Open Sans" panose="020B0606030504020204" pitchFamily="34" charset="0"/>
                <a:cs typeface="Open Sans" panose="020B0606030504020204" pitchFamily="34" charset="0"/>
              </a:rPr>
              <a:t>You must give TennCare the </a:t>
            </a:r>
            <a:r>
              <a:rPr lang="en-US" sz="2200" b="1" dirty="0">
                <a:latin typeface="Open Sans" panose="020B0606030504020204" pitchFamily="34" charset="0"/>
                <a:ea typeface="Open Sans" panose="020B0606030504020204" pitchFamily="34" charset="0"/>
                <a:cs typeface="Open Sans" panose="020B0606030504020204" pitchFamily="34" charset="0"/>
              </a:rPr>
              <a:t>facts</a:t>
            </a:r>
            <a:r>
              <a:rPr lang="en-US" sz="2200" dirty="0">
                <a:latin typeface="Open Sans" panose="020B0606030504020204" pitchFamily="34" charset="0"/>
                <a:ea typeface="Open Sans" panose="020B0606030504020204" pitchFamily="34" charset="0"/>
                <a:cs typeface="Open Sans" panose="020B0606030504020204" pitchFamily="34" charset="0"/>
              </a:rPr>
              <a:t> they need to work your appeal.  </a:t>
            </a:r>
          </a:p>
          <a:p>
            <a:pPr lvl="1"/>
            <a:r>
              <a:rPr lang="en-US" sz="2200" dirty="0">
                <a:latin typeface="Open Sans" panose="020B0606030504020204" pitchFamily="34" charset="0"/>
                <a:ea typeface="Open Sans" panose="020B0606030504020204" pitchFamily="34" charset="0"/>
                <a:cs typeface="Open Sans" panose="020B0606030504020204" pitchFamily="34" charset="0"/>
              </a:rPr>
              <a:t>And, you must tell TennCare the </a:t>
            </a:r>
            <a:r>
              <a:rPr lang="en-US" sz="2200" b="1" dirty="0">
                <a:latin typeface="Open Sans" panose="020B0606030504020204" pitchFamily="34" charset="0"/>
                <a:ea typeface="Open Sans" panose="020B0606030504020204" pitchFamily="34" charset="0"/>
                <a:cs typeface="Open Sans" panose="020B0606030504020204" pitchFamily="34" charset="0"/>
              </a:rPr>
              <a:t>mistake</a:t>
            </a:r>
            <a:r>
              <a:rPr lang="en-US" sz="2200" dirty="0">
                <a:latin typeface="Open Sans" panose="020B0606030504020204" pitchFamily="34" charset="0"/>
                <a:ea typeface="Open Sans" panose="020B0606030504020204" pitchFamily="34" charset="0"/>
                <a:cs typeface="Open Sans" panose="020B0606030504020204" pitchFamily="34" charset="0"/>
              </a:rPr>
              <a:t> you think we made. That mistake must be something that, if you’re right, means that TennCare will pay for this care.</a:t>
            </a:r>
          </a:p>
        </p:txBody>
      </p:sp>
    </p:spTree>
    <p:extLst>
      <p:ext uri="{BB962C8B-B14F-4D97-AF65-F5344CB8AC3E}">
        <p14:creationId xmlns:p14="http://schemas.microsoft.com/office/powerpoint/2010/main" val="2810092857"/>
      </p:ext>
    </p:extLst>
  </p:cSld>
  <p:clrMapOvr>
    <a:masterClrMapping/>
  </p:clrMapOvr>
  <p:transition spd="slow"/>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3"/>
          <p:cNvSpPr>
            <a:spLocks noGrp="1" noChangeArrowheads="1"/>
          </p:cNvSpPr>
          <p:nvPr>
            <p:ph idx="4294967295"/>
          </p:nvPr>
        </p:nvSpPr>
        <p:spPr>
          <a:xfrm>
            <a:off x="152400" y="381000"/>
            <a:ext cx="8686800" cy="6629400"/>
          </a:xfrm>
        </p:spPr>
        <p:txBody>
          <a:bodyPr/>
          <a:lstStyle/>
          <a:p>
            <a:pPr marL="0" indent="0">
              <a:buNone/>
            </a:pPr>
            <a:r>
              <a:rPr lang="en-US" sz="2200" b="1" dirty="0">
                <a:latin typeface="Open Sans" panose="020B0606030504020204" pitchFamily="34" charset="0"/>
                <a:ea typeface="Open Sans" panose="020B0606030504020204" pitchFamily="34" charset="0"/>
                <a:cs typeface="Open Sans" panose="020B0606030504020204" pitchFamily="34" charset="0"/>
              </a:rPr>
              <a:t>Do you think you have an emergency?</a:t>
            </a:r>
            <a:r>
              <a:rPr lang="en-US" sz="2200" dirty="0">
                <a:latin typeface="Open Sans" panose="020B0606030504020204" pitchFamily="34" charset="0"/>
                <a:ea typeface="Open Sans" panose="020B0606030504020204" pitchFamily="34" charset="0"/>
                <a:cs typeface="Open Sans" panose="020B0606030504020204" pitchFamily="34" charset="0"/>
              </a:rPr>
              <a:t> </a:t>
            </a:r>
          </a:p>
          <a:p>
            <a:pPr marL="0" indent="0">
              <a:buNone/>
            </a:pPr>
            <a:r>
              <a:rPr lang="en-US" sz="2200" dirty="0">
                <a:latin typeface="Open Sans" panose="020B0606030504020204" pitchFamily="34" charset="0"/>
                <a:ea typeface="Open Sans" panose="020B0606030504020204" pitchFamily="34" charset="0"/>
                <a:cs typeface="Open Sans" panose="020B0606030504020204" pitchFamily="34" charset="0"/>
              </a:rPr>
              <a:t> </a:t>
            </a:r>
          </a:p>
          <a:p>
            <a:pPr marL="0" indent="0">
              <a:buNone/>
            </a:pPr>
            <a:r>
              <a:rPr lang="en-US" sz="2200" dirty="0">
                <a:latin typeface="Open Sans" panose="020B0606030504020204" pitchFamily="34" charset="0"/>
                <a:ea typeface="Open Sans" panose="020B0606030504020204" pitchFamily="34" charset="0"/>
                <a:cs typeface="Open Sans" panose="020B0606030504020204" pitchFamily="34" charset="0"/>
              </a:rPr>
              <a:t>Usually, your appeal is decided within </a:t>
            </a:r>
            <a:r>
              <a:rPr lang="en-US" sz="2200" b="1" dirty="0">
                <a:latin typeface="Open Sans" panose="020B0606030504020204" pitchFamily="34" charset="0"/>
                <a:ea typeface="Open Sans" panose="020B0606030504020204" pitchFamily="34" charset="0"/>
                <a:cs typeface="Open Sans" panose="020B0606030504020204" pitchFamily="34" charset="0"/>
              </a:rPr>
              <a:t>90 days</a:t>
            </a:r>
            <a:r>
              <a:rPr lang="en-US" sz="2200" dirty="0">
                <a:latin typeface="Open Sans" panose="020B0606030504020204" pitchFamily="34" charset="0"/>
                <a:ea typeface="Open Sans" panose="020B0606030504020204" pitchFamily="34" charset="0"/>
                <a:cs typeface="Open Sans" panose="020B0606030504020204" pitchFamily="34" charset="0"/>
              </a:rPr>
              <a:t> after you file it. But, if you have an </a:t>
            </a:r>
            <a:r>
              <a:rPr lang="en-US" sz="2200" dirty="0" smtClean="0">
                <a:latin typeface="Open Sans" panose="020B0606030504020204" pitchFamily="34" charset="0"/>
                <a:ea typeface="Open Sans" panose="020B0606030504020204" pitchFamily="34" charset="0"/>
                <a:cs typeface="Open Sans" panose="020B0606030504020204" pitchFamily="34" charset="0"/>
              </a:rPr>
              <a:t>emergency </a:t>
            </a:r>
            <a:r>
              <a:rPr lang="en-US" sz="2200" dirty="0">
                <a:latin typeface="Open Sans" panose="020B0606030504020204" pitchFamily="34" charset="0"/>
                <a:ea typeface="Open Sans" panose="020B0606030504020204" pitchFamily="34" charset="0"/>
                <a:cs typeface="Open Sans" panose="020B0606030504020204" pitchFamily="34" charset="0"/>
              </a:rPr>
              <a:t>and your health plan agrees that you do, you will get an </a:t>
            </a:r>
            <a:r>
              <a:rPr lang="en-US" sz="2200" b="1" dirty="0">
                <a:latin typeface="Open Sans" panose="020B0606030504020204" pitchFamily="34" charset="0"/>
                <a:ea typeface="Open Sans" panose="020B0606030504020204" pitchFamily="34" charset="0"/>
                <a:cs typeface="Open Sans" panose="020B0606030504020204" pitchFamily="34" charset="0"/>
              </a:rPr>
              <a:t>expedited</a:t>
            </a:r>
            <a:r>
              <a:rPr lang="en-US" sz="2200" dirty="0">
                <a:latin typeface="Open Sans" panose="020B0606030504020204" pitchFamily="34" charset="0"/>
                <a:ea typeface="Open Sans" panose="020B0606030504020204" pitchFamily="34" charset="0"/>
                <a:cs typeface="Open Sans" panose="020B0606030504020204" pitchFamily="34" charset="0"/>
              </a:rPr>
              <a:t> appeal. An expedited appeal  will be decided in 3 business days. An emergency means that if you don’t get a decision on your appeal in 3 business days,</a:t>
            </a:r>
            <a:r>
              <a:rPr lang="en-US" sz="2200" b="1" dirty="0">
                <a:latin typeface="Open Sans" panose="020B0606030504020204" pitchFamily="34" charset="0"/>
                <a:ea typeface="Open Sans" panose="020B0606030504020204" pitchFamily="34" charset="0"/>
                <a:cs typeface="Open Sans" panose="020B0606030504020204" pitchFamily="34" charset="0"/>
              </a:rPr>
              <a:t> it could seriously jeopardize (put in danger):</a:t>
            </a:r>
            <a:r>
              <a:rPr lang="en-US" sz="2200" dirty="0">
                <a:latin typeface="Open Sans" panose="020B0606030504020204" pitchFamily="34" charset="0"/>
                <a:ea typeface="Open Sans" panose="020B0606030504020204" pitchFamily="34" charset="0"/>
                <a:cs typeface="Open Sans" panose="020B0606030504020204" pitchFamily="34" charset="0"/>
              </a:rPr>
              <a:t> </a:t>
            </a:r>
          </a:p>
          <a:p>
            <a:pPr lvl="0"/>
            <a:r>
              <a:rPr lang="en-US" sz="2200" dirty="0">
                <a:latin typeface="Open Sans" panose="020B0606030504020204" pitchFamily="34" charset="0"/>
                <a:ea typeface="Open Sans" panose="020B0606030504020204" pitchFamily="34" charset="0"/>
                <a:cs typeface="Open Sans" panose="020B0606030504020204" pitchFamily="34" charset="0"/>
              </a:rPr>
              <a:t>your life; </a:t>
            </a:r>
          </a:p>
          <a:p>
            <a:pPr lvl="0"/>
            <a:r>
              <a:rPr lang="en-US" sz="2200" dirty="0">
                <a:latin typeface="Open Sans" panose="020B0606030504020204" pitchFamily="34" charset="0"/>
                <a:ea typeface="Open Sans" panose="020B0606030504020204" pitchFamily="34" charset="0"/>
                <a:cs typeface="Open Sans" panose="020B0606030504020204" pitchFamily="34" charset="0"/>
              </a:rPr>
              <a:t>your physical health;</a:t>
            </a:r>
          </a:p>
          <a:p>
            <a:pPr lvl="0"/>
            <a:r>
              <a:rPr lang="en-US" sz="2200" dirty="0">
                <a:latin typeface="Open Sans" panose="020B0606030504020204" pitchFamily="34" charset="0"/>
                <a:ea typeface="Open Sans" panose="020B0606030504020204" pitchFamily="34" charset="0"/>
                <a:cs typeface="Open Sans" panose="020B0606030504020204" pitchFamily="34" charset="0"/>
              </a:rPr>
              <a:t>your mental health; </a:t>
            </a:r>
            <a:r>
              <a:rPr lang="en-US" sz="2200" b="1" dirty="0">
                <a:latin typeface="Open Sans" panose="020B0606030504020204" pitchFamily="34" charset="0"/>
                <a:ea typeface="Open Sans" panose="020B0606030504020204" pitchFamily="34" charset="0"/>
                <a:cs typeface="Open Sans" panose="020B0606030504020204" pitchFamily="34" charset="0"/>
              </a:rPr>
              <a:t>or</a:t>
            </a:r>
            <a:endParaRPr lang="en-US" sz="2200" dirty="0">
              <a:latin typeface="Open Sans" panose="020B0606030504020204" pitchFamily="34" charset="0"/>
              <a:ea typeface="Open Sans" panose="020B0606030504020204" pitchFamily="34" charset="0"/>
              <a:cs typeface="Open Sans" panose="020B0606030504020204" pitchFamily="34" charset="0"/>
            </a:endParaRPr>
          </a:p>
          <a:p>
            <a:pPr lvl="0"/>
            <a:r>
              <a:rPr lang="en-US" sz="2200" dirty="0">
                <a:latin typeface="Open Sans" panose="020B0606030504020204" pitchFamily="34" charset="0"/>
                <a:ea typeface="Open Sans" panose="020B0606030504020204" pitchFamily="34" charset="0"/>
                <a:cs typeface="Open Sans" panose="020B0606030504020204" pitchFamily="34" charset="0"/>
              </a:rPr>
              <a:t>your ability to reach, get back, or keep your mind and body as healthy as possible</a:t>
            </a:r>
            <a:r>
              <a:rPr lang="en-US" sz="2200" dirty="0" smtClean="0">
                <a:latin typeface="Open Sans" panose="020B0606030504020204" pitchFamily="34" charset="0"/>
                <a:ea typeface="Open Sans" panose="020B0606030504020204" pitchFamily="34" charset="0"/>
                <a:cs typeface="Open Sans" panose="020B0606030504020204" pitchFamily="34" charset="0"/>
              </a:rPr>
              <a:t>.</a:t>
            </a:r>
            <a:r>
              <a:rPr lang="en-US" sz="2200" b="1" dirty="0">
                <a:latin typeface="Open Sans" panose="020B0606030504020204" pitchFamily="34" charset="0"/>
                <a:ea typeface="Open Sans" panose="020B0606030504020204" pitchFamily="34" charset="0"/>
                <a:cs typeface="Open Sans" panose="020B0606030504020204" pitchFamily="34" charset="0"/>
              </a:rPr>
              <a:t> </a:t>
            </a:r>
            <a:endParaRPr lang="en-US" sz="2200" dirty="0">
              <a:latin typeface="Open Sans" panose="020B0606030504020204" pitchFamily="34" charset="0"/>
              <a:ea typeface="Open Sans" panose="020B0606030504020204" pitchFamily="34" charset="0"/>
              <a:cs typeface="Open Sans" panose="020B0606030504020204" pitchFamily="34" charset="0"/>
            </a:endParaRPr>
          </a:p>
          <a:p>
            <a:pPr marL="0" indent="0">
              <a:buNone/>
            </a:pPr>
            <a:endParaRPr lang="en-US" sz="2200" dirty="0">
              <a:latin typeface="Open Sans" panose="020B0606030504020204" pitchFamily="34" charset="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2059758490"/>
      </p:ext>
    </p:extLst>
  </p:cSld>
  <p:clrMapOvr>
    <a:masterClrMapping/>
  </p:clrMapOvr>
  <p:transition spd="slow"/>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3"/>
          <p:cNvSpPr>
            <a:spLocks noGrp="1" noChangeArrowheads="1"/>
          </p:cNvSpPr>
          <p:nvPr>
            <p:ph idx="4294967295"/>
          </p:nvPr>
        </p:nvSpPr>
        <p:spPr>
          <a:xfrm>
            <a:off x="152400" y="609600"/>
            <a:ext cx="8686800" cy="6400800"/>
          </a:xfrm>
        </p:spPr>
        <p:txBody>
          <a:bodyPr/>
          <a:lstStyle/>
          <a:p>
            <a:pPr marL="0" indent="0">
              <a:buNone/>
            </a:pPr>
            <a:r>
              <a:rPr lang="en-US" sz="2200" b="1" dirty="0" smtClean="0">
                <a:latin typeface="Open Sans" panose="020B0606030504020204" pitchFamily="34" charset="0"/>
                <a:ea typeface="Open Sans" panose="020B0606030504020204" pitchFamily="34" charset="0"/>
                <a:cs typeface="Open Sans" panose="020B0606030504020204" pitchFamily="34" charset="0"/>
              </a:rPr>
              <a:t>Do you still think you have an emergency?</a:t>
            </a:r>
            <a:r>
              <a:rPr lang="en-US" sz="2200" dirty="0" smtClean="0">
                <a:latin typeface="Open Sans" panose="020B0606030504020204" pitchFamily="34" charset="0"/>
                <a:ea typeface="Open Sans" panose="020B0606030504020204" pitchFamily="34" charset="0"/>
                <a:cs typeface="Open Sans" panose="020B0606030504020204" pitchFamily="34" charset="0"/>
              </a:rPr>
              <a:t>  If so,</a:t>
            </a:r>
            <a:r>
              <a:rPr lang="en-US" sz="2200" b="1" dirty="0" smtClean="0">
                <a:latin typeface="Open Sans" panose="020B0606030504020204" pitchFamily="34" charset="0"/>
                <a:ea typeface="Open Sans" panose="020B0606030504020204" pitchFamily="34" charset="0"/>
                <a:cs typeface="Open Sans" panose="020B0606030504020204" pitchFamily="34" charset="0"/>
              </a:rPr>
              <a:t> </a:t>
            </a:r>
            <a:r>
              <a:rPr lang="en-US" sz="2200" dirty="0" smtClean="0">
                <a:latin typeface="Open Sans" panose="020B0606030504020204" pitchFamily="34" charset="0"/>
                <a:ea typeface="Open Sans" panose="020B0606030504020204" pitchFamily="34" charset="0"/>
                <a:cs typeface="Open Sans" panose="020B0606030504020204" pitchFamily="34" charset="0"/>
              </a:rPr>
              <a:t>you can ask TennCare for an </a:t>
            </a:r>
            <a:r>
              <a:rPr lang="en-US" sz="2200" b="1" dirty="0" smtClean="0">
                <a:latin typeface="Open Sans" panose="020B0606030504020204" pitchFamily="34" charset="0"/>
                <a:ea typeface="Open Sans" panose="020B0606030504020204" pitchFamily="34" charset="0"/>
                <a:cs typeface="Open Sans" panose="020B0606030504020204" pitchFamily="34" charset="0"/>
              </a:rPr>
              <a:t>expedited</a:t>
            </a:r>
            <a:r>
              <a:rPr lang="en-US" sz="2200" dirty="0" smtClean="0">
                <a:latin typeface="Open Sans" panose="020B0606030504020204" pitchFamily="34" charset="0"/>
                <a:ea typeface="Open Sans" panose="020B0606030504020204" pitchFamily="34" charset="0"/>
                <a:cs typeface="Open Sans" panose="020B0606030504020204" pitchFamily="34" charset="0"/>
              </a:rPr>
              <a:t> appeal.  You can call us at 1-800-878-3192 to ask for this kind of appeal.  Your </a:t>
            </a:r>
            <a:r>
              <a:rPr lang="en-US" sz="2200" b="1" dirty="0" smtClean="0">
                <a:latin typeface="Open Sans" panose="020B0606030504020204" pitchFamily="34" charset="0"/>
                <a:ea typeface="Open Sans" panose="020B0606030504020204" pitchFamily="34" charset="0"/>
                <a:cs typeface="Open Sans" panose="020B0606030504020204" pitchFamily="34" charset="0"/>
              </a:rPr>
              <a:t>doctor </a:t>
            </a:r>
            <a:r>
              <a:rPr lang="en-US" sz="2200" dirty="0" smtClean="0">
                <a:latin typeface="Open Sans" panose="020B0606030504020204" pitchFamily="34" charset="0"/>
                <a:ea typeface="Open Sans" panose="020B0606030504020204" pitchFamily="34" charset="0"/>
                <a:cs typeface="Open Sans" panose="020B0606030504020204" pitchFamily="34" charset="0"/>
              </a:rPr>
              <a:t>can also ask TennCare for an </a:t>
            </a:r>
            <a:r>
              <a:rPr lang="en-US" sz="2200" b="1" dirty="0" smtClean="0">
                <a:latin typeface="Open Sans" panose="020B0606030504020204" pitchFamily="34" charset="0"/>
                <a:ea typeface="Open Sans" panose="020B0606030504020204" pitchFamily="34" charset="0"/>
                <a:cs typeface="Open Sans" panose="020B0606030504020204" pitchFamily="34" charset="0"/>
              </a:rPr>
              <a:t>expedited</a:t>
            </a:r>
            <a:r>
              <a:rPr lang="en-US" sz="2200" dirty="0" smtClean="0">
                <a:latin typeface="Open Sans" panose="020B0606030504020204" pitchFamily="34" charset="0"/>
                <a:ea typeface="Open Sans" panose="020B0606030504020204" pitchFamily="34" charset="0"/>
                <a:cs typeface="Open Sans" panose="020B0606030504020204" pitchFamily="34" charset="0"/>
              </a:rPr>
              <a:t> appeal for you.  If your doctor wants to ask for this kind of appeal, your doctor can complete a “Provider’s Expedited Appeal Certificate” and fax it to TennCare.  Your doctor should fax your medical records to us also.</a:t>
            </a:r>
            <a:r>
              <a:rPr lang="en-US" sz="2200" b="1" dirty="0" smtClean="0">
                <a:latin typeface="Open Sans" panose="020B0606030504020204" pitchFamily="34" charset="0"/>
                <a:ea typeface="Open Sans" panose="020B0606030504020204" pitchFamily="34" charset="0"/>
                <a:cs typeface="Open Sans" panose="020B0606030504020204" pitchFamily="34" charset="0"/>
              </a:rPr>
              <a:t>  </a:t>
            </a:r>
            <a:r>
              <a:rPr lang="en-US" sz="2200" dirty="0" smtClean="0">
                <a:latin typeface="Open Sans" panose="020B0606030504020204" pitchFamily="34" charset="0"/>
                <a:ea typeface="Open Sans" panose="020B0606030504020204" pitchFamily="34" charset="0"/>
                <a:cs typeface="Open Sans" panose="020B0606030504020204" pitchFamily="34" charset="0"/>
              </a:rPr>
              <a:t>Your doctor can get the page from our website.</a:t>
            </a:r>
            <a:r>
              <a:rPr lang="en-US" sz="2200" b="1" dirty="0" smtClean="0">
                <a:latin typeface="Open Sans" panose="020B0606030504020204" pitchFamily="34" charset="0"/>
                <a:ea typeface="Open Sans" panose="020B0606030504020204" pitchFamily="34" charset="0"/>
                <a:cs typeface="Open Sans" panose="020B0606030504020204" pitchFamily="34" charset="0"/>
              </a:rPr>
              <a:t> Go to </a:t>
            </a:r>
            <a:r>
              <a:rPr lang="en-US" sz="2200" b="1" u="sng" dirty="0" smtClean="0">
                <a:latin typeface="Open Sans" panose="020B0606030504020204" pitchFamily="34" charset="0"/>
                <a:ea typeface="Open Sans" panose="020B0606030504020204" pitchFamily="34" charset="0"/>
                <a:cs typeface="Open Sans" panose="020B0606030504020204" pitchFamily="34" charset="0"/>
                <a:hlinkClick r:id="rId3"/>
              </a:rPr>
              <a:t>tn.gov/</a:t>
            </a:r>
            <a:r>
              <a:rPr lang="en-US" sz="2200" b="1" u="sng" dirty="0" err="1" smtClean="0">
                <a:latin typeface="Open Sans" panose="020B0606030504020204" pitchFamily="34" charset="0"/>
                <a:ea typeface="Open Sans" panose="020B0606030504020204" pitchFamily="34" charset="0"/>
                <a:cs typeface="Open Sans" panose="020B0606030504020204" pitchFamily="34" charset="0"/>
                <a:hlinkClick r:id="rId3"/>
              </a:rPr>
              <a:t>tenncare</a:t>
            </a:r>
            <a:r>
              <a:rPr lang="en-US" sz="2200" b="1" dirty="0" smtClean="0">
                <a:latin typeface="Open Sans" panose="020B0606030504020204" pitchFamily="34" charset="0"/>
                <a:ea typeface="Open Sans" panose="020B0606030504020204" pitchFamily="34" charset="0"/>
                <a:cs typeface="Open Sans" panose="020B0606030504020204" pitchFamily="34" charset="0"/>
              </a:rPr>
              <a:t>. </a:t>
            </a:r>
            <a:r>
              <a:rPr lang="en-US" sz="2200" dirty="0" smtClean="0">
                <a:latin typeface="Open Sans" panose="020B0606030504020204" pitchFamily="34" charset="0"/>
                <a:ea typeface="Open Sans" panose="020B0606030504020204" pitchFamily="34" charset="0"/>
                <a:cs typeface="Open Sans" panose="020B0606030504020204" pitchFamily="34" charset="0"/>
              </a:rPr>
              <a:t>Click “Providers,” and then click “Miscellaneous Provider Forms.”</a:t>
            </a:r>
            <a:r>
              <a:rPr lang="en-US" sz="2200" b="1" dirty="0" smtClean="0">
                <a:latin typeface="Open Sans" panose="020B0606030504020204" pitchFamily="34" charset="0"/>
                <a:ea typeface="Open Sans" panose="020B0606030504020204" pitchFamily="34" charset="0"/>
                <a:cs typeface="Open Sans" panose="020B0606030504020204" pitchFamily="34" charset="0"/>
              </a:rPr>
              <a:t> </a:t>
            </a:r>
            <a:r>
              <a:rPr lang="en-US" sz="2200" dirty="0" smtClean="0">
                <a:latin typeface="Open Sans" panose="020B0606030504020204" pitchFamily="34" charset="0"/>
                <a:ea typeface="Open Sans" panose="020B0606030504020204" pitchFamily="34" charset="0"/>
                <a:cs typeface="Open Sans" panose="020B0606030504020204" pitchFamily="34" charset="0"/>
              </a:rPr>
              <a:t>TennCare </a:t>
            </a:r>
            <a:r>
              <a:rPr lang="en-US" sz="2200" b="1" dirty="0" smtClean="0">
                <a:latin typeface="Open Sans" panose="020B0606030504020204" pitchFamily="34" charset="0"/>
                <a:ea typeface="Open Sans" panose="020B0606030504020204" pitchFamily="34" charset="0"/>
                <a:cs typeface="Open Sans" panose="020B0606030504020204" pitchFamily="34" charset="0"/>
              </a:rPr>
              <a:t>and</a:t>
            </a:r>
            <a:r>
              <a:rPr lang="en-US" sz="2200" dirty="0" smtClean="0">
                <a:latin typeface="Open Sans" panose="020B0606030504020204" pitchFamily="34" charset="0"/>
                <a:ea typeface="Open Sans" panose="020B0606030504020204" pitchFamily="34" charset="0"/>
                <a:cs typeface="Open Sans" panose="020B0606030504020204" pitchFamily="34" charset="0"/>
              </a:rPr>
              <a:t> your health plan will look at your request and then decide if your appeal should be expedited.  </a:t>
            </a:r>
            <a:r>
              <a:rPr lang="en-US" sz="2200" b="1" dirty="0" smtClean="0">
                <a:latin typeface="Open Sans" panose="020B0606030504020204" pitchFamily="34" charset="0"/>
                <a:ea typeface="Open Sans" panose="020B0606030504020204" pitchFamily="34" charset="0"/>
                <a:cs typeface="Open Sans" panose="020B0606030504020204" pitchFamily="34" charset="0"/>
              </a:rPr>
              <a:t>If it should</a:t>
            </a:r>
            <a:r>
              <a:rPr lang="en-US" sz="2200" dirty="0" smtClean="0">
                <a:latin typeface="Open Sans" panose="020B0606030504020204" pitchFamily="34" charset="0"/>
                <a:ea typeface="Open Sans" panose="020B0606030504020204" pitchFamily="34" charset="0"/>
                <a:cs typeface="Open Sans" panose="020B0606030504020204" pitchFamily="34" charset="0"/>
              </a:rPr>
              <a:t> </a:t>
            </a:r>
            <a:r>
              <a:rPr lang="en-US" sz="2200" b="1" dirty="0" smtClean="0">
                <a:latin typeface="Open Sans" panose="020B0606030504020204" pitchFamily="34" charset="0"/>
                <a:ea typeface="Open Sans" panose="020B0606030504020204" pitchFamily="34" charset="0"/>
                <a:cs typeface="Open Sans" panose="020B0606030504020204" pitchFamily="34" charset="0"/>
              </a:rPr>
              <a:t>be</a:t>
            </a:r>
            <a:r>
              <a:rPr lang="en-US" sz="2200" dirty="0" smtClean="0">
                <a:latin typeface="Open Sans" panose="020B0606030504020204" pitchFamily="34" charset="0"/>
                <a:ea typeface="Open Sans" panose="020B0606030504020204" pitchFamily="34" charset="0"/>
                <a:cs typeface="Open Sans" panose="020B0606030504020204" pitchFamily="34" charset="0"/>
              </a:rPr>
              <a:t>, you will get a decision on your appeal in 3 business days. </a:t>
            </a:r>
          </a:p>
          <a:p>
            <a:pPr marL="0" indent="0">
              <a:buNone/>
            </a:pPr>
            <a:endParaRPr lang="en-US" sz="2200" dirty="0">
              <a:latin typeface="Open Sans" panose="020B0606030504020204" pitchFamily="34" charset="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3166989156"/>
      </p:ext>
    </p:extLst>
  </p:cSld>
  <p:clrMapOvr>
    <a:masterClrMapping/>
  </p:clrMapOvr>
  <p:transition spd="slow"/>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3"/>
          <p:cNvSpPr>
            <a:spLocks noGrp="1" noChangeArrowheads="1"/>
          </p:cNvSpPr>
          <p:nvPr>
            <p:ph idx="4294967295"/>
          </p:nvPr>
        </p:nvSpPr>
        <p:spPr>
          <a:xfrm>
            <a:off x="0" y="457200"/>
            <a:ext cx="9144000" cy="6019800"/>
          </a:xfrm>
        </p:spPr>
        <p:txBody>
          <a:bodyPr/>
          <a:lstStyle/>
          <a:p>
            <a:pPr eaLnBrk="1" hangingPunct="1">
              <a:buFontTx/>
              <a:buNone/>
            </a:pPr>
            <a:r>
              <a:rPr lang="en-US" altLang="en-US" sz="2000" b="1" dirty="0" smtClean="0"/>
              <a:t>	</a:t>
            </a:r>
            <a:r>
              <a:rPr lang="en-US" altLang="en-US" sz="2400" b="1" dirty="0" smtClean="0">
                <a:latin typeface="Open Sans" panose="020B0606030504020204" pitchFamily="34" charset="0"/>
                <a:cs typeface="Open Sans" panose="020B0606030504020204" pitchFamily="34" charset="0"/>
              </a:rPr>
              <a:t>The Department of Intellectual and Developmental Disabilities (DIDD) won’t pay for this care for you:</a:t>
            </a:r>
          </a:p>
          <a:p>
            <a:pPr eaLnBrk="1" hangingPunct="1">
              <a:buFontTx/>
              <a:buNone/>
            </a:pPr>
            <a:endParaRPr lang="en-US" altLang="en-US" sz="2400" dirty="0" smtClean="0">
              <a:latin typeface="Open Sans" panose="020B0606030504020204" pitchFamily="34" charset="0"/>
              <a:cs typeface="Open Sans" panose="020B0606030504020204" pitchFamily="34" charset="0"/>
            </a:endParaRPr>
          </a:p>
          <a:p>
            <a:pPr eaLnBrk="1" hangingPunct="1">
              <a:buFontTx/>
              <a:buNone/>
            </a:pPr>
            <a:r>
              <a:rPr lang="en-US" altLang="en-US" sz="2400" b="1" dirty="0" smtClean="0">
                <a:latin typeface="Open Sans" panose="020B0606030504020204" pitchFamily="34" charset="0"/>
                <a:cs typeface="Open Sans" panose="020B0606030504020204" pitchFamily="34" charset="0"/>
              </a:rPr>
              <a:t>	&lt;amount and type of service </a:t>
            </a:r>
            <a:r>
              <a:rPr lang="en-US" altLang="en-US" sz="2400" b="1" u="sng" dirty="0" smtClean="0">
                <a:latin typeface="Open Sans" panose="020B0606030504020204" pitchFamily="34" charset="0"/>
                <a:cs typeface="Open Sans" panose="020B0606030504020204" pitchFamily="34" charset="0"/>
              </a:rPr>
              <a:t>denied</a:t>
            </a:r>
            <a:r>
              <a:rPr lang="en-US" altLang="en-US" sz="2400" b="1" dirty="0" smtClean="0">
                <a:latin typeface="Open Sans" panose="020B0606030504020204" pitchFamily="34" charset="0"/>
                <a:cs typeface="Open Sans" panose="020B0606030504020204" pitchFamily="34" charset="0"/>
              </a:rPr>
              <a:t>&gt;.</a:t>
            </a:r>
          </a:p>
          <a:p>
            <a:pPr eaLnBrk="1" hangingPunct="1">
              <a:buFontTx/>
              <a:buNone/>
            </a:pPr>
            <a:endParaRPr lang="en-US" altLang="en-US" sz="2400" b="1" dirty="0" smtClean="0">
              <a:latin typeface="Open Sans" panose="020B0606030504020204" pitchFamily="34" charset="0"/>
              <a:cs typeface="Open Sans" panose="020B0606030504020204" pitchFamily="34" charset="0"/>
            </a:endParaRPr>
          </a:p>
          <a:p>
            <a:pPr eaLnBrk="1" hangingPunct="1">
              <a:buFontTx/>
              <a:buNone/>
            </a:pPr>
            <a:r>
              <a:rPr lang="en-US" altLang="en-US" sz="2400" b="1" dirty="0" smtClean="0">
                <a:latin typeface="Open Sans" panose="020B0606030504020204" pitchFamily="34" charset="0"/>
                <a:cs typeface="Open Sans" panose="020B0606030504020204" pitchFamily="34" charset="0"/>
              </a:rPr>
              <a:t>	</a:t>
            </a:r>
            <a:r>
              <a:rPr lang="en-US" altLang="en-US" sz="2400" dirty="0" smtClean="0">
                <a:latin typeface="Open Sans" panose="020B0606030504020204" pitchFamily="34" charset="0"/>
                <a:cs typeface="Open Sans" panose="020B0606030504020204" pitchFamily="34" charset="0"/>
              </a:rPr>
              <a:t>The person who asked for this care is &lt;ISC name&gt;.</a:t>
            </a:r>
            <a:r>
              <a:rPr lang="en-US" altLang="en-US" sz="2400" b="1" dirty="0" smtClean="0">
                <a:latin typeface="Open Sans" panose="020B0606030504020204" pitchFamily="34" charset="0"/>
                <a:cs typeface="Open Sans" panose="020B0606030504020204" pitchFamily="34" charset="0"/>
              </a:rPr>
              <a:t> </a:t>
            </a:r>
          </a:p>
          <a:p>
            <a:pPr eaLnBrk="1" hangingPunct="1">
              <a:buFontTx/>
              <a:buNone/>
            </a:pPr>
            <a:r>
              <a:rPr lang="en-US" altLang="en-US" sz="2400" b="1" dirty="0" smtClean="0">
                <a:latin typeface="Open Sans" panose="020B0606030504020204" pitchFamily="34" charset="0"/>
                <a:cs typeface="Open Sans" panose="020B0606030504020204" pitchFamily="34" charset="0"/>
              </a:rPr>
              <a:t> </a:t>
            </a:r>
          </a:p>
          <a:p>
            <a:pPr eaLnBrk="1" hangingPunct="1">
              <a:buFont typeface="Arial" panose="020B0604020202020204" pitchFamily="34" charset="0"/>
              <a:buNone/>
            </a:pPr>
            <a:r>
              <a:rPr lang="en-US" altLang="en-US" sz="2400" dirty="0" smtClean="0">
                <a:latin typeface="Open Sans" panose="020B0606030504020204" pitchFamily="34" charset="0"/>
                <a:cs typeface="Open Sans" panose="020B0606030504020204" pitchFamily="34" charset="0"/>
              </a:rPr>
              <a:t>	To find out </a:t>
            </a:r>
            <a:r>
              <a:rPr lang="en-US" altLang="en-US" sz="2400" b="1" dirty="0" smtClean="0">
                <a:latin typeface="Open Sans" panose="020B0606030504020204" pitchFamily="34" charset="0"/>
                <a:cs typeface="Open Sans" panose="020B0606030504020204" pitchFamily="34" charset="0"/>
              </a:rPr>
              <a:t>why</a:t>
            </a:r>
            <a:r>
              <a:rPr lang="en-US" altLang="en-US" sz="2400" dirty="0" smtClean="0">
                <a:latin typeface="Open Sans" panose="020B0606030504020204" pitchFamily="34" charset="0"/>
                <a:cs typeface="Open Sans" panose="020B0606030504020204" pitchFamily="34" charset="0"/>
              </a:rPr>
              <a:t> we won’t pay, keep reading.</a:t>
            </a:r>
            <a:r>
              <a:rPr lang="en-US" altLang="en-US" sz="2400" b="1" dirty="0" smtClean="0">
                <a:latin typeface="Open Sans" panose="020B0606030504020204" pitchFamily="34" charset="0"/>
                <a:cs typeface="Open Sans" panose="020B0606030504020204" pitchFamily="34" charset="0"/>
              </a:rPr>
              <a:t>  </a:t>
            </a:r>
            <a:r>
              <a:rPr lang="en-US" altLang="en-US" sz="2400" dirty="0" smtClean="0">
                <a:latin typeface="Open Sans" panose="020B0606030504020204" pitchFamily="34" charset="0"/>
                <a:cs typeface="Open Sans" panose="020B0606030504020204" pitchFamily="34" charset="0"/>
              </a:rPr>
              <a:t>Then, if you think we made a mistake, </a:t>
            </a:r>
            <a:r>
              <a:rPr lang="en-US" altLang="en-US" sz="2400" b="1" dirty="0" smtClean="0">
                <a:latin typeface="Open Sans" panose="020B0606030504020204" pitchFamily="34" charset="0"/>
                <a:cs typeface="Open Sans" panose="020B0606030504020204" pitchFamily="34" charset="0"/>
              </a:rPr>
              <a:t>you can appeal. </a:t>
            </a:r>
            <a:r>
              <a:rPr lang="en-US" altLang="en-US" sz="2400" dirty="0" smtClean="0">
                <a:latin typeface="Open Sans" panose="020B0606030504020204" pitchFamily="34" charset="0"/>
                <a:cs typeface="Open Sans" panose="020B0606030504020204" pitchFamily="34" charset="0"/>
              </a:rPr>
              <a:t>This letter tells you how to appeal. Do you think you have an emergency?  Then, you can ask TennCare for an emergency appeal.</a:t>
            </a:r>
          </a:p>
          <a:p>
            <a:pPr eaLnBrk="1" hangingPunct="1">
              <a:buFontTx/>
              <a:buNone/>
            </a:pPr>
            <a:endParaRPr lang="en-US" altLang="en-US" sz="2400" dirty="0" smtClean="0">
              <a:latin typeface="Open Sans" panose="020B0606030504020204" pitchFamily="34" charset="0"/>
              <a:cs typeface="Open Sans" panose="020B0606030504020204" pitchFamily="34" charset="0"/>
            </a:endParaRPr>
          </a:p>
        </p:txBody>
      </p:sp>
    </p:spTree>
  </p:cSld>
  <p:clrMapOvr>
    <a:masterClrMapping/>
  </p:clrMapOvr>
  <p:transition spd="slow"/>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3" name="Rectangle 2"/>
          <p:cNvSpPr>
            <a:spLocks noGrp="1" noChangeArrowheads="1"/>
          </p:cNvSpPr>
          <p:nvPr>
            <p:ph type="title"/>
          </p:nvPr>
        </p:nvSpPr>
        <p:spPr>
          <a:xfrm>
            <a:off x="152400" y="177800"/>
            <a:ext cx="8839200" cy="825500"/>
          </a:xfrm>
        </p:spPr>
        <p:txBody>
          <a:bodyPr rtlCol="0"/>
          <a:lstStyle/>
          <a:p>
            <a:pPr eaLnBrk="1" fontAlgn="auto" hangingPunct="1">
              <a:spcAft>
                <a:spcPts val="0"/>
              </a:spcAft>
              <a:defRPr/>
            </a:pPr>
            <a:r>
              <a:rPr lang="en-US" altLang="en-US" dirty="0" smtClean="0"/>
              <a:t>Origins of Grier</a:t>
            </a:r>
          </a:p>
        </p:txBody>
      </p:sp>
      <p:sp>
        <p:nvSpPr>
          <p:cNvPr id="98307" name="Rectangle 3"/>
          <p:cNvSpPr>
            <a:spLocks noGrp="1" noChangeArrowheads="1"/>
          </p:cNvSpPr>
          <p:nvPr>
            <p:ph idx="1"/>
          </p:nvPr>
        </p:nvSpPr>
        <p:spPr>
          <a:xfrm>
            <a:off x="228600" y="1371600"/>
            <a:ext cx="8763000" cy="4957763"/>
          </a:xfrm>
        </p:spPr>
        <p:txBody>
          <a:bodyPr/>
          <a:lstStyle/>
          <a:p>
            <a:pPr eaLnBrk="1" hangingPunct="1"/>
            <a:r>
              <a:rPr lang="en-US" altLang="en-US" dirty="0" smtClean="0"/>
              <a:t>1979 - Daniels vs. White</a:t>
            </a:r>
          </a:p>
          <a:p>
            <a:pPr eaLnBrk="1" hangingPunct="1"/>
            <a:endParaRPr lang="en-US" altLang="en-US" dirty="0" smtClean="0"/>
          </a:p>
          <a:p>
            <a:pPr eaLnBrk="1" hangingPunct="1"/>
            <a:r>
              <a:rPr lang="en-US" altLang="en-US" dirty="0" smtClean="0"/>
              <a:t>1994 – TennCare</a:t>
            </a:r>
          </a:p>
          <a:p>
            <a:pPr eaLnBrk="1" hangingPunct="1"/>
            <a:endParaRPr lang="en-US" altLang="en-US" dirty="0" smtClean="0"/>
          </a:p>
          <a:p>
            <a:pPr eaLnBrk="1" hangingPunct="1"/>
            <a:r>
              <a:rPr lang="en-US" altLang="en-US" dirty="0" smtClean="0"/>
              <a:t>August 1, 2000 - Grier Revised Consent Decree</a:t>
            </a:r>
          </a:p>
          <a:p>
            <a:pPr marL="0" indent="0" eaLnBrk="1" hangingPunct="1">
              <a:buNone/>
            </a:pPr>
            <a:endParaRPr lang="en-US" altLang="en-US" dirty="0"/>
          </a:p>
          <a:p>
            <a:pPr eaLnBrk="1" hangingPunct="1"/>
            <a:r>
              <a:rPr lang="en-US" altLang="en-US" dirty="0" smtClean="0"/>
              <a:t>Due process additions- 2003</a:t>
            </a:r>
          </a:p>
          <a:p>
            <a:pPr marL="0" indent="0" eaLnBrk="1" hangingPunct="1">
              <a:buNone/>
            </a:pPr>
            <a:endParaRPr lang="en-US" altLang="en-US" dirty="0"/>
          </a:p>
          <a:p>
            <a:pPr eaLnBrk="1" hangingPunct="1"/>
            <a:r>
              <a:rPr lang="en-US" altLang="en-US" dirty="0" smtClean="0"/>
              <a:t>Agreed Order- vacated – June 17, 2015</a:t>
            </a:r>
            <a:endParaRPr lang="en-US" altLang="en-US" dirty="0"/>
          </a:p>
          <a:p>
            <a:pPr eaLnBrk="1" hangingPunct="1"/>
            <a:endParaRPr lang="en-US" altLang="en-US" dirty="0"/>
          </a:p>
          <a:p>
            <a:pPr eaLnBrk="1" hangingPunct="1"/>
            <a:endParaRPr lang="en-US" altLang="en-US" sz="2000" dirty="0" smtClean="0"/>
          </a:p>
        </p:txBody>
      </p: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8307">
                                            <p:txEl>
                                              <p:pRg st="0" end="0"/>
                                            </p:txEl>
                                          </p:spTgt>
                                        </p:tgtEl>
                                        <p:attrNameLst>
                                          <p:attrName>style.visibility</p:attrName>
                                        </p:attrNameLst>
                                      </p:cBhvr>
                                      <p:to>
                                        <p:strVal val="visible"/>
                                      </p:to>
                                    </p:set>
                                    <p:animEffect transition="in" filter="fade">
                                      <p:cBhvr>
                                        <p:cTn id="7" dur="1000"/>
                                        <p:tgtEl>
                                          <p:spTgt spid="9830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8307">
                                            <p:txEl>
                                              <p:pRg st="2" end="2"/>
                                            </p:txEl>
                                          </p:spTgt>
                                        </p:tgtEl>
                                        <p:attrNameLst>
                                          <p:attrName>style.visibility</p:attrName>
                                        </p:attrNameLst>
                                      </p:cBhvr>
                                      <p:to>
                                        <p:strVal val="visible"/>
                                      </p:to>
                                    </p:set>
                                    <p:animEffect transition="in" filter="fade">
                                      <p:cBhvr>
                                        <p:cTn id="12" dur="1000"/>
                                        <p:tgtEl>
                                          <p:spTgt spid="98307">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98307">
                                            <p:txEl>
                                              <p:pRg st="4" end="4"/>
                                            </p:txEl>
                                          </p:spTgt>
                                        </p:tgtEl>
                                        <p:attrNameLst>
                                          <p:attrName>style.visibility</p:attrName>
                                        </p:attrNameLst>
                                      </p:cBhvr>
                                      <p:to>
                                        <p:strVal val="visible"/>
                                      </p:to>
                                    </p:set>
                                    <p:animEffect transition="in" filter="fade">
                                      <p:cBhvr>
                                        <p:cTn id="17" dur="1000"/>
                                        <p:tgtEl>
                                          <p:spTgt spid="98307">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98307">
                                            <p:txEl>
                                              <p:pRg st="6" end="6"/>
                                            </p:txEl>
                                          </p:spTgt>
                                        </p:tgtEl>
                                        <p:attrNameLst>
                                          <p:attrName>style.visibility</p:attrName>
                                        </p:attrNameLst>
                                      </p:cBhvr>
                                      <p:to>
                                        <p:strVal val="visible"/>
                                      </p:to>
                                    </p:set>
                                    <p:animEffect transition="in" filter="fade">
                                      <p:cBhvr>
                                        <p:cTn id="22" dur="1000"/>
                                        <p:tgtEl>
                                          <p:spTgt spid="98307">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98307">
                                            <p:txEl>
                                              <p:pRg st="8" end="8"/>
                                            </p:txEl>
                                          </p:spTgt>
                                        </p:tgtEl>
                                        <p:attrNameLst>
                                          <p:attrName>style.visibility</p:attrName>
                                        </p:attrNameLst>
                                      </p:cBhvr>
                                      <p:to>
                                        <p:strVal val="visible"/>
                                      </p:to>
                                    </p:set>
                                    <p:animEffect transition="in" filter="fade">
                                      <p:cBhvr>
                                        <p:cTn id="27" dur="1000"/>
                                        <p:tgtEl>
                                          <p:spTgt spid="98307">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8307"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3"/>
          <p:cNvSpPr>
            <a:spLocks noGrp="1" noChangeArrowheads="1"/>
          </p:cNvSpPr>
          <p:nvPr>
            <p:ph idx="4294967295"/>
          </p:nvPr>
        </p:nvSpPr>
        <p:spPr>
          <a:xfrm>
            <a:off x="76200" y="304800"/>
            <a:ext cx="8763000" cy="5846763"/>
          </a:xfrm>
        </p:spPr>
        <p:txBody>
          <a:bodyPr/>
          <a:lstStyle/>
          <a:p>
            <a:pPr eaLnBrk="1" hangingPunct="1">
              <a:buFontTx/>
              <a:buNone/>
            </a:pPr>
            <a:r>
              <a:rPr lang="en-US" altLang="en-US" b="1" smtClean="0"/>
              <a:t>	</a:t>
            </a:r>
            <a:r>
              <a:rPr lang="en-US" altLang="en-US" sz="2400" smtClean="0">
                <a:latin typeface="Open Sans" panose="020B0606030504020204" pitchFamily="34" charset="0"/>
                <a:cs typeface="Open Sans" panose="020B0606030504020204" pitchFamily="34" charset="0"/>
              </a:rPr>
              <a:t>[If this is a service—NOT R&amp;B—appeal AND there is a covered, medically necessary alternative to the denied service, complete as follows.  If N/A, delete text to marker below.]</a:t>
            </a:r>
          </a:p>
          <a:p>
            <a:pPr eaLnBrk="1" hangingPunct="1">
              <a:buFontTx/>
              <a:buNone/>
            </a:pPr>
            <a:endParaRPr lang="en-US" altLang="en-US" sz="2400" smtClean="0">
              <a:latin typeface="Open Sans" panose="020B0606030504020204" pitchFamily="34" charset="0"/>
              <a:cs typeface="Open Sans" panose="020B0606030504020204" pitchFamily="34" charset="0"/>
            </a:endParaRPr>
          </a:p>
          <a:p>
            <a:pPr eaLnBrk="1" hangingPunct="1">
              <a:buFontTx/>
              <a:buNone/>
            </a:pPr>
            <a:r>
              <a:rPr lang="en-US" altLang="en-US" sz="2400" b="1" smtClean="0">
                <a:latin typeface="Open Sans" panose="020B0606030504020204" pitchFamily="34" charset="0"/>
                <a:cs typeface="Open Sans" panose="020B0606030504020204" pitchFamily="34" charset="0"/>
              </a:rPr>
              <a:t>	But, the DIDD will pay for this care for you: </a:t>
            </a:r>
          </a:p>
          <a:p>
            <a:pPr eaLnBrk="1" hangingPunct="1">
              <a:buFontTx/>
              <a:buNone/>
            </a:pPr>
            <a:endParaRPr lang="en-US" altLang="en-US" sz="2400" b="1" smtClean="0">
              <a:latin typeface="Open Sans" panose="020B0606030504020204" pitchFamily="34" charset="0"/>
              <a:cs typeface="Open Sans" panose="020B0606030504020204" pitchFamily="34" charset="0"/>
            </a:endParaRPr>
          </a:p>
          <a:p>
            <a:pPr eaLnBrk="1" hangingPunct="1">
              <a:buFontTx/>
              <a:buNone/>
            </a:pPr>
            <a:r>
              <a:rPr lang="en-US" altLang="en-US" sz="2400" b="1" smtClean="0">
                <a:latin typeface="Open Sans" panose="020B0606030504020204" pitchFamily="34" charset="0"/>
                <a:cs typeface="Open Sans" panose="020B0606030504020204" pitchFamily="34" charset="0"/>
              </a:rPr>
              <a:t>	&lt;amount and type of service </a:t>
            </a:r>
            <a:r>
              <a:rPr lang="en-US" altLang="en-US" sz="2400" b="1" u="sng" smtClean="0">
                <a:latin typeface="Open Sans" panose="020B0606030504020204" pitchFamily="34" charset="0"/>
                <a:cs typeface="Open Sans" panose="020B0606030504020204" pitchFamily="34" charset="0"/>
              </a:rPr>
              <a:t>approved</a:t>
            </a:r>
            <a:r>
              <a:rPr lang="en-US" altLang="en-US" sz="2400" b="1" smtClean="0">
                <a:latin typeface="Open Sans" panose="020B0606030504020204" pitchFamily="34" charset="0"/>
                <a:cs typeface="Open Sans" panose="020B0606030504020204" pitchFamily="34" charset="0"/>
              </a:rPr>
              <a:t>&gt;.</a:t>
            </a:r>
          </a:p>
          <a:p>
            <a:pPr eaLnBrk="1" hangingPunct="1">
              <a:buFontTx/>
              <a:buNone/>
            </a:pPr>
            <a:endParaRPr lang="en-US" altLang="en-US" sz="2400" smtClean="0">
              <a:latin typeface="Open Sans" panose="020B0606030504020204" pitchFamily="34" charset="0"/>
              <a:cs typeface="Open Sans" panose="020B0606030504020204" pitchFamily="34" charset="0"/>
            </a:endParaRPr>
          </a:p>
          <a:p>
            <a:pPr eaLnBrk="1" hangingPunct="1">
              <a:buFontTx/>
              <a:buNone/>
            </a:pPr>
            <a:r>
              <a:rPr lang="en-US" altLang="en-US" sz="2400" smtClean="0">
                <a:latin typeface="Open Sans" panose="020B0606030504020204" pitchFamily="34" charset="0"/>
                <a:cs typeface="Open Sans" panose="020B0606030504020204" pitchFamily="34" charset="0"/>
              </a:rPr>
              <a:t>	We think this care is medically necessary. And, we think it will work for your health problem. </a:t>
            </a:r>
          </a:p>
        </p:txBody>
      </p:sp>
    </p:spTree>
  </p:cSld>
  <p:clrMapOvr>
    <a:masterClrMapping/>
  </p:clrMapOvr>
  <p:transition spd="slow"/>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idx="4294967295"/>
          </p:nvPr>
        </p:nvSpPr>
        <p:spPr>
          <a:xfrm>
            <a:off x="0" y="457200"/>
            <a:ext cx="8915400" cy="6024563"/>
          </a:xfrm>
        </p:spPr>
        <p:txBody>
          <a:bodyPr/>
          <a:lstStyle/>
          <a:p>
            <a:pPr eaLnBrk="1" hangingPunct="1">
              <a:lnSpc>
                <a:spcPct val="90000"/>
              </a:lnSpc>
              <a:buFontTx/>
              <a:buNone/>
            </a:pPr>
            <a:r>
              <a:rPr lang="en-US" altLang="en-US" sz="2000" b="1" smtClean="0"/>
              <a:t>	</a:t>
            </a:r>
            <a:r>
              <a:rPr lang="en-US" altLang="en-US" sz="2400" b="1" smtClean="0">
                <a:latin typeface="Open Sans" panose="020B0606030504020204" pitchFamily="34" charset="0"/>
                <a:cs typeface="Open Sans" panose="020B0606030504020204" pitchFamily="34" charset="0"/>
              </a:rPr>
              <a:t>Why we won’t pay for &lt;type of service </a:t>
            </a:r>
            <a:r>
              <a:rPr lang="en-US" altLang="en-US" sz="2400" b="1" u="sng" smtClean="0">
                <a:latin typeface="Open Sans" panose="020B0606030504020204" pitchFamily="34" charset="0"/>
                <a:cs typeface="Open Sans" panose="020B0606030504020204" pitchFamily="34" charset="0"/>
              </a:rPr>
              <a:t>denied</a:t>
            </a:r>
            <a:r>
              <a:rPr lang="en-US" altLang="en-US" sz="2400" b="1" smtClean="0">
                <a:latin typeface="Open Sans" panose="020B0606030504020204" pitchFamily="34" charset="0"/>
                <a:cs typeface="Open Sans" panose="020B0606030504020204" pitchFamily="34" charset="0"/>
              </a:rPr>
              <a:t>&gt;:</a:t>
            </a:r>
          </a:p>
          <a:p>
            <a:pPr eaLnBrk="1" hangingPunct="1">
              <a:lnSpc>
                <a:spcPct val="90000"/>
              </a:lnSpc>
              <a:buFontTx/>
              <a:buNone/>
            </a:pPr>
            <a:endParaRPr lang="en-US" altLang="en-US" sz="2400" b="1" smtClean="0">
              <a:latin typeface="Open Sans" panose="020B0606030504020204" pitchFamily="34" charset="0"/>
              <a:cs typeface="Open Sans" panose="020B0606030504020204" pitchFamily="34" charset="0"/>
            </a:endParaRPr>
          </a:p>
          <a:p>
            <a:pPr eaLnBrk="1" hangingPunct="1">
              <a:lnSpc>
                <a:spcPct val="90000"/>
              </a:lnSpc>
              <a:buFontTx/>
              <a:buNone/>
            </a:pPr>
            <a:r>
              <a:rPr lang="en-US" altLang="en-US" sz="2400" smtClean="0">
                <a:latin typeface="Open Sans" panose="020B0606030504020204" pitchFamily="34" charset="0"/>
                <a:cs typeface="Open Sans" panose="020B0606030504020204" pitchFamily="34" charset="0"/>
              </a:rPr>
              <a:t>	TennCare only pays for care that is medically necessary.  </a:t>
            </a:r>
          </a:p>
          <a:p>
            <a:pPr eaLnBrk="1" hangingPunct="1">
              <a:lnSpc>
                <a:spcPct val="90000"/>
              </a:lnSpc>
              <a:buFontTx/>
              <a:buNone/>
            </a:pPr>
            <a:endParaRPr lang="en-US" altLang="en-US" sz="2400" smtClean="0">
              <a:latin typeface="Open Sans" panose="020B0606030504020204" pitchFamily="34" charset="0"/>
              <a:cs typeface="Open Sans" panose="020B0606030504020204" pitchFamily="34" charset="0"/>
            </a:endParaRPr>
          </a:p>
          <a:p>
            <a:pPr eaLnBrk="1" hangingPunct="1">
              <a:lnSpc>
                <a:spcPct val="90000"/>
              </a:lnSpc>
              <a:buFontTx/>
              <a:buNone/>
            </a:pPr>
            <a:r>
              <a:rPr lang="en-US" altLang="en-US" sz="2400" smtClean="0">
                <a:latin typeface="Open Sans" panose="020B0606030504020204" pitchFamily="34" charset="0"/>
                <a:cs typeface="Open Sans" panose="020B0606030504020204" pitchFamily="34" charset="0"/>
              </a:rPr>
              <a:t>	The DIDD has guidelines that say when</a:t>
            </a:r>
            <a:r>
              <a:rPr lang="en-US" altLang="en-US" sz="2400" b="1" smtClean="0">
                <a:latin typeface="Open Sans" panose="020B0606030504020204" pitchFamily="34" charset="0"/>
                <a:cs typeface="Open Sans" panose="020B0606030504020204" pitchFamily="34" charset="0"/>
              </a:rPr>
              <a:t> &lt;service&gt; </a:t>
            </a:r>
            <a:r>
              <a:rPr lang="en-US" altLang="en-US" sz="2400" smtClean="0">
                <a:latin typeface="Open Sans" panose="020B0606030504020204" pitchFamily="34" charset="0"/>
                <a:cs typeface="Open Sans" panose="020B0606030504020204" pitchFamily="34" charset="0"/>
              </a:rPr>
              <a:t>is</a:t>
            </a:r>
          </a:p>
          <a:p>
            <a:pPr eaLnBrk="1" hangingPunct="1">
              <a:lnSpc>
                <a:spcPct val="90000"/>
              </a:lnSpc>
              <a:buFontTx/>
              <a:buNone/>
            </a:pPr>
            <a:r>
              <a:rPr lang="en-US" altLang="en-US" sz="2400" smtClean="0">
                <a:latin typeface="Open Sans" panose="020B0606030504020204" pitchFamily="34" charset="0"/>
                <a:cs typeface="Open Sans" panose="020B0606030504020204" pitchFamily="34" charset="0"/>
              </a:rPr>
              <a:t>	medically necessary.  To get</a:t>
            </a:r>
            <a:r>
              <a:rPr lang="en-US" altLang="en-US" sz="2400" b="1" smtClean="0">
                <a:latin typeface="Open Sans" panose="020B0606030504020204" pitchFamily="34" charset="0"/>
                <a:cs typeface="Open Sans" panose="020B0606030504020204" pitchFamily="34" charset="0"/>
              </a:rPr>
              <a:t> &lt;service&gt; </a:t>
            </a:r>
            <a:r>
              <a:rPr lang="en-US" altLang="en-US" sz="2400" smtClean="0">
                <a:latin typeface="Open Sans" panose="020B0606030504020204" pitchFamily="34" charset="0"/>
                <a:cs typeface="Open Sans" panose="020B0606030504020204" pitchFamily="34" charset="0"/>
              </a:rPr>
              <a:t>paid for by the DIDD, you must meet those guidelines.  To get a copy of the guidelines, call us at</a:t>
            </a:r>
            <a:r>
              <a:rPr lang="en-US" altLang="en-US" sz="2400" b="1" smtClean="0">
                <a:latin typeface="Open Sans" panose="020B0606030504020204" pitchFamily="34" charset="0"/>
                <a:cs typeface="Open Sans" panose="020B0606030504020204" pitchFamily="34" charset="0"/>
              </a:rPr>
              <a:t> &lt;DIDD regional phone # &gt;.</a:t>
            </a:r>
          </a:p>
          <a:p>
            <a:pPr eaLnBrk="1" hangingPunct="1">
              <a:lnSpc>
                <a:spcPct val="90000"/>
              </a:lnSpc>
              <a:buFontTx/>
              <a:buNone/>
            </a:pPr>
            <a:endParaRPr lang="en-US" altLang="en-US" sz="2400" b="1" smtClean="0">
              <a:latin typeface="Open Sans" panose="020B0606030504020204" pitchFamily="34" charset="0"/>
              <a:cs typeface="Open Sans" panose="020B0606030504020204" pitchFamily="34" charset="0"/>
            </a:endParaRPr>
          </a:p>
          <a:p>
            <a:pPr eaLnBrk="1" hangingPunct="1">
              <a:lnSpc>
                <a:spcPct val="90000"/>
              </a:lnSpc>
              <a:buFontTx/>
              <a:buNone/>
            </a:pPr>
            <a:r>
              <a:rPr lang="en-US" altLang="en-US" sz="2400" b="1" smtClean="0">
                <a:latin typeface="Open Sans" panose="020B0606030504020204" pitchFamily="34" charset="0"/>
                <a:cs typeface="Open Sans" panose="020B0606030504020204" pitchFamily="34" charset="0"/>
              </a:rPr>
              <a:t>	&lt;Nurse name&gt;, &lt;nurse credentials, e.g., Registered Nurse), </a:t>
            </a:r>
            <a:r>
              <a:rPr lang="en-US" altLang="en-US" sz="2400" smtClean="0">
                <a:latin typeface="Open Sans" panose="020B0606030504020204" pitchFamily="34" charset="0"/>
                <a:cs typeface="Open Sans" panose="020B0606030504020204" pitchFamily="34" charset="0"/>
              </a:rPr>
              <a:t>looked at these medical records to decide if this care is medically necessary for you</a:t>
            </a:r>
            <a:r>
              <a:rPr lang="en-US" altLang="en-US" sz="2400" b="1" smtClean="0">
                <a:latin typeface="Open Sans" panose="020B0606030504020204" pitchFamily="34" charset="0"/>
                <a:cs typeface="Open Sans" panose="020B0606030504020204" pitchFamily="34" charset="0"/>
              </a:rPr>
              <a:t>: &lt;medical record source citation&gt;.</a:t>
            </a:r>
            <a:r>
              <a:rPr lang="en-US" altLang="en-US" sz="2400" smtClean="0">
                <a:latin typeface="Open Sans" panose="020B0606030504020204" pitchFamily="34" charset="0"/>
                <a:cs typeface="Open Sans" panose="020B0606030504020204" pitchFamily="34" charset="0"/>
              </a:rPr>
              <a:t> </a:t>
            </a:r>
          </a:p>
        </p:txBody>
      </p:sp>
    </p:spTree>
  </p:cSld>
  <p:clrMapOvr>
    <a:masterClrMapping/>
  </p:clrMapOvr>
  <p:transition spd="slow"/>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3"/>
          <p:cNvSpPr>
            <a:spLocks noGrp="1" noChangeArrowheads="1"/>
          </p:cNvSpPr>
          <p:nvPr>
            <p:ph idx="4294967295"/>
          </p:nvPr>
        </p:nvSpPr>
        <p:spPr>
          <a:xfrm>
            <a:off x="152400" y="457200"/>
            <a:ext cx="8610600" cy="6096000"/>
          </a:xfrm>
        </p:spPr>
        <p:txBody>
          <a:bodyPr/>
          <a:lstStyle/>
          <a:p>
            <a:pPr eaLnBrk="1" hangingPunct="1">
              <a:lnSpc>
                <a:spcPct val="80000"/>
              </a:lnSpc>
              <a:buFontTx/>
              <a:buNone/>
            </a:pPr>
            <a:r>
              <a:rPr lang="en-US" altLang="en-US" sz="2000" smtClean="0"/>
              <a:t>	</a:t>
            </a:r>
            <a:r>
              <a:rPr lang="en-US" altLang="en-US" sz="2400" smtClean="0">
                <a:latin typeface="Open Sans" panose="020B0606030504020204" pitchFamily="34" charset="0"/>
                <a:cs typeface="Open Sans" panose="020B0606030504020204" pitchFamily="34" charset="0"/>
              </a:rPr>
              <a:t>You don’t meet all of the guidelines for &lt;type of service&gt;. </a:t>
            </a:r>
          </a:p>
          <a:p>
            <a:pPr eaLnBrk="1" hangingPunct="1">
              <a:lnSpc>
                <a:spcPct val="80000"/>
              </a:lnSpc>
              <a:buFontTx/>
              <a:buNone/>
            </a:pPr>
            <a:r>
              <a:rPr lang="en-US" altLang="en-US" sz="2400" smtClean="0">
                <a:latin typeface="Open Sans" panose="020B0606030504020204" pitchFamily="34" charset="0"/>
                <a:cs typeface="Open Sans" panose="020B0606030504020204" pitchFamily="34" charset="0"/>
              </a:rPr>
              <a:t>	Here are the </a:t>
            </a:r>
            <a:r>
              <a:rPr lang="en-US" altLang="en-US" sz="2400" b="1" smtClean="0">
                <a:latin typeface="Open Sans" panose="020B0606030504020204" pitchFamily="34" charset="0"/>
                <a:cs typeface="Open Sans" panose="020B0606030504020204" pitchFamily="34" charset="0"/>
              </a:rPr>
              <a:t>guidelines that you don’t meet:</a:t>
            </a:r>
          </a:p>
          <a:p>
            <a:pPr eaLnBrk="1" hangingPunct="1">
              <a:lnSpc>
                <a:spcPct val="80000"/>
              </a:lnSpc>
              <a:buFontTx/>
              <a:buNone/>
            </a:pPr>
            <a:endParaRPr lang="en-US" altLang="en-US" sz="2400" smtClean="0">
              <a:latin typeface="Open Sans" panose="020B0606030504020204" pitchFamily="34" charset="0"/>
              <a:cs typeface="Open Sans" panose="020B0606030504020204" pitchFamily="34" charset="0"/>
            </a:endParaRPr>
          </a:p>
          <a:p>
            <a:pPr eaLnBrk="1" hangingPunct="1">
              <a:lnSpc>
                <a:spcPct val="80000"/>
              </a:lnSpc>
              <a:buFontTx/>
              <a:buNone/>
            </a:pPr>
            <a:r>
              <a:rPr lang="en-US" altLang="en-US" sz="2400" smtClean="0">
                <a:latin typeface="Open Sans" panose="020B0606030504020204" pitchFamily="34" charset="0"/>
                <a:cs typeface="Open Sans" panose="020B0606030504020204" pitchFamily="34" charset="0"/>
              </a:rPr>
              <a:t>	[</a:t>
            </a:r>
            <a:r>
              <a:rPr lang="en-US" altLang="en-US" sz="2400" i="1" smtClean="0">
                <a:latin typeface="Open Sans" panose="020B0606030504020204" pitchFamily="34" charset="0"/>
                <a:cs typeface="Open Sans" panose="020B0606030504020204" pitchFamily="34" charset="0"/>
              </a:rPr>
              <a:t>Specify in easy-to-understand language each guideline that</a:t>
            </a:r>
          </a:p>
          <a:p>
            <a:pPr eaLnBrk="1" hangingPunct="1">
              <a:lnSpc>
                <a:spcPct val="80000"/>
              </a:lnSpc>
              <a:buFontTx/>
              <a:buNone/>
            </a:pPr>
            <a:r>
              <a:rPr lang="en-US" altLang="en-US" sz="2400" i="1" smtClean="0">
                <a:latin typeface="Open Sans" panose="020B0606030504020204" pitchFamily="34" charset="0"/>
                <a:cs typeface="Open Sans" panose="020B0606030504020204" pitchFamily="34" charset="0"/>
              </a:rPr>
              <a:t>	is not met and explain why each applicable guideline is not</a:t>
            </a:r>
          </a:p>
          <a:p>
            <a:pPr eaLnBrk="1" hangingPunct="1">
              <a:lnSpc>
                <a:spcPct val="80000"/>
              </a:lnSpc>
              <a:buFontTx/>
              <a:buNone/>
            </a:pPr>
            <a:r>
              <a:rPr lang="en-US" altLang="en-US" sz="2400" i="1" smtClean="0">
                <a:latin typeface="Open Sans" panose="020B0606030504020204" pitchFamily="34" charset="0"/>
                <a:cs typeface="Open Sans" panose="020B0606030504020204" pitchFamily="34" charset="0"/>
              </a:rPr>
              <a:t>	met by this member].</a:t>
            </a:r>
          </a:p>
          <a:p>
            <a:pPr eaLnBrk="1" hangingPunct="1">
              <a:lnSpc>
                <a:spcPct val="80000"/>
              </a:lnSpc>
              <a:buFontTx/>
              <a:buNone/>
            </a:pPr>
            <a:endParaRPr lang="en-US" altLang="en-US" sz="2400" smtClean="0">
              <a:latin typeface="Open Sans" panose="020B0606030504020204" pitchFamily="34" charset="0"/>
              <a:cs typeface="Open Sans" panose="020B0606030504020204" pitchFamily="34" charset="0"/>
            </a:endParaRPr>
          </a:p>
          <a:p>
            <a:pPr eaLnBrk="1" hangingPunct="1">
              <a:lnSpc>
                <a:spcPct val="80000"/>
              </a:lnSpc>
              <a:buFontTx/>
              <a:buNone/>
            </a:pPr>
            <a:r>
              <a:rPr lang="en-US" altLang="en-US" sz="2400" smtClean="0">
                <a:latin typeface="Open Sans" panose="020B0606030504020204" pitchFamily="34" charset="0"/>
                <a:cs typeface="Open Sans" panose="020B0606030504020204" pitchFamily="34" charset="0"/>
              </a:rPr>
              <a:t>	Because you don’t meet these guidelines, </a:t>
            </a:r>
            <a:r>
              <a:rPr lang="en-US" altLang="en-US" sz="2400" b="1" smtClean="0">
                <a:latin typeface="Open Sans" panose="020B0606030504020204" pitchFamily="34" charset="0"/>
                <a:cs typeface="Open Sans" panose="020B0606030504020204" pitchFamily="34" charset="0"/>
              </a:rPr>
              <a:t>we don’t</a:t>
            </a:r>
          </a:p>
          <a:p>
            <a:pPr eaLnBrk="1" hangingPunct="1">
              <a:lnSpc>
                <a:spcPct val="80000"/>
              </a:lnSpc>
              <a:buFontTx/>
              <a:buNone/>
            </a:pPr>
            <a:r>
              <a:rPr lang="en-US" altLang="en-US" sz="2400" b="1" smtClean="0">
                <a:latin typeface="Open Sans" panose="020B0606030504020204" pitchFamily="34" charset="0"/>
                <a:cs typeface="Open Sans" panose="020B0606030504020204" pitchFamily="34" charset="0"/>
              </a:rPr>
              <a:t>	think this care is medically necessary</a:t>
            </a:r>
            <a:r>
              <a:rPr lang="en-US" altLang="en-US" sz="2400" smtClean="0">
                <a:latin typeface="Open Sans" panose="020B0606030504020204" pitchFamily="34" charset="0"/>
                <a:cs typeface="Open Sans" panose="020B0606030504020204" pitchFamily="34" charset="0"/>
              </a:rPr>
              <a:t> for you.</a:t>
            </a:r>
          </a:p>
          <a:p>
            <a:pPr eaLnBrk="1" hangingPunct="1">
              <a:lnSpc>
                <a:spcPct val="80000"/>
              </a:lnSpc>
              <a:buFontTx/>
              <a:buNone/>
            </a:pPr>
            <a:endParaRPr lang="en-US" altLang="en-US" sz="2400" b="1" smtClean="0">
              <a:latin typeface="Open Sans" panose="020B0606030504020204" pitchFamily="34" charset="0"/>
              <a:cs typeface="Open Sans" panose="020B0606030504020204" pitchFamily="34" charset="0"/>
            </a:endParaRPr>
          </a:p>
          <a:p>
            <a:pPr eaLnBrk="1" hangingPunct="1">
              <a:lnSpc>
                <a:spcPct val="80000"/>
              </a:lnSpc>
              <a:buFontTx/>
              <a:buNone/>
            </a:pPr>
            <a:r>
              <a:rPr lang="en-US" altLang="en-US" sz="2400" b="1" smtClean="0">
                <a:latin typeface="Open Sans" panose="020B0606030504020204" pitchFamily="34" charset="0"/>
                <a:cs typeface="Open Sans" panose="020B0606030504020204" pitchFamily="34" charset="0"/>
              </a:rPr>
              <a:t>	Why the care is not medically necessary:</a:t>
            </a:r>
          </a:p>
          <a:p>
            <a:pPr eaLnBrk="1" hangingPunct="1">
              <a:lnSpc>
                <a:spcPct val="80000"/>
              </a:lnSpc>
              <a:buFontTx/>
              <a:buNone/>
            </a:pPr>
            <a:endParaRPr lang="en-US" altLang="en-US" sz="2400" smtClean="0">
              <a:latin typeface="Open Sans" panose="020B0606030504020204" pitchFamily="34" charset="0"/>
              <a:cs typeface="Open Sans" panose="020B0606030504020204" pitchFamily="34" charset="0"/>
            </a:endParaRPr>
          </a:p>
          <a:p>
            <a:pPr eaLnBrk="1" hangingPunct="1">
              <a:lnSpc>
                <a:spcPct val="80000"/>
              </a:lnSpc>
              <a:buFontTx/>
              <a:buNone/>
            </a:pPr>
            <a:r>
              <a:rPr lang="en-US" altLang="en-US" sz="2400" smtClean="0">
                <a:latin typeface="Open Sans" panose="020B0606030504020204" pitchFamily="34" charset="0"/>
                <a:cs typeface="Open Sans" panose="020B0606030504020204" pitchFamily="34" charset="0"/>
              </a:rPr>
              <a:t>	[</a:t>
            </a:r>
            <a:r>
              <a:rPr lang="en-US" altLang="en-US" sz="2400" b="1" i="1" smtClean="0">
                <a:latin typeface="Open Sans" panose="020B0606030504020204" pitchFamily="34" charset="0"/>
                <a:cs typeface="Open Sans" panose="020B0606030504020204" pitchFamily="34" charset="0"/>
              </a:rPr>
              <a:t>Specify what prong(s) of medical necessity definition</a:t>
            </a:r>
          </a:p>
          <a:p>
            <a:pPr eaLnBrk="1" hangingPunct="1">
              <a:lnSpc>
                <a:spcPct val="80000"/>
              </a:lnSpc>
              <a:buFontTx/>
              <a:buNone/>
            </a:pPr>
            <a:r>
              <a:rPr lang="en-US" altLang="en-US" sz="2400" b="1" i="1" smtClean="0">
                <a:latin typeface="Open Sans" panose="020B0606030504020204" pitchFamily="34" charset="0"/>
                <a:cs typeface="Open Sans" panose="020B0606030504020204" pitchFamily="34" charset="0"/>
              </a:rPr>
              <a:t>	are not met</a:t>
            </a:r>
            <a:r>
              <a:rPr lang="en-US" altLang="en-US" sz="2400" i="1" smtClean="0">
                <a:latin typeface="Open Sans" panose="020B0606030504020204" pitchFamily="34" charset="0"/>
                <a:cs typeface="Open Sans" panose="020B0606030504020204" pitchFamily="34" charset="0"/>
              </a:rPr>
              <a:t> (select from below) </a:t>
            </a:r>
            <a:r>
              <a:rPr lang="en-US" altLang="en-US" sz="2400" b="1" i="1" smtClean="0">
                <a:latin typeface="Open Sans" panose="020B0606030504020204" pitchFamily="34" charset="0"/>
                <a:cs typeface="Open Sans" panose="020B0606030504020204" pitchFamily="34" charset="0"/>
              </a:rPr>
              <a:t>AND explain why</a:t>
            </a:r>
            <a:r>
              <a:rPr lang="en-US" altLang="en-US" sz="2400" i="1" smtClean="0">
                <a:latin typeface="Open Sans" panose="020B0606030504020204" pitchFamily="34" charset="0"/>
                <a:cs typeface="Open Sans" panose="020B0606030504020204" pitchFamily="34" charset="0"/>
              </a:rPr>
              <a:t> each</a:t>
            </a:r>
          </a:p>
          <a:p>
            <a:pPr eaLnBrk="1" hangingPunct="1">
              <a:lnSpc>
                <a:spcPct val="80000"/>
              </a:lnSpc>
              <a:buFontTx/>
              <a:buNone/>
            </a:pPr>
            <a:r>
              <a:rPr lang="en-US" altLang="en-US" sz="2400" i="1" smtClean="0">
                <a:latin typeface="Open Sans" panose="020B0606030504020204" pitchFamily="34" charset="0"/>
                <a:cs typeface="Open Sans" panose="020B0606030504020204" pitchFamily="34" charset="0"/>
              </a:rPr>
              <a:t>	applicable prong is not met by this member. Delete prongs</a:t>
            </a:r>
          </a:p>
          <a:p>
            <a:pPr eaLnBrk="1" hangingPunct="1">
              <a:lnSpc>
                <a:spcPct val="80000"/>
              </a:lnSpc>
              <a:buFontTx/>
              <a:buNone/>
            </a:pPr>
            <a:r>
              <a:rPr lang="en-US" altLang="en-US" sz="2400" i="1" smtClean="0">
                <a:latin typeface="Open Sans" panose="020B0606030504020204" pitchFamily="34" charset="0"/>
                <a:cs typeface="Open Sans" panose="020B0606030504020204" pitchFamily="34" charset="0"/>
              </a:rPr>
              <a:t>	(including legal citations) that are not applicable].</a:t>
            </a:r>
          </a:p>
        </p:txBody>
      </p:sp>
    </p:spTree>
  </p:cSld>
  <p:clrMapOvr>
    <a:masterClrMapping/>
  </p:clrMapOvr>
  <p:transition spd="slow"/>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5" name="Rectangle 3"/>
          <p:cNvSpPr>
            <a:spLocks noGrp="1" noChangeArrowheads="1"/>
          </p:cNvSpPr>
          <p:nvPr>
            <p:ph idx="4294967295"/>
          </p:nvPr>
        </p:nvSpPr>
        <p:spPr>
          <a:xfrm>
            <a:off x="152400" y="457200"/>
            <a:ext cx="8610600" cy="5694363"/>
          </a:xfrm>
        </p:spPr>
        <p:txBody>
          <a:bodyPr/>
          <a:lstStyle/>
          <a:p>
            <a:pPr eaLnBrk="1" hangingPunct="1">
              <a:lnSpc>
                <a:spcPct val="90000"/>
              </a:lnSpc>
              <a:buFontTx/>
              <a:buNone/>
            </a:pPr>
            <a:r>
              <a:rPr lang="en-US" altLang="en-US" sz="2000" b="1" dirty="0" smtClean="0"/>
              <a:t>	</a:t>
            </a:r>
            <a:r>
              <a:rPr lang="en-US" altLang="en-US" sz="2400" b="1" dirty="0" smtClean="0">
                <a:latin typeface="Open Sans" panose="020B0606030504020204" pitchFamily="34" charset="0"/>
                <a:cs typeface="Open Sans" panose="020B0606030504020204" pitchFamily="34" charset="0"/>
              </a:rPr>
              <a:t>Your doctor</a:t>
            </a:r>
            <a:r>
              <a:rPr lang="en-US" altLang="en-US" sz="2400" dirty="0" smtClean="0">
                <a:latin typeface="Open Sans" panose="020B0606030504020204" pitchFamily="34" charset="0"/>
                <a:cs typeface="Open Sans" panose="020B0606030504020204" pitchFamily="34" charset="0"/>
              </a:rPr>
              <a:t> </a:t>
            </a:r>
            <a:r>
              <a:rPr lang="en-US" altLang="en-US" sz="2400" b="1" dirty="0" smtClean="0">
                <a:latin typeface="Open Sans" panose="020B0606030504020204" pitchFamily="34" charset="0"/>
                <a:cs typeface="Open Sans" panose="020B0606030504020204" pitchFamily="34" charset="0"/>
              </a:rPr>
              <a:t>did not say you need this care </a:t>
            </a:r>
            <a:r>
              <a:rPr lang="en-US" altLang="en-US" sz="2400" dirty="0" smtClean="0">
                <a:latin typeface="Open Sans" panose="020B0606030504020204" pitchFamily="34" charset="0"/>
                <a:cs typeface="Open Sans" panose="020B0606030504020204" pitchFamily="34" charset="0"/>
              </a:rPr>
              <a:t>[TennCare</a:t>
            </a:r>
          </a:p>
          <a:p>
            <a:pPr eaLnBrk="1" hangingPunct="1">
              <a:lnSpc>
                <a:spcPct val="90000"/>
              </a:lnSpc>
              <a:buFontTx/>
              <a:buNone/>
            </a:pPr>
            <a:r>
              <a:rPr lang="en-US" altLang="en-US" sz="2400" dirty="0" smtClean="0">
                <a:latin typeface="Open Sans" panose="020B0606030504020204" pitchFamily="34" charset="0"/>
                <a:cs typeface="Open Sans" panose="020B0606030504020204" pitchFamily="34" charset="0"/>
              </a:rPr>
              <a:t>	Rule 1200-13-16-.05(1)(a)].  </a:t>
            </a:r>
          </a:p>
          <a:p>
            <a:pPr eaLnBrk="1" hangingPunct="1">
              <a:lnSpc>
                <a:spcPct val="90000"/>
              </a:lnSpc>
              <a:buFontTx/>
              <a:buNone/>
            </a:pPr>
            <a:endParaRPr lang="en-US" altLang="en-US" sz="2400" dirty="0" smtClean="0">
              <a:latin typeface="Open Sans" panose="020B0606030504020204" pitchFamily="34" charset="0"/>
              <a:cs typeface="Open Sans" panose="020B0606030504020204" pitchFamily="34" charset="0"/>
            </a:endParaRPr>
          </a:p>
          <a:p>
            <a:pPr eaLnBrk="1" hangingPunct="1">
              <a:lnSpc>
                <a:spcPct val="90000"/>
              </a:lnSpc>
              <a:buFontTx/>
              <a:buNone/>
            </a:pPr>
            <a:r>
              <a:rPr lang="en-US" altLang="en-US" sz="2400" dirty="0" smtClean="0">
                <a:latin typeface="Open Sans" panose="020B0606030504020204" pitchFamily="34" charset="0"/>
                <a:cs typeface="Open Sans" panose="020B0606030504020204" pitchFamily="34" charset="0"/>
              </a:rPr>
              <a:t>	The reason you want this care is </a:t>
            </a:r>
            <a:r>
              <a:rPr lang="en-US" altLang="en-US" sz="2400" b="1" dirty="0" smtClean="0">
                <a:latin typeface="Open Sans" panose="020B0606030504020204" pitchFamily="34" charset="0"/>
                <a:cs typeface="Open Sans" panose="020B0606030504020204" pitchFamily="34" charset="0"/>
              </a:rPr>
              <a:t>not</a:t>
            </a:r>
            <a:r>
              <a:rPr lang="en-US" altLang="en-US" sz="2400" dirty="0" smtClean="0">
                <a:latin typeface="Open Sans" panose="020B0606030504020204" pitchFamily="34" charset="0"/>
                <a:cs typeface="Open Sans" panose="020B0606030504020204" pitchFamily="34" charset="0"/>
              </a:rPr>
              <a:t> </a:t>
            </a:r>
            <a:r>
              <a:rPr lang="en-US" altLang="en-US" sz="2400" b="1" dirty="0" smtClean="0">
                <a:latin typeface="Open Sans" panose="020B0606030504020204" pitchFamily="34" charset="0"/>
                <a:cs typeface="Open Sans" panose="020B0606030504020204" pitchFamily="34" charset="0"/>
              </a:rPr>
              <a:t>to diagnose or</a:t>
            </a:r>
          </a:p>
          <a:p>
            <a:pPr eaLnBrk="1" hangingPunct="1">
              <a:lnSpc>
                <a:spcPct val="90000"/>
              </a:lnSpc>
              <a:buFontTx/>
              <a:buNone/>
            </a:pPr>
            <a:r>
              <a:rPr lang="en-US" altLang="en-US" sz="2400" b="1" dirty="0" smtClean="0">
                <a:latin typeface="Open Sans" panose="020B0606030504020204" pitchFamily="34" charset="0"/>
                <a:cs typeface="Open Sans" panose="020B0606030504020204" pitchFamily="34" charset="0"/>
              </a:rPr>
              <a:t>	treat a medical problem </a:t>
            </a:r>
            <a:r>
              <a:rPr lang="en-US" altLang="en-US" sz="2400" dirty="0" smtClean="0">
                <a:latin typeface="Open Sans" panose="020B0606030504020204" pitchFamily="34" charset="0"/>
                <a:cs typeface="Open Sans" panose="020B0606030504020204" pitchFamily="34" charset="0"/>
              </a:rPr>
              <a:t>[TennCare Rules 1200-13-16</a:t>
            </a:r>
          </a:p>
          <a:p>
            <a:pPr eaLnBrk="1" hangingPunct="1">
              <a:lnSpc>
                <a:spcPct val="90000"/>
              </a:lnSpc>
              <a:buFontTx/>
              <a:buNone/>
            </a:pPr>
            <a:r>
              <a:rPr lang="en-US" altLang="en-US" sz="2400" dirty="0" smtClean="0">
                <a:latin typeface="Open Sans" panose="020B0606030504020204" pitchFamily="34" charset="0"/>
                <a:cs typeface="Open Sans" panose="020B0606030504020204" pitchFamily="34" charset="0"/>
              </a:rPr>
              <a:t>	.05(1)(b) and 1200-13-16-.05(2)-(4)].  </a:t>
            </a:r>
          </a:p>
          <a:p>
            <a:pPr eaLnBrk="1" hangingPunct="1">
              <a:lnSpc>
                <a:spcPct val="90000"/>
              </a:lnSpc>
              <a:buFontTx/>
              <a:buNone/>
            </a:pPr>
            <a:endParaRPr lang="en-US" altLang="en-US" sz="2400" dirty="0" smtClean="0">
              <a:latin typeface="Open Sans" panose="020B0606030504020204" pitchFamily="34" charset="0"/>
              <a:cs typeface="Open Sans" panose="020B0606030504020204" pitchFamily="34" charset="0"/>
            </a:endParaRPr>
          </a:p>
          <a:p>
            <a:pPr eaLnBrk="1" hangingPunct="1">
              <a:lnSpc>
                <a:spcPct val="90000"/>
              </a:lnSpc>
              <a:buFontTx/>
              <a:buNone/>
            </a:pPr>
            <a:r>
              <a:rPr lang="en-US" altLang="en-US" sz="2400" dirty="0" smtClean="0">
                <a:latin typeface="Open Sans" panose="020B0606030504020204" pitchFamily="34" charset="0"/>
                <a:cs typeface="Open Sans" panose="020B0606030504020204" pitchFamily="34" charset="0"/>
              </a:rPr>
              <a:t>	The care is </a:t>
            </a:r>
            <a:r>
              <a:rPr lang="en-US" altLang="en-US" sz="2400" b="1" dirty="0" smtClean="0">
                <a:latin typeface="Open Sans" panose="020B0606030504020204" pitchFamily="34" charset="0"/>
                <a:cs typeface="Open Sans" panose="020B0606030504020204" pitchFamily="34" charset="0"/>
              </a:rPr>
              <a:t>not</a:t>
            </a:r>
            <a:r>
              <a:rPr lang="en-US" altLang="en-US" sz="2400" dirty="0" smtClean="0">
                <a:latin typeface="Open Sans" panose="020B0606030504020204" pitchFamily="34" charset="0"/>
                <a:cs typeface="Open Sans" panose="020B0606030504020204" pitchFamily="34" charset="0"/>
              </a:rPr>
              <a:t> </a:t>
            </a:r>
            <a:r>
              <a:rPr lang="en-US" altLang="en-US" sz="2400" b="1" dirty="0" smtClean="0">
                <a:latin typeface="Open Sans" panose="020B0606030504020204" pitchFamily="34" charset="0"/>
                <a:cs typeface="Open Sans" panose="020B0606030504020204" pitchFamily="34" charset="0"/>
              </a:rPr>
              <a:t>safe and effective</a:t>
            </a:r>
            <a:r>
              <a:rPr lang="en-US" altLang="en-US" sz="2400" dirty="0" smtClean="0">
                <a:latin typeface="Open Sans" panose="020B0606030504020204" pitchFamily="34" charset="0"/>
                <a:cs typeface="Open Sans" panose="020B0606030504020204" pitchFamily="34" charset="0"/>
              </a:rPr>
              <a:t> [TennCare Rules</a:t>
            </a:r>
          </a:p>
          <a:p>
            <a:pPr eaLnBrk="1" hangingPunct="1">
              <a:lnSpc>
                <a:spcPct val="90000"/>
              </a:lnSpc>
              <a:buFontTx/>
              <a:buNone/>
            </a:pPr>
            <a:r>
              <a:rPr lang="en-US" altLang="en-US" sz="2400" dirty="0" smtClean="0">
                <a:latin typeface="Open Sans" panose="020B0606030504020204" pitchFamily="34" charset="0"/>
                <a:cs typeface="Open Sans" panose="020B0606030504020204" pitchFamily="34" charset="0"/>
              </a:rPr>
              <a:t>	1200-13-16-.05(1)(c) and 1200-13-16-.05(5)]. </a:t>
            </a:r>
          </a:p>
          <a:p>
            <a:pPr eaLnBrk="1" hangingPunct="1">
              <a:lnSpc>
                <a:spcPct val="90000"/>
              </a:lnSpc>
              <a:buFontTx/>
              <a:buNone/>
            </a:pPr>
            <a:endParaRPr lang="en-US" altLang="en-US" sz="2400" dirty="0" smtClean="0">
              <a:latin typeface="Open Sans" panose="020B0606030504020204" pitchFamily="34" charset="0"/>
              <a:cs typeface="Open Sans" panose="020B0606030504020204" pitchFamily="34" charset="0"/>
            </a:endParaRPr>
          </a:p>
          <a:p>
            <a:pPr eaLnBrk="1" hangingPunct="1">
              <a:lnSpc>
                <a:spcPct val="90000"/>
              </a:lnSpc>
              <a:buFontTx/>
              <a:buNone/>
            </a:pPr>
            <a:r>
              <a:rPr lang="en-US" altLang="en-US" sz="2400" dirty="0" smtClean="0">
                <a:latin typeface="Open Sans" panose="020B0606030504020204" pitchFamily="34" charset="0"/>
                <a:cs typeface="Open Sans" panose="020B0606030504020204" pitchFamily="34" charset="0"/>
              </a:rPr>
              <a:t>	The care is </a:t>
            </a:r>
            <a:r>
              <a:rPr lang="en-US" altLang="en-US" sz="2400" b="1" dirty="0" smtClean="0">
                <a:latin typeface="Open Sans" panose="020B0606030504020204" pitchFamily="34" charset="0"/>
                <a:cs typeface="Open Sans" panose="020B0606030504020204" pitchFamily="34" charset="0"/>
              </a:rPr>
              <a:t>not</a:t>
            </a:r>
            <a:r>
              <a:rPr lang="en-US" altLang="en-US" sz="2400" dirty="0" smtClean="0">
                <a:latin typeface="Open Sans" panose="020B0606030504020204" pitchFamily="34" charset="0"/>
                <a:cs typeface="Open Sans" panose="020B0606030504020204" pitchFamily="34" charset="0"/>
              </a:rPr>
              <a:t> the </a:t>
            </a:r>
            <a:r>
              <a:rPr lang="en-US" altLang="en-US" sz="2400" b="1" dirty="0" smtClean="0">
                <a:latin typeface="Open Sans" panose="020B0606030504020204" pitchFamily="34" charset="0"/>
                <a:cs typeface="Open Sans" panose="020B0606030504020204" pitchFamily="34" charset="0"/>
              </a:rPr>
              <a:t>least costly way to diagnose or</a:t>
            </a:r>
          </a:p>
          <a:p>
            <a:pPr eaLnBrk="1" hangingPunct="1">
              <a:lnSpc>
                <a:spcPct val="90000"/>
              </a:lnSpc>
              <a:buFontTx/>
              <a:buNone/>
            </a:pPr>
            <a:r>
              <a:rPr lang="en-US" altLang="en-US" sz="2400" b="1" dirty="0" smtClean="0">
                <a:latin typeface="Open Sans" panose="020B0606030504020204" pitchFamily="34" charset="0"/>
                <a:cs typeface="Open Sans" panose="020B0606030504020204" pitchFamily="34" charset="0"/>
              </a:rPr>
              <a:t>	treat your problem that will work </a:t>
            </a:r>
            <a:r>
              <a:rPr lang="en-US" altLang="en-US" sz="2400" dirty="0" smtClean="0">
                <a:latin typeface="Open Sans" panose="020B0606030504020204" pitchFamily="34" charset="0"/>
                <a:cs typeface="Open Sans" panose="020B0606030504020204" pitchFamily="34" charset="0"/>
              </a:rPr>
              <a:t>[TennCare Rules</a:t>
            </a:r>
          </a:p>
          <a:p>
            <a:pPr eaLnBrk="1" hangingPunct="1">
              <a:lnSpc>
                <a:spcPct val="90000"/>
              </a:lnSpc>
              <a:buFontTx/>
              <a:buNone/>
            </a:pPr>
            <a:r>
              <a:rPr lang="en-US" altLang="en-US" sz="2400" dirty="0" smtClean="0">
                <a:latin typeface="Open Sans" panose="020B0606030504020204" pitchFamily="34" charset="0"/>
                <a:cs typeface="Open Sans" panose="020B0606030504020204" pitchFamily="34" charset="0"/>
              </a:rPr>
              <a:t>	1200-13-16-.05(1)(e) and 1200-13-16-.05(7)]. </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46435">
                                            <p:txEl>
                                              <p:pRg st="0" end="0"/>
                                            </p:txEl>
                                          </p:spTgt>
                                        </p:tgtEl>
                                        <p:attrNameLst>
                                          <p:attrName>style.visibility</p:attrName>
                                        </p:attrNameLst>
                                      </p:cBhvr>
                                      <p:to>
                                        <p:strVal val="visible"/>
                                      </p:to>
                                    </p:set>
                                    <p:animEffect transition="in" filter="fade">
                                      <p:cBhvr>
                                        <p:cTn id="7" dur="1000"/>
                                        <p:tgtEl>
                                          <p:spTgt spid="146435">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146435">
                                            <p:txEl>
                                              <p:pRg st="1" end="1"/>
                                            </p:txEl>
                                          </p:spTgt>
                                        </p:tgtEl>
                                        <p:attrNameLst>
                                          <p:attrName>style.visibility</p:attrName>
                                        </p:attrNameLst>
                                      </p:cBhvr>
                                      <p:to>
                                        <p:strVal val="visible"/>
                                      </p:to>
                                    </p:set>
                                    <p:animEffect transition="in" filter="fade">
                                      <p:cBhvr>
                                        <p:cTn id="10" dur="1000"/>
                                        <p:tgtEl>
                                          <p:spTgt spid="146435">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146435">
                                            <p:txEl>
                                              <p:pRg st="3" end="3"/>
                                            </p:txEl>
                                          </p:spTgt>
                                        </p:tgtEl>
                                        <p:attrNameLst>
                                          <p:attrName>style.visibility</p:attrName>
                                        </p:attrNameLst>
                                      </p:cBhvr>
                                      <p:to>
                                        <p:strVal val="visible"/>
                                      </p:to>
                                    </p:set>
                                    <p:animEffect transition="in" filter="fade">
                                      <p:cBhvr>
                                        <p:cTn id="15" dur="1000"/>
                                        <p:tgtEl>
                                          <p:spTgt spid="146435">
                                            <p:txEl>
                                              <p:pRg st="3" end="3"/>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146435">
                                            <p:txEl>
                                              <p:pRg st="4" end="4"/>
                                            </p:txEl>
                                          </p:spTgt>
                                        </p:tgtEl>
                                        <p:attrNameLst>
                                          <p:attrName>style.visibility</p:attrName>
                                        </p:attrNameLst>
                                      </p:cBhvr>
                                      <p:to>
                                        <p:strVal val="visible"/>
                                      </p:to>
                                    </p:set>
                                    <p:animEffect transition="in" filter="fade">
                                      <p:cBhvr>
                                        <p:cTn id="18" dur="1000"/>
                                        <p:tgtEl>
                                          <p:spTgt spid="146435">
                                            <p:txEl>
                                              <p:pRg st="4" end="4"/>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146435">
                                            <p:txEl>
                                              <p:pRg st="5" end="5"/>
                                            </p:txEl>
                                          </p:spTgt>
                                        </p:tgtEl>
                                        <p:attrNameLst>
                                          <p:attrName>style.visibility</p:attrName>
                                        </p:attrNameLst>
                                      </p:cBhvr>
                                      <p:to>
                                        <p:strVal val="visible"/>
                                      </p:to>
                                    </p:set>
                                    <p:animEffect transition="in" filter="fade">
                                      <p:cBhvr>
                                        <p:cTn id="21" dur="1000"/>
                                        <p:tgtEl>
                                          <p:spTgt spid="146435">
                                            <p:txEl>
                                              <p:pRg st="5" end="5"/>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nodeType="clickEffect">
                                  <p:stCondLst>
                                    <p:cond delay="0"/>
                                  </p:stCondLst>
                                  <p:childTnLst>
                                    <p:set>
                                      <p:cBhvr>
                                        <p:cTn id="25" dur="1" fill="hold">
                                          <p:stCondLst>
                                            <p:cond delay="0"/>
                                          </p:stCondLst>
                                        </p:cTn>
                                        <p:tgtEl>
                                          <p:spTgt spid="146435">
                                            <p:txEl>
                                              <p:pRg st="7" end="7"/>
                                            </p:txEl>
                                          </p:spTgt>
                                        </p:tgtEl>
                                        <p:attrNameLst>
                                          <p:attrName>style.visibility</p:attrName>
                                        </p:attrNameLst>
                                      </p:cBhvr>
                                      <p:to>
                                        <p:strVal val="visible"/>
                                      </p:to>
                                    </p:set>
                                    <p:animEffect transition="in" filter="fade">
                                      <p:cBhvr>
                                        <p:cTn id="26" dur="1000"/>
                                        <p:tgtEl>
                                          <p:spTgt spid="146435">
                                            <p:txEl>
                                              <p:pRg st="7" end="7"/>
                                            </p:txEl>
                                          </p:spTgt>
                                        </p:tgtEl>
                                      </p:cBhvr>
                                    </p:animEffect>
                                  </p:childTnLst>
                                </p:cTn>
                              </p:par>
                              <p:par>
                                <p:cTn id="27" presetID="10" presetClass="entr" presetSubtype="0" fill="hold" nodeType="withEffect">
                                  <p:stCondLst>
                                    <p:cond delay="0"/>
                                  </p:stCondLst>
                                  <p:childTnLst>
                                    <p:set>
                                      <p:cBhvr>
                                        <p:cTn id="28" dur="1" fill="hold">
                                          <p:stCondLst>
                                            <p:cond delay="0"/>
                                          </p:stCondLst>
                                        </p:cTn>
                                        <p:tgtEl>
                                          <p:spTgt spid="146435">
                                            <p:txEl>
                                              <p:pRg st="8" end="8"/>
                                            </p:txEl>
                                          </p:spTgt>
                                        </p:tgtEl>
                                        <p:attrNameLst>
                                          <p:attrName>style.visibility</p:attrName>
                                        </p:attrNameLst>
                                      </p:cBhvr>
                                      <p:to>
                                        <p:strVal val="visible"/>
                                      </p:to>
                                    </p:set>
                                    <p:animEffect transition="in" filter="fade">
                                      <p:cBhvr>
                                        <p:cTn id="29" dur="1000"/>
                                        <p:tgtEl>
                                          <p:spTgt spid="146435">
                                            <p:txEl>
                                              <p:pRg st="8" end="8"/>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nodeType="clickEffect">
                                  <p:stCondLst>
                                    <p:cond delay="0"/>
                                  </p:stCondLst>
                                  <p:childTnLst>
                                    <p:set>
                                      <p:cBhvr>
                                        <p:cTn id="33" dur="1" fill="hold">
                                          <p:stCondLst>
                                            <p:cond delay="0"/>
                                          </p:stCondLst>
                                        </p:cTn>
                                        <p:tgtEl>
                                          <p:spTgt spid="146435">
                                            <p:txEl>
                                              <p:pRg st="10" end="10"/>
                                            </p:txEl>
                                          </p:spTgt>
                                        </p:tgtEl>
                                        <p:attrNameLst>
                                          <p:attrName>style.visibility</p:attrName>
                                        </p:attrNameLst>
                                      </p:cBhvr>
                                      <p:to>
                                        <p:strVal val="visible"/>
                                      </p:to>
                                    </p:set>
                                    <p:animEffect transition="in" filter="fade">
                                      <p:cBhvr>
                                        <p:cTn id="34" dur="1000"/>
                                        <p:tgtEl>
                                          <p:spTgt spid="146435">
                                            <p:txEl>
                                              <p:pRg st="10" end="10"/>
                                            </p:txEl>
                                          </p:spTgt>
                                        </p:tgtEl>
                                      </p:cBhvr>
                                    </p:animEffect>
                                  </p:childTnLst>
                                </p:cTn>
                              </p:par>
                              <p:par>
                                <p:cTn id="35" presetID="10" presetClass="entr" presetSubtype="0" fill="hold" nodeType="withEffect">
                                  <p:stCondLst>
                                    <p:cond delay="0"/>
                                  </p:stCondLst>
                                  <p:childTnLst>
                                    <p:set>
                                      <p:cBhvr>
                                        <p:cTn id="36" dur="1" fill="hold">
                                          <p:stCondLst>
                                            <p:cond delay="0"/>
                                          </p:stCondLst>
                                        </p:cTn>
                                        <p:tgtEl>
                                          <p:spTgt spid="146435">
                                            <p:txEl>
                                              <p:pRg st="11" end="11"/>
                                            </p:txEl>
                                          </p:spTgt>
                                        </p:tgtEl>
                                        <p:attrNameLst>
                                          <p:attrName>style.visibility</p:attrName>
                                        </p:attrNameLst>
                                      </p:cBhvr>
                                      <p:to>
                                        <p:strVal val="visible"/>
                                      </p:to>
                                    </p:set>
                                    <p:animEffect transition="in" filter="fade">
                                      <p:cBhvr>
                                        <p:cTn id="37" dur="1000"/>
                                        <p:tgtEl>
                                          <p:spTgt spid="146435">
                                            <p:txEl>
                                              <p:pRg st="11" end="11"/>
                                            </p:txEl>
                                          </p:spTgt>
                                        </p:tgtEl>
                                      </p:cBhvr>
                                    </p:animEffect>
                                  </p:childTnLst>
                                </p:cTn>
                              </p:par>
                              <p:par>
                                <p:cTn id="38" presetID="10" presetClass="entr" presetSubtype="0" fill="hold" nodeType="withEffect">
                                  <p:stCondLst>
                                    <p:cond delay="0"/>
                                  </p:stCondLst>
                                  <p:childTnLst>
                                    <p:set>
                                      <p:cBhvr>
                                        <p:cTn id="39" dur="1" fill="hold">
                                          <p:stCondLst>
                                            <p:cond delay="0"/>
                                          </p:stCondLst>
                                        </p:cTn>
                                        <p:tgtEl>
                                          <p:spTgt spid="146435">
                                            <p:txEl>
                                              <p:pRg st="12" end="12"/>
                                            </p:txEl>
                                          </p:spTgt>
                                        </p:tgtEl>
                                        <p:attrNameLst>
                                          <p:attrName>style.visibility</p:attrName>
                                        </p:attrNameLst>
                                      </p:cBhvr>
                                      <p:to>
                                        <p:strVal val="visible"/>
                                      </p:to>
                                    </p:set>
                                    <p:animEffect transition="in" filter="fade">
                                      <p:cBhvr>
                                        <p:cTn id="40" dur="1000"/>
                                        <p:tgtEl>
                                          <p:spTgt spid="146435">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Rectangle 2"/>
          <p:cNvSpPr>
            <a:spLocks noGrp="1" noChangeArrowheads="1"/>
          </p:cNvSpPr>
          <p:nvPr>
            <p:ph type="ctrTitle"/>
          </p:nvPr>
        </p:nvSpPr>
        <p:spPr/>
        <p:txBody>
          <a:bodyPr rtlCol="0">
            <a:normAutofit/>
          </a:bodyPr>
          <a:lstStyle/>
          <a:p>
            <a:pPr eaLnBrk="1" fontAlgn="auto" hangingPunct="1">
              <a:spcAft>
                <a:spcPts val="0"/>
              </a:spcAft>
              <a:defRPr/>
            </a:pPr>
            <a:r>
              <a:rPr lang="en-US" altLang="en-US" smtClean="0"/>
              <a:t>How to file an appeal</a:t>
            </a:r>
          </a:p>
        </p:txBody>
      </p:sp>
    </p:spTree>
  </p:cSld>
  <p:clrMapOvr>
    <a:masterClrMapping/>
  </p:clrMapOv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Rectangle 4"/>
          <p:cNvSpPr>
            <a:spLocks noGrp="1" noChangeArrowheads="1"/>
          </p:cNvSpPr>
          <p:nvPr>
            <p:ph type="title"/>
          </p:nvPr>
        </p:nvSpPr>
        <p:spPr>
          <a:xfrm>
            <a:off x="457200" y="152400"/>
            <a:ext cx="8229600" cy="868363"/>
          </a:xfrm>
        </p:spPr>
        <p:txBody>
          <a:bodyPr rtlCol="0">
            <a:normAutofit/>
          </a:bodyPr>
          <a:lstStyle/>
          <a:p>
            <a:pPr eaLnBrk="1" fontAlgn="auto" hangingPunct="1">
              <a:spcAft>
                <a:spcPts val="0"/>
              </a:spcAft>
              <a:defRPr/>
            </a:pPr>
            <a:r>
              <a:rPr lang="en-US" altLang="en-US" sz="4000" dirty="0" smtClean="0"/>
              <a:t>You can file an appeal by …</a:t>
            </a:r>
          </a:p>
        </p:txBody>
      </p:sp>
      <p:sp>
        <p:nvSpPr>
          <p:cNvPr id="43011" name="Rectangle 5"/>
          <p:cNvSpPr>
            <a:spLocks noGrp="1" noChangeArrowheads="1"/>
          </p:cNvSpPr>
          <p:nvPr>
            <p:ph idx="1"/>
          </p:nvPr>
        </p:nvSpPr>
        <p:spPr>
          <a:xfrm>
            <a:off x="457200" y="1219200"/>
            <a:ext cx="8229600" cy="5410200"/>
          </a:xfrm>
          <a:extLst>
            <a:ext uri="{AF507438-7753-43E0-B8FC-AC1667EBCBE1}">
              <a14:hiddenEffects xmlns:a14="http://schemas.microsoft.com/office/drawing/2010/main">
                <a:effectLst>
                  <a:outerShdw dist="35921" dir="2700000" algn="ctr" rotWithShape="0">
                    <a:srgbClr val="808080"/>
                  </a:outerShdw>
                </a:effectLst>
              </a14:hiddenEffects>
            </a:ext>
          </a:extLst>
        </p:spPr>
        <p:txBody>
          <a:bodyPr>
            <a:normAutofit fontScale="92500" lnSpcReduction="20000"/>
          </a:bodyPr>
          <a:lstStyle/>
          <a:p>
            <a:pPr eaLnBrk="1" hangingPunct="1">
              <a:buFontTx/>
              <a:buNone/>
              <a:defRPr/>
            </a:pPr>
            <a:r>
              <a:rPr lang="en-US" altLang="en-US" sz="2600" dirty="0" smtClean="0"/>
              <a:t>Mailing:</a:t>
            </a:r>
          </a:p>
          <a:p>
            <a:pPr eaLnBrk="1" hangingPunct="1">
              <a:buFont typeface="Arial" charset="0"/>
              <a:buChar char="•"/>
              <a:defRPr/>
            </a:pPr>
            <a:r>
              <a:rPr lang="en-US" altLang="en-US" sz="2600" dirty="0" smtClean="0"/>
              <a:t>TennCare Solutions Unit</a:t>
            </a:r>
          </a:p>
          <a:p>
            <a:pPr eaLnBrk="1" hangingPunct="1">
              <a:buFontTx/>
              <a:buNone/>
              <a:defRPr/>
            </a:pPr>
            <a:r>
              <a:rPr lang="en-US" altLang="en-US" sz="2600" dirty="0" smtClean="0"/>
              <a:t>    	P. O. Box 000593</a:t>
            </a:r>
          </a:p>
          <a:p>
            <a:pPr eaLnBrk="1" hangingPunct="1">
              <a:buFontTx/>
              <a:buNone/>
              <a:defRPr/>
            </a:pPr>
            <a:r>
              <a:rPr lang="en-US" altLang="en-US" sz="2600" dirty="0" smtClean="0"/>
              <a:t>    	Nashville, TN 37202-0593</a:t>
            </a:r>
          </a:p>
          <a:p>
            <a:pPr eaLnBrk="1" hangingPunct="1">
              <a:buFontTx/>
              <a:buNone/>
              <a:defRPr/>
            </a:pPr>
            <a:endParaRPr lang="en-US" altLang="en-US" sz="2600" dirty="0" smtClean="0"/>
          </a:p>
          <a:p>
            <a:pPr eaLnBrk="1" hangingPunct="1">
              <a:buFontTx/>
              <a:buNone/>
              <a:defRPr/>
            </a:pPr>
            <a:r>
              <a:rPr lang="en-US" altLang="en-US" sz="2600" dirty="0" smtClean="0"/>
              <a:t>Calling/Faxing</a:t>
            </a:r>
          </a:p>
          <a:p>
            <a:pPr eaLnBrk="1" hangingPunct="1">
              <a:buFont typeface="Arial" charset="0"/>
              <a:buChar char="•"/>
              <a:defRPr/>
            </a:pPr>
            <a:r>
              <a:rPr lang="en-US" altLang="en-US" sz="2600" dirty="0" smtClean="0"/>
              <a:t>The phone number is 1-800-878-3192 and the FAX number is 1-888-345-5575</a:t>
            </a:r>
          </a:p>
          <a:p>
            <a:pPr eaLnBrk="1" hangingPunct="1">
              <a:buFont typeface="Arial" charset="0"/>
              <a:buChar char="•"/>
              <a:defRPr/>
            </a:pPr>
            <a:endParaRPr lang="en-US" altLang="en-US" sz="2600" dirty="0"/>
          </a:p>
          <a:p>
            <a:pPr marL="0" indent="0" eaLnBrk="1" hangingPunct="1">
              <a:buFont typeface="Arial" charset="0"/>
              <a:buNone/>
              <a:defRPr/>
            </a:pPr>
            <a:r>
              <a:rPr lang="en-US" altLang="en-US" sz="2600" dirty="0" smtClean="0"/>
              <a:t>Appeal Page: </a:t>
            </a:r>
          </a:p>
          <a:p>
            <a:pPr eaLnBrk="1" hangingPunct="1">
              <a:buFont typeface="Arial" charset="0"/>
              <a:buChar char="•"/>
              <a:defRPr/>
            </a:pPr>
            <a:r>
              <a:rPr lang="en-US" sz="2600" dirty="0"/>
              <a:t>Go to </a:t>
            </a:r>
            <a:r>
              <a:rPr lang="en-US" sz="2600" b="1" dirty="0"/>
              <a:t>tn.gov/</a:t>
            </a:r>
            <a:r>
              <a:rPr lang="en-US" sz="2600" b="1" dirty="0" err="1"/>
              <a:t>tenncare</a:t>
            </a:r>
            <a:r>
              <a:rPr lang="en-US" sz="2600" dirty="0"/>
              <a:t>.  Click “</a:t>
            </a:r>
            <a:r>
              <a:rPr lang="en-US" sz="2600" dirty="0" smtClean="0"/>
              <a:t>For</a:t>
            </a:r>
          </a:p>
          <a:p>
            <a:pPr marL="0" indent="0" eaLnBrk="1" hangingPunct="1">
              <a:buFont typeface="Arial" charset="0"/>
              <a:buNone/>
              <a:defRPr/>
            </a:pPr>
            <a:r>
              <a:rPr lang="en-US" sz="2600" dirty="0"/>
              <a:t> </a:t>
            </a:r>
            <a:r>
              <a:rPr lang="en-US" sz="2600" dirty="0" smtClean="0"/>
              <a:t>   Members/Applicants” then </a:t>
            </a:r>
            <a:r>
              <a:rPr lang="en-US" sz="2600" dirty="0"/>
              <a:t>click on “How to file a </a:t>
            </a:r>
            <a:r>
              <a:rPr lang="en-US" sz="2600" dirty="0" smtClean="0"/>
              <a:t>          </a:t>
            </a:r>
            <a:r>
              <a:rPr lang="en-US" sz="2600" dirty="0" smtClean="0">
                <a:solidFill>
                  <a:schemeClr val="bg1"/>
                </a:solidFill>
              </a:rPr>
              <a:t>….</a:t>
            </a:r>
            <a:r>
              <a:rPr lang="en-US" sz="2600" dirty="0" smtClean="0"/>
              <a:t>medical </a:t>
            </a:r>
            <a:r>
              <a:rPr lang="en-US" sz="2600" dirty="0"/>
              <a:t>appeal”. Or, </a:t>
            </a:r>
            <a:r>
              <a:rPr lang="en-US" sz="2600" dirty="0" smtClean="0"/>
              <a:t>to have TennCare </a:t>
            </a:r>
            <a:r>
              <a:rPr lang="en-US" sz="2600" dirty="0"/>
              <a:t>mail you an </a:t>
            </a:r>
            <a:r>
              <a:rPr lang="en-US" sz="2600" dirty="0" smtClean="0"/>
              <a:t>  </a:t>
            </a:r>
            <a:r>
              <a:rPr lang="en-US" sz="2600" dirty="0" smtClean="0">
                <a:solidFill>
                  <a:schemeClr val="bg1"/>
                </a:solidFill>
              </a:rPr>
              <a:t>….</a:t>
            </a:r>
            <a:r>
              <a:rPr lang="en-US" sz="2600" dirty="0" smtClean="0"/>
              <a:t>appeal </a:t>
            </a:r>
            <a:r>
              <a:rPr lang="en-US" sz="2600" dirty="0"/>
              <a:t>page, call them for </a:t>
            </a:r>
            <a:r>
              <a:rPr lang="en-US" sz="2600" dirty="0" smtClean="0"/>
              <a:t>free  at </a:t>
            </a:r>
            <a:r>
              <a:rPr lang="en-US" sz="2600" b="1" dirty="0" smtClean="0"/>
              <a:t>1- 800-878-3192</a:t>
            </a:r>
            <a:r>
              <a:rPr lang="en-US" sz="2600" b="1" dirty="0"/>
              <a:t>.</a:t>
            </a:r>
            <a:endParaRPr lang="en-US" sz="2600" dirty="0"/>
          </a:p>
          <a:p>
            <a:pPr eaLnBrk="1" hangingPunct="1">
              <a:buFont typeface="Arial" charset="0"/>
              <a:buChar char="•"/>
              <a:defRPr/>
            </a:pPr>
            <a:endParaRPr lang="en-US" altLang="en-US" dirty="0" smtClean="0"/>
          </a:p>
          <a:p>
            <a:pPr eaLnBrk="1" hangingPunct="1">
              <a:buFontTx/>
              <a:buNone/>
              <a:defRPr/>
            </a:pPr>
            <a:endParaRPr lang="en-US" altLang="en-US" dirty="0" smtClean="0"/>
          </a:p>
        </p:txBody>
      </p:sp>
    </p:spTree>
  </p:cSld>
  <p:clrMapOvr>
    <a:masterClrMapping/>
  </p:clrMapOv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a:spLocks noGrp="1" noChangeArrowheads="1"/>
          </p:cNvSpPr>
          <p:nvPr>
            <p:ph type="title"/>
          </p:nvPr>
        </p:nvSpPr>
        <p:spPr>
          <a:xfrm>
            <a:off x="563563" y="228600"/>
            <a:ext cx="7589837" cy="722313"/>
          </a:xfrm>
        </p:spPr>
        <p:txBody>
          <a:bodyPr rtlCol="0"/>
          <a:lstStyle/>
          <a:p>
            <a:pPr eaLnBrk="1" fontAlgn="auto" hangingPunct="1">
              <a:spcAft>
                <a:spcPts val="0"/>
              </a:spcAft>
              <a:defRPr/>
            </a:pPr>
            <a:r>
              <a:rPr lang="en-US" altLang="en-US" sz="4000" dirty="0" smtClean="0"/>
              <a:t>Withdrawing appeal:</a:t>
            </a:r>
          </a:p>
        </p:txBody>
      </p:sp>
      <p:sp>
        <p:nvSpPr>
          <p:cNvPr id="119811" name="Rectangle 3"/>
          <p:cNvSpPr>
            <a:spLocks noGrp="1" noChangeArrowheads="1"/>
          </p:cNvSpPr>
          <p:nvPr>
            <p:ph idx="1"/>
          </p:nvPr>
        </p:nvSpPr>
        <p:spPr>
          <a:xfrm>
            <a:off x="381000" y="1524000"/>
            <a:ext cx="8305800" cy="3657600"/>
          </a:xfrm>
        </p:spPr>
        <p:txBody>
          <a:bodyPr rtlCol="0"/>
          <a:lstStyle/>
          <a:p>
            <a:pPr eaLnBrk="1" fontAlgn="auto" hangingPunct="1">
              <a:spcAft>
                <a:spcPts val="0"/>
              </a:spcAft>
              <a:defRPr/>
            </a:pPr>
            <a:r>
              <a:rPr lang="en-US" altLang="en-US" dirty="0" smtClean="0"/>
              <a:t>Person, ISC or Legal Representative</a:t>
            </a:r>
          </a:p>
          <a:p>
            <a:pPr marL="0" indent="0" eaLnBrk="1" fontAlgn="auto" hangingPunct="1">
              <a:spcAft>
                <a:spcPts val="0"/>
              </a:spcAft>
              <a:buFont typeface="Arial" charset="0"/>
              <a:buNone/>
              <a:defRPr/>
            </a:pPr>
            <a:endParaRPr lang="en-US" altLang="en-US" dirty="0" smtClean="0"/>
          </a:p>
          <a:p>
            <a:pPr eaLnBrk="1" fontAlgn="auto" hangingPunct="1">
              <a:spcAft>
                <a:spcPts val="0"/>
              </a:spcAft>
              <a:defRPr/>
            </a:pPr>
            <a:r>
              <a:rPr lang="en-US" altLang="en-US" dirty="0" smtClean="0"/>
              <a:t>If no hearing scheduled, must be in writing</a:t>
            </a:r>
          </a:p>
          <a:p>
            <a:pPr eaLnBrk="1" fontAlgn="auto" hangingPunct="1">
              <a:spcAft>
                <a:spcPts val="0"/>
              </a:spcAft>
              <a:defRPr/>
            </a:pPr>
            <a:endParaRPr lang="en-US" altLang="en-US" dirty="0" smtClean="0"/>
          </a:p>
          <a:p>
            <a:pPr eaLnBrk="1" fontAlgn="auto" hangingPunct="1">
              <a:spcAft>
                <a:spcPts val="0"/>
              </a:spcAft>
              <a:defRPr/>
            </a:pPr>
            <a:r>
              <a:rPr lang="en-US" altLang="en-US" dirty="0" smtClean="0"/>
              <a:t>If hearing is scheduled, should be withdrawn through LSU</a:t>
            </a:r>
          </a:p>
          <a:p>
            <a:pPr eaLnBrk="1" fontAlgn="auto" hangingPunct="1">
              <a:spcAft>
                <a:spcPts val="0"/>
              </a:spcAft>
              <a:defRPr/>
            </a:pPr>
            <a:endParaRPr lang="en-US" altLang="en-US" dirty="0" smtClean="0"/>
          </a:p>
          <a:p>
            <a:pPr marL="0" indent="0" eaLnBrk="1" fontAlgn="auto" hangingPunct="1">
              <a:spcAft>
                <a:spcPts val="0"/>
              </a:spcAft>
              <a:buFont typeface="Arial" panose="020B0604020202020204" pitchFamily="34" charset="0"/>
              <a:buNone/>
              <a:defRPr/>
            </a:pPr>
            <a:endParaRPr lang="en-US" altLang="en-US" sz="2000" dirty="0" smtClean="0"/>
          </a:p>
        </p:txBody>
      </p: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19811">
                                            <p:txEl>
                                              <p:pRg st="0" end="0"/>
                                            </p:txEl>
                                          </p:spTgt>
                                        </p:tgtEl>
                                        <p:attrNameLst>
                                          <p:attrName>style.visibility</p:attrName>
                                        </p:attrNameLst>
                                      </p:cBhvr>
                                      <p:to>
                                        <p:strVal val="visible"/>
                                      </p:to>
                                    </p:set>
                                    <p:animEffect transition="in" filter="fade">
                                      <p:cBhvr>
                                        <p:cTn id="7" dur="1000"/>
                                        <p:tgtEl>
                                          <p:spTgt spid="11981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19811">
                                            <p:txEl>
                                              <p:pRg st="2" end="2"/>
                                            </p:txEl>
                                          </p:spTgt>
                                        </p:tgtEl>
                                        <p:attrNameLst>
                                          <p:attrName>style.visibility</p:attrName>
                                        </p:attrNameLst>
                                      </p:cBhvr>
                                      <p:to>
                                        <p:strVal val="visible"/>
                                      </p:to>
                                    </p:set>
                                    <p:animEffect transition="in" filter="fade">
                                      <p:cBhvr>
                                        <p:cTn id="12" dur="1000"/>
                                        <p:tgtEl>
                                          <p:spTgt spid="119811">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19811">
                                            <p:txEl>
                                              <p:pRg st="4" end="4"/>
                                            </p:txEl>
                                          </p:spTgt>
                                        </p:tgtEl>
                                        <p:attrNameLst>
                                          <p:attrName>style.visibility</p:attrName>
                                        </p:attrNameLst>
                                      </p:cBhvr>
                                      <p:to>
                                        <p:strVal val="visible"/>
                                      </p:to>
                                    </p:set>
                                    <p:animEffect transition="in" filter="fade">
                                      <p:cBhvr>
                                        <p:cTn id="17" dur="1000"/>
                                        <p:tgtEl>
                                          <p:spTgt spid="11981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9811" grpId="0"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Rectangle 2"/>
          <p:cNvSpPr>
            <a:spLocks noGrp="1" noChangeArrowheads="1"/>
          </p:cNvSpPr>
          <p:nvPr>
            <p:ph type="ctrTitle"/>
          </p:nvPr>
        </p:nvSpPr>
        <p:spPr/>
        <p:txBody>
          <a:bodyPr rtlCol="0">
            <a:normAutofit/>
          </a:bodyPr>
          <a:lstStyle/>
          <a:p>
            <a:pPr algn="l" eaLnBrk="1" fontAlgn="auto" hangingPunct="1">
              <a:spcAft>
                <a:spcPts val="0"/>
              </a:spcAft>
              <a:defRPr/>
            </a:pPr>
            <a:r>
              <a:rPr lang="en-US" altLang="en-US" dirty="0" smtClean="0"/>
              <a:t>   Appeal Procedures</a:t>
            </a:r>
          </a:p>
        </p:txBody>
      </p:sp>
    </p:spTree>
    <p:extLst>
      <p:ext uri="{BB962C8B-B14F-4D97-AF65-F5344CB8AC3E}">
        <p14:creationId xmlns:p14="http://schemas.microsoft.com/office/powerpoint/2010/main" val="1648030148"/>
      </p:ext>
    </p:extLst>
  </p:cSld>
  <p:clrMapOvr>
    <a:masterClrMapping/>
  </p:clrMapOvr>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7" name="Rectangle 2"/>
          <p:cNvSpPr>
            <a:spLocks noGrp="1" noChangeArrowheads="1"/>
          </p:cNvSpPr>
          <p:nvPr>
            <p:ph type="title"/>
          </p:nvPr>
        </p:nvSpPr>
        <p:spPr>
          <a:xfrm>
            <a:off x="457200" y="274638"/>
            <a:ext cx="8229600" cy="657225"/>
          </a:xfrm>
        </p:spPr>
        <p:txBody>
          <a:bodyPr rtlCol="0"/>
          <a:lstStyle/>
          <a:p>
            <a:pPr eaLnBrk="1" fontAlgn="auto" hangingPunct="1">
              <a:spcAft>
                <a:spcPts val="0"/>
              </a:spcAft>
              <a:defRPr/>
            </a:pPr>
            <a:r>
              <a:rPr lang="en-US" altLang="en-US" sz="4000" dirty="0" smtClean="0"/>
              <a:t>Procedures</a:t>
            </a:r>
            <a:endParaRPr lang="en-US" altLang="en-US" sz="4000" u="sng" dirty="0" smtClean="0">
              <a:solidFill>
                <a:schemeClr val="tx1"/>
              </a:solidFill>
            </a:endParaRPr>
          </a:p>
        </p:txBody>
      </p:sp>
      <p:sp>
        <p:nvSpPr>
          <p:cNvPr id="131075" name="Rectangle 3"/>
          <p:cNvSpPr>
            <a:spLocks noGrp="1" noChangeArrowheads="1"/>
          </p:cNvSpPr>
          <p:nvPr>
            <p:ph idx="1"/>
          </p:nvPr>
        </p:nvSpPr>
        <p:spPr>
          <a:xfrm>
            <a:off x="381000" y="1143000"/>
            <a:ext cx="8077200" cy="5638800"/>
          </a:xfrm>
        </p:spPr>
        <p:txBody>
          <a:bodyPr>
            <a:normAutofit/>
          </a:bodyPr>
          <a:lstStyle/>
          <a:p>
            <a:pPr eaLnBrk="1" hangingPunct="1"/>
            <a:r>
              <a:rPr lang="en-US" altLang="en-US" dirty="0" smtClean="0"/>
              <a:t>Continuation of Benefits (COB)     </a:t>
            </a:r>
          </a:p>
          <a:p>
            <a:pPr eaLnBrk="1" hangingPunct="1"/>
            <a:r>
              <a:rPr lang="en-US" altLang="en-US" dirty="0" smtClean="0"/>
              <a:t>Reconsideration Process </a:t>
            </a:r>
          </a:p>
          <a:p>
            <a:pPr lvl="1" eaLnBrk="1" hangingPunct="1"/>
            <a:r>
              <a:rPr lang="en-US" altLang="en-US" b="1" dirty="0" smtClean="0"/>
              <a:t>Expedited Appeal</a:t>
            </a:r>
          </a:p>
          <a:p>
            <a:pPr lvl="2" eaLnBrk="1" hangingPunct="1"/>
            <a:r>
              <a:rPr lang="en-US" altLang="en-US" dirty="0" smtClean="0"/>
              <a:t>Determines to be expedited and COB not approved or not requested, responds in 1 business day</a:t>
            </a:r>
          </a:p>
          <a:p>
            <a:pPr lvl="2" eaLnBrk="1" hangingPunct="1"/>
            <a:r>
              <a:rPr lang="en-US" altLang="en-US" dirty="0" smtClean="0"/>
              <a:t>Determines </a:t>
            </a:r>
            <a:r>
              <a:rPr lang="en-US" altLang="en-US" dirty="0"/>
              <a:t>to be expedited and COB </a:t>
            </a:r>
            <a:r>
              <a:rPr lang="en-US" altLang="en-US" dirty="0" smtClean="0"/>
              <a:t>approved, responds in 2 business days</a:t>
            </a:r>
          </a:p>
          <a:p>
            <a:pPr lvl="2" eaLnBrk="1" hangingPunct="1"/>
            <a:r>
              <a:rPr lang="en-US" altLang="en-US" dirty="0" smtClean="0"/>
              <a:t>Determines appeal is NOT expedited, responds in 2 business days</a:t>
            </a:r>
          </a:p>
          <a:p>
            <a:pPr lvl="2" eaLnBrk="1" hangingPunct="1"/>
            <a:r>
              <a:rPr lang="en-US" altLang="en-US" dirty="0" smtClean="0"/>
              <a:t>Provider certification of expedited appeal, responds in 1 business day</a:t>
            </a:r>
          </a:p>
          <a:p>
            <a:pPr lvl="2" eaLnBrk="1" hangingPunct="1"/>
            <a:r>
              <a:rPr lang="en-US" altLang="en-US" dirty="0" smtClean="0"/>
              <a:t>No additional records requested from provider</a:t>
            </a:r>
          </a:p>
          <a:p>
            <a:pPr lvl="2" eaLnBrk="1" hangingPunct="1"/>
            <a:r>
              <a:rPr lang="en-US" altLang="en-US" dirty="0" smtClean="0"/>
              <a:t>No extensions granted to obtain additional records</a:t>
            </a:r>
          </a:p>
          <a:p>
            <a:pPr lvl="2" eaLnBrk="1" hangingPunct="1"/>
            <a:r>
              <a:rPr lang="en-US" altLang="en-US" dirty="0" smtClean="0"/>
              <a:t>No reconsideration notice issued</a:t>
            </a:r>
          </a:p>
          <a:p>
            <a:pPr lvl="2" eaLnBrk="1" hangingPunct="1"/>
            <a:r>
              <a:rPr lang="en-US" altLang="en-US" dirty="0" smtClean="0"/>
              <a:t>KEPRO Medical Review</a:t>
            </a:r>
          </a:p>
          <a:p>
            <a:pPr lvl="3" eaLnBrk="1" hangingPunct="1"/>
            <a:r>
              <a:rPr lang="en-US" altLang="en-US" dirty="0" smtClean="0"/>
              <a:t>Uphold, set for hearing on next business day</a:t>
            </a:r>
          </a:p>
          <a:p>
            <a:pPr lvl="3" eaLnBrk="1" hangingPunct="1"/>
            <a:r>
              <a:rPr lang="en-US" altLang="en-US" dirty="0" smtClean="0"/>
              <a:t>Overturn, direct region to provide service</a:t>
            </a:r>
          </a:p>
          <a:p>
            <a:pPr marL="914400" lvl="2" indent="0" eaLnBrk="1" hangingPunct="1">
              <a:buNone/>
            </a:pPr>
            <a:endParaRPr lang="en-US" altLang="en-US" dirty="0" smtClean="0"/>
          </a:p>
          <a:p>
            <a:pPr lvl="2" eaLnBrk="1" hangingPunct="1"/>
            <a:endParaRPr lang="en-US" altLang="en-US" dirty="0" smtClean="0"/>
          </a:p>
        </p:txBody>
      </p:sp>
    </p:spTree>
    <p:custDataLst>
      <p:tags r:id="rId1"/>
    </p:custDataLst>
    <p:extLst>
      <p:ext uri="{BB962C8B-B14F-4D97-AF65-F5344CB8AC3E}">
        <p14:creationId xmlns:p14="http://schemas.microsoft.com/office/powerpoint/2010/main" val="664752217"/>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131075">
                                            <p:txEl>
                                              <p:pRg st="0" end="0"/>
                                            </p:txEl>
                                          </p:spTgt>
                                        </p:tgtEl>
                                        <p:attrNameLst>
                                          <p:attrName>style.visibility</p:attrName>
                                        </p:attrNameLst>
                                      </p:cBhvr>
                                      <p:to>
                                        <p:strVal val="visible"/>
                                      </p:to>
                                    </p:set>
                                    <p:animEffect transition="in" filter="fade">
                                      <p:cBhvr>
                                        <p:cTn id="7" dur="1000"/>
                                        <p:tgtEl>
                                          <p:spTgt spid="13107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131075">
                                            <p:txEl>
                                              <p:pRg st="1" end="1"/>
                                            </p:txEl>
                                          </p:spTgt>
                                        </p:tgtEl>
                                        <p:attrNameLst>
                                          <p:attrName>style.visibility</p:attrName>
                                        </p:attrNameLst>
                                      </p:cBhvr>
                                      <p:to>
                                        <p:strVal val="visible"/>
                                      </p:to>
                                    </p:set>
                                    <p:animEffect transition="in" filter="fade">
                                      <p:cBhvr>
                                        <p:cTn id="12" dur="1000"/>
                                        <p:tgtEl>
                                          <p:spTgt spid="13107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31075">
                                            <p:txEl>
                                              <p:pRg st="2" end="2"/>
                                            </p:txEl>
                                          </p:spTgt>
                                        </p:tgtEl>
                                        <p:attrNameLst>
                                          <p:attrName>style.visibility</p:attrName>
                                        </p:attrNameLst>
                                      </p:cBhvr>
                                      <p:to>
                                        <p:strVal val="visible"/>
                                      </p:to>
                                    </p:set>
                                    <p:animEffect transition="in" filter="fade">
                                      <p:cBhvr>
                                        <p:cTn id="17" dur="1000"/>
                                        <p:tgtEl>
                                          <p:spTgt spid="13107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31075">
                                            <p:txEl>
                                              <p:pRg st="3" end="3"/>
                                            </p:txEl>
                                          </p:spTgt>
                                        </p:tgtEl>
                                        <p:attrNameLst>
                                          <p:attrName>style.visibility</p:attrName>
                                        </p:attrNameLst>
                                      </p:cBhvr>
                                      <p:to>
                                        <p:strVal val="visible"/>
                                      </p:to>
                                    </p:set>
                                    <p:animEffect transition="in" filter="fade">
                                      <p:cBhvr>
                                        <p:cTn id="22" dur="1000"/>
                                        <p:tgtEl>
                                          <p:spTgt spid="13107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31075">
                                            <p:txEl>
                                              <p:pRg st="4" end="4"/>
                                            </p:txEl>
                                          </p:spTgt>
                                        </p:tgtEl>
                                        <p:attrNameLst>
                                          <p:attrName>style.visibility</p:attrName>
                                        </p:attrNameLst>
                                      </p:cBhvr>
                                      <p:to>
                                        <p:strVal val="visible"/>
                                      </p:to>
                                    </p:set>
                                    <p:animEffect transition="in" filter="fade">
                                      <p:cBhvr>
                                        <p:cTn id="27" dur="1000"/>
                                        <p:tgtEl>
                                          <p:spTgt spid="13107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131075">
                                            <p:txEl>
                                              <p:pRg st="5" end="5"/>
                                            </p:txEl>
                                          </p:spTgt>
                                        </p:tgtEl>
                                        <p:attrNameLst>
                                          <p:attrName>style.visibility</p:attrName>
                                        </p:attrNameLst>
                                      </p:cBhvr>
                                      <p:to>
                                        <p:strVal val="visible"/>
                                      </p:to>
                                    </p:set>
                                    <p:animEffect transition="in" filter="fade">
                                      <p:cBhvr>
                                        <p:cTn id="32" dur="1000"/>
                                        <p:tgtEl>
                                          <p:spTgt spid="131075">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131075">
                                            <p:txEl>
                                              <p:pRg st="6" end="6"/>
                                            </p:txEl>
                                          </p:spTgt>
                                        </p:tgtEl>
                                        <p:attrNameLst>
                                          <p:attrName>style.visibility</p:attrName>
                                        </p:attrNameLst>
                                      </p:cBhvr>
                                      <p:to>
                                        <p:strVal val="visible"/>
                                      </p:to>
                                    </p:set>
                                    <p:animEffect transition="in" filter="fade">
                                      <p:cBhvr>
                                        <p:cTn id="37" dur="1000"/>
                                        <p:tgtEl>
                                          <p:spTgt spid="131075">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131075">
                                            <p:txEl>
                                              <p:pRg st="7" end="7"/>
                                            </p:txEl>
                                          </p:spTgt>
                                        </p:tgtEl>
                                        <p:attrNameLst>
                                          <p:attrName>style.visibility</p:attrName>
                                        </p:attrNameLst>
                                      </p:cBhvr>
                                      <p:to>
                                        <p:strVal val="visible"/>
                                      </p:to>
                                    </p:set>
                                    <p:animEffect transition="in" filter="fade">
                                      <p:cBhvr>
                                        <p:cTn id="42" dur="1000"/>
                                        <p:tgtEl>
                                          <p:spTgt spid="131075">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131075">
                                            <p:txEl>
                                              <p:pRg st="8" end="8"/>
                                            </p:txEl>
                                          </p:spTgt>
                                        </p:tgtEl>
                                        <p:attrNameLst>
                                          <p:attrName>style.visibility</p:attrName>
                                        </p:attrNameLst>
                                      </p:cBhvr>
                                      <p:to>
                                        <p:strVal val="visible"/>
                                      </p:to>
                                    </p:set>
                                    <p:animEffect transition="in" filter="fade">
                                      <p:cBhvr>
                                        <p:cTn id="47" dur="1000"/>
                                        <p:tgtEl>
                                          <p:spTgt spid="131075">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131075">
                                            <p:txEl>
                                              <p:pRg st="9" end="9"/>
                                            </p:txEl>
                                          </p:spTgt>
                                        </p:tgtEl>
                                        <p:attrNameLst>
                                          <p:attrName>style.visibility</p:attrName>
                                        </p:attrNameLst>
                                      </p:cBhvr>
                                      <p:to>
                                        <p:strVal val="visible"/>
                                      </p:to>
                                    </p:set>
                                    <p:animEffect transition="in" filter="fade">
                                      <p:cBhvr>
                                        <p:cTn id="52" dur="1000"/>
                                        <p:tgtEl>
                                          <p:spTgt spid="131075">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nodeType="clickEffect">
                                  <p:stCondLst>
                                    <p:cond delay="0"/>
                                  </p:stCondLst>
                                  <p:childTnLst>
                                    <p:set>
                                      <p:cBhvr>
                                        <p:cTn id="56" dur="1" fill="hold">
                                          <p:stCondLst>
                                            <p:cond delay="0"/>
                                          </p:stCondLst>
                                        </p:cTn>
                                        <p:tgtEl>
                                          <p:spTgt spid="131075">
                                            <p:txEl>
                                              <p:pRg st="10" end="10"/>
                                            </p:txEl>
                                          </p:spTgt>
                                        </p:tgtEl>
                                        <p:attrNameLst>
                                          <p:attrName>style.visibility</p:attrName>
                                        </p:attrNameLst>
                                      </p:cBhvr>
                                      <p:to>
                                        <p:strVal val="visible"/>
                                      </p:to>
                                    </p:set>
                                    <p:animEffect transition="in" filter="fade">
                                      <p:cBhvr>
                                        <p:cTn id="57" dur="1000"/>
                                        <p:tgtEl>
                                          <p:spTgt spid="131075">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nodeType="clickEffect">
                                  <p:stCondLst>
                                    <p:cond delay="0"/>
                                  </p:stCondLst>
                                  <p:childTnLst>
                                    <p:set>
                                      <p:cBhvr>
                                        <p:cTn id="61" dur="1" fill="hold">
                                          <p:stCondLst>
                                            <p:cond delay="0"/>
                                          </p:stCondLst>
                                        </p:cTn>
                                        <p:tgtEl>
                                          <p:spTgt spid="131075">
                                            <p:txEl>
                                              <p:pRg st="11" end="11"/>
                                            </p:txEl>
                                          </p:spTgt>
                                        </p:tgtEl>
                                        <p:attrNameLst>
                                          <p:attrName>style.visibility</p:attrName>
                                        </p:attrNameLst>
                                      </p:cBhvr>
                                      <p:to>
                                        <p:strVal val="visible"/>
                                      </p:to>
                                    </p:set>
                                    <p:animEffect transition="in" filter="fade">
                                      <p:cBhvr>
                                        <p:cTn id="62" dur="1000"/>
                                        <p:tgtEl>
                                          <p:spTgt spid="131075">
                                            <p:txEl>
                                              <p:pRg st="11" end="11"/>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nodeType="clickEffect">
                                  <p:stCondLst>
                                    <p:cond delay="0"/>
                                  </p:stCondLst>
                                  <p:childTnLst>
                                    <p:set>
                                      <p:cBhvr>
                                        <p:cTn id="66" dur="1" fill="hold">
                                          <p:stCondLst>
                                            <p:cond delay="0"/>
                                          </p:stCondLst>
                                        </p:cTn>
                                        <p:tgtEl>
                                          <p:spTgt spid="131075">
                                            <p:txEl>
                                              <p:pRg st="12" end="12"/>
                                            </p:txEl>
                                          </p:spTgt>
                                        </p:tgtEl>
                                        <p:attrNameLst>
                                          <p:attrName>style.visibility</p:attrName>
                                        </p:attrNameLst>
                                      </p:cBhvr>
                                      <p:to>
                                        <p:strVal val="visible"/>
                                      </p:to>
                                    </p:set>
                                    <p:animEffect transition="in" filter="fade">
                                      <p:cBhvr>
                                        <p:cTn id="67" dur="1000"/>
                                        <p:tgtEl>
                                          <p:spTgt spid="131075">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7" name="Rectangle 2"/>
          <p:cNvSpPr>
            <a:spLocks noGrp="1" noChangeArrowheads="1"/>
          </p:cNvSpPr>
          <p:nvPr>
            <p:ph type="title"/>
          </p:nvPr>
        </p:nvSpPr>
        <p:spPr>
          <a:xfrm>
            <a:off x="457200" y="274638"/>
            <a:ext cx="8229600" cy="657225"/>
          </a:xfrm>
        </p:spPr>
        <p:txBody>
          <a:bodyPr rtlCol="0"/>
          <a:lstStyle/>
          <a:p>
            <a:pPr eaLnBrk="1" fontAlgn="auto" hangingPunct="1">
              <a:spcAft>
                <a:spcPts val="0"/>
              </a:spcAft>
              <a:defRPr/>
            </a:pPr>
            <a:r>
              <a:rPr lang="en-US" altLang="en-US" sz="4000" dirty="0" smtClean="0"/>
              <a:t>Procedures</a:t>
            </a:r>
            <a:endParaRPr lang="en-US" altLang="en-US" sz="4000" u="sng" dirty="0" smtClean="0">
              <a:solidFill>
                <a:schemeClr val="tx1"/>
              </a:solidFill>
            </a:endParaRPr>
          </a:p>
        </p:txBody>
      </p:sp>
      <p:sp>
        <p:nvSpPr>
          <p:cNvPr id="131075" name="Rectangle 3"/>
          <p:cNvSpPr>
            <a:spLocks noGrp="1" noChangeArrowheads="1"/>
          </p:cNvSpPr>
          <p:nvPr>
            <p:ph idx="1"/>
          </p:nvPr>
        </p:nvSpPr>
        <p:spPr>
          <a:xfrm>
            <a:off x="457200" y="1447800"/>
            <a:ext cx="8077200" cy="4648200"/>
          </a:xfrm>
        </p:spPr>
        <p:txBody>
          <a:bodyPr>
            <a:normAutofit/>
          </a:bodyPr>
          <a:lstStyle/>
          <a:p>
            <a:pPr eaLnBrk="1" hangingPunct="1"/>
            <a:r>
              <a:rPr lang="en-US" altLang="en-US" b="1" dirty="0" smtClean="0"/>
              <a:t>Standard Appeal </a:t>
            </a:r>
            <a:r>
              <a:rPr lang="en-US" altLang="en-US" dirty="0" smtClean="0"/>
              <a:t>-14 days</a:t>
            </a:r>
          </a:p>
          <a:p>
            <a:pPr lvl="1" eaLnBrk="1" hangingPunct="1"/>
            <a:r>
              <a:rPr lang="en-US" altLang="en-US" sz="2200" dirty="0" smtClean="0"/>
              <a:t>Response timeframe is the same, regardless of COB status</a:t>
            </a:r>
          </a:p>
          <a:p>
            <a:pPr lvl="1" eaLnBrk="1" hangingPunct="1"/>
            <a:r>
              <a:rPr lang="en-US" altLang="en-US" sz="2200" dirty="0" smtClean="0"/>
              <a:t>Additional records may be requested </a:t>
            </a:r>
          </a:p>
          <a:p>
            <a:pPr lvl="1" eaLnBrk="1" hangingPunct="1"/>
            <a:r>
              <a:rPr lang="en-US" altLang="en-US" sz="2200" dirty="0"/>
              <a:t>No extensions granted to obtain additional </a:t>
            </a:r>
            <a:r>
              <a:rPr lang="en-US" altLang="en-US" sz="2200" dirty="0" smtClean="0"/>
              <a:t>records</a:t>
            </a:r>
          </a:p>
          <a:p>
            <a:pPr lvl="1" eaLnBrk="1" hangingPunct="1"/>
            <a:r>
              <a:rPr lang="en-US" altLang="en-US" sz="2200" dirty="0" smtClean="0"/>
              <a:t>Reconsideration notice issued</a:t>
            </a:r>
          </a:p>
          <a:p>
            <a:pPr lvl="1" eaLnBrk="1" hangingPunct="1"/>
            <a:r>
              <a:rPr lang="en-US" altLang="en-US" sz="2200" dirty="0" smtClean="0"/>
              <a:t>KEPRO Medical Review</a:t>
            </a:r>
          </a:p>
          <a:p>
            <a:pPr lvl="2" eaLnBrk="1" hangingPunct="1"/>
            <a:r>
              <a:rPr lang="en-US" altLang="en-US" sz="2000" dirty="0" smtClean="0"/>
              <a:t>Uphold</a:t>
            </a:r>
            <a:r>
              <a:rPr lang="en-US" altLang="en-US" sz="2000" dirty="0"/>
              <a:t>, </a:t>
            </a:r>
            <a:r>
              <a:rPr lang="en-US" altLang="en-US" sz="2000" dirty="0" smtClean="0"/>
              <a:t>schedule for hearing within Grier timeframes</a:t>
            </a:r>
          </a:p>
          <a:p>
            <a:pPr lvl="2" eaLnBrk="1" hangingPunct="1"/>
            <a:r>
              <a:rPr lang="en-US" altLang="en-US" sz="2000" dirty="0" smtClean="0"/>
              <a:t>Overturn</a:t>
            </a:r>
            <a:r>
              <a:rPr lang="en-US" altLang="en-US" sz="2000" dirty="0"/>
              <a:t>, direct region </a:t>
            </a:r>
            <a:r>
              <a:rPr lang="en-US" altLang="en-US" sz="2000" dirty="0" smtClean="0"/>
              <a:t>to </a:t>
            </a:r>
            <a:r>
              <a:rPr lang="en-US" altLang="en-US" sz="2000" dirty="0"/>
              <a:t>provide service</a:t>
            </a:r>
          </a:p>
          <a:p>
            <a:pPr lvl="1" eaLnBrk="1" hangingPunct="1"/>
            <a:endParaRPr lang="en-US" altLang="en-US" dirty="0"/>
          </a:p>
          <a:p>
            <a:pPr marL="914400" lvl="2" indent="0" eaLnBrk="1" hangingPunct="1">
              <a:buNone/>
            </a:pPr>
            <a:endParaRPr lang="en-US" altLang="en-US" dirty="0" smtClean="0"/>
          </a:p>
          <a:p>
            <a:pPr lvl="2" eaLnBrk="1" hangingPunct="1"/>
            <a:endParaRPr lang="en-US" altLang="en-US" dirty="0" smtClean="0"/>
          </a:p>
        </p:txBody>
      </p:sp>
    </p:spTree>
    <p:custDataLst>
      <p:tags r:id="rId1"/>
    </p:custDataLst>
    <p:extLst>
      <p:ext uri="{BB962C8B-B14F-4D97-AF65-F5344CB8AC3E}">
        <p14:creationId xmlns:p14="http://schemas.microsoft.com/office/powerpoint/2010/main" val="2015033012"/>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131075">
                                            <p:txEl>
                                              <p:pRg st="0" end="0"/>
                                            </p:txEl>
                                          </p:spTgt>
                                        </p:tgtEl>
                                        <p:attrNameLst>
                                          <p:attrName>style.visibility</p:attrName>
                                        </p:attrNameLst>
                                      </p:cBhvr>
                                      <p:to>
                                        <p:strVal val="visible"/>
                                      </p:to>
                                    </p:set>
                                    <p:animEffect transition="in" filter="fade">
                                      <p:cBhvr>
                                        <p:cTn id="7" dur="1000"/>
                                        <p:tgtEl>
                                          <p:spTgt spid="13107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31075">
                                            <p:txEl>
                                              <p:pRg st="1" end="1"/>
                                            </p:txEl>
                                          </p:spTgt>
                                        </p:tgtEl>
                                        <p:attrNameLst>
                                          <p:attrName>style.visibility</p:attrName>
                                        </p:attrNameLst>
                                      </p:cBhvr>
                                      <p:to>
                                        <p:strVal val="visible"/>
                                      </p:to>
                                    </p:set>
                                    <p:animEffect transition="in" filter="fade">
                                      <p:cBhvr>
                                        <p:cTn id="12" dur="1000"/>
                                        <p:tgtEl>
                                          <p:spTgt spid="13107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31075">
                                            <p:txEl>
                                              <p:pRg st="2" end="2"/>
                                            </p:txEl>
                                          </p:spTgt>
                                        </p:tgtEl>
                                        <p:attrNameLst>
                                          <p:attrName>style.visibility</p:attrName>
                                        </p:attrNameLst>
                                      </p:cBhvr>
                                      <p:to>
                                        <p:strVal val="visible"/>
                                      </p:to>
                                    </p:set>
                                    <p:animEffect transition="in" filter="fade">
                                      <p:cBhvr>
                                        <p:cTn id="17" dur="1000"/>
                                        <p:tgtEl>
                                          <p:spTgt spid="13107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31075">
                                            <p:txEl>
                                              <p:pRg st="3" end="3"/>
                                            </p:txEl>
                                          </p:spTgt>
                                        </p:tgtEl>
                                        <p:attrNameLst>
                                          <p:attrName>style.visibility</p:attrName>
                                        </p:attrNameLst>
                                      </p:cBhvr>
                                      <p:to>
                                        <p:strVal val="visible"/>
                                      </p:to>
                                    </p:set>
                                    <p:animEffect transition="in" filter="fade">
                                      <p:cBhvr>
                                        <p:cTn id="22" dur="1000"/>
                                        <p:tgtEl>
                                          <p:spTgt spid="13107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31075">
                                            <p:txEl>
                                              <p:pRg st="4" end="4"/>
                                            </p:txEl>
                                          </p:spTgt>
                                        </p:tgtEl>
                                        <p:attrNameLst>
                                          <p:attrName>style.visibility</p:attrName>
                                        </p:attrNameLst>
                                      </p:cBhvr>
                                      <p:to>
                                        <p:strVal val="visible"/>
                                      </p:to>
                                    </p:set>
                                    <p:animEffect transition="in" filter="fade">
                                      <p:cBhvr>
                                        <p:cTn id="27" dur="1000"/>
                                        <p:tgtEl>
                                          <p:spTgt spid="13107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131075">
                                            <p:txEl>
                                              <p:pRg st="5" end="5"/>
                                            </p:txEl>
                                          </p:spTgt>
                                        </p:tgtEl>
                                        <p:attrNameLst>
                                          <p:attrName>style.visibility</p:attrName>
                                        </p:attrNameLst>
                                      </p:cBhvr>
                                      <p:to>
                                        <p:strVal val="visible"/>
                                      </p:to>
                                    </p:set>
                                    <p:animEffect transition="in" filter="fade">
                                      <p:cBhvr>
                                        <p:cTn id="32" dur="1000"/>
                                        <p:tgtEl>
                                          <p:spTgt spid="131075">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131075">
                                            <p:txEl>
                                              <p:pRg st="6" end="6"/>
                                            </p:txEl>
                                          </p:spTgt>
                                        </p:tgtEl>
                                        <p:attrNameLst>
                                          <p:attrName>style.visibility</p:attrName>
                                        </p:attrNameLst>
                                      </p:cBhvr>
                                      <p:to>
                                        <p:strVal val="visible"/>
                                      </p:to>
                                    </p:set>
                                    <p:animEffect transition="in" filter="fade">
                                      <p:cBhvr>
                                        <p:cTn id="37" dur="1000"/>
                                        <p:tgtEl>
                                          <p:spTgt spid="131075">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131075">
                                            <p:txEl>
                                              <p:pRg st="7" end="7"/>
                                            </p:txEl>
                                          </p:spTgt>
                                        </p:tgtEl>
                                        <p:attrNameLst>
                                          <p:attrName>style.visibility</p:attrName>
                                        </p:attrNameLst>
                                      </p:cBhvr>
                                      <p:to>
                                        <p:strVal val="visible"/>
                                      </p:to>
                                    </p:set>
                                    <p:animEffect transition="in" filter="fade">
                                      <p:cBhvr>
                                        <p:cTn id="42" dur="1000"/>
                                        <p:tgtEl>
                                          <p:spTgt spid="131075">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9" name="Rectangle 2"/>
          <p:cNvSpPr>
            <a:spLocks noGrp="1" noChangeArrowheads="1"/>
          </p:cNvSpPr>
          <p:nvPr>
            <p:ph type="title"/>
          </p:nvPr>
        </p:nvSpPr>
        <p:spPr/>
        <p:txBody>
          <a:bodyPr rtlCol="0"/>
          <a:lstStyle/>
          <a:p>
            <a:pPr eaLnBrk="1" fontAlgn="auto" hangingPunct="1">
              <a:spcAft>
                <a:spcPts val="0"/>
              </a:spcAft>
              <a:defRPr/>
            </a:pPr>
            <a:r>
              <a:rPr lang="en-US" altLang="en-US" smtClean="0"/>
              <a:t>Grier applies when:</a:t>
            </a:r>
          </a:p>
        </p:txBody>
      </p:sp>
      <p:sp>
        <p:nvSpPr>
          <p:cNvPr id="9220" name="Rectangle 3"/>
          <p:cNvSpPr>
            <a:spLocks noGrp="1" noChangeArrowheads="1"/>
          </p:cNvSpPr>
          <p:nvPr>
            <p:ph idx="1"/>
          </p:nvPr>
        </p:nvSpPr>
        <p:spPr/>
        <p:txBody>
          <a:bodyPr rtlCol="0"/>
          <a:lstStyle/>
          <a:p>
            <a:pPr algn="ctr" eaLnBrk="1" fontAlgn="auto" hangingPunct="1">
              <a:spcAft>
                <a:spcPts val="0"/>
              </a:spcAft>
              <a:buFontTx/>
              <a:buNone/>
              <a:defRPr/>
            </a:pPr>
            <a:endParaRPr lang="en-US" altLang="en-US" dirty="0"/>
          </a:p>
          <a:p>
            <a:pPr eaLnBrk="1" fontAlgn="auto" hangingPunct="1">
              <a:spcAft>
                <a:spcPts val="0"/>
              </a:spcAft>
              <a:buFontTx/>
              <a:buNone/>
              <a:defRPr/>
            </a:pPr>
            <a:r>
              <a:rPr lang="en-US" altLang="en-US" dirty="0" smtClean="0"/>
              <a:t>	</a:t>
            </a:r>
          </a:p>
          <a:p>
            <a:pPr eaLnBrk="1" fontAlgn="auto" hangingPunct="1">
              <a:spcAft>
                <a:spcPts val="0"/>
              </a:spcAft>
              <a:buFontTx/>
              <a:buNone/>
              <a:defRPr/>
            </a:pPr>
            <a:r>
              <a:rPr lang="en-US" altLang="en-US" dirty="0"/>
              <a:t>	</a:t>
            </a:r>
            <a:r>
              <a:rPr lang="en-US" altLang="en-US" dirty="0" smtClean="0"/>
              <a:t>An </a:t>
            </a:r>
            <a:r>
              <a:rPr lang="en-US" altLang="en-US" b="1" dirty="0"/>
              <a:t>Enrollee</a:t>
            </a:r>
            <a:r>
              <a:rPr lang="en-US" altLang="en-US" dirty="0"/>
              <a:t> experiences an </a:t>
            </a:r>
            <a:r>
              <a:rPr lang="en-US" altLang="en-US" b="1" dirty="0"/>
              <a:t>adverse action </a:t>
            </a:r>
            <a:r>
              <a:rPr lang="en-US" altLang="en-US" dirty="0" smtClean="0"/>
              <a:t>regarding </a:t>
            </a:r>
            <a:r>
              <a:rPr lang="en-US" altLang="en-US" b="1" dirty="0" smtClean="0"/>
              <a:t>TennCare </a:t>
            </a:r>
            <a:r>
              <a:rPr lang="en-US" altLang="en-US" b="1" dirty="0"/>
              <a:t>benefits or services </a:t>
            </a:r>
            <a:r>
              <a:rPr lang="en-US" altLang="en-US" dirty="0"/>
              <a:t>(</a:t>
            </a:r>
            <a:r>
              <a:rPr lang="en-US" altLang="en-US" i="1" dirty="0"/>
              <a:t>medical assistance funded wholly or in part with federal funds under the Medicaid Act</a:t>
            </a:r>
            <a:r>
              <a:rPr lang="en-US" altLang="en-US" dirty="0"/>
              <a:t>) administered by TennCare through their managed </a:t>
            </a:r>
            <a:r>
              <a:rPr lang="en-US" altLang="en-US" dirty="0" smtClean="0"/>
              <a:t>care contractors </a:t>
            </a:r>
            <a:r>
              <a:rPr lang="en-US" altLang="en-US" dirty="0"/>
              <a:t>(MCC).</a:t>
            </a:r>
          </a:p>
          <a:p>
            <a:pPr algn="ctr" eaLnBrk="1" fontAlgn="auto" hangingPunct="1">
              <a:spcAft>
                <a:spcPts val="0"/>
              </a:spcAft>
              <a:buFontTx/>
              <a:buNone/>
              <a:defRPr/>
            </a:pPr>
            <a:endParaRPr lang="en-US" altLang="en-US" dirty="0" smtClean="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9220">
                                            <p:txEl>
                                              <p:pRg st="2" end="2"/>
                                            </p:txEl>
                                          </p:spTgt>
                                        </p:tgtEl>
                                        <p:attrNameLst>
                                          <p:attrName>style.visibility</p:attrName>
                                        </p:attrNameLst>
                                      </p:cBhvr>
                                      <p:to>
                                        <p:strVal val="visible"/>
                                      </p:to>
                                    </p:set>
                                    <p:animEffect transition="in" filter="fade">
                                      <p:cBhvr>
                                        <p:cTn id="7" dur="1000"/>
                                        <p:tgtEl>
                                          <p:spTgt spid="9220">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7" name="Rectangle 2"/>
          <p:cNvSpPr>
            <a:spLocks noGrp="1" noChangeArrowheads="1"/>
          </p:cNvSpPr>
          <p:nvPr>
            <p:ph type="title"/>
          </p:nvPr>
        </p:nvSpPr>
        <p:spPr>
          <a:xfrm>
            <a:off x="457200" y="274638"/>
            <a:ext cx="8229600" cy="657225"/>
          </a:xfrm>
        </p:spPr>
        <p:txBody>
          <a:bodyPr rtlCol="0"/>
          <a:lstStyle/>
          <a:p>
            <a:pPr eaLnBrk="1" fontAlgn="auto" hangingPunct="1">
              <a:spcAft>
                <a:spcPts val="0"/>
              </a:spcAft>
              <a:defRPr/>
            </a:pPr>
            <a:r>
              <a:rPr lang="en-US" altLang="en-US" sz="4000" dirty="0" smtClean="0"/>
              <a:t>Procedures</a:t>
            </a:r>
            <a:endParaRPr lang="en-US" altLang="en-US" sz="4000" u="sng" dirty="0" smtClean="0">
              <a:solidFill>
                <a:schemeClr val="tx1"/>
              </a:solidFill>
            </a:endParaRPr>
          </a:p>
        </p:txBody>
      </p:sp>
      <p:sp>
        <p:nvSpPr>
          <p:cNvPr id="131075" name="Rectangle 3"/>
          <p:cNvSpPr>
            <a:spLocks noGrp="1" noChangeArrowheads="1"/>
          </p:cNvSpPr>
          <p:nvPr>
            <p:ph idx="1"/>
          </p:nvPr>
        </p:nvSpPr>
        <p:spPr>
          <a:xfrm>
            <a:off x="457200" y="1447800"/>
            <a:ext cx="8077200" cy="4648200"/>
          </a:xfrm>
        </p:spPr>
        <p:txBody>
          <a:bodyPr>
            <a:normAutofit/>
          </a:bodyPr>
          <a:lstStyle/>
          <a:p>
            <a:pPr eaLnBrk="1" hangingPunct="1"/>
            <a:r>
              <a:rPr lang="en-US" altLang="en-US" dirty="0"/>
              <a:t>Legal Solutions </a:t>
            </a:r>
            <a:r>
              <a:rPr lang="en-US" altLang="en-US" dirty="0" smtClean="0"/>
              <a:t>Unit</a:t>
            </a:r>
          </a:p>
          <a:p>
            <a:pPr marL="0" indent="0" eaLnBrk="1" hangingPunct="1">
              <a:buNone/>
            </a:pPr>
            <a:endParaRPr lang="en-US" altLang="en-US" dirty="0" smtClean="0"/>
          </a:p>
          <a:p>
            <a:pPr eaLnBrk="1" hangingPunct="1"/>
            <a:r>
              <a:rPr lang="en-US" altLang="en-US" dirty="0" smtClean="0"/>
              <a:t>Assignment of TennCare attorney and hearing date</a:t>
            </a:r>
            <a:endParaRPr lang="en-US" altLang="en-US" dirty="0"/>
          </a:p>
          <a:p>
            <a:pPr eaLnBrk="1" hangingPunct="1"/>
            <a:endParaRPr lang="en-US" altLang="en-US" dirty="0"/>
          </a:p>
          <a:p>
            <a:pPr eaLnBrk="1" hangingPunct="1"/>
            <a:r>
              <a:rPr lang="en-US" altLang="en-US" dirty="0"/>
              <a:t>Notice of Hearing</a:t>
            </a:r>
          </a:p>
          <a:p>
            <a:pPr marL="914400" lvl="2" indent="0" eaLnBrk="1" hangingPunct="1">
              <a:buNone/>
            </a:pPr>
            <a:endParaRPr lang="en-US" altLang="en-US" dirty="0" smtClean="0"/>
          </a:p>
          <a:p>
            <a:pPr lvl="2" eaLnBrk="1" hangingPunct="1"/>
            <a:endParaRPr lang="en-US" altLang="en-US" dirty="0" smtClean="0"/>
          </a:p>
        </p:txBody>
      </p:sp>
    </p:spTree>
    <p:custDataLst>
      <p:tags r:id="rId1"/>
    </p:custDataLst>
    <p:extLst>
      <p:ext uri="{BB962C8B-B14F-4D97-AF65-F5344CB8AC3E}">
        <p14:creationId xmlns:p14="http://schemas.microsoft.com/office/powerpoint/2010/main" val="3122385138"/>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31075">
                                            <p:txEl>
                                              <p:pRg st="0" end="0"/>
                                            </p:txEl>
                                          </p:spTgt>
                                        </p:tgtEl>
                                        <p:attrNameLst>
                                          <p:attrName>style.visibility</p:attrName>
                                        </p:attrNameLst>
                                      </p:cBhvr>
                                      <p:to>
                                        <p:strVal val="visible"/>
                                      </p:to>
                                    </p:set>
                                    <p:animEffect transition="in" filter="fade">
                                      <p:cBhvr>
                                        <p:cTn id="7" dur="1000"/>
                                        <p:tgtEl>
                                          <p:spTgt spid="13107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31075">
                                            <p:txEl>
                                              <p:pRg st="2" end="2"/>
                                            </p:txEl>
                                          </p:spTgt>
                                        </p:tgtEl>
                                        <p:attrNameLst>
                                          <p:attrName>style.visibility</p:attrName>
                                        </p:attrNameLst>
                                      </p:cBhvr>
                                      <p:to>
                                        <p:strVal val="visible"/>
                                      </p:to>
                                    </p:set>
                                    <p:animEffect transition="in" filter="fade">
                                      <p:cBhvr>
                                        <p:cTn id="12" dur="1000"/>
                                        <p:tgtEl>
                                          <p:spTgt spid="131075">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31075">
                                            <p:txEl>
                                              <p:pRg st="4" end="4"/>
                                            </p:txEl>
                                          </p:spTgt>
                                        </p:tgtEl>
                                        <p:attrNameLst>
                                          <p:attrName>style.visibility</p:attrName>
                                        </p:attrNameLst>
                                      </p:cBhvr>
                                      <p:to>
                                        <p:strVal val="visible"/>
                                      </p:to>
                                    </p:set>
                                    <p:animEffect transition="in" filter="fade">
                                      <p:cBhvr>
                                        <p:cTn id="17" dur="1000"/>
                                        <p:tgtEl>
                                          <p:spTgt spid="13107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1" name="Rectangle 2"/>
          <p:cNvSpPr>
            <a:spLocks noGrp="1" noChangeArrowheads="1"/>
          </p:cNvSpPr>
          <p:nvPr>
            <p:ph type="title"/>
          </p:nvPr>
        </p:nvSpPr>
        <p:spPr/>
        <p:txBody>
          <a:bodyPr rtlCol="0"/>
          <a:lstStyle/>
          <a:p>
            <a:pPr eaLnBrk="1" fontAlgn="auto" hangingPunct="1">
              <a:spcAft>
                <a:spcPts val="0"/>
              </a:spcAft>
              <a:defRPr/>
            </a:pPr>
            <a:r>
              <a:rPr lang="en-US" altLang="en-US" sz="4000" dirty="0" smtClean="0"/>
              <a:t>Hearing rights</a:t>
            </a:r>
            <a:endParaRPr lang="en-US" altLang="en-US" sz="4000" u="sng" dirty="0" smtClean="0">
              <a:solidFill>
                <a:schemeClr val="tx1"/>
              </a:solidFill>
            </a:endParaRPr>
          </a:p>
        </p:txBody>
      </p:sp>
      <p:sp>
        <p:nvSpPr>
          <p:cNvPr id="116739" name="Rectangle 3"/>
          <p:cNvSpPr>
            <a:spLocks noGrp="1" noChangeArrowheads="1"/>
          </p:cNvSpPr>
          <p:nvPr>
            <p:ph idx="1"/>
          </p:nvPr>
        </p:nvSpPr>
        <p:spPr/>
        <p:txBody>
          <a:bodyPr>
            <a:normAutofit/>
          </a:bodyPr>
          <a:lstStyle/>
          <a:p>
            <a:pPr eaLnBrk="1" hangingPunct="1"/>
            <a:r>
              <a:rPr lang="en-US" altLang="en-US" dirty="0" smtClean="0"/>
              <a:t>In-person/telephone or other hearing accommodation as required for person’s disability</a:t>
            </a:r>
          </a:p>
          <a:p>
            <a:pPr eaLnBrk="1" hangingPunct="1"/>
            <a:endParaRPr lang="en-US" altLang="en-US" dirty="0" smtClean="0"/>
          </a:p>
          <a:p>
            <a:pPr eaLnBrk="1" hangingPunct="1"/>
            <a:r>
              <a:rPr lang="en-US" altLang="en-US" dirty="0" smtClean="0"/>
              <a:t>Legal Representation </a:t>
            </a:r>
          </a:p>
          <a:p>
            <a:pPr eaLnBrk="1" hangingPunct="1"/>
            <a:endParaRPr lang="en-US" altLang="en-US" dirty="0" smtClean="0"/>
          </a:p>
          <a:p>
            <a:pPr eaLnBrk="1" hangingPunct="1"/>
            <a:r>
              <a:rPr lang="en-US" altLang="en-US" dirty="0" smtClean="0"/>
              <a:t>Review facts relied on by TennCare and DIDD before hearing</a:t>
            </a:r>
          </a:p>
          <a:p>
            <a:pPr eaLnBrk="1" hangingPunct="1"/>
            <a:endParaRPr lang="en-US" altLang="en-US" dirty="0" smtClean="0"/>
          </a:p>
          <a:p>
            <a:pPr eaLnBrk="1" hangingPunct="1"/>
            <a:r>
              <a:rPr lang="en-US" altLang="en-US" dirty="0" smtClean="0"/>
              <a:t>Cross-examine witnesses </a:t>
            </a:r>
          </a:p>
          <a:p>
            <a:pPr eaLnBrk="1" hangingPunct="1"/>
            <a:endParaRPr lang="en-US" altLang="en-US" dirty="0" smtClean="0"/>
          </a:p>
          <a:p>
            <a:pPr eaLnBrk="1" hangingPunct="1"/>
            <a:r>
              <a:rPr lang="en-US" altLang="en-US" dirty="0" smtClean="0"/>
              <a:t>Review/present info from medical records</a:t>
            </a:r>
          </a:p>
        </p:txBody>
      </p: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16739">
                                            <p:txEl>
                                              <p:pRg st="0" end="0"/>
                                            </p:txEl>
                                          </p:spTgt>
                                        </p:tgtEl>
                                        <p:attrNameLst>
                                          <p:attrName>style.visibility</p:attrName>
                                        </p:attrNameLst>
                                      </p:cBhvr>
                                      <p:to>
                                        <p:strVal val="visible"/>
                                      </p:to>
                                    </p:set>
                                    <p:animEffect transition="in" filter="fade">
                                      <p:cBhvr>
                                        <p:cTn id="7" dur="1000"/>
                                        <p:tgtEl>
                                          <p:spTgt spid="11673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16739">
                                            <p:txEl>
                                              <p:pRg st="2" end="2"/>
                                            </p:txEl>
                                          </p:spTgt>
                                        </p:tgtEl>
                                        <p:attrNameLst>
                                          <p:attrName>style.visibility</p:attrName>
                                        </p:attrNameLst>
                                      </p:cBhvr>
                                      <p:to>
                                        <p:strVal val="visible"/>
                                      </p:to>
                                    </p:set>
                                    <p:animEffect transition="in" filter="fade">
                                      <p:cBhvr>
                                        <p:cTn id="12" dur="1000"/>
                                        <p:tgtEl>
                                          <p:spTgt spid="116739">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16739">
                                            <p:txEl>
                                              <p:pRg st="4" end="4"/>
                                            </p:txEl>
                                          </p:spTgt>
                                        </p:tgtEl>
                                        <p:attrNameLst>
                                          <p:attrName>style.visibility</p:attrName>
                                        </p:attrNameLst>
                                      </p:cBhvr>
                                      <p:to>
                                        <p:strVal val="visible"/>
                                      </p:to>
                                    </p:set>
                                    <p:animEffect transition="in" filter="fade">
                                      <p:cBhvr>
                                        <p:cTn id="17" dur="1000"/>
                                        <p:tgtEl>
                                          <p:spTgt spid="116739">
                                            <p:txEl>
                                              <p:pRg st="4" end="4"/>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16739">
                                            <p:txEl>
                                              <p:pRg st="6" end="6"/>
                                            </p:txEl>
                                          </p:spTgt>
                                        </p:tgtEl>
                                        <p:attrNameLst>
                                          <p:attrName>style.visibility</p:attrName>
                                        </p:attrNameLst>
                                      </p:cBhvr>
                                      <p:to>
                                        <p:strVal val="visible"/>
                                      </p:to>
                                    </p:set>
                                    <p:animEffect transition="in" filter="fade">
                                      <p:cBhvr>
                                        <p:cTn id="22" dur="1000"/>
                                        <p:tgtEl>
                                          <p:spTgt spid="116739">
                                            <p:txEl>
                                              <p:pRg st="6" end="6"/>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16739">
                                            <p:txEl>
                                              <p:pRg st="8" end="8"/>
                                            </p:txEl>
                                          </p:spTgt>
                                        </p:tgtEl>
                                        <p:attrNameLst>
                                          <p:attrName>style.visibility</p:attrName>
                                        </p:attrNameLst>
                                      </p:cBhvr>
                                      <p:to>
                                        <p:strVal val="visible"/>
                                      </p:to>
                                    </p:set>
                                    <p:animEffect transition="in" filter="fade">
                                      <p:cBhvr>
                                        <p:cTn id="27" dur="1000"/>
                                        <p:tgtEl>
                                          <p:spTgt spid="116739">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6739" grpId="0" uiExpand="1" build="p"/>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5" name="Rectangle 2"/>
          <p:cNvSpPr>
            <a:spLocks noGrp="1" noChangeArrowheads="1"/>
          </p:cNvSpPr>
          <p:nvPr>
            <p:ph type="title"/>
          </p:nvPr>
        </p:nvSpPr>
        <p:spPr/>
        <p:txBody>
          <a:bodyPr rtlCol="0"/>
          <a:lstStyle/>
          <a:p>
            <a:pPr eaLnBrk="1" fontAlgn="auto" hangingPunct="1">
              <a:spcAft>
                <a:spcPts val="0"/>
              </a:spcAft>
              <a:defRPr/>
            </a:pPr>
            <a:r>
              <a:rPr lang="en-US" altLang="en-US" sz="4000" dirty="0" smtClean="0"/>
              <a:t>Hearing rights</a:t>
            </a:r>
          </a:p>
        </p:txBody>
      </p:sp>
      <p:sp>
        <p:nvSpPr>
          <p:cNvPr id="118787" name="Rectangle 3"/>
          <p:cNvSpPr>
            <a:spLocks noGrp="1" noChangeArrowheads="1"/>
          </p:cNvSpPr>
          <p:nvPr>
            <p:ph idx="1"/>
          </p:nvPr>
        </p:nvSpPr>
        <p:spPr>
          <a:xfrm>
            <a:off x="228600" y="1295400"/>
            <a:ext cx="8763000" cy="4958465"/>
          </a:xfrm>
        </p:spPr>
        <p:txBody>
          <a:bodyPr/>
          <a:lstStyle/>
          <a:p>
            <a:pPr eaLnBrk="1" hangingPunct="1">
              <a:lnSpc>
                <a:spcPct val="90000"/>
              </a:lnSpc>
            </a:pPr>
            <a:r>
              <a:rPr lang="en-US" altLang="en-US" dirty="0" smtClean="0"/>
              <a:t>Present evidence challenging adverse action </a:t>
            </a:r>
          </a:p>
          <a:p>
            <a:pPr eaLnBrk="1" hangingPunct="1">
              <a:lnSpc>
                <a:spcPct val="90000"/>
              </a:lnSpc>
            </a:pPr>
            <a:endParaRPr lang="en-US" altLang="en-US" dirty="0" smtClean="0"/>
          </a:p>
          <a:p>
            <a:pPr eaLnBrk="1" hangingPunct="1">
              <a:lnSpc>
                <a:spcPct val="90000"/>
              </a:lnSpc>
            </a:pPr>
            <a:r>
              <a:rPr lang="en-US" altLang="en-US" dirty="0" smtClean="0"/>
              <a:t>Ask for an independent medical opinion</a:t>
            </a:r>
          </a:p>
          <a:p>
            <a:pPr eaLnBrk="1" hangingPunct="1">
              <a:lnSpc>
                <a:spcPct val="90000"/>
              </a:lnSpc>
            </a:pPr>
            <a:endParaRPr lang="en-US" altLang="en-US" dirty="0" smtClean="0"/>
          </a:p>
          <a:p>
            <a:pPr eaLnBrk="1" hangingPunct="1">
              <a:lnSpc>
                <a:spcPct val="90000"/>
              </a:lnSpc>
            </a:pPr>
            <a:r>
              <a:rPr lang="en-US" altLang="en-US" dirty="0" smtClean="0"/>
              <a:t>Standard appeal- COB pending hearing decision</a:t>
            </a:r>
          </a:p>
          <a:p>
            <a:pPr eaLnBrk="1" hangingPunct="1">
              <a:lnSpc>
                <a:spcPct val="90000"/>
              </a:lnSpc>
            </a:pPr>
            <a:endParaRPr lang="en-US" altLang="en-US" dirty="0" smtClean="0"/>
          </a:p>
          <a:p>
            <a:pPr eaLnBrk="1" hangingPunct="1">
              <a:lnSpc>
                <a:spcPct val="90000"/>
              </a:lnSpc>
            </a:pPr>
            <a:r>
              <a:rPr lang="en-US" altLang="en-US" dirty="0" smtClean="0"/>
              <a:t>Written ALJ or hearing officer decision</a:t>
            </a:r>
          </a:p>
          <a:p>
            <a:pPr eaLnBrk="1" hangingPunct="1">
              <a:lnSpc>
                <a:spcPct val="90000"/>
              </a:lnSpc>
            </a:pPr>
            <a:endParaRPr lang="en-US" altLang="en-US" dirty="0" smtClean="0"/>
          </a:p>
          <a:p>
            <a:pPr eaLnBrk="1" hangingPunct="1">
              <a:lnSpc>
                <a:spcPct val="90000"/>
              </a:lnSpc>
            </a:pPr>
            <a:r>
              <a:rPr lang="en-US" altLang="en-US" dirty="0" smtClean="0"/>
              <a:t>Resolution, including a hearing with an ALJ or hearing officer if the case has not been previously resolved in the person’s favor within the 90 or 3 day timeframe</a:t>
            </a:r>
          </a:p>
        </p:txBody>
      </p: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18787">
                                            <p:txEl>
                                              <p:pRg st="0" end="0"/>
                                            </p:txEl>
                                          </p:spTgt>
                                        </p:tgtEl>
                                        <p:attrNameLst>
                                          <p:attrName>style.visibility</p:attrName>
                                        </p:attrNameLst>
                                      </p:cBhvr>
                                      <p:to>
                                        <p:strVal val="visible"/>
                                      </p:to>
                                    </p:set>
                                    <p:animEffect transition="in" filter="fade">
                                      <p:cBhvr>
                                        <p:cTn id="7" dur="1000"/>
                                        <p:tgtEl>
                                          <p:spTgt spid="11878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18787">
                                            <p:txEl>
                                              <p:pRg st="2" end="2"/>
                                            </p:txEl>
                                          </p:spTgt>
                                        </p:tgtEl>
                                        <p:attrNameLst>
                                          <p:attrName>style.visibility</p:attrName>
                                        </p:attrNameLst>
                                      </p:cBhvr>
                                      <p:to>
                                        <p:strVal val="visible"/>
                                      </p:to>
                                    </p:set>
                                    <p:animEffect transition="in" filter="fade">
                                      <p:cBhvr>
                                        <p:cTn id="12" dur="1000"/>
                                        <p:tgtEl>
                                          <p:spTgt spid="118787">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18787">
                                            <p:txEl>
                                              <p:pRg st="4" end="4"/>
                                            </p:txEl>
                                          </p:spTgt>
                                        </p:tgtEl>
                                        <p:attrNameLst>
                                          <p:attrName>style.visibility</p:attrName>
                                        </p:attrNameLst>
                                      </p:cBhvr>
                                      <p:to>
                                        <p:strVal val="visible"/>
                                      </p:to>
                                    </p:set>
                                    <p:animEffect transition="in" filter="fade">
                                      <p:cBhvr>
                                        <p:cTn id="17" dur="1000"/>
                                        <p:tgtEl>
                                          <p:spTgt spid="118787">
                                            <p:txEl>
                                              <p:pRg st="4" end="4"/>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18787">
                                            <p:txEl>
                                              <p:pRg st="6" end="6"/>
                                            </p:txEl>
                                          </p:spTgt>
                                        </p:tgtEl>
                                        <p:attrNameLst>
                                          <p:attrName>style.visibility</p:attrName>
                                        </p:attrNameLst>
                                      </p:cBhvr>
                                      <p:to>
                                        <p:strVal val="visible"/>
                                      </p:to>
                                    </p:set>
                                    <p:animEffect transition="in" filter="fade">
                                      <p:cBhvr>
                                        <p:cTn id="22" dur="1000"/>
                                        <p:tgtEl>
                                          <p:spTgt spid="118787">
                                            <p:txEl>
                                              <p:pRg st="6" end="6"/>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18787">
                                            <p:txEl>
                                              <p:pRg st="8" end="8"/>
                                            </p:txEl>
                                          </p:spTgt>
                                        </p:tgtEl>
                                        <p:attrNameLst>
                                          <p:attrName>style.visibility</p:attrName>
                                        </p:attrNameLst>
                                      </p:cBhvr>
                                      <p:to>
                                        <p:strVal val="visible"/>
                                      </p:to>
                                    </p:set>
                                    <p:animEffect transition="in" filter="fade">
                                      <p:cBhvr>
                                        <p:cTn id="27" dur="1000"/>
                                        <p:tgtEl>
                                          <p:spTgt spid="118787">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8787" grpId="0" build="p"/>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9" name="Rectangle 2"/>
          <p:cNvSpPr>
            <a:spLocks noGrp="1" noChangeArrowheads="1"/>
          </p:cNvSpPr>
          <p:nvPr>
            <p:ph type="title"/>
          </p:nvPr>
        </p:nvSpPr>
        <p:spPr/>
        <p:txBody>
          <a:bodyPr rtlCol="0"/>
          <a:lstStyle/>
          <a:p>
            <a:pPr eaLnBrk="1" fontAlgn="auto" hangingPunct="1">
              <a:spcAft>
                <a:spcPts val="0"/>
              </a:spcAft>
              <a:defRPr/>
            </a:pPr>
            <a:r>
              <a:rPr lang="en-US" altLang="en-US" sz="4000" dirty="0" smtClean="0"/>
              <a:t>After hearing:</a:t>
            </a:r>
            <a:endParaRPr lang="en-US" altLang="en-US" sz="4000" dirty="0" smtClean="0">
              <a:solidFill>
                <a:schemeClr val="tx1"/>
              </a:solidFill>
            </a:endParaRPr>
          </a:p>
        </p:txBody>
      </p:sp>
      <p:sp>
        <p:nvSpPr>
          <p:cNvPr id="120835" name="Rectangle 3"/>
          <p:cNvSpPr>
            <a:spLocks noGrp="1" noChangeArrowheads="1"/>
          </p:cNvSpPr>
          <p:nvPr>
            <p:ph idx="1"/>
          </p:nvPr>
        </p:nvSpPr>
        <p:spPr/>
        <p:txBody>
          <a:bodyPr>
            <a:normAutofit/>
          </a:bodyPr>
          <a:lstStyle/>
          <a:p>
            <a:pPr eaLnBrk="1" hangingPunct="1"/>
            <a:r>
              <a:rPr lang="en-US" altLang="en-US" dirty="0" smtClean="0"/>
              <a:t>ALJ or hearing officer provides decision in writing (Initial Order- IO) </a:t>
            </a:r>
          </a:p>
          <a:p>
            <a:pPr eaLnBrk="1" hangingPunct="1"/>
            <a:endParaRPr lang="en-US" altLang="en-US" dirty="0" smtClean="0"/>
          </a:p>
          <a:p>
            <a:pPr eaLnBrk="1" hangingPunct="1"/>
            <a:r>
              <a:rPr lang="en-US" altLang="en-US" dirty="0" smtClean="0"/>
              <a:t>IO is based on facts and conclusions of law</a:t>
            </a:r>
          </a:p>
          <a:p>
            <a:pPr eaLnBrk="1" hangingPunct="1"/>
            <a:endParaRPr lang="en-US" altLang="en-US" dirty="0" smtClean="0"/>
          </a:p>
          <a:p>
            <a:pPr eaLnBrk="1" hangingPunct="1"/>
            <a:r>
              <a:rPr lang="en-US" altLang="en-US" dirty="0" smtClean="0"/>
              <a:t>Request for reconsideration within 15 days</a:t>
            </a:r>
          </a:p>
          <a:p>
            <a:pPr eaLnBrk="1" hangingPunct="1"/>
            <a:endParaRPr lang="en-US" altLang="en-US" dirty="0" smtClean="0"/>
          </a:p>
          <a:p>
            <a:pPr eaLnBrk="1" hangingPunct="1"/>
            <a:r>
              <a:rPr lang="en-US" altLang="en-US" dirty="0" smtClean="0"/>
              <a:t>Final Order is then entered</a:t>
            </a:r>
          </a:p>
          <a:p>
            <a:pPr marL="0" indent="0" eaLnBrk="1" hangingPunct="1">
              <a:buNone/>
            </a:pPr>
            <a:endParaRPr lang="en-US" altLang="en-US" dirty="0" smtClean="0"/>
          </a:p>
          <a:p>
            <a:pPr eaLnBrk="1" hangingPunct="1"/>
            <a:r>
              <a:rPr lang="en-US" altLang="en-US" dirty="0" smtClean="0"/>
              <a:t>SSAU</a:t>
            </a:r>
          </a:p>
          <a:p>
            <a:pPr eaLnBrk="1" hangingPunct="1">
              <a:buFontTx/>
              <a:buNone/>
            </a:pPr>
            <a:endParaRPr lang="en-US" altLang="en-US" dirty="0" smtClean="0"/>
          </a:p>
        </p:txBody>
      </p: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0835">
                                            <p:txEl>
                                              <p:pRg st="0" end="0"/>
                                            </p:txEl>
                                          </p:spTgt>
                                        </p:tgtEl>
                                        <p:attrNameLst>
                                          <p:attrName>style.visibility</p:attrName>
                                        </p:attrNameLst>
                                      </p:cBhvr>
                                      <p:to>
                                        <p:strVal val="visible"/>
                                      </p:to>
                                    </p:set>
                                    <p:animEffect transition="in" filter="fade">
                                      <p:cBhvr>
                                        <p:cTn id="7" dur="1000"/>
                                        <p:tgtEl>
                                          <p:spTgt spid="12083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20835">
                                            <p:txEl>
                                              <p:pRg st="2" end="2"/>
                                            </p:txEl>
                                          </p:spTgt>
                                        </p:tgtEl>
                                        <p:attrNameLst>
                                          <p:attrName>style.visibility</p:attrName>
                                        </p:attrNameLst>
                                      </p:cBhvr>
                                      <p:to>
                                        <p:strVal val="visible"/>
                                      </p:to>
                                    </p:set>
                                    <p:animEffect transition="in" filter="fade">
                                      <p:cBhvr>
                                        <p:cTn id="12" dur="1000"/>
                                        <p:tgtEl>
                                          <p:spTgt spid="120835">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20835">
                                            <p:txEl>
                                              <p:pRg st="4" end="4"/>
                                            </p:txEl>
                                          </p:spTgt>
                                        </p:tgtEl>
                                        <p:attrNameLst>
                                          <p:attrName>style.visibility</p:attrName>
                                        </p:attrNameLst>
                                      </p:cBhvr>
                                      <p:to>
                                        <p:strVal val="visible"/>
                                      </p:to>
                                    </p:set>
                                    <p:animEffect transition="in" filter="fade">
                                      <p:cBhvr>
                                        <p:cTn id="17" dur="1000"/>
                                        <p:tgtEl>
                                          <p:spTgt spid="120835">
                                            <p:txEl>
                                              <p:pRg st="4" end="4"/>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20835">
                                            <p:txEl>
                                              <p:pRg st="6" end="6"/>
                                            </p:txEl>
                                          </p:spTgt>
                                        </p:tgtEl>
                                        <p:attrNameLst>
                                          <p:attrName>style.visibility</p:attrName>
                                        </p:attrNameLst>
                                      </p:cBhvr>
                                      <p:to>
                                        <p:strVal val="visible"/>
                                      </p:to>
                                    </p:set>
                                    <p:animEffect transition="in" filter="fade">
                                      <p:cBhvr>
                                        <p:cTn id="22" dur="1000"/>
                                        <p:tgtEl>
                                          <p:spTgt spid="120835">
                                            <p:txEl>
                                              <p:pRg st="6" end="6"/>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20835">
                                            <p:txEl>
                                              <p:pRg st="8" end="8"/>
                                            </p:txEl>
                                          </p:spTgt>
                                        </p:tgtEl>
                                        <p:attrNameLst>
                                          <p:attrName>style.visibility</p:attrName>
                                        </p:attrNameLst>
                                      </p:cBhvr>
                                      <p:to>
                                        <p:strVal val="visible"/>
                                      </p:to>
                                    </p:set>
                                    <p:animEffect transition="in" filter="fade">
                                      <p:cBhvr>
                                        <p:cTn id="27" dur="1000"/>
                                        <p:tgtEl>
                                          <p:spTgt spid="120835">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0835" grpId="0" build="p"/>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3" name="Rectangle 2"/>
          <p:cNvSpPr>
            <a:spLocks noGrp="1" noChangeArrowheads="1"/>
          </p:cNvSpPr>
          <p:nvPr>
            <p:ph type="ctrTitle"/>
          </p:nvPr>
        </p:nvSpPr>
        <p:spPr/>
        <p:txBody>
          <a:bodyPr rtlCol="0">
            <a:normAutofit/>
          </a:bodyPr>
          <a:lstStyle/>
          <a:p>
            <a:pPr eaLnBrk="1" fontAlgn="auto" hangingPunct="1">
              <a:spcAft>
                <a:spcPts val="0"/>
              </a:spcAft>
              <a:defRPr/>
            </a:pPr>
            <a:r>
              <a:rPr lang="en-US" altLang="en-US" smtClean="0"/>
              <a:t>DIDD Protocols</a:t>
            </a:r>
          </a:p>
        </p:txBody>
      </p:sp>
    </p:spTree>
  </p:cSld>
  <p:clrMapOvr>
    <a:masterClrMapping/>
  </p:clrMapOvr>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7" name="Rectangle 2"/>
          <p:cNvSpPr>
            <a:spLocks noGrp="1" noChangeArrowheads="1"/>
          </p:cNvSpPr>
          <p:nvPr>
            <p:ph type="title"/>
          </p:nvPr>
        </p:nvSpPr>
        <p:spPr/>
        <p:txBody>
          <a:bodyPr rtlCol="0"/>
          <a:lstStyle/>
          <a:p>
            <a:pPr eaLnBrk="1" fontAlgn="auto" hangingPunct="1">
              <a:spcAft>
                <a:spcPts val="0"/>
              </a:spcAft>
              <a:defRPr/>
            </a:pPr>
            <a:r>
              <a:rPr lang="en-US" altLang="en-US" smtClean="0"/>
              <a:t>What are DIDD Protocols?</a:t>
            </a:r>
          </a:p>
        </p:txBody>
      </p:sp>
      <p:sp>
        <p:nvSpPr>
          <p:cNvPr id="124931" name="Rectangle 3"/>
          <p:cNvSpPr>
            <a:spLocks noGrp="1" noChangeArrowheads="1"/>
          </p:cNvSpPr>
          <p:nvPr>
            <p:ph idx="1"/>
          </p:nvPr>
        </p:nvSpPr>
        <p:spPr>
          <a:xfrm>
            <a:off x="248392" y="914400"/>
            <a:ext cx="8763000" cy="4552065"/>
          </a:xfrm>
        </p:spPr>
        <p:txBody>
          <a:bodyPr>
            <a:normAutofit/>
          </a:bodyPr>
          <a:lstStyle/>
          <a:p>
            <a:pPr eaLnBrk="1" hangingPunct="1">
              <a:buFontTx/>
              <a:buNone/>
            </a:pPr>
            <a:r>
              <a:rPr lang="en-US" altLang="en-US" sz="2000" dirty="0" smtClean="0"/>
              <a:t>  </a:t>
            </a:r>
          </a:p>
          <a:p>
            <a:pPr eaLnBrk="1" hangingPunct="1">
              <a:buFontTx/>
              <a:buNone/>
            </a:pPr>
            <a:endParaRPr lang="en-US" altLang="en-US" sz="2000" dirty="0" smtClean="0"/>
          </a:p>
          <a:p>
            <a:pPr marL="0" indent="0">
              <a:buNone/>
            </a:pPr>
            <a:r>
              <a:rPr lang="en-US" dirty="0" smtClean="0"/>
              <a:t>MEDICAL </a:t>
            </a:r>
            <a:r>
              <a:rPr lang="en-US" dirty="0"/>
              <a:t>NECESSITY GUIDELINES shall </a:t>
            </a:r>
            <a:r>
              <a:rPr lang="en-US" dirty="0" smtClean="0"/>
              <a:t>mean </a:t>
            </a:r>
            <a:r>
              <a:rPr lang="en-US" dirty="0"/>
              <a:t>evidence-based </a:t>
            </a:r>
            <a:r>
              <a:rPr lang="en-US" dirty="0" smtClean="0"/>
              <a:t>guidelines </a:t>
            </a:r>
            <a:r>
              <a:rPr lang="en-US" dirty="0"/>
              <a:t>approved by </a:t>
            </a:r>
            <a:r>
              <a:rPr lang="en-US" dirty="0" smtClean="0"/>
              <a:t>the </a:t>
            </a:r>
            <a:r>
              <a:rPr lang="en-US" dirty="0"/>
              <a:t>Chief Medical Officer of the Bureau of TennCare for the purpose of </a:t>
            </a:r>
            <a:r>
              <a:rPr lang="en-US" i="1" dirty="0"/>
              <a:t>guiding medical </a:t>
            </a:r>
            <a:r>
              <a:rPr lang="en-US" i="1" dirty="0" smtClean="0"/>
              <a:t>necessity </a:t>
            </a:r>
            <a:r>
              <a:rPr lang="en-US" i="1" dirty="0"/>
              <a:t>determinations</a:t>
            </a:r>
            <a:r>
              <a:rPr lang="en-US" dirty="0"/>
              <a:t> for particular </a:t>
            </a:r>
            <a:r>
              <a:rPr lang="en-US" dirty="0" smtClean="0"/>
              <a:t>courses </a:t>
            </a:r>
            <a:r>
              <a:rPr lang="en-US" dirty="0"/>
              <a:t>of diagnosis or treatment. </a:t>
            </a:r>
            <a:endParaRPr lang="en-US" dirty="0" smtClean="0"/>
          </a:p>
          <a:p>
            <a:pPr marL="0" indent="0">
              <a:buNone/>
            </a:pPr>
            <a:endParaRPr lang="en-US" dirty="0"/>
          </a:p>
          <a:p>
            <a:pPr marL="0" indent="0">
              <a:buNone/>
            </a:pPr>
            <a:r>
              <a:rPr lang="en-US" dirty="0" smtClean="0"/>
              <a:t>TennCare Rule 1200-13-16-.01(33)</a:t>
            </a:r>
            <a:endParaRPr lang="en-US" dirty="0"/>
          </a:p>
          <a:p>
            <a:pPr marL="0" indent="0" eaLnBrk="1" hangingPunct="1">
              <a:buNone/>
            </a:pPr>
            <a:endParaRPr lang="en-US" altLang="en-US" dirty="0"/>
          </a:p>
          <a:p>
            <a:pPr marL="0" indent="0" eaLnBrk="1" hangingPunct="1">
              <a:buNone/>
            </a:pPr>
            <a:endParaRPr lang="en-US" altLang="en-US" dirty="0" smtClean="0"/>
          </a:p>
          <a:p>
            <a:pPr marL="0" indent="0" eaLnBrk="1" hangingPunct="1">
              <a:buNone/>
            </a:pPr>
            <a:endParaRPr lang="en-US" altLang="en-US" dirty="0" smtClean="0"/>
          </a:p>
          <a:p>
            <a:pPr marL="0" indent="0" eaLnBrk="1" hangingPunct="1">
              <a:buNone/>
            </a:pPr>
            <a:endParaRPr lang="en-US" altLang="en-US" dirty="0" smtClean="0"/>
          </a:p>
          <a:p>
            <a:pPr marL="0" indent="0" eaLnBrk="1" hangingPunct="1">
              <a:buNone/>
            </a:pPr>
            <a:endParaRPr lang="en-US" altLang="en-US" dirty="0" smtClean="0"/>
          </a:p>
          <a:p>
            <a:pPr marL="0" indent="0" eaLnBrk="1" hangingPunct="1">
              <a:buNone/>
            </a:pPr>
            <a:endParaRPr lang="en-US" altLang="en-US" sz="2000" dirty="0" smtClean="0"/>
          </a:p>
          <a:p>
            <a:pPr eaLnBrk="1" hangingPunct="1">
              <a:buFontTx/>
              <a:buNone/>
            </a:pPr>
            <a:endParaRPr lang="en-US" altLang="en-US" sz="2000" dirty="0" smtClean="0"/>
          </a:p>
        </p:txBody>
      </p:sp>
    </p:spTree>
    <p:custDataLst>
      <p:tags r:id="rId1"/>
    </p:custDataLst>
    <p:extLst>
      <p:ext uri="{BB962C8B-B14F-4D97-AF65-F5344CB8AC3E}">
        <p14:creationId xmlns:p14="http://schemas.microsoft.com/office/powerpoint/2010/main" val="198580892"/>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24931">
                                            <p:txEl>
                                              <p:pRg st="0" end="0"/>
                                            </p:txEl>
                                          </p:spTgt>
                                        </p:tgtEl>
                                        <p:attrNameLst>
                                          <p:attrName>style.visibility</p:attrName>
                                        </p:attrNameLst>
                                      </p:cBhvr>
                                      <p:to>
                                        <p:strVal val="visible"/>
                                      </p:to>
                                    </p:set>
                                    <p:animEffect transition="in" filter="fade">
                                      <p:cBhvr>
                                        <p:cTn id="7" dur="1000"/>
                                        <p:tgtEl>
                                          <p:spTgt spid="124931">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124931">
                                            <p:txEl>
                                              <p:pRg st="2" end="2"/>
                                            </p:txEl>
                                          </p:spTgt>
                                        </p:tgtEl>
                                        <p:attrNameLst>
                                          <p:attrName>style.visibility</p:attrName>
                                        </p:attrNameLst>
                                      </p:cBhvr>
                                      <p:to>
                                        <p:strVal val="visible"/>
                                      </p:to>
                                    </p:set>
                                    <p:animEffect transition="in" filter="fade">
                                      <p:cBhvr>
                                        <p:cTn id="10" dur="1000"/>
                                        <p:tgtEl>
                                          <p:spTgt spid="124931">
                                            <p:txEl>
                                              <p:pRg st="2" end="2"/>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124931">
                                            <p:txEl>
                                              <p:pRg st="4" end="4"/>
                                            </p:txEl>
                                          </p:spTgt>
                                        </p:tgtEl>
                                        <p:attrNameLst>
                                          <p:attrName>style.visibility</p:attrName>
                                        </p:attrNameLst>
                                      </p:cBhvr>
                                      <p:to>
                                        <p:strVal val="visible"/>
                                      </p:to>
                                    </p:set>
                                    <p:animEffect transition="in" filter="fade">
                                      <p:cBhvr>
                                        <p:cTn id="13" dur="1000"/>
                                        <p:tgtEl>
                                          <p:spTgt spid="12493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1" name="Rectangle 2"/>
          <p:cNvSpPr>
            <a:spLocks noGrp="1" noChangeArrowheads="1"/>
          </p:cNvSpPr>
          <p:nvPr>
            <p:ph type="title"/>
          </p:nvPr>
        </p:nvSpPr>
        <p:spPr/>
        <p:txBody>
          <a:bodyPr rtlCol="0">
            <a:normAutofit/>
          </a:bodyPr>
          <a:lstStyle/>
          <a:p>
            <a:pPr eaLnBrk="1" fontAlgn="auto" hangingPunct="1">
              <a:spcAft>
                <a:spcPts val="0"/>
              </a:spcAft>
              <a:defRPr/>
            </a:pPr>
            <a:r>
              <a:rPr lang="en-US" altLang="en-US" dirty="0" smtClean="0"/>
              <a:t>Medical Necessity Determination</a:t>
            </a:r>
          </a:p>
        </p:txBody>
      </p:sp>
      <p:sp>
        <p:nvSpPr>
          <p:cNvPr id="63491" name="Rectangle 3"/>
          <p:cNvSpPr>
            <a:spLocks noGrp="1" noChangeArrowheads="1"/>
          </p:cNvSpPr>
          <p:nvPr>
            <p:ph idx="1"/>
          </p:nvPr>
        </p:nvSpPr>
        <p:spPr>
          <a:xfrm>
            <a:off x="228600" y="1193800"/>
            <a:ext cx="8763000" cy="5435600"/>
          </a:xfrm>
        </p:spPr>
        <p:txBody>
          <a:bodyPr>
            <a:normAutofit fontScale="85000" lnSpcReduction="20000"/>
          </a:bodyPr>
          <a:lstStyle/>
          <a:p>
            <a:pPr marL="0" indent="0" eaLnBrk="1" hangingPunct="1">
              <a:lnSpc>
                <a:spcPct val="90000"/>
              </a:lnSpc>
              <a:buNone/>
            </a:pPr>
            <a:endParaRPr lang="en-US" altLang="en-US" b="1" dirty="0" smtClean="0"/>
          </a:p>
          <a:p>
            <a:pPr marL="0" indent="0" eaLnBrk="1" hangingPunct="1">
              <a:lnSpc>
                <a:spcPct val="90000"/>
              </a:lnSpc>
              <a:buNone/>
            </a:pPr>
            <a:endParaRPr lang="en-US" altLang="en-US" b="1" dirty="0" smtClean="0"/>
          </a:p>
          <a:p>
            <a:pPr marL="0" indent="0">
              <a:buNone/>
            </a:pPr>
            <a:r>
              <a:rPr lang="en-US" sz="2800" dirty="0" smtClean="0"/>
              <a:t>A decision </a:t>
            </a:r>
            <a:r>
              <a:rPr lang="en-US" sz="2800" dirty="0"/>
              <a:t>made by the Chief Medical Officer of </a:t>
            </a:r>
            <a:r>
              <a:rPr lang="en-US" sz="2800" dirty="0" smtClean="0"/>
              <a:t>the </a:t>
            </a:r>
            <a:r>
              <a:rPr lang="en-US" sz="2800" dirty="0"/>
              <a:t>Bureau of TennCare or his or her clinical </a:t>
            </a:r>
            <a:r>
              <a:rPr lang="en-US" sz="2800" dirty="0" smtClean="0"/>
              <a:t>designee </a:t>
            </a:r>
            <a:r>
              <a:rPr lang="en-US" sz="2800" dirty="0"/>
              <a:t>or by the Medical Director of one of its </a:t>
            </a:r>
            <a:r>
              <a:rPr lang="en-US" sz="2800" dirty="0" smtClean="0"/>
              <a:t>Managed </a:t>
            </a:r>
            <a:r>
              <a:rPr lang="en-US" sz="2800" dirty="0"/>
              <a:t>Care Contractors or his or her </a:t>
            </a:r>
            <a:r>
              <a:rPr lang="en-US" sz="2800" dirty="0" smtClean="0"/>
              <a:t>clinical </a:t>
            </a:r>
            <a:r>
              <a:rPr lang="en-US" sz="2800" dirty="0"/>
              <a:t>designee regarding </a:t>
            </a:r>
            <a:r>
              <a:rPr lang="en-US" sz="2800" i="1" dirty="0"/>
              <a:t>whether a requested </a:t>
            </a:r>
            <a:r>
              <a:rPr lang="en-US" sz="2800" i="1" dirty="0" smtClean="0"/>
              <a:t>medical </a:t>
            </a:r>
            <a:r>
              <a:rPr lang="en-US" sz="2800" i="1" dirty="0"/>
              <a:t>item or service </a:t>
            </a:r>
            <a:r>
              <a:rPr lang="en-US" sz="2800" i="1" dirty="0" smtClean="0"/>
              <a:t>satisfies </a:t>
            </a:r>
            <a:r>
              <a:rPr lang="en-US" sz="2800" i="1" dirty="0"/>
              <a:t>the definition of medical </a:t>
            </a:r>
            <a:r>
              <a:rPr lang="en-US" sz="2800" i="1" dirty="0" smtClean="0"/>
              <a:t>necessity </a:t>
            </a:r>
            <a:r>
              <a:rPr lang="en-US" sz="2800" dirty="0"/>
              <a:t>contained in Tennessee </a:t>
            </a:r>
            <a:r>
              <a:rPr lang="en-US" sz="2800" dirty="0" smtClean="0"/>
              <a:t>Code </a:t>
            </a:r>
            <a:r>
              <a:rPr lang="en-US" sz="2800" dirty="0"/>
              <a:t>Annotated, Section 71-5-144 and these rules </a:t>
            </a:r>
            <a:r>
              <a:rPr lang="en-US" sz="2800" dirty="0" smtClean="0"/>
              <a:t>as </a:t>
            </a:r>
            <a:r>
              <a:rPr lang="en-US" sz="2800" dirty="0"/>
              <a:t>defined herein. </a:t>
            </a:r>
            <a:r>
              <a:rPr lang="en-US" sz="2800" i="1" dirty="0"/>
              <a:t>Items or services that </a:t>
            </a:r>
            <a:r>
              <a:rPr lang="en-US" sz="2800" i="1" dirty="0" smtClean="0"/>
              <a:t>are </a:t>
            </a:r>
            <a:r>
              <a:rPr lang="en-US" sz="2800" i="1" dirty="0"/>
              <a:t>not determined medically necessary shall not be paid for by TennCare</a:t>
            </a:r>
            <a:r>
              <a:rPr lang="en-US" sz="2800" i="1" dirty="0" smtClean="0"/>
              <a:t>.</a:t>
            </a:r>
          </a:p>
          <a:p>
            <a:pPr marL="0" indent="0">
              <a:buNone/>
            </a:pPr>
            <a:endParaRPr lang="en-US" sz="2800" dirty="0"/>
          </a:p>
          <a:p>
            <a:pPr marL="0" indent="0">
              <a:buNone/>
            </a:pPr>
            <a:r>
              <a:rPr lang="en-US" sz="2800" dirty="0" smtClean="0"/>
              <a:t>TennCare Rule 1200-13-16-.01(32)</a:t>
            </a:r>
            <a:endParaRPr lang="en-US" sz="2800" dirty="0"/>
          </a:p>
          <a:p>
            <a:pPr eaLnBrk="1" hangingPunct="1">
              <a:lnSpc>
                <a:spcPct val="90000"/>
              </a:lnSpc>
            </a:pPr>
            <a:endParaRPr lang="en-US" altLang="en-US" sz="2800" b="1" dirty="0"/>
          </a:p>
          <a:p>
            <a:pPr marL="0" indent="0" eaLnBrk="1" hangingPunct="1">
              <a:lnSpc>
                <a:spcPct val="90000"/>
              </a:lnSpc>
              <a:buNone/>
            </a:pPr>
            <a:endParaRPr lang="en-US" altLang="en-US" b="1" dirty="0" smtClean="0"/>
          </a:p>
          <a:p>
            <a:pPr marL="0" indent="0" eaLnBrk="1" hangingPunct="1">
              <a:lnSpc>
                <a:spcPct val="90000"/>
              </a:lnSpc>
              <a:buNone/>
            </a:pPr>
            <a:endParaRPr lang="en-US" altLang="en-US" b="1" dirty="0" smtClean="0"/>
          </a:p>
          <a:p>
            <a:pPr eaLnBrk="1" hangingPunct="1">
              <a:lnSpc>
                <a:spcPct val="90000"/>
              </a:lnSpc>
              <a:buFontTx/>
              <a:buNone/>
            </a:pPr>
            <a:r>
              <a:rPr lang="en-US" altLang="en-US" i="1" dirty="0" smtClean="0"/>
              <a:t>     </a:t>
            </a:r>
          </a:p>
        </p:txBody>
      </p:sp>
    </p:spTree>
    <p:custDataLst>
      <p:tags r:id="rId1"/>
    </p:custDataLst>
    <p:extLst>
      <p:ext uri="{BB962C8B-B14F-4D97-AF65-F5344CB8AC3E}">
        <p14:creationId xmlns:p14="http://schemas.microsoft.com/office/powerpoint/2010/main" val="2486589688"/>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withEffect">
                                  <p:stCondLst>
                                    <p:cond delay="0"/>
                                  </p:stCondLst>
                                  <p:childTnLst>
                                    <p:set>
                                      <p:cBhvr>
                                        <p:cTn id="6" dur="1" fill="hold">
                                          <p:stCondLst>
                                            <p:cond delay="0"/>
                                          </p:stCondLst>
                                        </p:cTn>
                                        <p:tgtEl>
                                          <p:spTgt spid="63491">
                                            <p:txEl>
                                              <p:pRg st="8" end="8"/>
                                            </p:txEl>
                                          </p:spTgt>
                                        </p:tgtEl>
                                        <p:attrNameLst>
                                          <p:attrName>style.visibility</p:attrName>
                                        </p:attrNameLst>
                                      </p:cBhvr>
                                      <p:to>
                                        <p:strVal val="visible"/>
                                      </p:to>
                                    </p:set>
                                    <p:animEffect transition="in" filter="fade">
                                      <p:cBhvr>
                                        <p:cTn id="7" dur="1000"/>
                                        <p:tgtEl>
                                          <p:spTgt spid="63491">
                                            <p:txEl>
                                              <p:pRg st="8" end="8"/>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63491">
                                            <p:txEl>
                                              <p:pRg st="2" end="2"/>
                                            </p:txEl>
                                          </p:spTgt>
                                        </p:tgtEl>
                                        <p:attrNameLst>
                                          <p:attrName>style.visibility</p:attrName>
                                        </p:attrNameLst>
                                      </p:cBhvr>
                                      <p:to>
                                        <p:strVal val="visible"/>
                                      </p:to>
                                    </p:set>
                                    <p:animEffect transition="in" filter="fade">
                                      <p:cBhvr>
                                        <p:cTn id="12" dur="1000"/>
                                        <p:tgtEl>
                                          <p:spTgt spid="63491">
                                            <p:txEl>
                                              <p:pRg st="2" end="2"/>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63491">
                                            <p:txEl>
                                              <p:pRg st="4" end="4"/>
                                            </p:txEl>
                                          </p:spTgt>
                                        </p:tgtEl>
                                        <p:attrNameLst>
                                          <p:attrName>style.visibility</p:attrName>
                                        </p:attrNameLst>
                                      </p:cBhvr>
                                      <p:to>
                                        <p:strVal val="visible"/>
                                      </p:to>
                                    </p:set>
                                    <p:animEffect transition="in" filter="fade">
                                      <p:cBhvr>
                                        <p:cTn id="15" dur="1000"/>
                                        <p:tgtEl>
                                          <p:spTgt spid="6349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1" name="Rectangle 2"/>
          <p:cNvSpPr>
            <a:spLocks noGrp="1" noChangeArrowheads="1"/>
          </p:cNvSpPr>
          <p:nvPr>
            <p:ph type="title"/>
          </p:nvPr>
        </p:nvSpPr>
        <p:spPr/>
        <p:txBody>
          <a:bodyPr rtlCol="0">
            <a:normAutofit/>
          </a:bodyPr>
          <a:lstStyle/>
          <a:p>
            <a:pPr eaLnBrk="1" fontAlgn="auto" hangingPunct="1">
              <a:spcAft>
                <a:spcPts val="0"/>
              </a:spcAft>
              <a:defRPr/>
            </a:pPr>
            <a:r>
              <a:rPr lang="en-US" altLang="en-US" dirty="0" smtClean="0"/>
              <a:t>What are DIDD Protocols?</a:t>
            </a:r>
          </a:p>
        </p:txBody>
      </p:sp>
      <p:sp>
        <p:nvSpPr>
          <p:cNvPr id="63491" name="Rectangle 3"/>
          <p:cNvSpPr>
            <a:spLocks noGrp="1" noChangeArrowheads="1"/>
          </p:cNvSpPr>
          <p:nvPr>
            <p:ph idx="1"/>
          </p:nvPr>
        </p:nvSpPr>
        <p:spPr>
          <a:xfrm>
            <a:off x="228600" y="1003303"/>
            <a:ext cx="8763000" cy="4958465"/>
          </a:xfrm>
        </p:spPr>
        <p:txBody>
          <a:bodyPr/>
          <a:lstStyle/>
          <a:p>
            <a:pPr eaLnBrk="1" hangingPunct="1">
              <a:lnSpc>
                <a:spcPct val="90000"/>
              </a:lnSpc>
            </a:pPr>
            <a:endParaRPr lang="en-US" altLang="en-US" b="1" dirty="0" smtClean="0"/>
          </a:p>
          <a:p>
            <a:pPr marL="0" indent="0" eaLnBrk="1" hangingPunct="1">
              <a:lnSpc>
                <a:spcPct val="90000"/>
              </a:lnSpc>
              <a:buNone/>
            </a:pPr>
            <a:endParaRPr lang="en-US" altLang="en-US" b="1" dirty="0"/>
          </a:p>
          <a:p>
            <a:pPr marL="0" indent="0" eaLnBrk="1" hangingPunct="1">
              <a:lnSpc>
                <a:spcPct val="90000"/>
              </a:lnSpc>
              <a:buFontTx/>
              <a:buNone/>
            </a:pPr>
            <a:r>
              <a:rPr lang="en-US" altLang="en-US" dirty="0" smtClean="0"/>
              <a:t>Medical protocols developed using evidence-based medicine that are authorized by the bureau of TennCare pursuant to § 71-5-107 </a:t>
            </a:r>
            <a:r>
              <a:rPr lang="en-US" altLang="en-US" i="1" dirty="0" smtClean="0"/>
              <a:t>shall satisfy the standard of medical necessity</a:t>
            </a:r>
            <a:r>
              <a:rPr lang="en-US" altLang="en-US" dirty="0" smtClean="0"/>
              <a:t>. Such protocols shall be appropriately published to all TennCare providers and managed care organizations. </a:t>
            </a:r>
          </a:p>
          <a:p>
            <a:pPr eaLnBrk="1" hangingPunct="1">
              <a:lnSpc>
                <a:spcPct val="90000"/>
              </a:lnSpc>
              <a:buFontTx/>
              <a:buNone/>
            </a:pPr>
            <a:endParaRPr lang="en-US" altLang="en-US" dirty="0" smtClean="0"/>
          </a:p>
          <a:p>
            <a:pPr eaLnBrk="1" hangingPunct="1">
              <a:lnSpc>
                <a:spcPct val="90000"/>
              </a:lnSpc>
              <a:buFontTx/>
              <a:buNone/>
            </a:pPr>
            <a:r>
              <a:rPr lang="en-US" altLang="en-US" dirty="0" smtClean="0"/>
              <a:t>T.C.A. 71-5-144 (e) </a:t>
            </a:r>
          </a:p>
        </p:txBody>
      </p: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3491">
                                            <p:txEl>
                                              <p:pRg st="2" end="2"/>
                                            </p:txEl>
                                          </p:spTgt>
                                        </p:tgtEl>
                                        <p:attrNameLst>
                                          <p:attrName>style.visibility</p:attrName>
                                        </p:attrNameLst>
                                      </p:cBhvr>
                                      <p:to>
                                        <p:strVal val="visible"/>
                                      </p:to>
                                    </p:set>
                                    <p:animEffect transition="in" filter="fade">
                                      <p:cBhvr>
                                        <p:cTn id="7" dur="500"/>
                                        <p:tgtEl>
                                          <p:spTgt spid="63491">
                                            <p:txEl>
                                              <p:pRg st="2" end="2"/>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63491">
                                            <p:txEl>
                                              <p:pRg st="4" end="4"/>
                                            </p:txEl>
                                          </p:spTgt>
                                        </p:tgtEl>
                                        <p:attrNameLst>
                                          <p:attrName>style.visibility</p:attrName>
                                        </p:attrNameLst>
                                      </p:cBhvr>
                                      <p:to>
                                        <p:strVal val="visible"/>
                                      </p:to>
                                    </p:set>
                                    <p:animEffect transition="in" filter="fade">
                                      <p:cBhvr>
                                        <p:cTn id="10" dur="500"/>
                                        <p:tgtEl>
                                          <p:spTgt spid="6349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7" name="Rectangle 2"/>
          <p:cNvSpPr>
            <a:spLocks noGrp="1" noChangeArrowheads="1"/>
          </p:cNvSpPr>
          <p:nvPr>
            <p:ph type="title"/>
          </p:nvPr>
        </p:nvSpPr>
        <p:spPr/>
        <p:txBody>
          <a:bodyPr rtlCol="0"/>
          <a:lstStyle/>
          <a:p>
            <a:pPr eaLnBrk="1" fontAlgn="auto" hangingPunct="1">
              <a:spcAft>
                <a:spcPts val="0"/>
              </a:spcAft>
              <a:defRPr/>
            </a:pPr>
            <a:r>
              <a:rPr lang="en-US" altLang="en-US" smtClean="0"/>
              <a:t>What are DIDD Protocols?</a:t>
            </a:r>
          </a:p>
        </p:txBody>
      </p:sp>
      <p:sp>
        <p:nvSpPr>
          <p:cNvPr id="124931" name="Rectangle 3"/>
          <p:cNvSpPr>
            <a:spLocks noGrp="1" noChangeArrowheads="1"/>
          </p:cNvSpPr>
          <p:nvPr>
            <p:ph idx="1"/>
          </p:nvPr>
        </p:nvSpPr>
        <p:spPr/>
        <p:txBody>
          <a:bodyPr>
            <a:normAutofit/>
          </a:bodyPr>
          <a:lstStyle/>
          <a:p>
            <a:pPr eaLnBrk="1" hangingPunct="1">
              <a:buFontTx/>
              <a:buNone/>
            </a:pPr>
            <a:r>
              <a:rPr lang="en-US" altLang="en-US" sz="2000" dirty="0" smtClean="0"/>
              <a:t>  </a:t>
            </a:r>
          </a:p>
          <a:p>
            <a:pPr eaLnBrk="1" hangingPunct="1"/>
            <a:r>
              <a:rPr lang="en-US" altLang="en-US" dirty="0" smtClean="0"/>
              <a:t>Not rules or regulations</a:t>
            </a:r>
          </a:p>
          <a:p>
            <a:pPr marL="0" indent="0" eaLnBrk="1" hangingPunct="1">
              <a:buNone/>
            </a:pPr>
            <a:endParaRPr lang="en-US" altLang="en-US" dirty="0" smtClean="0"/>
          </a:p>
          <a:p>
            <a:pPr eaLnBrk="1" hangingPunct="1"/>
            <a:r>
              <a:rPr lang="en-US" altLang="en-US" dirty="0" smtClean="0"/>
              <a:t>Used by Plans Reviewers for service requests</a:t>
            </a:r>
          </a:p>
          <a:p>
            <a:pPr marL="0" indent="0" eaLnBrk="1" hangingPunct="1">
              <a:buNone/>
            </a:pPr>
            <a:endParaRPr lang="en-US" altLang="en-US" dirty="0" smtClean="0"/>
          </a:p>
          <a:p>
            <a:pPr eaLnBrk="1" hangingPunct="1"/>
            <a:r>
              <a:rPr lang="en-US" altLang="en-US" dirty="0" smtClean="0"/>
              <a:t>Provide layout for consistent, systemic review</a:t>
            </a:r>
          </a:p>
          <a:p>
            <a:pPr marL="0" indent="0" eaLnBrk="1" hangingPunct="1">
              <a:buNone/>
            </a:pPr>
            <a:endParaRPr lang="en-US" altLang="en-US" dirty="0" smtClean="0"/>
          </a:p>
          <a:p>
            <a:pPr eaLnBrk="1" hangingPunct="1"/>
            <a:r>
              <a:rPr lang="en-US" altLang="en-US" dirty="0"/>
              <a:t>Cited in </a:t>
            </a:r>
            <a:r>
              <a:rPr lang="en-US" altLang="en-US" dirty="0" smtClean="0"/>
              <a:t>a denial letter when a covered </a:t>
            </a:r>
            <a:r>
              <a:rPr lang="en-US" altLang="en-US" dirty="0"/>
              <a:t>service </a:t>
            </a:r>
            <a:r>
              <a:rPr lang="en-US" altLang="en-US" dirty="0" smtClean="0"/>
              <a:t>is </a:t>
            </a:r>
            <a:r>
              <a:rPr lang="en-US" altLang="en-US" dirty="0"/>
              <a:t>not medically necessary.</a:t>
            </a:r>
          </a:p>
          <a:p>
            <a:pPr marL="0" indent="0" eaLnBrk="1" hangingPunct="1">
              <a:buNone/>
            </a:pPr>
            <a:endParaRPr lang="en-US" altLang="en-US" dirty="0" smtClean="0"/>
          </a:p>
          <a:p>
            <a:pPr marL="0" indent="0" eaLnBrk="1" hangingPunct="1">
              <a:buNone/>
            </a:pPr>
            <a:endParaRPr lang="en-US" altLang="en-US" sz="2000" dirty="0" smtClean="0"/>
          </a:p>
          <a:p>
            <a:pPr eaLnBrk="1" hangingPunct="1">
              <a:buFontTx/>
              <a:buNone/>
            </a:pPr>
            <a:endParaRPr lang="en-US" altLang="en-US" sz="2000" dirty="0" smtClean="0"/>
          </a:p>
        </p:txBody>
      </p: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124931">
                                            <p:txEl>
                                              <p:pRg st="1" end="1"/>
                                            </p:txEl>
                                          </p:spTgt>
                                        </p:tgtEl>
                                        <p:attrNameLst>
                                          <p:attrName>style.visibility</p:attrName>
                                        </p:attrNameLst>
                                      </p:cBhvr>
                                      <p:to>
                                        <p:strVal val="visible"/>
                                      </p:to>
                                    </p:set>
                                    <p:animEffect transition="in" filter="fade">
                                      <p:cBhvr>
                                        <p:cTn id="7" dur="1000"/>
                                        <p:tgtEl>
                                          <p:spTgt spid="124931">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24931">
                                            <p:txEl>
                                              <p:pRg st="3" end="3"/>
                                            </p:txEl>
                                          </p:spTgt>
                                        </p:tgtEl>
                                        <p:attrNameLst>
                                          <p:attrName>style.visibility</p:attrName>
                                        </p:attrNameLst>
                                      </p:cBhvr>
                                      <p:to>
                                        <p:strVal val="visible"/>
                                      </p:to>
                                    </p:set>
                                    <p:animEffect transition="in" filter="fade">
                                      <p:cBhvr>
                                        <p:cTn id="12" dur="1000"/>
                                        <p:tgtEl>
                                          <p:spTgt spid="124931">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24931">
                                            <p:txEl>
                                              <p:pRg st="5" end="5"/>
                                            </p:txEl>
                                          </p:spTgt>
                                        </p:tgtEl>
                                        <p:attrNameLst>
                                          <p:attrName>style.visibility</p:attrName>
                                        </p:attrNameLst>
                                      </p:cBhvr>
                                      <p:to>
                                        <p:strVal val="visible"/>
                                      </p:to>
                                    </p:set>
                                    <p:animEffect transition="in" filter="fade">
                                      <p:cBhvr>
                                        <p:cTn id="17" dur="1000"/>
                                        <p:tgtEl>
                                          <p:spTgt spid="124931">
                                            <p:txEl>
                                              <p:pRg st="5" end="5"/>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24931">
                                            <p:txEl>
                                              <p:pRg st="7" end="7"/>
                                            </p:txEl>
                                          </p:spTgt>
                                        </p:tgtEl>
                                        <p:attrNameLst>
                                          <p:attrName>style.visibility</p:attrName>
                                        </p:attrNameLst>
                                      </p:cBhvr>
                                      <p:to>
                                        <p:strVal val="visible"/>
                                      </p:to>
                                    </p:set>
                                    <p:animEffect transition="in" filter="fade">
                                      <p:cBhvr>
                                        <p:cTn id="22" dur="1000"/>
                                        <p:tgtEl>
                                          <p:spTgt spid="124931">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3"/>
          <p:cNvSpPr>
            <a:spLocks noGrp="1" noChangeArrowheads="1"/>
          </p:cNvSpPr>
          <p:nvPr>
            <p:ph idx="4294967295"/>
          </p:nvPr>
        </p:nvSpPr>
        <p:spPr>
          <a:xfrm>
            <a:off x="-152400" y="304800"/>
            <a:ext cx="8763000" cy="6400800"/>
          </a:xfrm>
        </p:spPr>
        <p:txBody>
          <a:bodyPr/>
          <a:lstStyle/>
          <a:p>
            <a:pPr eaLnBrk="1" hangingPunct="1">
              <a:lnSpc>
                <a:spcPct val="90000"/>
              </a:lnSpc>
              <a:buFontTx/>
              <a:buNone/>
            </a:pPr>
            <a:r>
              <a:rPr lang="en-US" altLang="en-US" sz="2000" smtClean="0"/>
              <a:t>  	</a:t>
            </a:r>
            <a:r>
              <a:rPr lang="en-US" altLang="en-US" sz="2400" smtClean="0">
                <a:latin typeface="Open Sans" panose="020B0606030504020204" pitchFamily="34" charset="0"/>
                <a:cs typeface="Open Sans" panose="020B0606030504020204" pitchFamily="34" charset="0"/>
              </a:rPr>
              <a:t>Is the requested modification one of the following specific exclusions in the waiver service definition?</a:t>
            </a:r>
          </a:p>
          <a:p>
            <a:pPr eaLnBrk="1" hangingPunct="1">
              <a:lnSpc>
                <a:spcPct val="90000"/>
              </a:lnSpc>
              <a:buFontTx/>
              <a:buNone/>
            </a:pPr>
            <a:endParaRPr lang="en-US" altLang="en-US" sz="2400" smtClean="0">
              <a:latin typeface="Open Sans" panose="020B0606030504020204" pitchFamily="34" charset="0"/>
              <a:cs typeface="Open Sans" panose="020B0606030504020204" pitchFamily="34" charset="0"/>
            </a:endParaRPr>
          </a:p>
          <a:p>
            <a:pPr eaLnBrk="1" hangingPunct="1">
              <a:lnSpc>
                <a:spcPct val="90000"/>
              </a:lnSpc>
              <a:buFontTx/>
              <a:buNone/>
            </a:pPr>
            <a:r>
              <a:rPr lang="en-US" altLang="en-US" sz="2400" smtClean="0">
                <a:latin typeface="Open Sans" panose="020B0606030504020204" pitchFamily="34" charset="0"/>
                <a:cs typeface="Open Sans" panose="020B0606030504020204" pitchFamily="34" charset="0"/>
              </a:rPr>
              <a:t>	a.	Any adaptation or modification of the home 			which is of general utility and is not of direct 			medical or remedial benefit to the enrollee; </a:t>
            </a:r>
            <a:r>
              <a:rPr lang="en-US" altLang="en-US" sz="2400" b="1" smtClean="0">
                <a:latin typeface="Open Sans" panose="020B0606030504020204" pitchFamily="34" charset="0"/>
                <a:cs typeface="Open Sans" panose="020B0606030504020204" pitchFamily="34" charset="0"/>
              </a:rPr>
              <a:t>OR</a:t>
            </a:r>
          </a:p>
          <a:p>
            <a:pPr eaLnBrk="1" hangingPunct="1">
              <a:lnSpc>
                <a:spcPct val="90000"/>
              </a:lnSpc>
              <a:buFontTx/>
              <a:buNone/>
            </a:pPr>
            <a:endParaRPr lang="en-US" altLang="en-US" sz="2400" smtClean="0">
              <a:latin typeface="Open Sans" panose="020B0606030504020204" pitchFamily="34" charset="0"/>
              <a:cs typeface="Open Sans" panose="020B0606030504020204" pitchFamily="34" charset="0"/>
            </a:endParaRPr>
          </a:p>
          <a:p>
            <a:pPr eaLnBrk="1" hangingPunct="1">
              <a:lnSpc>
                <a:spcPct val="90000"/>
              </a:lnSpc>
              <a:buFontTx/>
              <a:buNone/>
            </a:pPr>
            <a:r>
              <a:rPr lang="en-US" altLang="en-US" sz="2400" smtClean="0">
                <a:latin typeface="Open Sans" panose="020B0606030504020204" pitchFamily="34" charset="0"/>
                <a:cs typeface="Open Sans" panose="020B0606030504020204" pitchFamily="34" charset="0"/>
              </a:rPr>
              <a:t>	b.	Any adaptation or modification which is 			considered to be general maintenance of the 		residence;</a:t>
            </a:r>
            <a:r>
              <a:rPr lang="en-US" altLang="en-US" sz="2400" b="1" smtClean="0">
                <a:latin typeface="Open Sans" panose="020B0606030504020204" pitchFamily="34" charset="0"/>
                <a:cs typeface="Open Sans" panose="020B0606030504020204" pitchFamily="34" charset="0"/>
              </a:rPr>
              <a:t> OR</a:t>
            </a:r>
          </a:p>
          <a:p>
            <a:pPr eaLnBrk="1" hangingPunct="1">
              <a:lnSpc>
                <a:spcPct val="90000"/>
              </a:lnSpc>
              <a:buFontTx/>
              <a:buNone/>
            </a:pPr>
            <a:endParaRPr lang="en-US" altLang="en-US" sz="2400" smtClean="0">
              <a:latin typeface="Open Sans" panose="020B0606030504020204" pitchFamily="34" charset="0"/>
              <a:cs typeface="Open Sans" panose="020B0606030504020204" pitchFamily="34" charset="0"/>
            </a:endParaRPr>
          </a:p>
          <a:p>
            <a:pPr eaLnBrk="1" hangingPunct="1">
              <a:lnSpc>
                <a:spcPct val="90000"/>
              </a:lnSpc>
              <a:buFontTx/>
              <a:buNone/>
            </a:pPr>
            <a:r>
              <a:rPr lang="en-US" altLang="en-US" sz="2400" smtClean="0">
                <a:latin typeface="Open Sans" panose="020B0606030504020204" pitchFamily="34" charset="0"/>
                <a:cs typeface="Open Sans" panose="020B0606030504020204" pitchFamily="34" charset="0"/>
              </a:rPr>
              <a:t>	c.	Any physical modification to the exterior of the 		enrollee’s place of residence or lot (e.g., 			driveways, sidewalks, fences, decks, patios, 			porches) that is not explicitly listed in the 			waiver service definition as being covered;</a:t>
            </a:r>
            <a:r>
              <a:rPr lang="en-US" altLang="en-US" sz="2400" b="1" smtClean="0">
                <a:latin typeface="Open Sans" panose="020B0606030504020204" pitchFamily="34" charset="0"/>
                <a:cs typeface="Open Sans" panose="020B0606030504020204" pitchFamily="34" charset="0"/>
              </a:rPr>
              <a:t> OR</a:t>
            </a:r>
          </a:p>
        </p:txBody>
      </p:sp>
    </p:spTree>
  </p:cSld>
  <p:clrMapOvr>
    <a:masterClrMapping/>
  </p:clrMapOvr>
  <p:transition spd="slow"/>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2"/>
          <p:cNvSpPr>
            <a:spLocks noGrp="1" noChangeArrowheads="1"/>
          </p:cNvSpPr>
          <p:nvPr>
            <p:ph type="title"/>
          </p:nvPr>
        </p:nvSpPr>
        <p:spPr/>
        <p:txBody>
          <a:bodyPr rtlCol="0"/>
          <a:lstStyle/>
          <a:p>
            <a:pPr eaLnBrk="1" fontAlgn="auto" hangingPunct="1">
              <a:spcAft>
                <a:spcPts val="0"/>
              </a:spcAft>
              <a:defRPr/>
            </a:pPr>
            <a:r>
              <a:rPr lang="en-US" altLang="en-US" smtClean="0"/>
              <a:t>Key Provisions of Grier</a:t>
            </a:r>
          </a:p>
        </p:txBody>
      </p:sp>
      <p:sp>
        <p:nvSpPr>
          <p:cNvPr id="101379" name="Rectangle 3"/>
          <p:cNvSpPr>
            <a:spLocks noGrp="1" noChangeArrowheads="1"/>
          </p:cNvSpPr>
          <p:nvPr>
            <p:ph idx="1"/>
          </p:nvPr>
        </p:nvSpPr>
        <p:spPr/>
        <p:txBody>
          <a:bodyPr rtlCol="0"/>
          <a:lstStyle/>
          <a:p>
            <a:pPr marL="0" indent="0" eaLnBrk="1" fontAlgn="auto" hangingPunct="1">
              <a:spcAft>
                <a:spcPts val="0"/>
              </a:spcAft>
              <a:buNone/>
              <a:defRPr/>
            </a:pPr>
            <a:endParaRPr lang="en-US" altLang="en-US" dirty="0" smtClean="0"/>
          </a:p>
          <a:p>
            <a:pPr marL="533400" indent="-533400" eaLnBrk="1" fontAlgn="auto" hangingPunct="1">
              <a:spcAft>
                <a:spcPts val="0"/>
              </a:spcAft>
              <a:defRPr/>
            </a:pPr>
            <a:r>
              <a:rPr lang="en-US" altLang="en-US" dirty="0" smtClean="0"/>
              <a:t>Outlines Due Process requirements</a:t>
            </a:r>
          </a:p>
          <a:p>
            <a:pPr marL="533400" indent="-533400" eaLnBrk="1" fontAlgn="auto" hangingPunct="1">
              <a:spcAft>
                <a:spcPts val="0"/>
              </a:spcAft>
              <a:defRPr/>
            </a:pPr>
            <a:endParaRPr lang="en-US" altLang="en-US" dirty="0" smtClean="0"/>
          </a:p>
          <a:p>
            <a:pPr marL="533400" indent="-533400" eaLnBrk="1" fontAlgn="auto" hangingPunct="1">
              <a:spcAft>
                <a:spcPts val="0"/>
              </a:spcAft>
              <a:defRPr/>
            </a:pPr>
            <a:r>
              <a:rPr lang="en-US" altLang="en-US" dirty="0" smtClean="0"/>
              <a:t>Compliance requirements</a:t>
            </a:r>
          </a:p>
          <a:p>
            <a:pPr marL="0" indent="0" eaLnBrk="1" fontAlgn="auto" hangingPunct="1">
              <a:spcAft>
                <a:spcPts val="0"/>
              </a:spcAft>
              <a:buNone/>
              <a:defRPr/>
            </a:pPr>
            <a:endParaRPr lang="en-US" altLang="en-US" dirty="0" smtClean="0"/>
          </a:p>
          <a:p>
            <a:pPr marL="533400" indent="-533400" eaLnBrk="1" fontAlgn="auto" hangingPunct="1">
              <a:spcAft>
                <a:spcPts val="0"/>
              </a:spcAft>
              <a:defRPr/>
            </a:pPr>
            <a:r>
              <a:rPr lang="en-US" altLang="en-US" dirty="0"/>
              <a:t>Appeal </a:t>
            </a:r>
            <a:r>
              <a:rPr lang="en-US" altLang="en-US" dirty="0" smtClean="0"/>
              <a:t>rights</a:t>
            </a:r>
          </a:p>
          <a:p>
            <a:pPr marL="0" indent="0" eaLnBrk="1" fontAlgn="auto" hangingPunct="1">
              <a:spcAft>
                <a:spcPts val="0"/>
              </a:spcAft>
              <a:buNone/>
              <a:defRPr/>
            </a:pPr>
            <a:endParaRPr lang="en-US" altLang="en-US" dirty="0" smtClean="0"/>
          </a:p>
          <a:p>
            <a:pPr marL="533400" indent="-533400" eaLnBrk="1" fontAlgn="auto" hangingPunct="1">
              <a:spcAft>
                <a:spcPts val="0"/>
              </a:spcAft>
              <a:defRPr/>
            </a:pPr>
            <a:r>
              <a:rPr lang="en-US" altLang="en-US" dirty="0" smtClean="0"/>
              <a:t>Appeal must be filed within 30 days</a:t>
            </a:r>
          </a:p>
          <a:p>
            <a:pPr marL="0" indent="0" eaLnBrk="1" fontAlgn="auto" hangingPunct="1">
              <a:spcAft>
                <a:spcPts val="0"/>
              </a:spcAft>
              <a:buNone/>
              <a:defRPr/>
            </a:pPr>
            <a:endParaRPr lang="en-US" altLang="en-US" dirty="0" smtClean="0"/>
          </a:p>
          <a:p>
            <a:pPr marL="533400" indent="-533400" eaLnBrk="1" fontAlgn="auto" hangingPunct="1">
              <a:spcAft>
                <a:spcPts val="0"/>
              </a:spcAft>
              <a:defRPr/>
            </a:pPr>
            <a:r>
              <a:rPr lang="en-US" altLang="en-US" dirty="0" smtClean="0"/>
              <a:t>Timing/types of appeals</a:t>
            </a:r>
          </a:p>
          <a:p>
            <a:pPr marL="533400" indent="-533400" eaLnBrk="1" fontAlgn="auto" hangingPunct="1">
              <a:spcAft>
                <a:spcPts val="0"/>
              </a:spcAft>
              <a:defRPr/>
            </a:pPr>
            <a:endParaRPr lang="en-US" altLang="en-US" sz="2000" dirty="0" smtClean="0"/>
          </a:p>
          <a:p>
            <a:pPr marL="914400" lvl="1" indent="-457200" eaLnBrk="1" fontAlgn="auto" hangingPunct="1">
              <a:spcAft>
                <a:spcPts val="0"/>
              </a:spcAft>
              <a:buFontTx/>
              <a:buNone/>
              <a:defRPr/>
            </a:pPr>
            <a:endParaRPr lang="en-US" altLang="en-US" b="1" dirty="0" smtClean="0"/>
          </a:p>
          <a:p>
            <a:pPr marL="914400" lvl="1" indent="-457200" eaLnBrk="1" fontAlgn="auto" hangingPunct="1">
              <a:spcAft>
                <a:spcPts val="0"/>
              </a:spcAft>
              <a:defRPr/>
            </a:pPr>
            <a:endParaRPr lang="en-US" altLang="en-US" dirty="0" smtClean="0"/>
          </a:p>
        </p:txBody>
      </p: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01379">
                                            <p:txEl>
                                              <p:pRg st="1" end="1"/>
                                            </p:txEl>
                                          </p:spTgt>
                                        </p:tgtEl>
                                        <p:attrNameLst>
                                          <p:attrName>style.visibility</p:attrName>
                                        </p:attrNameLst>
                                      </p:cBhvr>
                                      <p:to>
                                        <p:strVal val="visible"/>
                                      </p:to>
                                    </p:set>
                                    <p:animEffect transition="in" filter="fade">
                                      <p:cBhvr>
                                        <p:cTn id="7" dur="1000"/>
                                        <p:tgtEl>
                                          <p:spTgt spid="101379">
                                            <p:txEl>
                                              <p:pRg st="1" end="1"/>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101379">
                                            <p:txEl>
                                              <p:pRg st="3" end="3"/>
                                            </p:txEl>
                                          </p:spTgt>
                                        </p:tgtEl>
                                        <p:attrNameLst>
                                          <p:attrName>style.visibility</p:attrName>
                                        </p:attrNameLst>
                                      </p:cBhvr>
                                      <p:to>
                                        <p:strVal val="visible"/>
                                      </p:to>
                                    </p:set>
                                    <p:animEffect transition="in" filter="fade">
                                      <p:cBhvr>
                                        <p:cTn id="12" dur="1000"/>
                                        <p:tgtEl>
                                          <p:spTgt spid="101379">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01379">
                                            <p:txEl>
                                              <p:pRg st="5" end="5"/>
                                            </p:txEl>
                                          </p:spTgt>
                                        </p:tgtEl>
                                        <p:attrNameLst>
                                          <p:attrName>style.visibility</p:attrName>
                                        </p:attrNameLst>
                                      </p:cBhvr>
                                      <p:to>
                                        <p:strVal val="visible"/>
                                      </p:to>
                                    </p:set>
                                    <p:animEffect transition="in" filter="fade">
                                      <p:cBhvr>
                                        <p:cTn id="17" dur="1000"/>
                                        <p:tgtEl>
                                          <p:spTgt spid="101379">
                                            <p:txEl>
                                              <p:pRg st="5" end="5"/>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nodeType="clickEffect">
                                  <p:stCondLst>
                                    <p:cond delay="0"/>
                                  </p:stCondLst>
                                  <p:childTnLst>
                                    <p:set>
                                      <p:cBhvr>
                                        <p:cTn id="21" dur="1" fill="hold">
                                          <p:stCondLst>
                                            <p:cond delay="0"/>
                                          </p:stCondLst>
                                        </p:cTn>
                                        <p:tgtEl>
                                          <p:spTgt spid="101379">
                                            <p:txEl>
                                              <p:pRg st="7" end="7"/>
                                            </p:txEl>
                                          </p:spTgt>
                                        </p:tgtEl>
                                        <p:attrNameLst>
                                          <p:attrName>style.visibility</p:attrName>
                                        </p:attrNameLst>
                                      </p:cBhvr>
                                      <p:to>
                                        <p:strVal val="visible"/>
                                      </p:to>
                                    </p:set>
                                    <p:animEffect transition="in" filter="fade">
                                      <p:cBhvr>
                                        <p:cTn id="22" dur="1000"/>
                                        <p:tgtEl>
                                          <p:spTgt spid="101379">
                                            <p:txEl>
                                              <p:pRg st="7" end="7"/>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nodeType="clickEffect">
                                  <p:stCondLst>
                                    <p:cond delay="0"/>
                                  </p:stCondLst>
                                  <p:childTnLst>
                                    <p:set>
                                      <p:cBhvr>
                                        <p:cTn id="26" dur="1" fill="hold">
                                          <p:stCondLst>
                                            <p:cond delay="0"/>
                                          </p:stCondLst>
                                        </p:cTn>
                                        <p:tgtEl>
                                          <p:spTgt spid="101379">
                                            <p:txEl>
                                              <p:pRg st="9" end="9"/>
                                            </p:txEl>
                                          </p:spTgt>
                                        </p:tgtEl>
                                        <p:attrNameLst>
                                          <p:attrName>style.visibility</p:attrName>
                                        </p:attrNameLst>
                                      </p:cBhvr>
                                      <p:to>
                                        <p:strVal val="visible"/>
                                      </p:to>
                                    </p:set>
                                    <p:animEffect transition="in" filter="fade">
                                      <p:cBhvr>
                                        <p:cTn id="27" dur="1000"/>
                                        <p:tgtEl>
                                          <p:spTgt spid="101379">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3"/>
          <p:cNvSpPr>
            <a:spLocks noGrp="1" noChangeArrowheads="1"/>
          </p:cNvSpPr>
          <p:nvPr>
            <p:ph idx="4294967295"/>
          </p:nvPr>
        </p:nvSpPr>
        <p:spPr>
          <a:xfrm>
            <a:off x="0" y="152400"/>
            <a:ext cx="8899525" cy="6248400"/>
          </a:xfrm>
        </p:spPr>
        <p:txBody>
          <a:bodyPr>
            <a:normAutofit fontScale="92500" lnSpcReduction="10000"/>
          </a:bodyPr>
          <a:lstStyle/>
          <a:p>
            <a:pPr eaLnBrk="1" hangingPunct="1">
              <a:lnSpc>
                <a:spcPct val="80000"/>
              </a:lnSpc>
              <a:buFontTx/>
              <a:buNone/>
              <a:defRPr/>
            </a:pPr>
            <a:r>
              <a:rPr lang="en-US" altLang="en-US" sz="1600" dirty="0" smtClean="0"/>
              <a:t>	</a:t>
            </a:r>
            <a:r>
              <a:rPr lang="en-US" altLang="en-US" sz="2100" b="1" dirty="0" smtClean="0">
                <a:solidFill>
                  <a:schemeClr val="bg1"/>
                </a:solidFill>
              </a:rPr>
              <a:t>Medical necessity review questions:</a:t>
            </a:r>
          </a:p>
          <a:p>
            <a:pPr eaLnBrk="1" hangingPunct="1">
              <a:lnSpc>
                <a:spcPct val="80000"/>
              </a:lnSpc>
              <a:buFontTx/>
              <a:buNone/>
              <a:defRPr/>
            </a:pPr>
            <a:r>
              <a:rPr lang="en-US" altLang="en-US" sz="2600" dirty="0" smtClean="0">
                <a:latin typeface="Open Sans" panose="020B0606030504020204" pitchFamily="34" charset="0"/>
                <a:ea typeface="Open Sans" panose="020B0606030504020204" pitchFamily="34" charset="0"/>
                <a:cs typeface="Open Sans" panose="020B0606030504020204" pitchFamily="34" charset="0"/>
              </a:rPr>
              <a:t>	</a:t>
            </a:r>
            <a:r>
              <a:rPr lang="en-US" altLang="en-US" sz="2400" dirty="0" smtClean="0">
                <a:latin typeface="Open Sans" panose="020B0606030504020204" pitchFamily="34" charset="0"/>
                <a:ea typeface="Open Sans" panose="020B0606030504020204" pitchFamily="34" charset="0"/>
                <a:cs typeface="Open Sans" panose="020B0606030504020204" pitchFamily="34" charset="0"/>
              </a:rPr>
              <a:t>Is there sufficient information in the Individual Support Plan</a:t>
            </a:r>
          </a:p>
          <a:p>
            <a:pPr eaLnBrk="1" hangingPunct="1">
              <a:lnSpc>
                <a:spcPct val="80000"/>
              </a:lnSpc>
              <a:buFontTx/>
              <a:buNone/>
              <a:defRPr/>
            </a:pPr>
            <a:r>
              <a:rPr lang="en-US" altLang="en-US" sz="2400" dirty="0">
                <a:latin typeface="Open Sans" panose="020B0606030504020204" pitchFamily="34" charset="0"/>
                <a:ea typeface="Open Sans" panose="020B0606030504020204" pitchFamily="34" charset="0"/>
                <a:cs typeface="Open Sans" panose="020B0606030504020204" pitchFamily="34" charset="0"/>
              </a:rPr>
              <a:t>	</a:t>
            </a:r>
            <a:r>
              <a:rPr lang="en-US" altLang="en-US" sz="2400" dirty="0" smtClean="0">
                <a:latin typeface="Open Sans" panose="020B0606030504020204" pitchFamily="34" charset="0"/>
                <a:ea typeface="Open Sans" panose="020B0606030504020204" pitchFamily="34" charset="0"/>
                <a:cs typeface="Open Sans" panose="020B0606030504020204" pitchFamily="34" charset="0"/>
              </a:rPr>
              <a:t>(ISP) and/or supporting documentation to show that the </a:t>
            </a:r>
            <a:endParaRPr lang="en-US" altLang="en-US" sz="2400" dirty="0">
              <a:latin typeface="Open Sans" panose="020B0606030504020204" pitchFamily="34" charset="0"/>
              <a:ea typeface="Open Sans" panose="020B0606030504020204" pitchFamily="34" charset="0"/>
              <a:cs typeface="Open Sans" panose="020B0606030504020204" pitchFamily="34" charset="0"/>
            </a:endParaRPr>
          </a:p>
          <a:p>
            <a:pPr eaLnBrk="1" hangingPunct="1">
              <a:lnSpc>
                <a:spcPct val="80000"/>
              </a:lnSpc>
              <a:buFontTx/>
              <a:buNone/>
              <a:defRPr/>
            </a:pPr>
            <a:r>
              <a:rPr lang="en-US" altLang="en-US" sz="2400" dirty="0" smtClean="0">
                <a:latin typeface="Open Sans" panose="020B0606030504020204" pitchFamily="34" charset="0"/>
                <a:ea typeface="Open Sans" panose="020B0606030504020204" pitchFamily="34" charset="0"/>
                <a:cs typeface="Open Sans" panose="020B0606030504020204" pitchFamily="34" charset="0"/>
              </a:rPr>
              <a:t>	person has functional limitations involving ambulation, </a:t>
            </a:r>
            <a:endParaRPr lang="en-US" altLang="en-US" sz="2400" dirty="0">
              <a:latin typeface="Open Sans" panose="020B0606030504020204" pitchFamily="34" charset="0"/>
              <a:ea typeface="Open Sans" panose="020B0606030504020204" pitchFamily="34" charset="0"/>
              <a:cs typeface="Open Sans" panose="020B0606030504020204" pitchFamily="34" charset="0"/>
            </a:endParaRPr>
          </a:p>
          <a:p>
            <a:pPr eaLnBrk="1" hangingPunct="1">
              <a:lnSpc>
                <a:spcPct val="80000"/>
              </a:lnSpc>
              <a:buFontTx/>
              <a:buNone/>
              <a:defRPr/>
            </a:pPr>
            <a:r>
              <a:rPr lang="en-US" altLang="en-US" sz="2400" dirty="0" smtClean="0">
                <a:latin typeface="Open Sans" panose="020B0606030504020204" pitchFamily="34" charset="0"/>
                <a:ea typeface="Open Sans" panose="020B0606030504020204" pitchFamily="34" charset="0"/>
                <a:cs typeface="Open Sans" panose="020B0606030504020204" pitchFamily="34" charset="0"/>
              </a:rPr>
              <a:t>	mobility, or other activities of daily living or safety needs and</a:t>
            </a:r>
          </a:p>
          <a:p>
            <a:pPr eaLnBrk="1" hangingPunct="1">
              <a:lnSpc>
                <a:spcPct val="80000"/>
              </a:lnSpc>
              <a:buFontTx/>
              <a:buNone/>
              <a:defRPr/>
            </a:pPr>
            <a:r>
              <a:rPr lang="en-US" altLang="en-US" sz="2400" dirty="0" smtClean="0">
                <a:latin typeface="Open Sans" panose="020B0606030504020204" pitchFamily="34" charset="0"/>
                <a:ea typeface="Open Sans" panose="020B0606030504020204" pitchFamily="34" charset="0"/>
                <a:cs typeface="Open Sans" panose="020B0606030504020204" pitchFamily="34" charset="0"/>
              </a:rPr>
              <a:t>	that such limitations or safety needs would be mitigated by one</a:t>
            </a:r>
          </a:p>
          <a:p>
            <a:pPr eaLnBrk="1" hangingPunct="1">
              <a:lnSpc>
                <a:spcPct val="80000"/>
              </a:lnSpc>
              <a:buFontTx/>
              <a:buNone/>
              <a:defRPr/>
            </a:pPr>
            <a:r>
              <a:rPr lang="en-US" altLang="en-US" sz="2400" dirty="0">
                <a:latin typeface="Open Sans" panose="020B0606030504020204" pitchFamily="34" charset="0"/>
                <a:ea typeface="Open Sans" panose="020B0606030504020204" pitchFamily="34" charset="0"/>
                <a:cs typeface="Open Sans" panose="020B0606030504020204" pitchFamily="34" charset="0"/>
              </a:rPr>
              <a:t>	</a:t>
            </a:r>
            <a:r>
              <a:rPr lang="en-US" altLang="en-US" sz="2400" dirty="0" smtClean="0">
                <a:latin typeface="Open Sans" panose="020B0606030504020204" pitchFamily="34" charset="0"/>
                <a:ea typeface="Open Sans" panose="020B0606030504020204" pitchFamily="34" charset="0"/>
                <a:cs typeface="Open Sans" panose="020B0606030504020204" pitchFamily="34" charset="0"/>
              </a:rPr>
              <a:t>or more of the following:</a:t>
            </a:r>
          </a:p>
          <a:p>
            <a:pPr eaLnBrk="1" hangingPunct="1">
              <a:lnSpc>
                <a:spcPct val="80000"/>
              </a:lnSpc>
              <a:buFontTx/>
              <a:buNone/>
              <a:defRPr/>
            </a:pPr>
            <a:endParaRPr lang="en-US" altLang="en-US" sz="2400" dirty="0" smtClean="0">
              <a:latin typeface="Open Sans" panose="020B0606030504020204" pitchFamily="34" charset="0"/>
              <a:ea typeface="Open Sans" panose="020B0606030504020204" pitchFamily="34" charset="0"/>
              <a:cs typeface="Open Sans" panose="020B0606030504020204" pitchFamily="34" charset="0"/>
            </a:endParaRPr>
          </a:p>
          <a:p>
            <a:pPr eaLnBrk="1" hangingPunct="1">
              <a:lnSpc>
                <a:spcPct val="80000"/>
              </a:lnSpc>
              <a:buFontTx/>
              <a:buNone/>
              <a:defRPr/>
            </a:pPr>
            <a:r>
              <a:rPr lang="en-US" altLang="en-US" sz="2400" dirty="0" smtClean="0">
                <a:latin typeface="Open Sans" panose="020B0606030504020204" pitchFamily="34" charset="0"/>
                <a:ea typeface="Open Sans" panose="020B0606030504020204" pitchFamily="34" charset="0"/>
                <a:cs typeface="Open Sans" panose="020B0606030504020204" pitchFamily="34" charset="0"/>
              </a:rPr>
              <a:t>	(1)	Physical modifications to the interior of an enrollee’s</a:t>
            </a:r>
          </a:p>
          <a:p>
            <a:pPr eaLnBrk="1" hangingPunct="1">
              <a:lnSpc>
                <a:spcPct val="80000"/>
              </a:lnSpc>
              <a:buFontTx/>
              <a:buNone/>
              <a:defRPr/>
            </a:pPr>
            <a:r>
              <a:rPr lang="en-US" altLang="en-US" sz="2400" dirty="0" smtClean="0">
                <a:latin typeface="Open Sans" panose="020B0606030504020204" pitchFamily="34" charset="0"/>
                <a:ea typeface="Open Sans" panose="020B0606030504020204" pitchFamily="34" charset="0"/>
                <a:cs typeface="Open Sans" panose="020B0606030504020204" pitchFamily="34" charset="0"/>
              </a:rPr>
              <a:t>		place of residence to increase the person’s mobility </a:t>
            </a:r>
            <a:endParaRPr lang="en-US" altLang="en-US" sz="2400" dirty="0">
              <a:latin typeface="Open Sans" panose="020B0606030504020204" pitchFamily="34" charset="0"/>
              <a:ea typeface="Open Sans" panose="020B0606030504020204" pitchFamily="34" charset="0"/>
              <a:cs typeface="Open Sans" panose="020B0606030504020204" pitchFamily="34" charset="0"/>
            </a:endParaRPr>
          </a:p>
          <a:p>
            <a:pPr eaLnBrk="1" hangingPunct="1">
              <a:lnSpc>
                <a:spcPct val="80000"/>
              </a:lnSpc>
              <a:buFontTx/>
              <a:buNone/>
              <a:defRPr/>
            </a:pPr>
            <a:r>
              <a:rPr lang="en-US" altLang="en-US" sz="2400" dirty="0" smtClean="0">
                <a:latin typeface="Open Sans" panose="020B0606030504020204" pitchFamily="34" charset="0"/>
                <a:ea typeface="Open Sans" panose="020B0606030504020204" pitchFamily="34" charset="0"/>
                <a:cs typeface="Open Sans" panose="020B0606030504020204" pitchFamily="34" charset="0"/>
              </a:rPr>
              <a:t>		and accessibility within the residence; </a:t>
            </a:r>
            <a:r>
              <a:rPr lang="en-US" altLang="en-US" sz="2400" b="1" dirty="0" smtClean="0">
                <a:latin typeface="Open Sans" panose="020B0606030504020204" pitchFamily="34" charset="0"/>
                <a:ea typeface="Open Sans" panose="020B0606030504020204" pitchFamily="34" charset="0"/>
                <a:cs typeface="Open Sans" panose="020B0606030504020204" pitchFamily="34" charset="0"/>
              </a:rPr>
              <a:t>OR</a:t>
            </a:r>
          </a:p>
          <a:p>
            <a:pPr eaLnBrk="1" hangingPunct="1">
              <a:lnSpc>
                <a:spcPct val="80000"/>
              </a:lnSpc>
              <a:buFontTx/>
              <a:buNone/>
              <a:defRPr/>
            </a:pPr>
            <a:endParaRPr lang="en-US" altLang="en-US" sz="2400" dirty="0" smtClean="0">
              <a:latin typeface="Open Sans" panose="020B0606030504020204" pitchFamily="34" charset="0"/>
              <a:ea typeface="Open Sans" panose="020B0606030504020204" pitchFamily="34" charset="0"/>
              <a:cs typeface="Open Sans" panose="020B0606030504020204" pitchFamily="34" charset="0"/>
            </a:endParaRPr>
          </a:p>
          <a:p>
            <a:pPr eaLnBrk="1" hangingPunct="1">
              <a:lnSpc>
                <a:spcPct val="80000"/>
              </a:lnSpc>
              <a:buFontTx/>
              <a:buNone/>
              <a:defRPr/>
            </a:pPr>
            <a:r>
              <a:rPr lang="en-US" altLang="en-US" sz="2400" dirty="0" smtClean="0">
                <a:latin typeface="Open Sans" panose="020B0606030504020204" pitchFamily="34" charset="0"/>
                <a:ea typeface="Open Sans" panose="020B0606030504020204" pitchFamily="34" charset="0"/>
                <a:cs typeface="Open Sans" panose="020B0606030504020204" pitchFamily="34" charset="0"/>
              </a:rPr>
              <a:t>	(2)	Physical modifications to an existing exterior doorway of</a:t>
            </a:r>
          </a:p>
          <a:p>
            <a:pPr eaLnBrk="1" hangingPunct="1">
              <a:lnSpc>
                <a:spcPct val="80000"/>
              </a:lnSpc>
              <a:buFontTx/>
              <a:buNone/>
              <a:defRPr/>
            </a:pPr>
            <a:r>
              <a:rPr lang="en-US" altLang="en-US" sz="2400" dirty="0" smtClean="0">
                <a:latin typeface="Open Sans" panose="020B0606030504020204" pitchFamily="34" charset="0"/>
                <a:ea typeface="Open Sans" panose="020B0606030504020204" pitchFamily="34" charset="0"/>
                <a:cs typeface="Open Sans" panose="020B0606030504020204" pitchFamily="34" charset="0"/>
              </a:rPr>
              <a:t>		the person’s place of residence to increase the person’s</a:t>
            </a:r>
          </a:p>
          <a:p>
            <a:pPr eaLnBrk="1" hangingPunct="1">
              <a:lnSpc>
                <a:spcPct val="80000"/>
              </a:lnSpc>
              <a:buFontTx/>
              <a:buNone/>
              <a:defRPr/>
            </a:pPr>
            <a:r>
              <a:rPr lang="en-US" altLang="en-US" sz="2400" dirty="0" smtClean="0">
                <a:latin typeface="Open Sans" panose="020B0606030504020204" pitchFamily="34" charset="0"/>
                <a:ea typeface="Open Sans" panose="020B0606030504020204" pitchFamily="34" charset="0"/>
                <a:cs typeface="Open Sans" panose="020B0606030504020204" pitchFamily="34" charset="0"/>
              </a:rPr>
              <a:t>		Mobility and accessibility for entrance into and exit from</a:t>
            </a:r>
          </a:p>
          <a:p>
            <a:pPr eaLnBrk="1" hangingPunct="1">
              <a:lnSpc>
                <a:spcPct val="80000"/>
              </a:lnSpc>
              <a:buFontTx/>
              <a:buNone/>
              <a:defRPr/>
            </a:pPr>
            <a:r>
              <a:rPr lang="en-US" altLang="en-US" sz="2400" dirty="0">
                <a:latin typeface="Open Sans" panose="020B0606030504020204" pitchFamily="34" charset="0"/>
                <a:ea typeface="Open Sans" panose="020B0606030504020204" pitchFamily="34" charset="0"/>
                <a:cs typeface="Open Sans" panose="020B0606030504020204" pitchFamily="34" charset="0"/>
              </a:rPr>
              <a:t>	</a:t>
            </a:r>
            <a:r>
              <a:rPr lang="en-US" altLang="en-US" sz="2400" dirty="0" smtClean="0">
                <a:latin typeface="Open Sans" panose="020B0606030504020204" pitchFamily="34" charset="0"/>
                <a:ea typeface="Open Sans" panose="020B0606030504020204" pitchFamily="34" charset="0"/>
                <a:cs typeface="Open Sans" panose="020B0606030504020204" pitchFamily="34" charset="0"/>
              </a:rPr>
              <a:t>	the residence;</a:t>
            </a:r>
            <a:r>
              <a:rPr lang="en-US" altLang="en-US" sz="2400" b="1" dirty="0" smtClean="0">
                <a:latin typeface="Open Sans" panose="020B0606030504020204" pitchFamily="34" charset="0"/>
                <a:ea typeface="Open Sans" panose="020B0606030504020204" pitchFamily="34" charset="0"/>
                <a:cs typeface="Open Sans" panose="020B0606030504020204" pitchFamily="34" charset="0"/>
              </a:rPr>
              <a:t> OR</a:t>
            </a:r>
          </a:p>
          <a:p>
            <a:pPr eaLnBrk="1" hangingPunct="1">
              <a:lnSpc>
                <a:spcPct val="80000"/>
              </a:lnSpc>
              <a:buFontTx/>
              <a:buNone/>
              <a:defRPr/>
            </a:pPr>
            <a:endParaRPr lang="en-US" altLang="en-US" sz="2400" dirty="0" smtClean="0">
              <a:latin typeface="Open Sans" panose="020B0606030504020204" pitchFamily="34" charset="0"/>
              <a:ea typeface="Open Sans" panose="020B0606030504020204" pitchFamily="34" charset="0"/>
              <a:cs typeface="Open Sans" panose="020B0606030504020204" pitchFamily="34" charset="0"/>
            </a:endParaRPr>
          </a:p>
          <a:p>
            <a:pPr eaLnBrk="1" hangingPunct="1">
              <a:lnSpc>
                <a:spcPct val="80000"/>
              </a:lnSpc>
              <a:buFontTx/>
              <a:buNone/>
              <a:defRPr/>
            </a:pPr>
            <a:r>
              <a:rPr lang="en-US" altLang="en-US" sz="2400" dirty="0" smtClean="0">
                <a:latin typeface="Open Sans" panose="020B0606030504020204" pitchFamily="34" charset="0"/>
                <a:ea typeface="Open Sans" panose="020B0606030504020204" pitchFamily="34" charset="0"/>
                <a:cs typeface="Open Sans" panose="020B0606030504020204" pitchFamily="34" charset="0"/>
              </a:rPr>
              <a:t>	(3)	A wheelchair ramp and modifications directly related</a:t>
            </a:r>
          </a:p>
          <a:p>
            <a:pPr eaLnBrk="1" hangingPunct="1">
              <a:lnSpc>
                <a:spcPct val="80000"/>
              </a:lnSpc>
              <a:buFontTx/>
              <a:buNone/>
              <a:defRPr/>
            </a:pPr>
            <a:r>
              <a:rPr lang="en-US" altLang="en-US" sz="2400" dirty="0" smtClean="0">
                <a:latin typeface="Open Sans" panose="020B0606030504020204" pitchFamily="34" charset="0"/>
                <a:ea typeface="Open Sans" panose="020B0606030504020204" pitchFamily="34" charset="0"/>
                <a:cs typeface="Open Sans" panose="020B0606030504020204" pitchFamily="34" charset="0"/>
              </a:rPr>
              <a:t>		to, and specifically required for, the construction or</a:t>
            </a:r>
          </a:p>
          <a:p>
            <a:pPr eaLnBrk="1" hangingPunct="1">
              <a:lnSpc>
                <a:spcPct val="80000"/>
              </a:lnSpc>
              <a:buFontTx/>
              <a:buNone/>
              <a:defRPr/>
            </a:pPr>
            <a:r>
              <a:rPr lang="en-US" altLang="en-US" sz="2400" dirty="0">
                <a:latin typeface="Open Sans" panose="020B0606030504020204" pitchFamily="34" charset="0"/>
                <a:ea typeface="Open Sans" panose="020B0606030504020204" pitchFamily="34" charset="0"/>
                <a:cs typeface="Open Sans" panose="020B0606030504020204" pitchFamily="34" charset="0"/>
              </a:rPr>
              <a:t>	</a:t>
            </a:r>
            <a:r>
              <a:rPr lang="en-US" altLang="en-US" sz="2400" dirty="0" smtClean="0">
                <a:latin typeface="Open Sans" panose="020B0606030504020204" pitchFamily="34" charset="0"/>
                <a:ea typeface="Open Sans" panose="020B0606030504020204" pitchFamily="34" charset="0"/>
                <a:cs typeface="Open Sans" panose="020B0606030504020204" pitchFamily="34" charset="0"/>
              </a:rPr>
              <a:t>	installation of the ramp;</a:t>
            </a:r>
            <a:r>
              <a:rPr lang="en-US" altLang="en-US" sz="2400" b="1" dirty="0" smtClean="0">
                <a:latin typeface="Open Sans" panose="020B0606030504020204" pitchFamily="34" charset="0"/>
                <a:ea typeface="Open Sans" panose="020B0606030504020204" pitchFamily="34" charset="0"/>
                <a:cs typeface="Open Sans" panose="020B0606030504020204" pitchFamily="34" charset="0"/>
              </a:rPr>
              <a:t> OR</a:t>
            </a:r>
          </a:p>
        </p:txBody>
      </p:sp>
    </p:spTree>
  </p:cSld>
  <p:clrMapOvr>
    <a:masterClrMapping/>
  </p:clrMapOvr>
  <p:transition spd="slow"/>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3" name="Rectangle 2"/>
          <p:cNvSpPr>
            <a:spLocks noGrp="1" noChangeArrowheads="1"/>
          </p:cNvSpPr>
          <p:nvPr>
            <p:ph type="title"/>
          </p:nvPr>
        </p:nvSpPr>
        <p:spPr/>
        <p:txBody>
          <a:bodyPr rtlCol="0"/>
          <a:lstStyle/>
          <a:p>
            <a:pPr eaLnBrk="1" fontAlgn="auto" hangingPunct="1">
              <a:spcAft>
                <a:spcPts val="0"/>
              </a:spcAft>
              <a:defRPr/>
            </a:pPr>
            <a:r>
              <a:rPr lang="en-US" altLang="en-US" sz="3600" dirty="0" smtClean="0"/>
              <a:t>DIDD Protocols :</a:t>
            </a:r>
          </a:p>
        </p:txBody>
      </p:sp>
      <p:sp>
        <p:nvSpPr>
          <p:cNvPr id="53251" name="Rectangle 3"/>
          <p:cNvSpPr>
            <a:spLocks noGrp="1" noChangeArrowheads="1"/>
          </p:cNvSpPr>
          <p:nvPr>
            <p:ph idx="1"/>
          </p:nvPr>
        </p:nvSpPr>
        <p:spPr/>
        <p:txBody>
          <a:bodyPr/>
          <a:lstStyle/>
          <a:p>
            <a:pPr marL="0" indent="0" eaLnBrk="1" hangingPunct="1"/>
            <a:endParaRPr lang="en-US" altLang="en-US" sz="2800" b="1" smtClean="0"/>
          </a:p>
          <a:p>
            <a:pPr marL="0" indent="0" eaLnBrk="1" hangingPunct="1">
              <a:buFont typeface="Arial" panose="020B0604020202020204" pitchFamily="34" charset="0"/>
              <a:buNone/>
            </a:pPr>
            <a:r>
              <a:rPr lang="en-US" altLang="en-US" sz="2800" b="1" smtClean="0">
                <a:hlinkClick r:id="rId3"/>
              </a:rPr>
              <a:t>http://tn.gov/didd/article/protocols</a:t>
            </a:r>
            <a:r>
              <a:rPr lang="en-US" altLang="en-US" sz="2800" b="1" smtClean="0"/>
              <a:t> </a:t>
            </a:r>
            <a:r>
              <a:rPr lang="en-US" altLang="en-US" sz="2800" smtClean="0"/>
              <a:t>   </a:t>
            </a:r>
          </a:p>
          <a:p>
            <a:pPr marL="0" indent="0" eaLnBrk="1" hangingPunct="1">
              <a:buFontTx/>
              <a:buNone/>
            </a:pPr>
            <a:endParaRPr lang="en-US" altLang="en-US" sz="3400" smtClean="0"/>
          </a:p>
        </p:txBody>
      </p:sp>
    </p:spTree>
  </p:cSld>
  <p:clrMapOvr>
    <a:masterClrMapping/>
  </p:clrMapOvr>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7" name="Rectangle 2"/>
          <p:cNvSpPr>
            <a:spLocks noGrp="1" noChangeArrowheads="1"/>
          </p:cNvSpPr>
          <p:nvPr>
            <p:ph type="title"/>
          </p:nvPr>
        </p:nvSpPr>
        <p:spPr>
          <a:xfrm>
            <a:off x="457200" y="242888"/>
            <a:ext cx="8229600" cy="747712"/>
          </a:xfrm>
        </p:spPr>
        <p:txBody>
          <a:bodyPr rtlCol="0"/>
          <a:lstStyle/>
          <a:p>
            <a:pPr eaLnBrk="1" fontAlgn="auto" hangingPunct="1">
              <a:spcAft>
                <a:spcPts val="0"/>
              </a:spcAft>
              <a:defRPr/>
            </a:pPr>
            <a:r>
              <a:rPr lang="en-US" altLang="en-US" sz="4000" dirty="0" smtClean="0"/>
              <a:t>Appeals Directors</a:t>
            </a:r>
          </a:p>
        </p:txBody>
      </p:sp>
      <p:sp>
        <p:nvSpPr>
          <p:cNvPr id="54275" name="Rectangle 3"/>
          <p:cNvSpPr>
            <a:spLocks noGrp="1" noChangeArrowheads="1"/>
          </p:cNvSpPr>
          <p:nvPr>
            <p:ph idx="1"/>
          </p:nvPr>
        </p:nvSpPr>
        <p:spPr>
          <a:xfrm>
            <a:off x="533400" y="2209800"/>
            <a:ext cx="8229600" cy="3962400"/>
          </a:xfrm>
        </p:spPr>
        <p:txBody>
          <a:bodyPr/>
          <a:lstStyle/>
          <a:p>
            <a:pPr eaLnBrk="1" hangingPunct="1">
              <a:buFontTx/>
              <a:buNone/>
            </a:pPr>
            <a:r>
              <a:rPr lang="en-US" altLang="en-US" b="1" smtClean="0"/>
              <a:t>Central	</a:t>
            </a:r>
            <a:r>
              <a:rPr lang="en-US" altLang="en-US" smtClean="0"/>
              <a:t>Jon Hamrick (615) 253-8734</a:t>
            </a:r>
          </a:p>
          <a:p>
            <a:pPr eaLnBrk="1" hangingPunct="1">
              <a:buFontTx/>
              <a:buNone/>
            </a:pPr>
            <a:endParaRPr lang="en-US" altLang="en-US" smtClean="0"/>
          </a:p>
          <a:p>
            <a:pPr eaLnBrk="1" hangingPunct="1">
              <a:buFontTx/>
              <a:buNone/>
            </a:pPr>
            <a:r>
              <a:rPr lang="en-US" altLang="en-US" b="1" smtClean="0"/>
              <a:t>East		</a:t>
            </a:r>
            <a:r>
              <a:rPr lang="en-US" altLang="en-US" smtClean="0"/>
              <a:t>Lori Shelton (865) 594-9299</a:t>
            </a:r>
          </a:p>
          <a:p>
            <a:pPr eaLnBrk="1" hangingPunct="1">
              <a:buFontTx/>
              <a:buNone/>
            </a:pPr>
            <a:endParaRPr lang="en-US" altLang="en-US" smtClean="0"/>
          </a:p>
          <a:p>
            <a:pPr eaLnBrk="1" hangingPunct="1">
              <a:buFontTx/>
              <a:buNone/>
            </a:pPr>
            <a:r>
              <a:rPr lang="en-US" altLang="en-US" b="1" smtClean="0"/>
              <a:t>Middle	</a:t>
            </a:r>
            <a:r>
              <a:rPr lang="en-US" altLang="en-US" smtClean="0"/>
              <a:t>Deborah Ball (615) 884-6090</a:t>
            </a:r>
          </a:p>
          <a:p>
            <a:pPr eaLnBrk="1" hangingPunct="1">
              <a:buFontTx/>
              <a:buNone/>
            </a:pPr>
            <a:endParaRPr lang="en-US" altLang="en-US" smtClean="0"/>
          </a:p>
          <a:p>
            <a:pPr eaLnBrk="1" hangingPunct="1">
              <a:buFontTx/>
              <a:buNone/>
            </a:pPr>
            <a:r>
              <a:rPr lang="en-US" altLang="en-US" b="1" smtClean="0"/>
              <a:t>West </a:t>
            </a:r>
            <a:r>
              <a:rPr lang="en-US" altLang="en-US" smtClean="0"/>
              <a:t>        	Libby Taylor (901) 745-7327</a:t>
            </a:r>
          </a:p>
        </p:txBody>
      </p:sp>
      <p:sp>
        <p:nvSpPr>
          <p:cNvPr id="54276" name="Text Box 4"/>
          <p:cNvSpPr txBox="1">
            <a:spLocks noChangeArrowheads="1"/>
          </p:cNvSpPr>
          <p:nvPr/>
        </p:nvSpPr>
        <p:spPr bwMode="auto">
          <a:xfrm>
            <a:off x="974725" y="646113"/>
            <a:ext cx="184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54277" name="Text Box 5"/>
          <p:cNvSpPr txBox="1">
            <a:spLocks noChangeArrowheads="1"/>
          </p:cNvSpPr>
          <p:nvPr/>
        </p:nvSpPr>
        <p:spPr bwMode="auto">
          <a:xfrm>
            <a:off x="533400" y="685800"/>
            <a:ext cx="14478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Tree>
  </p:cSld>
  <p:clrMapOvr>
    <a:masterClrMapping/>
  </p:clrMapOvr>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rtlCol="0">
            <a:normAutofit/>
          </a:bodyPr>
          <a:lstStyle/>
          <a:p>
            <a:pPr eaLnBrk="1" fontAlgn="auto" hangingPunct="1">
              <a:spcAft>
                <a:spcPts val="0"/>
              </a:spcAft>
              <a:defRPr/>
            </a:pPr>
            <a:r>
              <a:rPr lang="en-US" dirty="0" smtClean="0"/>
              <a:t>THE END</a:t>
            </a:r>
            <a:endParaRPr lang="en-US" dirty="0"/>
          </a:p>
        </p:txBody>
      </p:sp>
      <p:sp>
        <p:nvSpPr>
          <p:cNvPr id="55299" name="Text Box 5"/>
          <p:cNvSpPr txBox="1">
            <a:spLocks noChangeArrowheads="1"/>
          </p:cNvSpPr>
          <p:nvPr/>
        </p:nvSpPr>
        <p:spPr bwMode="auto">
          <a:xfrm>
            <a:off x="685800" y="6096000"/>
            <a:ext cx="72390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2"/>
          <p:cNvSpPr>
            <a:spLocks noGrp="1" noChangeArrowheads="1"/>
          </p:cNvSpPr>
          <p:nvPr>
            <p:ph type="title"/>
          </p:nvPr>
        </p:nvSpPr>
        <p:spPr>
          <a:xfrm>
            <a:off x="152400" y="177800"/>
            <a:ext cx="8839200" cy="825500"/>
          </a:xfrm>
        </p:spPr>
        <p:txBody>
          <a:bodyPr rtlCol="0"/>
          <a:lstStyle/>
          <a:p>
            <a:pPr eaLnBrk="1" fontAlgn="auto" hangingPunct="1">
              <a:spcAft>
                <a:spcPts val="0"/>
              </a:spcAft>
              <a:defRPr/>
            </a:pPr>
            <a:r>
              <a:rPr lang="en-US" altLang="en-US" dirty="0" smtClean="0"/>
              <a:t>Expedited Appeal</a:t>
            </a:r>
          </a:p>
        </p:txBody>
      </p:sp>
      <p:sp>
        <p:nvSpPr>
          <p:cNvPr id="158723" name="Rectangle 3"/>
          <p:cNvSpPr>
            <a:spLocks noGrp="1" noChangeArrowheads="1"/>
          </p:cNvSpPr>
          <p:nvPr>
            <p:ph idx="1"/>
          </p:nvPr>
        </p:nvSpPr>
        <p:spPr>
          <a:xfrm>
            <a:off x="228600" y="1371600"/>
            <a:ext cx="8763000" cy="4957763"/>
          </a:xfrm>
        </p:spPr>
        <p:txBody>
          <a:bodyPr/>
          <a:lstStyle/>
          <a:p>
            <a:pPr eaLnBrk="1" hangingPunct="1"/>
            <a:r>
              <a:rPr lang="en-US" altLang="en-US" dirty="0" smtClean="0"/>
              <a:t>constitutes an “emergency”</a:t>
            </a:r>
          </a:p>
          <a:p>
            <a:pPr eaLnBrk="1" hangingPunct="1"/>
            <a:endParaRPr lang="en-US" altLang="en-US" dirty="0" smtClean="0"/>
          </a:p>
          <a:p>
            <a:pPr lvl="1" eaLnBrk="1" hangingPunct="1">
              <a:buFont typeface="Wingdings" panose="05000000000000000000" pitchFamily="2" charset="2"/>
              <a:buChar char="§"/>
            </a:pPr>
            <a:r>
              <a:rPr lang="en-US" altLang="en-US" sz="2400" dirty="0" smtClean="0"/>
              <a:t>Person’s life</a:t>
            </a:r>
          </a:p>
          <a:p>
            <a:pPr marL="457200" lvl="1" indent="0" eaLnBrk="1" hangingPunct="1">
              <a:buNone/>
            </a:pPr>
            <a:endParaRPr lang="en-US" altLang="en-US" sz="2400" dirty="0" smtClean="0"/>
          </a:p>
          <a:p>
            <a:pPr lvl="1" eaLnBrk="1" hangingPunct="1">
              <a:buFont typeface="Wingdings" panose="05000000000000000000" pitchFamily="2" charset="2"/>
              <a:buChar char="§"/>
            </a:pPr>
            <a:r>
              <a:rPr lang="en-US" altLang="en-US" sz="2400" dirty="0" smtClean="0"/>
              <a:t>Person’s physical/mental health</a:t>
            </a:r>
          </a:p>
          <a:p>
            <a:pPr marL="457200" lvl="1" indent="0" eaLnBrk="1" hangingPunct="1">
              <a:buNone/>
            </a:pPr>
            <a:endParaRPr lang="en-US" altLang="en-US" sz="2400" dirty="0" smtClean="0"/>
          </a:p>
          <a:p>
            <a:pPr lvl="1" eaLnBrk="1" hangingPunct="1">
              <a:buFont typeface="Wingdings" panose="05000000000000000000" pitchFamily="2" charset="2"/>
              <a:buChar char="§"/>
            </a:pPr>
            <a:r>
              <a:rPr lang="en-US" altLang="en-US" sz="2400" dirty="0"/>
              <a:t>Person’s ability to attain, regain, or maintain full </a:t>
            </a:r>
            <a:r>
              <a:rPr lang="en-US" altLang="en-US" sz="2400" dirty="0" smtClean="0"/>
              <a:t>function </a:t>
            </a:r>
          </a:p>
          <a:p>
            <a:pPr marL="457200" lvl="1" indent="0" eaLnBrk="1" hangingPunct="1">
              <a:buNone/>
            </a:pPr>
            <a:endParaRPr lang="en-US" altLang="en-US" sz="2400" dirty="0" smtClean="0"/>
          </a:p>
          <a:p>
            <a:pPr marL="457200" lvl="1" indent="0" eaLnBrk="1" hangingPunct="1">
              <a:buNone/>
            </a:pPr>
            <a:endParaRPr lang="en-US" altLang="en-US" dirty="0" smtClean="0"/>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58723">
                                            <p:txEl>
                                              <p:pRg st="0" end="0"/>
                                            </p:txEl>
                                          </p:spTgt>
                                        </p:tgtEl>
                                        <p:attrNameLst>
                                          <p:attrName>style.visibility</p:attrName>
                                        </p:attrNameLst>
                                      </p:cBhvr>
                                      <p:to>
                                        <p:strVal val="visible"/>
                                      </p:to>
                                    </p:set>
                                    <p:animEffect transition="in" filter="fade">
                                      <p:cBhvr>
                                        <p:cTn id="7" dur="500"/>
                                        <p:tgtEl>
                                          <p:spTgt spid="15872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58723">
                                            <p:txEl>
                                              <p:pRg st="2" end="2"/>
                                            </p:txEl>
                                          </p:spTgt>
                                        </p:tgtEl>
                                        <p:attrNameLst>
                                          <p:attrName>style.visibility</p:attrName>
                                        </p:attrNameLst>
                                      </p:cBhvr>
                                      <p:to>
                                        <p:strVal val="visible"/>
                                      </p:to>
                                    </p:set>
                                    <p:animEffect transition="in" filter="fade">
                                      <p:cBhvr>
                                        <p:cTn id="12" dur="500"/>
                                        <p:tgtEl>
                                          <p:spTgt spid="15872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58723">
                                            <p:txEl>
                                              <p:pRg st="4" end="4"/>
                                            </p:txEl>
                                          </p:spTgt>
                                        </p:tgtEl>
                                        <p:attrNameLst>
                                          <p:attrName>style.visibility</p:attrName>
                                        </p:attrNameLst>
                                      </p:cBhvr>
                                      <p:to>
                                        <p:strVal val="visible"/>
                                      </p:to>
                                    </p:set>
                                    <p:animEffect transition="in" filter="fade">
                                      <p:cBhvr>
                                        <p:cTn id="17" dur="500"/>
                                        <p:tgtEl>
                                          <p:spTgt spid="15872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58723">
                                            <p:txEl>
                                              <p:pRg st="6" end="6"/>
                                            </p:txEl>
                                          </p:spTgt>
                                        </p:tgtEl>
                                        <p:attrNameLst>
                                          <p:attrName>style.visibility</p:attrName>
                                        </p:attrNameLst>
                                      </p:cBhvr>
                                      <p:to>
                                        <p:strVal val="visible"/>
                                      </p:to>
                                    </p:set>
                                    <p:animEffect transition="in" filter="fade">
                                      <p:cBhvr>
                                        <p:cTn id="22" dur="500"/>
                                        <p:tgtEl>
                                          <p:spTgt spid="15872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2"/>
          <p:cNvSpPr>
            <a:spLocks noGrp="1" noChangeArrowheads="1"/>
          </p:cNvSpPr>
          <p:nvPr>
            <p:ph type="title"/>
          </p:nvPr>
        </p:nvSpPr>
        <p:spPr>
          <a:xfrm>
            <a:off x="152400" y="177800"/>
            <a:ext cx="8839200" cy="825500"/>
          </a:xfrm>
        </p:spPr>
        <p:txBody>
          <a:bodyPr rtlCol="0"/>
          <a:lstStyle/>
          <a:p>
            <a:pPr eaLnBrk="1" fontAlgn="auto" hangingPunct="1">
              <a:spcAft>
                <a:spcPts val="0"/>
              </a:spcAft>
              <a:defRPr/>
            </a:pPr>
            <a:r>
              <a:rPr lang="en-US" altLang="en-US" dirty="0" smtClean="0"/>
              <a:t>Expedited Appeal</a:t>
            </a:r>
          </a:p>
        </p:txBody>
      </p:sp>
      <p:sp>
        <p:nvSpPr>
          <p:cNvPr id="158723" name="Rectangle 3"/>
          <p:cNvSpPr>
            <a:spLocks noGrp="1" noChangeArrowheads="1"/>
          </p:cNvSpPr>
          <p:nvPr>
            <p:ph idx="1"/>
          </p:nvPr>
        </p:nvSpPr>
        <p:spPr>
          <a:xfrm>
            <a:off x="228600" y="1371600"/>
            <a:ext cx="8763000" cy="4957763"/>
          </a:xfrm>
        </p:spPr>
        <p:txBody>
          <a:bodyPr/>
          <a:lstStyle/>
          <a:p>
            <a:pPr marL="457200" lvl="1" indent="0" eaLnBrk="1" hangingPunct="1">
              <a:buNone/>
            </a:pPr>
            <a:r>
              <a:rPr lang="en-US" sz="2400" dirty="0"/>
              <a:t>Each MCO </a:t>
            </a:r>
            <a:r>
              <a:rPr lang="en-US" sz="2400" dirty="0" smtClean="0"/>
              <a:t>must </a:t>
            </a:r>
            <a:r>
              <a:rPr lang="en-US" sz="2400" dirty="0"/>
              <a:t>establish and maintain an expedited review process for appeals, when the MCO </a:t>
            </a:r>
            <a:r>
              <a:rPr lang="en-US" sz="2400" dirty="0" smtClean="0"/>
              <a:t>determines </a:t>
            </a:r>
            <a:r>
              <a:rPr lang="en-US" sz="2400" dirty="0"/>
              <a:t>(for a request from the enrollee) or the provider indicates (in making the request on the enrollee's behalf or supporting the enrollee's request) that taking the time for a standard resolution could seriously jeopardize the enrollee's life or health or ability to attain, maintain, or regain maximum function</a:t>
            </a:r>
            <a:r>
              <a:rPr lang="en-US" sz="2400" dirty="0" smtClean="0"/>
              <a:t>.</a:t>
            </a:r>
          </a:p>
          <a:p>
            <a:pPr marL="457200" lvl="1" indent="0" eaLnBrk="1" hangingPunct="1">
              <a:buNone/>
            </a:pPr>
            <a:endParaRPr lang="en-US" sz="2400" dirty="0"/>
          </a:p>
          <a:p>
            <a:pPr marL="457200" lvl="1" indent="0" eaLnBrk="1" hangingPunct="1">
              <a:buNone/>
            </a:pPr>
            <a:r>
              <a:rPr lang="en-US" sz="2400" dirty="0"/>
              <a:t>42 CFR Sec. 438.410(a). </a:t>
            </a:r>
          </a:p>
          <a:p>
            <a:pPr marL="457200" lvl="1" indent="0" eaLnBrk="1" hangingPunct="1">
              <a:buNone/>
            </a:pPr>
            <a:endParaRPr lang="en-US" sz="2400" dirty="0"/>
          </a:p>
          <a:p>
            <a:pPr marL="457200" lvl="1" indent="0" eaLnBrk="1" hangingPunct="1">
              <a:buNone/>
            </a:pPr>
            <a:endParaRPr lang="en-US" altLang="en-US" sz="2400" dirty="0" smtClean="0"/>
          </a:p>
          <a:p>
            <a:pPr marL="457200" lvl="1" indent="0" eaLnBrk="1" hangingPunct="1">
              <a:buNone/>
            </a:pPr>
            <a:endParaRPr lang="en-US" altLang="en-US" dirty="0" smtClean="0"/>
          </a:p>
        </p:txBody>
      </p:sp>
    </p:spTree>
    <p:extLst>
      <p:ext uri="{BB962C8B-B14F-4D97-AF65-F5344CB8AC3E}">
        <p14:creationId xmlns:p14="http://schemas.microsoft.com/office/powerpoint/2010/main" val="3487436118"/>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58723">
                                            <p:txEl>
                                              <p:pRg st="0" end="0"/>
                                            </p:txEl>
                                          </p:spTgt>
                                        </p:tgtEl>
                                        <p:attrNameLst>
                                          <p:attrName>style.visibility</p:attrName>
                                        </p:attrNameLst>
                                      </p:cBhvr>
                                      <p:to>
                                        <p:strVal val="visible"/>
                                      </p:to>
                                    </p:set>
                                    <p:animEffect transition="in" filter="fade">
                                      <p:cBhvr>
                                        <p:cTn id="7" dur="1000"/>
                                        <p:tgtEl>
                                          <p:spTgt spid="15872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158723">
                                            <p:txEl>
                                              <p:pRg st="2" end="2"/>
                                            </p:txEl>
                                          </p:spTgt>
                                        </p:tgtEl>
                                        <p:attrNameLst>
                                          <p:attrName>style.visibility</p:attrName>
                                        </p:attrNameLst>
                                      </p:cBhvr>
                                      <p:to>
                                        <p:strVal val="visible"/>
                                      </p:to>
                                    </p:set>
                                    <p:animEffect transition="in" filter="fade">
                                      <p:cBhvr>
                                        <p:cTn id="10" dur="1000"/>
                                        <p:tgtEl>
                                          <p:spTgt spid="15872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2"/>
          <p:cNvSpPr>
            <a:spLocks noGrp="1" noChangeArrowheads="1"/>
          </p:cNvSpPr>
          <p:nvPr>
            <p:ph type="title"/>
          </p:nvPr>
        </p:nvSpPr>
        <p:spPr>
          <a:xfrm>
            <a:off x="152400" y="177800"/>
            <a:ext cx="8839200" cy="825500"/>
          </a:xfrm>
        </p:spPr>
        <p:txBody>
          <a:bodyPr rtlCol="0"/>
          <a:lstStyle/>
          <a:p>
            <a:pPr eaLnBrk="1" fontAlgn="auto" hangingPunct="1">
              <a:spcAft>
                <a:spcPts val="0"/>
              </a:spcAft>
              <a:defRPr/>
            </a:pPr>
            <a:r>
              <a:rPr lang="en-US" altLang="en-US" dirty="0" smtClean="0"/>
              <a:t>Expedited Appeal</a:t>
            </a:r>
          </a:p>
        </p:txBody>
      </p:sp>
      <p:sp>
        <p:nvSpPr>
          <p:cNvPr id="158723" name="Rectangle 3"/>
          <p:cNvSpPr>
            <a:spLocks noGrp="1" noChangeArrowheads="1"/>
          </p:cNvSpPr>
          <p:nvPr>
            <p:ph idx="1"/>
          </p:nvPr>
        </p:nvSpPr>
        <p:spPr>
          <a:xfrm>
            <a:off x="190500" y="1219200"/>
            <a:ext cx="8763000" cy="4957763"/>
          </a:xfrm>
        </p:spPr>
        <p:txBody>
          <a:bodyPr>
            <a:normAutofit fontScale="92500" lnSpcReduction="10000"/>
          </a:bodyPr>
          <a:lstStyle/>
          <a:p>
            <a:pPr marL="0" indent="0">
              <a:buNone/>
            </a:pPr>
            <a:r>
              <a:rPr lang="en-US" dirty="0" smtClean="0"/>
              <a:t>The </a:t>
            </a:r>
            <a:r>
              <a:rPr lang="en-US" dirty="0"/>
              <a:t>agency must take final administrative action as follows</a:t>
            </a:r>
            <a:r>
              <a:rPr lang="en-US" dirty="0" smtClean="0"/>
              <a:t>:</a:t>
            </a:r>
            <a:endParaRPr lang="en-US" sz="2800" dirty="0" smtClean="0"/>
          </a:p>
          <a:p>
            <a:pPr marL="0" indent="0">
              <a:buNone/>
            </a:pPr>
            <a:endParaRPr lang="en-US" sz="2800" dirty="0"/>
          </a:p>
          <a:p>
            <a:pPr marL="0" indent="0">
              <a:buNone/>
            </a:pPr>
            <a:r>
              <a:rPr lang="en-US" dirty="0" smtClean="0"/>
              <a:t>As </a:t>
            </a:r>
            <a:r>
              <a:rPr lang="en-US" dirty="0" smtClean="0"/>
              <a:t>expedited </a:t>
            </a:r>
            <a:r>
              <a:rPr lang="en-US" dirty="0"/>
              <a:t>as the enrollee's health condition requires, but no later than 3 working days after the agency </a:t>
            </a:r>
            <a:r>
              <a:rPr lang="en-US" dirty="0" smtClean="0"/>
              <a:t>receives</a:t>
            </a:r>
            <a:r>
              <a:rPr lang="en-US" dirty="0"/>
              <a:t>, from the </a:t>
            </a:r>
            <a:r>
              <a:rPr lang="en-US" dirty="0" smtClean="0"/>
              <a:t>MCO, </a:t>
            </a:r>
            <a:r>
              <a:rPr lang="en-US" dirty="0"/>
              <a:t>the case file and information for any appeal of a denial of a service </a:t>
            </a:r>
            <a:r>
              <a:rPr lang="en-US" dirty="0" smtClean="0"/>
              <a:t>that:</a:t>
            </a:r>
          </a:p>
          <a:p>
            <a:pPr marL="0" indent="0">
              <a:buNone/>
            </a:pPr>
            <a:endParaRPr lang="en-US" dirty="0" smtClean="0"/>
          </a:p>
          <a:p>
            <a:pPr marL="0" indent="0">
              <a:buNone/>
            </a:pPr>
            <a:r>
              <a:rPr lang="en-US" dirty="0"/>
              <a:t>(</a:t>
            </a:r>
            <a:r>
              <a:rPr lang="en-US" dirty="0" err="1"/>
              <a:t>i</a:t>
            </a:r>
            <a:r>
              <a:rPr lang="en-US" dirty="0"/>
              <a:t>) Meets the criteria for expedited </a:t>
            </a:r>
            <a:r>
              <a:rPr lang="en-US" dirty="0" smtClean="0"/>
              <a:t>resolution, </a:t>
            </a:r>
            <a:r>
              <a:rPr lang="en-US" dirty="0"/>
              <a:t>but was not resolved within the timeframe for expedited resolution; or</a:t>
            </a:r>
          </a:p>
          <a:p>
            <a:pPr marL="0" indent="0">
              <a:buNone/>
            </a:pPr>
            <a:endParaRPr lang="en-US" dirty="0"/>
          </a:p>
          <a:p>
            <a:pPr marL="0" indent="0">
              <a:buNone/>
            </a:pPr>
            <a:r>
              <a:rPr lang="en-US" dirty="0"/>
              <a:t>(ii) Was resolved within the timeframe for expedited resolution, but reached a decision wholly or partially adverse to the enrollee.</a:t>
            </a:r>
          </a:p>
          <a:p>
            <a:pPr marL="0" indent="0">
              <a:buNone/>
            </a:pPr>
            <a:endParaRPr lang="en-US" sz="2400" dirty="0"/>
          </a:p>
          <a:p>
            <a:pPr marL="0" indent="0">
              <a:buNone/>
            </a:pPr>
            <a:r>
              <a:rPr lang="en-US" sz="2400" dirty="0" smtClean="0"/>
              <a:t>42 </a:t>
            </a:r>
            <a:r>
              <a:rPr lang="en-US" sz="2400" dirty="0"/>
              <a:t>CFR Sec. </a:t>
            </a:r>
            <a:r>
              <a:rPr lang="en-US" sz="2400" dirty="0" smtClean="0"/>
              <a:t>431.244(f)(2).</a:t>
            </a:r>
            <a:endParaRPr lang="en-US" sz="2400" dirty="0"/>
          </a:p>
          <a:p>
            <a:pPr marL="457200" lvl="1" indent="0" eaLnBrk="1" hangingPunct="1">
              <a:buNone/>
            </a:pPr>
            <a:endParaRPr lang="en-US" sz="2400" dirty="0"/>
          </a:p>
          <a:p>
            <a:pPr marL="457200" lvl="1" indent="0" eaLnBrk="1" hangingPunct="1">
              <a:buNone/>
            </a:pPr>
            <a:endParaRPr lang="en-US" altLang="en-US" sz="2400" dirty="0" smtClean="0"/>
          </a:p>
          <a:p>
            <a:pPr marL="457200" lvl="1" indent="0" eaLnBrk="1" hangingPunct="1">
              <a:buNone/>
            </a:pPr>
            <a:endParaRPr lang="en-US" altLang="en-US" dirty="0" smtClean="0"/>
          </a:p>
        </p:txBody>
      </p:sp>
    </p:spTree>
    <p:extLst>
      <p:ext uri="{BB962C8B-B14F-4D97-AF65-F5344CB8AC3E}">
        <p14:creationId xmlns:p14="http://schemas.microsoft.com/office/powerpoint/2010/main" val="2551096749"/>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58723">
                                            <p:txEl>
                                              <p:pRg st="0" end="0"/>
                                            </p:txEl>
                                          </p:spTgt>
                                        </p:tgtEl>
                                        <p:attrNameLst>
                                          <p:attrName>style.visibility</p:attrName>
                                        </p:attrNameLst>
                                      </p:cBhvr>
                                      <p:to>
                                        <p:strVal val="visible"/>
                                      </p:to>
                                    </p:set>
                                    <p:animEffect transition="in" filter="fade">
                                      <p:cBhvr>
                                        <p:cTn id="7" dur="1000"/>
                                        <p:tgtEl>
                                          <p:spTgt spid="15872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158723">
                                            <p:txEl>
                                              <p:pRg st="2" end="2"/>
                                            </p:txEl>
                                          </p:spTgt>
                                        </p:tgtEl>
                                        <p:attrNameLst>
                                          <p:attrName>style.visibility</p:attrName>
                                        </p:attrNameLst>
                                      </p:cBhvr>
                                      <p:to>
                                        <p:strVal val="visible"/>
                                      </p:to>
                                    </p:set>
                                    <p:animEffect transition="in" filter="fade">
                                      <p:cBhvr>
                                        <p:cTn id="10" dur="1000"/>
                                        <p:tgtEl>
                                          <p:spTgt spid="158723">
                                            <p:txEl>
                                              <p:pRg st="2" end="2"/>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158723">
                                            <p:txEl>
                                              <p:pRg st="4" end="4"/>
                                            </p:txEl>
                                          </p:spTgt>
                                        </p:tgtEl>
                                        <p:attrNameLst>
                                          <p:attrName>style.visibility</p:attrName>
                                        </p:attrNameLst>
                                      </p:cBhvr>
                                      <p:to>
                                        <p:strVal val="visible"/>
                                      </p:to>
                                    </p:set>
                                    <p:animEffect transition="in" filter="fade">
                                      <p:cBhvr>
                                        <p:cTn id="13" dur="1000"/>
                                        <p:tgtEl>
                                          <p:spTgt spid="158723">
                                            <p:txEl>
                                              <p:pRg st="4" end="4"/>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158723">
                                            <p:txEl>
                                              <p:pRg st="6" end="6"/>
                                            </p:txEl>
                                          </p:spTgt>
                                        </p:tgtEl>
                                        <p:attrNameLst>
                                          <p:attrName>style.visibility</p:attrName>
                                        </p:attrNameLst>
                                      </p:cBhvr>
                                      <p:to>
                                        <p:strVal val="visible"/>
                                      </p:to>
                                    </p:set>
                                    <p:animEffect transition="in" filter="fade">
                                      <p:cBhvr>
                                        <p:cTn id="16" dur="1000"/>
                                        <p:tgtEl>
                                          <p:spTgt spid="158723">
                                            <p:txEl>
                                              <p:pRg st="6" end="6"/>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158723">
                                            <p:txEl>
                                              <p:pRg st="8" end="8"/>
                                            </p:txEl>
                                          </p:spTgt>
                                        </p:tgtEl>
                                        <p:attrNameLst>
                                          <p:attrName>style.visibility</p:attrName>
                                        </p:attrNameLst>
                                      </p:cBhvr>
                                      <p:to>
                                        <p:strVal val="visible"/>
                                      </p:to>
                                    </p:set>
                                    <p:animEffect transition="in" filter="fade">
                                      <p:cBhvr>
                                        <p:cTn id="19" dur="1000"/>
                                        <p:tgtEl>
                                          <p:spTgt spid="15872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stretch>
            <a:fillRect/>
          </a:stretch>
        </p:blipFill>
        <p:spPr>
          <a:xfrm>
            <a:off x="1447800" y="76200"/>
            <a:ext cx="6248400" cy="6096000"/>
          </a:xfrm>
          <a:prstGeom prst="rect">
            <a:avLst/>
          </a:prstGeom>
        </p:spPr>
      </p:pic>
      <p:sp>
        <p:nvSpPr>
          <p:cNvPr id="4" name="Rectangle 3"/>
          <p:cNvSpPr/>
          <p:nvPr/>
        </p:nvSpPr>
        <p:spPr>
          <a:xfrm>
            <a:off x="1676400" y="6324600"/>
            <a:ext cx="5791200" cy="338554"/>
          </a:xfrm>
          <a:prstGeom prst="rect">
            <a:avLst/>
          </a:prstGeom>
        </p:spPr>
        <p:txBody>
          <a:bodyPr wrap="square">
            <a:spAutoFit/>
          </a:bodyPr>
          <a:lstStyle/>
          <a:p>
            <a:r>
              <a:rPr lang="en-US" sz="1600" dirty="0" smtClean="0">
                <a:solidFill>
                  <a:srgbClr val="0033CC"/>
                </a:solidFill>
                <a:latin typeface="Open Sans" panose="020B0606030504020204" pitchFamily="34" charset="0"/>
                <a:ea typeface="Open Sans" panose="020B0606030504020204" pitchFamily="34" charset="0"/>
                <a:cs typeface="Open Sans" panose="020B0606030504020204" pitchFamily="34" charset="0"/>
              </a:rPr>
              <a:t>http://tn.gov/tenncare/topic/miscellaneous-provider-forms</a:t>
            </a:r>
            <a:endParaRPr lang="en-US" sz="1600" dirty="0">
              <a:solidFill>
                <a:srgbClr val="0033CC"/>
              </a:solidFill>
              <a:latin typeface="Open Sans" panose="020B0606030504020204" pitchFamily="34" charset="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1866432689"/>
      </p:ext>
    </p:extLst>
  </p:cSld>
  <p:clrMapOvr>
    <a:masterClrMapping/>
  </p:clrMapOvr>
  <p:transition spd="slow"/>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IMING" val="|14.1|10.2|4.1|5.9"/>
</p:tagLst>
</file>

<file path=ppt/tags/tag10.xml><?xml version="1.0" encoding="utf-8"?>
<p:tagLst xmlns:a="http://schemas.openxmlformats.org/drawingml/2006/main" xmlns:r="http://schemas.openxmlformats.org/officeDocument/2006/relationships" xmlns:p="http://schemas.openxmlformats.org/presentationml/2006/main">
  <p:tag name="TIMING" val="|1|23.3|10.4"/>
</p:tagLst>
</file>

<file path=ppt/tags/tag11.xml><?xml version="1.0" encoding="utf-8"?>
<p:tagLst xmlns:a="http://schemas.openxmlformats.org/drawingml/2006/main" xmlns:r="http://schemas.openxmlformats.org/officeDocument/2006/relationships" xmlns:p="http://schemas.openxmlformats.org/presentationml/2006/main">
  <p:tag name="TIMING" val="|1|23.3|10.4"/>
</p:tagLst>
</file>

<file path=ppt/tags/tag12.xml><?xml version="1.0" encoding="utf-8"?>
<p:tagLst xmlns:a="http://schemas.openxmlformats.org/drawingml/2006/main" xmlns:r="http://schemas.openxmlformats.org/officeDocument/2006/relationships" xmlns:p="http://schemas.openxmlformats.org/presentationml/2006/main">
  <p:tag name="TIMING" val="|1|23.3|10.4"/>
</p:tagLst>
</file>

<file path=ppt/tags/tag13.xml><?xml version="1.0" encoding="utf-8"?>
<p:tagLst xmlns:a="http://schemas.openxmlformats.org/drawingml/2006/main" xmlns:r="http://schemas.openxmlformats.org/officeDocument/2006/relationships" xmlns:p="http://schemas.openxmlformats.org/presentationml/2006/main">
  <p:tag name="TIMING" val="|1|23.3|10.4"/>
</p:tagLst>
</file>

<file path=ppt/tags/tag14.xml><?xml version="1.0" encoding="utf-8"?>
<p:tagLst xmlns:a="http://schemas.openxmlformats.org/drawingml/2006/main" xmlns:r="http://schemas.openxmlformats.org/officeDocument/2006/relationships" xmlns:p="http://schemas.openxmlformats.org/presentationml/2006/main">
  <p:tag name="TIMING" val="|1|23.3|10.4"/>
</p:tagLst>
</file>

<file path=ppt/tags/tag15.xml><?xml version="1.0" encoding="utf-8"?>
<p:tagLst xmlns:a="http://schemas.openxmlformats.org/drawingml/2006/main" xmlns:r="http://schemas.openxmlformats.org/officeDocument/2006/relationships" xmlns:p="http://schemas.openxmlformats.org/presentationml/2006/main">
  <p:tag name="TIMING" val="|5.9|5.5|44.5|3.9"/>
</p:tagLst>
</file>

<file path=ppt/tags/tag16.xml><?xml version="1.0" encoding="utf-8"?>
<p:tagLst xmlns:a="http://schemas.openxmlformats.org/drawingml/2006/main" xmlns:r="http://schemas.openxmlformats.org/officeDocument/2006/relationships" xmlns:p="http://schemas.openxmlformats.org/presentationml/2006/main">
  <p:tag name="TIMING" val="|1.6|38.7|23.6|4.4|0.4|33.4"/>
</p:tagLst>
</file>

<file path=ppt/tags/tag17.xml><?xml version="1.0" encoding="utf-8"?>
<p:tagLst xmlns:a="http://schemas.openxmlformats.org/drawingml/2006/main" xmlns:r="http://schemas.openxmlformats.org/officeDocument/2006/relationships" xmlns:p="http://schemas.openxmlformats.org/presentationml/2006/main">
  <p:tag name="TIMING" val="|1.6|38.7|23.6|4.4|0.4|33.4"/>
</p:tagLst>
</file>

<file path=ppt/tags/tag18.xml><?xml version="1.0" encoding="utf-8"?>
<p:tagLst xmlns:a="http://schemas.openxmlformats.org/drawingml/2006/main" xmlns:r="http://schemas.openxmlformats.org/officeDocument/2006/relationships" xmlns:p="http://schemas.openxmlformats.org/presentationml/2006/main">
  <p:tag name="TIMING" val="|1.6|38.7|23.6|4.4|0.4|33.4"/>
</p:tagLst>
</file>

<file path=ppt/tags/tag19.xml><?xml version="1.0" encoding="utf-8"?>
<p:tagLst xmlns:a="http://schemas.openxmlformats.org/drawingml/2006/main" xmlns:r="http://schemas.openxmlformats.org/officeDocument/2006/relationships" xmlns:p="http://schemas.openxmlformats.org/presentationml/2006/main">
  <p:tag name="TIMING" val="|3.5|6.5|7.3|9.3|6.2"/>
</p:tagLst>
</file>

<file path=ppt/tags/tag2.xml><?xml version="1.0" encoding="utf-8"?>
<p:tagLst xmlns:a="http://schemas.openxmlformats.org/drawingml/2006/main" xmlns:r="http://schemas.openxmlformats.org/officeDocument/2006/relationships" xmlns:p="http://schemas.openxmlformats.org/presentationml/2006/main">
  <p:tag name="TIMING" val="|1.7|41.9|22.1"/>
</p:tagLst>
</file>

<file path=ppt/tags/tag20.xml><?xml version="1.0" encoding="utf-8"?>
<p:tagLst xmlns:a="http://schemas.openxmlformats.org/drawingml/2006/main" xmlns:r="http://schemas.openxmlformats.org/officeDocument/2006/relationships" xmlns:p="http://schemas.openxmlformats.org/presentationml/2006/main">
  <p:tag name="TIMING" val="|0.3|4.6|21.8|16.2|2.7"/>
</p:tagLst>
</file>

<file path=ppt/tags/tag21.xml><?xml version="1.0" encoding="utf-8"?>
<p:tagLst xmlns:a="http://schemas.openxmlformats.org/drawingml/2006/main" xmlns:r="http://schemas.openxmlformats.org/officeDocument/2006/relationships" xmlns:p="http://schemas.openxmlformats.org/presentationml/2006/main">
  <p:tag name="TIMING" val="|0.5|6|3|19.9|1.2"/>
</p:tagLst>
</file>

<file path=ppt/tags/tag22.xml><?xml version="1.0" encoding="utf-8"?>
<p:tagLst xmlns:a="http://schemas.openxmlformats.org/drawingml/2006/main" xmlns:r="http://schemas.openxmlformats.org/officeDocument/2006/relationships" xmlns:p="http://schemas.openxmlformats.org/presentationml/2006/main">
  <p:tag name="TIMING" val="|1.6|9.5|7.7"/>
</p:tagLst>
</file>

<file path=ppt/tags/tag23.xml><?xml version="1.0" encoding="utf-8"?>
<p:tagLst xmlns:a="http://schemas.openxmlformats.org/drawingml/2006/main" xmlns:r="http://schemas.openxmlformats.org/officeDocument/2006/relationships" xmlns:p="http://schemas.openxmlformats.org/presentationml/2006/main">
  <p:tag name="TIMING" val="|2.4|18.5|2.5"/>
</p:tagLst>
</file>

<file path=ppt/tags/tag24.xml><?xml version="1.0" encoding="utf-8"?>
<p:tagLst xmlns:a="http://schemas.openxmlformats.org/drawingml/2006/main" xmlns:r="http://schemas.openxmlformats.org/officeDocument/2006/relationships" xmlns:p="http://schemas.openxmlformats.org/presentationml/2006/main">
  <p:tag name="TIMING" val="|2.4|18.5|2.5"/>
</p:tagLst>
</file>

<file path=ppt/tags/tag25.xml><?xml version="1.0" encoding="utf-8"?>
<p:tagLst xmlns:a="http://schemas.openxmlformats.org/drawingml/2006/main" xmlns:r="http://schemas.openxmlformats.org/officeDocument/2006/relationships" xmlns:p="http://schemas.openxmlformats.org/presentationml/2006/main">
  <p:tag name="TIMING" val="|1.6|9.5|7.7"/>
</p:tagLst>
</file>

<file path=ppt/tags/tag3.xml><?xml version="1.0" encoding="utf-8"?>
<p:tagLst xmlns:a="http://schemas.openxmlformats.org/drawingml/2006/main" xmlns:r="http://schemas.openxmlformats.org/officeDocument/2006/relationships" xmlns:p="http://schemas.openxmlformats.org/presentationml/2006/main">
  <p:tag name="TIMING" val="|1.5|5.4"/>
</p:tagLst>
</file>

<file path=ppt/tags/tag4.xml><?xml version="1.0" encoding="utf-8"?>
<p:tagLst xmlns:a="http://schemas.openxmlformats.org/drawingml/2006/main" xmlns:r="http://schemas.openxmlformats.org/officeDocument/2006/relationships" xmlns:p="http://schemas.openxmlformats.org/presentationml/2006/main">
  <p:tag name="TIMING" val="|2|8.3"/>
</p:tagLst>
</file>

<file path=ppt/tags/tag5.xml><?xml version="1.0" encoding="utf-8"?>
<p:tagLst xmlns:a="http://schemas.openxmlformats.org/drawingml/2006/main" xmlns:r="http://schemas.openxmlformats.org/officeDocument/2006/relationships" xmlns:p="http://schemas.openxmlformats.org/presentationml/2006/main">
  <p:tag name="TIMING" val="|2|8.3"/>
</p:tagLst>
</file>

<file path=ppt/tags/tag6.xml><?xml version="1.0" encoding="utf-8"?>
<p:tagLst xmlns:a="http://schemas.openxmlformats.org/drawingml/2006/main" xmlns:r="http://schemas.openxmlformats.org/officeDocument/2006/relationships" xmlns:p="http://schemas.openxmlformats.org/presentationml/2006/main">
  <p:tag name="TIMING" val="|6.7|3.3|4.2|5.5|1.8|1.7"/>
</p:tagLst>
</file>

<file path=ppt/tags/tag7.xml><?xml version="1.0" encoding="utf-8"?>
<p:tagLst xmlns:a="http://schemas.openxmlformats.org/drawingml/2006/main" xmlns:r="http://schemas.openxmlformats.org/officeDocument/2006/relationships" xmlns:p="http://schemas.openxmlformats.org/presentationml/2006/main">
  <p:tag name="TIMING" val="|1|9.7|5.2|2.6"/>
</p:tagLst>
</file>

<file path=ppt/tags/tag8.xml><?xml version="1.0" encoding="utf-8"?>
<p:tagLst xmlns:a="http://schemas.openxmlformats.org/drawingml/2006/main" xmlns:r="http://schemas.openxmlformats.org/officeDocument/2006/relationships" xmlns:p="http://schemas.openxmlformats.org/presentationml/2006/main">
  <p:tag name="TIMING" val="|1|23.3|10.4"/>
</p:tagLst>
</file>

<file path=ppt/tags/tag9.xml><?xml version="1.0" encoding="utf-8"?>
<p:tagLst xmlns:a="http://schemas.openxmlformats.org/drawingml/2006/main" xmlns:r="http://schemas.openxmlformats.org/officeDocument/2006/relationships" xmlns:p="http://schemas.openxmlformats.org/presentationml/2006/main">
  <p:tag name="TIMING" val="|1|23.3|10.4"/>
</p:tagLst>
</file>

<file path=ppt/theme/theme1.xml><?xml version="1.0" encoding="utf-8"?>
<a:theme xmlns:a="http://schemas.openxmlformats.org/drawingml/2006/main" name="PowerPoint B">
  <a:themeElements>
    <a:clrScheme name="Brand Colors">
      <a:dk1>
        <a:sysClr val="windowText" lastClr="000000"/>
      </a:dk1>
      <a:lt1>
        <a:sysClr val="window" lastClr="FFFFFF"/>
      </a:lt1>
      <a:dk2>
        <a:srgbClr val="1B365D"/>
      </a:dk2>
      <a:lt2>
        <a:srgbClr val="FF0F00"/>
      </a:lt2>
      <a:accent1>
        <a:srgbClr val="2DCCD3"/>
      </a:accent1>
      <a:accent2>
        <a:srgbClr val="D2D755"/>
      </a:accent2>
      <a:accent3>
        <a:srgbClr val="E87722"/>
      </a:accent3>
      <a:accent4>
        <a:srgbClr val="7C2529"/>
      </a:accent4>
      <a:accent5>
        <a:srgbClr val="666666"/>
      </a:accent5>
      <a:accent6>
        <a:srgbClr val="E6D395"/>
      </a:accent6>
      <a:hlink>
        <a:srgbClr val="131E29"/>
      </a:hlink>
      <a:folHlink>
        <a:srgbClr val="CBC4BC"/>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tx2"/>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3766</TotalTime>
  <Words>2588</Words>
  <Application>Microsoft Office PowerPoint</Application>
  <PresentationFormat>On-screen Show (4:3)</PresentationFormat>
  <Paragraphs>518</Paragraphs>
  <Slides>53</Slides>
  <Notes>45</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53</vt:i4>
      </vt:variant>
    </vt:vector>
  </HeadingPairs>
  <TitlesOfParts>
    <vt:vector size="61" baseType="lpstr">
      <vt:lpstr>Arial</vt:lpstr>
      <vt:lpstr>Calibri</vt:lpstr>
      <vt:lpstr>Comic Sans MS</vt:lpstr>
      <vt:lpstr>Open Sans</vt:lpstr>
      <vt:lpstr>PermianSlabSerifTypeface</vt:lpstr>
      <vt:lpstr>Tahoma</vt:lpstr>
      <vt:lpstr>Wingdings</vt:lpstr>
      <vt:lpstr>PowerPoint B</vt:lpstr>
      <vt:lpstr> Grier Appeals</vt:lpstr>
      <vt:lpstr>Learner Objectives</vt:lpstr>
      <vt:lpstr>Origins of Grier</vt:lpstr>
      <vt:lpstr>Grier applies when:</vt:lpstr>
      <vt:lpstr>Key Provisions of Grier</vt:lpstr>
      <vt:lpstr>Expedited Appeal</vt:lpstr>
      <vt:lpstr>Expedited Appeal</vt:lpstr>
      <vt:lpstr>Expedited Appeal</vt:lpstr>
      <vt:lpstr>PowerPoint Presentation</vt:lpstr>
      <vt:lpstr>Key Provisions of Grier</vt:lpstr>
      <vt:lpstr>Key Provisions of Grier</vt:lpstr>
      <vt:lpstr>Appeal Rights </vt:lpstr>
      <vt:lpstr>An adverse action is…</vt:lpstr>
      <vt:lpstr>Grier does not apply when:</vt:lpstr>
      <vt:lpstr>Review and Denial Process</vt:lpstr>
      <vt:lpstr> Initial Request for Service</vt:lpstr>
      <vt:lpstr> Standard PA Request</vt:lpstr>
      <vt:lpstr> Standard PA Request Extension</vt:lpstr>
      <vt:lpstr> Expedited PA Request</vt:lpstr>
      <vt:lpstr> Expedited PA Request Extension</vt:lpstr>
      <vt:lpstr> </vt:lpstr>
      <vt:lpstr> Grier Notice Content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How to file an appeal</vt:lpstr>
      <vt:lpstr>You can file an appeal by …</vt:lpstr>
      <vt:lpstr>Withdrawing appeal:</vt:lpstr>
      <vt:lpstr>   Appeal Procedures</vt:lpstr>
      <vt:lpstr>Procedures</vt:lpstr>
      <vt:lpstr>Procedures</vt:lpstr>
      <vt:lpstr>Procedures</vt:lpstr>
      <vt:lpstr>Hearing rights</vt:lpstr>
      <vt:lpstr>Hearing rights</vt:lpstr>
      <vt:lpstr>After hearing:</vt:lpstr>
      <vt:lpstr>DIDD Protocols</vt:lpstr>
      <vt:lpstr>What are DIDD Protocols?</vt:lpstr>
      <vt:lpstr>Medical Necessity Determination</vt:lpstr>
      <vt:lpstr>What are DIDD Protocols?</vt:lpstr>
      <vt:lpstr>What are DIDD Protocols?</vt:lpstr>
      <vt:lpstr>PowerPoint Presentation</vt:lpstr>
      <vt:lpstr>PowerPoint Presentation</vt:lpstr>
      <vt:lpstr>DIDD Protocols :</vt:lpstr>
      <vt:lpstr>Appeals Directors</vt:lpstr>
      <vt:lpstr>THE END</vt:lpstr>
    </vt:vector>
  </TitlesOfParts>
  <Company>dmrs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Appeals Process</dc:title>
  <dc:creator>DD20134</dc:creator>
  <cp:lastModifiedBy>Jon Hamrick</cp:lastModifiedBy>
  <cp:revision>150</cp:revision>
  <dcterms:created xsi:type="dcterms:W3CDTF">2010-07-02T18:58:09Z</dcterms:created>
  <dcterms:modified xsi:type="dcterms:W3CDTF">2017-02-06T15:00:05Z</dcterms:modified>
</cp:coreProperties>
</file>