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handoutMasterIdLst>
    <p:handoutMasterId r:id="rId39"/>
  </p:handoutMasterIdLst>
  <p:sldIdLst>
    <p:sldId id="256" r:id="rId5"/>
    <p:sldId id="293" r:id="rId6"/>
    <p:sldId id="294" r:id="rId7"/>
    <p:sldId id="308" r:id="rId8"/>
    <p:sldId id="297" r:id="rId9"/>
    <p:sldId id="309" r:id="rId10"/>
    <p:sldId id="296" r:id="rId11"/>
    <p:sldId id="272" r:id="rId12"/>
    <p:sldId id="310" r:id="rId13"/>
    <p:sldId id="302" r:id="rId14"/>
    <p:sldId id="303" r:id="rId15"/>
    <p:sldId id="311" r:id="rId16"/>
    <p:sldId id="301" r:id="rId17"/>
    <p:sldId id="307" r:id="rId18"/>
    <p:sldId id="312" r:id="rId19"/>
    <p:sldId id="306" r:id="rId20"/>
    <p:sldId id="259" r:id="rId21"/>
    <p:sldId id="300" r:id="rId22"/>
    <p:sldId id="276" r:id="rId23"/>
    <p:sldId id="313" r:id="rId24"/>
    <p:sldId id="266" r:id="rId25"/>
    <p:sldId id="274" r:id="rId26"/>
    <p:sldId id="284" r:id="rId27"/>
    <p:sldId id="285" r:id="rId28"/>
    <p:sldId id="286" r:id="rId29"/>
    <p:sldId id="287" r:id="rId30"/>
    <p:sldId id="304" r:id="rId31"/>
    <p:sldId id="288" r:id="rId32"/>
    <p:sldId id="289" r:id="rId33"/>
    <p:sldId id="291" r:id="rId34"/>
    <p:sldId id="292" r:id="rId35"/>
    <p:sldId id="314" r:id="rId36"/>
    <p:sldId id="305"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1" autoAdjust="0"/>
    <p:restoredTop sz="94660"/>
  </p:normalViewPr>
  <p:slideViewPr>
    <p:cSldViewPr>
      <p:cViewPr>
        <p:scale>
          <a:sx n="80" d="100"/>
          <a:sy n="80" d="100"/>
        </p:scale>
        <p:origin x="-197" y="10"/>
      </p:cViewPr>
      <p:guideLst>
        <p:guide orient="horz" pos="2160"/>
        <p:guide pos="2880"/>
      </p:guideLst>
    </p:cSldViewPr>
  </p:slideViewPr>
  <p:notesTextViewPr>
    <p:cViewPr>
      <p:scale>
        <a:sx n="1" d="1"/>
        <a:sy n="1" d="1"/>
      </p:scale>
      <p:origin x="0" y="0"/>
    </p:cViewPr>
  </p:notesTextViewPr>
  <p:sorterViewPr>
    <p:cViewPr>
      <p:scale>
        <a:sx n="100" d="100"/>
        <a:sy n="100" d="100"/>
      </p:scale>
      <p:origin x="0" y="88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6" tIns="46588" rIns="93176" bIns="46588" rtlCol="0"/>
          <a:lstStyle>
            <a:lvl1pPr algn="r">
              <a:defRPr sz="1200"/>
            </a:lvl1pPr>
          </a:lstStyle>
          <a:p>
            <a:fld id="{16F2417E-669C-4C44-A844-EE6C084810DD}" type="datetimeFigureOut">
              <a:rPr lang="en-US" smtClean="0"/>
              <a:t>1/26/2015</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76" tIns="46588" rIns="93176" bIns="46588" rtlCol="0" anchor="b"/>
          <a:lstStyle>
            <a:lvl1pPr algn="r">
              <a:defRPr sz="1200"/>
            </a:lvl1pPr>
          </a:lstStyle>
          <a:p>
            <a:fld id="{015C89EB-B84D-4A29-AF7C-CFBD46D1D18E}" type="slidenum">
              <a:rPr lang="en-US" smtClean="0"/>
              <a:t>‹#›</a:t>
            </a:fld>
            <a:endParaRPr lang="en-US" dirty="0"/>
          </a:p>
        </p:txBody>
      </p:sp>
    </p:spTree>
    <p:extLst>
      <p:ext uri="{BB962C8B-B14F-4D97-AF65-F5344CB8AC3E}">
        <p14:creationId xmlns:p14="http://schemas.microsoft.com/office/powerpoint/2010/main" val="3515617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142E7B31-317E-4E5B-BD15-84EB01D98EA7}" type="datetimeFigureOut">
              <a:rPr lang="en-US" smtClean="0"/>
              <a:t>1/26/2015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CEBFC754-A262-4E71-8844-E0DD9D72440C}" type="slidenum">
              <a:rPr lang="en-US" smtClean="0"/>
              <a:t>‹#›</a:t>
            </a:fld>
            <a:endParaRPr lang="en-US" dirty="0"/>
          </a:p>
        </p:txBody>
      </p:sp>
    </p:spTree>
    <p:extLst>
      <p:ext uri="{BB962C8B-B14F-4D97-AF65-F5344CB8AC3E}">
        <p14:creationId xmlns:p14="http://schemas.microsoft.com/office/powerpoint/2010/main" val="886460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1</a:t>
            </a:fld>
            <a:endParaRPr lang="en-US" dirty="0"/>
          </a:p>
        </p:txBody>
      </p:sp>
    </p:spTree>
    <p:extLst>
      <p:ext uri="{BB962C8B-B14F-4D97-AF65-F5344CB8AC3E}">
        <p14:creationId xmlns:p14="http://schemas.microsoft.com/office/powerpoint/2010/main" val="63165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2</a:t>
            </a:fld>
            <a:endParaRPr lang="en-US" dirty="0"/>
          </a:p>
        </p:txBody>
      </p:sp>
    </p:spTree>
    <p:extLst>
      <p:ext uri="{BB962C8B-B14F-4D97-AF65-F5344CB8AC3E}">
        <p14:creationId xmlns:p14="http://schemas.microsoft.com/office/powerpoint/2010/main" val="2009363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10</a:t>
            </a:fld>
            <a:endParaRPr lang="en-US" dirty="0"/>
          </a:p>
        </p:txBody>
      </p:sp>
    </p:spTree>
    <p:extLst>
      <p:ext uri="{BB962C8B-B14F-4D97-AF65-F5344CB8AC3E}">
        <p14:creationId xmlns:p14="http://schemas.microsoft.com/office/powerpoint/2010/main" val="71498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17</a:t>
            </a:fld>
            <a:endParaRPr lang="en-US" dirty="0"/>
          </a:p>
        </p:txBody>
      </p:sp>
    </p:spTree>
    <p:extLst>
      <p:ext uri="{BB962C8B-B14F-4D97-AF65-F5344CB8AC3E}">
        <p14:creationId xmlns:p14="http://schemas.microsoft.com/office/powerpoint/2010/main" val="2676888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21</a:t>
            </a:fld>
            <a:endParaRPr lang="en-US" dirty="0"/>
          </a:p>
        </p:txBody>
      </p:sp>
    </p:spTree>
    <p:extLst>
      <p:ext uri="{BB962C8B-B14F-4D97-AF65-F5344CB8AC3E}">
        <p14:creationId xmlns:p14="http://schemas.microsoft.com/office/powerpoint/2010/main" val="138285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FC754-A262-4E71-8844-E0DD9D72440C}" type="slidenum">
              <a:rPr lang="en-US" smtClean="0"/>
              <a:t>22</a:t>
            </a:fld>
            <a:endParaRPr lang="en-US" dirty="0"/>
          </a:p>
        </p:txBody>
      </p:sp>
    </p:spTree>
    <p:extLst>
      <p:ext uri="{BB962C8B-B14F-4D97-AF65-F5344CB8AC3E}">
        <p14:creationId xmlns:p14="http://schemas.microsoft.com/office/powerpoint/2010/main" val="529159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333E4C-2AB2-41DA-8E52-ADE3A18A5DD0}" type="datetime1">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0E96A-48A1-492B-B307-2016D2BBDA35}" type="datetime1">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F5000-5E7B-4AAF-9C56-BC8703ED903A}" type="datetime1">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E8B2B-861B-4EC4-9CE5-1AC387D107E0}" type="datetime1">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128EA-85B6-40AD-B412-7BC8317A2D3C}" type="datetime1">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63B3F0-722E-4912-84F3-B19B32B5979C}" type="datetime1">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644F0A-F925-43FE-98A6-50953C565E37}" type="datetime1">
              <a:rPr lang="en-US" smtClean="0"/>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A4098-3D72-48CC-9CD0-A3732A342B7E}" type="datetime1">
              <a:rPr lang="en-US" smtClean="0"/>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C246B-E08E-449B-81D4-A1AB79A2ED1A}" type="datetime1">
              <a:rPr lang="en-US" smtClean="0"/>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44B782-50C7-45EE-9FC5-D23F44F1D71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D7507-7690-47BD-A1F1-0805D5888B6E}" type="datetime1">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44B782-50C7-45EE-9FC5-D23F44F1D719}"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574EBFE-458A-4AF6-B496-F4C82B172269}" type="datetime1">
              <a:rPr lang="en-US" smtClean="0"/>
              <a:t>1/26/2015</a:t>
            </a:fld>
            <a:endParaRPr lang="en-US" dirty="0"/>
          </a:p>
        </p:txBody>
      </p:sp>
      <p:sp>
        <p:nvSpPr>
          <p:cNvPr id="9" name="Slide Number Placeholder 8"/>
          <p:cNvSpPr>
            <a:spLocks noGrp="1"/>
          </p:cNvSpPr>
          <p:nvPr>
            <p:ph type="sldNum" sz="quarter" idx="11"/>
          </p:nvPr>
        </p:nvSpPr>
        <p:spPr/>
        <p:txBody>
          <a:bodyPr/>
          <a:lstStyle/>
          <a:p>
            <a:fld id="{3944B782-50C7-45EE-9FC5-D23F44F1D719}"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944B782-50C7-45EE-9FC5-D23F44F1D719}"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FFA7D1-7BBB-482D-A1CE-528283C3FF77}" type="datetime1">
              <a:rPr lang="en-US" smtClean="0"/>
              <a:t>1/26/2015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n.gov/didd/training/index.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tn.gov/didd/training/index.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wmf"/><Relationship Id="rId1" Type="http://schemas.openxmlformats.org/officeDocument/2006/relationships/slideLayout" Target="../slideLayouts/slideLayout6.xml"/><Relationship Id="rId5" Type="http://schemas.openxmlformats.org/officeDocument/2006/relationships/image" Target="../media/image9.wmf"/><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rlconnect.reliaslearning.com/docs/DOC-137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DIDD.ISQA@tn.gov" TargetMode="External"/><Relationship Id="rId2" Type="http://schemas.openxmlformats.org/officeDocument/2006/relationships/hyperlink" Target="http://www.tn.gov/didd/regional_offices/training.shtml" TargetMode="External"/><Relationship Id="rId1" Type="http://schemas.openxmlformats.org/officeDocument/2006/relationships/slideLayout" Target="../slideLayouts/slideLayout2.xml"/><Relationship Id="rId5" Type="http://schemas.openxmlformats.org/officeDocument/2006/relationships/hyperlink" Target="https://rlconnect.reliaslearning.com/welcome" TargetMode="External"/><Relationship Id="rId4" Type="http://schemas.openxmlformats.org/officeDocument/2006/relationships/hyperlink" Target="http://www.tn.gov/didd/quality_management/index.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tn.gov/didd/provider_agencies/ProviderOrientationTraining/index.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n.gov/didd/training/index.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Improve Training Compliance</a:t>
            </a:r>
            <a:endParaRPr lang="en-US" dirty="0"/>
          </a:p>
        </p:txBody>
      </p:sp>
      <p:sp>
        <p:nvSpPr>
          <p:cNvPr id="3" name="Subtitle 2"/>
          <p:cNvSpPr>
            <a:spLocks noGrp="1"/>
          </p:cNvSpPr>
          <p:nvPr>
            <p:ph type="subTitle" idx="1"/>
          </p:nvPr>
        </p:nvSpPr>
        <p:spPr>
          <a:xfrm>
            <a:off x="914400" y="4572000"/>
            <a:ext cx="6705600" cy="2057400"/>
          </a:xfrm>
        </p:spPr>
        <p:txBody>
          <a:bodyPr>
            <a:noAutofit/>
          </a:bodyPr>
          <a:lstStyle/>
          <a:p>
            <a:pPr algn="ctr"/>
            <a:r>
              <a:rPr lang="en-US" sz="2400" b="1" dirty="0" smtClean="0"/>
              <a:t>To assist Waiver providers with understanding DIDD training compliance and the utilization of the  Relias </a:t>
            </a:r>
            <a:r>
              <a:rPr lang="en-US" sz="2400" b="1" dirty="0"/>
              <a:t>L</a:t>
            </a:r>
            <a:r>
              <a:rPr lang="en-US" sz="2400" b="1" dirty="0" smtClean="0"/>
              <a:t>earning </a:t>
            </a:r>
            <a:r>
              <a:rPr lang="en-US" sz="2400" b="1" dirty="0"/>
              <a:t>M</a:t>
            </a:r>
            <a:r>
              <a:rPr lang="en-US" sz="2400" b="1" dirty="0" smtClean="0"/>
              <a:t>anagement System (RLMS) as  pertains to staff training. </a:t>
            </a:r>
          </a:p>
          <a:p>
            <a:pPr algn="ctr"/>
            <a:r>
              <a:rPr lang="en-US" sz="2400" b="1" dirty="0" smtClean="0"/>
              <a:t>12/2014</a:t>
            </a:r>
            <a:endParaRPr lang="en-US" sz="2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915924"/>
            <a:ext cx="1981200" cy="1475994"/>
          </a:xfrm>
          <a:prstGeom prst="rect">
            <a:avLst/>
          </a:prstGeom>
        </p:spPr>
      </p:pic>
      <p:sp>
        <p:nvSpPr>
          <p:cNvPr id="6" name="Slide Number Placeholder 5"/>
          <p:cNvSpPr>
            <a:spLocks noGrp="1"/>
          </p:cNvSpPr>
          <p:nvPr>
            <p:ph type="sldNum" sz="quarter" idx="12"/>
          </p:nvPr>
        </p:nvSpPr>
        <p:spPr/>
        <p:txBody>
          <a:bodyPr/>
          <a:lstStyle/>
          <a:p>
            <a:fld id="{3944B782-50C7-45EE-9FC5-D23F44F1D719}" type="slidenum">
              <a:rPr lang="en-US" smtClean="0"/>
              <a:t>1</a:t>
            </a:fld>
            <a:endParaRPr lang="en-US" dirty="0"/>
          </a:p>
        </p:txBody>
      </p:sp>
    </p:spTree>
    <p:extLst>
      <p:ext uri="{BB962C8B-B14F-4D97-AF65-F5344CB8AC3E}">
        <p14:creationId xmlns:p14="http://schemas.microsoft.com/office/powerpoint/2010/main" val="3435241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87927" y="175229"/>
            <a:ext cx="7315200" cy="1323439"/>
          </a:xfrm>
          <a:prstGeom prst="rect">
            <a:avLst/>
          </a:prstGeom>
          <a:noFill/>
        </p:spPr>
        <p:txBody>
          <a:bodyPr wrap="square" rtlCol="0">
            <a:spAutoFit/>
          </a:bodyPr>
          <a:lstStyle/>
          <a:p>
            <a:r>
              <a:rPr lang="en-US" sz="4000" dirty="0" smtClean="0">
                <a:solidFill>
                  <a:schemeClr val="tx2"/>
                </a:solidFill>
                <a:latin typeface="+mj-lt"/>
              </a:rPr>
              <a:t>Designated Trainer: </a:t>
            </a:r>
          </a:p>
          <a:p>
            <a:r>
              <a:rPr lang="en-US" sz="4000" dirty="0" smtClean="0">
                <a:solidFill>
                  <a:schemeClr val="tx2"/>
                </a:solidFill>
                <a:latin typeface="+mj-lt"/>
              </a:rPr>
              <a:t>Training </a:t>
            </a:r>
            <a:r>
              <a:rPr lang="en-US" sz="4000" dirty="0">
                <a:solidFill>
                  <a:schemeClr val="tx2"/>
                </a:solidFill>
                <a:latin typeface="+mj-lt"/>
              </a:rPr>
              <a:t>Specific to the Person</a:t>
            </a:r>
          </a:p>
        </p:txBody>
      </p:sp>
      <p:sp>
        <p:nvSpPr>
          <p:cNvPr id="3" name="TextBox 2"/>
          <p:cNvSpPr txBox="1"/>
          <p:nvPr/>
        </p:nvSpPr>
        <p:spPr>
          <a:xfrm>
            <a:off x="464127" y="1371600"/>
            <a:ext cx="7239000" cy="5293757"/>
          </a:xfrm>
          <a:prstGeom prst="rect">
            <a:avLst/>
          </a:prstGeom>
          <a:noFill/>
        </p:spPr>
        <p:txBody>
          <a:bodyPr wrap="square" rtlCol="0">
            <a:spAutoFit/>
          </a:bodyPr>
          <a:lstStyle/>
          <a:p>
            <a:pPr lvl="0"/>
            <a:endParaRPr lang="en-US" sz="800" dirty="0" smtClean="0">
              <a:solidFill>
                <a:prstClr val="black"/>
              </a:solidFill>
            </a:endParaRPr>
          </a:p>
          <a:p>
            <a:pPr lvl="0"/>
            <a:r>
              <a:rPr lang="en-US" sz="2400" dirty="0" smtClean="0">
                <a:solidFill>
                  <a:prstClr val="black"/>
                </a:solidFill>
                <a:latin typeface="+mj-lt"/>
              </a:rPr>
              <a:t>The Individual Support Plan (ISP) </a:t>
            </a:r>
            <a:r>
              <a:rPr lang="en-US" sz="2400" dirty="0">
                <a:solidFill>
                  <a:prstClr val="black"/>
                </a:solidFill>
                <a:latin typeface="+mj-lt"/>
              </a:rPr>
              <a:t>is the plan of care for the individual and provides critical information regarding what is important</a:t>
            </a:r>
            <a:r>
              <a:rPr lang="en-US" sz="2400" i="1" dirty="0">
                <a:solidFill>
                  <a:prstClr val="black"/>
                </a:solidFill>
                <a:latin typeface="+mj-lt"/>
              </a:rPr>
              <a:t> to </a:t>
            </a:r>
            <a:r>
              <a:rPr lang="en-US" sz="2400" dirty="0">
                <a:solidFill>
                  <a:prstClr val="black"/>
                </a:solidFill>
                <a:latin typeface="+mj-lt"/>
              </a:rPr>
              <a:t>the person as well as what is important </a:t>
            </a:r>
            <a:r>
              <a:rPr lang="en-US" sz="2400" i="1" dirty="0">
                <a:solidFill>
                  <a:prstClr val="black"/>
                </a:solidFill>
                <a:latin typeface="+mj-lt"/>
              </a:rPr>
              <a:t>for</a:t>
            </a:r>
            <a:r>
              <a:rPr lang="en-US" sz="2400" dirty="0">
                <a:solidFill>
                  <a:prstClr val="black"/>
                </a:solidFill>
                <a:latin typeface="+mj-lt"/>
              </a:rPr>
              <a:t> him or her.  What the staff needs to know to support the person is addressed </a:t>
            </a:r>
            <a:r>
              <a:rPr lang="en-US" sz="2400" dirty="0" smtClean="0">
                <a:solidFill>
                  <a:prstClr val="black"/>
                </a:solidFill>
                <a:latin typeface="+mj-lt"/>
              </a:rPr>
              <a:t>and training on any needed </a:t>
            </a:r>
            <a:r>
              <a:rPr lang="en-US" sz="2400" dirty="0">
                <a:solidFill>
                  <a:prstClr val="black"/>
                </a:solidFill>
                <a:latin typeface="+mj-lt"/>
              </a:rPr>
              <a:t>supports </a:t>
            </a:r>
            <a:r>
              <a:rPr lang="en-US" sz="2400" dirty="0" smtClean="0">
                <a:solidFill>
                  <a:prstClr val="black"/>
                </a:solidFill>
                <a:latin typeface="+mj-lt"/>
              </a:rPr>
              <a:t>are to be documented.  </a:t>
            </a:r>
            <a:r>
              <a:rPr lang="en-US" sz="2400" b="1" dirty="0">
                <a:solidFill>
                  <a:prstClr val="black"/>
                </a:solidFill>
                <a:latin typeface="+mj-lt"/>
              </a:rPr>
              <a:t>Training specific to the person </a:t>
            </a:r>
            <a:r>
              <a:rPr lang="en-US" sz="2400" dirty="0">
                <a:solidFill>
                  <a:prstClr val="black"/>
                </a:solidFill>
                <a:latin typeface="+mj-lt"/>
              </a:rPr>
              <a:t>expands on information in the ISP to ensure that the DSP supports the individual appropriately on a day-to-day basis.  </a:t>
            </a:r>
            <a:r>
              <a:rPr lang="en-US" sz="2400" i="1" dirty="0">
                <a:solidFill>
                  <a:prstClr val="black"/>
                </a:solidFill>
                <a:latin typeface="+mj-lt"/>
              </a:rPr>
              <a:t>Information and Training Specific to the Person </a:t>
            </a:r>
            <a:r>
              <a:rPr lang="en-US" sz="2400" dirty="0">
                <a:solidFill>
                  <a:prstClr val="black"/>
                </a:solidFill>
                <a:latin typeface="+mj-lt"/>
              </a:rPr>
              <a:t>compliments the </a:t>
            </a:r>
            <a:r>
              <a:rPr lang="en-US" sz="2400" dirty="0" smtClean="0">
                <a:solidFill>
                  <a:prstClr val="black"/>
                </a:solidFill>
                <a:latin typeface="+mj-lt"/>
              </a:rPr>
              <a:t>ISP</a:t>
            </a:r>
            <a:r>
              <a:rPr lang="en-US" sz="2400" dirty="0">
                <a:solidFill>
                  <a:prstClr val="black"/>
                </a:solidFill>
                <a:latin typeface="+mj-lt"/>
              </a:rPr>
              <a:t> </a:t>
            </a:r>
            <a:r>
              <a:rPr lang="en-US" sz="2400" dirty="0" smtClean="0">
                <a:solidFill>
                  <a:prstClr val="black"/>
                </a:solidFill>
                <a:latin typeface="+mj-lt"/>
              </a:rPr>
              <a:t>and can be captured in My Training Profile or similar document</a:t>
            </a:r>
            <a:r>
              <a:rPr lang="en-US" sz="2400" dirty="0">
                <a:solidFill>
                  <a:prstClr val="black"/>
                </a:solidFill>
                <a:latin typeface="+mj-lt"/>
              </a:rPr>
              <a:t> </a:t>
            </a:r>
            <a:r>
              <a:rPr lang="en-US" sz="2400" dirty="0" smtClean="0">
                <a:solidFill>
                  <a:prstClr val="black"/>
                </a:solidFill>
                <a:latin typeface="+mj-lt"/>
              </a:rPr>
              <a:t>(</a:t>
            </a:r>
            <a:r>
              <a:rPr lang="en-US" dirty="0" smtClean="0">
                <a:solidFill>
                  <a:prstClr val="black"/>
                </a:solidFill>
                <a:latin typeface="+mj-lt"/>
              </a:rPr>
              <a:t>sample on DIDD Website)</a:t>
            </a:r>
            <a:r>
              <a:rPr lang="en-US" sz="2400" dirty="0" smtClean="0">
                <a:solidFill>
                  <a:prstClr val="black"/>
                </a:solidFill>
                <a:latin typeface="+mj-lt"/>
              </a:rPr>
              <a:t> </a:t>
            </a:r>
            <a:r>
              <a:rPr lang="en-US" sz="2000" dirty="0">
                <a:solidFill>
                  <a:prstClr val="black"/>
                </a:solidFill>
                <a:latin typeface="+mj-lt"/>
                <a:hlinkClick r:id="rId3"/>
              </a:rPr>
              <a:t>http://</a:t>
            </a:r>
            <a:r>
              <a:rPr lang="en-US" sz="2000" dirty="0" smtClean="0">
                <a:solidFill>
                  <a:prstClr val="black"/>
                </a:solidFill>
                <a:latin typeface="+mj-lt"/>
                <a:hlinkClick r:id="rId3"/>
              </a:rPr>
              <a:t>www.tn.gov/didd/training/index.shtml</a:t>
            </a:r>
            <a:r>
              <a:rPr lang="en-US" sz="2000" dirty="0">
                <a:solidFill>
                  <a:prstClr val="black"/>
                </a:solidFill>
                <a:latin typeface="+mj-lt"/>
              </a:rPr>
              <a:t>.</a:t>
            </a:r>
            <a:endParaRPr lang="en-US" sz="2000" dirty="0" smtClean="0">
              <a:solidFill>
                <a:prstClr val="black"/>
              </a:solidFill>
            </a:endParaRPr>
          </a:p>
          <a:p>
            <a:pPr lvl="0"/>
            <a:r>
              <a:rPr lang="en-US" dirty="0" smtClean="0">
                <a:solidFill>
                  <a:prstClr val="black"/>
                </a:solidFill>
              </a:rPr>
              <a:t>	</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10</a:t>
            </a:fld>
            <a:endParaRPr lang="en-US" dirty="0"/>
          </a:p>
        </p:txBody>
      </p:sp>
    </p:spTree>
    <p:extLst>
      <p:ext uri="{BB962C8B-B14F-4D97-AF65-F5344CB8AC3E}">
        <p14:creationId xmlns:p14="http://schemas.microsoft.com/office/powerpoint/2010/main" val="264728458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265238"/>
          </a:xfrm>
        </p:spPr>
        <p:txBody>
          <a:bodyPr/>
          <a:lstStyle/>
          <a:p>
            <a:r>
              <a:rPr lang="en-US" sz="4000" dirty="0" smtClean="0"/>
              <a:t>Designated Trainer: </a:t>
            </a:r>
            <a:br>
              <a:rPr lang="en-US" sz="4000" dirty="0" smtClean="0"/>
            </a:br>
            <a:r>
              <a:rPr lang="en-US" sz="4000" dirty="0" smtClean="0"/>
              <a:t>Individual Specific Training</a:t>
            </a:r>
            <a:endParaRPr lang="en-US" sz="4000" dirty="0"/>
          </a:p>
        </p:txBody>
      </p:sp>
      <p:sp>
        <p:nvSpPr>
          <p:cNvPr id="3" name="Content Placeholder 2"/>
          <p:cNvSpPr>
            <a:spLocks noGrp="1"/>
          </p:cNvSpPr>
          <p:nvPr>
            <p:ph idx="1"/>
          </p:nvPr>
        </p:nvSpPr>
        <p:spPr>
          <a:xfrm>
            <a:off x="457200" y="1447800"/>
            <a:ext cx="7620000" cy="5257800"/>
          </a:xfrm>
        </p:spPr>
        <p:txBody>
          <a:bodyPr>
            <a:normAutofit fontScale="85000" lnSpcReduction="20000"/>
          </a:bodyPr>
          <a:lstStyle/>
          <a:p>
            <a:pPr marL="114300" indent="0">
              <a:buNone/>
            </a:pPr>
            <a:endParaRPr lang="en-US" sz="1200" dirty="0" smtClean="0"/>
          </a:p>
          <a:p>
            <a:pPr marL="114300" indent="0">
              <a:buNone/>
            </a:pPr>
            <a:r>
              <a:rPr lang="en-US" sz="2300" dirty="0" smtClean="0">
                <a:latin typeface="+mj-lt"/>
              </a:rPr>
              <a:t>The following includes, but is not limited to, some objectives of a an </a:t>
            </a:r>
            <a:r>
              <a:rPr lang="en-US" sz="2300" b="1" i="1" dirty="0" smtClean="0">
                <a:latin typeface="+mj-lt"/>
              </a:rPr>
              <a:t>individual specific training</a:t>
            </a:r>
            <a:r>
              <a:rPr lang="en-US" sz="2300" dirty="0" smtClean="0">
                <a:latin typeface="+mj-lt"/>
              </a:rPr>
              <a:t>:</a:t>
            </a:r>
          </a:p>
          <a:p>
            <a:r>
              <a:rPr lang="en-US" sz="2300" dirty="0" smtClean="0">
                <a:latin typeface="+mj-lt"/>
              </a:rPr>
              <a:t>The trainer shall be thoroughly familiar with the person</a:t>
            </a:r>
          </a:p>
          <a:p>
            <a:r>
              <a:rPr lang="en-US" sz="2300" dirty="0" smtClean="0">
                <a:latin typeface="+mj-lt"/>
              </a:rPr>
              <a:t>The Person’s Communication Style should be covered</a:t>
            </a:r>
          </a:p>
          <a:p>
            <a:r>
              <a:rPr lang="en-US" sz="2300" dirty="0" smtClean="0">
                <a:latin typeface="+mj-lt"/>
              </a:rPr>
              <a:t>The Person’s supports for meals, as well as all Therapy plans are to be trained, if applicable</a:t>
            </a:r>
          </a:p>
          <a:p>
            <a:r>
              <a:rPr lang="en-US" sz="2300" dirty="0" smtClean="0">
                <a:latin typeface="+mj-lt"/>
              </a:rPr>
              <a:t>Not only written instruction, but also any skill(s) instruction and demonstration shall be documented when trained</a:t>
            </a:r>
          </a:p>
          <a:p>
            <a:r>
              <a:rPr lang="en-US" sz="2300" dirty="0" smtClean="0">
                <a:latin typeface="+mj-lt"/>
              </a:rPr>
              <a:t>Skills training may include how to provide person specific services relevant to dining, positioning, toileting and other ADLs, as well as how to implement the ISP</a:t>
            </a:r>
          </a:p>
          <a:p>
            <a:r>
              <a:rPr lang="en-US" sz="2300" dirty="0" smtClean="0">
                <a:latin typeface="+mj-lt"/>
              </a:rPr>
              <a:t>Staff MUST be trained on how to keep the Person safe across all environments where he/she lives, works, and relaxes</a:t>
            </a:r>
          </a:p>
          <a:p>
            <a:r>
              <a:rPr lang="en-US" sz="2300" dirty="0" smtClean="0">
                <a:latin typeface="+mj-lt"/>
              </a:rPr>
              <a:t>Training must address mobility for emergencies and evacuations in all settings</a:t>
            </a:r>
          </a:p>
          <a:p>
            <a:r>
              <a:rPr lang="en-US" sz="2300" dirty="0" smtClean="0">
                <a:latin typeface="+mj-lt"/>
              </a:rPr>
              <a:t>Individual Specific Training shall also include relevant information about health and medical conditions, medical orders and treatment plans</a:t>
            </a:r>
            <a:endParaRPr lang="en-US" sz="2300"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11</a:t>
            </a:fld>
            <a:endParaRPr lang="en-US" dirty="0"/>
          </a:p>
        </p:txBody>
      </p:sp>
    </p:spTree>
    <p:extLst>
      <p:ext uri="{BB962C8B-B14F-4D97-AF65-F5344CB8AC3E}">
        <p14:creationId xmlns:p14="http://schemas.microsoft.com/office/powerpoint/2010/main" val="889652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Timely Staff Training</a:t>
            </a:r>
            <a:endParaRPr lang="en-US" sz="4400" dirty="0"/>
          </a:p>
        </p:txBody>
      </p:sp>
      <p:sp>
        <p:nvSpPr>
          <p:cNvPr id="3" name="Content Placeholder 2"/>
          <p:cNvSpPr>
            <a:spLocks noGrp="1"/>
          </p:cNvSpPr>
          <p:nvPr>
            <p:ph idx="1"/>
          </p:nvPr>
        </p:nvSpPr>
        <p:spPr>
          <a:xfrm>
            <a:off x="457200" y="1600200"/>
            <a:ext cx="7696200" cy="4800600"/>
          </a:xfrm>
        </p:spPr>
        <p:txBody>
          <a:bodyPr>
            <a:normAutofit/>
          </a:bodyPr>
          <a:lstStyle/>
          <a:p>
            <a:pPr marL="114300" indent="0">
              <a:buNone/>
            </a:pPr>
            <a:r>
              <a:rPr lang="en-US" b="1" u="sng" dirty="0" smtClean="0">
                <a:latin typeface="+mj-lt"/>
              </a:rPr>
              <a:t>QA Guidance</a:t>
            </a:r>
            <a:r>
              <a:rPr lang="en-US" dirty="0" smtClean="0">
                <a:latin typeface="+mj-lt"/>
              </a:rPr>
              <a:t>: The provider has a process to ensure that staff who provide direct support </a:t>
            </a:r>
            <a:r>
              <a:rPr lang="en-US" b="1" u="sng" dirty="0" smtClean="0">
                <a:latin typeface="+mj-lt"/>
              </a:rPr>
              <a:t>do not work alone </a:t>
            </a:r>
            <a:r>
              <a:rPr lang="en-US" dirty="0" smtClean="0">
                <a:latin typeface="+mj-lt"/>
              </a:rPr>
              <a:t>with persons supported until all required training is completed  within the specified  time frames. </a:t>
            </a:r>
          </a:p>
          <a:p>
            <a:pPr marL="114300" indent="0">
              <a:buNone/>
            </a:pPr>
            <a:endParaRPr lang="en-US" sz="1000" dirty="0" smtClean="0">
              <a:latin typeface="+mj-lt"/>
            </a:endParaRPr>
          </a:p>
          <a:p>
            <a:r>
              <a:rPr lang="en-US" dirty="0">
                <a:latin typeface="+mj-lt"/>
              </a:rPr>
              <a:t>Staff will be described in terms of functional responsibilities for purposes of describing training requirements. Staff will be considered to fall within one of the categories described in the </a:t>
            </a:r>
            <a:r>
              <a:rPr lang="en-US" i="1" dirty="0" smtClean="0">
                <a:latin typeface="+mj-lt"/>
              </a:rPr>
              <a:t>Provider Manual Chapter 6</a:t>
            </a:r>
            <a:r>
              <a:rPr lang="en-US" dirty="0" smtClean="0">
                <a:latin typeface="+mj-lt"/>
              </a:rPr>
              <a:t>.  </a:t>
            </a:r>
            <a:r>
              <a:rPr lang="en-US" dirty="0">
                <a:latin typeface="+mj-lt"/>
              </a:rPr>
              <a:t>Specific courses are identified by staff category on the DIDD web site</a:t>
            </a:r>
            <a:r>
              <a:rPr lang="en-US" dirty="0" smtClean="0">
                <a:latin typeface="+mj-lt"/>
              </a:rPr>
              <a:t>.</a:t>
            </a:r>
          </a:p>
          <a:p>
            <a:r>
              <a:rPr lang="en-US" dirty="0" smtClean="0">
                <a:latin typeface="+mj-lt"/>
              </a:rPr>
              <a:t> </a:t>
            </a:r>
            <a:r>
              <a:rPr lang="en-US" b="1" dirty="0">
                <a:latin typeface="+mj-lt"/>
              </a:rPr>
              <a:t>To meet the required training standards set forth by the </a:t>
            </a:r>
            <a:r>
              <a:rPr lang="en-US" b="1" dirty="0" smtClean="0">
                <a:latin typeface="+mj-lt"/>
              </a:rPr>
              <a:t>DIDD, </a:t>
            </a:r>
            <a:r>
              <a:rPr lang="en-US" dirty="0" smtClean="0">
                <a:latin typeface="+mj-lt"/>
              </a:rPr>
              <a:t>see the </a:t>
            </a:r>
            <a:r>
              <a:rPr lang="en-US" u="sng" dirty="0" smtClean="0">
                <a:latin typeface="+mj-lt"/>
              </a:rPr>
              <a:t>Training </a:t>
            </a:r>
            <a:r>
              <a:rPr lang="en-US" u="sng" dirty="0">
                <a:latin typeface="+mj-lt"/>
              </a:rPr>
              <a:t>Requirements for Provider Staff </a:t>
            </a:r>
            <a:r>
              <a:rPr lang="en-US" u="sng" dirty="0" smtClean="0">
                <a:latin typeface="+mj-lt"/>
              </a:rPr>
              <a:t>Categories</a:t>
            </a:r>
            <a:r>
              <a:rPr lang="en-US" dirty="0" smtClean="0">
                <a:latin typeface="+mj-lt"/>
              </a:rPr>
              <a:t> document located on the DIDD web site. </a:t>
            </a:r>
          </a:p>
          <a:p>
            <a:endParaRPr lang="en-US" dirty="0"/>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12</a:t>
            </a:fld>
            <a:endParaRPr lang="en-US" dirty="0"/>
          </a:p>
        </p:txBody>
      </p:sp>
    </p:spTree>
    <p:extLst>
      <p:ext uri="{BB962C8B-B14F-4D97-AF65-F5344CB8AC3E}">
        <p14:creationId xmlns:p14="http://schemas.microsoft.com/office/powerpoint/2010/main" val="3922124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Start with the Training Requirements Document on DIDD Website </a:t>
            </a:r>
            <a:endParaRPr lang="en-US" sz="3600" dirty="0"/>
          </a:p>
        </p:txBody>
      </p:sp>
      <p:sp>
        <p:nvSpPr>
          <p:cNvPr id="3" name="Content Placeholder 2"/>
          <p:cNvSpPr>
            <a:spLocks noGrp="1"/>
          </p:cNvSpPr>
          <p:nvPr>
            <p:ph idx="1"/>
          </p:nvPr>
        </p:nvSpPr>
        <p:spPr>
          <a:xfrm>
            <a:off x="457200" y="1524000"/>
            <a:ext cx="7620000" cy="4876800"/>
          </a:xfrm>
        </p:spPr>
        <p:txBody>
          <a:bodyPr/>
          <a:lstStyle/>
          <a:p>
            <a:r>
              <a:rPr lang="en-US" dirty="0">
                <a:hlinkClick r:id="rId2"/>
              </a:rPr>
              <a:t>http://</a:t>
            </a:r>
            <a:r>
              <a:rPr lang="en-US" dirty="0" smtClean="0">
                <a:hlinkClick r:id="rId2"/>
              </a:rPr>
              <a:t>www.tn.gov/didd/training/index.shtml</a:t>
            </a:r>
            <a:r>
              <a:rPr lang="en-US" dirty="0" smtClean="0"/>
              <a:t> </a:t>
            </a:r>
          </a:p>
          <a:p>
            <a:r>
              <a:rPr lang="en-US" dirty="0" smtClean="0">
                <a:latin typeface="+mj-lt"/>
              </a:rPr>
              <a:t>Per Staff Category </a:t>
            </a:r>
          </a:p>
          <a:p>
            <a:r>
              <a:rPr lang="en-US" dirty="0" smtClean="0">
                <a:latin typeface="+mj-lt"/>
              </a:rPr>
              <a:t>New Relias Material taught as Web or Classroom Training</a:t>
            </a:r>
          </a:p>
          <a:p>
            <a:endParaRPr lang="en-US" dirty="0"/>
          </a:p>
          <a:p>
            <a:endParaRPr lang="en-US" dirty="0" smtClean="0"/>
          </a:p>
          <a:p>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3333"/>
          <a:stretch/>
        </p:blipFill>
        <p:spPr>
          <a:xfrm>
            <a:off x="457200" y="2743200"/>
            <a:ext cx="7734300" cy="3741420"/>
          </a:xfrm>
          <a:prstGeom prst="rect">
            <a:avLst/>
          </a:prstGeom>
        </p:spPr>
      </p:pic>
      <p:sp>
        <p:nvSpPr>
          <p:cNvPr id="5" name="Down Arrow 4"/>
          <p:cNvSpPr/>
          <p:nvPr/>
        </p:nvSpPr>
        <p:spPr>
          <a:xfrm>
            <a:off x="4352925" y="4038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3944B782-50C7-45EE-9FC5-D23F44F1D719}" type="slidenum">
              <a:rPr lang="en-US" smtClean="0"/>
              <a:t>13</a:t>
            </a:fld>
            <a:endParaRPr lang="en-US" dirty="0"/>
          </a:p>
        </p:txBody>
      </p:sp>
    </p:spTree>
    <p:extLst>
      <p:ext uri="{BB962C8B-B14F-4D97-AF65-F5344CB8AC3E}">
        <p14:creationId xmlns:p14="http://schemas.microsoft.com/office/powerpoint/2010/main" val="1133288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3600" dirty="0"/>
              <a:t>Timely Staff </a:t>
            </a:r>
            <a:r>
              <a:rPr lang="en-US" sz="3600" dirty="0" smtClean="0"/>
              <a:t>Training:</a:t>
            </a:r>
            <a:br>
              <a:rPr lang="en-US" sz="3600" dirty="0" smtClean="0"/>
            </a:br>
            <a:r>
              <a:rPr lang="en-US" sz="3600" dirty="0"/>
              <a:t>Date of Hire (DOH) vs Assignment Date</a:t>
            </a:r>
          </a:p>
        </p:txBody>
      </p:sp>
      <p:sp>
        <p:nvSpPr>
          <p:cNvPr id="3" name="Content Placeholder 2"/>
          <p:cNvSpPr>
            <a:spLocks noGrp="1"/>
          </p:cNvSpPr>
          <p:nvPr>
            <p:ph idx="1"/>
          </p:nvPr>
        </p:nvSpPr>
        <p:spPr>
          <a:xfrm>
            <a:off x="457200" y="1447800"/>
            <a:ext cx="7620000" cy="4953000"/>
          </a:xfrm>
        </p:spPr>
        <p:txBody>
          <a:bodyPr>
            <a:normAutofit/>
          </a:bodyPr>
          <a:lstStyle/>
          <a:p>
            <a:endParaRPr lang="en-US" dirty="0" smtClean="0"/>
          </a:p>
          <a:p>
            <a:pPr marL="114300" indent="0">
              <a:buNone/>
            </a:pPr>
            <a:r>
              <a:rPr lang="en-US" dirty="0" smtClean="0">
                <a:latin typeface="+mj-lt"/>
              </a:rPr>
              <a:t>QA </a:t>
            </a:r>
            <a:r>
              <a:rPr lang="en-US" dirty="0">
                <a:latin typeface="+mj-lt"/>
              </a:rPr>
              <a:t>accepts the </a:t>
            </a:r>
            <a:r>
              <a:rPr lang="en-US" dirty="0" smtClean="0">
                <a:latin typeface="+mj-lt"/>
              </a:rPr>
              <a:t>provider’s </a:t>
            </a:r>
            <a:r>
              <a:rPr lang="en-US" dirty="0">
                <a:latin typeface="+mj-lt"/>
              </a:rPr>
              <a:t>stated </a:t>
            </a:r>
            <a:r>
              <a:rPr lang="en-US" dirty="0" smtClean="0">
                <a:latin typeface="+mj-lt"/>
              </a:rPr>
              <a:t>“Date of Hire (DOH)” </a:t>
            </a:r>
            <a:r>
              <a:rPr lang="en-US" dirty="0">
                <a:latin typeface="+mj-lt"/>
              </a:rPr>
              <a:t>or “Assignment” </a:t>
            </a:r>
            <a:r>
              <a:rPr lang="en-US" dirty="0" smtClean="0">
                <a:latin typeface="+mj-lt"/>
              </a:rPr>
              <a:t>date </a:t>
            </a:r>
            <a:r>
              <a:rPr lang="en-US" dirty="0">
                <a:latin typeface="+mj-lt"/>
              </a:rPr>
              <a:t>for staff when doing a survey</a:t>
            </a:r>
            <a:r>
              <a:rPr lang="en-US" dirty="0" smtClean="0">
                <a:latin typeface="+mj-lt"/>
              </a:rPr>
              <a:t>.</a:t>
            </a:r>
          </a:p>
          <a:p>
            <a:endParaRPr lang="en-US" sz="1200" dirty="0" smtClean="0">
              <a:latin typeface="+mj-lt"/>
            </a:endParaRPr>
          </a:p>
          <a:p>
            <a:r>
              <a:rPr lang="en-US" sz="2000" dirty="0" smtClean="0">
                <a:latin typeface="+mj-lt"/>
              </a:rPr>
              <a:t>Staff training should be completed within </a:t>
            </a:r>
            <a:r>
              <a:rPr lang="en-US" sz="2000" dirty="0">
                <a:latin typeface="+mj-lt"/>
              </a:rPr>
              <a:t>required training standards set forth by the </a:t>
            </a:r>
            <a:r>
              <a:rPr lang="en-US" sz="2000" dirty="0" smtClean="0">
                <a:latin typeface="+mj-lt"/>
              </a:rPr>
              <a:t>DIDD. In order for the provider to be compliant with the standards, the provider will need to pay close attention to the staff’s </a:t>
            </a:r>
            <a:r>
              <a:rPr lang="en-US" sz="2000" b="1" dirty="0" smtClean="0">
                <a:latin typeface="+mj-lt"/>
              </a:rPr>
              <a:t>hire date or assignment date. </a:t>
            </a:r>
            <a:endParaRPr lang="en-US" sz="2000" b="1" dirty="0">
              <a:latin typeface="+mj-lt"/>
            </a:endParaRPr>
          </a:p>
          <a:p>
            <a:r>
              <a:rPr lang="en-US" sz="2000" dirty="0" smtClean="0">
                <a:latin typeface="+mj-lt"/>
              </a:rPr>
              <a:t>QA looks for compliance with training completed within the 30 or 60 day training requirements compared to the staff’s hire date or assignment date. </a:t>
            </a:r>
          </a:p>
          <a:p>
            <a:r>
              <a:rPr lang="en-US" sz="2000" dirty="0">
                <a:latin typeface="+mj-lt"/>
              </a:rPr>
              <a:t>In addition, there is a separate </a:t>
            </a:r>
            <a:r>
              <a:rPr lang="en-US" sz="2000" dirty="0" smtClean="0">
                <a:latin typeface="+mj-lt"/>
              </a:rPr>
              <a:t>Annual </a:t>
            </a:r>
            <a:r>
              <a:rPr lang="en-US" sz="2000" dirty="0">
                <a:latin typeface="+mj-lt"/>
              </a:rPr>
              <a:t>Training </a:t>
            </a:r>
            <a:r>
              <a:rPr lang="en-US" sz="2000" dirty="0" smtClean="0">
                <a:latin typeface="+mj-lt"/>
              </a:rPr>
              <a:t>Curriculum </a:t>
            </a:r>
            <a:r>
              <a:rPr lang="en-US" sz="2000" dirty="0">
                <a:latin typeface="+mj-lt"/>
              </a:rPr>
              <a:t>set </a:t>
            </a:r>
            <a:r>
              <a:rPr lang="en-US" sz="2000" dirty="0" smtClean="0">
                <a:latin typeface="+mj-lt"/>
              </a:rPr>
              <a:t>up in </a:t>
            </a:r>
            <a:r>
              <a:rPr lang="en-US" sz="2000" dirty="0" err="1" smtClean="0">
                <a:latin typeface="+mj-lt"/>
              </a:rPr>
              <a:t>Relias</a:t>
            </a:r>
            <a:r>
              <a:rPr lang="en-US" sz="2000" dirty="0" smtClean="0">
                <a:latin typeface="+mj-lt"/>
              </a:rPr>
              <a:t> </a:t>
            </a:r>
            <a:r>
              <a:rPr lang="en-US" sz="2000" dirty="0">
                <a:latin typeface="+mj-lt"/>
              </a:rPr>
              <a:t>to </a:t>
            </a:r>
            <a:r>
              <a:rPr lang="en-US" sz="2000" dirty="0" smtClean="0">
                <a:latin typeface="+mj-lt"/>
              </a:rPr>
              <a:t>automatically recur </a:t>
            </a:r>
            <a:r>
              <a:rPr lang="en-US" sz="2000" dirty="0">
                <a:latin typeface="+mj-lt"/>
              </a:rPr>
              <a:t>each year for learners once </a:t>
            </a:r>
            <a:r>
              <a:rPr lang="en-US" sz="2000" dirty="0" smtClean="0">
                <a:latin typeface="+mj-lt"/>
              </a:rPr>
              <a:t>assigned.</a:t>
            </a:r>
            <a:endParaRPr lang="en-US" sz="2000" dirty="0">
              <a:latin typeface="+mj-lt"/>
            </a:endParaRPr>
          </a:p>
          <a:p>
            <a:pPr marL="114300" indent="0">
              <a:buNone/>
            </a:pPr>
            <a:endParaRPr lang="en-US" sz="2000" dirty="0" smtClean="0">
              <a:latin typeface="+mj-lt"/>
            </a:endParaRPr>
          </a:p>
          <a:p>
            <a:pPr marL="114300" indent="0">
              <a:buNone/>
            </a:pPr>
            <a:endParaRPr lang="en-US" sz="2000"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14</a:t>
            </a:fld>
            <a:endParaRPr lang="en-US" dirty="0"/>
          </a:p>
        </p:txBody>
      </p:sp>
    </p:spTree>
    <p:extLst>
      <p:ext uri="{BB962C8B-B14F-4D97-AF65-F5344CB8AC3E}">
        <p14:creationId xmlns:p14="http://schemas.microsoft.com/office/powerpoint/2010/main" val="3982877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Timely Staff Training:</a:t>
            </a:r>
            <a:br>
              <a:rPr lang="en-US" sz="3600" dirty="0"/>
            </a:br>
            <a:r>
              <a:rPr lang="en-US" sz="3600" dirty="0"/>
              <a:t>Date of Hire (DOH) vs Assignment Date</a:t>
            </a:r>
          </a:p>
        </p:txBody>
      </p:sp>
      <p:sp>
        <p:nvSpPr>
          <p:cNvPr id="3" name="Content Placeholder 2"/>
          <p:cNvSpPr>
            <a:spLocks noGrp="1"/>
          </p:cNvSpPr>
          <p:nvPr>
            <p:ph idx="1"/>
          </p:nvPr>
        </p:nvSpPr>
        <p:spPr/>
        <p:txBody>
          <a:bodyPr>
            <a:normAutofit fontScale="92500" lnSpcReduction="10000"/>
          </a:bodyPr>
          <a:lstStyle/>
          <a:p>
            <a:r>
              <a:rPr lang="en-US" dirty="0">
                <a:latin typeface="+mj-lt"/>
              </a:rPr>
              <a:t>If a staff member has a new assignment, then </a:t>
            </a:r>
            <a:r>
              <a:rPr lang="en-US" dirty="0" smtClean="0">
                <a:latin typeface="+mj-lt"/>
              </a:rPr>
              <a:t>the provider </a:t>
            </a:r>
            <a:r>
              <a:rPr lang="en-US" dirty="0">
                <a:latin typeface="+mj-lt"/>
              </a:rPr>
              <a:t>can manually enter </a:t>
            </a:r>
            <a:r>
              <a:rPr lang="en-US" dirty="0" smtClean="0">
                <a:latin typeface="+mj-lt"/>
              </a:rPr>
              <a:t> an assignment </a:t>
            </a:r>
            <a:r>
              <a:rPr lang="en-US" dirty="0">
                <a:latin typeface="+mj-lt"/>
              </a:rPr>
              <a:t>date in Relias in order to reflect the new training due dates. This will maintain compliance</a:t>
            </a:r>
            <a:r>
              <a:rPr lang="en-US" dirty="0" smtClean="0">
                <a:latin typeface="+mj-lt"/>
              </a:rPr>
              <a:t>. The staff member’s hire date will remain constant with Human Resources. </a:t>
            </a:r>
          </a:p>
          <a:p>
            <a:r>
              <a:rPr lang="en-US" b="1" dirty="0" smtClean="0">
                <a:latin typeface="+mj-lt"/>
              </a:rPr>
              <a:t>Example 1</a:t>
            </a:r>
            <a:r>
              <a:rPr lang="en-US" dirty="0" smtClean="0">
                <a:latin typeface="+mj-lt"/>
              </a:rPr>
              <a:t>:  </a:t>
            </a:r>
            <a:r>
              <a:rPr lang="en-US" dirty="0">
                <a:latin typeface="+mj-lt"/>
              </a:rPr>
              <a:t>DOH for Erin is kept in Human Resources and is 1/15/2013.  When </a:t>
            </a:r>
            <a:r>
              <a:rPr lang="en-US" dirty="0" smtClean="0">
                <a:latin typeface="+mj-lt"/>
              </a:rPr>
              <a:t>hired, </a:t>
            </a:r>
            <a:r>
              <a:rPr lang="en-US" dirty="0">
                <a:latin typeface="+mj-lt"/>
              </a:rPr>
              <a:t>Erin was a DSP (Training </a:t>
            </a:r>
            <a:r>
              <a:rPr lang="en-US" dirty="0" smtClean="0">
                <a:latin typeface="+mj-lt"/>
              </a:rPr>
              <a:t>DOH </a:t>
            </a:r>
            <a:r>
              <a:rPr lang="en-US" dirty="0">
                <a:latin typeface="+mj-lt"/>
              </a:rPr>
              <a:t>= 1/15/2013). But, now Erin is assigned </a:t>
            </a:r>
            <a:r>
              <a:rPr lang="en-US" dirty="0" smtClean="0">
                <a:latin typeface="+mj-lt"/>
              </a:rPr>
              <a:t>as a </a:t>
            </a:r>
            <a:r>
              <a:rPr lang="en-US" dirty="0">
                <a:latin typeface="+mj-lt"/>
              </a:rPr>
              <a:t>Job Coach with </a:t>
            </a:r>
            <a:r>
              <a:rPr lang="en-US" dirty="0" smtClean="0">
                <a:latin typeface="+mj-lt"/>
              </a:rPr>
              <a:t>an  </a:t>
            </a:r>
            <a:r>
              <a:rPr lang="en-US" dirty="0">
                <a:latin typeface="+mj-lt"/>
              </a:rPr>
              <a:t>“assignment date” of 11/10/2014.  Relias DOH can be changed to  11/10/2014 so job coach curriculum will work properly. (Due date = </a:t>
            </a:r>
            <a:r>
              <a:rPr lang="en-US" dirty="0" smtClean="0">
                <a:latin typeface="+mj-lt"/>
              </a:rPr>
              <a:t>11/10/14 </a:t>
            </a:r>
            <a:r>
              <a:rPr lang="en-US" dirty="0">
                <a:latin typeface="+mj-lt"/>
              </a:rPr>
              <a:t>+ 30 days = 12/10/2014 – This is now an assignment date not </a:t>
            </a:r>
            <a:r>
              <a:rPr lang="en-US" dirty="0" smtClean="0">
                <a:latin typeface="+mj-lt"/>
              </a:rPr>
              <a:t>a hire date - DOH). </a:t>
            </a:r>
            <a:endParaRPr lang="en-US" dirty="0">
              <a:latin typeface="+mj-lt"/>
            </a:endParaRPr>
          </a:p>
          <a:p>
            <a:r>
              <a:rPr lang="en-US" dirty="0" smtClean="0">
                <a:latin typeface="+mj-lt"/>
              </a:rPr>
              <a:t>Furthermore, </a:t>
            </a:r>
            <a:r>
              <a:rPr lang="en-US" dirty="0">
                <a:latin typeface="+mj-lt"/>
              </a:rPr>
              <a:t>some Curriculum may have staggered dates (ex. Job Coach training) with training due at different times. </a:t>
            </a:r>
            <a:r>
              <a:rPr lang="en-US" dirty="0" err="1" smtClean="0">
                <a:latin typeface="+mj-lt"/>
              </a:rPr>
              <a:t>Relias</a:t>
            </a:r>
            <a:r>
              <a:rPr lang="en-US" dirty="0" smtClean="0">
                <a:latin typeface="+mj-lt"/>
              </a:rPr>
              <a:t> will maintain the entered DOH dates to reflect previous training and maintain the original annual training due dates .</a:t>
            </a:r>
            <a:endParaRPr lang="en-US" dirty="0">
              <a:latin typeface="+mj-lt"/>
            </a:endParaRPr>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15</a:t>
            </a:fld>
            <a:endParaRPr lang="en-US" dirty="0"/>
          </a:p>
        </p:txBody>
      </p:sp>
    </p:spTree>
    <p:extLst>
      <p:ext uri="{BB962C8B-B14F-4D97-AF65-F5344CB8AC3E}">
        <p14:creationId xmlns:p14="http://schemas.microsoft.com/office/powerpoint/2010/main" val="210111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Timely Staff Training:</a:t>
            </a:r>
            <a:br>
              <a:rPr lang="en-US" sz="3600" dirty="0"/>
            </a:br>
            <a:r>
              <a:rPr lang="en-US" sz="3600" dirty="0"/>
              <a:t>Date of Hire (DOH) vs Assignment Date</a:t>
            </a:r>
          </a:p>
        </p:txBody>
      </p:sp>
      <p:sp>
        <p:nvSpPr>
          <p:cNvPr id="3" name="Content Placeholder 2"/>
          <p:cNvSpPr>
            <a:spLocks noGrp="1"/>
          </p:cNvSpPr>
          <p:nvPr>
            <p:ph idx="1"/>
          </p:nvPr>
        </p:nvSpPr>
        <p:spPr>
          <a:xfrm>
            <a:off x="457200" y="1447800"/>
            <a:ext cx="7620000" cy="4953000"/>
          </a:xfrm>
        </p:spPr>
        <p:txBody>
          <a:bodyPr>
            <a:normAutofit fontScale="92500" lnSpcReduction="10000"/>
          </a:bodyPr>
          <a:lstStyle/>
          <a:p>
            <a:pPr marL="114300" indent="0">
              <a:buNone/>
            </a:pPr>
            <a:r>
              <a:rPr lang="en-US" u="sng" dirty="0"/>
              <a:t>Assignment Date Example </a:t>
            </a:r>
            <a:r>
              <a:rPr lang="en-US" u="sng" dirty="0" smtClean="0"/>
              <a:t>2</a:t>
            </a:r>
          </a:p>
          <a:p>
            <a:pPr marL="114300" indent="0">
              <a:buNone/>
            </a:pPr>
            <a:r>
              <a:rPr lang="en-US" dirty="0" smtClean="0"/>
              <a:t>Actual New              Training                                 New</a:t>
            </a:r>
          </a:p>
          <a:p>
            <a:pPr marL="114300" indent="0">
              <a:buNone/>
            </a:pPr>
            <a:r>
              <a:rPr lang="en-US" dirty="0" smtClean="0"/>
              <a:t>Hire Date                  Due date =30 days              Training Due date</a:t>
            </a:r>
          </a:p>
          <a:p>
            <a:pPr marL="114300" indent="0">
              <a:buNone/>
            </a:pPr>
            <a:endParaRPr lang="en-US" dirty="0"/>
          </a:p>
          <a:p>
            <a:pPr marL="114300" indent="0">
              <a:buNone/>
            </a:pPr>
            <a:endParaRPr lang="en-US" dirty="0" smtClean="0"/>
          </a:p>
          <a:p>
            <a:pPr marL="114300" indent="0">
              <a:buNone/>
            </a:pPr>
            <a:endParaRPr lang="en-US" dirty="0" smtClean="0"/>
          </a:p>
          <a:p>
            <a:pPr marL="114300" indent="0">
              <a:buNone/>
            </a:pPr>
            <a:r>
              <a:rPr lang="en-US" dirty="0" smtClean="0"/>
              <a:t>                  On Return = new assignment date +30 = new Due Date</a:t>
            </a:r>
          </a:p>
          <a:p>
            <a:pPr marL="114300" indent="0">
              <a:buNone/>
            </a:pPr>
            <a:r>
              <a:rPr lang="en-US" dirty="0" smtClean="0"/>
              <a:t> </a:t>
            </a:r>
          </a:p>
          <a:p>
            <a:pPr marL="114300" indent="0">
              <a:buNone/>
            </a:pPr>
            <a:r>
              <a:rPr lang="en-US" dirty="0" smtClean="0">
                <a:latin typeface="+mj-lt"/>
              </a:rPr>
              <a:t>If hired, then 4 days later (still being trained) staff gets the flu and is off work, you can change the hire date to an “assignment date” to accommodate the exceptional circumstance. Staff will complete their training when they return to work and still be in compliance with the training </a:t>
            </a:r>
            <a:r>
              <a:rPr lang="en-US" smtClean="0">
                <a:latin typeface="+mj-lt"/>
              </a:rPr>
              <a:t>time frames (</a:t>
            </a:r>
            <a:r>
              <a:rPr lang="en-US" b="1" smtClean="0">
                <a:latin typeface="+mj-lt"/>
              </a:rPr>
              <a:t>s</a:t>
            </a:r>
            <a:r>
              <a:rPr lang="en-US" b="1" i="1" smtClean="0">
                <a:latin typeface="+mj-lt"/>
              </a:rPr>
              <a:t>taff </a:t>
            </a:r>
            <a:r>
              <a:rPr lang="en-US" b="1" i="1" dirty="0" smtClean="0">
                <a:latin typeface="+mj-lt"/>
              </a:rPr>
              <a:t>cannot work alone before </a:t>
            </a:r>
            <a:r>
              <a:rPr lang="en-US" b="1" i="1" smtClean="0">
                <a:latin typeface="+mj-lt"/>
              </a:rPr>
              <a:t>completing training).</a:t>
            </a:r>
            <a:r>
              <a:rPr lang="en-US" smtClean="0">
                <a:latin typeface="+mj-lt"/>
              </a:rPr>
              <a:t> </a:t>
            </a:r>
            <a:endParaRPr lang="en-US" dirty="0" smtClean="0">
              <a:latin typeface="+mj-lt"/>
            </a:endParaRPr>
          </a:p>
          <a:p>
            <a:pPr marL="114300" indent="0">
              <a:buNone/>
            </a:pPr>
            <a:r>
              <a:rPr lang="en-US" b="1" i="1" dirty="0" smtClean="0">
                <a:latin typeface="+mj-lt"/>
              </a:rPr>
              <a:t>EMPLOYEE’S HIRE DATE SHOULD ALWAYS BE KEPT ON FILE. </a:t>
            </a:r>
          </a:p>
          <a:p>
            <a:pPr marL="114300" indent="0">
              <a:buNone/>
            </a:pPr>
            <a:endParaRPr lang="en-US" dirty="0"/>
          </a:p>
        </p:txBody>
      </p:sp>
      <p:cxnSp>
        <p:nvCxnSpPr>
          <p:cNvPr id="5" name="Straight Connector 4"/>
          <p:cNvCxnSpPr/>
          <p:nvPr/>
        </p:nvCxnSpPr>
        <p:spPr>
          <a:xfrm>
            <a:off x="781050" y="2828925"/>
            <a:ext cx="6705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90575" y="2514600"/>
            <a:ext cx="0" cy="609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6200" y="2533650"/>
            <a:ext cx="0" cy="609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219200" y="2590800"/>
            <a:ext cx="1905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a:t>
            </a:r>
            <a:endParaRPr lang="en-US" dirty="0"/>
          </a:p>
        </p:txBody>
      </p:sp>
      <p:cxnSp>
        <p:nvCxnSpPr>
          <p:cNvPr id="17" name="Straight Connector 16"/>
          <p:cNvCxnSpPr/>
          <p:nvPr/>
        </p:nvCxnSpPr>
        <p:spPr>
          <a:xfrm>
            <a:off x="6172200" y="2514600"/>
            <a:ext cx="0" cy="990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3944B782-50C7-45EE-9FC5-D23F44F1D719}" type="slidenum">
              <a:rPr lang="en-US" smtClean="0"/>
              <a:t>16</a:t>
            </a:fld>
            <a:endParaRPr lang="en-US" dirty="0"/>
          </a:p>
        </p:txBody>
      </p:sp>
      <p:cxnSp>
        <p:nvCxnSpPr>
          <p:cNvPr id="10" name="Straight Connector 9"/>
          <p:cNvCxnSpPr/>
          <p:nvPr/>
        </p:nvCxnSpPr>
        <p:spPr>
          <a:xfrm>
            <a:off x="3124200" y="2705100"/>
            <a:ext cx="0" cy="8001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450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smtClean="0"/>
              <a:t/>
            </a:r>
            <a:br>
              <a:rPr lang="en-US" i="1" dirty="0" smtClean="0"/>
            </a:br>
            <a:r>
              <a:rPr lang="en-US" dirty="0"/>
              <a:t>Training Documentation</a:t>
            </a:r>
            <a:r>
              <a:rPr lang="en-US" i="1" dirty="0"/>
              <a:t/>
            </a:r>
            <a:br>
              <a:rPr lang="en-US" i="1" dirty="0"/>
            </a:br>
            <a:endParaRPr lang="en-US" dirty="0"/>
          </a:p>
        </p:txBody>
      </p:sp>
      <p:sp>
        <p:nvSpPr>
          <p:cNvPr id="5" name="Content Placeholder 4"/>
          <p:cNvSpPr>
            <a:spLocks noGrp="1"/>
          </p:cNvSpPr>
          <p:nvPr>
            <p:ph idx="1"/>
          </p:nvPr>
        </p:nvSpPr>
        <p:spPr>
          <a:xfrm>
            <a:off x="457200" y="2133600"/>
            <a:ext cx="7620000" cy="3657600"/>
          </a:xfrm>
        </p:spPr>
        <p:txBody>
          <a:bodyPr/>
          <a:lstStyle/>
          <a:p>
            <a:pPr marL="114300" indent="0">
              <a:buNone/>
            </a:pPr>
            <a:r>
              <a:rPr lang="en-US" sz="3200" b="1" u="sng" dirty="0" smtClean="0">
                <a:latin typeface="+mj-lt"/>
              </a:rPr>
              <a:t>QA Guidance</a:t>
            </a:r>
            <a:r>
              <a:rPr lang="en-US" sz="3200" dirty="0" smtClean="0">
                <a:latin typeface="+mj-lt"/>
              </a:rPr>
              <a:t>: The provider maintains documentation in personnel files to support that all staff participated in and demonstrated competency for all DIDD required training programs.                             </a:t>
            </a:r>
            <a:endParaRPr lang="en-US" i="1" dirty="0"/>
          </a:p>
        </p:txBody>
      </p:sp>
      <p:sp>
        <p:nvSpPr>
          <p:cNvPr id="3" name="Slide Number Placeholder 2"/>
          <p:cNvSpPr>
            <a:spLocks noGrp="1"/>
          </p:cNvSpPr>
          <p:nvPr>
            <p:ph type="sldNum" sz="quarter" idx="12"/>
          </p:nvPr>
        </p:nvSpPr>
        <p:spPr/>
        <p:txBody>
          <a:bodyPr/>
          <a:lstStyle/>
          <a:p>
            <a:fld id="{3944B782-50C7-45EE-9FC5-D23F44F1D719}" type="slidenum">
              <a:rPr lang="en-US" smtClean="0"/>
              <a:t>17</a:t>
            </a:fld>
            <a:endParaRPr lang="en-US" dirty="0"/>
          </a:p>
        </p:txBody>
      </p:sp>
    </p:spTree>
    <p:extLst>
      <p:ext uri="{BB962C8B-B14F-4D97-AF65-F5344CB8AC3E}">
        <p14:creationId xmlns:p14="http://schemas.microsoft.com/office/powerpoint/2010/main" val="258782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143000"/>
          </a:xfrm>
        </p:spPr>
        <p:txBody>
          <a:bodyPr/>
          <a:lstStyle/>
          <a:p>
            <a:r>
              <a:rPr lang="en-US" dirty="0" smtClean="0"/>
              <a:t>Training Documentation</a:t>
            </a:r>
            <a:endParaRPr lang="en-US" dirty="0"/>
          </a:p>
        </p:txBody>
      </p:sp>
      <p:pic>
        <p:nvPicPr>
          <p:cNvPr id="4101" name="Picture 5" descr="C:\Users\dd20134\AppData\Local\Microsoft\Windows\Temporary Internet Files\Content.IE5\IMYW7Y0I\MC9000451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9675" y="4419600"/>
            <a:ext cx="1770278" cy="154625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dd20134\AppData\Local\Microsoft\Windows\Temporary Internet Files\Content.IE5\I11BPUSJ\MC9004487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958439"/>
            <a:ext cx="1982597" cy="132173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3944B782-50C7-45EE-9FC5-D23F44F1D719}" type="slidenum">
              <a:rPr lang="en-US" smtClean="0"/>
              <a:t>18</a:t>
            </a:fld>
            <a:endParaRPr lang="en-US" dirty="0"/>
          </a:p>
        </p:txBody>
      </p:sp>
      <p:pic>
        <p:nvPicPr>
          <p:cNvPr id="1026" name="Picture 2" descr="C:\Program Files\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1600" y="1732336"/>
            <a:ext cx="1869034" cy="177393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dd01086\AppData\Local\Microsoft\Windows\Temporary Internet Files\Content.IE5\8CS4BTOB\MC90008894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799" y="4268267"/>
            <a:ext cx="1703527" cy="17949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79954" y="3506272"/>
            <a:ext cx="3129608" cy="1446550"/>
          </a:xfrm>
          <a:prstGeom prst="rect">
            <a:avLst/>
          </a:prstGeom>
          <a:noFill/>
        </p:spPr>
        <p:txBody>
          <a:bodyPr wrap="square" rtlCol="0">
            <a:spAutoFit/>
          </a:bodyPr>
          <a:lstStyle/>
          <a:p>
            <a:r>
              <a:rPr lang="en-US" sz="4400" b="1" dirty="0" smtClean="0">
                <a:latin typeface="Californian FB" panose="0207040306080B030204" pitchFamily="18" charset="0"/>
              </a:rPr>
              <a:t>Electronic and Paper</a:t>
            </a:r>
            <a:endParaRPr lang="en-US" sz="4400" b="1" dirty="0">
              <a:latin typeface="Californian FB" panose="0207040306080B030204" pitchFamily="18" charset="0"/>
            </a:endParaRPr>
          </a:p>
        </p:txBody>
      </p:sp>
    </p:spTree>
    <p:extLst>
      <p:ext uri="{BB962C8B-B14F-4D97-AF65-F5344CB8AC3E}">
        <p14:creationId xmlns:p14="http://schemas.microsoft.com/office/powerpoint/2010/main" val="2309077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175" y="1371600"/>
            <a:ext cx="7315200" cy="5262979"/>
          </a:xfrm>
          <a:prstGeom prst="rect">
            <a:avLst/>
          </a:prstGeom>
          <a:ln>
            <a:solidFill>
              <a:schemeClr val="bg1"/>
            </a:solidFill>
          </a:ln>
        </p:spPr>
        <p:txBody>
          <a:bodyPr wrap="square">
            <a:spAutoFit/>
          </a:bodyPr>
          <a:lstStyle/>
          <a:p>
            <a:pPr marL="342900" indent="-342900">
              <a:buFont typeface="Arial" panose="020B0604020202020204" pitchFamily="34" charset="0"/>
              <a:buChar char="•"/>
            </a:pPr>
            <a:r>
              <a:rPr lang="en-US" sz="2400" dirty="0" smtClean="0">
                <a:latin typeface="+mj-lt"/>
              </a:rPr>
              <a:t>Relias </a:t>
            </a:r>
            <a:r>
              <a:rPr lang="en-US" sz="2400" dirty="0">
                <a:latin typeface="+mj-lt"/>
              </a:rPr>
              <a:t>Learning </a:t>
            </a:r>
            <a:r>
              <a:rPr lang="en-US" sz="2400" dirty="0" smtClean="0">
                <a:latin typeface="+mj-lt"/>
              </a:rPr>
              <a:t>course materials </a:t>
            </a:r>
            <a:r>
              <a:rPr lang="en-US" sz="2400" dirty="0">
                <a:latin typeface="+mj-lt"/>
              </a:rPr>
              <a:t>are available to be utilized as classroom training, one-on-one or in small groups.  </a:t>
            </a:r>
            <a:endParaRPr lang="en-US" sz="2400" dirty="0" smtClean="0">
              <a:latin typeface="+mj-lt"/>
            </a:endParaRPr>
          </a:p>
          <a:p>
            <a:pPr marL="342900" indent="-342900">
              <a:buFont typeface="Arial" panose="020B0604020202020204" pitchFamily="34" charset="0"/>
              <a:buChar char="•"/>
            </a:pPr>
            <a:r>
              <a:rPr lang="en-US" sz="2400" dirty="0" smtClean="0">
                <a:latin typeface="+mj-lt"/>
              </a:rPr>
              <a:t>When utilizing the Relias System, all of the agency’s training is managed easily and has the capability to be monitored with reports. </a:t>
            </a:r>
          </a:p>
          <a:p>
            <a:pPr marL="342900" indent="-342900">
              <a:buFont typeface="Arial" panose="020B0604020202020204" pitchFamily="34" charset="0"/>
              <a:buChar char="•"/>
            </a:pPr>
            <a:r>
              <a:rPr lang="en-US" sz="2400" dirty="0" smtClean="0">
                <a:latin typeface="+mj-lt"/>
              </a:rPr>
              <a:t>If </a:t>
            </a:r>
            <a:r>
              <a:rPr lang="en-US" sz="2400" dirty="0">
                <a:latin typeface="+mj-lt"/>
              </a:rPr>
              <a:t>classroom training is utilized, learners have the option of testing on the web learning platform or completing paper tests.  </a:t>
            </a:r>
            <a:endParaRPr lang="en-US" sz="2400" dirty="0" smtClean="0">
              <a:latin typeface="+mj-lt"/>
            </a:endParaRPr>
          </a:p>
          <a:p>
            <a:pPr marL="342900" indent="-342900">
              <a:buFont typeface="Arial" panose="020B0604020202020204" pitchFamily="34" charset="0"/>
              <a:buChar char="•"/>
            </a:pPr>
            <a:r>
              <a:rPr lang="en-US" sz="2400" dirty="0" smtClean="0">
                <a:latin typeface="+mj-lt"/>
              </a:rPr>
              <a:t>Using </a:t>
            </a:r>
            <a:r>
              <a:rPr lang="en-US" sz="2400" dirty="0">
                <a:latin typeface="+mj-lt"/>
              </a:rPr>
              <a:t>the web platform for testing ensures all training is reflected on one </a:t>
            </a:r>
            <a:r>
              <a:rPr lang="en-US" sz="2400" dirty="0" smtClean="0">
                <a:latin typeface="+mj-lt"/>
              </a:rPr>
              <a:t>electronic transcript.</a:t>
            </a:r>
          </a:p>
          <a:p>
            <a:pPr marL="342900" indent="-342900">
              <a:buFont typeface="Arial" panose="020B0604020202020204" pitchFamily="34" charset="0"/>
              <a:buChar char="•"/>
            </a:pPr>
            <a:r>
              <a:rPr lang="en-US" sz="2400" dirty="0" smtClean="0">
                <a:latin typeface="+mj-lt"/>
              </a:rPr>
              <a:t>If </a:t>
            </a:r>
            <a:r>
              <a:rPr lang="en-US" sz="2400" i="1" dirty="0">
                <a:latin typeface="+mj-lt"/>
              </a:rPr>
              <a:t>paper testing</a:t>
            </a:r>
            <a:r>
              <a:rPr lang="en-US" sz="2400" dirty="0">
                <a:latin typeface="+mj-lt"/>
              </a:rPr>
              <a:t> is used, </a:t>
            </a:r>
            <a:r>
              <a:rPr lang="en-US" sz="2400" dirty="0" smtClean="0">
                <a:latin typeface="+mj-lt"/>
              </a:rPr>
              <a:t>trainers may enter </a:t>
            </a:r>
            <a:r>
              <a:rPr lang="en-US" sz="2400" dirty="0">
                <a:latin typeface="+mj-lt"/>
              </a:rPr>
              <a:t>classroom training as an event with roster and test scores on the </a:t>
            </a:r>
            <a:r>
              <a:rPr lang="en-US" sz="2400" dirty="0" smtClean="0">
                <a:latin typeface="+mj-lt"/>
              </a:rPr>
              <a:t>Relias </a:t>
            </a:r>
            <a:r>
              <a:rPr lang="en-US" sz="2400" dirty="0">
                <a:latin typeface="+mj-lt"/>
              </a:rPr>
              <a:t>Learning </a:t>
            </a:r>
            <a:r>
              <a:rPr lang="en-US" sz="2400" dirty="0" smtClean="0">
                <a:latin typeface="+mj-lt"/>
              </a:rPr>
              <a:t>platform.</a:t>
            </a:r>
          </a:p>
        </p:txBody>
      </p:sp>
      <p:sp>
        <p:nvSpPr>
          <p:cNvPr id="3" name="Title 2"/>
          <p:cNvSpPr>
            <a:spLocks noGrp="1"/>
          </p:cNvSpPr>
          <p:nvPr>
            <p:ph type="title"/>
          </p:nvPr>
        </p:nvSpPr>
        <p:spPr/>
        <p:txBody>
          <a:bodyPr/>
          <a:lstStyle/>
          <a:p>
            <a:r>
              <a:rPr lang="en-US" sz="3600" dirty="0"/>
              <a:t>Training Documentation</a:t>
            </a:r>
          </a:p>
        </p:txBody>
      </p:sp>
      <p:sp>
        <p:nvSpPr>
          <p:cNvPr id="5" name="Slide Number Placeholder 4"/>
          <p:cNvSpPr>
            <a:spLocks noGrp="1"/>
          </p:cNvSpPr>
          <p:nvPr>
            <p:ph type="sldNum" sz="quarter" idx="12"/>
          </p:nvPr>
        </p:nvSpPr>
        <p:spPr/>
        <p:txBody>
          <a:bodyPr/>
          <a:lstStyle/>
          <a:p>
            <a:fld id="{3944B782-50C7-45EE-9FC5-D23F44F1D719}" type="slidenum">
              <a:rPr lang="en-US" smtClean="0"/>
              <a:t>19</a:t>
            </a:fld>
            <a:endParaRPr lang="en-US" dirty="0"/>
          </a:p>
        </p:txBody>
      </p:sp>
    </p:spTree>
    <p:extLst>
      <p:ext uri="{BB962C8B-B14F-4D97-AF65-F5344CB8AC3E}">
        <p14:creationId xmlns:p14="http://schemas.microsoft.com/office/powerpoint/2010/main" val="231386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idx="1"/>
          </p:nvPr>
        </p:nvSpPr>
        <p:spPr>
          <a:xfrm>
            <a:off x="457200" y="1371600"/>
            <a:ext cx="7620000" cy="5029200"/>
          </a:xfrm>
        </p:spPr>
        <p:txBody>
          <a:bodyPr>
            <a:normAutofit/>
          </a:bodyPr>
          <a:lstStyle/>
          <a:p>
            <a:r>
              <a:rPr lang="en-US" dirty="0" smtClean="0">
                <a:latin typeface="+mj-lt"/>
              </a:rPr>
              <a:t>Become familiar with  DIDD Training </a:t>
            </a:r>
            <a:r>
              <a:rPr lang="en-US" dirty="0">
                <a:latin typeface="+mj-lt"/>
              </a:rPr>
              <a:t>C</a:t>
            </a:r>
            <a:r>
              <a:rPr lang="en-US" dirty="0" smtClean="0">
                <a:latin typeface="+mj-lt"/>
              </a:rPr>
              <a:t>ompliance </a:t>
            </a:r>
          </a:p>
          <a:p>
            <a:r>
              <a:rPr lang="en-US" dirty="0" smtClean="0">
                <a:latin typeface="+mj-lt"/>
              </a:rPr>
              <a:t>See The Big Picture: compliance overview</a:t>
            </a:r>
          </a:p>
          <a:p>
            <a:r>
              <a:rPr lang="en-US" dirty="0" smtClean="0">
                <a:latin typeface="+mj-lt"/>
              </a:rPr>
              <a:t>Understand  Quality Assurance (QA) Outcome 9B</a:t>
            </a:r>
          </a:p>
          <a:p>
            <a:r>
              <a:rPr lang="en-US" dirty="0" smtClean="0">
                <a:latin typeface="+mj-lt"/>
              </a:rPr>
              <a:t>Review New Provider Orientation</a:t>
            </a:r>
          </a:p>
          <a:p>
            <a:r>
              <a:rPr lang="en-US" dirty="0" smtClean="0">
                <a:latin typeface="+mj-lt"/>
              </a:rPr>
              <a:t>The Agency Training Process/Plan</a:t>
            </a:r>
          </a:p>
          <a:p>
            <a:r>
              <a:rPr lang="en-US" dirty="0" smtClean="0">
                <a:latin typeface="+mj-lt"/>
              </a:rPr>
              <a:t>The Designated Clinical Trainer</a:t>
            </a:r>
          </a:p>
          <a:p>
            <a:r>
              <a:rPr lang="en-US" dirty="0" smtClean="0">
                <a:latin typeface="+mj-lt"/>
              </a:rPr>
              <a:t>Timely Staff Training</a:t>
            </a:r>
          </a:p>
          <a:p>
            <a:r>
              <a:rPr lang="en-US" dirty="0" smtClean="0">
                <a:latin typeface="+mj-lt"/>
              </a:rPr>
              <a:t>Review Training Documentation</a:t>
            </a:r>
          </a:p>
          <a:p>
            <a:r>
              <a:rPr lang="en-US" dirty="0" smtClean="0">
                <a:latin typeface="+mj-lt"/>
              </a:rPr>
              <a:t>Federally Mandated Trainings</a:t>
            </a:r>
          </a:p>
          <a:p>
            <a:r>
              <a:rPr lang="en-US" dirty="0" smtClean="0">
                <a:latin typeface="+mj-lt"/>
              </a:rPr>
              <a:t>Introduction to Relias Learning System/Reports</a:t>
            </a:r>
            <a:endParaRPr lang="en-US" dirty="0">
              <a:latin typeface="+mj-lt"/>
            </a:endParaRPr>
          </a:p>
          <a:p>
            <a:r>
              <a:rPr lang="en-US" dirty="0" smtClean="0">
                <a:latin typeface="+mj-lt"/>
              </a:rPr>
              <a:t>Some Procedural Recommendations </a:t>
            </a:r>
          </a:p>
          <a:p>
            <a:r>
              <a:rPr lang="en-US" dirty="0" smtClean="0">
                <a:latin typeface="+mj-lt"/>
              </a:rPr>
              <a:t>Resources</a:t>
            </a:r>
          </a:p>
          <a:p>
            <a:pPr lvl="2"/>
            <a:endParaRPr lang="en-US" dirty="0" smtClean="0"/>
          </a:p>
          <a:p>
            <a:pPr lvl="1"/>
            <a:endParaRPr lang="en-US" dirty="0"/>
          </a:p>
        </p:txBody>
      </p:sp>
      <p:sp>
        <p:nvSpPr>
          <p:cNvPr id="3" name="Slide Number Placeholder 2"/>
          <p:cNvSpPr>
            <a:spLocks noGrp="1"/>
          </p:cNvSpPr>
          <p:nvPr>
            <p:ph type="sldNum" sz="quarter" idx="12"/>
          </p:nvPr>
        </p:nvSpPr>
        <p:spPr/>
        <p:txBody>
          <a:bodyPr/>
          <a:lstStyle/>
          <a:p>
            <a:fld id="{3944B782-50C7-45EE-9FC5-D23F44F1D719}" type="slidenum">
              <a:rPr lang="en-US" smtClean="0"/>
              <a:t>2</a:t>
            </a:fld>
            <a:endParaRPr lang="en-US" dirty="0"/>
          </a:p>
        </p:txBody>
      </p:sp>
    </p:spTree>
    <p:extLst>
      <p:ext uri="{BB962C8B-B14F-4D97-AF65-F5344CB8AC3E}">
        <p14:creationId xmlns:p14="http://schemas.microsoft.com/office/powerpoint/2010/main" val="1154380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Documentation</a:t>
            </a:r>
          </a:p>
        </p:txBody>
      </p:sp>
      <p:sp>
        <p:nvSpPr>
          <p:cNvPr id="3" name="Content Placeholder 2"/>
          <p:cNvSpPr>
            <a:spLocks noGrp="1"/>
          </p:cNvSpPr>
          <p:nvPr>
            <p:ph idx="1"/>
          </p:nvPr>
        </p:nvSpPr>
        <p:spPr/>
        <p:txBody>
          <a:bodyPr>
            <a:normAutofit fontScale="92500"/>
          </a:bodyPr>
          <a:lstStyle/>
          <a:p>
            <a:pPr marL="114300" indent="0">
              <a:buNone/>
            </a:pPr>
            <a:r>
              <a:rPr lang="en-US" dirty="0" smtClean="0">
                <a:latin typeface="+mj-lt"/>
              </a:rPr>
              <a:t>If </a:t>
            </a:r>
            <a:r>
              <a:rPr lang="en-US" dirty="0">
                <a:latin typeface="+mj-lt"/>
              </a:rPr>
              <a:t>your agency is not utilizing </a:t>
            </a:r>
            <a:r>
              <a:rPr lang="en-US" dirty="0" smtClean="0">
                <a:latin typeface="+mj-lt"/>
              </a:rPr>
              <a:t>a web based system, the following are </a:t>
            </a:r>
            <a:r>
              <a:rPr lang="en-US" dirty="0">
                <a:latin typeface="+mj-lt"/>
              </a:rPr>
              <a:t>accepted proof of agency training provided to staff and shall be maintained in a training </a:t>
            </a:r>
            <a:r>
              <a:rPr lang="en-US" dirty="0" smtClean="0">
                <a:latin typeface="+mj-lt"/>
              </a:rPr>
              <a:t>file: </a:t>
            </a:r>
          </a:p>
          <a:p>
            <a:r>
              <a:rPr lang="en-US" sz="2400" dirty="0" smtClean="0">
                <a:latin typeface="+mj-lt"/>
              </a:rPr>
              <a:t>Copies </a:t>
            </a:r>
            <a:r>
              <a:rPr lang="en-US" sz="2400" dirty="0">
                <a:latin typeface="+mj-lt"/>
              </a:rPr>
              <a:t>of paper sign-in </a:t>
            </a:r>
            <a:r>
              <a:rPr lang="en-US" sz="2400" dirty="0" smtClean="0">
                <a:latin typeface="+mj-lt"/>
              </a:rPr>
              <a:t>sheets with staff signature</a:t>
            </a:r>
          </a:p>
          <a:p>
            <a:r>
              <a:rPr lang="en-US" sz="2400" dirty="0" smtClean="0">
                <a:latin typeface="+mj-lt"/>
              </a:rPr>
              <a:t>Course </a:t>
            </a:r>
            <a:r>
              <a:rPr lang="en-US" sz="2400" dirty="0">
                <a:latin typeface="+mj-lt"/>
              </a:rPr>
              <a:t>and instructor </a:t>
            </a:r>
            <a:r>
              <a:rPr lang="en-US" sz="2400" dirty="0" smtClean="0">
                <a:latin typeface="+mj-lt"/>
              </a:rPr>
              <a:t>name</a:t>
            </a:r>
          </a:p>
          <a:p>
            <a:r>
              <a:rPr lang="en-US" sz="2400" dirty="0" smtClean="0">
                <a:latin typeface="+mj-lt"/>
              </a:rPr>
              <a:t>Date of course</a:t>
            </a:r>
          </a:p>
          <a:p>
            <a:r>
              <a:rPr lang="en-US" sz="2400" dirty="0" smtClean="0">
                <a:latin typeface="+mj-lt"/>
              </a:rPr>
              <a:t>Copies of Test </a:t>
            </a:r>
            <a:r>
              <a:rPr lang="en-US" sz="2400" dirty="0">
                <a:latin typeface="+mj-lt"/>
              </a:rPr>
              <a:t>with scores </a:t>
            </a:r>
            <a:r>
              <a:rPr lang="en-US" sz="2400" dirty="0" smtClean="0">
                <a:latin typeface="+mj-lt"/>
              </a:rPr>
              <a:t> </a:t>
            </a:r>
          </a:p>
          <a:p>
            <a:endParaRPr lang="en-US" dirty="0" smtClean="0">
              <a:latin typeface="+mj-lt"/>
            </a:endParaRPr>
          </a:p>
          <a:p>
            <a:pPr marL="114300" indent="0">
              <a:buNone/>
            </a:pPr>
            <a:r>
              <a:rPr lang="en-US" dirty="0">
                <a:latin typeface="+mj-lt"/>
              </a:rPr>
              <a:t>*** </a:t>
            </a:r>
            <a:r>
              <a:rPr lang="en-US" sz="2000" dirty="0">
                <a:latin typeface="+mj-lt"/>
              </a:rPr>
              <a:t>NOTE: The Regional Nurse </a:t>
            </a:r>
            <a:r>
              <a:rPr lang="en-US" sz="2000" dirty="0" smtClean="0">
                <a:latin typeface="+mj-lt"/>
              </a:rPr>
              <a:t>Educators </a:t>
            </a:r>
            <a:r>
              <a:rPr lang="en-US" sz="2000" dirty="0">
                <a:latin typeface="+mj-lt"/>
              </a:rPr>
              <a:t>will maintain the </a:t>
            </a:r>
            <a:r>
              <a:rPr lang="en-US" sz="2000" dirty="0" smtClean="0">
                <a:latin typeface="+mj-lt"/>
              </a:rPr>
              <a:t>copies of the Participation Records, which is the only approved documentation  </a:t>
            </a:r>
            <a:r>
              <a:rPr lang="en-US" sz="2000" dirty="0">
                <a:latin typeface="+mj-lt"/>
              </a:rPr>
              <a:t>for </a:t>
            </a:r>
            <a:r>
              <a:rPr lang="en-US" sz="2000" dirty="0" smtClean="0">
                <a:latin typeface="+mj-lt"/>
              </a:rPr>
              <a:t>the </a:t>
            </a:r>
            <a:r>
              <a:rPr lang="en-US" sz="2000" i="1" dirty="0" smtClean="0">
                <a:latin typeface="+mj-lt"/>
              </a:rPr>
              <a:t>Medication </a:t>
            </a:r>
            <a:r>
              <a:rPr lang="en-US" sz="2000" i="1" dirty="0">
                <a:latin typeface="+mj-lt"/>
              </a:rPr>
              <a:t>Administration for Unlicensed Personnel</a:t>
            </a:r>
            <a:r>
              <a:rPr lang="en-US" sz="2000" dirty="0">
                <a:latin typeface="+mj-lt"/>
              </a:rPr>
              <a:t> course. </a:t>
            </a:r>
            <a:endParaRPr lang="en-US" sz="2000" dirty="0" smtClean="0">
              <a:latin typeface="+mj-lt"/>
            </a:endParaRPr>
          </a:p>
          <a:p>
            <a:pPr marL="114300" indent="0">
              <a:buNone/>
            </a:pPr>
            <a:endParaRPr lang="en-US" sz="2000" dirty="0">
              <a:latin typeface="+mj-lt"/>
            </a:endParaRPr>
          </a:p>
          <a:p>
            <a:pPr marL="114300" indent="0">
              <a:buNone/>
            </a:pPr>
            <a:r>
              <a:rPr lang="en-US" sz="2000" dirty="0" smtClean="0">
                <a:latin typeface="+mj-lt"/>
              </a:rPr>
              <a:t>Reference: DIDD </a:t>
            </a:r>
            <a:r>
              <a:rPr lang="en-US" sz="2000" dirty="0">
                <a:latin typeface="+mj-lt"/>
              </a:rPr>
              <a:t>Provider Manual Chapter 6 </a:t>
            </a:r>
            <a:r>
              <a:rPr lang="en-US" sz="2000" dirty="0" smtClean="0">
                <a:latin typeface="+mj-lt"/>
              </a:rPr>
              <a:t> </a:t>
            </a:r>
            <a:endParaRPr lang="en-US" sz="2000" dirty="0">
              <a:latin typeface="+mj-lt"/>
            </a:endParaRPr>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20</a:t>
            </a:fld>
            <a:endParaRPr lang="en-US" dirty="0"/>
          </a:p>
        </p:txBody>
      </p:sp>
    </p:spTree>
    <p:extLst>
      <p:ext uri="{BB962C8B-B14F-4D97-AF65-F5344CB8AC3E}">
        <p14:creationId xmlns:p14="http://schemas.microsoft.com/office/powerpoint/2010/main" val="2444728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Training Documentation:</a:t>
            </a:r>
            <a:br>
              <a:rPr lang="en-US" sz="4000" dirty="0" smtClean="0"/>
            </a:br>
            <a:r>
              <a:rPr lang="en-US" sz="4000" dirty="0" smtClean="0"/>
              <a:t>Sample</a:t>
            </a:r>
            <a:endParaRPr lang="en-US" sz="4000" dirty="0"/>
          </a:p>
        </p:txBody>
      </p:sp>
      <p:sp>
        <p:nvSpPr>
          <p:cNvPr id="3" name="Content Placeholder 2"/>
          <p:cNvSpPr>
            <a:spLocks noGrp="1"/>
          </p:cNvSpPr>
          <p:nvPr>
            <p:ph idx="1"/>
          </p:nvPr>
        </p:nvSpPr>
        <p:spPr>
          <a:xfrm>
            <a:off x="685800" y="1981199"/>
            <a:ext cx="7467600" cy="4640283"/>
          </a:xfrm>
        </p:spPr>
        <p:txBody>
          <a:bodyPr/>
          <a:lstStyle/>
          <a:p>
            <a:pPr marL="114300" indent="0">
              <a:buNone/>
            </a:pPr>
            <a:endParaRPr lang="en-US" dirty="0" smtClean="0"/>
          </a:p>
          <a:p>
            <a:pPr marL="114300" indent="0">
              <a:buNone/>
            </a:pPr>
            <a:endParaRPr lang="en-US" dirty="0"/>
          </a:p>
        </p:txBody>
      </p:sp>
      <p:graphicFrame>
        <p:nvGraphicFramePr>
          <p:cNvPr id="5" name="Table 4"/>
          <p:cNvGraphicFramePr>
            <a:graphicFrameLocks noGrp="1"/>
          </p:cNvGraphicFramePr>
          <p:nvPr/>
        </p:nvGraphicFramePr>
        <p:xfrm>
          <a:off x="457200" y="2429415"/>
          <a:ext cx="7620000" cy="3142170"/>
        </p:xfrm>
        <a:graphic>
          <a:graphicData uri="http://schemas.openxmlformats.org/drawingml/2006/table">
            <a:tbl>
              <a:tblPr firstRow="1" firstCol="1" lastRow="1" lastCol="1" bandRow="1" bandCol="1">
                <a:tableStyleId>{5C22544A-7EE6-4342-B048-85BDC9FD1C3A}</a:tableStyleId>
              </a:tblPr>
              <a:tblGrid>
                <a:gridCol w="2198459"/>
                <a:gridCol w="2138773"/>
                <a:gridCol w="2039295"/>
                <a:gridCol w="1243473"/>
              </a:tblGrid>
              <a:tr h="213546">
                <a:tc>
                  <a:txBody>
                    <a:bodyPr/>
                    <a:lstStyle/>
                    <a:p>
                      <a:pPr marL="0" marR="0" algn="ctr">
                        <a:lnSpc>
                          <a:spcPct val="115000"/>
                        </a:lnSpc>
                        <a:spcBef>
                          <a:spcPts val="0"/>
                        </a:spcBef>
                        <a:spcAft>
                          <a:spcPts val="0"/>
                        </a:spcAft>
                      </a:pPr>
                      <a:r>
                        <a:rPr lang="en-US" sz="1200" dirty="0">
                          <a:effectLst/>
                        </a:rPr>
                        <a:t>Name</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200" dirty="0">
                          <a:effectLst/>
                        </a:rPr>
                        <a:t>Job Title</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200" dirty="0">
                          <a:effectLst/>
                        </a:rPr>
                        <a:t>Organization</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200" dirty="0">
                          <a:effectLst/>
                        </a:rPr>
                        <a:t>Score</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1</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2</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3</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4</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5</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6</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7</a:t>
                      </a:r>
                    </a:p>
                    <a:p>
                      <a:pPr marL="0" marR="0">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r h="366078">
                <a:tc>
                  <a:txBody>
                    <a:bodyPr/>
                    <a:lstStyle/>
                    <a:p>
                      <a:pPr marL="0" marR="0">
                        <a:lnSpc>
                          <a:spcPct val="115000"/>
                        </a:lnSpc>
                        <a:spcBef>
                          <a:spcPts val="0"/>
                        </a:spcBef>
                        <a:spcAft>
                          <a:spcPts val="0"/>
                        </a:spcAft>
                      </a:pPr>
                      <a:r>
                        <a:rPr lang="en-US" sz="1000" dirty="0">
                          <a:effectLst/>
                        </a:rPr>
                        <a:t>8</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p>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c>
                  <a:txBody>
                    <a:bodyPr/>
                    <a:lstStyle/>
                    <a:p>
                      <a:pPr marL="0" marR="0" algn="ctr">
                        <a:lnSpc>
                          <a:spcPct val="115000"/>
                        </a:lnSpc>
                        <a:spcBef>
                          <a:spcPts val="0"/>
                        </a:spcBef>
                        <a:spcAft>
                          <a:spcPts val="0"/>
                        </a:spcAft>
                      </a:pPr>
                      <a:r>
                        <a:rPr lang="en-US" sz="1000" dirty="0">
                          <a:effectLst/>
                        </a:rPr>
                        <a:t> </a:t>
                      </a:r>
                    </a:p>
                    <a:p>
                      <a:pPr marL="0" marR="0" algn="ctr">
                        <a:lnSpc>
                          <a:spcPct val="115000"/>
                        </a:lnSpc>
                        <a:spcBef>
                          <a:spcPts val="0"/>
                        </a:spcBef>
                        <a:spcAft>
                          <a:spcPts val="0"/>
                        </a:spcAft>
                      </a:pPr>
                      <a:r>
                        <a:rPr lang="en-US" sz="1000" dirty="0">
                          <a:effectLst/>
                        </a:rPr>
                        <a:t> </a:t>
                      </a:r>
                      <a:endParaRPr lang="en-US" sz="1000" dirty="0">
                        <a:effectLst/>
                        <a:latin typeface="Times New Roman"/>
                        <a:ea typeface="Times New Roman"/>
                      </a:endParaRPr>
                    </a:p>
                  </a:txBody>
                  <a:tcPr marL="59687" marR="59687" marT="0" marB="0"/>
                </a:tc>
              </a:tr>
            </a:tbl>
          </a:graphicData>
        </a:graphic>
      </p:graphicFrame>
      <p:sp>
        <p:nvSpPr>
          <p:cNvPr id="6" name="Rectangle 2"/>
          <p:cNvSpPr>
            <a:spLocks noChangeArrowheads="1"/>
          </p:cNvSpPr>
          <p:nvPr/>
        </p:nvSpPr>
        <p:spPr bwMode="auto">
          <a:xfrm>
            <a:off x="457200" y="2428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 Box 2"/>
          <p:cNvSpPr txBox="1">
            <a:spLocks noChangeArrowheads="1"/>
          </p:cNvSpPr>
          <p:nvPr/>
        </p:nvSpPr>
        <p:spPr bwMode="auto">
          <a:xfrm rot="1220726">
            <a:off x="2392567" y="3295099"/>
            <a:ext cx="3657600" cy="830997"/>
          </a:xfrm>
          <a:prstGeom prst="rect">
            <a:avLst/>
          </a:prstGeom>
          <a:solidFill>
            <a:srgbClr val="FFFFFF"/>
          </a:solidFill>
          <a:ln w="9525">
            <a:solidFill>
              <a:srgbClr val="000000"/>
            </a:solidFill>
            <a:miter lim="800000"/>
            <a:headEnd/>
            <a:tailEnd/>
          </a:ln>
          <a:scene3d>
            <a:camera prst="orthographicFront">
              <a:rot lat="0" lon="0" rev="21299999"/>
            </a:camera>
            <a:lightRig rig="threePt" dir="t"/>
          </a:scene3d>
        </p:spPr>
        <p:txBody>
          <a:bodyPr rot="0" vert="horz" wrap="square" lIns="91440" tIns="45720" rIns="91440" bIns="45720" anchor="t" anchorCtr="0">
            <a:spAutoFit/>
          </a:bodyPr>
          <a:lstStyle/>
          <a:p>
            <a:pPr marL="0" marR="0" algn="ctr">
              <a:spcBef>
                <a:spcPts val="0"/>
              </a:spcBef>
              <a:spcAft>
                <a:spcPts val="0"/>
              </a:spcAft>
            </a:pPr>
            <a:r>
              <a:rPr lang="en-US" sz="4800" dirty="0">
                <a:solidFill>
                  <a:srgbClr val="C00000"/>
                </a:solidFill>
                <a:effectLst/>
                <a:latin typeface="Times New Roman"/>
                <a:ea typeface="Times New Roman"/>
              </a:rPr>
              <a:t>SAMPLE</a:t>
            </a:r>
            <a:endParaRPr lang="en-US" sz="1200" dirty="0">
              <a:effectLst/>
              <a:latin typeface="Times New Roman"/>
              <a:ea typeface="Times New Roman"/>
            </a:endParaRPr>
          </a:p>
        </p:txBody>
      </p:sp>
      <p:sp>
        <p:nvSpPr>
          <p:cNvPr id="8" name="Rectangle 3"/>
          <p:cNvSpPr>
            <a:spLocks noChangeArrowheads="1"/>
          </p:cNvSpPr>
          <p:nvPr/>
        </p:nvSpPr>
        <p:spPr bwMode="auto">
          <a:xfrm>
            <a:off x="838200" y="992413"/>
            <a:ext cx="5304657"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RECORD OF ATTENDANCE</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TOPIC: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DATE:                                                        TIME: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LOCATION: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INSTRUCTOR(S):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381000" y="5715000"/>
            <a:ext cx="7696200" cy="646331"/>
          </a:xfrm>
          <a:prstGeom prst="rect">
            <a:avLst/>
          </a:prstGeom>
          <a:noFill/>
        </p:spPr>
        <p:txBody>
          <a:bodyPr wrap="square" rtlCol="0">
            <a:spAutoFit/>
          </a:bodyPr>
          <a:lstStyle/>
          <a:p>
            <a:pPr algn="ctr"/>
            <a:r>
              <a:rPr lang="en-US" dirty="0" smtClean="0"/>
              <a:t>Classroom attendance training documentation sample... You may want to add the Relias User ID to your sign-in if using electronic transcripts (ex. kjones5698)</a:t>
            </a:r>
            <a:endParaRPr lang="en-US" dirty="0"/>
          </a:p>
        </p:txBody>
      </p:sp>
      <p:sp>
        <p:nvSpPr>
          <p:cNvPr id="10" name="Slide Number Placeholder 9"/>
          <p:cNvSpPr>
            <a:spLocks noGrp="1"/>
          </p:cNvSpPr>
          <p:nvPr>
            <p:ph type="sldNum" sz="quarter" idx="12"/>
          </p:nvPr>
        </p:nvSpPr>
        <p:spPr/>
        <p:txBody>
          <a:bodyPr/>
          <a:lstStyle/>
          <a:p>
            <a:fld id="{3944B782-50C7-45EE-9FC5-D23F44F1D719}" type="slidenum">
              <a:rPr lang="en-US" smtClean="0"/>
              <a:t>21</a:t>
            </a:fld>
            <a:endParaRPr lang="en-US" dirty="0"/>
          </a:p>
        </p:txBody>
      </p:sp>
    </p:spTree>
    <p:extLst>
      <p:ext uri="{BB962C8B-B14F-4D97-AF65-F5344CB8AC3E}">
        <p14:creationId xmlns:p14="http://schemas.microsoft.com/office/powerpoint/2010/main" val="800253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1" y="6019800"/>
            <a:ext cx="7010398" cy="646331"/>
          </a:xfrm>
          <a:prstGeom prst="rect">
            <a:avLst/>
          </a:prstGeom>
          <a:noFill/>
        </p:spPr>
        <p:txBody>
          <a:bodyPr wrap="square" rtlCol="0">
            <a:spAutoFit/>
          </a:bodyPr>
          <a:lstStyle/>
          <a:p>
            <a:pPr algn="ctr"/>
            <a:r>
              <a:rPr lang="en-US" b="1" dirty="0" smtClean="0"/>
              <a:t>Sample: Completed training appears on Relias Learning electronic transcript</a:t>
            </a:r>
            <a:r>
              <a:rPr lang="en-US" dirty="0" smtClean="0"/>
              <a:t>.</a:t>
            </a:r>
            <a:endParaRPr lang="en-US" dirty="0"/>
          </a:p>
        </p:txBody>
      </p:sp>
      <p:sp>
        <p:nvSpPr>
          <p:cNvPr id="4" name="TextBox 3"/>
          <p:cNvSpPr txBox="1"/>
          <p:nvPr/>
        </p:nvSpPr>
        <p:spPr>
          <a:xfrm>
            <a:off x="1447800" y="533400"/>
            <a:ext cx="5638800" cy="400110"/>
          </a:xfrm>
          <a:prstGeom prst="rect">
            <a:avLst/>
          </a:prstGeom>
          <a:noFill/>
        </p:spPr>
        <p:txBody>
          <a:bodyPr wrap="square" rtlCol="0">
            <a:spAutoFit/>
          </a:bodyPr>
          <a:lstStyle/>
          <a:p>
            <a:pPr algn="ctr"/>
            <a:r>
              <a:rPr lang="en-US" sz="2000" b="1" dirty="0" smtClean="0"/>
              <a:t>Electronic Documentation (SAMPLE)</a:t>
            </a:r>
            <a:endParaRPr lang="en-US" sz="2000" b="1" dirty="0"/>
          </a:p>
        </p:txBody>
      </p:sp>
      <p:sp>
        <p:nvSpPr>
          <p:cNvPr id="5" name="Slide Number Placeholder 4"/>
          <p:cNvSpPr>
            <a:spLocks noGrp="1"/>
          </p:cNvSpPr>
          <p:nvPr>
            <p:ph type="sldNum" sz="quarter" idx="12"/>
          </p:nvPr>
        </p:nvSpPr>
        <p:spPr/>
        <p:txBody>
          <a:bodyPr/>
          <a:lstStyle/>
          <a:p>
            <a:fld id="{3944B782-50C7-45EE-9FC5-D23F44F1D719}" type="slidenum">
              <a:rPr lang="en-US" smtClean="0"/>
              <a:t>22</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066800"/>
            <a:ext cx="7315200" cy="3609975"/>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1020" r="2042"/>
          <a:stretch/>
        </p:blipFill>
        <p:spPr>
          <a:xfrm>
            <a:off x="685801" y="4600575"/>
            <a:ext cx="7315199" cy="1371600"/>
          </a:xfrm>
          <a:prstGeom prst="rect">
            <a:avLst/>
          </a:prstGeom>
        </p:spPr>
      </p:pic>
      <p:sp>
        <p:nvSpPr>
          <p:cNvPr id="8" name="TextBox 7"/>
          <p:cNvSpPr txBox="1"/>
          <p:nvPr/>
        </p:nvSpPr>
        <p:spPr>
          <a:xfrm>
            <a:off x="3962400" y="1295400"/>
            <a:ext cx="1219200" cy="246221"/>
          </a:xfrm>
          <a:prstGeom prst="rect">
            <a:avLst/>
          </a:prstGeom>
          <a:solidFill>
            <a:schemeClr val="accent3">
              <a:lumMod val="20000"/>
              <a:lumOff val="80000"/>
            </a:schemeClr>
          </a:solidFill>
        </p:spPr>
        <p:txBody>
          <a:bodyPr wrap="square" rtlCol="0">
            <a:spAutoFit/>
          </a:bodyPr>
          <a:lstStyle/>
          <a:p>
            <a:r>
              <a:rPr lang="en-US" sz="1000" b="1" dirty="0" smtClean="0"/>
              <a:t>Joy Moore</a:t>
            </a:r>
            <a:endParaRPr lang="en-US" sz="1000" b="1" dirty="0"/>
          </a:p>
        </p:txBody>
      </p:sp>
      <p:sp>
        <p:nvSpPr>
          <p:cNvPr id="9" name="TextBox 8"/>
          <p:cNvSpPr txBox="1"/>
          <p:nvPr/>
        </p:nvSpPr>
        <p:spPr>
          <a:xfrm>
            <a:off x="1219200" y="5410200"/>
            <a:ext cx="762000" cy="215444"/>
          </a:xfrm>
          <a:prstGeom prst="rect">
            <a:avLst/>
          </a:prstGeom>
          <a:solidFill>
            <a:schemeClr val="accent3">
              <a:lumMod val="20000"/>
              <a:lumOff val="80000"/>
            </a:schemeClr>
          </a:solidFill>
        </p:spPr>
        <p:txBody>
          <a:bodyPr wrap="square" rtlCol="0">
            <a:spAutoFit/>
          </a:bodyPr>
          <a:lstStyle/>
          <a:p>
            <a:r>
              <a:rPr lang="en-US" sz="800" dirty="0" smtClean="0"/>
              <a:t>Joy Moore</a:t>
            </a:r>
            <a:endParaRPr lang="en-US" sz="800" dirty="0"/>
          </a:p>
        </p:txBody>
      </p:sp>
    </p:spTree>
    <p:extLst>
      <p:ext uri="{BB962C8B-B14F-4D97-AF65-F5344CB8AC3E}">
        <p14:creationId xmlns:p14="http://schemas.microsoft.com/office/powerpoint/2010/main" val="4113120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Cambria" panose="02040503050406030204" pitchFamily="18" charset="0"/>
                <a:ea typeface="Calibri"/>
              </a:rPr>
              <a:t>Federally Mandated Trainings</a:t>
            </a:r>
            <a:endParaRPr lang="en-US" sz="4400" dirty="0">
              <a:latin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marL="114300" indent="0">
              <a:buNone/>
            </a:pPr>
            <a:r>
              <a:rPr lang="en-US" sz="2000" dirty="0" smtClean="0">
                <a:latin typeface="+mj-lt"/>
              </a:rPr>
              <a:t>According to our current Provider Manual, everyone needs the following:</a:t>
            </a:r>
          </a:p>
          <a:p>
            <a:pPr lvl="1"/>
            <a:r>
              <a:rPr lang="en-US" b="1" i="1" dirty="0">
                <a:latin typeface="+mj-lt"/>
                <a:ea typeface="Calibri"/>
              </a:rPr>
              <a:t>Universal Precautions </a:t>
            </a:r>
            <a:r>
              <a:rPr lang="en-US" b="1" i="1" dirty="0" smtClean="0">
                <a:latin typeface="+mj-lt"/>
                <a:ea typeface="Calibri"/>
              </a:rPr>
              <a:t>Training (AKA Standard Precautions)</a:t>
            </a:r>
            <a:endParaRPr lang="en-US" b="1" i="1" dirty="0" smtClean="0">
              <a:latin typeface="+mj-lt"/>
            </a:endParaRPr>
          </a:p>
          <a:p>
            <a:pPr lvl="1"/>
            <a:r>
              <a:rPr lang="en-US" b="1" i="1" dirty="0">
                <a:solidFill>
                  <a:srgbClr val="000000"/>
                </a:solidFill>
                <a:latin typeface="+mj-lt"/>
                <a:ea typeface="Calibri"/>
              </a:rPr>
              <a:t>Title VI </a:t>
            </a:r>
            <a:r>
              <a:rPr lang="en-US" b="1" i="1" dirty="0" smtClean="0">
                <a:solidFill>
                  <a:srgbClr val="000000"/>
                </a:solidFill>
                <a:latin typeface="+mj-lt"/>
                <a:ea typeface="Calibri"/>
              </a:rPr>
              <a:t>Training</a:t>
            </a:r>
          </a:p>
          <a:p>
            <a:pPr lvl="1"/>
            <a:r>
              <a:rPr lang="en-US" b="1" i="1" dirty="0">
                <a:latin typeface="+mj-lt"/>
                <a:ea typeface="Calibri"/>
              </a:rPr>
              <a:t>Health Insurance Portability and </a:t>
            </a:r>
            <a:r>
              <a:rPr lang="en-US" b="1" i="1" dirty="0" smtClean="0">
                <a:latin typeface="+mj-lt"/>
                <a:ea typeface="Calibri"/>
              </a:rPr>
              <a:t>Accountability </a:t>
            </a:r>
            <a:r>
              <a:rPr lang="en-US" b="1" i="1" dirty="0">
                <a:latin typeface="+mj-lt"/>
                <a:ea typeface="Calibri"/>
              </a:rPr>
              <a:t>Act (HIPAA</a:t>
            </a:r>
            <a:r>
              <a:rPr lang="en-US" b="1" i="1" dirty="0" smtClean="0">
                <a:latin typeface="+mj-lt"/>
                <a:ea typeface="Calibri"/>
              </a:rPr>
              <a:t>)</a:t>
            </a:r>
          </a:p>
          <a:p>
            <a:pPr marL="411480" lvl="1" indent="0">
              <a:buNone/>
            </a:pPr>
            <a:endParaRPr lang="en-US" sz="1400" b="1" dirty="0">
              <a:latin typeface="+mj-lt"/>
              <a:ea typeface="Calibri"/>
            </a:endParaRPr>
          </a:p>
          <a:p>
            <a:pPr marL="411480" lvl="1" indent="0">
              <a:buNone/>
            </a:pPr>
            <a:r>
              <a:rPr lang="en-US" dirty="0" smtClean="0">
                <a:latin typeface="+mj-lt"/>
                <a:ea typeface="Calibri"/>
              </a:rPr>
              <a:t>These can easily be assigned using the </a:t>
            </a:r>
            <a:r>
              <a:rPr lang="en-US" i="1" dirty="0" smtClean="0">
                <a:latin typeface="+mj-lt"/>
                <a:ea typeface="Calibri"/>
              </a:rPr>
              <a:t>TNDIDD Annual Training </a:t>
            </a:r>
            <a:r>
              <a:rPr lang="en-US" dirty="0" smtClean="0">
                <a:latin typeface="+mj-lt"/>
                <a:ea typeface="Calibri"/>
              </a:rPr>
              <a:t>or the </a:t>
            </a:r>
            <a:r>
              <a:rPr lang="en-US" i="1" dirty="0" smtClean="0">
                <a:latin typeface="+mj-lt"/>
                <a:ea typeface="Calibri"/>
              </a:rPr>
              <a:t>TNDIDD Contractor/Therapist Curriculum </a:t>
            </a:r>
            <a:r>
              <a:rPr lang="en-US" dirty="0" smtClean="0">
                <a:latin typeface="+mj-lt"/>
                <a:ea typeface="Calibri"/>
              </a:rPr>
              <a:t>in Relias</a:t>
            </a:r>
            <a:r>
              <a:rPr lang="en-US" i="1" dirty="0" smtClean="0">
                <a:latin typeface="+mj-lt"/>
                <a:ea typeface="Calibri"/>
              </a:rPr>
              <a:t>.</a:t>
            </a:r>
          </a:p>
          <a:p>
            <a:pPr marL="411480" lvl="1" indent="0">
              <a:buNone/>
            </a:pPr>
            <a:endParaRPr lang="en-US" sz="1400" dirty="0">
              <a:latin typeface="+mj-lt"/>
              <a:ea typeface="Calibri"/>
            </a:endParaRPr>
          </a:p>
          <a:p>
            <a:pPr marL="411480" lvl="1" indent="0">
              <a:buNone/>
            </a:pPr>
            <a:r>
              <a:rPr lang="en-US" dirty="0" smtClean="0">
                <a:latin typeface="+mj-lt"/>
                <a:ea typeface="Calibri"/>
              </a:rPr>
              <a:t>Both of these curricula are set up on a recurring basis, once assigned the system automatically reassigns them for the following year.</a:t>
            </a:r>
          </a:p>
          <a:p>
            <a:pPr marL="411480" lvl="1" indent="0">
              <a:buNone/>
            </a:pPr>
            <a:endParaRPr lang="en-US" sz="1400" dirty="0">
              <a:latin typeface="+mj-lt"/>
              <a:ea typeface="Calibri"/>
            </a:endParaRPr>
          </a:p>
          <a:p>
            <a:pPr marL="411480" lvl="1" indent="0">
              <a:buNone/>
            </a:pPr>
            <a:r>
              <a:rPr lang="en-US" dirty="0" smtClean="0">
                <a:latin typeface="+mj-lt"/>
                <a:ea typeface="Calibri"/>
              </a:rPr>
              <a:t>Be sure ALL of your learners receive these 3 courses annually.  </a:t>
            </a:r>
            <a:endParaRPr lang="en-US" dirty="0">
              <a:latin typeface="+mj-lt"/>
              <a:ea typeface="Calibri"/>
            </a:endParaRPr>
          </a:p>
          <a:p>
            <a:pPr lvl="1"/>
            <a:endParaRPr lang="en-US" b="1" dirty="0" smtClean="0">
              <a:latin typeface="Calibri" panose="020F0502020204030204" pitchFamily="34" charset="0"/>
              <a:ea typeface="Calibri"/>
            </a:endParaRPr>
          </a:p>
        </p:txBody>
      </p:sp>
      <p:pic>
        <p:nvPicPr>
          <p:cNvPr id="4098" name="Picture 2" descr="C:\Users\dd22018\AppData\Local\Microsoft\Windows\Temporary Internet Files\Content.IE5\TIM95AJ4\MC9003835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547937"/>
            <a:ext cx="608076" cy="89336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3944B782-50C7-45EE-9FC5-D23F44F1D719}" type="slidenum">
              <a:rPr lang="en-US" smtClean="0"/>
              <a:t>23</a:t>
            </a:fld>
            <a:endParaRPr lang="en-US" dirty="0"/>
          </a:p>
        </p:txBody>
      </p:sp>
    </p:spTree>
    <p:extLst>
      <p:ext uri="{BB962C8B-B14F-4D97-AF65-F5344CB8AC3E}">
        <p14:creationId xmlns:p14="http://schemas.microsoft.com/office/powerpoint/2010/main" val="3904005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ambria" panose="02040503050406030204" pitchFamily="18" charset="0"/>
              </a:rPr>
              <a:t>Relias  Learning System</a:t>
            </a:r>
            <a:endParaRPr lang="en-US" dirty="0">
              <a:latin typeface="Cambria" panose="02040503050406030204" pitchFamily="18" charset="0"/>
            </a:endParaRPr>
          </a:p>
        </p:txBody>
      </p:sp>
      <p:sp>
        <p:nvSpPr>
          <p:cNvPr id="5" name="Content Placeholder 4"/>
          <p:cNvSpPr>
            <a:spLocks noGrp="1"/>
          </p:cNvSpPr>
          <p:nvPr>
            <p:ph idx="1"/>
          </p:nvPr>
        </p:nvSpPr>
        <p:spPr/>
        <p:txBody>
          <a:bodyPr>
            <a:normAutofit/>
          </a:bodyPr>
          <a:lstStyle/>
          <a:p>
            <a:r>
              <a:rPr lang="en-US" sz="2800" dirty="0" smtClean="0">
                <a:latin typeface="+mj-lt"/>
              </a:rPr>
              <a:t>Compliance </a:t>
            </a:r>
            <a:r>
              <a:rPr lang="en-US" sz="2800" dirty="0">
                <a:latin typeface="+mj-lt"/>
              </a:rPr>
              <a:t>d</a:t>
            </a:r>
            <a:r>
              <a:rPr lang="en-US" sz="2800" dirty="0" smtClean="0">
                <a:latin typeface="+mj-lt"/>
              </a:rPr>
              <a:t>efinition in Relias: “A </a:t>
            </a:r>
            <a:r>
              <a:rPr lang="en-US" sz="2800" dirty="0">
                <a:latin typeface="+mj-lt"/>
              </a:rPr>
              <a:t>user is deemed compliant if the user has either completed his/her requirements or the user's required by date is greater than or equal to the current date</a:t>
            </a:r>
            <a:r>
              <a:rPr lang="en-US" sz="2800" dirty="0" smtClean="0">
                <a:latin typeface="+mj-lt"/>
              </a:rPr>
              <a:t>.”</a:t>
            </a:r>
          </a:p>
          <a:p>
            <a:pPr marL="114300" indent="0">
              <a:buNone/>
            </a:pPr>
            <a:endParaRPr lang="en-US" sz="1000" dirty="0">
              <a:latin typeface="+mj-lt"/>
            </a:endParaRPr>
          </a:p>
          <a:p>
            <a:r>
              <a:rPr lang="en-US" sz="2800" i="1" dirty="0" smtClean="0">
                <a:latin typeface="+mj-lt"/>
              </a:rPr>
              <a:t>Remember, a compliance report is a snapshot in time, those compliant today, may be non-compliant tomorrow, depending on course due dates.</a:t>
            </a:r>
            <a:endParaRPr lang="en-US" sz="2800" i="1" dirty="0">
              <a:latin typeface="+mj-lt"/>
            </a:endParaRPr>
          </a:p>
        </p:txBody>
      </p:sp>
      <p:sp>
        <p:nvSpPr>
          <p:cNvPr id="3" name="Slide Number Placeholder 2"/>
          <p:cNvSpPr>
            <a:spLocks noGrp="1"/>
          </p:cNvSpPr>
          <p:nvPr>
            <p:ph type="sldNum" sz="quarter" idx="12"/>
          </p:nvPr>
        </p:nvSpPr>
        <p:spPr/>
        <p:txBody>
          <a:bodyPr/>
          <a:lstStyle/>
          <a:p>
            <a:fld id="{3944B782-50C7-45EE-9FC5-D23F44F1D719}" type="slidenum">
              <a:rPr lang="en-US" smtClean="0"/>
              <a:t>24</a:t>
            </a:fld>
            <a:endParaRPr lang="en-US" dirty="0"/>
          </a:p>
        </p:txBody>
      </p:sp>
    </p:spTree>
    <p:extLst>
      <p:ext uri="{BB962C8B-B14F-4D97-AF65-F5344CB8AC3E}">
        <p14:creationId xmlns:p14="http://schemas.microsoft.com/office/powerpoint/2010/main" val="2679438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Relias  Learning </a:t>
            </a:r>
            <a:r>
              <a:rPr lang="en-US" sz="3200" dirty="0" smtClean="0"/>
              <a:t>System:</a:t>
            </a:r>
            <a:br>
              <a:rPr lang="en-US" sz="3200" dirty="0" smtClean="0"/>
            </a:br>
            <a:r>
              <a:rPr lang="en-US" sz="3200" dirty="0" smtClean="0"/>
              <a:t>How to Ensure Staff are Trained… </a:t>
            </a:r>
            <a:r>
              <a:rPr lang="en-US" sz="3200" b="1" i="1" dirty="0" smtClean="0">
                <a:solidFill>
                  <a:schemeClr val="bg2">
                    <a:lumMod val="75000"/>
                  </a:schemeClr>
                </a:solidFill>
              </a:rPr>
              <a:t>Reports</a:t>
            </a:r>
            <a:endParaRPr lang="en-US" sz="3200" b="1" i="1" dirty="0">
              <a:solidFill>
                <a:schemeClr val="bg2">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latin typeface="+mj-lt"/>
              </a:rPr>
              <a:t>Managers can set </a:t>
            </a:r>
            <a:r>
              <a:rPr lang="en-US" sz="2400" dirty="0">
                <a:latin typeface="+mj-lt"/>
              </a:rPr>
              <a:t>up </a:t>
            </a:r>
            <a:r>
              <a:rPr lang="en-US" sz="2400" dirty="0" smtClean="0">
                <a:latin typeface="+mj-lt"/>
              </a:rPr>
              <a:t>“saved reports” </a:t>
            </a:r>
            <a:r>
              <a:rPr lang="en-US" sz="2400" dirty="0">
                <a:latin typeface="+mj-lt"/>
              </a:rPr>
              <a:t>and </a:t>
            </a:r>
            <a:r>
              <a:rPr lang="en-US" sz="2400" dirty="0" smtClean="0">
                <a:latin typeface="+mj-lt"/>
              </a:rPr>
              <a:t>Relias can </a:t>
            </a:r>
            <a:r>
              <a:rPr lang="en-US" sz="2400" dirty="0">
                <a:latin typeface="+mj-lt"/>
              </a:rPr>
              <a:t>automatically email this </a:t>
            </a:r>
            <a:r>
              <a:rPr lang="en-US" sz="2400" dirty="0" smtClean="0">
                <a:latin typeface="+mj-lt"/>
              </a:rPr>
              <a:t>report, weekly or monthly, to </a:t>
            </a:r>
            <a:r>
              <a:rPr lang="en-US" sz="2400" dirty="0">
                <a:latin typeface="+mj-lt"/>
              </a:rPr>
              <a:t>the </a:t>
            </a:r>
            <a:r>
              <a:rPr lang="en-US" sz="2400" dirty="0" smtClean="0">
                <a:latin typeface="+mj-lt"/>
              </a:rPr>
              <a:t>managers, or others designated, to receive it. </a:t>
            </a:r>
          </a:p>
          <a:p>
            <a:endParaRPr lang="en-US" sz="1100" dirty="0">
              <a:latin typeface="+mj-lt"/>
            </a:endParaRPr>
          </a:p>
          <a:p>
            <a:r>
              <a:rPr lang="en-US" sz="2400" dirty="0" smtClean="0">
                <a:latin typeface="+mj-lt"/>
              </a:rPr>
              <a:t>The </a:t>
            </a:r>
            <a:r>
              <a:rPr lang="en-US" sz="2400" i="1" dirty="0" smtClean="0">
                <a:latin typeface="+mj-lt"/>
              </a:rPr>
              <a:t>Course Completion History Report </a:t>
            </a:r>
            <a:r>
              <a:rPr lang="en-US" sz="2400" dirty="0" smtClean="0">
                <a:latin typeface="+mj-lt"/>
              </a:rPr>
              <a:t>can be filtered </a:t>
            </a:r>
            <a:r>
              <a:rPr lang="en-US" sz="2400" dirty="0">
                <a:latin typeface="+mj-lt"/>
              </a:rPr>
              <a:t>to be for </a:t>
            </a:r>
            <a:r>
              <a:rPr lang="en-US" sz="2400" dirty="0" smtClean="0">
                <a:latin typeface="+mj-lt"/>
              </a:rPr>
              <a:t>either “</a:t>
            </a:r>
            <a:r>
              <a:rPr lang="en-US" sz="2400" b="1" dirty="0" smtClean="0">
                <a:latin typeface="+mj-lt"/>
              </a:rPr>
              <a:t>completed</a:t>
            </a:r>
            <a:r>
              <a:rPr lang="en-US" sz="2400" dirty="0" smtClean="0">
                <a:latin typeface="+mj-lt"/>
              </a:rPr>
              <a:t>” or “</a:t>
            </a:r>
            <a:r>
              <a:rPr lang="en-US" sz="2400" b="1" i="1" dirty="0" smtClean="0">
                <a:latin typeface="+mj-lt"/>
              </a:rPr>
              <a:t>not completed”</a:t>
            </a:r>
            <a:r>
              <a:rPr lang="en-US" sz="2400" dirty="0" smtClean="0">
                <a:latin typeface="+mj-lt"/>
              </a:rPr>
              <a:t> courses </a:t>
            </a:r>
            <a:r>
              <a:rPr lang="en-US" sz="2400" dirty="0">
                <a:latin typeface="+mj-lt"/>
              </a:rPr>
              <a:t>with a due date </a:t>
            </a:r>
            <a:r>
              <a:rPr lang="en-US" sz="2400" dirty="0" smtClean="0">
                <a:latin typeface="+mj-lt"/>
              </a:rPr>
              <a:t>range</a:t>
            </a:r>
            <a:r>
              <a:rPr lang="en-US" sz="2400" dirty="0">
                <a:latin typeface="+mj-lt"/>
              </a:rPr>
              <a:t>. </a:t>
            </a:r>
            <a:r>
              <a:rPr lang="en-US" sz="2400" dirty="0" smtClean="0">
                <a:latin typeface="+mj-lt"/>
              </a:rPr>
              <a:t>Consider using a broad range so you will not have to update the date range as often if you opt to save the report. For info on this report </a:t>
            </a:r>
            <a:r>
              <a:rPr lang="en-US" sz="2400" dirty="0">
                <a:latin typeface="+mj-lt"/>
              </a:rPr>
              <a:t>see </a:t>
            </a:r>
            <a:r>
              <a:rPr lang="en-US" sz="2400" dirty="0" smtClean="0">
                <a:latin typeface="+mj-lt"/>
              </a:rPr>
              <a:t>Relias Connect </a:t>
            </a:r>
            <a:r>
              <a:rPr lang="en-US" sz="2400" dirty="0" smtClean="0">
                <a:latin typeface="+mj-lt"/>
                <a:hlinkClick r:id="rId2"/>
              </a:rPr>
              <a:t>https</a:t>
            </a:r>
            <a:r>
              <a:rPr lang="en-US" sz="2400" dirty="0">
                <a:latin typeface="+mj-lt"/>
                <a:hlinkClick r:id="rId2"/>
              </a:rPr>
              <a:t>://</a:t>
            </a:r>
            <a:r>
              <a:rPr lang="en-US" sz="2400" dirty="0" smtClean="0">
                <a:latin typeface="+mj-lt"/>
                <a:hlinkClick r:id="rId2"/>
              </a:rPr>
              <a:t>rlconnect.reliaslearning.com/docs/DOC-1379</a:t>
            </a:r>
            <a:r>
              <a:rPr lang="en-US" sz="2400" dirty="0" smtClean="0">
                <a:latin typeface="+mj-lt"/>
              </a:rPr>
              <a:t> </a:t>
            </a:r>
            <a:endParaRPr lang="en-US" sz="1100" dirty="0">
              <a:latin typeface="+mj-lt"/>
            </a:endParaRPr>
          </a:p>
          <a:p>
            <a:r>
              <a:rPr lang="en-US" sz="2400" dirty="0" smtClean="0">
                <a:latin typeface="+mj-lt"/>
              </a:rPr>
              <a:t>Reviewing this report could help you stay one step ahead and prompt DSPs on training due dates through House Managers or Team Leaders if DSP’s do not regularly check e-mail.</a:t>
            </a:r>
          </a:p>
          <a:p>
            <a:r>
              <a:rPr lang="en-US" sz="2400" i="1" dirty="0" smtClean="0">
                <a:latin typeface="+mj-lt"/>
              </a:rPr>
              <a:t>Feel free to contact your Relias Global </a:t>
            </a:r>
            <a:r>
              <a:rPr lang="en-US" sz="2400" i="1" dirty="0">
                <a:latin typeface="+mj-lt"/>
              </a:rPr>
              <a:t>A</a:t>
            </a:r>
            <a:r>
              <a:rPr lang="en-US" sz="2400" i="1" dirty="0" smtClean="0">
                <a:latin typeface="+mj-lt"/>
              </a:rPr>
              <a:t>dministrator for assistance.</a:t>
            </a:r>
            <a:endParaRPr lang="en-US" sz="2400" i="1"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25</a:t>
            </a:fld>
            <a:endParaRPr lang="en-US" dirty="0"/>
          </a:p>
        </p:txBody>
      </p:sp>
    </p:spTree>
    <p:extLst>
      <p:ext uri="{BB962C8B-B14F-4D97-AF65-F5344CB8AC3E}">
        <p14:creationId xmlns:p14="http://schemas.microsoft.com/office/powerpoint/2010/main" val="41644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Relias  Learning </a:t>
            </a:r>
            <a:r>
              <a:rPr lang="en-US" sz="4000" dirty="0" smtClean="0"/>
              <a:t>System:</a:t>
            </a:r>
            <a:br>
              <a:rPr lang="en-US" sz="4000" dirty="0" smtClean="0"/>
            </a:br>
            <a:r>
              <a:rPr lang="en-US" sz="4000" i="1" dirty="0" smtClean="0">
                <a:solidFill>
                  <a:schemeClr val="bg2">
                    <a:lumMod val="75000"/>
                  </a:schemeClr>
                </a:solidFill>
              </a:rPr>
              <a:t>More Reports </a:t>
            </a:r>
            <a:endParaRPr lang="en-US" sz="4000" i="1" dirty="0">
              <a:solidFill>
                <a:schemeClr val="bg2">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sz="2800" i="1" u="sng" dirty="0" smtClean="0">
                <a:latin typeface="+mj-lt"/>
              </a:rPr>
              <a:t>Course Status Report </a:t>
            </a:r>
            <a:r>
              <a:rPr lang="en-US" sz="2800" dirty="0" smtClean="0">
                <a:latin typeface="+mj-lt"/>
              </a:rPr>
              <a:t>will show you progress in a given date range per department, job title, region, or user location to evaluate training expectations, on a particular course. (ex. </a:t>
            </a:r>
            <a:r>
              <a:rPr lang="en-US" sz="2800" dirty="0">
                <a:latin typeface="+mj-lt"/>
              </a:rPr>
              <a:t>r</a:t>
            </a:r>
            <a:r>
              <a:rPr lang="en-US" sz="2800" dirty="0" smtClean="0">
                <a:latin typeface="+mj-lt"/>
              </a:rPr>
              <a:t>un on Title VI)</a:t>
            </a:r>
          </a:p>
          <a:p>
            <a:r>
              <a:rPr lang="en-US" sz="2800" i="1" u="sng" dirty="0" smtClean="0">
                <a:latin typeface="+mj-lt"/>
              </a:rPr>
              <a:t>Learner Status Report</a:t>
            </a:r>
            <a:r>
              <a:rPr lang="en-US" sz="2800" i="1" dirty="0" smtClean="0">
                <a:latin typeface="+mj-lt"/>
              </a:rPr>
              <a:t> </a:t>
            </a:r>
            <a:r>
              <a:rPr lang="en-US" sz="2800" dirty="0" smtClean="0">
                <a:latin typeface="+mj-lt"/>
              </a:rPr>
              <a:t>gives a breakdown for each learner, showing number of courses assigned, completed on time, late, complete not yet due, or overdue, with % scores for completions and compliance.</a:t>
            </a:r>
          </a:p>
          <a:p>
            <a:pPr lvl="1"/>
            <a:r>
              <a:rPr lang="en-US" sz="2600" i="1" dirty="0" smtClean="0">
                <a:solidFill>
                  <a:schemeClr val="bg2">
                    <a:lumMod val="75000"/>
                  </a:schemeClr>
                </a:solidFill>
                <a:latin typeface="+mj-lt"/>
              </a:rPr>
              <a:t>Note: </a:t>
            </a:r>
            <a:r>
              <a:rPr lang="en-US" sz="2400" i="1" dirty="0" smtClean="0">
                <a:latin typeface="+mj-lt"/>
              </a:rPr>
              <a:t>You can click on the learner name from this report (for instance, if you see a course overdue) and go straight into that learner’s blue book.</a:t>
            </a:r>
            <a:endParaRPr lang="en-US" sz="2400" i="1"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26</a:t>
            </a:fld>
            <a:endParaRPr lang="en-US" dirty="0"/>
          </a:p>
        </p:txBody>
      </p:sp>
    </p:spTree>
    <p:extLst>
      <p:ext uri="{BB962C8B-B14F-4D97-AF65-F5344CB8AC3E}">
        <p14:creationId xmlns:p14="http://schemas.microsoft.com/office/powerpoint/2010/main" val="148845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066800"/>
          </a:xfrm>
        </p:spPr>
        <p:txBody>
          <a:bodyPr/>
          <a:lstStyle/>
          <a:p>
            <a:r>
              <a:rPr lang="en-US" sz="3200" dirty="0" smtClean="0"/>
              <a:t>Relias Learning System: </a:t>
            </a:r>
            <a:br>
              <a:rPr lang="en-US" sz="3200" dirty="0" smtClean="0"/>
            </a:br>
            <a:r>
              <a:rPr lang="en-US" sz="3200" dirty="0" smtClean="0"/>
              <a:t>Procedures that Will Help Your Agency </a:t>
            </a:r>
            <a:r>
              <a:rPr lang="en-US" sz="3200" dirty="0"/>
              <a:t>B</a:t>
            </a:r>
            <a:r>
              <a:rPr lang="en-US" sz="3200" dirty="0" smtClean="0"/>
              <a:t>e Compliant</a:t>
            </a:r>
            <a:endParaRPr lang="en-US" sz="3200" dirty="0"/>
          </a:p>
        </p:txBody>
      </p:sp>
      <p:sp>
        <p:nvSpPr>
          <p:cNvPr id="3" name="Content Placeholder 2"/>
          <p:cNvSpPr>
            <a:spLocks noGrp="1"/>
          </p:cNvSpPr>
          <p:nvPr>
            <p:ph idx="1"/>
          </p:nvPr>
        </p:nvSpPr>
        <p:spPr>
          <a:xfrm>
            <a:off x="457200" y="1828800"/>
            <a:ext cx="7620000" cy="4572000"/>
          </a:xfrm>
        </p:spPr>
        <p:txBody>
          <a:bodyPr>
            <a:normAutofit/>
          </a:bodyPr>
          <a:lstStyle/>
          <a:p>
            <a:r>
              <a:rPr lang="en-US" sz="2800" dirty="0" smtClean="0">
                <a:latin typeface="+mj-lt"/>
              </a:rPr>
              <a:t>Deactivate Users in Relias ASAP when employees leave your agency</a:t>
            </a:r>
          </a:p>
          <a:p>
            <a:r>
              <a:rPr lang="en-US" sz="2800" dirty="0" smtClean="0">
                <a:latin typeface="+mj-lt"/>
              </a:rPr>
              <a:t>Manage Employees on Extended Leave</a:t>
            </a:r>
          </a:p>
          <a:p>
            <a:r>
              <a:rPr lang="en-US" sz="2800" dirty="0" smtClean="0">
                <a:latin typeface="+mj-lt"/>
              </a:rPr>
              <a:t>Manage their return to work </a:t>
            </a:r>
          </a:p>
          <a:p>
            <a:pPr lvl="1"/>
            <a:r>
              <a:rPr lang="en-US" sz="2600" dirty="0" smtClean="0">
                <a:latin typeface="+mj-lt"/>
              </a:rPr>
              <a:t>Is CPR, First Aid and Medication  Administration current?</a:t>
            </a:r>
          </a:p>
          <a:p>
            <a:pPr lvl="1"/>
            <a:r>
              <a:rPr lang="en-US" sz="2600" dirty="0" smtClean="0">
                <a:latin typeface="+mj-lt"/>
              </a:rPr>
              <a:t>Is their annual training up to date?</a:t>
            </a:r>
          </a:p>
          <a:p>
            <a:pPr lvl="1"/>
            <a:r>
              <a:rPr lang="en-US" sz="2600" dirty="0" smtClean="0">
                <a:latin typeface="+mj-lt"/>
              </a:rPr>
              <a:t>Don’t return them to the worksite until training is completed and up to date.</a:t>
            </a:r>
            <a:endParaRPr lang="en-US" sz="2600"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27</a:t>
            </a:fld>
            <a:endParaRPr lang="en-US" dirty="0"/>
          </a:p>
        </p:txBody>
      </p:sp>
    </p:spTree>
    <p:extLst>
      <p:ext uri="{BB962C8B-B14F-4D97-AF65-F5344CB8AC3E}">
        <p14:creationId xmlns:p14="http://schemas.microsoft.com/office/powerpoint/2010/main" val="3330926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Relias Learning System:</a:t>
            </a:r>
            <a:br>
              <a:rPr lang="en-US" sz="4400" dirty="0" smtClean="0"/>
            </a:br>
            <a:r>
              <a:rPr lang="en-US" sz="4400" dirty="0" smtClean="0"/>
              <a:t>Deactivate ASAP!</a:t>
            </a:r>
            <a:endParaRPr lang="en-US" sz="4400" dirty="0"/>
          </a:p>
        </p:txBody>
      </p:sp>
      <p:sp>
        <p:nvSpPr>
          <p:cNvPr id="3" name="Content Placeholder 2"/>
          <p:cNvSpPr>
            <a:spLocks noGrp="1"/>
          </p:cNvSpPr>
          <p:nvPr>
            <p:ph idx="1"/>
          </p:nvPr>
        </p:nvSpPr>
        <p:spPr/>
        <p:txBody>
          <a:bodyPr>
            <a:normAutofit/>
          </a:bodyPr>
          <a:lstStyle/>
          <a:p>
            <a:r>
              <a:rPr lang="en-US" sz="2800" dirty="0" smtClean="0">
                <a:latin typeface="+mj-lt"/>
              </a:rPr>
              <a:t>When learners leave your agency, go into the learner’s profile and enter a termination date to deactivate the record and un-enroll the learner from any outstanding assignments. </a:t>
            </a:r>
          </a:p>
          <a:p>
            <a:pPr marL="114300" indent="0">
              <a:buNone/>
            </a:pPr>
            <a:endParaRPr lang="en-US" sz="1000" dirty="0" smtClean="0">
              <a:latin typeface="+mj-lt"/>
            </a:endParaRPr>
          </a:p>
          <a:p>
            <a:r>
              <a:rPr lang="en-US" sz="2800" dirty="0" smtClean="0">
                <a:latin typeface="+mj-lt"/>
              </a:rPr>
              <a:t>If the person no longer works for your agency, the training assigned will not be completed and it will show as not complete/overdue.</a:t>
            </a:r>
          </a:p>
          <a:p>
            <a:pPr marL="114300" indent="0">
              <a:buNone/>
            </a:pPr>
            <a:endParaRPr lang="en-US" sz="2800" dirty="0"/>
          </a:p>
        </p:txBody>
      </p:sp>
      <p:pic>
        <p:nvPicPr>
          <p:cNvPr id="1026" name="Picture 2" descr="C:\Users\dd22018\AppData\Local\Microsoft\Windows\Temporary Internet Files\Content.IE5\N601CXV0\MM900040998[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5181600"/>
            <a:ext cx="1651000"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3944B782-50C7-45EE-9FC5-D23F44F1D719}" type="slidenum">
              <a:rPr lang="en-US" smtClean="0"/>
              <a:t>28</a:t>
            </a:fld>
            <a:endParaRPr lang="en-US" dirty="0"/>
          </a:p>
        </p:txBody>
      </p:sp>
    </p:spTree>
    <p:extLst>
      <p:ext uri="{BB962C8B-B14F-4D97-AF65-F5344CB8AC3E}">
        <p14:creationId xmlns:p14="http://schemas.microsoft.com/office/powerpoint/2010/main" val="3031503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a:t>Relias  Learning </a:t>
            </a:r>
            <a:r>
              <a:rPr lang="en-US" sz="4000" dirty="0" smtClean="0"/>
              <a:t>System:</a:t>
            </a:r>
            <a:br>
              <a:rPr lang="en-US" sz="4000" dirty="0" smtClean="0"/>
            </a:br>
            <a:r>
              <a:rPr lang="en-US" sz="4000" dirty="0" smtClean="0">
                <a:latin typeface="Cambria" panose="02040503050406030204" pitchFamily="18" charset="0"/>
                <a:ea typeface="Calibri"/>
              </a:rPr>
              <a:t>Staff on Extended Leave </a:t>
            </a:r>
            <a:endParaRPr lang="en-US" sz="4000" dirty="0">
              <a:latin typeface="Cambria" panose="02040503050406030204" pitchFamily="18" charset="0"/>
            </a:endParaRPr>
          </a:p>
        </p:txBody>
      </p:sp>
      <p:sp>
        <p:nvSpPr>
          <p:cNvPr id="5" name="Content Placeholder 4"/>
          <p:cNvSpPr>
            <a:spLocks noGrp="1"/>
          </p:cNvSpPr>
          <p:nvPr>
            <p:ph idx="1"/>
          </p:nvPr>
        </p:nvSpPr>
        <p:spPr>
          <a:xfrm>
            <a:off x="381000" y="1371600"/>
            <a:ext cx="7620000" cy="5029200"/>
          </a:xfrm>
        </p:spPr>
        <p:txBody>
          <a:bodyPr>
            <a:normAutofit/>
          </a:bodyPr>
          <a:lstStyle/>
          <a:p>
            <a:pPr marL="0" marR="0" indent="0">
              <a:spcBef>
                <a:spcPts val="0"/>
              </a:spcBef>
              <a:spcAft>
                <a:spcPts val="0"/>
              </a:spcAft>
              <a:buNone/>
            </a:pPr>
            <a:endParaRPr lang="en-US" sz="1000" dirty="0" smtClean="0">
              <a:solidFill>
                <a:schemeClr val="accent4">
                  <a:lumMod val="50000"/>
                </a:schemeClr>
              </a:solidFill>
              <a:latin typeface="+mj-lt"/>
              <a:ea typeface="Calibri"/>
              <a:cs typeface="Times New Roman"/>
            </a:endParaRPr>
          </a:p>
          <a:p>
            <a:pPr marL="0" marR="0" indent="0">
              <a:spcBef>
                <a:spcPts val="0"/>
              </a:spcBef>
              <a:spcAft>
                <a:spcPts val="0"/>
              </a:spcAft>
              <a:buNone/>
            </a:pPr>
            <a:r>
              <a:rPr lang="en-US" sz="2800" dirty="0" smtClean="0">
                <a:solidFill>
                  <a:schemeClr val="accent4">
                    <a:lumMod val="50000"/>
                  </a:schemeClr>
                </a:solidFill>
                <a:latin typeface="+mj-lt"/>
                <a:ea typeface="Calibri"/>
                <a:cs typeface="Times New Roman"/>
              </a:rPr>
              <a:t>The </a:t>
            </a:r>
            <a:r>
              <a:rPr lang="en-US" sz="2800" dirty="0">
                <a:solidFill>
                  <a:schemeClr val="accent4">
                    <a:lumMod val="50000"/>
                  </a:schemeClr>
                </a:solidFill>
                <a:latin typeface="+mj-lt"/>
                <a:ea typeface="Calibri"/>
                <a:cs typeface="Times New Roman"/>
              </a:rPr>
              <a:t>1</a:t>
            </a:r>
            <a:r>
              <a:rPr lang="en-US" sz="2800" baseline="30000" dirty="0">
                <a:solidFill>
                  <a:schemeClr val="accent4">
                    <a:lumMod val="50000"/>
                  </a:schemeClr>
                </a:solidFill>
                <a:latin typeface="+mj-lt"/>
                <a:ea typeface="Calibri"/>
                <a:cs typeface="Times New Roman"/>
              </a:rPr>
              <a:t>st</a:t>
            </a:r>
            <a:r>
              <a:rPr lang="en-US" sz="2800" dirty="0">
                <a:solidFill>
                  <a:schemeClr val="accent4">
                    <a:lumMod val="50000"/>
                  </a:schemeClr>
                </a:solidFill>
                <a:latin typeface="+mj-lt"/>
                <a:ea typeface="Calibri"/>
                <a:cs typeface="Times New Roman"/>
              </a:rPr>
              <a:t> day a staff is on leave</a:t>
            </a:r>
            <a:r>
              <a:rPr lang="en-US" sz="2400" dirty="0">
                <a:solidFill>
                  <a:schemeClr val="accent4">
                    <a:lumMod val="50000"/>
                  </a:schemeClr>
                </a:solidFill>
                <a:latin typeface="+mj-lt"/>
                <a:ea typeface="Calibri"/>
                <a:cs typeface="Times New Roman"/>
              </a:rPr>
              <a:t>:</a:t>
            </a:r>
          </a:p>
          <a:p>
            <a:pPr lvl="0" indent="-342900">
              <a:spcBef>
                <a:spcPts val="0"/>
              </a:spcBef>
              <a:buFont typeface="Symbol"/>
              <a:buChar char=""/>
            </a:pPr>
            <a:r>
              <a:rPr lang="en-US" sz="2400" dirty="0">
                <a:solidFill>
                  <a:schemeClr val="accent4">
                    <a:lumMod val="50000"/>
                  </a:schemeClr>
                </a:solidFill>
                <a:latin typeface="+mj-lt"/>
                <a:ea typeface="Calibri"/>
                <a:cs typeface="Times New Roman"/>
              </a:rPr>
              <a:t>Relias </a:t>
            </a:r>
            <a:r>
              <a:rPr lang="en-US" sz="2400" dirty="0" smtClean="0">
                <a:solidFill>
                  <a:schemeClr val="accent4">
                    <a:lumMod val="50000"/>
                  </a:schemeClr>
                </a:solidFill>
                <a:latin typeface="+mj-lt"/>
                <a:ea typeface="Calibri"/>
                <a:cs typeface="Times New Roman"/>
              </a:rPr>
              <a:t>Administrator/Supervisor will </a:t>
            </a:r>
            <a:r>
              <a:rPr lang="en-US" sz="2400" dirty="0">
                <a:solidFill>
                  <a:schemeClr val="accent4">
                    <a:lumMod val="50000"/>
                  </a:schemeClr>
                </a:solidFill>
                <a:latin typeface="+mj-lt"/>
                <a:ea typeface="Calibri"/>
                <a:cs typeface="Times New Roman"/>
              </a:rPr>
              <a:t>first print transcript of the learner and note the estimated date of return on the top of the transcript….administrator will keep this in a file at their </a:t>
            </a:r>
            <a:r>
              <a:rPr lang="en-US" sz="2400" dirty="0" smtClean="0">
                <a:solidFill>
                  <a:schemeClr val="accent4">
                    <a:lumMod val="50000"/>
                  </a:schemeClr>
                </a:solidFill>
                <a:latin typeface="+mj-lt"/>
                <a:ea typeface="Calibri"/>
                <a:cs typeface="Times New Roman"/>
              </a:rPr>
              <a:t>desk.</a:t>
            </a:r>
            <a:endParaRPr lang="en-US" sz="2400" dirty="0">
              <a:solidFill>
                <a:schemeClr val="accent4">
                  <a:lumMod val="50000"/>
                </a:schemeClr>
              </a:solidFill>
              <a:latin typeface="+mj-lt"/>
              <a:ea typeface="Calibri"/>
              <a:cs typeface="Times New Roman"/>
            </a:endParaRPr>
          </a:p>
          <a:p>
            <a:pPr lvl="0" indent="-342900">
              <a:spcBef>
                <a:spcPts val="0"/>
              </a:spcBef>
              <a:buFont typeface="Symbol"/>
              <a:buChar char=""/>
            </a:pPr>
            <a:r>
              <a:rPr lang="en-US" sz="2400" dirty="0">
                <a:solidFill>
                  <a:schemeClr val="accent4">
                    <a:lumMod val="50000"/>
                  </a:schemeClr>
                </a:solidFill>
                <a:latin typeface="+mj-lt"/>
                <a:ea typeface="Calibri"/>
                <a:cs typeface="Times New Roman"/>
              </a:rPr>
              <a:t>Relias </a:t>
            </a:r>
            <a:r>
              <a:rPr lang="en-US" sz="2400" dirty="0" smtClean="0">
                <a:solidFill>
                  <a:schemeClr val="accent4">
                    <a:lumMod val="50000"/>
                  </a:schemeClr>
                </a:solidFill>
                <a:latin typeface="+mj-lt"/>
                <a:ea typeface="Calibri"/>
                <a:cs typeface="Times New Roman"/>
              </a:rPr>
              <a:t>Administrator/Supervisor </a:t>
            </a:r>
            <a:r>
              <a:rPr lang="en-US" sz="2400" dirty="0">
                <a:solidFill>
                  <a:schemeClr val="accent4">
                    <a:lumMod val="50000"/>
                  </a:schemeClr>
                </a:solidFill>
                <a:latin typeface="+mj-lt"/>
                <a:ea typeface="Calibri"/>
                <a:cs typeface="Times New Roman"/>
              </a:rPr>
              <a:t>will make a note in the comment section on the person’s profile page and </a:t>
            </a:r>
            <a:r>
              <a:rPr lang="en-US" sz="2400" dirty="0" smtClean="0">
                <a:solidFill>
                  <a:schemeClr val="accent4">
                    <a:lumMod val="50000"/>
                  </a:schemeClr>
                </a:solidFill>
                <a:latin typeface="+mj-lt"/>
                <a:ea typeface="Calibri"/>
                <a:cs typeface="Times New Roman"/>
              </a:rPr>
              <a:t>deactivate </a:t>
            </a:r>
            <a:r>
              <a:rPr lang="en-US" sz="2400" dirty="0">
                <a:solidFill>
                  <a:schemeClr val="accent4">
                    <a:lumMod val="50000"/>
                  </a:schemeClr>
                </a:solidFill>
                <a:latin typeface="+mj-lt"/>
                <a:ea typeface="Calibri"/>
                <a:cs typeface="Times New Roman"/>
              </a:rPr>
              <a:t>the learner. Be sure not to write the reason/type of leave in the comment section – just </a:t>
            </a:r>
            <a:r>
              <a:rPr lang="en-US" sz="2400" dirty="0" smtClean="0">
                <a:solidFill>
                  <a:schemeClr val="accent4">
                    <a:lumMod val="50000"/>
                  </a:schemeClr>
                </a:solidFill>
                <a:latin typeface="+mj-lt"/>
                <a:ea typeface="Calibri"/>
                <a:cs typeface="Times New Roman"/>
              </a:rPr>
              <a:t>“on leave” </a:t>
            </a:r>
            <a:r>
              <a:rPr lang="en-US" sz="2400" dirty="0">
                <a:solidFill>
                  <a:schemeClr val="accent4">
                    <a:lumMod val="50000"/>
                  </a:schemeClr>
                </a:solidFill>
                <a:latin typeface="+mj-lt"/>
                <a:ea typeface="Calibri"/>
                <a:cs typeface="Times New Roman"/>
              </a:rPr>
              <a:t>with expected return date….be careful not to violate any HIPAA </a:t>
            </a:r>
            <a:r>
              <a:rPr lang="en-US" sz="2400" dirty="0" smtClean="0">
                <a:solidFill>
                  <a:schemeClr val="accent4">
                    <a:lumMod val="50000"/>
                  </a:schemeClr>
                </a:solidFill>
                <a:latin typeface="+mj-lt"/>
                <a:ea typeface="Calibri"/>
                <a:cs typeface="Times New Roman"/>
              </a:rPr>
              <a:t>laws.</a:t>
            </a:r>
            <a:endParaRPr lang="en-US" sz="2400" dirty="0">
              <a:solidFill>
                <a:schemeClr val="accent4">
                  <a:lumMod val="50000"/>
                </a:schemeClr>
              </a:solidFill>
              <a:latin typeface="+mj-lt"/>
              <a:ea typeface="Calibri"/>
              <a:cs typeface="Times New Roman"/>
            </a:endParaRPr>
          </a:p>
          <a:p>
            <a:pPr marL="0" marR="0" indent="0">
              <a:spcBef>
                <a:spcPts val="0"/>
              </a:spcBef>
              <a:spcAft>
                <a:spcPts val="0"/>
              </a:spcAft>
              <a:buNone/>
            </a:pPr>
            <a:endParaRPr lang="en-US" sz="2400" dirty="0">
              <a:ea typeface="Calibri"/>
              <a:cs typeface="Times New Roman"/>
            </a:endParaRPr>
          </a:p>
          <a:p>
            <a:endParaRPr lang="en-US" dirty="0"/>
          </a:p>
        </p:txBody>
      </p:sp>
      <p:sp>
        <p:nvSpPr>
          <p:cNvPr id="3" name="Slide Number Placeholder 2"/>
          <p:cNvSpPr>
            <a:spLocks noGrp="1"/>
          </p:cNvSpPr>
          <p:nvPr>
            <p:ph type="sldNum" sz="quarter" idx="12"/>
          </p:nvPr>
        </p:nvSpPr>
        <p:spPr/>
        <p:txBody>
          <a:bodyPr/>
          <a:lstStyle/>
          <a:p>
            <a:fld id="{3944B782-50C7-45EE-9FC5-D23F44F1D719}" type="slidenum">
              <a:rPr lang="en-US" smtClean="0"/>
              <a:t>29</a:t>
            </a:fld>
            <a:endParaRPr lang="en-US" dirty="0"/>
          </a:p>
        </p:txBody>
      </p:sp>
      <p:pic>
        <p:nvPicPr>
          <p:cNvPr id="1026" name="Picture 2" descr="C:\Users\dd01086\AppData\Local\Microsoft\Windows\Temporary Internet Files\Content.IE5\8C8L0F0N\couverture-facebook-confidentialite_0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5334000"/>
            <a:ext cx="3124200" cy="1296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 - Tennessee</a:t>
            </a:r>
            <a:endParaRPr lang="en-US" dirty="0"/>
          </a:p>
        </p:txBody>
      </p:sp>
      <p:sp>
        <p:nvSpPr>
          <p:cNvPr id="3" name="Content Placeholder 2"/>
          <p:cNvSpPr>
            <a:spLocks noGrp="1"/>
          </p:cNvSpPr>
          <p:nvPr>
            <p:ph idx="1"/>
          </p:nvPr>
        </p:nvSpPr>
        <p:spPr/>
        <p:txBody>
          <a:bodyPr/>
          <a:lstStyle/>
          <a:p>
            <a:pPr marL="114300" indent="0" algn="ctr">
              <a:buNone/>
            </a:pPr>
            <a:r>
              <a:rPr lang="en-US" dirty="0" smtClean="0"/>
              <a:t>DIDD Provider Compliance Overview in Relias: Last 12 months</a:t>
            </a:r>
          </a:p>
          <a:p>
            <a:pPr marL="114300" indent="0" algn="ctr">
              <a:buNone/>
            </a:pPr>
            <a:r>
              <a:rPr lang="en-US" dirty="0" smtClean="0"/>
              <a:t> (Nov 1, 2013 – Oct 30, 2014)</a:t>
            </a:r>
          </a:p>
          <a:p>
            <a:pPr marL="114300" indent="0">
              <a:buNone/>
            </a:pPr>
            <a:endParaRPr lang="en-US" dirty="0"/>
          </a:p>
          <a:p>
            <a:pPr marL="114300" indent="0">
              <a:buNone/>
            </a:pP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990" y="2428875"/>
            <a:ext cx="3489960" cy="3726180"/>
          </a:xfrm>
          <a:prstGeom prst="rect">
            <a:avLst/>
          </a:prstGeom>
        </p:spPr>
      </p:pic>
      <p:sp>
        <p:nvSpPr>
          <p:cNvPr id="5" name="TextBox 4"/>
          <p:cNvSpPr txBox="1"/>
          <p:nvPr/>
        </p:nvSpPr>
        <p:spPr>
          <a:xfrm>
            <a:off x="4572000" y="2819400"/>
            <a:ext cx="3048000" cy="923330"/>
          </a:xfrm>
          <a:prstGeom prst="rect">
            <a:avLst/>
          </a:prstGeom>
          <a:noFill/>
        </p:spPr>
        <p:txBody>
          <a:bodyPr wrap="square" rtlCol="0">
            <a:spAutoFit/>
          </a:bodyPr>
          <a:lstStyle/>
          <a:p>
            <a:r>
              <a:rPr lang="en-US" dirty="0" smtClean="0"/>
              <a:t>Note: When courses are completed </a:t>
            </a:r>
            <a:r>
              <a:rPr lang="en-US" b="1" i="1" dirty="0" smtClean="0"/>
              <a:t>late</a:t>
            </a:r>
            <a:r>
              <a:rPr lang="en-US" dirty="0" smtClean="0"/>
              <a:t> they effect  compliance rates</a:t>
            </a:r>
            <a:endParaRPr lang="en-US" dirty="0"/>
          </a:p>
        </p:txBody>
      </p:sp>
      <p:sp>
        <p:nvSpPr>
          <p:cNvPr id="7" name="Slide Number Placeholder 6"/>
          <p:cNvSpPr>
            <a:spLocks noGrp="1"/>
          </p:cNvSpPr>
          <p:nvPr>
            <p:ph type="sldNum" sz="quarter" idx="12"/>
          </p:nvPr>
        </p:nvSpPr>
        <p:spPr/>
        <p:txBody>
          <a:bodyPr/>
          <a:lstStyle/>
          <a:p>
            <a:fld id="{3944B782-50C7-45EE-9FC5-D23F44F1D719}" type="slidenum">
              <a:rPr lang="en-US" smtClean="0"/>
              <a:t>3</a:t>
            </a:fld>
            <a:endParaRPr lang="en-US" dirty="0"/>
          </a:p>
        </p:txBody>
      </p:sp>
    </p:spTree>
    <p:extLst>
      <p:ext uri="{BB962C8B-B14F-4D97-AF65-F5344CB8AC3E}">
        <p14:creationId xmlns:p14="http://schemas.microsoft.com/office/powerpoint/2010/main" val="2023601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Relias  Learning </a:t>
            </a:r>
            <a:r>
              <a:rPr lang="en-US" sz="3600" dirty="0" smtClean="0"/>
              <a:t>System:</a:t>
            </a:r>
            <a:br>
              <a:rPr lang="en-US" sz="3600" dirty="0" smtClean="0"/>
            </a:br>
            <a:r>
              <a:rPr lang="en-US" sz="3600" dirty="0" smtClean="0">
                <a:solidFill>
                  <a:srgbClr val="242852"/>
                </a:solidFill>
                <a:latin typeface="Cambria" panose="02040503050406030204" pitchFamily="18" charset="0"/>
                <a:ea typeface="Calibri"/>
              </a:rPr>
              <a:t>Staff Returning from </a:t>
            </a:r>
            <a:r>
              <a:rPr lang="en-US" sz="3600" dirty="0">
                <a:solidFill>
                  <a:srgbClr val="242852"/>
                </a:solidFill>
                <a:latin typeface="Cambria" panose="02040503050406030204" pitchFamily="18" charset="0"/>
                <a:ea typeface="Calibri"/>
              </a:rPr>
              <a:t>Extended Leave </a:t>
            </a:r>
            <a:endParaRPr lang="en-US" sz="3600" dirty="0">
              <a:latin typeface="Cambria" panose="02040503050406030204" pitchFamily="18" charset="0"/>
            </a:endParaRPr>
          </a:p>
        </p:txBody>
      </p:sp>
      <p:sp>
        <p:nvSpPr>
          <p:cNvPr id="5" name="Content Placeholder 4"/>
          <p:cNvSpPr>
            <a:spLocks noGrp="1"/>
          </p:cNvSpPr>
          <p:nvPr>
            <p:ph idx="1"/>
          </p:nvPr>
        </p:nvSpPr>
        <p:spPr>
          <a:xfrm>
            <a:off x="533400" y="1447800"/>
            <a:ext cx="7696200" cy="4953000"/>
          </a:xfrm>
        </p:spPr>
        <p:txBody>
          <a:bodyPr>
            <a:normAutofit lnSpcReduction="10000"/>
          </a:bodyPr>
          <a:lstStyle/>
          <a:p>
            <a:pPr marL="0" lvl="0" indent="0">
              <a:spcBef>
                <a:spcPts val="0"/>
              </a:spcBef>
              <a:buClr>
                <a:srgbClr val="629DD1"/>
              </a:buClr>
              <a:buNone/>
            </a:pPr>
            <a:r>
              <a:rPr lang="en-US" sz="2400" dirty="0">
                <a:solidFill>
                  <a:schemeClr val="accent4">
                    <a:lumMod val="50000"/>
                  </a:schemeClr>
                </a:solidFill>
                <a:latin typeface="+mj-lt"/>
                <a:ea typeface="Calibri"/>
                <a:cs typeface="Times New Roman"/>
              </a:rPr>
              <a:t>The 1</a:t>
            </a:r>
            <a:r>
              <a:rPr lang="en-US" sz="2400" baseline="30000" dirty="0">
                <a:solidFill>
                  <a:schemeClr val="accent4">
                    <a:lumMod val="50000"/>
                  </a:schemeClr>
                </a:solidFill>
                <a:latin typeface="+mj-lt"/>
                <a:ea typeface="Calibri"/>
                <a:cs typeface="Times New Roman"/>
              </a:rPr>
              <a:t>st</a:t>
            </a:r>
            <a:r>
              <a:rPr lang="en-US" sz="2400" dirty="0">
                <a:solidFill>
                  <a:schemeClr val="accent4">
                    <a:lumMod val="50000"/>
                  </a:schemeClr>
                </a:solidFill>
                <a:latin typeface="+mj-lt"/>
                <a:ea typeface="Calibri"/>
                <a:cs typeface="Times New Roman"/>
              </a:rPr>
              <a:t> day a staff returns from leave:</a:t>
            </a:r>
          </a:p>
          <a:p>
            <a:pPr lvl="1" indent="-342900">
              <a:spcBef>
                <a:spcPts val="0"/>
              </a:spcBef>
              <a:buClr>
                <a:srgbClr val="629DD1"/>
              </a:buClr>
              <a:buFont typeface="Symbol"/>
              <a:buChar char=""/>
            </a:pPr>
            <a:r>
              <a:rPr lang="en-US" sz="2200" dirty="0">
                <a:solidFill>
                  <a:schemeClr val="accent4">
                    <a:lumMod val="50000"/>
                  </a:schemeClr>
                </a:solidFill>
                <a:latin typeface="+mj-lt"/>
                <a:ea typeface="Calibri"/>
                <a:cs typeface="Times New Roman"/>
              </a:rPr>
              <a:t>Relias Administrator/Supervisor will re-activate and MUST re-assign annual curriculum with </a:t>
            </a:r>
            <a:r>
              <a:rPr lang="en-US" sz="2200" dirty="0" smtClean="0">
                <a:solidFill>
                  <a:schemeClr val="accent4">
                    <a:lumMod val="50000"/>
                  </a:schemeClr>
                </a:solidFill>
                <a:latin typeface="+mj-lt"/>
                <a:ea typeface="Calibri"/>
                <a:cs typeface="Times New Roman"/>
              </a:rPr>
              <a:t>the due </a:t>
            </a:r>
            <a:r>
              <a:rPr lang="en-US" sz="2200" dirty="0">
                <a:solidFill>
                  <a:schemeClr val="accent4">
                    <a:lumMod val="50000"/>
                  </a:schemeClr>
                </a:solidFill>
                <a:latin typeface="+mj-lt"/>
                <a:ea typeface="Calibri"/>
                <a:cs typeface="Times New Roman"/>
              </a:rPr>
              <a:t>dates </a:t>
            </a:r>
            <a:r>
              <a:rPr lang="en-US" sz="2200" dirty="0" smtClean="0">
                <a:solidFill>
                  <a:schemeClr val="accent4">
                    <a:lumMod val="50000"/>
                  </a:schemeClr>
                </a:solidFill>
                <a:latin typeface="+mj-lt"/>
                <a:ea typeface="Calibri"/>
                <a:cs typeface="Times New Roman"/>
              </a:rPr>
              <a:t>copied from the transcript </a:t>
            </a:r>
            <a:r>
              <a:rPr lang="en-US" sz="2200" dirty="0">
                <a:solidFill>
                  <a:schemeClr val="accent4">
                    <a:lumMod val="50000"/>
                  </a:schemeClr>
                </a:solidFill>
                <a:latin typeface="+mj-lt"/>
                <a:ea typeface="Calibri"/>
                <a:cs typeface="Times New Roman"/>
              </a:rPr>
              <a:t>printed when he/she </a:t>
            </a:r>
            <a:r>
              <a:rPr lang="en-US" sz="2200" dirty="0" smtClean="0">
                <a:solidFill>
                  <a:schemeClr val="accent4">
                    <a:lumMod val="50000"/>
                  </a:schemeClr>
                </a:solidFill>
                <a:latin typeface="+mj-lt"/>
                <a:ea typeface="Calibri"/>
                <a:cs typeface="Times New Roman"/>
              </a:rPr>
              <a:t>went on </a:t>
            </a:r>
            <a:r>
              <a:rPr lang="en-US" sz="2200" dirty="0">
                <a:solidFill>
                  <a:schemeClr val="accent4">
                    <a:lumMod val="50000"/>
                  </a:schemeClr>
                </a:solidFill>
                <a:latin typeface="+mj-lt"/>
                <a:ea typeface="Calibri"/>
                <a:cs typeface="Times New Roman"/>
              </a:rPr>
              <a:t>leave. </a:t>
            </a:r>
          </a:p>
          <a:p>
            <a:pPr lvl="1" indent="-342900">
              <a:spcBef>
                <a:spcPts val="0"/>
              </a:spcBef>
              <a:buClr>
                <a:srgbClr val="629DD1"/>
              </a:buClr>
              <a:buFont typeface="Symbol"/>
              <a:buChar char=""/>
            </a:pPr>
            <a:r>
              <a:rPr lang="en-US" sz="2200" dirty="0" smtClean="0">
                <a:solidFill>
                  <a:schemeClr val="accent4">
                    <a:lumMod val="50000"/>
                  </a:schemeClr>
                </a:solidFill>
                <a:latin typeface="+mj-lt"/>
                <a:ea typeface="Calibri"/>
                <a:cs typeface="Times New Roman"/>
              </a:rPr>
              <a:t>Re-assign any </a:t>
            </a:r>
            <a:r>
              <a:rPr lang="en-US" sz="2200" dirty="0">
                <a:solidFill>
                  <a:schemeClr val="accent4">
                    <a:lumMod val="50000"/>
                  </a:schemeClr>
                </a:solidFill>
                <a:latin typeface="+mj-lt"/>
                <a:ea typeface="Calibri"/>
                <a:cs typeface="Times New Roman"/>
              </a:rPr>
              <a:t>other necessary training not completed prior to going on </a:t>
            </a:r>
            <a:r>
              <a:rPr lang="en-US" sz="2200" dirty="0" smtClean="0">
                <a:solidFill>
                  <a:schemeClr val="accent4">
                    <a:lumMod val="50000"/>
                  </a:schemeClr>
                </a:solidFill>
                <a:latin typeface="+mj-lt"/>
                <a:ea typeface="Calibri"/>
                <a:cs typeface="Times New Roman"/>
              </a:rPr>
              <a:t>leave.</a:t>
            </a:r>
            <a:endParaRPr lang="en-US" sz="2200" dirty="0">
              <a:solidFill>
                <a:schemeClr val="accent4">
                  <a:lumMod val="50000"/>
                </a:schemeClr>
              </a:solidFill>
              <a:latin typeface="+mj-lt"/>
              <a:ea typeface="Calibri"/>
              <a:cs typeface="Times New Roman"/>
            </a:endParaRPr>
          </a:p>
          <a:p>
            <a:pPr lvl="1" indent="-342900">
              <a:spcBef>
                <a:spcPts val="0"/>
              </a:spcBef>
              <a:buClr>
                <a:srgbClr val="629DD1"/>
              </a:buClr>
              <a:buFont typeface="Symbol"/>
              <a:buChar char=""/>
            </a:pPr>
            <a:r>
              <a:rPr lang="en-US" sz="2200" dirty="0">
                <a:solidFill>
                  <a:schemeClr val="accent4">
                    <a:lumMod val="50000"/>
                  </a:schemeClr>
                </a:solidFill>
                <a:latin typeface="+mj-lt"/>
                <a:ea typeface="Calibri"/>
                <a:cs typeface="Times New Roman"/>
              </a:rPr>
              <a:t>The transcript printed at start of leave will assist you with all incomplete training that was deleted and </a:t>
            </a:r>
            <a:r>
              <a:rPr lang="en-US" sz="2200" dirty="0" smtClean="0">
                <a:solidFill>
                  <a:schemeClr val="accent4">
                    <a:lumMod val="50000"/>
                  </a:schemeClr>
                </a:solidFill>
                <a:latin typeface="+mj-lt"/>
                <a:ea typeface="Calibri"/>
                <a:cs typeface="Times New Roman"/>
              </a:rPr>
              <a:t>new due </a:t>
            </a:r>
            <a:r>
              <a:rPr lang="en-US" sz="2200" dirty="0">
                <a:solidFill>
                  <a:schemeClr val="accent4">
                    <a:lumMod val="50000"/>
                  </a:schemeClr>
                </a:solidFill>
                <a:latin typeface="+mj-lt"/>
                <a:ea typeface="Calibri"/>
                <a:cs typeface="Times New Roman"/>
              </a:rPr>
              <a:t>dates for that training.</a:t>
            </a:r>
          </a:p>
          <a:p>
            <a:pPr lvl="0" indent="-342900">
              <a:spcBef>
                <a:spcPts val="0"/>
              </a:spcBef>
              <a:buClr>
                <a:srgbClr val="629DD1"/>
              </a:buClr>
              <a:buFont typeface="Symbol"/>
              <a:buChar char=""/>
            </a:pPr>
            <a:r>
              <a:rPr lang="en-US" sz="2400" i="1" dirty="0" smtClean="0">
                <a:solidFill>
                  <a:schemeClr val="accent4">
                    <a:lumMod val="50000"/>
                  </a:schemeClr>
                </a:solidFill>
                <a:latin typeface="+mj-lt"/>
                <a:ea typeface="Calibri"/>
                <a:cs typeface="Times New Roman"/>
              </a:rPr>
              <a:t>Any </a:t>
            </a:r>
            <a:r>
              <a:rPr lang="en-US" sz="2400" i="1" dirty="0">
                <a:solidFill>
                  <a:schemeClr val="accent4">
                    <a:lumMod val="50000"/>
                  </a:schemeClr>
                </a:solidFill>
                <a:latin typeface="+mj-lt"/>
                <a:ea typeface="Calibri"/>
                <a:cs typeface="Times New Roman"/>
              </a:rPr>
              <a:t>training that </a:t>
            </a:r>
            <a:r>
              <a:rPr lang="en-US" sz="2400" i="1" dirty="0" smtClean="0">
                <a:solidFill>
                  <a:schemeClr val="accent4">
                    <a:lumMod val="50000"/>
                  </a:schemeClr>
                </a:solidFill>
                <a:latin typeface="+mj-lt"/>
                <a:ea typeface="Calibri"/>
                <a:cs typeface="Times New Roman"/>
              </a:rPr>
              <a:t>was </a:t>
            </a:r>
            <a:r>
              <a:rPr lang="en-US" sz="2400" i="1" dirty="0">
                <a:solidFill>
                  <a:schemeClr val="accent4">
                    <a:lumMod val="50000"/>
                  </a:schemeClr>
                </a:solidFill>
                <a:latin typeface="+mj-lt"/>
                <a:ea typeface="Calibri"/>
                <a:cs typeface="Times New Roman"/>
              </a:rPr>
              <a:t>due while on </a:t>
            </a:r>
            <a:r>
              <a:rPr lang="en-US" sz="2400" i="1" dirty="0" smtClean="0">
                <a:solidFill>
                  <a:schemeClr val="accent4">
                    <a:lumMod val="50000"/>
                  </a:schemeClr>
                </a:solidFill>
                <a:latin typeface="+mj-lt"/>
                <a:ea typeface="Calibri"/>
                <a:cs typeface="Times New Roman"/>
              </a:rPr>
              <a:t>leave, </a:t>
            </a:r>
            <a:r>
              <a:rPr lang="en-US" sz="2400" i="1" dirty="0">
                <a:solidFill>
                  <a:schemeClr val="accent4">
                    <a:lumMod val="50000"/>
                  </a:schemeClr>
                </a:solidFill>
                <a:latin typeface="+mj-lt"/>
                <a:ea typeface="Calibri"/>
                <a:cs typeface="Times New Roman"/>
              </a:rPr>
              <a:t>or </a:t>
            </a:r>
            <a:r>
              <a:rPr lang="en-US" sz="2400" i="1" dirty="0" smtClean="0">
                <a:solidFill>
                  <a:schemeClr val="accent4">
                    <a:lumMod val="50000"/>
                  </a:schemeClr>
                </a:solidFill>
                <a:latin typeface="+mj-lt"/>
                <a:ea typeface="Calibri"/>
                <a:cs typeface="Times New Roman"/>
              </a:rPr>
              <a:t>before, </a:t>
            </a:r>
            <a:r>
              <a:rPr lang="en-US" sz="2400" i="1" dirty="0">
                <a:solidFill>
                  <a:schemeClr val="accent4">
                    <a:lumMod val="50000"/>
                  </a:schemeClr>
                </a:solidFill>
                <a:latin typeface="+mj-lt"/>
                <a:ea typeface="Calibri"/>
                <a:cs typeface="Times New Roman"/>
              </a:rPr>
              <a:t>will need to be completed prior to returning to his/her job duties</a:t>
            </a:r>
            <a:r>
              <a:rPr lang="en-US" sz="2400" i="1" dirty="0" smtClean="0">
                <a:solidFill>
                  <a:schemeClr val="accent4">
                    <a:lumMod val="50000"/>
                  </a:schemeClr>
                </a:solidFill>
                <a:latin typeface="+mj-lt"/>
                <a:ea typeface="Calibri"/>
                <a:cs typeface="Times New Roman"/>
              </a:rPr>
              <a:t>.  If the staff member has been on leave or gone from their job 12 months or more, then they will have</a:t>
            </a:r>
          </a:p>
          <a:p>
            <a:pPr marL="0" lvl="0" indent="0">
              <a:spcBef>
                <a:spcPts val="0"/>
              </a:spcBef>
              <a:buClr>
                <a:srgbClr val="629DD1"/>
              </a:buClr>
              <a:buNone/>
            </a:pPr>
            <a:r>
              <a:rPr lang="en-US" sz="2400" i="1" dirty="0">
                <a:solidFill>
                  <a:schemeClr val="accent4">
                    <a:lumMod val="50000"/>
                  </a:schemeClr>
                </a:solidFill>
                <a:latin typeface="+mj-lt"/>
                <a:ea typeface="Calibri"/>
                <a:cs typeface="Times New Roman"/>
              </a:rPr>
              <a:t> </a:t>
            </a:r>
            <a:r>
              <a:rPr lang="en-US" sz="2400" i="1" dirty="0" smtClean="0">
                <a:solidFill>
                  <a:schemeClr val="accent4">
                    <a:lumMod val="50000"/>
                  </a:schemeClr>
                </a:solidFill>
                <a:latin typeface="+mj-lt"/>
                <a:ea typeface="Calibri"/>
                <a:cs typeface="Times New Roman"/>
              </a:rPr>
              <a:t>    to be retrained on all applicable coursework. </a:t>
            </a:r>
            <a:endParaRPr lang="en-US" sz="2400" i="1" dirty="0">
              <a:solidFill>
                <a:schemeClr val="accent4">
                  <a:lumMod val="50000"/>
                </a:schemeClr>
              </a:solidFill>
              <a:latin typeface="+mj-lt"/>
              <a:ea typeface="Calibri"/>
              <a:cs typeface="Times New Roman"/>
            </a:endParaRPr>
          </a:p>
          <a:p>
            <a:endParaRPr lang="en-US" dirty="0"/>
          </a:p>
        </p:txBody>
      </p:sp>
      <p:pic>
        <p:nvPicPr>
          <p:cNvPr id="2050" name="Picture 2" descr="C:\Users\dd22018\AppData\Local\Microsoft\Windows\Temporary Internet Files\Content.IE5\4C8ZQUEJ\MC9004346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410200"/>
            <a:ext cx="1006475" cy="12954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3944B782-50C7-45EE-9FC5-D23F44F1D719}" type="slidenum">
              <a:rPr lang="en-US" smtClean="0"/>
              <a:t>30</a:t>
            </a:fld>
            <a:endParaRPr lang="en-US" dirty="0"/>
          </a:p>
        </p:txBody>
      </p:sp>
    </p:spTree>
    <p:extLst>
      <p:ext uri="{BB962C8B-B14F-4D97-AF65-F5344CB8AC3E}">
        <p14:creationId xmlns:p14="http://schemas.microsoft.com/office/powerpoint/2010/main" val="4257599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Notifications</a:t>
            </a:r>
            <a:endParaRPr lang="en-US" dirty="0"/>
          </a:p>
        </p:txBody>
      </p:sp>
      <p:sp>
        <p:nvSpPr>
          <p:cNvPr id="5" name="Content Placeholder 4"/>
          <p:cNvSpPr>
            <a:spLocks noGrp="1"/>
          </p:cNvSpPr>
          <p:nvPr>
            <p:ph idx="1"/>
          </p:nvPr>
        </p:nvSpPr>
        <p:spPr/>
        <p:txBody>
          <a:bodyPr>
            <a:normAutofit fontScale="92500" lnSpcReduction="10000"/>
          </a:bodyPr>
          <a:lstStyle/>
          <a:p>
            <a:r>
              <a:rPr lang="en-US" sz="2800" dirty="0">
                <a:solidFill>
                  <a:schemeClr val="accent4">
                    <a:lumMod val="50000"/>
                  </a:schemeClr>
                </a:solidFill>
                <a:latin typeface="+mj-lt"/>
              </a:rPr>
              <a:t>The </a:t>
            </a:r>
            <a:r>
              <a:rPr lang="en-US" sz="2800" dirty="0" smtClean="0">
                <a:solidFill>
                  <a:schemeClr val="accent4">
                    <a:lumMod val="50000"/>
                  </a:schemeClr>
                </a:solidFill>
                <a:latin typeface="+mj-lt"/>
              </a:rPr>
              <a:t>Relias hierarchy </a:t>
            </a:r>
            <a:r>
              <a:rPr lang="en-US" sz="2800" dirty="0">
                <a:solidFill>
                  <a:schemeClr val="accent4">
                    <a:lumMod val="50000"/>
                  </a:schemeClr>
                </a:solidFill>
                <a:latin typeface="+mj-lt"/>
              </a:rPr>
              <a:t>levels are used as filters for supervisor level access and to link the learner to his/her supervisor for the purposes of warning emails</a:t>
            </a:r>
            <a:r>
              <a:rPr lang="en-US" sz="2800" dirty="0" smtClean="0">
                <a:solidFill>
                  <a:schemeClr val="accent4">
                    <a:lumMod val="50000"/>
                  </a:schemeClr>
                </a:solidFill>
                <a:latin typeface="+mj-lt"/>
              </a:rPr>
              <a:t>.</a:t>
            </a:r>
            <a:endParaRPr lang="en-US" sz="2800" dirty="0">
              <a:solidFill>
                <a:schemeClr val="accent4">
                  <a:lumMod val="50000"/>
                </a:schemeClr>
              </a:solidFill>
              <a:latin typeface="+mj-lt"/>
            </a:endParaRPr>
          </a:p>
          <a:p>
            <a:r>
              <a:rPr lang="en-US" sz="2800" dirty="0">
                <a:solidFill>
                  <a:schemeClr val="accent4">
                    <a:lumMod val="50000"/>
                  </a:schemeClr>
                </a:solidFill>
                <a:latin typeface="+mj-lt"/>
              </a:rPr>
              <a:t>T</a:t>
            </a:r>
            <a:r>
              <a:rPr lang="en-US" sz="2800" dirty="0" smtClean="0">
                <a:solidFill>
                  <a:schemeClr val="accent4">
                    <a:lumMod val="50000"/>
                  </a:schemeClr>
                </a:solidFill>
                <a:latin typeface="+mj-lt"/>
              </a:rPr>
              <a:t>he </a:t>
            </a:r>
            <a:r>
              <a:rPr lang="en-US" sz="2800" dirty="0">
                <a:solidFill>
                  <a:schemeClr val="accent4">
                    <a:lumMod val="50000"/>
                  </a:schemeClr>
                </a:solidFill>
                <a:latin typeface="+mj-lt"/>
              </a:rPr>
              <a:t>system </a:t>
            </a:r>
            <a:r>
              <a:rPr lang="en-US" sz="2800" dirty="0" smtClean="0">
                <a:solidFill>
                  <a:schemeClr val="accent4">
                    <a:lumMod val="50000"/>
                  </a:schemeClr>
                </a:solidFill>
                <a:latin typeface="+mj-lt"/>
              </a:rPr>
              <a:t>normally starts </a:t>
            </a:r>
            <a:r>
              <a:rPr lang="en-US" sz="2800" dirty="0">
                <a:solidFill>
                  <a:schemeClr val="accent4">
                    <a:lumMod val="50000"/>
                  </a:schemeClr>
                </a:solidFill>
                <a:latin typeface="+mj-lt"/>
              </a:rPr>
              <a:t>emailing 30 days before the due </a:t>
            </a:r>
            <a:r>
              <a:rPr lang="en-US" sz="2800" dirty="0" smtClean="0">
                <a:solidFill>
                  <a:schemeClr val="accent4">
                    <a:lumMod val="50000"/>
                  </a:schemeClr>
                </a:solidFill>
                <a:latin typeface="+mj-lt"/>
              </a:rPr>
              <a:t>date, making it important to get e-mail addresses in the learner’s profile. </a:t>
            </a:r>
          </a:p>
          <a:p>
            <a:pPr lvl="0">
              <a:buClr>
                <a:srgbClr val="629DD1"/>
              </a:buClr>
            </a:pPr>
            <a:r>
              <a:rPr lang="en-US" sz="2800" dirty="0">
                <a:solidFill>
                  <a:schemeClr val="accent4">
                    <a:lumMod val="50000"/>
                  </a:schemeClr>
                </a:solidFill>
                <a:latin typeface="+mj-lt"/>
              </a:rPr>
              <a:t>If your agency has all learners grouped together, consider expanding to smaller </a:t>
            </a:r>
            <a:r>
              <a:rPr lang="en-US" sz="2800" dirty="0" smtClean="0">
                <a:solidFill>
                  <a:schemeClr val="accent4">
                    <a:lumMod val="50000"/>
                  </a:schemeClr>
                </a:solidFill>
                <a:latin typeface="+mj-lt"/>
              </a:rPr>
              <a:t>groups/folders. Common ways are by </a:t>
            </a:r>
            <a:r>
              <a:rPr lang="en-US" sz="2800" i="1" dirty="0" smtClean="0">
                <a:solidFill>
                  <a:schemeClr val="accent4">
                    <a:lumMod val="50000"/>
                  </a:schemeClr>
                </a:solidFill>
                <a:latin typeface="+mj-lt"/>
              </a:rPr>
              <a:t>service types </a:t>
            </a:r>
            <a:r>
              <a:rPr lang="en-US" sz="2800" dirty="0" smtClean="0">
                <a:solidFill>
                  <a:schemeClr val="accent4">
                    <a:lumMod val="50000"/>
                  </a:schemeClr>
                </a:solidFill>
                <a:latin typeface="+mj-lt"/>
              </a:rPr>
              <a:t>or </a:t>
            </a:r>
            <a:r>
              <a:rPr lang="en-US" sz="2800" i="1" dirty="0" smtClean="0">
                <a:solidFill>
                  <a:schemeClr val="accent4">
                    <a:lumMod val="50000"/>
                  </a:schemeClr>
                </a:solidFill>
                <a:latin typeface="+mj-lt"/>
              </a:rPr>
              <a:t>office locations</a:t>
            </a:r>
            <a:r>
              <a:rPr lang="en-US" sz="2800" dirty="0" smtClean="0">
                <a:solidFill>
                  <a:schemeClr val="accent4">
                    <a:lumMod val="50000"/>
                  </a:schemeClr>
                </a:solidFill>
                <a:latin typeface="+mj-lt"/>
              </a:rPr>
              <a:t>.  Then you can use the home/shift manager’s email for receiving training alerts.</a:t>
            </a:r>
            <a:endParaRPr lang="en-US" sz="2800" dirty="0">
              <a:solidFill>
                <a:schemeClr val="accent4">
                  <a:lumMod val="50000"/>
                </a:schemeClr>
              </a:solidFill>
              <a:latin typeface="+mj-lt"/>
            </a:endParaRPr>
          </a:p>
          <a:p>
            <a:endParaRPr lang="en-US" dirty="0" smtClean="0">
              <a:solidFill>
                <a:srgbClr val="464C4F"/>
              </a:solidFill>
            </a:endParaRPr>
          </a:p>
          <a:p>
            <a:endParaRPr lang="en-US" dirty="0"/>
          </a:p>
        </p:txBody>
      </p:sp>
      <p:pic>
        <p:nvPicPr>
          <p:cNvPr id="3074" name="Picture 2" descr="C:\Users\dd22018\AppData\Local\Microsoft\Windows\Temporary Internet Files\Content.IE5\F47SMARU\MP90043928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0525" y="381000"/>
            <a:ext cx="2362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3944B782-50C7-45EE-9FC5-D23F44F1D719}" type="slidenum">
              <a:rPr lang="en-US" smtClean="0"/>
              <a:t>31</a:t>
            </a:fld>
            <a:endParaRPr lang="en-US" dirty="0"/>
          </a:p>
        </p:txBody>
      </p:sp>
    </p:spTree>
    <p:extLst>
      <p:ext uri="{BB962C8B-B14F-4D97-AF65-F5344CB8AC3E}">
        <p14:creationId xmlns:p14="http://schemas.microsoft.com/office/powerpoint/2010/main" val="2944865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with Training</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j-lt"/>
              </a:rPr>
              <a:t>This presentation was designed to assist provider agencies with establishing and maintaining their agency’s compliance with DIDD standards for staff training.  It is the provider agency’s responsibility to become knowledgeable of the training requirements set forth in the provider manual and other noted resources on the DIDD web site.</a:t>
            </a:r>
          </a:p>
          <a:p>
            <a:pPr marL="114300" indent="0">
              <a:buNone/>
            </a:pPr>
            <a:endParaRPr lang="en-US" dirty="0" smtClean="0">
              <a:latin typeface="+mj-lt"/>
            </a:endParaRPr>
          </a:p>
          <a:p>
            <a:r>
              <a:rPr lang="en-US" b="1" u="sng" dirty="0" smtClean="0">
                <a:latin typeface="+mj-lt"/>
              </a:rPr>
              <a:t>IMPORTANT:</a:t>
            </a:r>
            <a:r>
              <a:rPr lang="en-US" dirty="0" smtClean="0">
                <a:latin typeface="+mj-lt"/>
              </a:rPr>
              <a:t>  IT IS THE AGENCY’S RESPONSIBILITY FOR ALL TRAINNG TO BE COMPLETED IN A TIMELY MANNER AND TO COMPLY WITH THE TRANING TIME FRAMES SET FORTH BY DIDD. IT IS THE AGENCY’S RESPONSIBILITY TO ENSURE THAT ALL REQUIRED TRAINING IS COMPLETED BEFORE A STAFF MEMBER CAN WORK ALONE WITH A PERSON SUPPORTED. </a:t>
            </a:r>
            <a:endParaRPr lang="en-US"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32</a:t>
            </a:fld>
            <a:endParaRPr lang="en-US" dirty="0"/>
          </a:p>
        </p:txBody>
      </p:sp>
    </p:spTree>
    <p:extLst>
      <p:ext uri="{BB962C8B-B14F-4D97-AF65-F5344CB8AC3E}">
        <p14:creationId xmlns:p14="http://schemas.microsoft.com/office/powerpoint/2010/main" val="1859230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381000" y="1447800"/>
            <a:ext cx="7696200" cy="4953000"/>
          </a:xfrm>
        </p:spPr>
        <p:txBody>
          <a:bodyPr>
            <a:normAutofit/>
          </a:bodyPr>
          <a:lstStyle/>
          <a:p>
            <a:r>
              <a:rPr lang="en-US" dirty="0" smtClean="0">
                <a:latin typeface="+mj-lt"/>
              </a:rPr>
              <a:t>East Regional Office Staff Development Staff and Calendars</a:t>
            </a:r>
          </a:p>
          <a:p>
            <a:r>
              <a:rPr lang="en-US" dirty="0" smtClean="0">
                <a:latin typeface="+mj-lt"/>
              </a:rPr>
              <a:t>Middle Regional Office Staff Development Staff and Calendars</a:t>
            </a:r>
          </a:p>
          <a:p>
            <a:r>
              <a:rPr lang="en-US" dirty="0" smtClean="0">
                <a:latin typeface="+mj-lt"/>
              </a:rPr>
              <a:t>West Regional Office Staff Development Staff and Calendars</a:t>
            </a:r>
          </a:p>
          <a:p>
            <a:pPr marL="114300" indent="0">
              <a:buNone/>
            </a:pPr>
            <a:r>
              <a:rPr lang="en-US" dirty="0" smtClean="0">
                <a:latin typeface="+mj-lt"/>
              </a:rPr>
              <a:t>Link for above:  </a:t>
            </a:r>
            <a:r>
              <a:rPr lang="en-US" dirty="0" smtClean="0">
                <a:latin typeface="+mj-lt"/>
                <a:hlinkClick r:id="rId2"/>
              </a:rPr>
              <a:t>http</a:t>
            </a:r>
            <a:r>
              <a:rPr lang="en-US" dirty="0">
                <a:latin typeface="+mj-lt"/>
                <a:hlinkClick r:id="rId2"/>
              </a:rPr>
              <a:t>://</a:t>
            </a:r>
            <a:r>
              <a:rPr lang="en-US" dirty="0" smtClean="0">
                <a:latin typeface="+mj-lt"/>
                <a:hlinkClick r:id="rId2"/>
              </a:rPr>
              <a:t>www.tn.gov/didd/regional_offices/training.shtml</a:t>
            </a:r>
            <a:r>
              <a:rPr lang="en-US" dirty="0" smtClean="0">
                <a:latin typeface="+mj-lt"/>
              </a:rPr>
              <a:t> </a:t>
            </a:r>
          </a:p>
          <a:p>
            <a:pPr marL="114300" indent="0">
              <a:buNone/>
            </a:pPr>
            <a:endParaRPr lang="en-US" sz="1000" dirty="0" smtClean="0">
              <a:latin typeface="+mj-lt"/>
            </a:endParaRPr>
          </a:p>
          <a:p>
            <a:r>
              <a:rPr lang="en-US" dirty="0" smtClean="0">
                <a:latin typeface="+mj-lt"/>
                <a:hlinkClick r:id="rId3"/>
              </a:rPr>
              <a:t>DIDD.ISQA@tn.gov</a:t>
            </a:r>
            <a:r>
              <a:rPr lang="en-US" dirty="0" smtClean="0">
                <a:latin typeface="+mj-lt"/>
              </a:rPr>
              <a:t> Help Desk for Relias Learning System</a:t>
            </a:r>
          </a:p>
          <a:p>
            <a:endParaRPr lang="en-US" sz="1000" dirty="0">
              <a:latin typeface="+mj-lt"/>
            </a:endParaRPr>
          </a:p>
          <a:p>
            <a:r>
              <a:rPr lang="en-US" dirty="0">
                <a:latin typeface="+mj-lt"/>
                <a:hlinkClick r:id="rId4"/>
              </a:rPr>
              <a:t>http://</a:t>
            </a:r>
            <a:r>
              <a:rPr lang="en-US" dirty="0" smtClean="0">
                <a:latin typeface="+mj-lt"/>
                <a:hlinkClick r:id="rId4"/>
              </a:rPr>
              <a:t>www.tn.gov/didd/quality_management/index.shtml</a:t>
            </a:r>
            <a:r>
              <a:rPr lang="en-US" dirty="0" smtClean="0">
                <a:latin typeface="+mj-lt"/>
              </a:rPr>
              <a:t> DIDD Quality Management </a:t>
            </a:r>
            <a:r>
              <a:rPr lang="en-US" smtClean="0">
                <a:latin typeface="+mj-lt"/>
              </a:rPr>
              <a:t>web </a:t>
            </a:r>
            <a:r>
              <a:rPr lang="en-US" smtClean="0">
                <a:latin typeface="+mj-lt"/>
              </a:rPr>
              <a:t>site</a:t>
            </a:r>
          </a:p>
          <a:p>
            <a:pPr marL="114300" indent="0">
              <a:buNone/>
            </a:pPr>
            <a:endParaRPr lang="en-US" sz="1000" dirty="0" smtClean="0">
              <a:latin typeface="+mj-lt"/>
            </a:endParaRPr>
          </a:p>
          <a:p>
            <a:r>
              <a:rPr lang="en-US" dirty="0">
                <a:latin typeface="+mj-lt"/>
              </a:rPr>
              <a:t>Relias </a:t>
            </a:r>
            <a:r>
              <a:rPr lang="en-US" dirty="0" smtClean="0">
                <a:latin typeface="+mj-lt"/>
              </a:rPr>
              <a:t>Connect: supervisors use the Support tab for help </a:t>
            </a:r>
            <a:r>
              <a:rPr lang="en-US" dirty="0" smtClean="0">
                <a:latin typeface="+mj-lt"/>
                <a:hlinkClick r:id="rId5"/>
              </a:rPr>
              <a:t>https</a:t>
            </a:r>
            <a:r>
              <a:rPr lang="en-US" dirty="0">
                <a:latin typeface="+mj-lt"/>
                <a:hlinkClick r:id="rId5"/>
              </a:rPr>
              <a:t>://</a:t>
            </a:r>
            <a:r>
              <a:rPr lang="en-US" dirty="0" smtClean="0">
                <a:latin typeface="+mj-lt"/>
                <a:hlinkClick r:id="rId5"/>
              </a:rPr>
              <a:t>rlconnect.reliaslearning.com/welcome</a:t>
            </a:r>
            <a:r>
              <a:rPr lang="en-US" dirty="0" smtClean="0">
                <a:latin typeface="+mj-lt"/>
              </a:rPr>
              <a:t> </a:t>
            </a:r>
          </a:p>
          <a:p>
            <a:pPr marL="114300" indent="0">
              <a:buNone/>
            </a:pPr>
            <a:endParaRPr lang="en-US" dirty="0" smtClean="0">
              <a:latin typeface="+mj-lt"/>
            </a:endParaRPr>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33</a:t>
            </a:fld>
            <a:endParaRPr lang="en-US" dirty="0"/>
          </a:p>
        </p:txBody>
      </p:sp>
    </p:spTree>
    <p:extLst>
      <p:ext uri="{BB962C8B-B14F-4D97-AF65-F5344CB8AC3E}">
        <p14:creationId xmlns:p14="http://schemas.microsoft.com/office/powerpoint/2010/main" val="968646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i="1" dirty="0"/>
              <a:t>Comply with what</a:t>
            </a:r>
            <a:r>
              <a:rPr lang="en-US" sz="4800" b="1" i="1" dirty="0" smtClean="0"/>
              <a:t>???</a:t>
            </a:r>
            <a:br>
              <a:rPr lang="en-US" sz="4800" b="1" i="1" dirty="0" smtClean="0"/>
            </a:br>
            <a:r>
              <a:rPr lang="en-US" dirty="0" smtClean="0"/>
              <a:t> </a:t>
            </a:r>
            <a:r>
              <a:rPr lang="en-US" sz="4400" u="sng" dirty="0" smtClean="0"/>
              <a:t>QA Outcome 9B</a:t>
            </a:r>
            <a:endParaRPr lang="en-US" sz="4400" u="sng" dirty="0"/>
          </a:p>
        </p:txBody>
      </p:sp>
      <p:sp>
        <p:nvSpPr>
          <p:cNvPr id="3" name="Content Placeholder 2"/>
          <p:cNvSpPr>
            <a:spLocks noGrp="1"/>
          </p:cNvSpPr>
          <p:nvPr>
            <p:ph idx="1"/>
          </p:nvPr>
        </p:nvSpPr>
        <p:spPr>
          <a:xfrm>
            <a:off x="457200" y="1752600"/>
            <a:ext cx="7620000" cy="4648200"/>
          </a:xfrm>
        </p:spPr>
        <p:txBody>
          <a:bodyPr>
            <a:normAutofit/>
          </a:bodyPr>
          <a:lstStyle/>
          <a:p>
            <a:r>
              <a:rPr lang="en-US" dirty="0" smtClean="0">
                <a:latin typeface="+mj-lt"/>
              </a:rPr>
              <a:t>Per QA Outcome 9.B.2. Provider staff are trained and meet job specific qualifications.</a:t>
            </a:r>
            <a:endParaRPr lang="en-US" dirty="0">
              <a:latin typeface="+mj-lt"/>
            </a:endParaRPr>
          </a:p>
          <a:p>
            <a:r>
              <a:rPr lang="en-US" dirty="0" smtClean="0">
                <a:latin typeface="+mj-lt"/>
              </a:rPr>
              <a:t> Indicator 9.B.2.: Provider staff have received appropriate training and, as needed, focused or additional training to meet the needs of the person. </a:t>
            </a:r>
          </a:p>
          <a:p>
            <a:pPr marL="114300" indent="0">
              <a:buNone/>
            </a:pPr>
            <a:endParaRPr lang="en-US" sz="1100" dirty="0">
              <a:latin typeface="+mj-lt"/>
            </a:endParaRPr>
          </a:p>
          <a:p>
            <a:r>
              <a:rPr lang="en-US" dirty="0" smtClean="0">
                <a:latin typeface="+mj-lt"/>
              </a:rPr>
              <a:t>All providers have to be in compliance with all training modules with at least 86%.</a:t>
            </a:r>
          </a:p>
          <a:p>
            <a:r>
              <a:rPr lang="en-US" dirty="0" smtClean="0">
                <a:latin typeface="+mj-lt"/>
              </a:rPr>
              <a:t>Staff who provide direct support and assistance to persons supported by the agency have to complete all required training </a:t>
            </a:r>
            <a:r>
              <a:rPr lang="en-US" b="1" u="sng" dirty="0" smtClean="0">
                <a:latin typeface="+mj-lt"/>
              </a:rPr>
              <a:t>prior to/ before </a:t>
            </a:r>
            <a:r>
              <a:rPr lang="en-US" dirty="0" smtClean="0">
                <a:latin typeface="+mj-lt"/>
              </a:rPr>
              <a:t>working alone with that person. </a:t>
            </a:r>
            <a:endParaRPr lang="en-US"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4</a:t>
            </a:fld>
            <a:endParaRPr lang="en-US" dirty="0"/>
          </a:p>
        </p:txBody>
      </p:sp>
    </p:spTree>
    <p:extLst>
      <p:ext uri="{BB962C8B-B14F-4D97-AF65-F5344CB8AC3E}">
        <p14:creationId xmlns:p14="http://schemas.microsoft.com/office/powerpoint/2010/main" val="1578357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Provider Orientation</a:t>
            </a:r>
            <a:endParaRPr lang="en-US" dirty="0"/>
          </a:p>
        </p:txBody>
      </p:sp>
      <p:sp>
        <p:nvSpPr>
          <p:cNvPr id="3" name="Content Placeholder 2"/>
          <p:cNvSpPr>
            <a:spLocks noGrp="1"/>
          </p:cNvSpPr>
          <p:nvPr>
            <p:ph idx="1"/>
          </p:nvPr>
        </p:nvSpPr>
        <p:spPr>
          <a:xfrm>
            <a:off x="457200" y="1447800"/>
            <a:ext cx="7620000" cy="4953000"/>
          </a:xfrm>
        </p:spPr>
        <p:txBody>
          <a:bodyPr>
            <a:normAutofit/>
          </a:bodyPr>
          <a:lstStyle/>
          <a:p>
            <a:r>
              <a:rPr lang="en-US" sz="1800" b="1" u="sng" dirty="0" smtClean="0">
                <a:latin typeface="+mj-lt"/>
              </a:rPr>
              <a:t>QA Guidance</a:t>
            </a:r>
            <a:r>
              <a:rPr lang="en-US" sz="1800" dirty="0" smtClean="0">
                <a:latin typeface="+mj-lt"/>
              </a:rPr>
              <a:t>: The chief executive officer/executive director must attend a DIDD new provider orientation or complete the online equivalent within ninety (90) calendar days of employment, appointment or contract with the agency. </a:t>
            </a:r>
          </a:p>
          <a:p>
            <a:endParaRPr lang="en-US" dirty="0"/>
          </a:p>
          <a:p>
            <a:endParaRPr lang="en-US" dirty="0" smtClean="0"/>
          </a:p>
          <a:p>
            <a:endParaRPr lang="en-US" dirty="0"/>
          </a:p>
          <a:p>
            <a:endParaRPr lang="en-US" dirty="0" smtClean="0"/>
          </a:p>
          <a:p>
            <a:pPr marL="114300" indent="0">
              <a:buNone/>
            </a:pPr>
            <a:endParaRPr lang="en-US" dirty="0" smtClean="0"/>
          </a:p>
          <a:p>
            <a:pPr marL="114300" indent="0">
              <a:buNone/>
            </a:pPr>
            <a:endParaRPr lang="en-US" dirty="0" smtClean="0"/>
          </a:p>
          <a:p>
            <a:pPr marL="114300" indent="0">
              <a:buNone/>
            </a:pPr>
            <a:endParaRPr lang="en-US" sz="1800" dirty="0" smtClean="0">
              <a:latin typeface="+mj-lt"/>
            </a:endParaRPr>
          </a:p>
          <a:p>
            <a:pPr marL="114300" indent="0">
              <a:buNone/>
            </a:pPr>
            <a:r>
              <a:rPr lang="en-US" sz="1800" dirty="0" smtClean="0"/>
              <a:t>The orientation can be completed at the DIDD regional office or online at </a:t>
            </a:r>
            <a:r>
              <a:rPr lang="en-US" sz="1800" dirty="0"/>
              <a:t>: </a:t>
            </a:r>
            <a:r>
              <a:rPr lang="en-US" sz="1800" dirty="0">
                <a:hlinkClick r:id="rId2"/>
              </a:rPr>
              <a:t>http://</a:t>
            </a:r>
            <a:r>
              <a:rPr lang="en-US" sz="1800" dirty="0" smtClean="0">
                <a:hlinkClick r:id="rId2"/>
              </a:rPr>
              <a:t>www.tn.gov/didd/provider_agencies/ProviderOrientationTraining/index.shtml</a:t>
            </a:r>
            <a:r>
              <a:rPr lang="en-US" sz="1800" dirty="0" smtClean="0"/>
              <a:t> </a:t>
            </a:r>
          </a:p>
          <a:p>
            <a:pPr marL="114300" indent="0">
              <a:buNone/>
            </a:pPr>
            <a:endParaRPr lang="en-US" sz="1800" dirty="0" smtClean="0"/>
          </a:p>
          <a:p>
            <a:pPr marL="114300" indent="0">
              <a:buNone/>
            </a:pPr>
            <a:endParaRPr lang="en-US" sz="1800" dirty="0" smtClean="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631" r="10430"/>
          <a:stretch/>
        </p:blipFill>
        <p:spPr bwMode="auto">
          <a:xfrm>
            <a:off x="685800" y="2667000"/>
            <a:ext cx="70104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3944B782-50C7-45EE-9FC5-D23F44F1D719}" type="slidenum">
              <a:rPr lang="en-US" smtClean="0"/>
              <a:t>5</a:t>
            </a:fld>
            <a:endParaRPr lang="en-US" dirty="0"/>
          </a:p>
        </p:txBody>
      </p:sp>
    </p:spTree>
    <p:extLst>
      <p:ext uri="{BB962C8B-B14F-4D97-AF65-F5344CB8AC3E}">
        <p14:creationId xmlns:p14="http://schemas.microsoft.com/office/powerpoint/2010/main" val="1076524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Provider Orientation</a:t>
            </a:r>
          </a:p>
        </p:txBody>
      </p:sp>
      <p:sp>
        <p:nvSpPr>
          <p:cNvPr id="3" name="Content Placeholder 2"/>
          <p:cNvSpPr>
            <a:spLocks noGrp="1"/>
          </p:cNvSpPr>
          <p:nvPr>
            <p:ph idx="1"/>
          </p:nvPr>
        </p:nvSpPr>
        <p:spPr>
          <a:xfrm>
            <a:off x="457200" y="1295400"/>
            <a:ext cx="7620000" cy="4953000"/>
          </a:xfrm>
        </p:spPr>
        <p:txBody>
          <a:bodyPr>
            <a:normAutofit fontScale="92500" lnSpcReduction="10000"/>
          </a:bodyPr>
          <a:lstStyle/>
          <a:p>
            <a:endParaRPr lang="en-US" dirty="0" smtClean="0"/>
          </a:p>
          <a:p>
            <a:r>
              <a:rPr lang="en-US" dirty="0">
                <a:latin typeface="+mj-lt"/>
              </a:rPr>
              <a:t>The DIDD Regional new provider orientation class is presented by staff in each Regional Office. It is </a:t>
            </a:r>
            <a:r>
              <a:rPr lang="en-US" dirty="0" smtClean="0">
                <a:latin typeface="+mj-lt"/>
              </a:rPr>
              <a:t>highly recommended that </a:t>
            </a:r>
            <a:r>
              <a:rPr lang="en-US" dirty="0">
                <a:latin typeface="+mj-lt"/>
              </a:rPr>
              <a:t>the provider executive director, chief executive officer or other administrator responsible for executing contracts and board chair (as applicable) attend the regional orientation class.  Existing providers who wish to attend are also welcome</a:t>
            </a:r>
            <a:r>
              <a:rPr lang="en-US" dirty="0" smtClean="0">
                <a:latin typeface="+mj-lt"/>
              </a:rPr>
              <a:t>. A certificate of completion will be distributed after each orientation class. </a:t>
            </a:r>
          </a:p>
          <a:p>
            <a:endParaRPr lang="en-US" dirty="0" smtClean="0">
              <a:latin typeface="+mj-lt"/>
            </a:endParaRPr>
          </a:p>
          <a:p>
            <a:r>
              <a:rPr lang="en-US" b="1" dirty="0" smtClean="0">
                <a:latin typeface="+mj-lt"/>
              </a:rPr>
              <a:t>IMPORTANT </a:t>
            </a:r>
            <a:r>
              <a:rPr lang="en-US" b="1" dirty="0">
                <a:latin typeface="+mj-lt"/>
              </a:rPr>
              <a:t>NOTE</a:t>
            </a:r>
            <a:r>
              <a:rPr lang="en-US" dirty="0">
                <a:latin typeface="+mj-lt"/>
              </a:rPr>
              <a:t>: If you choose to review the online New Provider Orientation materials prepared by DIDD in lieu of attending the New Provider Orientation </a:t>
            </a:r>
            <a:r>
              <a:rPr lang="en-US" dirty="0" smtClean="0">
                <a:latin typeface="+mj-lt"/>
              </a:rPr>
              <a:t>Class</a:t>
            </a:r>
            <a:r>
              <a:rPr lang="en-US" dirty="0">
                <a:latin typeface="+mj-lt"/>
              </a:rPr>
              <a:t>, please review the information carefully. Upon completion of your review, sign, date and retain a copy of the New Provider Orientation Acknowledgment Form, as it must be available for review by Quality Assurance staff during future surveys. </a:t>
            </a:r>
          </a:p>
          <a:p>
            <a:endParaRPr lang="en-US" dirty="0"/>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6</a:t>
            </a:fld>
            <a:endParaRPr lang="en-US" dirty="0"/>
          </a:p>
        </p:txBody>
      </p:sp>
    </p:spTree>
    <p:extLst>
      <p:ext uri="{BB962C8B-B14F-4D97-AF65-F5344CB8AC3E}">
        <p14:creationId xmlns:p14="http://schemas.microsoft.com/office/powerpoint/2010/main" val="3168333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Agency Training Process/Plan</a:t>
            </a:r>
            <a:endParaRPr lang="en-US" sz="4400" dirty="0"/>
          </a:p>
        </p:txBody>
      </p:sp>
      <p:sp>
        <p:nvSpPr>
          <p:cNvPr id="3" name="Content Placeholder 2"/>
          <p:cNvSpPr>
            <a:spLocks noGrp="1"/>
          </p:cNvSpPr>
          <p:nvPr>
            <p:ph idx="1"/>
          </p:nvPr>
        </p:nvSpPr>
        <p:spPr>
          <a:xfrm>
            <a:off x="304800" y="1676400"/>
            <a:ext cx="7877174" cy="4800600"/>
          </a:xfrm>
        </p:spPr>
        <p:txBody>
          <a:bodyPr>
            <a:normAutofit/>
          </a:bodyPr>
          <a:lstStyle/>
          <a:p>
            <a:pPr marL="0" marR="0" indent="0">
              <a:spcBef>
                <a:spcPts val="0"/>
              </a:spcBef>
              <a:spcAft>
                <a:spcPts val="0"/>
              </a:spcAft>
              <a:buNone/>
            </a:pPr>
            <a:r>
              <a:rPr lang="en-US" sz="2400" b="1" u="sng" spc="-100" dirty="0" smtClean="0">
                <a:solidFill>
                  <a:srgbClr val="242852"/>
                </a:solidFill>
                <a:latin typeface="+mj-lt"/>
              </a:rPr>
              <a:t>QA Guidance</a:t>
            </a:r>
            <a:r>
              <a:rPr lang="en-US" sz="2400" b="1" spc="-100" dirty="0" smtClean="0">
                <a:solidFill>
                  <a:srgbClr val="242852"/>
                </a:solidFill>
                <a:latin typeface="+mj-lt"/>
              </a:rPr>
              <a:t>:</a:t>
            </a:r>
            <a:endParaRPr lang="en-US" sz="2400" spc="-100" dirty="0">
              <a:solidFill>
                <a:srgbClr val="242852"/>
              </a:solidFill>
              <a:latin typeface="+mj-lt"/>
              <a:ea typeface="Times New Roman"/>
            </a:endParaRPr>
          </a:p>
          <a:p>
            <a:pPr marL="0" marR="0" indent="0">
              <a:spcBef>
                <a:spcPts val="0"/>
              </a:spcBef>
              <a:spcAft>
                <a:spcPts val="0"/>
              </a:spcAft>
              <a:buNone/>
            </a:pPr>
            <a:r>
              <a:rPr lang="en-US" sz="2400" dirty="0">
                <a:latin typeface="+mj-lt"/>
                <a:ea typeface="Times New Roman"/>
                <a:cs typeface="Times New Roman"/>
              </a:rPr>
              <a:t>The provider has a training process / plan that ensures all employed and subcontracted staff and volunteers are trained in accordance with DIDD training requirements</a:t>
            </a:r>
            <a:r>
              <a:rPr lang="en-US" sz="2400" dirty="0" smtClean="0">
                <a:latin typeface="+mj-lt"/>
                <a:ea typeface="Times New Roman"/>
                <a:cs typeface="Times New Roman"/>
              </a:rPr>
              <a:t>.</a:t>
            </a:r>
          </a:p>
          <a:p>
            <a:pPr marL="114300" indent="0">
              <a:buNone/>
            </a:pPr>
            <a:r>
              <a:rPr lang="en-US" b="1" dirty="0" smtClean="0">
                <a:latin typeface="+mj-lt"/>
              </a:rPr>
              <a:t>  Has </a:t>
            </a:r>
            <a:r>
              <a:rPr lang="en-US" b="1" dirty="0">
                <a:latin typeface="+mj-lt"/>
              </a:rPr>
              <a:t>a training plan and processes in place </a:t>
            </a:r>
            <a:r>
              <a:rPr lang="en-US" b="1" dirty="0" smtClean="0">
                <a:latin typeface="+mj-lt"/>
              </a:rPr>
              <a:t>for:</a:t>
            </a:r>
            <a:endParaRPr lang="en-US" b="1" dirty="0">
              <a:latin typeface="+mj-lt"/>
            </a:endParaRPr>
          </a:p>
          <a:p>
            <a:pPr lvl="1"/>
            <a:r>
              <a:rPr lang="en-US" b="1" dirty="0">
                <a:latin typeface="+mj-lt"/>
              </a:rPr>
              <a:t>Employees</a:t>
            </a:r>
          </a:p>
          <a:p>
            <a:pPr lvl="1"/>
            <a:r>
              <a:rPr lang="en-US" b="1" dirty="0" smtClean="0">
                <a:latin typeface="+mj-lt"/>
              </a:rPr>
              <a:t>Subcontractors</a:t>
            </a:r>
          </a:p>
          <a:p>
            <a:pPr lvl="1"/>
            <a:r>
              <a:rPr lang="en-US" b="1" dirty="0" smtClean="0">
                <a:latin typeface="+mj-lt"/>
              </a:rPr>
              <a:t>Volunteers</a:t>
            </a:r>
            <a:endParaRPr lang="en-US" b="1" dirty="0">
              <a:latin typeface="+mj-lt"/>
            </a:endParaRPr>
          </a:p>
          <a:p>
            <a:pPr marL="0" marR="0" indent="0">
              <a:spcBef>
                <a:spcPts val="0"/>
              </a:spcBef>
              <a:spcAft>
                <a:spcPts val="0"/>
              </a:spcAft>
              <a:buNone/>
            </a:pPr>
            <a:endParaRPr lang="en-US" sz="2400" dirty="0" smtClean="0">
              <a:latin typeface="+mj-lt"/>
              <a:ea typeface="Times New Roman"/>
              <a:cs typeface="Times New Roman"/>
            </a:endParaRPr>
          </a:p>
          <a:p>
            <a:pPr marL="0" marR="0" indent="0">
              <a:spcBef>
                <a:spcPts val="0"/>
              </a:spcBef>
              <a:spcAft>
                <a:spcPts val="0"/>
              </a:spcAft>
              <a:buNone/>
            </a:pPr>
            <a:r>
              <a:rPr lang="en-US" sz="3600" i="1" dirty="0" smtClean="0">
                <a:latin typeface="+mj-lt"/>
                <a:ea typeface="Times New Roman"/>
              </a:rPr>
              <a:t>Provider </a:t>
            </a:r>
            <a:r>
              <a:rPr lang="en-US" sz="3600" i="1" dirty="0">
                <a:latin typeface="+mj-lt"/>
                <a:ea typeface="Times New Roman"/>
              </a:rPr>
              <a:t>Manual reference: </a:t>
            </a:r>
            <a:r>
              <a:rPr lang="en-US" sz="3600" i="1" dirty="0" smtClean="0">
                <a:latin typeface="+mj-lt"/>
                <a:ea typeface="Times New Roman"/>
              </a:rPr>
              <a:t>Chapter </a:t>
            </a:r>
            <a:r>
              <a:rPr lang="en-US" sz="3600" i="1" dirty="0">
                <a:latin typeface="+mj-lt"/>
                <a:ea typeface="Times New Roman"/>
              </a:rPr>
              <a:t>6</a:t>
            </a:r>
            <a:endParaRPr lang="en-US" sz="3600" dirty="0">
              <a:latin typeface="+mj-lt"/>
              <a:ea typeface="Times New Roman"/>
              <a:cs typeface="Times New Roman"/>
            </a:endParaRPr>
          </a:p>
          <a:p>
            <a:pPr marL="0" marR="0">
              <a:spcBef>
                <a:spcPts val="0"/>
              </a:spcBef>
              <a:spcAft>
                <a:spcPts val="0"/>
              </a:spcAft>
            </a:pPr>
            <a:endParaRPr lang="en-US" sz="3600" spc="-100" dirty="0" smtClean="0">
              <a:solidFill>
                <a:srgbClr val="242852"/>
              </a:solidFill>
              <a:ea typeface="Times New Roman"/>
            </a:endParaRPr>
          </a:p>
          <a:p>
            <a:pPr marL="0" marR="0">
              <a:spcBef>
                <a:spcPts val="0"/>
              </a:spcBef>
              <a:spcAft>
                <a:spcPts val="0"/>
              </a:spcAft>
            </a:pPr>
            <a:endParaRPr lang="en-US" sz="3600" spc="-100" dirty="0">
              <a:solidFill>
                <a:srgbClr val="242852"/>
              </a:solidFill>
              <a:ea typeface="Times New Roman"/>
            </a:endParaRPr>
          </a:p>
          <a:p>
            <a:pPr marL="0" marR="0">
              <a:spcBef>
                <a:spcPts val="0"/>
              </a:spcBef>
              <a:spcAft>
                <a:spcPts val="0"/>
              </a:spcAft>
            </a:pPr>
            <a:endParaRPr lang="en-US" sz="3600" spc="-100" dirty="0" smtClean="0">
              <a:solidFill>
                <a:srgbClr val="242852"/>
              </a:solidFill>
              <a:ea typeface="Times New Roman"/>
            </a:endParaRPr>
          </a:p>
          <a:p>
            <a:pPr marL="0" marR="0">
              <a:spcBef>
                <a:spcPts val="0"/>
              </a:spcBef>
              <a:spcAft>
                <a:spcPts val="0"/>
              </a:spcAft>
            </a:pPr>
            <a:endParaRPr lang="en-US" sz="3600" spc="-100" dirty="0" smtClean="0">
              <a:solidFill>
                <a:srgbClr val="242852"/>
              </a:solidFill>
              <a:ea typeface="Times New Roman"/>
            </a:endParaRPr>
          </a:p>
          <a:p>
            <a:pPr marL="0" marR="0">
              <a:spcBef>
                <a:spcPts val="0"/>
              </a:spcBef>
              <a:spcAft>
                <a:spcPts val="0"/>
              </a:spcAft>
            </a:pPr>
            <a:endParaRPr lang="en-US" sz="3600" spc="-100" dirty="0">
              <a:solidFill>
                <a:srgbClr val="242852"/>
              </a:solidFill>
              <a:ea typeface="Times New Roman"/>
            </a:endParaRPr>
          </a:p>
          <a:p>
            <a:pPr marL="0" marR="0">
              <a:spcBef>
                <a:spcPts val="0"/>
              </a:spcBef>
              <a:spcAft>
                <a:spcPts val="0"/>
              </a:spcAft>
            </a:pPr>
            <a:endParaRPr lang="en-US" sz="3600" spc="-100" dirty="0" smtClean="0">
              <a:solidFill>
                <a:srgbClr val="242852"/>
              </a:solidFill>
              <a:ea typeface="Times New Roman"/>
            </a:endParaRPr>
          </a:p>
          <a:p>
            <a:pPr marL="0" marR="0">
              <a:spcBef>
                <a:spcPts val="0"/>
              </a:spcBef>
              <a:spcAft>
                <a:spcPts val="0"/>
              </a:spcAft>
            </a:pPr>
            <a:endParaRPr lang="en-US" sz="3600" spc="-100" dirty="0">
              <a:solidFill>
                <a:srgbClr val="242852"/>
              </a:solidFill>
              <a:ea typeface="Times New Roman"/>
            </a:endParaRPr>
          </a:p>
          <a:p>
            <a:pPr marL="0" marR="0">
              <a:spcBef>
                <a:spcPts val="0"/>
              </a:spcBef>
              <a:spcAft>
                <a:spcPts val="0"/>
              </a:spcAft>
            </a:pPr>
            <a:endParaRPr lang="en-US" sz="2800" dirty="0">
              <a:ea typeface="Times New Roman"/>
              <a:cs typeface="Times New Roman"/>
            </a:endParaRPr>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7</a:t>
            </a:fld>
            <a:endParaRPr lang="en-US" dirty="0"/>
          </a:p>
        </p:txBody>
      </p:sp>
    </p:spTree>
    <p:extLst>
      <p:ext uri="{BB962C8B-B14F-4D97-AF65-F5344CB8AC3E}">
        <p14:creationId xmlns:p14="http://schemas.microsoft.com/office/powerpoint/2010/main" val="3592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7962"/>
          </a:xfrm>
        </p:spPr>
        <p:txBody>
          <a:bodyPr/>
          <a:lstStyle/>
          <a:p>
            <a:r>
              <a:rPr lang="en-US" sz="4400" dirty="0" smtClean="0"/>
              <a:t>Provider Training Process/Plan </a:t>
            </a:r>
            <a:endParaRPr lang="en-US" sz="4400" dirty="0"/>
          </a:p>
        </p:txBody>
      </p:sp>
      <p:sp>
        <p:nvSpPr>
          <p:cNvPr id="3" name="Content Placeholder 2"/>
          <p:cNvSpPr>
            <a:spLocks noGrp="1"/>
          </p:cNvSpPr>
          <p:nvPr>
            <p:ph idx="1"/>
          </p:nvPr>
        </p:nvSpPr>
        <p:spPr>
          <a:xfrm>
            <a:off x="457200" y="1752600"/>
            <a:ext cx="7620000" cy="4648200"/>
          </a:xfrm>
        </p:spPr>
        <p:txBody>
          <a:bodyPr>
            <a:normAutofit lnSpcReduction="10000"/>
          </a:bodyPr>
          <a:lstStyle/>
          <a:p>
            <a:pPr marL="114300" indent="0">
              <a:buNone/>
            </a:pPr>
            <a:r>
              <a:rPr lang="en-US" sz="2400" dirty="0" smtClean="0">
                <a:latin typeface="+mj-lt"/>
              </a:rPr>
              <a:t>The Provider Training  Process/Plan should include, but not be limited to, the following: </a:t>
            </a:r>
          </a:p>
          <a:p>
            <a:pPr marL="114300" indent="0">
              <a:buNone/>
            </a:pPr>
            <a:endParaRPr lang="en-US" sz="1100" dirty="0" smtClean="0">
              <a:latin typeface="+mj-lt"/>
            </a:endParaRPr>
          </a:p>
          <a:p>
            <a:pPr>
              <a:lnSpc>
                <a:spcPct val="110000"/>
              </a:lnSpc>
              <a:buFont typeface="Wingdings" panose="05000000000000000000" pitchFamily="2" charset="2"/>
              <a:buChar char="Ø"/>
            </a:pPr>
            <a:r>
              <a:rPr lang="en-US" dirty="0" smtClean="0">
                <a:latin typeface="+mj-lt"/>
              </a:rPr>
              <a:t>Follow </a:t>
            </a:r>
            <a:r>
              <a:rPr lang="en-US" i="1" dirty="0" smtClean="0">
                <a:latin typeface="+mj-lt"/>
              </a:rPr>
              <a:t>DIDD Provider Manual </a:t>
            </a:r>
            <a:r>
              <a:rPr lang="en-US" dirty="0" smtClean="0">
                <a:latin typeface="+mj-lt"/>
              </a:rPr>
              <a:t>references for training documentation -- Provider </a:t>
            </a:r>
            <a:r>
              <a:rPr lang="en-US" dirty="0">
                <a:latin typeface="+mj-lt"/>
              </a:rPr>
              <a:t>Manual reference: Chapter </a:t>
            </a:r>
            <a:r>
              <a:rPr lang="en-US" dirty="0" smtClean="0">
                <a:latin typeface="+mj-lt"/>
              </a:rPr>
              <a:t>6</a:t>
            </a:r>
          </a:p>
          <a:p>
            <a:pPr marL="114300" indent="0">
              <a:lnSpc>
                <a:spcPct val="110000"/>
              </a:lnSpc>
              <a:buNone/>
            </a:pPr>
            <a:endParaRPr lang="en-US" sz="1100" dirty="0" smtClean="0">
              <a:latin typeface="+mj-lt"/>
            </a:endParaRPr>
          </a:p>
          <a:p>
            <a:pPr>
              <a:lnSpc>
                <a:spcPct val="110000"/>
              </a:lnSpc>
              <a:buFont typeface="Wingdings" panose="05000000000000000000" pitchFamily="2" charset="2"/>
              <a:buChar char="Ø"/>
            </a:pPr>
            <a:r>
              <a:rPr lang="en-US" dirty="0">
                <a:latin typeface="+mj-lt"/>
              </a:rPr>
              <a:t>M</a:t>
            </a:r>
            <a:r>
              <a:rPr lang="en-US" dirty="0" smtClean="0">
                <a:latin typeface="+mj-lt"/>
              </a:rPr>
              <a:t>eet the required training standards set forth by the DIDD </a:t>
            </a:r>
            <a:r>
              <a:rPr lang="en-US" i="1" dirty="0" smtClean="0">
                <a:latin typeface="+mj-lt"/>
              </a:rPr>
              <a:t>Training </a:t>
            </a:r>
            <a:r>
              <a:rPr lang="en-US" i="1" dirty="0">
                <a:latin typeface="+mj-lt"/>
              </a:rPr>
              <a:t>Requirements for Provider Staff Categories </a:t>
            </a:r>
            <a:r>
              <a:rPr lang="en-US" dirty="0" smtClean="0">
                <a:latin typeface="+mj-lt"/>
              </a:rPr>
              <a:t>(PDF) at </a:t>
            </a:r>
            <a:r>
              <a:rPr lang="en-US" dirty="0">
                <a:latin typeface="+mj-lt"/>
                <a:hlinkClick r:id="rId2"/>
              </a:rPr>
              <a:t>http://</a:t>
            </a:r>
            <a:r>
              <a:rPr lang="en-US" dirty="0" smtClean="0">
                <a:latin typeface="+mj-lt"/>
                <a:hlinkClick r:id="rId2"/>
              </a:rPr>
              <a:t>www.tn.gov/didd/training/index.shtml</a:t>
            </a:r>
            <a:r>
              <a:rPr lang="en-US" dirty="0" smtClean="0">
                <a:latin typeface="+mj-lt"/>
              </a:rPr>
              <a:t> </a:t>
            </a:r>
          </a:p>
          <a:p>
            <a:pPr marL="114300" indent="0">
              <a:lnSpc>
                <a:spcPct val="110000"/>
              </a:lnSpc>
              <a:buNone/>
            </a:pPr>
            <a:endParaRPr lang="en-US" sz="1100" dirty="0">
              <a:latin typeface="+mj-lt"/>
            </a:endParaRPr>
          </a:p>
          <a:p>
            <a:pPr>
              <a:lnSpc>
                <a:spcPct val="110000"/>
              </a:lnSpc>
              <a:buFont typeface="Wingdings" panose="05000000000000000000" pitchFamily="2" charset="2"/>
              <a:buChar char="Ø"/>
            </a:pPr>
            <a:r>
              <a:rPr lang="en-US" dirty="0" smtClean="0">
                <a:latin typeface="+mj-lt"/>
              </a:rPr>
              <a:t>Address Training Specific to the Person</a:t>
            </a:r>
          </a:p>
          <a:p>
            <a:pPr marL="114300" indent="0">
              <a:lnSpc>
                <a:spcPct val="110000"/>
              </a:lnSpc>
              <a:buNone/>
            </a:pPr>
            <a:endParaRPr lang="en-US" sz="1100" dirty="0">
              <a:latin typeface="+mj-lt"/>
            </a:endParaRPr>
          </a:p>
          <a:p>
            <a:pPr>
              <a:lnSpc>
                <a:spcPct val="110000"/>
              </a:lnSpc>
              <a:buFont typeface="Wingdings" panose="05000000000000000000" pitchFamily="2" charset="2"/>
              <a:buChar char="Ø"/>
            </a:pPr>
            <a:r>
              <a:rPr lang="en-US" dirty="0">
                <a:latin typeface="+mj-lt"/>
              </a:rPr>
              <a:t>Provide resources to assist in maintaining training documentation</a:t>
            </a:r>
          </a:p>
          <a:p>
            <a:pPr marL="114300" indent="0">
              <a:lnSpc>
                <a:spcPct val="110000"/>
              </a:lnSpc>
              <a:buNone/>
            </a:pPr>
            <a:endParaRPr lang="en-US" dirty="0">
              <a:latin typeface="+mj-lt"/>
            </a:endParaRPr>
          </a:p>
        </p:txBody>
      </p:sp>
      <p:sp>
        <p:nvSpPr>
          <p:cNvPr id="5" name="Slide Number Placeholder 4"/>
          <p:cNvSpPr>
            <a:spLocks noGrp="1"/>
          </p:cNvSpPr>
          <p:nvPr>
            <p:ph type="sldNum" sz="quarter" idx="12"/>
          </p:nvPr>
        </p:nvSpPr>
        <p:spPr/>
        <p:txBody>
          <a:bodyPr/>
          <a:lstStyle/>
          <a:p>
            <a:fld id="{3944B782-50C7-45EE-9FC5-D23F44F1D719}" type="slidenum">
              <a:rPr lang="en-US" smtClean="0"/>
              <a:t>8</a:t>
            </a:fld>
            <a:endParaRPr lang="en-US" dirty="0"/>
          </a:p>
        </p:txBody>
      </p:sp>
    </p:spTree>
    <p:extLst>
      <p:ext uri="{BB962C8B-B14F-4D97-AF65-F5344CB8AC3E}">
        <p14:creationId xmlns:p14="http://schemas.microsoft.com/office/powerpoint/2010/main" val="266022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Designated Clinical Trainer</a:t>
            </a:r>
            <a:endParaRPr lang="en-US" dirty="0"/>
          </a:p>
        </p:txBody>
      </p:sp>
      <p:sp>
        <p:nvSpPr>
          <p:cNvPr id="3" name="Content Placeholder 2"/>
          <p:cNvSpPr>
            <a:spLocks noGrp="1"/>
          </p:cNvSpPr>
          <p:nvPr>
            <p:ph idx="1"/>
          </p:nvPr>
        </p:nvSpPr>
        <p:spPr/>
        <p:txBody>
          <a:bodyPr/>
          <a:lstStyle/>
          <a:p>
            <a:r>
              <a:rPr lang="en-US" b="1" u="sng" dirty="0" smtClean="0">
                <a:latin typeface="+mj-lt"/>
              </a:rPr>
              <a:t>QA Guidance</a:t>
            </a:r>
            <a:r>
              <a:rPr lang="en-US" dirty="0" smtClean="0">
                <a:latin typeface="+mj-lt"/>
              </a:rPr>
              <a:t>: Residential, day and personal assistance providers work with clinicians to designate at least one trainer to carry out ongoing training of staff on individual specific staff instructions. If the clinician deems it  appropriate, he or she can train a designated trainer to train another designated trainer as necessary. </a:t>
            </a:r>
          </a:p>
          <a:p>
            <a:endParaRPr lang="en-US" dirty="0" smtClean="0">
              <a:latin typeface="+mj-lt"/>
            </a:endParaRPr>
          </a:p>
          <a:p>
            <a:r>
              <a:rPr lang="en-US" dirty="0">
                <a:latin typeface="+mj-lt"/>
              </a:rPr>
              <a:t>Staff who provide direct support and assistance to persons supported by the agency have to complete all required training </a:t>
            </a:r>
            <a:r>
              <a:rPr lang="en-US" b="1" u="sng" dirty="0" smtClean="0">
                <a:latin typeface="+mj-lt"/>
              </a:rPr>
              <a:t>before </a:t>
            </a:r>
            <a:r>
              <a:rPr lang="en-US" dirty="0">
                <a:latin typeface="+mj-lt"/>
              </a:rPr>
              <a:t>working alone with that person. </a:t>
            </a:r>
            <a:endParaRPr lang="en-US" dirty="0" smtClean="0">
              <a:latin typeface="+mj-lt"/>
            </a:endParaRPr>
          </a:p>
          <a:p>
            <a:endParaRPr lang="en-US" dirty="0"/>
          </a:p>
        </p:txBody>
      </p:sp>
      <p:sp>
        <p:nvSpPr>
          <p:cNvPr id="5" name="Slide Number Placeholder 4"/>
          <p:cNvSpPr>
            <a:spLocks noGrp="1"/>
          </p:cNvSpPr>
          <p:nvPr>
            <p:ph type="sldNum" sz="quarter" idx="12"/>
          </p:nvPr>
        </p:nvSpPr>
        <p:spPr/>
        <p:txBody>
          <a:bodyPr/>
          <a:lstStyle/>
          <a:p>
            <a:fld id="{3944B782-50C7-45EE-9FC5-D23F44F1D719}" type="slidenum">
              <a:rPr lang="en-US" smtClean="0"/>
              <a:t>9</a:t>
            </a:fld>
            <a:endParaRPr lang="en-US" dirty="0"/>
          </a:p>
        </p:txBody>
      </p:sp>
    </p:spTree>
    <p:extLst>
      <p:ext uri="{BB962C8B-B14F-4D97-AF65-F5344CB8AC3E}">
        <p14:creationId xmlns:p14="http://schemas.microsoft.com/office/powerpoint/2010/main" val="1482622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FF0000"/>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5471CCFB79E4EAE8A5E1971C44A5D" ma:contentTypeVersion="0" ma:contentTypeDescription="Create a new document." ma:contentTypeScope="" ma:versionID="47c228dde8cee307cbfe0b5843578fb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357D0B-1E6A-4514-8DC7-ABA49A90F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7AD348E-DF4E-43A8-B894-965E18262DCB}">
  <ds:schemaRef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65898673-4E75-436C-96C5-C24E9DA233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2017</TotalTime>
  <Words>2805</Words>
  <Application>Microsoft Office PowerPoint</Application>
  <PresentationFormat>On-screen Show (4:3)</PresentationFormat>
  <Paragraphs>306</Paragraphs>
  <Slides>33</Slides>
  <Notes>6</Notes>
  <HiddenSlides>1</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How to Improve Training Compliance</vt:lpstr>
      <vt:lpstr>Objectives:</vt:lpstr>
      <vt:lpstr>The Big Picture - Tennessee</vt:lpstr>
      <vt:lpstr>Comply with what???  QA Outcome 9B</vt:lpstr>
      <vt:lpstr>New Provider Orientation</vt:lpstr>
      <vt:lpstr>New Provider Orientation</vt:lpstr>
      <vt:lpstr>Agency Training Process/Plan</vt:lpstr>
      <vt:lpstr>Provider Training Process/Plan </vt:lpstr>
      <vt:lpstr>Designated Clinical Trainer</vt:lpstr>
      <vt:lpstr>PowerPoint Presentation</vt:lpstr>
      <vt:lpstr>Designated Trainer:  Individual Specific Training</vt:lpstr>
      <vt:lpstr>Timely Staff Training</vt:lpstr>
      <vt:lpstr>Start with the Training Requirements Document on DIDD Website </vt:lpstr>
      <vt:lpstr>Timely Staff Training: Date of Hire (DOH) vs Assignment Date</vt:lpstr>
      <vt:lpstr>Timely Staff Training: Date of Hire (DOH) vs Assignment Date</vt:lpstr>
      <vt:lpstr>Timely Staff Training: Date of Hire (DOH) vs Assignment Date</vt:lpstr>
      <vt:lpstr> Training Documentation </vt:lpstr>
      <vt:lpstr>Training Documentation</vt:lpstr>
      <vt:lpstr>Training Documentation</vt:lpstr>
      <vt:lpstr>Training Documentation</vt:lpstr>
      <vt:lpstr>Training Documentation: Sample</vt:lpstr>
      <vt:lpstr>PowerPoint Presentation</vt:lpstr>
      <vt:lpstr>Federally Mandated Trainings</vt:lpstr>
      <vt:lpstr>Relias  Learning System</vt:lpstr>
      <vt:lpstr>Relias  Learning System: How to Ensure Staff are Trained… Reports</vt:lpstr>
      <vt:lpstr>Relias  Learning System: More Reports </vt:lpstr>
      <vt:lpstr>Relias Learning System:  Procedures that Will Help Your Agency Be Compliant</vt:lpstr>
      <vt:lpstr>Relias Learning System: Deactivate ASAP!</vt:lpstr>
      <vt:lpstr>Relias  Learning System: Staff on Extended Leave </vt:lpstr>
      <vt:lpstr>Relias  Learning System: Staff Returning from Extended Leave </vt:lpstr>
      <vt:lpstr>Notifications</vt:lpstr>
      <vt:lpstr>Compliance with Training</vt:lpstr>
      <vt:lpstr>Resources</vt:lpstr>
    </vt:vector>
  </TitlesOfParts>
  <Company>DIDD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Improve Compliance</dc:title>
  <dc:creator>Joyce Munda</dc:creator>
  <cp:lastModifiedBy>Joyce Munda</cp:lastModifiedBy>
  <cp:revision>114</cp:revision>
  <cp:lastPrinted>2014-11-24T17:40:23Z</cp:lastPrinted>
  <dcterms:created xsi:type="dcterms:W3CDTF">2014-10-24T17:48:00Z</dcterms:created>
  <dcterms:modified xsi:type="dcterms:W3CDTF">2015-01-26T16:29:39Z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0x010100E7A5471CCFB79E4EAE8A5E1971C44A5D</vt:lpwstr>
  </property>
</Properties>
</file>