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5" r:id="rId4"/>
    <p:sldMasterId id="2147483728" r:id="rId5"/>
  </p:sldMasterIdLst>
  <p:notesMasterIdLst>
    <p:notesMasterId r:id="rId17"/>
  </p:notesMasterIdLst>
  <p:handoutMasterIdLst>
    <p:handoutMasterId r:id="rId18"/>
  </p:handoutMasterIdLst>
  <p:sldIdLst>
    <p:sldId id="257" r:id="rId6"/>
    <p:sldId id="343" r:id="rId7"/>
    <p:sldId id="270" r:id="rId8"/>
    <p:sldId id="271" r:id="rId9"/>
    <p:sldId id="272" r:id="rId10"/>
    <p:sldId id="349" r:id="rId11"/>
    <p:sldId id="345" r:id="rId12"/>
    <p:sldId id="346" r:id="rId13"/>
    <p:sldId id="347" r:id="rId14"/>
    <p:sldId id="344" r:id="rId15"/>
    <p:sldId id="342" r:id="rId16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s Dolente" initials="LD" lastIdx="3" clrIdx="0">
    <p:extLst>
      <p:ext uri="{19B8F6BF-5375-455C-9EA6-DF929625EA0E}">
        <p15:presenceInfo xmlns:p15="http://schemas.microsoft.com/office/powerpoint/2012/main" userId="S::DI03935@tn.gov::d4ffe300-8c92-41b4-8807-9ce723876e6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246"/>
    <a:srgbClr val="1A2343"/>
    <a:srgbClr val="011D5F"/>
    <a:srgbClr val="E71B1B"/>
    <a:srgbClr val="7E7E82"/>
    <a:srgbClr val="C8141E"/>
    <a:srgbClr val="514F50"/>
    <a:srgbClr val="FF1925"/>
    <a:srgbClr val="7F7F7F"/>
    <a:srgbClr val="D42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79264" autoAdjust="0"/>
  </p:normalViewPr>
  <p:slideViewPr>
    <p:cSldViewPr>
      <p:cViewPr varScale="1">
        <p:scale>
          <a:sx n="112" d="100"/>
          <a:sy n="112" d="100"/>
        </p:scale>
        <p:origin x="10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3" y="0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A529B845-3DE4-C44E-82C8-700AB11ED3A6}" type="datetime1">
              <a:rPr lang="en-US" smtClean="0"/>
              <a:t>7/10/2023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8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3" y="8772378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A796EF79-0BF4-924E-943E-33FECC0BC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532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12002" cy="461193"/>
          </a:xfrm>
          <a:prstGeom prst="rect">
            <a:avLst/>
          </a:prstGeom>
        </p:spPr>
        <p:txBody>
          <a:bodyPr vert="horz" lIns="87474" tIns="43738" rIns="87474" bIns="4373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566" y="2"/>
            <a:ext cx="3012002" cy="461193"/>
          </a:xfrm>
          <a:prstGeom prst="rect">
            <a:avLst/>
          </a:prstGeom>
        </p:spPr>
        <p:txBody>
          <a:bodyPr vert="horz" lIns="87474" tIns="43738" rIns="87474" bIns="43738" rtlCol="0"/>
          <a:lstStyle>
            <a:lvl1pPr algn="r">
              <a:defRPr sz="1200"/>
            </a:lvl1pPr>
          </a:lstStyle>
          <a:p>
            <a:fld id="{D55E2DDC-EEF2-C84C-B230-6800F23774E3}" type="datetime1">
              <a:rPr lang="en-US" smtClean="0"/>
              <a:t>7/10/2023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3738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474" tIns="43738" rIns="87474" bIns="4373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11" y="4387444"/>
            <a:ext cx="5559456" cy="4155317"/>
          </a:xfrm>
          <a:prstGeom prst="rect">
            <a:avLst/>
          </a:prstGeom>
        </p:spPr>
        <p:txBody>
          <a:bodyPr vert="horz" lIns="87474" tIns="43738" rIns="87474" bIns="437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3358"/>
            <a:ext cx="3012002" cy="461193"/>
          </a:xfrm>
          <a:prstGeom prst="rect">
            <a:avLst/>
          </a:prstGeom>
        </p:spPr>
        <p:txBody>
          <a:bodyPr vert="horz" lIns="87474" tIns="43738" rIns="87474" bIns="4373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566" y="8773358"/>
            <a:ext cx="3012002" cy="461193"/>
          </a:xfrm>
          <a:prstGeom prst="rect">
            <a:avLst/>
          </a:prstGeom>
        </p:spPr>
        <p:txBody>
          <a:bodyPr vert="horz" lIns="87474" tIns="43738" rIns="87474" bIns="43738" rtlCol="0" anchor="b"/>
          <a:lstStyle>
            <a:lvl1pPr algn="r">
              <a:defRPr sz="1200"/>
            </a:lvl1pPr>
          </a:lstStyle>
          <a:p>
            <a:fld id="{DE8B79F1-B7B6-4FD2-9263-BB9B47A67C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363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B79F1-B7B6-4FD2-9263-BB9B47A67CD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061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038603"/>
            <a:ext cx="86868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5461001"/>
            <a:ext cx="86868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 |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8067930" cy="149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33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28" y="6248400"/>
            <a:ext cx="2623372" cy="48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40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28" y="6248400"/>
            <a:ext cx="2623372" cy="48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80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28" y="6248400"/>
            <a:ext cx="2623372" cy="48712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195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 |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52525"/>
            <a:ext cx="6858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516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320040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30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90800" y="3874770"/>
            <a:ext cx="65532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962400"/>
            <a:ext cx="63246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t="13397" r="9549" b="13397"/>
          <a:stretch/>
        </p:blipFill>
        <p:spPr>
          <a:xfrm>
            <a:off x="152400" y="3766736"/>
            <a:ext cx="2514600" cy="2456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6021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866774" cy="8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70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6152266"/>
            <a:ext cx="182880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7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6152266"/>
            <a:ext cx="182880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8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6152266"/>
            <a:ext cx="182880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89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3560"/>
            <a:ext cx="4095260" cy="76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655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6152266"/>
            <a:ext cx="182880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70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6152266"/>
            <a:ext cx="182880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72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6152266"/>
            <a:ext cx="182880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5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6152266"/>
            <a:ext cx="182880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231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6152266"/>
            <a:ext cx="182880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006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6639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4872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542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92808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25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90800" y="3874770"/>
            <a:ext cx="65532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962400"/>
            <a:ext cx="63246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t="13397" r="9549" b="13397"/>
          <a:stretch/>
        </p:blipFill>
        <p:spPr>
          <a:xfrm>
            <a:off x="152400" y="3766736"/>
            <a:ext cx="2514600" cy="2456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42003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2C93FAB-9CCF-46A2-9BA5-D6779F1455E4}" type="datetimeFigureOut">
              <a:rPr lang="en-US" smtClean="0"/>
              <a:t>7/10/2023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DBA2-1E02-41DE-AE63-EB54D1F676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3371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2C93FAB-9CCF-46A2-9BA5-D6779F1455E4}" type="datetimeFigureOut">
              <a:rPr lang="en-US" smtClean="0"/>
              <a:t>7/10/2023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DBA2-1E02-41DE-AE63-EB54D1F676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861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866774" cy="86677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929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28" y="6248400"/>
            <a:ext cx="2623372" cy="48712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198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28" y="6248400"/>
            <a:ext cx="2623372" cy="48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35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28" y="6248400"/>
            <a:ext cx="2623372" cy="48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79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28" y="6248400"/>
            <a:ext cx="2623372" cy="48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8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28" y="6248400"/>
            <a:ext cx="2623372" cy="48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13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0326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67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0326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98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eff.Gray@tn.gov" TargetMode="External"/><Relationship Id="rId7" Type="http://schemas.openxmlformats.org/officeDocument/2006/relationships/hyperlink" Target="mailto:Clyde.Lewis@tn.gov" TargetMode="External"/><Relationship Id="rId2" Type="http://schemas.openxmlformats.org/officeDocument/2006/relationships/hyperlink" Target="mailto:eff.Long@tn.gov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mailto:Michael.Hogan@tn.gov" TargetMode="External"/><Relationship Id="rId5" Type="http://schemas.openxmlformats.org/officeDocument/2006/relationships/hyperlink" Target="mailto:Matt.Perry@tn.gov" TargetMode="External"/><Relationship Id="rId4" Type="http://schemas.openxmlformats.org/officeDocument/2006/relationships/hyperlink" Target="mailto:Gregory.Mays@tn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n.gov/safety/driver-services.html" TargetMode="Externa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Blue Oval Community Impact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Commissioner Jeff Long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July 12, 2023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57200" y="1701805"/>
            <a:ext cx="82296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E71B1B"/>
              </a:buClr>
              <a:buFont typeface="Courier New" panose="02070309020205020404" pitchFamily="49" charset="0"/>
              <a:buChar char="o"/>
              <a:defRPr sz="1600" kern="1200">
                <a:solidFill>
                  <a:srgbClr val="7E7E82"/>
                </a:solidFill>
                <a:latin typeface="Open Sans"/>
                <a:ea typeface="+mn-ea"/>
                <a:cs typeface="Open San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71B1B"/>
              </a:buClr>
              <a:buFont typeface="Arial" pitchFamily="34" charset="0"/>
              <a:buChar char="•"/>
              <a:defRPr sz="1400" kern="1200">
                <a:solidFill>
                  <a:srgbClr val="7E7E82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71B1B"/>
              </a:buClr>
              <a:buFont typeface="Calibri" panose="020F0502020204030204" pitchFamily="34" charset="0"/>
              <a:buChar char="–"/>
              <a:defRPr sz="1200" kern="1200">
                <a:solidFill>
                  <a:srgbClr val="7E7E82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71B1B"/>
              </a:buClr>
              <a:buFont typeface="Wingdings" panose="05000000000000000000" pitchFamily="2" charset="2"/>
              <a:buChar char="§"/>
              <a:defRPr sz="1100" kern="1200">
                <a:solidFill>
                  <a:srgbClr val="7E7E82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71B1B"/>
              </a:buClr>
              <a:buFont typeface="Arial" pitchFamily="34" charset="0"/>
              <a:buChar char="»"/>
              <a:defRPr sz="1100" kern="1200">
                <a:solidFill>
                  <a:srgbClr val="7E7E82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118270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1B33D-2E9C-130A-807E-ECC631D41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TN Highway Safety Office – THSO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A8E42-612D-5D15-F2D4-B4D50265E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93801"/>
            <a:ext cx="8763000" cy="48260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FFY 2023  - West TN</a:t>
            </a:r>
          </a:p>
          <a:p>
            <a:pPr lvl="1"/>
            <a:r>
              <a:rPr lang="en-US" sz="1800" dirty="0"/>
              <a:t>Awarded 80 grants </a:t>
            </a:r>
          </a:p>
          <a:p>
            <a:pPr lvl="2"/>
            <a:r>
              <a:rPr lang="en-US" sz="1600" dirty="0"/>
              <a:t>21.98% of total grants</a:t>
            </a:r>
          </a:p>
          <a:p>
            <a:pPr lvl="2"/>
            <a:r>
              <a:rPr lang="en-US" sz="1600" dirty="0"/>
              <a:t>20 of 21 West TN counties (No Lake County agencies applied)</a:t>
            </a:r>
          </a:p>
          <a:p>
            <a:pPr lvl="3"/>
            <a:r>
              <a:rPr lang="en-US" dirty="0"/>
              <a:t>Law enforcement (65 grants - 51 PDs, 14 SOs)</a:t>
            </a:r>
          </a:p>
          <a:p>
            <a:pPr lvl="3"/>
            <a:r>
              <a:rPr lang="en-US" dirty="0"/>
              <a:t>DUI prosecution (7 grants)</a:t>
            </a:r>
          </a:p>
          <a:p>
            <a:pPr lvl="3"/>
            <a:r>
              <a:rPr lang="en-US" dirty="0"/>
              <a:t>Education (4 grants)</a:t>
            </a:r>
          </a:p>
          <a:p>
            <a:pPr lvl="3"/>
            <a:r>
              <a:rPr lang="en-US" dirty="0"/>
              <a:t>Pedestrian safety (2 grants)</a:t>
            </a:r>
          </a:p>
          <a:p>
            <a:pPr lvl="3"/>
            <a:r>
              <a:rPr lang="en-US" dirty="0"/>
              <a:t>Emergency medical services (2 grants)</a:t>
            </a:r>
          </a:p>
          <a:p>
            <a:pPr lvl="2"/>
            <a:endParaRPr lang="en-US" sz="1600" dirty="0"/>
          </a:p>
          <a:p>
            <a:pPr lvl="1"/>
            <a:r>
              <a:rPr lang="en-US" sz="1800" dirty="0"/>
              <a:t>Awarded $3,974,995.99 in grant funding for West TN </a:t>
            </a:r>
          </a:p>
          <a:p>
            <a:pPr lvl="2"/>
            <a:r>
              <a:rPr lang="en-US" sz="1600" dirty="0"/>
              <a:t>15.90% of the total THSO grant budget</a:t>
            </a:r>
          </a:p>
          <a:p>
            <a:pPr lvl="2"/>
            <a:endParaRPr lang="en-US" sz="1600" dirty="0"/>
          </a:p>
          <a:p>
            <a:pPr lvl="1"/>
            <a:r>
              <a:rPr lang="en-US" sz="1800" dirty="0"/>
              <a:t>Increased funding in Brownsville / Haywood County to provide funding to cover the activity for a traffic safety officer and deputy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None/>
              <a:tabLst/>
              <a:defRPr/>
            </a:pPr>
            <a:endParaRPr lang="en-US" sz="18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FFY 2024 – West TN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sz="1800" dirty="0">
                <a:solidFill>
                  <a:prstClr val="black"/>
                </a:solidFill>
              </a:rPr>
              <a:t>73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grant applications received from all 21 West TN counties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 to award grants in all 21 counties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558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1B33D-2E9C-130A-807E-ECC631D41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 and 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A8E42-612D-5D15-F2D4-B4D50265E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78399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Deputy Commissioner |Chief of Staff  Tennessee Department of Safety and Homeland Security </a:t>
            </a:r>
            <a:br>
              <a:rPr lang="en-US" sz="1800" dirty="0"/>
            </a:br>
            <a:r>
              <a:rPr lang="en-US" sz="1800" dirty="0"/>
              <a:t>Les Dolente		Les.Dolente</a:t>
            </a:r>
            <a:r>
              <a:rPr lang="en-US" sz="1800" dirty="0">
                <a:hlinkClick r:id="rId2"/>
              </a:rPr>
              <a:t>@tn.gov</a:t>
            </a:r>
            <a:r>
              <a:rPr lang="en-US" sz="1800" dirty="0"/>
              <a:t>  	615-251-5166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Director of Tennessee Advanced Communications Network (TACN)</a:t>
            </a:r>
            <a:br>
              <a:rPr lang="en-US" sz="1800" dirty="0"/>
            </a:br>
            <a:r>
              <a:rPr lang="en-US" sz="1800" dirty="0"/>
              <a:t>Jeff Gray		J</a:t>
            </a:r>
            <a:r>
              <a:rPr lang="en-US" sz="1800" dirty="0">
                <a:hlinkClick r:id="rId3"/>
              </a:rPr>
              <a:t>eff.Gray@tn.gov</a:t>
            </a:r>
            <a:r>
              <a:rPr lang="en-US" sz="1800" dirty="0"/>
              <a:t>		615-253-1781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Director of Homeland Security </a:t>
            </a:r>
            <a:br>
              <a:rPr lang="en-US" sz="1800" dirty="0"/>
            </a:br>
            <a:r>
              <a:rPr lang="en-US" sz="1800" dirty="0"/>
              <a:t>Greg Mays		</a:t>
            </a:r>
            <a:r>
              <a:rPr lang="en-US" sz="1800" dirty="0">
                <a:hlinkClick r:id="rId4"/>
              </a:rPr>
              <a:t>Gregory.Mays@tn.gov</a:t>
            </a:r>
            <a:r>
              <a:rPr lang="en-US" sz="1800" dirty="0"/>
              <a:t>	615-532-7825</a:t>
            </a:r>
          </a:p>
          <a:p>
            <a:endParaRPr lang="en-US" sz="1800" dirty="0"/>
          </a:p>
          <a:p>
            <a:r>
              <a:rPr lang="en-US" sz="1800" dirty="0"/>
              <a:t>LT Colonel Tennessee Highway Patrol</a:t>
            </a:r>
            <a:br>
              <a:rPr lang="en-US" sz="1800" dirty="0"/>
            </a:br>
            <a:r>
              <a:rPr lang="en-US" sz="1800" dirty="0"/>
              <a:t>Jimmie Johnson	Jimmie.Johnson</a:t>
            </a:r>
            <a:r>
              <a:rPr lang="en-US" sz="1800" dirty="0">
                <a:hlinkClick r:id="rId5"/>
              </a:rPr>
              <a:t>@tn.gov</a:t>
            </a:r>
            <a:r>
              <a:rPr lang="en-US" sz="1800" dirty="0"/>
              <a:t>        615-251-5175</a:t>
            </a:r>
          </a:p>
          <a:p>
            <a:endParaRPr lang="en-US" sz="1800" dirty="0"/>
          </a:p>
          <a:p>
            <a:r>
              <a:rPr lang="en-US" sz="1800" dirty="0"/>
              <a:t>Assistant Commissioner Driver’s Services </a:t>
            </a:r>
          </a:p>
          <a:p>
            <a:pPr marL="0" indent="0">
              <a:buNone/>
            </a:pPr>
            <a:r>
              <a:rPr lang="en-US" sz="1800" dirty="0"/>
              <a:t>      Michael Hogan	</a:t>
            </a:r>
            <a:r>
              <a:rPr lang="en-US" sz="1800" dirty="0">
                <a:hlinkClick r:id="rId6"/>
              </a:rPr>
              <a:t>Michael.Hogan@tn.gov</a:t>
            </a:r>
            <a:r>
              <a:rPr lang="en-US" sz="1800" dirty="0"/>
              <a:t>	615-251-5300</a:t>
            </a:r>
          </a:p>
          <a:p>
            <a:endParaRPr lang="en-US" sz="1800" dirty="0"/>
          </a:p>
          <a:p>
            <a:r>
              <a:rPr lang="en-US" sz="1800" dirty="0"/>
              <a:t>Director of Tennessee Highway Safety Office (THSO)</a:t>
            </a:r>
          </a:p>
          <a:p>
            <a:pPr marL="0" indent="0">
              <a:buNone/>
            </a:pPr>
            <a:r>
              <a:rPr lang="en-US" sz="1800" dirty="0"/>
              <a:t>      Buddy Lewis 		</a:t>
            </a:r>
            <a:r>
              <a:rPr lang="en-US" sz="1800" dirty="0">
                <a:hlinkClick r:id="rId7"/>
              </a:rPr>
              <a:t>Clyde.Lewis@tn.gov</a:t>
            </a:r>
            <a:r>
              <a:rPr lang="en-US" sz="1800" dirty="0"/>
              <a:t>	615-741-3976 </a:t>
            </a:r>
          </a:p>
          <a:p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513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1B33D-2E9C-130A-807E-ECC631D41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Department Overview by Commissioner Long </a:t>
            </a:r>
            <a:br>
              <a:rPr lang="en-US" sz="2800" dirty="0"/>
            </a:br>
            <a:r>
              <a:rPr lang="en-US" sz="1800" dirty="0"/>
              <a:t>Mission: To Serve, secure, and protect the people of Tennessee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A8E42-612D-5D15-F2D4-B4D50265E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4876801"/>
          </a:xfrm>
        </p:spPr>
        <p:txBody>
          <a:bodyPr>
            <a:normAutofit fontScale="92500" lnSpcReduction="20000"/>
          </a:bodyPr>
          <a:lstStyle/>
          <a:p>
            <a:pPr marL="457200" lvl="1" indent="0" algn="ctr">
              <a:buNone/>
            </a:pPr>
            <a:r>
              <a:rPr lang="en-US" dirty="0"/>
              <a:t>Of the 7 + million residents of Tennessee all will be impacted by our Department at some point. </a:t>
            </a:r>
          </a:p>
          <a:p>
            <a:pPr marL="457200" lvl="1" indent="0" algn="ctr">
              <a:buNone/>
            </a:pPr>
            <a:br>
              <a:rPr lang="en-US" dirty="0"/>
            </a:br>
            <a:endParaRPr lang="en-US" sz="2100" b="1" dirty="0"/>
          </a:p>
          <a:p>
            <a:pPr lvl="1"/>
            <a:r>
              <a:rPr lang="en-US" sz="2100" b="1" dirty="0"/>
              <a:t>Tennessee Advanced Communications Network (TACN)</a:t>
            </a:r>
          </a:p>
          <a:p>
            <a:pPr lvl="2"/>
            <a:r>
              <a:rPr lang="en-US" dirty="0"/>
              <a:t>58, 000 users, 2 million transmissions</a:t>
            </a:r>
            <a:br>
              <a:rPr lang="en-US" dirty="0"/>
            </a:br>
            <a:endParaRPr lang="en-US" dirty="0"/>
          </a:p>
          <a:p>
            <a:pPr lvl="1"/>
            <a:r>
              <a:rPr lang="en-US" b="1" dirty="0"/>
              <a:t>Division of Driver’s Services</a:t>
            </a:r>
          </a:p>
          <a:p>
            <a:pPr lvl="2"/>
            <a:r>
              <a:rPr lang="en-US" dirty="0"/>
              <a:t>Issuance of driver’s license and identification cards.</a:t>
            </a:r>
          </a:p>
          <a:p>
            <a:pPr lvl="3"/>
            <a:r>
              <a:rPr lang="en-US" sz="1400" dirty="0"/>
              <a:t>Revocations, suspensions, and reinstatements required by law. </a:t>
            </a:r>
          </a:p>
          <a:p>
            <a:pPr lvl="3"/>
            <a:r>
              <a:rPr lang="en-US" sz="1400" dirty="0"/>
              <a:t>Issuance of handgun carry permits.</a:t>
            </a:r>
          </a:p>
          <a:p>
            <a:pPr lvl="1"/>
            <a:r>
              <a:rPr lang="en-US" b="1" dirty="0"/>
              <a:t>Tennessee Highway Patrol (THP) </a:t>
            </a:r>
          </a:p>
          <a:p>
            <a:pPr lvl="2"/>
            <a:r>
              <a:rPr lang="en-US" sz="1400" dirty="0"/>
              <a:t>Law Enforcement (Traffic enforcement, criminal &amp; drug interdiction, investigative services, and other enforcement). </a:t>
            </a:r>
          </a:p>
          <a:p>
            <a:pPr lvl="1"/>
            <a:r>
              <a:rPr lang="en-US" b="1" dirty="0"/>
              <a:t>Office of Homeland Security (OHS)</a:t>
            </a:r>
          </a:p>
          <a:p>
            <a:pPr lvl="2"/>
            <a:r>
              <a:rPr lang="en-US" sz="1600" dirty="0"/>
              <a:t>Terrorism prevention and cyber security awareness training</a:t>
            </a:r>
          </a:p>
          <a:p>
            <a:pPr lvl="3"/>
            <a:r>
              <a:rPr lang="en-US" sz="1400" dirty="0"/>
              <a:t>School safety assessments and training.</a:t>
            </a:r>
          </a:p>
          <a:p>
            <a:pPr lvl="1"/>
            <a:r>
              <a:rPr lang="en-US" b="1" dirty="0"/>
              <a:t>TN Highway Safety Office (THSO)</a:t>
            </a:r>
          </a:p>
          <a:p>
            <a:pPr lvl="2"/>
            <a:r>
              <a:rPr lang="en-US" sz="1600" dirty="0"/>
              <a:t>Education &amp; road safety awareness.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016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08B21-E8A7-0524-764F-37ED6AC52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" y="204146"/>
            <a:ext cx="8839200" cy="825500"/>
          </a:xfrm>
        </p:spPr>
        <p:txBody>
          <a:bodyPr/>
          <a:lstStyle/>
          <a:p>
            <a:pPr algn="ctr"/>
            <a:r>
              <a:rPr lang="en-US" dirty="0"/>
              <a:t>WHAT IS TACN?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7D950-A2D0-A39A-B1B1-AA29204A26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872985-4E13-4861-AA41-891C4901FDF1}" type="datetime1">
              <a:rPr lang="en-US" smtClean="0"/>
              <a:pPr/>
              <a:t>7/10/2023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4DB8F6-8728-71CD-D62A-619232A22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7164" y="6356350"/>
            <a:ext cx="436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17872-0D46-43FB-9880-BAC7AF7381E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1" name="Content Placeholder 10" descr="A map of the state of kansas&#10;&#10;Description automatically generated">
            <a:extLst>
              <a:ext uri="{FF2B5EF4-FFF2-40B4-BE49-F238E27FC236}">
                <a16:creationId xmlns:a16="http://schemas.microsoft.com/office/drawing/2014/main" id="{6597F437-BA24-16DC-E4A1-B78C19849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79" y="2688148"/>
            <a:ext cx="8801642" cy="3552956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A6912D9-9C87-2C54-2CFD-242F88085CB2}"/>
              </a:ext>
            </a:extLst>
          </p:cNvPr>
          <p:cNvSpPr txBox="1"/>
          <p:nvPr/>
        </p:nvSpPr>
        <p:spPr>
          <a:xfrm>
            <a:off x="4426528" y="1316556"/>
            <a:ext cx="3943350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Statewide 2-way radio system available to all of Tennessee’s mission critical users.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5F006E-1B07-75AA-A0E5-A90E9633CCB9}"/>
              </a:ext>
            </a:extLst>
          </p:cNvPr>
          <p:cNvSpPr txBox="1"/>
          <p:nvPr/>
        </p:nvSpPr>
        <p:spPr>
          <a:xfrm>
            <a:off x="725906" y="2298059"/>
            <a:ext cx="77505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Providing interoperability for over 58,000 state and local users with over </a:t>
            </a:r>
            <a:r>
              <a:rPr lang="en-US" sz="1350" b="1" i="1" dirty="0"/>
              <a:t>75M push-to-talks in 2022</a:t>
            </a:r>
            <a:r>
              <a:rPr lang="en-US" sz="1350" dirty="0"/>
              <a:t>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Latest partners include Carter, Giles, Bedford, Maury, Robertson, Hamblen, Coffee, and Cannon counties.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TACN charges no user fees and allows partners to customize coverage to fit their needs.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Currently adding several hundred additional sites statewide.</a:t>
            </a:r>
          </a:p>
        </p:txBody>
      </p:sp>
    </p:spTree>
    <p:extLst>
      <p:ext uri="{BB962C8B-B14F-4D97-AF65-F5344CB8AC3E}">
        <p14:creationId xmlns:p14="http://schemas.microsoft.com/office/powerpoint/2010/main" val="239918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90136-77D0-2ABD-0657-9A1818E02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81" y="228601"/>
            <a:ext cx="8827719" cy="77671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TACN </a:t>
            </a:r>
            <a:br>
              <a:rPr lang="en-US" dirty="0"/>
            </a:br>
            <a:r>
              <a:rPr lang="en-US" sz="2400" dirty="0"/>
              <a:t>WEST TENNESSEE REGION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4BE53-D092-A97E-4E77-23751A638B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872985-4E13-4861-AA41-891C4901FDF1}" type="datetime1">
              <a:rPr lang="en-US" smtClean="0"/>
              <a:pPr/>
              <a:t>7/10/2023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ADA7B2-35BE-41B6-6398-913820184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7164" y="6356350"/>
            <a:ext cx="436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17872-0D46-43FB-9880-BAC7AF7381E8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7B9C5561-E552-DE44-4AFB-4F4DC8091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669311"/>
              </p:ext>
            </p:extLst>
          </p:nvPr>
        </p:nvGraphicFramePr>
        <p:xfrm>
          <a:off x="5242366" y="1005314"/>
          <a:ext cx="2770909" cy="5547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5713">
                  <a:extLst>
                    <a:ext uri="{9D8B030D-6E8A-4147-A177-3AD203B41FA5}">
                      <a16:colId xmlns:a16="http://schemas.microsoft.com/office/drawing/2014/main" val="1462301095"/>
                    </a:ext>
                  </a:extLst>
                </a:gridCol>
                <a:gridCol w="624212">
                  <a:extLst>
                    <a:ext uri="{9D8B030D-6E8A-4147-A177-3AD203B41FA5}">
                      <a16:colId xmlns:a16="http://schemas.microsoft.com/office/drawing/2014/main" val="3913784016"/>
                    </a:ext>
                  </a:extLst>
                </a:gridCol>
                <a:gridCol w="650984">
                  <a:extLst>
                    <a:ext uri="{9D8B030D-6E8A-4147-A177-3AD203B41FA5}">
                      <a16:colId xmlns:a16="http://schemas.microsoft.com/office/drawing/2014/main" val="2108390504"/>
                    </a:ext>
                  </a:extLst>
                </a:gridCol>
              </a:tblGrid>
              <a:tr h="499479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County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Existing  Sites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Estimated 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New Sites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72827969"/>
                  </a:ext>
                </a:extLst>
              </a:tr>
              <a:tr h="240400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Benton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13841953"/>
                  </a:ext>
                </a:extLst>
              </a:tr>
              <a:tr h="240400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Carroll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60601836"/>
                  </a:ext>
                </a:extLst>
              </a:tr>
              <a:tr h="240400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Chester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18689998"/>
                  </a:ext>
                </a:extLst>
              </a:tr>
              <a:tr h="240400">
                <a:tc>
                  <a:txBody>
                    <a:bodyPr/>
                    <a:lstStyle/>
                    <a:p>
                      <a:r>
                        <a:rPr lang="en-US" sz="900" dirty="0"/>
                        <a:t>Crockett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96547"/>
                  </a:ext>
                </a:extLst>
              </a:tr>
              <a:tr h="240400">
                <a:tc>
                  <a:txBody>
                    <a:bodyPr/>
                    <a:lstStyle/>
                    <a:p>
                      <a:r>
                        <a:rPr lang="en-US" sz="900" dirty="0"/>
                        <a:t>Decatur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73510728"/>
                  </a:ext>
                </a:extLst>
              </a:tr>
              <a:tr h="240400">
                <a:tc>
                  <a:txBody>
                    <a:bodyPr/>
                    <a:lstStyle/>
                    <a:p>
                      <a:r>
                        <a:rPr lang="en-US" sz="900" dirty="0"/>
                        <a:t>Dyer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91533648"/>
                  </a:ext>
                </a:extLst>
              </a:tr>
              <a:tr h="240400">
                <a:tc>
                  <a:txBody>
                    <a:bodyPr/>
                    <a:lstStyle/>
                    <a:p>
                      <a:r>
                        <a:rPr lang="en-US" sz="900" dirty="0"/>
                        <a:t>Fayette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31269925"/>
                  </a:ext>
                </a:extLst>
              </a:tr>
              <a:tr h="240400">
                <a:tc>
                  <a:txBody>
                    <a:bodyPr/>
                    <a:lstStyle/>
                    <a:p>
                      <a:r>
                        <a:rPr lang="en-US" sz="900" dirty="0"/>
                        <a:t>Gibson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41604434"/>
                  </a:ext>
                </a:extLst>
              </a:tr>
              <a:tr h="240400">
                <a:tc>
                  <a:txBody>
                    <a:bodyPr/>
                    <a:lstStyle/>
                    <a:p>
                      <a:r>
                        <a:rPr lang="en-US" sz="900" dirty="0"/>
                        <a:t>Hardeman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40592733"/>
                  </a:ext>
                </a:extLst>
              </a:tr>
              <a:tr h="240400">
                <a:tc>
                  <a:txBody>
                    <a:bodyPr/>
                    <a:lstStyle/>
                    <a:p>
                      <a:r>
                        <a:rPr lang="en-US" sz="900" dirty="0"/>
                        <a:t>Hardin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06456883"/>
                  </a:ext>
                </a:extLst>
              </a:tr>
              <a:tr h="240400">
                <a:tc>
                  <a:txBody>
                    <a:bodyPr/>
                    <a:lstStyle/>
                    <a:p>
                      <a:r>
                        <a:rPr lang="en-US" sz="900" dirty="0"/>
                        <a:t>Haywood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53372786"/>
                  </a:ext>
                </a:extLst>
              </a:tr>
              <a:tr h="240400">
                <a:tc>
                  <a:txBody>
                    <a:bodyPr/>
                    <a:lstStyle/>
                    <a:p>
                      <a:r>
                        <a:rPr lang="en-US" sz="900" dirty="0"/>
                        <a:t>Henderson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49850168"/>
                  </a:ext>
                </a:extLst>
              </a:tr>
              <a:tr h="240400">
                <a:tc>
                  <a:txBody>
                    <a:bodyPr/>
                    <a:lstStyle/>
                    <a:p>
                      <a:r>
                        <a:rPr lang="en-US" sz="900" dirty="0"/>
                        <a:t>Henry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59998072"/>
                  </a:ext>
                </a:extLst>
              </a:tr>
              <a:tr h="240400">
                <a:tc>
                  <a:txBody>
                    <a:bodyPr/>
                    <a:lstStyle/>
                    <a:p>
                      <a:r>
                        <a:rPr lang="en-US" sz="900" dirty="0"/>
                        <a:t>Lake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25768669"/>
                  </a:ext>
                </a:extLst>
              </a:tr>
              <a:tr h="240400">
                <a:tc>
                  <a:txBody>
                    <a:bodyPr/>
                    <a:lstStyle/>
                    <a:p>
                      <a:r>
                        <a:rPr lang="en-US" sz="900" dirty="0"/>
                        <a:t>Lauderdale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98323014"/>
                  </a:ext>
                </a:extLst>
              </a:tr>
              <a:tr h="240400">
                <a:tc>
                  <a:txBody>
                    <a:bodyPr/>
                    <a:lstStyle/>
                    <a:p>
                      <a:r>
                        <a:rPr lang="en-US" sz="900" dirty="0"/>
                        <a:t>Madison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33924491"/>
                  </a:ext>
                </a:extLst>
              </a:tr>
              <a:tr h="240400">
                <a:tc>
                  <a:txBody>
                    <a:bodyPr/>
                    <a:lstStyle/>
                    <a:p>
                      <a:r>
                        <a:rPr lang="en-US" sz="900" dirty="0"/>
                        <a:t>McNairy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6424869"/>
                  </a:ext>
                </a:extLst>
              </a:tr>
              <a:tr h="240400">
                <a:tc>
                  <a:txBody>
                    <a:bodyPr/>
                    <a:lstStyle/>
                    <a:p>
                      <a:r>
                        <a:rPr lang="en-US" sz="900" dirty="0"/>
                        <a:t>Obion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32040003"/>
                  </a:ext>
                </a:extLst>
              </a:tr>
              <a:tr h="240400">
                <a:tc>
                  <a:txBody>
                    <a:bodyPr/>
                    <a:lstStyle/>
                    <a:p>
                      <a:r>
                        <a:rPr lang="en-US" sz="900" dirty="0"/>
                        <a:t>Shelby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88734853"/>
                  </a:ext>
                </a:extLst>
              </a:tr>
              <a:tr h="240400">
                <a:tc>
                  <a:txBody>
                    <a:bodyPr/>
                    <a:lstStyle/>
                    <a:p>
                      <a:r>
                        <a:rPr lang="en-US" sz="900" dirty="0"/>
                        <a:t>Tipton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06918064"/>
                  </a:ext>
                </a:extLst>
              </a:tr>
              <a:tr h="240400">
                <a:tc>
                  <a:txBody>
                    <a:bodyPr/>
                    <a:lstStyle/>
                    <a:p>
                      <a:r>
                        <a:rPr lang="en-US" sz="900" dirty="0"/>
                        <a:t>Weakley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98869637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8CE44E4E-91FF-0D09-8623-D5DA872961B1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81" y="1915097"/>
            <a:ext cx="3086100" cy="200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8827741D-95F9-116D-C807-1A98973DDF2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82" y="3958052"/>
            <a:ext cx="3086100" cy="200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259633-9AC4-1EB5-0F67-B25B456E84FE}"/>
              </a:ext>
            </a:extLst>
          </p:cNvPr>
          <p:cNvSpPr txBox="1"/>
          <p:nvPr/>
        </p:nvSpPr>
        <p:spPr>
          <a:xfrm>
            <a:off x="3425064" y="2678463"/>
            <a:ext cx="14517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Vehicle/Mobile Coverage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0F06F9-4B14-1E10-5A3D-CAB04AE4A023}"/>
              </a:ext>
            </a:extLst>
          </p:cNvPr>
          <p:cNvSpPr txBox="1"/>
          <p:nvPr/>
        </p:nvSpPr>
        <p:spPr>
          <a:xfrm>
            <a:off x="3288862" y="4720375"/>
            <a:ext cx="16220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Handheld/Portable Coverage</a:t>
            </a:r>
          </a:p>
        </p:txBody>
      </p:sp>
    </p:spTree>
    <p:extLst>
      <p:ext uri="{BB962C8B-B14F-4D97-AF65-F5344CB8AC3E}">
        <p14:creationId xmlns:p14="http://schemas.microsoft.com/office/powerpoint/2010/main" val="1344996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5A7F2-C2EA-9015-257C-6F2E2268BA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872985-4E13-4861-AA41-891C4901FDF1}" type="datetime1">
              <a:rPr lang="en-US" smtClean="0">
                <a:solidFill>
                  <a:schemeClr val="tx1"/>
                </a:solidFill>
              </a:rPr>
              <a:pPr/>
              <a:t>7/10/2023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4E8A8A-AA37-54EC-7B71-5E06A7ED5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7164" y="6356350"/>
            <a:ext cx="436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17872-0D46-43FB-9880-BAC7AF7381E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9C9CEC-80AD-44AF-6813-2269BB800137}"/>
              </a:ext>
            </a:extLst>
          </p:cNvPr>
          <p:cNvSpPr txBox="1"/>
          <p:nvPr/>
        </p:nvSpPr>
        <p:spPr>
          <a:xfrm>
            <a:off x="5449162" y="1716606"/>
            <a:ext cx="308436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/>
              <a:t>Haywood Co.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350" dirty="0"/>
              <a:t>Existing</a:t>
            </a:r>
            <a:r>
              <a:rPr lang="en-US" sz="1500" dirty="0"/>
              <a:t> 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sz="1200" dirty="0"/>
              <a:t>Chestnut Grove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350" dirty="0"/>
              <a:t>Proposed</a:t>
            </a:r>
            <a:endParaRPr lang="en-US" sz="1500" dirty="0"/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sz="1200" dirty="0" err="1"/>
              <a:t>Dancyville</a:t>
            </a:r>
            <a:r>
              <a:rPr lang="en-US" sz="1200" dirty="0"/>
              <a:t> Water Tank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sz="1200" dirty="0"/>
              <a:t>STEMC HQ Tower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/>
              <a:t>Tipton Co.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350" dirty="0"/>
              <a:t>Proposed</a:t>
            </a:r>
            <a:endParaRPr lang="en-US" sz="1500" dirty="0"/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sz="1200" dirty="0"/>
              <a:t>STEMC Covington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sz="1200" dirty="0"/>
              <a:t>STEMC Drummond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/>
              <a:t>Shelby Co.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350" dirty="0"/>
              <a:t>Existing</a:t>
            </a:r>
            <a:endParaRPr lang="en-US" sz="1500" dirty="0"/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sz="1200" dirty="0"/>
              <a:t>THP Memphis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sz="1200" dirty="0"/>
              <a:t>Arlington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350" dirty="0"/>
              <a:t>Proposed</a:t>
            </a:r>
            <a:endParaRPr lang="en-US" sz="1500" dirty="0"/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sz="1200" dirty="0"/>
              <a:t>Collierville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sz="1200" dirty="0"/>
              <a:t>TDOT I-269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sz="1200" dirty="0"/>
              <a:t>TO Fuller SP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sz="1200" dirty="0"/>
              <a:t>Shelby Forrest SP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bg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B059D27-0C70-3454-09FC-D3D29F5CAC29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13" y="1918427"/>
            <a:ext cx="3084368" cy="200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8990DD-9731-A12B-2DD7-C8F8641B5360}"/>
              </a:ext>
            </a:extLst>
          </p:cNvPr>
          <p:cNvSpPr txBox="1"/>
          <p:nvPr/>
        </p:nvSpPr>
        <p:spPr>
          <a:xfrm>
            <a:off x="3425063" y="2678463"/>
            <a:ext cx="14728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Vehicle/Mobile Coverage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AEBAE3-FE02-91FB-CC17-54FA7187DD3D}"/>
              </a:ext>
            </a:extLst>
          </p:cNvPr>
          <p:cNvSpPr txBox="1"/>
          <p:nvPr/>
        </p:nvSpPr>
        <p:spPr>
          <a:xfrm>
            <a:off x="3200400" y="4720375"/>
            <a:ext cx="16975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Handheld/Portable Coverage</a:t>
            </a: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D4A09D45-761F-4E27-C4E2-7D6A0297CD3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15" y="3963638"/>
            <a:ext cx="3086100" cy="200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77E45A1-61C0-7922-99CF-161BB0A0E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5510"/>
            <a:ext cx="8458200" cy="7550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25" dirty="0"/>
              <a:t>BLUE OVAL </a:t>
            </a:r>
            <a:br>
              <a:rPr lang="en-US" sz="3300" dirty="0"/>
            </a:br>
            <a:r>
              <a:rPr lang="en-US" sz="2175" dirty="0"/>
              <a:t>15 MIRA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075D63-9083-3A2E-0C5F-F6A247790C4A}"/>
              </a:ext>
            </a:extLst>
          </p:cNvPr>
          <p:cNvSpPr txBox="1"/>
          <p:nvPr/>
        </p:nvSpPr>
        <p:spPr>
          <a:xfrm>
            <a:off x="5570281" y="1324191"/>
            <a:ext cx="246035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u="sng" dirty="0"/>
              <a:t>Estimated New Sites</a:t>
            </a:r>
          </a:p>
        </p:txBody>
      </p:sp>
    </p:spTree>
    <p:extLst>
      <p:ext uri="{BB962C8B-B14F-4D97-AF65-F5344CB8AC3E}">
        <p14:creationId xmlns:p14="http://schemas.microsoft.com/office/powerpoint/2010/main" val="3859581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5A7F2-C2EA-9015-257C-6F2E2268BA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872985-4E13-4861-AA41-891C4901FDF1}" type="datetime1">
              <a:rPr lang="en-US" smtClean="0">
                <a:solidFill>
                  <a:schemeClr val="tx1"/>
                </a:solidFill>
              </a:rPr>
              <a:pPr/>
              <a:t>7/10/2023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4E8A8A-AA37-54EC-7B71-5E06A7ED5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7164" y="6356350"/>
            <a:ext cx="436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17872-0D46-43FB-9880-BAC7AF7381E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9C9CEC-80AD-44AF-6813-2269BB800137}"/>
              </a:ext>
            </a:extLst>
          </p:cNvPr>
          <p:cNvSpPr txBox="1"/>
          <p:nvPr/>
        </p:nvSpPr>
        <p:spPr>
          <a:xfrm>
            <a:off x="5449162" y="1716606"/>
            <a:ext cx="308436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/>
              <a:t>Haywood Co.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350" dirty="0"/>
              <a:t>Existing</a:t>
            </a:r>
            <a:r>
              <a:rPr lang="en-US" sz="1500" dirty="0"/>
              <a:t> 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sz="1200" dirty="0"/>
              <a:t>Chestnut Grove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350" dirty="0"/>
              <a:t>Proposed</a:t>
            </a:r>
            <a:endParaRPr lang="en-US" sz="1500" dirty="0"/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sz="1200" dirty="0" err="1"/>
              <a:t>Dancyville</a:t>
            </a:r>
            <a:r>
              <a:rPr lang="en-US" sz="1200" dirty="0"/>
              <a:t> Water Tank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sz="1200" dirty="0"/>
              <a:t>STEMC HQ Tower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/>
              <a:t>Tipton Co.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350" dirty="0"/>
              <a:t>Proposed</a:t>
            </a:r>
            <a:endParaRPr lang="en-US" sz="1500" dirty="0"/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sz="1200" dirty="0"/>
              <a:t>STEMC Covington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sz="1200" dirty="0"/>
              <a:t>STEMC Drummond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/>
              <a:t>Shelby Co.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350" dirty="0"/>
              <a:t>Existing</a:t>
            </a:r>
            <a:endParaRPr lang="en-US" sz="1500" dirty="0"/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sz="1200" dirty="0"/>
              <a:t>THP Memphis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sz="1200" dirty="0"/>
              <a:t>Arlington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350" dirty="0"/>
              <a:t>Proposed</a:t>
            </a:r>
            <a:endParaRPr lang="en-US" sz="1500" dirty="0"/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sz="1200" dirty="0"/>
              <a:t>Collierville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sz="1200" dirty="0"/>
              <a:t>TDOT I-269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sz="1200" dirty="0"/>
              <a:t>TO Fuller SP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sz="1200" dirty="0"/>
              <a:t>Shelby Forrest SP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bg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B059D27-0C70-3454-09FC-D3D29F5CAC29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13" y="1918427"/>
            <a:ext cx="3084368" cy="200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8990DD-9731-A12B-2DD7-C8F8641B5360}"/>
              </a:ext>
            </a:extLst>
          </p:cNvPr>
          <p:cNvSpPr txBox="1"/>
          <p:nvPr/>
        </p:nvSpPr>
        <p:spPr>
          <a:xfrm>
            <a:off x="3425063" y="2678463"/>
            <a:ext cx="14728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Vehicle/Mobile Coverage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AEBAE3-FE02-91FB-CC17-54FA7187DD3D}"/>
              </a:ext>
            </a:extLst>
          </p:cNvPr>
          <p:cNvSpPr txBox="1"/>
          <p:nvPr/>
        </p:nvSpPr>
        <p:spPr>
          <a:xfrm>
            <a:off x="3200400" y="4720375"/>
            <a:ext cx="16975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Handheld/Portable Coverage</a:t>
            </a: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D4A09D45-761F-4E27-C4E2-7D6A0297CD3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15" y="3963638"/>
            <a:ext cx="3086100" cy="200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77E45A1-61C0-7922-99CF-161BB0A0E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5510"/>
            <a:ext cx="8458200" cy="7550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25" dirty="0"/>
              <a:t>BLUE OVAL </a:t>
            </a:r>
            <a:br>
              <a:rPr lang="en-US" sz="3300" dirty="0"/>
            </a:br>
            <a:r>
              <a:rPr lang="en-US" sz="2175" dirty="0"/>
              <a:t>15 MIRA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075D63-9083-3A2E-0C5F-F6A247790C4A}"/>
              </a:ext>
            </a:extLst>
          </p:cNvPr>
          <p:cNvSpPr txBox="1"/>
          <p:nvPr/>
        </p:nvSpPr>
        <p:spPr>
          <a:xfrm>
            <a:off x="5570281" y="1324191"/>
            <a:ext cx="246035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u="sng" dirty="0"/>
              <a:t>Estimated New Sites</a:t>
            </a:r>
          </a:p>
        </p:txBody>
      </p:sp>
    </p:spTree>
    <p:extLst>
      <p:ext uri="{BB962C8B-B14F-4D97-AF65-F5344CB8AC3E}">
        <p14:creationId xmlns:p14="http://schemas.microsoft.com/office/powerpoint/2010/main" val="780016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1B33D-2E9C-130A-807E-ECC631D41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Homeland Security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ED0A2B-06A1-9C18-D8A5-0780F96B679C}"/>
              </a:ext>
            </a:extLst>
          </p:cNvPr>
          <p:cNvSpPr txBox="1"/>
          <p:nvPr/>
        </p:nvSpPr>
        <p:spPr>
          <a:xfrm>
            <a:off x="152400" y="1143000"/>
            <a:ext cx="906779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Created in 2002 by Executive Order; Moved to Dept of Safety in 2007</a:t>
            </a:r>
          </a:p>
          <a:p>
            <a:br>
              <a:rPr lang="en-US" sz="2000" dirty="0"/>
            </a:br>
            <a:r>
              <a:rPr lang="en-US" sz="2000" b="1" dirty="0"/>
              <a:t>Major Responsibilities Include: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Investigation of Threats to Life </a:t>
            </a:r>
            <a:r>
              <a:rPr lang="en-US" sz="2000" dirty="0"/>
              <a:t>(Schools, Special Events, Elected Officials &amp; TN Homeland)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Information and Intelligence Sharing </a:t>
            </a:r>
            <a:r>
              <a:rPr lang="en-US" sz="2000" dirty="0"/>
              <a:t>– Tennessee Fusion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Critical Infrastructure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Cyber Security </a:t>
            </a:r>
            <a:r>
              <a:rPr lang="en-US" sz="2000" dirty="0"/>
              <a:t>– Assist w/Election Security, Local Governments &amp; Private Sector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Preparedness</a:t>
            </a:r>
            <a:r>
              <a:rPr lang="en-US" sz="2000" dirty="0"/>
              <a:t> - Training, Exercises, Physical Security Assessments &amp; Consultation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School Security </a:t>
            </a:r>
            <a:r>
              <a:rPr lang="en-US" sz="2000" dirty="0"/>
              <a:t>– Increased responsibilities beginning in 2023</a:t>
            </a:r>
          </a:p>
        </p:txBody>
      </p:sp>
    </p:spTree>
    <p:extLst>
      <p:ext uri="{BB962C8B-B14F-4D97-AF65-F5344CB8AC3E}">
        <p14:creationId xmlns:p14="http://schemas.microsoft.com/office/powerpoint/2010/main" val="2446866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1B33D-2E9C-130A-807E-ECC631D41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Highway Patrol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A8E42-612D-5D15-F2D4-B4D50265E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Role of the THP</a:t>
            </a:r>
          </a:p>
          <a:p>
            <a:r>
              <a:rPr lang="en-US" sz="18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Enforces state law, investigates traffic crashes, and provides assistance to motorists and other law enforcement agencies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0">
              <a:spcAft>
                <a:spcPts val="0"/>
              </a:spcAft>
            </a:pPr>
            <a:r>
              <a:rPr lang="en-US" sz="1800" dirty="0"/>
              <a:t>Responds to emergencies, unusual occurrences, and disasters</a:t>
            </a:r>
          </a:p>
          <a:p>
            <a:pPr marR="0">
              <a:spcAft>
                <a:spcPts val="0"/>
              </a:spcAft>
            </a:pPr>
            <a:r>
              <a:rPr lang="en-US" sz="1800" dirty="0"/>
              <a:t>Processes handgun carry permit applications, certifies safety programs, and instructors</a:t>
            </a:r>
          </a:p>
          <a:p>
            <a:pPr marR="0">
              <a:spcAft>
                <a:spcPts val="0"/>
              </a:spcAft>
            </a:pPr>
            <a:r>
              <a:rPr lang="en-US" sz="1800" dirty="0"/>
              <a:t>Enforce Commercial Motor Vehicle Safety Regulations</a:t>
            </a:r>
          </a:p>
          <a:p>
            <a:pPr marR="0">
              <a:spcAft>
                <a:spcPts val="0"/>
              </a:spcAft>
            </a:pPr>
            <a:r>
              <a:rPr lang="en-US" sz="1800" dirty="0"/>
              <a:t>Ensures children are transported safely through driver training and vehicle inspections</a:t>
            </a:r>
          </a:p>
          <a:p>
            <a:r>
              <a:rPr lang="en-US" sz="18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Provides security for </a:t>
            </a:r>
            <a:r>
              <a:rPr lang="en-US" sz="1800" dirty="0">
                <a:ea typeface="Calibri" panose="020F0502020204030204" pitchFamily="34" charset="0"/>
              </a:rPr>
              <a:t>dignitaries, S</a:t>
            </a:r>
            <a:r>
              <a:rPr lang="en-US" sz="18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tate Capitol, and other state property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b="1" dirty="0"/>
              <a:t>Future Changes/Investments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Adding </a:t>
            </a:r>
            <a:r>
              <a:rPr lang="en-US" sz="1800" dirty="0">
                <a:solidFill>
                  <a:prstClr val="black"/>
                </a:solidFill>
              </a:rPr>
              <a:t>12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Trooper positions to Benton, Henry, McNairy, Hardin, Lauderdale, Fayette, Haywood, Tipton, Crockett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prstClr val="black"/>
                </a:solidFill>
              </a:rPr>
              <a:t>Increased patrols on Interstate Roads, U.S. Highways, and State Routes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Increased Community involvement: </a:t>
            </a:r>
          </a:p>
          <a:p>
            <a:pPr marL="400050" lvl="1" indent="0"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Safety Education, Meet &amp; Greet Events, Faith Based and Civic Organizations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Concentrated Recruitment efforts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1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1B33D-2E9C-130A-807E-ECC631D41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 License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A8E42-612D-5D15-F2D4-B4D50265E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 </a:t>
            </a:r>
            <a:r>
              <a:rPr lang="en-US"/>
              <a:t>the counties </a:t>
            </a:r>
            <a:r>
              <a:rPr lang="en-US" dirty="0"/>
              <a:t>bordering Haywood County, 4 Driver Service Centers (Fayette, Madison, Tipton, and Dyer), 1 County Clerk (Haywood), and 2 kiosks (Lauderdale, Crockett) serving approximately 322,701 residents.</a:t>
            </a:r>
          </a:p>
          <a:p>
            <a:r>
              <a:rPr lang="en-US" dirty="0"/>
              <a:t>Average wait times at the Driver Service Centers in this area:</a:t>
            </a:r>
          </a:p>
          <a:p>
            <a:pPr lvl="1"/>
            <a:r>
              <a:rPr lang="en-US" dirty="0"/>
              <a:t>Fayette County – 16:03 minutes</a:t>
            </a:r>
          </a:p>
          <a:p>
            <a:pPr lvl="1"/>
            <a:r>
              <a:rPr lang="en-US" dirty="0"/>
              <a:t>Madison County – 6:50 minutes</a:t>
            </a:r>
          </a:p>
          <a:p>
            <a:pPr lvl="1"/>
            <a:r>
              <a:rPr lang="en-US" dirty="0"/>
              <a:t>Tipton County – 4:24 minutes</a:t>
            </a:r>
          </a:p>
          <a:p>
            <a:pPr lvl="1"/>
            <a:r>
              <a:rPr lang="en-US" dirty="0"/>
              <a:t>Dyer County – 1:43 minutes</a:t>
            </a:r>
          </a:p>
          <a:p>
            <a:r>
              <a:rPr lang="en-US" dirty="0"/>
              <a:t>Madison County also offers CDL testing. Reinstatement services are offered in Shelby County.</a:t>
            </a:r>
          </a:p>
          <a:p>
            <a:r>
              <a:rPr lang="en-US" dirty="0"/>
              <a:t>Driver License services are also offered via Mobile Units and Mobile Briefcases</a:t>
            </a:r>
          </a:p>
          <a:p>
            <a:r>
              <a:rPr lang="en-US" dirty="0"/>
              <a:t>26 services available via our online portal</a:t>
            </a:r>
          </a:p>
          <a:p>
            <a:r>
              <a:rPr lang="en-US" dirty="0">
                <a:hlinkClick r:id="rId3"/>
              </a:rPr>
              <a:t>https://www.tn.gov/safety/driver-services.html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00840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owerPoint B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395583BA86B046B2D7CF28848CCF0B" ma:contentTypeVersion="11" ma:contentTypeDescription="Create a new document." ma:contentTypeScope="" ma:versionID="6766072621180c1d2bc93fae6be6d3a3">
  <xsd:schema xmlns:xsd="http://www.w3.org/2001/XMLSchema" xmlns:xs="http://www.w3.org/2001/XMLSchema" xmlns:p="http://schemas.microsoft.com/office/2006/metadata/properties" xmlns:ns3="012f4cb7-4454-457f-84b5-6f42c6bacff8" xmlns:ns4="8182062f-c7d5-4eae-ac08-e08ebda95b40" targetNamespace="http://schemas.microsoft.com/office/2006/metadata/properties" ma:root="true" ma:fieldsID="292f62b278f9f4565d39081796f0b572" ns3:_="" ns4:_="">
    <xsd:import namespace="012f4cb7-4454-457f-84b5-6f42c6bacff8"/>
    <xsd:import namespace="8182062f-c7d5-4eae-ac08-e08ebda95b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f4cb7-4454-457f-84b5-6f42c6bacf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82062f-c7d5-4eae-ac08-e08ebda95b4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B2EA653-0BE6-4F7E-B81B-47AD365B82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19BC70-FBAA-4A2B-9941-0BD3D6875A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2f4cb7-4454-457f-84b5-6f42c6bacff8"/>
    <ds:schemaRef ds:uri="8182062f-c7d5-4eae-ac08-e08ebda95b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367C90-70C0-4454-B234-834A1D7EFCC4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8182062f-c7d5-4eae-ac08-e08ebda95b40"/>
    <ds:schemaRef ds:uri="012f4cb7-4454-457f-84b5-6f42c6bacff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34115</TotalTime>
  <Words>1026</Words>
  <Application>Microsoft Office PowerPoint</Application>
  <PresentationFormat>On-screen Show (4:3)</PresentationFormat>
  <Paragraphs>224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Courier New</vt:lpstr>
      <vt:lpstr>Franklin Gothic Demi Cond</vt:lpstr>
      <vt:lpstr>Open Sans</vt:lpstr>
      <vt:lpstr>PermianSlabSerifTypeface</vt:lpstr>
      <vt:lpstr>Times New Roman</vt:lpstr>
      <vt:lpstr>PowerPoint B</vt:lpstr>
      <vt:lpstr>1_PowerPoint B</vt:lpstr>
      <vt:lpstr>Blue Oval Community Impact</vt:lpstr>
      <vt:lpstr>Department Overview by Commissioner Long  Mission: To Serve, secure, and protect the people of Tennessee</vt:lpstr>
      <vt:lpstr>WHAT IS TACN?</vt:lpstr>
      <vt:lpstr>TACN  WEST TENNESSEE REGION </vt:lpstr>
      <vt:lpstr>BLUE OVAL  15 MIRA </vt:lpstr>
      <vt:lpstr>BLUE OVAL  15 MIRA </vt:lpstr>
      <vt:lpstr>Homeland Security </vt:lpstr>
      <vt:lpstr>Highway Patrol </vt:lpstr>
      <vt:lpstr>Driver License </vt:lpstr>
      <vt:lpstr>TN Highway Safety Office – THSO </vt:lpstr>
      <vt:lpstr>Questions and Contact Information</vt:lpstr>
    </vt:vector>
  </TitlesOfParts>
  <Company>State of Tennessee: Finance &amp;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TENNESSEE</dc:title>
  <dc:creator>Molly Wehlage</dc:creator>
  <cp:lastModifiedBy>Tammy B. Wade</cp:lastModifiedBy>
  <cp:revision>249</cp:revision>
  <cp:lastPrinted>2020-10-27T18:47:25Z</cp:lastPrinted>
  <dcterms:created xsi:type="dcterms:W3CDTF">2015-04-17T19:02:10Z</dcterms:created>
  <dcterms:modified xsi:type="dcterms:W3CDTF">2023-07-10T20:03:23Z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0x0101002D395583BA86B046B2D7CF28848CCF0B</vt:lpwstr>
  </property>
</Properties>
</file>