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56" r:id="rId5"/>
    <p:sldId id="318" r:id="rId6"/>
    <p:sldId id="317" r:id="rId7"/>
    <p:sldId id="544" r:id="rId8"/>
    <p:sldId id="545" r:id="rId9"/>
    <p:sldId id="538" r:id="rId10"/>
    <p:sldId id="539" r:id="rId11"/>
    <p:sldId id="541" r:id="rId12"/>
    <p:sldId id="540" r:id="rId13"/>
    <p:sldId id="542" r:id="rId14"/>
    <p:sldId id="543" r:id="rId15"/>
    <p:sldId id="315" r:id="rId16"/>
    <p:sldId id="324" r:id="rId17"/>
    <p:sldId id="396" r:id="rId18"/>
    <p:sldId id="397" r:id="rId19"/>
    <p:sldId id="303" r:id="rId20"/>
    <p:sldId id="304" r:id="rId21"/>
    <p:sldId id="312" r:id="rId22"/>
    <p:sldId id="31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F5F5F"/>
    <a:srgbClr val="7E7E82"/>
    <a:srgbClr val="7F7F7F"/>
    <a:srgbClr val="192246"/>
    <a:srgbClr val="1A2343"/>
    <a:srgbClr val="011D5F"/>
    <a:srgbClr val="E71B1B"/>
    <a:srgbClr val="C8141E"/>
    <a:srgbClr val="514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F4AF5-8237-4B97-BA4A-0E88B1263C77}" v="1" dt="2024-07-02T16:18:32.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897" autoAdjust="0"/>
    <p:restoredTop sz="84149" autoAdjust="0"/>
  </p:normalViewPr>
  <p:slideViewPr>
    <p:cSldViewPr>
      <p:cViewPr>
        <p:scale>
          <a:sx n="90" d="100"/>
          <a:sy n="90" d="100"/>
        </p:scale>
        <p:origin x="1812" y="618"/>
      </p:cViewPr>
      <p:guideLst>
        <p:guide orient="horz" pos="2160"/>
        <p:guide pos="2880"/>
      </p:guideLst>
    </p:cSldViewPr>
  </p:slideViewPr>
  <p:outlineViewPr>
    <p:cViewPr>
      <p:scale>
        <a:sx n="33" d="100"/>
        <a:sy n="33" d="100"/>
      </p:scale>
      <p:origin x="60" y="1992"/>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529B845-3DE4-C44E-82C8-700AB11ED3A6}" type="datetime1">
              <a:rPr lang="en-US" smtClean="0"/>
              <a:t>7/9/2024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a:defRPr sz="1200"/>
            </a:lvl1pPr>
          </a:lstStyle>
          <a:p>
            <a:fld id="{D55E2DDC-EEF2-C84C-B230-6800F23774E3}" type="datetime1">
              <a:rPr lang="en-US" smtClean="0"/>
              <a:t>7/9/2024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26" tIns="44064" rIns="88126" bIns="44064" rtlCol="0" anchor="ctr"/>
          <a:lstStyle/>
          <a:p>
            <a:endParaRPr lang="en-US" dirty="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102915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rendering of the Jackson Pop-Up Shops</a:t>
            </a:r>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3</a:t>
            </a:fld>
            <a:endParaRPr lang="en-US" dirty="0"/>
          </a:p>
        </p:txBody>
      </p:sp>
    </p:spTree>
    <p:extLst>
      <p:ext uri="{BB962C8B-B14F-4D97-AF65-F5344CB8AC3E}">
        <p14:creationId xmlns:p14="http://schemas.microsoft.com/office/powerpoint/2010/main" val="350872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rendering of the Jackson Pop-Up Shops</a:t>
            </a:r>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4</a:t>
            </a:fld>
            <a:endParaRPr lang="en-US" dirty="0"/>
          </a:p>
        </p:txBody>
      </p:sp>
    </p:spTree>
    <p:extLst>
      <p:ext uri="{BB962C8B-B14F-4D97-AF65-F5344CB8AC3E}">
        <p14:creationId xmlns:p14="http://schemas.microsoft.com/office/powerpoint/2010/main" val="343913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rendering of the Jackson Pop-Up Shops</a:t>
            </a:r>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5</a:t>
            </a:fld>
            <a:endParaRPr lang="en-US" dirty="0"/>
          </a:p>
        </p:txBody>
      </p:sp>
    </p:spTree>
    <p:extLst>
      <p:ext uri="{BB962C8B-B14F-4D97-AF65-F5344CB8AC3E}">
        <p14:creationId xmlns:p14="http://schemas.microsoft.com/office/powerpoint/2010/main" val="219228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project is considered an</a:t>
            </a:r>
            <a:r>
              <a:rPr lang="en-US" baseline="0" dirty="0"/>
              <a:t> ECD project, even if the match is paying for part of it. So, if you are using the match to pay for engineering, you still have to follow the ECD/state procurement rules</a:t>
            </a:r>
          </a:p>
          <a:p>
            <a:r>
              <a:rPr lang="en-US" baseline="0" dirty="0"/>
              <a:t>Check your community’s procurement rules for professional services and for getting bids</a:t>
            </a:r>
          </a:p>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12</a:t>
            </a:fld>
            <a:endParaRPr lang="en-US" dirty="0"/>
          </a:p>
        </p:txBody>
      </p:sp>
    </p:spTree>
    <p:extLst>
      <p:ext uri="{BB962C8B-B14F-4D97-AF65-F5344CB8AC3E}">
        <p14:creationId xmlns:p14="http://schemas.microsoft.com/office/powerpoint/2010/main" val="17144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project is considered an</a:t>
            </a:r>
            <a:r>
              <a:rPr lang="en-US" baseline="0" dirty="0"/>
              <a:t> ECD project, even if the match is paying for part of it. So, if you are using the match to pay for engineering, you still have to follow the ECD/state procurement rules</a:t>
            </a:r>
          </a:p>
          <a:p>
            <a:r>
              <a:rPr lang="en-US" baseline="0" dirty="0"/>
              <a:t>Check your community’s procurement rules for professional services and for getting bids</a:t>
            </a:r>
          </a:p>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13</a:t>
            </a:fld>
            <a:endParaRPr lang="en-US" dirty="0"/>
          </a:p>
        </p:txBody>
      </p:sp>
    </p:spTree>
    <p:extLst>
      <p:ext uri="{BB962C8B-B14F-4D97-AF65-F5344CB8AC3E}">
        <p14:creationId xmlns:p14="http://schemas.microsoft.com/office/powerpoint/2010/main" val="171449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project is considered an</a:t>
            </a:r>
            <a:r>
              <a:rPr lang="en-US" baseline="0" dirty="0"/>
              <a:t> ECD project, even if the match is paying for part of it. So, if you are using the match to pay for engineering, you still have to follow the ECD/state procurement rules</a:t>
            </a:r>
          </a:p>
          <a:p>
            <a:r>
              <a:rPr lang="en-US" baseline="0" dirty="0"/>
              <a:t>Check your community’s procurement rules for professional services and for getting bids</a:t>
            </a:r>
          </a:p>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14</a:t>
            </a:fld>
            <a:endParaRPr lang="en-US" dirty="0"/>
          </a:p>
        </p:txBody>
      </p:sp>
    </p:spTree>
    <p:extLst>
      <p:ext uri="{BB962C8B-B14F-4D97-AF65-F5344CB8AC3E}">
        <p14:creationId xmlns:p14="http://schemas.microsoft.com/office/powerpoint/2010/main" val="330319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project is considered an</a:t>
            </a:r>
            <a:r>
              <a:rPr lang="en-US" baseline="0" dirty="0"/>
              <a:t> ECD project, even if the match is paying for part of it. So, if you are using the match to pay for engineering, you still have to follow the ECD/state procurement rules</a:t>
            </a:r>
          </a:p>
          <a:p>
            <a:r>
              <a:rPr lang="en-US" baseline="0" dirty="0"/>
              <a:t>Check your community’s procurement rules for professional services and for getting bids</a:t>
            </a:r>
          </a:p>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15</a:t>
            </a:fld>
            <a:endParaRPr lang="en-US" dirty="0"/>
          </a:p>
        </p:txBody>
      </p:sp>
    </p:spTree>
    <p:extLst>
      <p:ext uri="{BB962C8B-B14F-4D97-AF65-F5344CB8AC3E}">
        <p14:creationId xmlns:p14="http://schemas.microsoft.com/office/powerpoint/2010/main" val="3652384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301" y="2981304"/>
            <a:ext cx="3229099" cy="1076366"/>
          </a:xfrm>
          <a:prstGeom prst="rect">
            <a:avLst/>
          </a:prstGeom>
        </p:spPr>
      </p:pic>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301" y="2981304"/>
            <a:ext cx="3229099" cy="1076366"/>
          </a:xfrm>
          <a:prstGeom prst="rect">
            <a:avLst/>
          </a:prstGeom>
        </p:spPr>
      </p:pic>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Lynn.Tutor@tn.gov" TargetMode="External"/><Relationship Id="rId2" Type="http://schemas.openxmlformats.org/officeDocument/2006/relationships/hyperlink" Target="mailto:Brooxie.Carlton@tn.gov" TargetMode="External"/><Relationship Id="rId1" Type="http://schemas.openxmlformats.org/officeDocument/2006/relationships/slideLayout" Target="../slideLayouts/slideLayout2.xml"/><Relationship Id="rId4" Type="http://schemas.openxmlformats.org/officeDocument/2006/relationships/hyperlink" Target="https://www.tn.gov/ecd/rural-development/infrastructure-planning-gran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cd.grants.tn.gov/s_Login.j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n.gov/content/dam/tn/ecd/documents/infrastructure-planning-grant/FY23-24%20IPG%20Activities%20Attachment%20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n.gov/environment/program-areas/wr-water-resources/tn-plant-optimization-programs/tnpop.html" TargetMode="External"/><Relationship Id="rId2" Type="http://schemas.openxmlformats.org/officeDocument/2006/relationships/hyperlink" Target="https://www.tn.gov/environment/program-areas/wr-water-resources/tn-plant-optimization-programs/tn-area-wide-optimization-program--awo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n.gov/environment/program-areas/wr-water-resources/srfp/srf-home/resources-and-technical-assistance/asset-management-pla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idx="1"/>
          </p:nvPr>
        </p:nvSpPr>
        <p:spPr>
          <a:xfrm>
            <a:off x="3733800" y="3657600"/>
            <a:ext cx="5105400" cy="838200"/>
          </a:xfrm>
        </p:spPr>
        <p:txBody>
          <a:bodyPr>
            <a:normAutofit/>
          </a:bodyPr>
          <a:lstStyle/>
          <a:p>
            <a:pPr marL="0" indent="0">
              <a:buNone/>
            </a:pPr>
            <a:r>
              <a:rPr lang="en-US" b="1" dirty="0">
                <a:solidFill>
                  <a:srgbClr val="514F50"/>
                </a:solidFill>
              </a:rPr>
              <a:t>Grants Management Webinar</a:t>
            </a:r>
          </a:p>
        </p:txBody>
      </p:sp>
      <p:sp>
        <p:nvSpPr>
          <p:cNvPr id="4" name="Text Placeholder 3"/>
          <p:cNvSpPr>
            <a:spLocks noGrp="1"/>
          </p:cNvSpPr>
          <p:nvPr>
            <p:ph type="body" idx="10"/>
          </p:nvPr>
        </p:nvSpPr>
        <p:spPr/>
        <p:txBody>
          <a:bodyPr/>
          <a:lstStyle/>
          <a:p>
            <a:r>
              <a:rPr lang="en-US" dirty="0"/>
              <a:t>July 2024</a:t>
            </a:r>
          </a:p>
        </p:txBody>
      </p:sp>
      <p:sp>
        <p:nvSpPr>
          <p:cNvPr id="2" name="Title 1"/>
          <p:cNvSpPr>
            <a:spLocks noGrp="1"/>
          </p:cNvSpPr>
          <p:nvPr>
            <p:ph type="title"/>
          </p:nvPr>
        </p:nvSpPr>
        <p:spPr>
          <a:xfrm>
            <a:off x="3733800" y="2514600"/>
            <a:ext cx="5181600" cy="1752600"/>
          </a:xfrm>
        </p:spPr>
        <p:txBody>
          <a:bodyPr>
            <a:noAutofit/>
          </a:bodyPr>
          <a:lstStyle/>
          <a:p>
            <a:r>
              <a:rPr lang="en-US" sz="3200" dirty="0"/>
              <a:t>Infrastructure Planning grants</a:t>
            </a:r>
          </a:p>
        </p:txBody>
      </p:sp>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3CB8-0B29-0678-47C2-EF08E1FD738A}"/>
              </a:ext>
            </a:extLst>
          </p:cNvPr>
          <p:cNvSpPr>
            <a:spLocks noGrp="1"/>
          </p:cNvSpPr>
          <p:nvPr>
            <p:ph type="title"/>
          </p:nvPr>
        </p:nvSpPr>
        <p:spPr/>
        <p:txBody>
          <a:bodyPr/>
          <a:lstStyle/>
          <a:p>
            <a:pPr algn="ctr"/>
            <a:r>
              <a:rPr lang="en-US" dirty="0"/>
              <a:t>FY 24 IPG Activities</a:t>
            </a:r>
          </a:p>
        </p:txBody>
      </p:sp>
      <p:sp>
        <p:nvSpPr>
          <p:cNvPr id="3" name="Content Placeholder 2">
            <a:extLst>
              <a:ext uri="{FF2B5EF4-FFF2-40B4-BE49-F238E27FC236}">
                <a16:creationId xmlns:a16="http://schemas.microsoft.com/office/drawing/2014/main" id="{A08C7923-97DA-9794-51E2-090A8213F4C6}"/>
              </a:ext>
            </a:extLst>
          </p:cNvPr>
          <p:cNvSpPr>
            <a:spLocks noGrp="1"/>
          </p:cNvSpPr>
          <p:nvPr>
            <p:ph idx="1"/>
          </p:nvPr>
        </p:nvSpPr>
        <p:spPr/>
        <p:txBody>
          <a:bodyPr>
            <a:normAutofit/>
          </a:bodyPr>
          <a:lstStyle/>
          <a:p>
            <a:pPr indent="-285750"/>
            <a:r>
              <a:rPr lang="en-US" dirty="0"/>
              <a:t>Regionalization Plan/Study activities may include:</a:t>
            </a:r>
          </a:p>
          <a:p>
            <a:pPr lvl="1"/>
            <a:r>
              <a:rPr lang="en-US" dirty="0"/>
              <a:t>Rate Study</a:t>
            </a:r>
          </a:p>
          <a:p>
            <a:pPr lvl="1"/>
            <a:r>
              <a:rPr lang="en-US" dirty="0"/>
              <a:t>System Mapping/Modeling</a:t>
            </a:r>
          </a:p>
          <a:p>
            <a:pPr lvl="1"/>
            <a:r>
              <a:rPr lang="en-US" dirty="0"/>
              <a:t>Consolidation Analysis</a:t>
            </a:r>
          </a:p>
          <a:p>
            <a:pPr lvl="1"/>
            <a:r>
              <a:rPr lang="en-US" dirty="0"/>
              <a:t>Regional Reporting</a:t>
            </a:r>
          </a:p>
          <a:p>
            <a:pPr lvl="1"/>
            <a:endParaRPr lang="en-US" dirty="0"/>
          </a:p>
          <a:p>
            <a:r>
              <a:rPr lang="en-US" dirty="0"/>
              <a:t>Regionalization Plan/Study activity request will need to provide documentation supporting agreements between proposed utility districts.</a:t>
            </a:r>
          </a:p>
          <a:p>
            <a:pPr lvl="1"/>
            <a:endParaRPr lang="en-US" dirty="0"/>
          </a:p>
          <a:p>
            <a:endParaRPr lang="en-US" dirty="0"/>
          </a:p>
        </p:txBody>
      </p:sp>
    </p:spTree>
    <p:extLst>
      <p:ext uri="{BB962C8B-B14F-4D97-AF65-F5344CB8AC3E}">
        <p14:creationId xmlns:p14="http://schemas.microsoft.com/office/powerpoint/2010/main" val="396618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E3FD-2B9A-FF23-D2E6-47E80CEC6B27}"/>
              </a:ext>
            </a:extLst>
          </p:cNvPr>
          <p:cNvSpPr>
            <a:spLocks noGrp="1"/>
          </p:cNvSpPr>
          <p:nvPr>
            <p:ph type="title"/>
          </p:nvPr>
        </p:nvSpPr>
        <p:spPr/>
        <p:txBody>
          <a:bodyPr/>
          <a:lstStyle/>
          <a:p>
            <a:pPr algn="ctr"/>
            <a:r>
              <a:rPr lang="en-US" dirty="0"/>
              <a:t>Project Administration</a:t>
            </a:r>
          </a:p>
        </p:txBody>
      </p:sp>
      <p:sp>
        <p:nvSpPr>
          <p:cNvPr id="3" name="Content Placeholder 2">
            <a:extLst>
              <a:ext uri="{FF2B5EF4-FFF2-40B4-BE49-F238E27FC236}">
                <a16:creationId xmlns:a16="http://schemas.microsoft.com/office/drawing/2014/main" id="{AF97FA20-C01B-C0E8-A3C4-DB6594B6DD1E}"/>
              </a:ext>
            </a:extLst>
          </p:cNvPr>
          <p:cNvSpPr>
            <a:spLocks noGrp="1"/>
          </p:cNvSpPr>
          <p:nvPr>
            <p:ph idx="1"/>
          </p:nvPr>
        </p:nvSpPr>
        <p:spPr/>
        <p:txBody>
          <a:bodyPr>
            <a:normAutofit fontScale="92500" lnSpcReduction="10000"/>
          </a:bodyPr>
          <a:lstStyle/>
          <a:p>
            <a:r>
              <a:rPr lang="en-US" dirty="0"/>
              <a:t>Up to 5% of the awarded grant amount may be used for Project Administration</a:t>
            </a:r>
          </a:p>
          <a:p>
            <a:endParaRPr lang="en-US" dirty="0"/>
          </a:p>
          <a:p>
            <a:r>
              <a:rPr lang="en-US" dirty="0"/>
              <a:t>If awarded, these funds will be listed under Professional Fees.  Please provide details of proposed funding amount and duties that will be included with project administration under “Budget Narrative” in </a:t>
            </a:r>
            <a:r>
              <a:rPr lang="en-US"/>
              <a:t>the application.</a:t>
            </a:r>
            <a:endParaRPr lang="en-US" dirty="0"/>
          </a:p>
          <a:p>
            <a:endParaRPr lang="en-US" dirty="0"/>
          </a:p>
          <a:p>
            <a:r>
              <a:rPr lang="en-US" dirty="0"/>
              <a:t>Request for Qualifications (RFQ) process will need to be completed to procure project administrator and stay within compliance of the local procurement policy.</a:t>
            </a:r>
          </a:p>
          <a:p>
            <a:endParaRPr lang="en-US" dirty="0"/>
          </a:p>
          <a:p>
            <a:r>
              <a:rPr lang="en-US" dirty="0"/>
              <a:t>If a Utility District has a standing administrative contract with an existing engineering firm that was properly procured, then said firm may be used for project activities implementation.  However, grant administration funds are for professional grant administrators only.  See slide below.</a:t>
            </a:r>
          </a:p>
        </p:txBody>
      </p:sp>
    </p:spTree>
    <p:extLst>
      <p:ext uri="{BB962C8B-B14F-4D97-AF65-F5344CB8AC3E}">
        <p14:creationId xmlns:p14="http://schemas.microsoft.com/office/powerpoint/2010/main" val="236290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Procurement</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4" name="Content Placeholder 3"/>
          <p:cNvSpPr>
            <a:spLocks noGrp="1"/>
          </p:cNvSpPr>
          <p:nvPr>
            <p:ph idx="1"/>
          </p:nvPr>
        </p:nvSpPr>
        <p:spPr>
          <a:xfrm>
            <a:off x="762000" y="1524000"/>
            <a:ext cx="7467600" cy="4495800"/>
          </a:xfrm>
        </p:spPr>
        <p:txBody>
          <a:bodyPr>
            <a:normAutofit/>
          </a:bodyPr>
          <a:lstStyle/>
          <a:p>
            <a:r>
              <a:rPr lang="en-US" sz="2400" dirty="0"/>
              <a:t>Procurement must be competitive and transparent</a:t>
            </a:r>
          </a:p>
          <a:p>
            <a:endParaRPr lang="en-US" sz="2400" dirty="0"/>
          </a:p>
          <a:p>
            <a:r>
              <a:rPr lang="en-US" sz="2400" dirty="0"/>
              <a:t>Follow local procurement procedures and keep good documentation of the process and results</a:t>
            </a:r>
          </a:p>
          <a:p>
            <a:pPr lvl="1"/>
            <a:r>
              <a:rPr lang="en-US" sz="1800" dirty="0"/>
              <a:t>Generally, communities can accept quotes for items up to a certain level (maybe $10,000) and have to do formal bidding for items above that amount</a:t>
            </a:r>
          </a:p>
          <a:p>
            <a:pPr lvl="1"/>
            <a:r>
              <a:rPr lang="en-US" sz="1800" dirty="0"/>
              <a:t>Professional services contracting cannot be based on price but are based on meeting your qualifications</a:t>
            </a:r>
          </a:p>
          <a:p>
            <a:endParaRPr lang="en-US" sz="2000" dirty="0"/>
          </a:p>
          <a:p>
            <a:r>
              <a:rPr lang="en-US" sz="2400" dirty="0"/>
              <a:t>We will review procurement at monitoring!</a:t>
            </a:r>
          </a:p>
          <a:p>
            <a:endParaRPr lang="en-US" dirty="0"/>
          </a:p>
          <a:p>
            <a:pPr marL="0" indent="0">
              <a:buNone/>
            </a:pPr>
            <a:endParaRPr lang="en-US" sz="2400" dirty="0"/>
          </a:p>
        </p:txBody>
      </p:sp>
    </p:spTree>
    <p:extLst>
      <p:ext uri="{BB962C8B-B14F-4D97-AF65-F5344CB8AC3E}">
        <p14:creationId xmlns:p14="http://schemas.microsoft.com/office/powerpoint/2010/main" val="345607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Procurement</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4" name="Content Placeholder 3"/>
          <p:cNvSpPr>
            <a:spLocks noGrp="1"/>
          </p:cNvSpPr>
          <p:nvPr>
            <p:ph idx="1"/>
          </p:nvPr>
        </p:nvSpPr>
        <p:spPr>
          <a:xfrm>
            <a:off x="762000" y="1524000"/>
            <a:ext cx="7467600" cy="4876800"/>
          </a:xfrm>
        </p:spPr>
        <p:txBody>
          <a:bodyPr>
            <a:normAutofit lnSpcReduction="10000"/>
          </a:bodyPr>
          <a:lstStyle/>
          <a:p>
            <a:r>
              <a:rPr lang="en-US" sz="2400" dirty="0"/>
              <a:t>Professional Services (engineering and/or some inspection services)</a:t>
            </a:r>
          </a:p>
          <a:p>
            <a:pPr lvl="1"/>
            <a:r>
              <a:rPr lang="en-US" sz="1800" dirty="0"/>
              <a:t>Send at least 3 letters to companies who could provide the service</a:t>
            </a:r>
          </a:p>
          <a:p>
            <a:pPr lvl="1"/>
            <a:r>
              <a:rPr lang="en-US" sz="1800" dirty="0"/>
              <a:t>Give them time to respond</a:t>
            </a:r>
          </a:p>
          <a:p>
            <a:pPr lvl="1"/>
            <a:r>
              <a:rPr lang="en-US" sz="1800" dirty="0"/>
              <a:t>Have a selection committee and qualifications to select service provider </a:t>
            </a:r>
          </a:p>
          <a:p>
            <a:pPr lvl="1"/>
            <a:r>
              <a:rPr lang="en-US" sz="1800" dirty="0"/>
              <a:t>Document the process</a:t>
            </a:r>
          </a:p>
          <a:p>
            <a:endParaRPr lang="en-US" sz="2000" dirty="0"/>
          </a:p>
          <a:p>
            <a:r>
              <a:rPr lang="en-US" sz="2400" dirty="0"/>
              <a:t>Admin funding is available. Please use it to hire a professional grant administrator</a:t>
            </a:r>
            <a:endParaRPr lang="en-US" sz="2000" dirty="0"/>
          </a:p>
          <a:p>
            <a:pPr marL="457200" lvl="1" indent="0">
              <a:buNone/>
            </a:pPr>
            <a:endParaRPr lang="en-US" sz="1800" dirty="0"/>
          </a:p>
          <a:p>
            <a:r>
              <a:rPr lang="en-US" sz="2400" dirty="0"/>
              <a:t>Let us know if you have questions before you start your grant project!</a:t>
            </a:r>
          </a:p>
          <a:p>
            <a:pPr marL="0" indent="0">
              <a:buNone/>
            </a:pPr>
            <a:endParaRPr lang="en-US" sz="2400" dirty="0"/>
          </a:p>
        </p:txBody>
      </p:sp>
    </p:spTree>
    <p:extLst>
      <p:ext uri="{BB962C8B-B14F-4D97-AF65-F5344CB8AC3E}">
        <p14:creationId xmlns:p14="http://schemas.microsoft.com/office/powerpoint/2010/main" val="377126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Procurement</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4" name="Content Placeholder 3"/>
          <p:cNvSpPr>
            <a:spLocks noGrp="1"/>
          </p:cNvSpPr>
          <p:nvPr>
            <p:ph idx="1"/>
          </p:nvPr>
        </p:nvSpPr>
        <p:spPr>
          <a:xfrm>
            <a:off x="762000" y="1524000"/>
            <a:ext cx="7467600" cy="4495800"/>
          </a:xfrm>
        </p:spPr>
        <p:txBody>
          <a:bodyPr>
            <a:normAutofit/>
          </a:bodyPr>
          <a:lstStyle/>
          <a:p>
            <a:r>
              <a:rPr lang="en-US" sz="2100" dirty="0"/>
              <a:t>3 ways to comply with procurement requirements</a:t>
            </a:r>
          </a:p>
          <a:p>
            <a:pPr marL="914400" lvl="1" indent="-457200">
              <a:buFont typeface="+mj-lt"/>
              <a:buAutoNum type="arabicPeriod"/>
            </a:pPr>
            <a:r>
              <a:rPr lang="en-US" sz="1900" dirty="0"/>
              <a:t>Procure professional services, activities, or equipment for this project specifically</a:t>
            </a:r>
          </a:p>
          <a:p>
            <a:pPr marL="914400" lvl="1" indent="-457200">
              <a:buFont typeface="+mj-lt"/>
              <a:buAutoNum type="arabicPeriod"/>
            </a:pPr>
            <a:r>
              <a:rPr lang="en-US" sz="1900" dirty="0"/>
              <a:t>Show procurement of professional services that cover these types of activities for another recent grant (maybe CDBG or ARC) </a:t>
            </a:r>
          </a:p>
          <a:p>
            <a:pPr marL="914400" lvl="1" indent="-457200">
              <a:buFont typeface="+mj-lt"/>
              <a:buAutoNum type="arabicPeriod"/>
            </a:pPr>
            <a:r>
              <a:rPr lang="en-US" sz="1900" dirty="0"/>
              <a:t>Show procurement of professional services that cover these types of activities for your community or utility district in the past</a:t>
            </a:r>
          </a:p>
          <a:p>
            <a:pPr lvl="1"/>
            <a:endParaRPr lang="en-US" sz="1900" dirty="0"/>
          </a:p>
          <a:p>
            <a:r>
              <a:rPr lang="en-US" sz="2100" dirty="0"/>
              <a:t>Must be able to show documentation of procurement process and scoring </a:t>
            </a:r>
          </a:p>
          <a:p>
            <a:pPr marL="0" indent="0">
              <a:buNone/>
            </a:pPr>
            <a:endParaRPr lang="en-US" sz="2400" dirty="0"/>
          </a:p>
        </p:txBody>
      </p:sp>
    </p:spTree>
    <p:extLst>
      <p:ext uri="{BB962C8B-B14F-4D97-AF65-F5344CB8AC3E}">
        <p14:creationId xmlns:p14="http://schemas.microsoft.com/office/powerpoint/2010/main" val="406157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Procurement – Bid Tabs</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4" name="Content Placeholder 3"/>
          <p:cNvSpPr>
            <a:spLocks noGrp="1"/>
          </p:cNvSpPr>
          <p:nvPr>
            <p:ph idx="1"/>
          </p:nvPr>
        </p:nvSpPr>
        <p:spPr>
          <a:xfrm>
            <a:off x="762000" y="1524000"/>
            <a:ext cx="7467600" cy="4495800"/>
          </a:xfrm>
        </p:spPr>
        <p:txBody>
          <a:bodyPr>
            <a:normAutofit/>
          </a:bodyPr>
          <a:lstStyle/>
          <a:p>
            <a:r>
              <a:rPr lang="en-US" sz="2400" dirty="0"/>
              <a:t>Follow local rules for opening bids</a:t>
            </a:r>
          </a:p>
          <a:p>
            <a:r>
              <a:rPr lang="en-US" sz="2400" dirty="0"/>
              <a:t>Save all documentation</a:t>
            </a:r>
          </a:p>
          <a:p>
            <a:r>
              <a:rPr lang="en-US" sz="2400" dirty="0"/>
              <a:t>TNECD will review if you want us to, but that is not required</a:t>
            </a:r>
            <a:endParaRPr lang="en-US" sz="2800" dirty="0"/>
          </a:p>
          <a:p>
            <a:endParaRPr lang="en-US" sz="2400" dirty="0"/>
          </a:p>
          <a:p>
            <a:r>
              <a:rPr lang="en-US" sz="2400" dirty="0"/>
              <a:t>Let us know if there is a significant change from your application/contract based on the bids you get </a:t>
            </a:r>
            <a:endParaRPr lang="en-US" sz="1900" dirty="0"/>
          </a:p>
        </p:txBody>
      </p:sp>
    </p:spTree>
    <p:extLst>
      <p:ext uri="{BB962C8B-B14F-4D97-AF65-F5344CB8AC3E}">
        <p14:creationId xmlns:p14="http://schemas.microsoft.com/office/powerpoint/2010/main" val="282623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Files</a:t>
            </a:r>
          </a:p>
        </p:txBody>
      </p:sp>
      <p:sp>
        <p:nvSpPr>
          <p:cNvPr id="3" name="Content Placeholder 2"/>
          <p:cNvSpPr>
            <a:spLocks noGrp="1"/>
          </p:cNvSpPr>
          <p:nvPr>
            <p:ph idx="1"/>
          </p:nvPr>
        </p:nvSpPr>
        <p:spPr>
          <a:xfrm>
            <a:off x="762000" y="1524000"/>
            <a:ext cx="7239000" cy="4343404"/>
          </a:xfrm>
        </p:spPr>
        <p:txBody>
          <a:bodyPr>
            <a:normAutofit/>
          </a:bodyPr>
          <a:lstStyle/>
          <a:p>
            <a:r>
              <a:rPr lang="en-US" sz="2000" dirty="0"/>
              <a:t>Can keep files electronically or in hard copy </a:t>
            </a:r>
          </a:p>
          <a:p>
            <a:endParaRPr lang="en-US" sz="2000" dirty="0"/>
          </a:p>
          <a:p>
            <a:r>
              <a:rPr lang="en-US" sz="2000" dirty="0"/>
              <a:t>TNECD must be able to access them on a monitoring visit</a:t>
            </a:r>
          </a:p>
          <a:p>
            <a:endParaRPr lang="en-US" sz="2000" dirty="0"/>
          </a:p>
          <a:p>
            <a:r>
              <a:rPr lang="en-US" sz="2000" dirty="0"/>
              <a:t>Keep contract, invoices, bid documents, all ECD communication, and all other relative documentation</a:t>
            </a:r>
          </a:p>
          <a:p>
            <a:endParaRPr lang="en-US" sz="2000" dirty="0"/>
          </a:p>
          <a:p>
            <a:r>
              <a:rPr lang="en-US" sz="2000" dirty="0"/>
              <a:t>Keep files for 5 years after the close of the contract</a:t>
            </a:r>
          </a:p>
          <a:p>
            <a:endParaRPr lang="en-US" sz="2000"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97642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Monitoring</a:t>
            </a:r>
          </a:p>
        </p:txBody>
      </p:sp>
      <p:sp>
        <p:nvSpPr>
          <p:cNvPr id="3" name="Content Placeholder 2"/>
          <p:cNvSpPr>
            <a:spLocks noGrp="1"/>
          </p:cNvSpPr>
          <p:nvPr>
            <p:ph idx="1"/>
          </p:nvPr>
        </p:nvSpPr>
        <p:spPr>
          <a:xfrm>
            <a:off x="685800" y="1701805"/>
            <a:ext cx="8077200" cy="4165599"/>
          </a:xfrm>
        </p:spPr>
        <p:txBody>
          <a:bodyPr>
            <a:normAutofit/>
          </a:bodyPr>
          <a:lstStyle/>
          <a:p>
            <a:r>
              <a:rPr lang="en-US" sz="2000" dirty="0"/>
              <a:t>TNECD will be conducting monitoring during the project </a:t>
            </a:r>
          </a:p>
          <a:p>
            <a:endParaRPr lang="en-US" sz="2000" dirty="0"/>
          </a:p>
          <a:p>
            <a:r>
              <a:rPr lang="en-US" sz="2000" dirty="0"/>
              <a:t>These may be on site or conducted remotely – mostly remotely right now</a:t>
            </a:r>
          </a:p>
          <a:p>
            <a:endParaRPr lang="en-US" sz="2000" dirty="0"/>
          </a:p>
          <a:p>
            <a:r>
              <a:rPr lang="en-US" sz="2000" dirty="0"/>
              <a:t>The main focus of the monitoring is to ensure that you did what you said you were going to do and what the contract said you were going to do, that you followed procurement policies, and that you have good records </a:t>
            </a:r>
          </a:p>
          <a:p>
            <a:pPr marL="0" indent="0">
              <a:buNone/>
            </a:pPr>
            <a:endParaRPr lang="en-US"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338119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Requirements</a:t>
            </a:r>
          </a:p>
        </p:txBody>
      </p:sp>
      <p:sp>
        <p:nvSpPr>
          <p:cNvPr id="3" name="Content Placeholder 2"/>
          <p:cNvSpPr>
            <a:spLocks noGrp="1"/>
          </p:cNvSpPr>
          <p:nvPr>
            <p:ph idx="1"/>
          </p:nvPr>
        </p:nvSpPr>
        <p:spPr>
          <a:xfrm>
            <a:off x="685800" y="1524001"/>
            <a:ext cx="8077200" cy="4343404"/>
          </a:xfrm>
        </p:spPr>
        <p:txBody>
          <a:bodyPr>
            <a:normAutofit lnSpcReduction="10000"/>
          </a:bodyPr>
          <a:lstStyle/>
          <a:p>
            <a:r>
              <a:rPr lang="en-US" dirty="0"/>
              <a:t>We want your success stories! Take pictures! Let us know how this helps you understand your systems, apply for other funds, prevent problems, etc. </a:t>
            </a:r>
          </a:p>
          <a:p>
            <a:endParaRPr lang="en-US" dirty="0"/>
          </a:p>
          <a:p>
            <a:r>
              <a:rPr lang="en-US" dirty="0"/>
              <a:t>Think about project outcomes when </a:t>
            </a:r>
            <a:r>
              <a:rPr lang="en-US"/>
              <a:t>completing application</a:t>
            </a:r>
            <a:endParaRPr lang="en-US" dirty="0"/>
          </a:p>
          <a:p>
            <a:endParaRPr lang="en-US" dirty="0"/>
          </a:p>
          <a:p>
            <a:r>
              <a:rPr lang="en-US" dirty="0"/>
              <a:t>All documents must be submitted electronically</a:t>
            </a:r>
          </a:p>
          <a:p>
            <a:endParaRPr lang="en-US" dirty="0"/>
          </a:p>
          <a:p>
            <a:r>
              <a:rPr lang="en-US" dirty="0">
                <a:solidFill>
                  <a:srgbClr val="5F5F5F"/>
                </a:solidFill>
              </a:rPr>
              <a:t>Projects must be completed in 24 months – but you can definitely finish sooner</a:t>
            </a:r>
          </a:p>
          <a:p>
            <a:endParaRPr lang="en-US" dirty="0">
              <a:solidFill>
                <a:srgbClr val="5F5F5F"/>
              </a:solidFill>
            </a:endParaRPr>
          </a:p>
          <a:p>
            <a:r>
              <a:rPr lang="en-US" dirty="0">
                <a:solidFill>
                  <a:srgbClr val="5F5F5F"/>
                </a:solidFill>
              </a:rPr>
              <a:t>It is important that you ask when you have questions as soon as they arise, rather than waiting until too late </a:t>
            </a:r>
          </a:p>
          <a:p>
            <a:endParaRPr lang="en-US" dirty="0">
              <a:solidFill>
                <a:srgbClr val="5F5F5F"/>
              </a:solidFill>
            </a:endParaRPr>
          </a:p>
          <a:p>
            <a:r>
              <a:rPr lang="en-US" dirty="0">
                <a:solidFill>
                  <a:srgbClr val="5F5F5F"/>
                </a:solidFill>
              </a:rPr>
              <a:t>Periodically review this presentation</a:t>
            </a:r>
          </a:p>
          <a:p>
            <a:endParaRPr lang="en-US" dirty="0">
              <a:solidFill>
                <a:srgbClr val="5F5F5F"/>
              </a:solidFill>
            </a:endParaRPr>
          </a:p>
          <a:p>
            <a:pPr marL="0" indent="0">
              <a:buNone/>
            </a:pPr>
            <a:endParaRPr lang="en-US" dirty="0">
              <a:solidFill>
                <a:srgbClr val="5F5F5F"/>
              </a:solidFill>
            </a:endParaRP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22109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a:t>Questions?</a:t>
            </a:r>
          </a:p>
        </p:txBody>
      </p:sp>
      <p:sp>
        <p:nvSpPr>
          <p:cNvPr id="3" name="Content Placeholder 2"/>
          <p:cNvSpPr>
            <a:spLocks noGrp="1"/>
          </p:cNvSpPr>
          <p:nvPr>
            <p:ph idx="1"/>
          </p:nvPr>
        </p:nvSpPr>
        <p:spPr>
          <a:xfrm>
            <a:off x="533400" y="1600200"/>
            <a:ext cx="8077200" cy="3733800"/>
          </a:xfrm>
        </p:spPr>
        <p:txBody>
          <a:bodyPr>
            <a:normAutofit/>
          </a:bodyPr>
          <a:lstStyle/>
          <a:p>
            <a:pPr marL="0" indent="0" algn="ctr">
              <a:buNone/>
            </a:pPr>
            <a:endParaRPr lang="en-US" dirty="0"/>
          </a:p>
          <a:p>
            <a:pPr marL="0" indent="0" algn="ctr">
              <a:buNone/>
            </a:pPr>
            <a:endParaRPr lang="en-US" dirty="0"/>
          </a:p>
          <a:p>
            <a:pPr marL="0" indent="0" algn="ctr">
              <a:buNone/>
            </a:pPr>
            <a:r>
              <a:rPr lang="en-US" dirty="0"/>
              <a:t>Brooxie Carlton</a:t>
            </a:r>
          </a:p>
          <a:p>
            <a:pPr marL="0" indent="0" algn="ctr">
              <a:buNone/>
            </a:pPr>
            <a:r>
              <a:rPr lang="en-US" dirty="0">
                <a:solidFill>
                  <a:srgbClr val="7F7F7F"/>
                </a:solidFill>
                <a:hlinkClick r:id="rId2"/>
              </a:rPr>
              <a:t>Brooxie.Carlton@tn.gov</a:t>
            </a:r>
            <a:r>
              <a:rPr lang="en-US" dirty="0"/>
              <a:t> </a:t>
            </a:r>
          </a:p>
          <a:p>
            <a:pPr marL="0" indent="0" algn="ctr">
              <a:buNone/>
            </a:pPr>
            <a:endParaRPr lang="en-US" dirty="0"/>
          </a:p>
          <a:p>
            <a:pPr marL="0" indent="0" algn="ctr">
              <a:buNone/>
            </a:pPr>
            <a:r>
              <a:rPr lang="en-US" dirty="0"/>
              <a:t>Lynn Tutor</a:t>
            </a:r>
          </a:p>
          <a:p>
            <a:pPr marL="0" indent="0" algn="ctr">
              <a:buNone/>
            </a:pPr>
            <a:r>
              <a:rPr lang="en-US" dirty="0">
                <a:hlinkClick r:id="rId3"/>
              </a:rPr>
              <a:t>P.Lynn.Tutor@tn.gov</a:t>
            </a:r>
            <a:endParaRPr lang="en-US" dirty="0"/>
          </a:p>
          <a:p>
            <a:pPr marL="0" indent="0" algn="ctr">
              <a:buNone/>
            </a:pPr>
            <a:endParaRPr lang="en-US" dirty="0"/>
          </a:p>
          <a:p>
            <a:pPr marL="0" indent="0" algn="ctr">
              <a:buNone/>
            </a:pPr>
            <a:endParaRPr lang="en-US" dirty="0">
              <a:solidFill>
                <a:srgbClr val="FF0000"/>
              </a:solidFill>
            </a:endParaRPr>
          </a:p>
          <a:p>
            <a:pPr marL="0" indent="0" algn="ctr">
              <a:buNone/>
            </a:pPr>
            <a:r>
              <a:rPr lang="en-US" dirty="0">
                <a:solidFill>
                  <a:srgbClr val="FF0000"/>
                </a:solidFill>
                <a:hlinkClick r:id="rId4"/>
              </a:rPr>
              <a:t>https://www.tn.gov/ecd/rural-development/infrastructure-planning-grant.html</a:t>
            </a:r>
            <a:r>
              <a:rPr lang="en-US" dirty="0">
                <a:solidFill>
                  <a:srgbClr val="FF0000"/>
                </a:solidFill>
              </a:rPr>
              <a:t> </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88396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a:xfrm>
            <a:off x="685800" y="1600200"/>
            <a:ext cx="3581400" cy="4114800"/>
          </a:xfrm>
        </p:spPr>
        <p:txBody>
          <a:bodyPr>
            <a:normAutofit/>
          </a:bodyPr>
          <a:lstStyle/>
          <a:p>
            <a:r>
              <a:rPr lang="en-US" sz="2800" dirty="0"/>
              <a:t>Overview</a:t>
            </a:r>
          </a:p>
          <a:p>
            <a:r>
              <a:rPr lang="en-US" sz="2800" dirty="0"/>
              <a:t>Starting Points</a:t>
            </a:r>
          </a:p>
          <a:p>
            <a:r>
              <a:rPr lang="en-US" sz="2800" dirty="0"/>
              <a:t>Project Activities</a:t>
            </a:r>
          </a:p>
          <a:p>
            <a:r>
              <a:rPr lang="en-US" sz="2800" dirty="0"/>
              <a:t>Project Administration</a:t>
            </a:r>
          </a:p>
          <a:p>
            <a:pPr marL="0" indent="0">
              <a:buNone/>
            </a:pPr>
            <a:endParaRPr lang="en-US" sz="3200" dirty="0"/>
          </a:p>
          <a:p>
            <a:pPr marL="0" indent="0">
              <a:buNone/>
            </a:pPr>
            <a:endParaRPr lang="en-US" sz="3200" dirty="0"/>
          </a:p>
        </p:txBody>
      </p:sp>
      <p:sp>
        <p:nvSpPr>
          <p:cNvPr id="4" name="Content Placeholder 2"/>
          <p:cNvSpPr txBox="1">
            <a:spLocks/>
          </p:cNvSpPr>
          <p:nvPr/>
        </p:nvSpPr>
        <p:spPr>
          <a:xfrm>
            <a:off x="4876800" y="1600200"/>
            <a:ext cx="3581400" cy="3962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Files</a:t>
            </a:r>
          </a:p>
          <a:p>
            <a:r>
              <a:rPr lang="en-US" sz="2800" dirty="0"/>
              <a:t>Monitoring</a:t>
            </a:r>
          </a:p>
          <a:p>
            <a:r>
              <a:rPr lang="en-US" sz="2800" dirty="0"/>
              <a:t>Other requirements</a:t>
            </a:r>
          </a:p>
        </p:txBody>
      </p:sp>
    </p:spTree>
    <p:extLst>
      <p:ext uri="{BB962C8B-B14F-4D97-AF65-F5344CB8AC3E}">
        <p14:creationId xmlns:p14="http://schemas.microsoft.com/office/powerpoint/2010/main" val="46791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3" name="Content Placeholder 2"/>
          <p:cNvSpPr>
            <a:spLocks noGrp="1"/>
          </p:cNvSpPr>
          <p:nvPr>
            <p:ph idx="1"/>
          </p:nvPr>
        </p:nvSpPr>
        <p:spPr>
          <a:xfrm>
            <a:off x="647700" y="1384302"/>
            <a:ext cx="7848600" cy="4800604"/>
          </a:xfrm>
        </p:spPr>
        <p:txBody>
          <a:bodyPr>
            <a:normAutofit fontScale="85000" lnSpcReduction="20000"/>
          </a:bodyPr>
          <a:lstStyle/>
          <a:p>
            <a:r>
              <a:rPr lang="en-US" sz="2400" dirty="0"/>
              <a:t>Funded through the Rural Economic Opportunity Act</a:t>
            </a:r>
          </a:p>
          <a:p>
            <a:endParaRPr lang="en-US" sz="2400" dirty="0"/>
          </a:p>
          <a:p>
            <a:r>
              <a:rPr lang="en-US" sz="2400" dirty="0"/>
              <a:t>Purpose - </a:t>
            </a:r>
          </a:p>
          <a:p>
            <a:pPr lvl="1"/>
            <a:r>
              <a:rPr lang="en-US" sz="1800" dirty="0"/>
              <a:t>To help you better understand your system and what needs your system has</a:t>
            </a:r>
          </a:p>
          <a:p>
            <a:pPr lvl="1"/>
            <a:r>
              <a:rPr lang="en-US" sz="1800" dirty="0"/>
              <a:t>To help you prepare better applications for funding for system repairs and improvements </a:t>
            </a:r>
          </a:p>
          <a:p>
            <a:pPr lvl="1"/>
            <a:r>
              <a:rPr lang="en-US" sz="1800" dirty="0"/>
              <a:t>To support distressed counties and financially distressed utility systems </a:t>
            </a:r>
          </a:p>
          <a:p>
            <a:endParaRPr lang="en-US" sz="2400" dirty="0"/>
          </a:p>
          <a:p>
            <a:r>
              <a:rPr lang="en-US" sz="2400" dirty="0"/>
              <a:t>FY24 IPG maximum grant amount increased from $50K to $500K</a:t>
            </a:r>
          </a:p>
          <a:p>
            <a:endParaRPr lang="en-US" sz="2400" dirty="0"/>
          </a:p>
          <a:p>
            <a:r>
              <a:rPr lang="en-US" sz="2400" dirty="0"/>
              <a:t>5% Matching funds are required</a:t>
            </a:r>
          </a:p>
          <a:p>
            <a:endParaRPr lang="en-US" sz="2400" dirty="0"/>
          </a:p>
          <a:p>
            <a:r>
              <a:rPr lang="en-US" sz="2400" dirty="0"/>
              <a:t>Project activities completed within 24 months</a:t>
            </a:r>
          </a:p>
          <a:p>
            <a:endParaRPr lang="en-US" sz="2400" dirty="0"/>
          </a:p>
          <a:p>
            <a:r>
              <a:rPr lang="en-US" sz="2400" dirty="0"/>
              <a:t>FY24 IPG Application will be submitted using </a:t>
            </a:r>
            <a:r>
              <a:rPr lang="en-US" sz="2400" dirty="0" err="1"/>
              <a:t>SmartSimple</a:t>
            </a:r>
            <a:r>
              <a:rPr lang="en-US" sz="2400" dirty="0"/>
              <a:t> </a:t>
            </a:r>
          </a:p>
          <a:p>
            <a:endParaRPr lang="en-US" sz="2400" dirty="0"/>
          </a:p>
          <a:p>
            <a:pPr lvl="1"/>
            <a:endParaRPr lang="en-US" dirty="0"/>
          </a:p>
          <a:p>
            <a:endParaRPr lang="en-US" sz="1200" dirty="0"/>
          </a:p>
          <a:p>
            <a:pPr marL="0" indent="0">
              <a:buNone/>
            </a:pPr>
            <a:endParaRPr lang="en-US" sz="1200"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42895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SmartSimple</a:t>
            </a:r>
            <a:r>
              <a:rPr lang="en-US" dirty="0"/>
              <a:t> Application Process</a:t>
            </a:r>
          </a:p>
        </p:txBody>
      </p:sp>
      <p:sp>
        <p:nvSpPr>
          <p:cNvPr id="3" name="Content Placeholder 2"/>
          <p:cNvSpPr>
            <a:spLocks noGrp="1"/>
          </p:cNvSpPr>
          <p:nvPr>
            <p:ph idx="1"/>
          </p:nvPr>
        </p:nvSpPr>
        <p:spPr>
          <a:xfrm>
            <a:off x="647700" y="1384302"/>
            <a:ext cx="7848600" cy="4800604"/>
          </a:xfrm>
        </p:spPr>
        <p:txBody>
          <a:bodyPr>
            <a:normAutofit/>
          </a:bodyPr>
          <a:lstStyle/>
          <a:p>
            <a:r>
              <a:rPr lang="en-US" sz="2400" dirty="0" err="1"/>
              <a:t>SmartSimple</a:t>
            </a:r>
            <a:r>
              <a:rPr lang="en-US" sz="2400" dirty="0"/>
              <a:t> Grant Management System portal found </a:t>
            </a:r>
            <a:r>
              <a:rPr lang="en-US" sz="2400" dirty="0">
                <a:hlinkClick r:id="rId3"/>
              </a:rPr>
              <a:t>here</a:t>
            </a:r>
            <a:endParaRPr lang="en-US" sz="2400" dirty="0"/>
          </a:p>
          <a:p>
            <a:endParaRPr lang="en-US" sz="2400" dirty="0"/>
          </a:p>
          <a:p>
            <a:r>
              <a:rPr lang="en-US" sz="2400" dirty="0"/>
              <a:t>Once registered, our staff can affiliate you to the proper entity (Community or Utility District)</a:t>
            </a:r>
          </a:p>
          <a:p>
            <a:endParaRPr lang="en-US" sz="2400" dirty="0"/>
          </a:p>
          <a:p>
            <a:r>
              <a:rPr lang="en-US" sz="2400" dirty="0"/>
              <a:t>Utility Districts or Communities who have not previously registered can do so by clicking the button highlighted in the next slide.  If needed, please reach out to your local development district or grant administrator.</a:t>
            </a:r>
          </a:p>
          <a:p>
            <a:endParaRPr lang="en-US" sz="2400" dirty="0"/>
          </a:p>
          <a:p>
            <a:endParaRPr lang="en-US" sz="2400" dirty="0"/>
          </a:p>
          <a:p>
            <a:endParaRPr lang="en-US" sz="2400" dirty="0"/>
          </a:p>
          <a:p>
            <a:pPr lvl="1"/>
            <a:endParaRPr lang="en-US" dirty="0"/>
          </a:p>
          <a:p>
            <a:endParaRPr lang="en-US" sz="1200" dirty="0"/>
          </a:p>
          <a:p>
            <a:pPr marL="0" indent="0">
              <a:buNone/>
            </a:pPr>
            <a:endParaRPr lang="en-US" sz="1200"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8324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SmartSimple</a:t>
            </a:r>
            <a:r>
              <a:rPr lang="en-US" dirty="0"/>
              <a:t> Application Process</a:t>
            </a:r>
          </a:p>
        </p:txBody>
      </p:sp>
      <p:sp>
        <p:nvSpPr>
          <p:cNvPr id="3" name="Content Placeholder 2"/>
          <p:cNvSpPr>
            <a:spLocks noGrp="1"/>
          </p:cNvSpPr>
          <p:nvPr>
            <p:ph idx="1"/>
          </p:nvPr>
        </p:nvSpPr>
        <p:spPr>
          <a:xfrm>
            <a:off x="647700" y="1384302"/>
            <a:ext cx="7848600" cy="4800604"/>
          </a:xfrm>
        </p:spPr>
        <p:txBody>
          <a:bodyPr>
            <a:normAutofit/>
          </a:bodyPr>
          <a:lstStyle/>
          <a:p>
            <a:endParaRPr lang="en-US" sz="2400" dirty="0"/>
          </a:p>
          <a:p>
            <a:endParaRPr lang="en-US" sz="2400" dirty="0"/>
          </a:p>
          <a:p>
            <a:endParaRPr lang="en-US" sz="2400" dirty="0"/>
          </a:p>
          <a:p>
            <a:pPr lvl="1"/>
            <a:endParaRPr lang="en-US" dirty="0"/>
          </a:p>
          <a:p>
            <a:endParaRPr lang="en-US" sz="1200" dirty="0"/>
          </a:p>
          <a:p>
            <a:pPr marL="0" indent="0">
              <a:buNone/>
            </a:pPr>
            <a:endParaRPr lang="en-US" sz="1200"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pic>
        <p:nvPicPr>
          <p:cNvPr id="6" name="Picture 5">
            <a:extLst>
              <a:ext uri="{FF2B5EF4-FFF2-40B4-BE49-F238E27FC236}">
                <a16:creationId xmlns:a16="http://schemas.microsoft.com/office/drawing/2014/main" id="{55E91CF9-5549-AF7A-E3C1-95DF5B5F1B90}"/>
              </a:ext>
            </a:extLst>
          </p:cNvPr>
          <p:cNvPicPr>
            <a:picLocks noChangeAspect="1"/>
          </p:cNvPicPr>
          <p:nvPr/>
        </p:nvPicPr>
        <p:blipFill>
          <a:blip r:embed="rId3"/>
          <a:stretch>
            <a:fillRect/>
          </a:stretch>
        </p:blipFill>
        <p:spPr>
          <a:xfrm>
            <a:off x="533400" y="1250156"/>
            <a:ext cx="8153400" cy="4800604"/>
          </a:xfrm>
          <a:prstGeom prst="rect">
            <a:avLst/>
          </a:prstGeom>
        </p:spPr>
      </p:pic>
    </p:spTree>
    <p:extLst>
      <p:ext uri="{BB962C8B-B14F-4D97-AF65-F5344CB8AC3E}">
        <p14:creationId xmlns:p14="http://schemas.microsoft.com/office/powerpoint/2010/main" val="13590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98F3-7F84-7895-7E25-7FB3D92535E3}"/>
              </a:ext>
            </a:extLst>
          </p:cNvPr>
          <p:cNvSpPr>
            <a:spLocks noGrp="1"/>
          </p:cNvSpPr>
          <p:nvPr>
            <p:ph type="title"/>
          </p:nvPr>
        </p:nvSpPr>
        <p:spPr/>
        <p:txBody>
          <a:bodyPr/>
          <a:lstStyle/>
          <a:p>
            <a:pPr algn="ctr"/>
            <a:r>
              <a:rPr lang="en-US" dirty="0"/>
              <a:t>Starting Points</a:t>
            </a:r>
          </a:p>
        </p:txBody>
      </p:sp>
      <p:sp>
        <p:nvSpPr>
          <p:cNvPr id="3" name="Content Placeholder 2">
            <a:extLst>
              <a:ext uri="{FF2B5EF4-FFF2-40B4-BE49-F238E27FC236}">
                <a16:creationId xmlns:a16="http://schemas.microsoft.com/office/drawing/2014/main" id="{34193ECE-1727-1332-E246-38D6E2C81261}"/>
              </a:ext>
            </a:extLst>
          </p:cNvPr>
          <p:cNvSpPr>
            <a:spLocks noGrp="1"/>
          </p:cNvSpPr>
          <p:nvPr>
            <p:ph idx="1"/>
          </p:nvPr>
        </p:nvSpPr>
        <p:spPr/>
        <p:txBody>
          <a:bodyPr/>
          <a:lstStyle/>
          <a:p>
            <a:r>
              <a:rPr lang="en-US" dirty="0"/>
              <a:t>Cities and Utility Districts with an open Infrastructure Planning Grant (IPG) contract may apply for the FY24 application but cannot be awarded unless the previous contract has been completed and closed out.</a:t>
            </a:r>
          </a:p>
          <a:p>
            <a:endParaRPr lang="en-US" dirty="0"/>
          </a:p>
          <a:p>
            <a:endParaRPr lang="en-US" dirty="0"/>
          </a:p>
          <a:p>
            <a:endParaRPr lang="en-US" dirty="0"/>
          </a:p>
          <a:p>
            <a:r>
              <a:rPr lang="en-US" dirty="0"/>
              <a:t>Project will be monitored upon request.  This is usually requested when 50% of project activities are completed.  Procurement documentation and project outputs will be the monitoring focus.</a:t>
            </a:r>
          </a:p>
          <a:p>
            <a:endParaRPr lang="en-US" dirty="0"/>
          </a:p>
          <a:p>
            <a:endParaRPr lang="en-US" dirty="0"/>
          </a:p>
          <a:p>
            <a:endParaRPr lang="en-US" dirty="0"/>
          </a:p>
        </p:txBody>
      </p:sp>
    </p:spTree>
    <p:extLst>
      <p:ext uri="{BB962C8B-B14F-4D97-AF65-F5344CB8AC3E}">
        <p14:creationId xmlns:p14="http://schemas.microsoft.com/office/powerpoint/2010/main" val="134318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3CB8-0B29-0678-47C2-EF08E1FD738A}"/>
              </a:ext>
            </a:extLst>
          </p:cNvPr>
          <p:cNvSpPr>
            <a:spLocks noGrp="1"/>
          </p:cNvSpPr>
          <p:nvPr>
            <p:ph type="title"/>
          </p:nvPr>
        </p:nvSpPr>
        <p:spPr/>
        <p:txBody>
          <a:bodyPr/>
          <a:lstStyle/>
          <a:p>
            <a:pPr algn="ctr"/>
            <a:r>
              <a:rPr lang="en-US" dirty="0"/>
              <a:t>FY 24 IPG Activities</a:t>
            </a:r>
          </a:p>
        </p:txBody>
      </p:sp>
      <p:sp>
        <p:nvSpPr>
          <p:cNvPr id="3" name="Content Placeholder 2">
            <a:extLst>
              <a:ext uri="{FF2B5EF4-FFF2-40B4-BE49-F238E27FC236}">
                <a16:creationId xmlns:a16="http://schemas.microsoft.com/office/drawing/2014/main" id="{A08C7923-97DA-9794-51E2-090A8213F4C6}"/>
              </a:ext>
            </a:extLst>
          </p:cNvPr>
          <p:cNvSpPr>
            <a:spLocks noGrp="1"/>
          </p:cNvSpPr>
          <p:nvPr>
            <p:ph idx="1"/>
          </p:nvPr>
        </p:nvSpPr>
        <p:spPr/>
        <p:txBody>
          <a:bodyPr>
            <a:normAutofit/>
          </a:bodyPr>
          <a:lstStyle/>
          <a:p>
            <a:r>
              <a:rPr lang="en-US" dirty="0"/>
              <a:t>“IPG Activities Guide” can be found here :  </a:t>
            </a:r>
            <a:r>
              <a:rPr lang="en-US" dirty="0">
                <a:hlinkClick r:id="rId2"/>
              </a:rPr>
              <a:t>IPG Activities Guide</a:t>
            </a:r>
            <a:endParaRPr lang="en-US" dirty="0"/>
          </a:p>
          <a:p>
            <a:endParaRPr lang="en-US" dirty="0"/>
          </a:p>
          <a:p>
            <a:r>
              <a:rPr lang="en-US" dirty="0"/>
              <a:t>Max grant amount allowable per activity category is $200K.  Three categories may be applied for in any one application.</a:t>
            </a:r>
          </a:p>
          <a:p>
            <a:endParaRPr lang="en-US" dirty="0"/>
          </a:p>
          <a:p>
            <a:r>
              <a:rPr lang="en-US" dirty="0"/>
              <a:t>Water &amp; Sewer System Mapping and Modeling:  IPG funds can be used for system mapping or GIS modeling.</a:t>
            </a:r>
          </a:p>
          <a:p>
            <a:pPr marL="0" indent="0">
              <a:buNone/>
            </a:pPr>
            <a:endParaRPr lang="en-US" dirty="0"/>
          </a:p>
          <a:p>
            <a:pPr lvl="1"/>
            <a:r>
              <a:rPr lang="en-US" dirty="0"/>
              <a:t>Project activities implemented by contracted Engineering Firm; or,</a:t>
            </a:r>
          </a:p>
          <a:p>
            <a:pPr marL="457200" lvl="1" indent="0">
              <a:buNone/>
            </a:pPr>
            <a:endParaRPr lang="en-US" dirty="0"/>
          </a:p>
          <a:p>
            <a:pPr lvl="1"/>
            <a:r>
              <a:rPr lang="en-US" dirty="0"/>
              <a:t>Project activities implemented by Cities or Utility District if documentation of sufficient qualifications can be demonstrated.</a:t>
            </a:r>
          </a:p>
          <a:p>
            <a:endParaRPr lang="en-US" dirty="0"/>
          </a:p>
        </p:txBody>
      </p:sp>
    </p:spTree>
    <p:extLst>
      <p:ext uri="{BB962C8B-B14F-4D97-AF65-F5344CB8AC3E}">
        <p14:creationId xmlns:p14="http://schemas.microsoft.com/office/powerpoint/2010/main" val="47698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3CB8-0B29-0678-47C2-EF08E1FD738A}"/>
              </a:ext>
            </a:extLst>
          </p:cNvPr>
          <p:cNvSpPr>
            <a:spLocks noGrp="1"/>
          </p:cNvSpPr>
          <p:nvPr>
            <p:ph type="title"/>
          </p:nvPr>
        </p:nvSpPr>
        <p:spPr/>
        <p:txBody>
          <a:bodyPr/>
          <a:lstStyle/>
          <a:p>
            <a:pPr algn="ctr"/>
            <a:r>
              <a:rPr lang="en-US" dirty="0"/>
              <a:t>FY 24 IPG Activities</a:t>
            </a:r>
          </a:p>
        </p:txBody>
      </p:sp>
      <p:sp>
        <p:nvSpPr>
          <p:cNvPr id="3" name="Content Placeholder 2">
            <a:extLst>
              <a:ext uri="{FF2B5EF4-FFF2-40B4-BE49-F238E27FC236}">
                <a16:creationId xmlns:a16="http://schemas.microsoft.com/office/drawing/2014/main" id="{A08C7923-97DA-9794-51E2-090A8213F4C6}"/>
              </a:ext>
            </a:extLst>
          </p:cNvPr>
          <p:cNvSpPr>
            <a:spLocks noGrp="1"/>
          </p:cNvSpPr>
          <p:nvPr>
            <p:ph idx="1"/>
          </p:nvPr>
        </p:nvSpPr>
        <p:spPr/>
        <p:txBody>
          <a:bodyPr>
            <a:normAutofit/>
          </a:bodyPr>
          <a:lstStyle/>
          <a:p>
            <a:r>
              <a:rPr lang="en-US" dirty="0"/>
              <a:t>Water System Analysis activities may include:</a:t>
            </a:r>
          </a:p>
          <a:p>
            <a:pPr lvl="1"/>
            <a:r>
              <a:rPr lang="en-US" dirty="0"/>
              <a:t>Water Loss Study &amp; Analysis</a:t>
            </a:r>
          </a:p>
          <a:p>
            <a:pPr lvl="1"/>
            <a:r>
              <a:rPr lang="en-US" dirty="0"/>
              <a:t>Hydraulic Analysis</a:t>
            </a:r>
          </a:p>
          <a:p>
            <a:pPr lvl="1"/>
            <a:r>
              <a:rPr lang="en-US" dirty="0"/>
              <a:t>Rate Study</a:t>
            </a:r>
          </a:p>
          <a:p>
            <a:pPr lvl="1"/>
            <a:r>
              <a:rPr lang="en-US" dirty="0"/>
              <a:t>Cyber Security Analysis</a:t>
            </a:r>
          </a:p>
          <a:p>
            <a:pPr lvl="1"/>
            <a:r>
              <a:rPr lang="en-US" dirty="0"/>
              <a:t>Water Tank Inspections</a:t>
            </a:r>
          </a:p>
          <a:p>
            <a:pPr lvl="1"/>
            <a:r>
              <a:rPr lang="en-US" dirty="0">
                <a:hlinkClick r:id="rId2"/>
              </a:rPr>
              <a:t>Area Wide Optimization Program (AWOP)</a:t>
            </a:r>
            <a:endParaRPr lang="en-US" dirty="0"/>
          </a:p>
          <a:p>
            <a:pPr marL="457200" lvl="1" indent="0">
              <a:buNone/>
            </a:pPr>
            <a:endParaRPr lang="en-US" dirty="0"/>
          </a:p>
          <a:p>
            <a:r>
              <a:rPr lang="en-US" dirty="0"/>
              <a:t>Sewer System Analysis activities may include:</a:t>
            </a:r>
          </a:p>
          <a:p>
            <a:pPr lvl="1"/>
            <a:r>
              <a:rPr lang="en-US" dirty="0"/>
              <a:t>Infiltration/Inflow Study and Analysis</a:t>
            </a:r>
          </a:p>
          <a:p>
            <a:pPr lvl="1"/>
            <a:r>
              <a:rPr lang="en-US" dirty="0"/>
              <a:t>Rate Study</a:t>
            </a:r>
          </a:p>
          <a:p>
            <a:pPr lvl="1"/>
            <a:r>
              <a:rPr lang="en-US" dirty="0">
                <a:hlinkClick r:id="rId3"/>
              </a:rPr>
              <a:t>Tennessee Plant Optimization Program (TNPOP)</a:t>
            </a:r>
            <a:r>
              <a:rPr lang="en-US" dirty="0"/>
              <a:t> – Wastewater Treatment Facilities </a:t>
            </a:r>
          </a:p>
        </p:txBody>
      </p:sp>
    </p:spTree>
    <p:extLst>
      <p:ext uri="{BB962C8B-B14F-4D97-AF65-F5344CB8AC3E}">
        <p14:creationId xmlns:p14="http://schemas.microsoft.com/office/powerpoint/2010/main" val="230374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3CB8-0B29-0678-47C2-EF08E1FD738A}"/>
              </a:ext>
            </a:extLst>
          </p:cNvPr>
          <p:cNvSpPr>
            <a:spLocks noGrp="1"/>
          </p:cNvSpPr>
          <p:nvPr>
            <p:ph type="title"/>
          </p:nvPr>
        </p:nvSpPr>
        <p:spPr/>
        <p:txBody>
          <a:bodyPr/>
          <a:lstStyle/>
          <a:p>
            <a:pPr algn="ctr"/>
            <a:r>
              <a:rPr lang="en-US" dirty="0"/>
              <a:t>FY 24 IPG Activities</a:t>
            </a:r>
          </a:p>
        </p:txBody>
      </p:sp>
      <p:sp>
        <p:nvSpPr>
          <p:cNvPr id="3" name="Content Placeholder 2">
            <a:extLst>
              <a:ext uri="{FF2B5EF4-FFF2-40B4-BE49-F238E27FC236}">
                <a16:creationId xmlns:a16="http://schemas.microsoft.com/office/drawing/2014/main" id="{A08C7923-97DA-9794-51E2-090A8213F4C6}"/>
              </a:ext>
            </a:extLst>
          </p:cNvPr>
          <p:cNvSpPr>
            <a:spLocks noGrp="1"/>
          </p:cNvSpPr>
          <p:nvPr>
            <p:ph idx="1"/>
          </p:nvPr>
        </p:nvSpPr>
        <p:spPr/>
        <p:txBody>
          <a:bodyPr>
            <a:normAutofit fontScale="92500" lnSpcReduction="20000"/>
          </a:bodyPr>
          <a:lstStyle/>
          <a:p>
            <a:pPr indent="-285750"/>
            <a:r>
              <a:rPr lang="en-US" dirty="0"/>
              <a:t>Asset Management Program activities may include:</a:t>
            </a:r>
          </a:p>
          <a:p>
            <a:pPr lvl="1"/>
            <a:r>
              <a:rPr lang="en-US" dirty="0"/>
              <a:t>Asset Management Plans – Must be conducted according to TDEC guidelines, found here (Link: </a:t>
            </a:r>
            <a:r>
              <a:rPr lang="en-US" dirty="0">
                <a:hlinkClick r:id="rId2"/>
              </a:rPr>
              <a:t>TDEC AMP Guidance</a:t>
            </a:r>
            <a:r>
              <a:rPr lang="en-US" dirty="0"/>
              <a:t>)</a:t>
            </a:r>
          </a:p>
          <a:p>
            <a:pPr lvl="1"/>
            <a:r>
              <a:rPr lang="en-US" dirty="0"/>
              <a:t>Operation Costs Analysis</a:t>
            </a:r>
          </a:p>
          <a:p>
            <a:pPr lvl="1"/>
            <a:r>
              <a:rPr lang="en-US" dirty="0"/>
              <a:t>Staff Training/Certification</a:t>
            </a:r>
          </a:p>
          <a:p>
            <a:pPr lvl="1"/>
            <a:r>
              <a:rPr lang="en-US" dirty="0"/>
              <a:t>Equipment Acquisition that assist with planning</a:t>
            </a:r>
          </a:p>
          <a:p>
            <a:pPr lvl="2"/>
            <a:r>
              <a:rPr lang="en-US" dirty="0"/>
              <a:t>District/Zone Meters</a:t>
            </a:r>
          </a:p>
          <a:p>
            <a:pPr lvl="2"/>
            <a:r>
              <a:rPr lang="en-US" dirty="0"/>
              <a:t>Basin/Flow Monitoring Meters</a:t>
            </a:r>
          </a:p>
          <a:p>
            <a:pPr lvl="2"/>
            <a:r>
              <a:rPr lang="en-US" dirty="0"/>
              <a:t>GPS units and district locators</a:t>
            </a:r>
          </a:p>
          <a:p>
            <a:pPr lvl="2"/>
            <a:r>
              <a:rPr lang="en-US" dirty="0"/>
              <a:t>Other equipment like CCTV equipment or </a:t>
            </a:r>
            <a:r>
              <a:rPr lang="en-US" dirty="0" err="1"/>
              <a:t>jetters</a:t>
            </a:r>
            <a:r>
              <a:rPr lang="en-US" dirty="0"/>
              <a:t> may be considered if proper qualifications are provided and are demonstrated to assist with long-term planning activities.</a:t>
            </a:r>
          </a:p>
          <a:p>
            <a:pPr lvl="2"/>
            <a:endParaRPr lang="en-US" dirty="0"/>
          </a:p>
          <a:p>
            <a:r>
              <a:rPr lang="en-US" dirty="0"/>
              <a:t>The Grantee agrees to be responsible for the accountability, maintenance, management, and inventory of all property purchased totally or in part with funds provided under this Grant Contract. The Grantee shall maintain a perpetual inventory system for all equipment purchased with funds provided under this Grant Contract and shall submit an inventory control report with closeout documentation. </a:t>
            </a:r>
          </a:p>
          <a:p>
            <a:endParaRPr lang="en-US" dirty="0"/>
          </a:p>
        </p:txBody>
      </p:sp>
    </p:spTree>
    <p:extLst>
      <p:ext uri="{BB962C8B-B14F-4D97-AF65-F5344CB8AC3E}">
        <p14:creationId xmlns:p14="http://schemas.microsoft.com/office/powerpoint/2010/main" val="2114935935"/>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69FA4E74952A468D36E5B8A9BF5C67" ma:contentTypeVersion="0" ma:contentTypeDescription="Create a new document." ma:contentTypeScope="" ma:versionID="2c1c53e03e10e207aa1eacb79acd99f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E69E4-2152-4760-85AB-E7FDB5448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B874E8-7D7B-4184-B4BC-4090A50408C6}">
  <ds:schemaRef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00281BE-1827-42BB-9827-38945B3081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2499</TotalTime>
  <Words>1445</Words>
  <Application>Microsoft Office PowerPoint</Application>
  <PresentationFormat>On-screen Show (4:3)</PresentationFormat>
  <Paragraphs>189</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 A</vt:lpstr>
      <vt:lpstr>Infrastructure Planning grants</vt:lpstr>
      <vt:lpstr>Agenda</vt:lpstr>
      <vt:lpstr>Overview</vt:lpstr>
      <vt:lpstr>SmartSimple Application Process</vt:lpstr>
      <vt:lpstr>SmartSimple Application Process</vt:lpstr>
      <vt:lpstr>Starting Points</vt:lpstr>
      <vt:lpstr>FY 24 IPG Activities</vt:lpstr>
      <vt:lpstr>FY 24 IPG Activities</vt:lpstr>
      <vt:lpstr>FY 24 IPG Activities</vt:lpstr>
      <vt:lpstr>FY 24 IPG Activities</vt:lpstr>
      <vt:lpstr>Project Administration</vt:lpstr>
      <vt:lpstr>Procurement</vt:lpstr>
      <vt:lpstr>Procurement</vt:lpstr>
      <vt:lpstr>Procurement</vt:lpstr>
      <vt:lpstr>Procurement – Bid Tabs</vt:lpstr>
      <vt:lpstr>Files</vt:lpstr>
      <vt:lpstr>Monitoring</vt:lpstr>
      <vt:lpstr>Other Requirements</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TourismEnhancementGrant</dc:title>
  <dc:creator>Jody Sliger</dc:creator>
  <cp:lastModifiedBy>P.Lynn Tutor</cp:lastModifiedBy>
  <cp:revision>194</cp:revision>
  <cp:lastPrinted>2016-10-20T12:35:27Z</cp:lastPrinted>
  <dcterms:created xsi:type="dcterms:W3CDTF">2015-04-17T18:57:14Z</dcterms:created>
  <dcterms:modified xsi:type="dcterms:W3CDTF">2024-07-09T20:29:01Z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0x0101009D69FA4E74952A468D36E5B8A9BF5C67</vt:lpwstr>
  </property>
</Properties>
</file>