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0" r:id="rId3"/>
    <p:sldId id="349" r:id="rId4"/>
    <p:sldId id="350" r:id="rId5"/>
    <p:sldId id="348" r:id="rId6"/>
    <p:sldId id="353" r:id="rId7"/>
    <p:sldId id="354" r:id="rId8"/>
    <p:sldId id="334" r:id="rId9"/>
    <p:sldId id="355" r:id="rId10"/>
    <p:sldId id="356" r:id="rId11"/>
    <p:sldId id="357" r:id="rId12"/>
    <p:sldId id="358" r:id="rId13"/>
    <p:sldId id="311" r:id="rId14"/>
    <p:sldId id="318" r:id="rId15"/>
    <p:sldId id="312" r:id="rId16"/>
    <p:sldId id="308" r:id="rId17"/>
    <p:sldId id="309" r:id="rId18"/>
    <p:sldId id="310" r:id="rId19"/>
    <p:sldId id="362" r:id="rId20"/>
    <p:sldId id="363" r:id="rId21"/>
    <p:sldId id="361" r:id="rId22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B9CBE9"/>
    <a:srgbClr val="CAD8EE"/>
    <a:srgbClr val="D6E1F2"/>
    <a:srgbClr val="E2EAF6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5086" autoAdjust="0"/>
  </p:normalViewPr>
  <p:slideViewPr>
    <p:cSldViewPr snapToGrid="0">
      <p:cViewPr>
        <p:scale>
          <a:sx n="100" d="100"/>
          <a:sy n="100" d="100"/>
        </p:scale>
        <p:origin x="-1342" y="-60"/>
      </p:cViewPr>
      <p:guideLst>
        <p:guide orient="horz" pos="21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/>
          <a:lstStyle>
            <a:lvl1pPr algn="r">
              <a:defRPr sz="1200"/>
            </a:lvl1pPr>
          </a:lstStyle>
          <a:p>
            <a:fld id="{1A6FACBF-2751-4786-B4A5-E261AD60BC3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8" tIns="46064" rIns="92128" bIns="460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128" tIns="46064" rIns="92128" bIns="460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 anchor="b"/>
          <a:lstStyle>
            <a:lvl1pPr algn="r">
              <a:defRPr sz="1200"/>
            </a:lvl1pPr>
          </a:lstStyle>
          <a:p>
            <a:fld id="{B5ECAE3B-2781-4D8F-A441-EA78E1A4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1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AE3B-2781-4D8F-A441-EA78E1A43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8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AE3B-2781-4D8F-A441-EA78E1A43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AE3B-2781-4D8F-A441-EA78E1A43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AE3B-2781-4D8F-A441-EA78E1A43A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AE3B-2781-4D8F-A441-EA78E1A43A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AE3B-2781-4D8F-A441-EA78E1A43A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AE3B-2781-4D8F-A441-EA78E1A43A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2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AE3B-2781-4D8F-A441-EA78E1A43A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2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AE3B-2781-4D8F-A441-EA78E1A43A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5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2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2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6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6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6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6019801"/>
            <a:ext cx="866775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6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2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2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2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2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8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4" r:id="rId10"/>
    <p:sldLayoutId id="2147483679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EWS Update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</a:rPr>
              <a:t>Underground Storage Tanks and Solid Waste Disposal Control Board</a:t>
            </a:r>
          </a:p>
          <a:p>
            <a:r>
              <a:rPr lang="en-US" sz="2000" dirty="0">
                <a:effectLst/>
              </a:rPr>
              <a:t>May 15, 2018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Site Soil Borrow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1212850"/>
            <a:ext cx="6296025" cy="472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Site Soil Borrow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193801"/>
            <a:ext cx="6251575" cy="468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Site Soil Borrow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193800"/>
            <a:ext cx="6338904" cy="47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Temporary Closure of IWC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0824" y="1631950"/>
            <a:ext cx="5130800" cy="3848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3" y="990600"/>
            <a:ext cx="38481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Temporary Closure of IWC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000" y="1733553"/>
            <a:ext cx="5003800" cy="3752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1983" y="1734347"/>
            <a:ext cx="5010148" cy="37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Temporary Closure of IWC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6" y="1038224"/>
            <a:ext cx="6705600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Temporary Closure of IWC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019175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Temporary Closure of IWC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7" y="1047750"/>
            <a:ext cx="6753225" cy="50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Temporary Closure of IWC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6" y="1026318"/>
            <a:ext cx="6838949" cy="51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Recent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Continued to ship Aluminum Processing Waste Cell leachate off-site for disposal</a:t>
            </a:r>
          </a:p>
          <a:p>
            <a:pPr lvl="0"/>
            <a:r>
              <a:rPr lang="en-US" dirty="0"/>
              <a:t>Industrial Waste Cell leachate continued to be treated and stored</a:t>
            </a:r>
          </a:p>
          <a:p>
            <a:pPr lvl="0"/>
            <a:r>
              <a:rPr lang="en-US" dirty="0"/>
              <a:t>Performed routine daily gas system and cover operation and maintenance activities</a:t>
            </a:r>
          </a:p>
          <a:p>
            <a:pPr lvl="0"/>
            <a:r>
              <a:rPr lang="en-US" dirty="0"/>
              <a:t>Performed daily ammonia 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4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7" y="1012784"/>
            <a:ext cx="8258175" cy="511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Aerial View of the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1726" y="1628775"/>
            <a:ext cx="13632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Borrow Area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67325" y="1813442"/>
            <a:ext cx="914400" cy="18466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58053" y="3067050"/>
            <a:ext cx="7624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APWC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924551" y="3251718"/>
            <a:ext cx="1333500" cy="152030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457578" y="3643313"/>
            <a:ext cx="3324225" cy="1971675"/>
          </a:xfrm>
          <a:custGeom>
            <a:avLst/>
            <a:gdLst>
              <a:gd name="connsiteX0" fmla="*/ 3324225 w 3324225"/>
              <a:gd name="connsiteY0" fmla="*/ 104775 h 1971675"/>
              <a:gd name="connsiteX1" fmla="*/ 3286125 w 3324225"/>
              <a:gd name="connsiteY1" fmla="*/ 1971675 h 1971675"/>
              <a:gd name="connsiteX2" fmla="*/ 2581275 w 3324225"/>
              <a:gd name="connsiteY2" fmla="*/ 1952625 h 1971675"/>
              <a:gd name="connsiteX3" fmla="*/ 1990725 w 3324225"/>
              <a:gd name="connsiteY3" fmla="*/ 1781175 h 1971675"/>
              <a:gd name="connsiteX4" fmla="*/ 895350 w 3324225"/>
              <a:gd name="connsiteY4" fmla="*/ 1600200 h 1971675"/>
              <a:gd name="connsiteX5" fmla="*/ 428625 w 3324225"/>
              <a:gd name="connsiteY5" fmla="*/ 1152525 h 1971675"/>
              <a:gd name="connsiteX6" fmla="*/ 0 w 3324225"/>
              <a:gd name="connsiteY6" fmla="*/ 752475 h 1971675"/>
              <a:gd name="connsiteX7" fmla="*/ 400050 w 3324225"/>
              <a:gd name="connsiteY7" fmla="*/ 0 h 1971675"/>
              <a:gd name="connsiteX8" fmla="*/ 3324225 w 3324225"/>
              <a:gd name="connsiteY8" fmla="*/ 1047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225" h="1971675">
                <a:moveTo>
                  <a:pt x="3324225" y="104775"/>
                </a:moveTo>
                <a:lnTo>
                  <a:pt x="3286125" y="1971675"/>
                </a:lnTo>
                <a:lnTo>
                  <a:pt x="2581275" y="1952625"/>
                </a:lnTo>
                <a:lnTo>
                  <a:pt x="1990725" y="1781175"/>
                </a:lnTo>
                <a:lnTo>
                  <a:pt x="895350" y="1600200"/>
                </a:lnTo>
                <a:lnTo>
                  <a:pt x="428625" y="1152525"/>
                </a:lnTo>
                <a:lnTo>
                  <a:pt x="0" y="752475"/>
                </a:lnTo>
                <a:lnTo>
                  <a:pt x="400050" y="0"/>
                </a:lnTo>
                <a:lnTo>
                  <a:pt x="3324225" y="104775"/>
                </a:lnTo>
                <a:close/>
              </a:path>
            </a:pathLst>
          </a:cu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09825" y="2838450"/>
            <a:ext cx="1743075" cy="1790700"/>
          </a:xfrm>
          <a:custGeom>
            <a:avLst/>
            <a:gdLst>
              <a:gd name="connsiteX0" fmla="*/ 0 w 1743075"/>
              <a:gd name="connsiteY0" fmla="*/ 771525 h 1790700"/>
              <a:gd name="connsiteX1" fmla="*/ 866775 w 1743075"/>
              <a:gd name="connsiteY1" fmla="*/ 38100 h 1790700"/>
              <a:gd name="connsiteX2" fmla="*/ 1676400 w 1743075"/>
              <a:gd name="connsiteY2" fmla="*/ 0 h 1790700"/>
              <a:gd name="connsiteX3" fmla="*/ 1743075 w 1743075"/>
              <a:gd name="connsiteY3" fmla="*/ 876300 h 1790700"/>
              <a:gd name="connsiteX4" fmla="*/ 1409700 w 1743075"/>
              <a:gd name="connsiteY4" fmla="*/ 1019175 h 1790700"/>
              <a:gd name="connsiteX5" fmla="*/ 990600 w 1743075"/>
              <a:gd name="connsiteY5" fmla="*/ 1790700 h 1790700"/>
              <a:gd name="connsiteX6" fmla="*/ 38100 w 1743075"/>
              <a:gd name="connsiteY6" fmla="*/ 809625 h 1790700"/>
              <a:gd name="connsiteX7" fmla="*/ 219075 w 1743075"/>
              <a:gd name="connsiteY7" fmla="*/ 6096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3075" h="1790700">
                <a:moveTo>
                  <a:pt x="0" y="771525"/>
                </a:moveTo>
                <a:lnTo>
                  <a:pt x="866775" y="38100"/>
                </a:lnTo>
                <a:lnTo>
                  <a:pt x="1676400" y="0"/>
                </a:lnTo>
                <a:lnTo>
                  <a:pt x="1743075" y="876300"/>
                </a:lnTo>
                <a:lnTo>
                  <a:pt x="1409700" y="1019175"/>
                </a:lnTo>
                <a:lnTo>
                  <a:pt x="990600" y="1790700"/>
                </a:lnTo>
                <a:lnTo>
                  <a:pt x="38100" y="809625"/>
                </a:lnTo>
                <a:lnTo>
                  <a:pt x="219075" y="60960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09827" y="2564845"/>
            <a:ext cx="1657351" cy="1743075"/>
          </a:xfrm>
          <a:custGeom>
            <a:avLst/>
            <a:gdLst>
              <a:gd name="connsiteX0" fmla="*/ 476250 w 1657350"/>
              <a:gd name="connsiteY0" fmla="*/ 1381125 h 1743075"/>
              <a:gd name="connsiteX1" fmla="*/ 0 w 1657350"/>
              <a:gd name="connsiteY1" fmla="*/ 771525 h 1743075"/>
              <a:gd name="connsiteX2" fmla="*/ 838200 w 1657350"/>
              <a:gd name="connsiteY2" fmla="*/ 19050 h 1743075"/>
              <a:gd name="connsiteX3" fmla="*/ 1657350 w 1657350"/>
              <a:gd name="connsiteY3" fmla="*/ 0 h 1743075"/>
              <a:gd name="connsiteX4" fmla="*/ 1638300 w 1657350"/>
              <a:gd name="connsiteY4" fmla="*/ 876300 h 1743075"/>
              <a:gd name="connsiteX5" fmla="*/ 1323975 w 1657350"/>
              <a:gd name="connsiteY5" fmla="*/ 1028700 h 1743075"/>
              <a:gd name="connsiteX6" fmla="*/ 914400 w 1657350"/>
              <a:gd name="connsiteY6" fmla="*/ 1743075 h 1743075"/>
              <a:gd name="connsiteX7" fmla="*/ 476250 w 1657350"/>
              <a:gd name="connsiteY7" fmla="*/ 1381125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7350" h="1743075">
                <a:moveTo>
                  <a:pt x="476250" y="1381125"/>
                </a:moveTo>
                <a:lnTo>
                  <a:pt x="0" y="771525"/>
                </a:lnTo>
                <a:lnTo>
                  <a:pt x="838200" y="19050"/>
                </a:lnTo>
                <a:lnTo>
                  <a:pt x="1657350" y="0"/>
                </a:lnTo>
                <a:lnTo>
                  <a:pt x="1638300" y="876300"/>
                </a:lnTo>
                <a:lnTo>
                  <a:pt x="1323975" y="1028700"/>
                </a:lnTo>
                <a:lnTo>
                  <a:pt x="914400" y="1743075"/>
                </a:lnTo>
                <a:lnTo>
                  <a:pt x="476250" y="1381125"/>
                </a:lnTo>
                <a:close/>
              </a:path>
            </a:pathLst>
          </a:cu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76350" y="1441995"/>
            <a:ext cx="568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IWC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238502" y="1811329"/>
            <a:ext cx="122092" cy="152242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301" y="1072663"/>
            <a:ext cx="20498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IWC Leachate Sump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27167" y="1441997"/>
            <a:ext cx="0" cy="18917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7311" y="4015592"/>
            <a:ext cx="22268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IWC Leachate Storage</a:t>
            </a:r>
          </a:p>
          <a:p>
            <a:r>
              <a:rPr lang="en-US" dirty="0" smtClean="0"/>
              <a:t>Pre-treatment Plant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905002" y="3143250"/>
            <a:ext cx="114300" cy="8723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25055" y="5358617"/>
            <a:ext cx="16571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APWC Leachate</a:t>
            </a:r>
          </a:p>
          <a:p>
            <a:r>
              <a:rPr lang="en-US" dirty="0" smtClean="0"/>
              <a:t>And Gas Sheds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834436" y="5681780"/>
            <a:ext cx="1890091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8892" y="5006192"/>
            <a:ext cx="13800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Storm Water</a:t>
            </a:r>
          </a:p>
          <a:p>
            <a:r>
              <a:rPr lang="en-US" dirty="0" smtClean="0"/>
              <a:t>Pond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82182" y="4629150"/>
            <a:ext cx="1317367" cy="55111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Recent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Closure Construction Activities Performed: </a:t>
            </a:r>
          </a:p>
          <a:p>
            <a:pPr lvl="1"/>
            <a:r>
              <a:rPr lang="en-US" dirty="0"/>
              <a:t>Began Clearing and Grubbing Borrow Area</a:t>
            </a:r>
          </a:p>
          <a:p>
            <a:pPr lvl="1"/>
            <a:r>
              <a:rPr lang="en-US" dirty="0"/>
              <a:t>Began Placement of Structural Fill Wedge in Northeast Corner of Aluminum Processing Waste Cell</a:t>
            </a:r>
          </a:p>
          <a:p>
            <a:pPr lvl="1"/>
            <a:r>
              <a:rPr lang="en-US" dirty="0"/>
              <a:t>A Limited Shipment of LLDPE Geomembrane Arrived on Site (To Be Used to Extend Geomembrane Over Fill Wedge)</a:t>
            </a:r>
          </a:p>
          <a:p>
            <a:pPr lvl="1"/>
            <a:r>
              <a:rPr lang="en-US" dirty="0"/>
              <a:t>Dewatering Pumps Set Up in Preparation of Pond Modification Work</a:t>
            </a:r>
          </a:p>
          <a:p>
            <a:pPr lvl="1"/>
            <a:r>
              <a:rPr lang="en-US" dirty="0"/>
              <a:t>Weekly Construction Meeting Held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84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pPr marL="0" indent="0">
              <a:buNone/>
            </a:pPr>
            <a:r>
              <a:rPr lang="en-US" b="1" dirty="0"/>
              <a:t>Email:	</a:t>
            </a:r>
            <a:r>
              <a:rPr lang="en-US" b="1" dirty="0" smtClean="0"/>
              <a:t>Nickolaus.Lytle@tn.gov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Phone:	</a:t>
            </a:r>
            <a:r>
              <a:rPr lang="en-US" b="1" dirty="0" smtClean="0"/>
              <a:t>615-532-8004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Fax:		615-532-0938</a:t>
            </a:r>
          </a:p>
          <a:p>
            <a:pPr marL="0" indent="0">
              <a:buNone/>
            </a:pPr>
            <a:r>
              <a:rPr lang="en-US" b="1" dirty="0"/>
              <a:t>Mail:</a:t>
            </a:r>
            <a:r>
              <a:rPr lang="en-US" dirty="0"/>
              <a:t>		</a:t>
            </a:r>
            <a:r>
              <a:rPr lang="en-US" b="1" dirty="0"/>
              <a:t>Division of Solid Waste Management</a:t>
            </a:r>
            <a:br>
              <a:rPr lang="en-US" b="1" dirty="0"/>
            </a:br>
            <a:r>
              <a:rPr lang="en-US" b="1" dirty="0"/>
              <a:t>		William R. Snodgrass Tennessee Tower</a:t>
            </a:r>
            <a:br>
              <a:rPr lang="en-US" b="1" dirty="0"/>
            </a:br>
            <a:r>
              <a:rPr lang="en-US" b="1" dirty="0"/>
              <a:t>		312 Rosa L. Parks Avenue, 14</a:t>
            </a:r>
            <a:r>
              <a:rPr lang="en-US" b="1" baseline="30000" dirty="0"/>
              <a:t>th</a:t>
            </a:r>
            <a:r>
              <a:rPr lang="en-US" b="1" dirty="0"/>
              <a:t> Floor</a:t>
            </a:r>
            <a:br>
              <a:rPr lang="en-US" b="1" dirty="0"/>
            </a:br>
            <a:r>
              <a:rPr lang="en-US" b="1" dirty="0"/>
              <a:t>		Nashville, TN 37243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of Leachate (IWC)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7207"/>
            <a:ext cx="8763000" cy="49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of Leachate (IWC)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256" y="1550567"/>
            <a:ext cx="4955335" cy="4083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4037" y="1712912"/>
            <a:ext cx="4968876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of Leachate (IWC)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48" y="1193800"/>
            <a:ext cx="6613504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of Leachate </a:t>
            </a:r>
            <a:r>
              <a:rPr lang="en-US" dirty="0" smtClean="0"/>
              <a:t>(Deposits)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295401"/>
            <a:ext cx="3448435" cy="4603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1" y="1800225"/>
            <a:ext cx="48514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of Leachate (Deposits)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1513681"/>
            <a:ext cx="447675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9" y="2655887"/>
            <a:ext cx="4286251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Temporary Closure of IWC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3" y="1028083"/>
            <a:ext cx="5486399" cy="4997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3" y="1562102"/>
            <a:ext cx="3064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Existing IWC Slopes</a:t>
            </a:r>
          </a:p>
          <a:p>
            <a:r>
              <a:rPr lang="en-US" sz="2800" b="1" dirty="0" smtClean="0"/>
              <a:t>April, 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3724276" y="3190875"/>
            <a:ext cx="933451" cy="4191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9020413">
            <a:off x="4810124" y="4419600"/>
            <a:ext cx="933451" cy="4191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Site Soil Borrow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123950"/>
            <a:ext cx="6610350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3946</TotalTime>
  <Words>237</Words>
  <Application>Microsoft Office PowerPoint</Application>
  <PresentationFormat>On-screen Show (4:3)</PresentationFormat>
  <Paragraphs>59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PowerPoint B</vt:lpstr>
      <vt:lpstr>EWS Update </vt:lpstr>
      <vt:lpstr>Aerial View of the Site</vt:lpstr>
      <vt:lpstr>Management of Leachate (IWC)</vt:lpstr>
      <vt:lpstr>Management of Leachate (IWC)</vt:lpstr>
      <vt:lpstr>Management of Leachate (IWC)</vt:lpstr>
      <vt:lpstr>Management of Leachate (Deposits)</vt:lpstr>
      <vt:lpstr>Management of Leachate (Deposits)</vt:lpstr>
      <vt:lpstr>Temporary Closure of IWC</vt:lpstr>
      <vt:lpstr>On Site Soil Borrow Area</vt:lpstr>
      <vt:lpstr>On Site Soil Borrow Area</vt:lpstr>
      <vt:lpstr>On Site Soil Borrow Area</vt:lpstr>
      <vt:lpstr>On Site Soil Borrow Area</vt:lpstr>
      <vt:lpstr>Temporary Closure of IWC</vt:lpstr>
      <vt:lpstr>Temporary Closure of IWC</vt:lpstr>
      <vt:lpstr>Temporary Closure of IWC</vt:lpstr>
      <vt:lpstr>Temporary Closure of IWC</vt:lpstr>
      <vt:lpstr>Temporary Closure of IWC</vt:lpstr>
      <vt:lpstr>Temporary Closure of IWC</vt:lpstr>
      <vt:lpstr>Most Recent Activities</vt:lpstr>
      <vt:lpstr>Most Recent Activities</vt:lpstr>
      <vt:lpstr>Contact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Melanie Vanderloop</cp:lastModifiedBy>
  <cp:revision>246</cp:revision>
  <cp:lastPrinted>2018-03-05T14:08:39Z</cp:lastPrinted>
  <dcterms:created xsi:type="dcterms:W3CDTF">2015-04-23T14:18:47Z</dcterms:created>
  <dcterms:modified xsi:type="dcterms:W3CDTF">2018-05-11T16:20:05Z</dcterms:modified>
</cp:coreProperties>
</file>