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93" r:id="rId2"/>
  </p:sldMasterIdLst>
  <p:notesMasterIdLst>
    <p:notesMasterId r:id="rId11"/>
  </p:notesMasterIdLst>
  <p:sldIdLst>
    <p:sldId id="315" r:id="rId3"/>
    <p:sldId id="321" r:id="rId4"/>
    <p:sldId id="320" r:id="rId5"/>
    <p:sldId id="291" r:id="rId6"/>
    <p:sldId id="316" r:id="rId7"/>
    <p:sldId id="318" r:id="rId8"/>
    <p:sldId id="317" r:id="rId9"/>
    <p:sldId id="31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32" autoAdjust="0"/>
  </p:normalViewPr>
  <p:slideViewPr>
    <p:cSldViewPr>
      <p:cViewPr>
        <p:scale>
          <a:sx n="90" d="100"/>
          <a:sy n="90" d="100"/>
        </p:scale>
        <p:origin x="-164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g38027\OneDrive%20-%20Tennessee\SWDCBoard\DoR%20Funding%20Chart%20FY19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Sheet4!$O$6</c:f>
              <c:strCache>
                <c:ptCount val="1"/>
                <c:pt idx="0">
                  <c:v>HWRA Fund</c:v>
                </c:pt>
              </c:strCache>
            </c:strRef>
          </c:tx>
          <c:spPr>
            <a:ln w="63500"/>
          </c:spPr>
          <c:cat>
            <c:strRef>
              <c:f>Sheet4!$P$1:$T$1</c:f>
              <c:strCache>
                <c:ptCount val="5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</c:strCache>
            </c:strRef>
          </c:cat>
          <c:val>
            <c:numRef>
              <c:f>Sheet4!$P$6:$T$6</c:f>
              <c:numCache>
                <c:formatCode>_("$"* #,##0_);_("$"* \(#,##0\);_("$"* "-"??_);_(@_)</c:formatCode>
                <c:ptCount val="5"/>
                <c:pt idx="0">
                  <c:v>3510139</c:v>
                </c:pt>
                <c:pt idx="1">
                  <c:v>2418030</c:v>
                </c:pt>
                <c:pt idx="2">
                  <c:v>1226371</c:v>
                </c:pt>
                <c:pt idx="3">
                  <c:v>2014557</c:v>
                </c:pt>
                <c:pt idx="4">
                  <c:v>2523504</c:v>
                </c:pt>
              </c:numCache>
            </c:numRef>
          </c:val>
          <c:smooth val="0"/>
        </c:ser>
        <c:ser>
          <c:idx val="1"/>
          <c:order val="1"/>
          <c:tx>
            <c:v>Balance minus Supplemental Appropriation</c:v>
          </c:tx>
          <c:spPr>
            <a:ln w="63500"/>
          </c:spPr>
          <c:marker>
            <c:symbol val="circle"/>
            <c:size val="13"/>
          </c:marker>
          <c:cat>
            <c:strRef>
              <c:f>Sheet4!$P$1:$T$1</c:f>
              <c:strCache>
                <c:ptCount val="5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</c:strCache>
            </c:strRef>
          </c:cat>
          <c:val>
            <c:numRef>
              <c:f>Sheet4!$P$8:$T$8</c:f>
              <c:numCache>
                <c:formatCode>General</c:formatCode>
                <c:ptCount val="5"/>
                <c:pt idx="4" formatCode="_(&quot;$&quot;* #,##0_);_(&quot;$&quot;* \(#,##0\);_(&quot;$&quot;* &quot;-&quot;_);_(@_)">
                  <c:v>823504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26112"/>
        <c:axId val="150027648"/>
      </c:lineChart>
      <c:catAx>
        <c:axId val="150026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50027648"/>
        <c:crosses val="autoZero"/>
        <c:auto val="1"/>
        <c:lblAlgn val="ctr"/>
        <c:lblOffset val="100"/>
        <c:noMultiLvlLbl val="0"/>
      </c:catAx>
      <c:valAx>
        <c:axId val="15002764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150026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36EDB-D6A7-402D-9D92-D58EB1564D5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461A-0BA3-4388-81EA-56CF30B8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304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962400"/>
            <a:ext cx="6096000" cy="46482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EAEF-D939-4813-B3EE-D7C99C4DD6D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8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3934705-465F-41A7-837D-BB8D6AD71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3934705-465F-41A7-837D-BB8D6AD71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3934705-465F-41A7-837D-BB8D6AD71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  <a:prstGeom prst="rect">
            <a:avLst/>
          </a:prstGeo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08A61B0-CEE7-4B17-8107-D6FF4EA64C1A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3F9D3D8-E724-4323-9828-DC6FA189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13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03F788-236B-4A4F-9A63-DFD8907D3723}" type="datetimeFigureOut">
              <a:rPr lang="en-US"/>
              <a:pPr>
                <a:defRPr/>
              </a:pPr>
              <a:t>1/22/2020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EB2BA6-B140-4580-89A6-9DA0622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87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77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99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2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43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10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14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5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47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56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724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572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393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570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2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3934705-465F-41A7-837D-BB8D6AD71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3934705-465F-41A7-837D-BB8D6AD71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3934705-465F-41A7-837D-BB8D6AD71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3934705-465F-41A7-837D-BB8D6AD71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3934705-465F-41A7-837D-BB8D6AD71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3934705-465F-41A7-837D-BB8D6AD71D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2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76A076-0EB6-4ACF-BC93-AE169B35ECF5}" type="slidenum">
              <a:rPr lang="en-US" smtClean="0">
                <a:solidFill>
                  <a:srgbClr val="666666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368801"/>
            <a:ext cx="8839200" cy="1422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Division of Remediation</a:t>
            </a:r>
            <a:br>
              <a:rPr lang="en-US" dirty="0" smtClean="0"/>
            </a:br>
            <a:r>
              <a:rPr lang="en-US" dirty="0" smtClean="0"/>
              <a:t>Hazardous Waste Generator Fee Increase Options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Steve Sanders, Director </a:t>
            </a:r>
            <a:r>
              <a:rPr lang="en-US" dirty="0" err="1" smtClean="0"/>
              <a:t>DoR</a:t>
            </a:r>
            <a:r>
              <a:rPr lang="en-US" dirty="0" smtClean="0"/>
              <a:t>  - February 5, 2019</a:t>
            </a:r>
          </a:p>
        </p:txBody>
      </p:sp>
    </p:spTree>
    <p:extLst>
      <p:ext uri="{BB962C8B-B14F-4D97-AF65-F5344CB8AC3E}">
        <p14:creationId xmlns:p14="http://schemas.microsoft.com/office/powerpoint/2010/main" val="115321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HWRAF Obligations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HWRAF</a:t>
            </a:r>
          </a:p>
          <a:p>
            <a:r>
              <a:rPr lang="en-US" sz="1800" dirty="0" smtClean="0"/>
              <a:t>NPL </a:t>
            </a:r>
            <a:r>
              <a:rPr lang="en-US" sz="1800" dirty="0" smtClean="0"/>
              <a:t>SSCs </a:t>
            </a:r>
            <a:r>
              <a:rPr lang="en-US" sz="1800" dirty="0"/>
              <a:t>- </a:t>
            </a:r>
            <a:r>
              <a:rPr lang="en-US" sz="1800" dirty="0" smtClean="0"/>
              <a:t>GASB 49 liability of </a:t>
            </a:r>
            <a:r>
              <a:rPr lang="en-US" sz="1800" b="1" dirty="0"/>
              <a:t>$</a:t>
            </a:r>
            <a:r>
              <a:rPr lang="en-US" sz="1800" b="1" dirty="0" smtClean="0"/>
              <a:t>6,710,463 </a:t>
            </a:r>
          </a:p>
          <a:p>
            <a:r>
              <a:rPr lang="en-US" sz="1800" dirty="0" smtClean="0"/>
              <a:t>Non-NPL State Superfund </a:t>
            </a:r>
            <a:r>
              <a:rPr lang="en-US" sz="1800" dirty="0"/>
              <a:t>Program - </a:t>
            </a:r>
            <a:r>
              <a:rPr lang="en-US" sz="1800" dirty="0" smtClean="0"/>
              <a:t>GASB </a:t>
            </a:r>
            <a:r>
              <a:rPr lang="en-US" sz="1800" dirty="0"/>
              <a:t>49 liability </a:t>
            </a:r>
            <a:r>
              <a:rPr lang="en-US" sz="1800" dirty="0" smtClean="0"/>
              <a:t>of </a:t>
            </a:r>
            <a:r>
              <a:rPr lang="en-US" sz="1800" b="1" dirty="0" smtClean="0"/>
              <a:t>$</a:t>
            </a:r>
            <a:r>
              <a:rPr lang="en-US" sz="1800" b="1" dirty="0" smtClean="0"/>
              <a:t>4,106,431</a:t>
            </a:r>
          </a:p>
          <a:p>
            <a:r>
              <a:rPr lang="en-US" sz="1800" dirty="0" smtClean="0"/>
              <a:t>Total </a:t>
            </a:r>
            <a:r>
              <a:rPr lang="en-US" sz="1800" dirty="0"/>
              <a:t>GASB 49 related liability of </a:t>
            </a:r>
            <a:r>
              <a:rPr lang="en-US" sz="1800" b="1" dirty="0"/>
              <a:t>$10,816,894</a:t>
            </a:r>
            <a:endParaRPr lang="en-US" sz="1800" b="1" dirty="0" smtClean="0"/>
          </a:p>
          <a:p>
            <a:endParaRPr lang="en-US" sz="1800" dirty="0"/>
          </a:p>
          <a:p>
            <a:r>
              <a:rPr lang="en-US" sz="1800" dirty="0"/>
              <a:t>HWRAF Balance </a:t>
            </a:r>
            <a:r>
              <a:rPr lang="en-US" sz="1800" dirty="0" smtClean="0"/>
              <a:t>FY18-19: </a:t>
            </a:r>
            <a:r>
              <a:rPr lang="en-US" sz="1800" b="1" dirty="0"/>
              <a:t>$</a:t>
            </a:r>
            <a:r>
              <a:rPr lang="en-US" sz="1800" b="1" dirty="0" smtClean="0"/>
              <a:t>2,523,504</a:t>
            </a:r>
          </a:p>
          <a:p>
            <a:pPr lvl="1"/>
            <a:r>
              <a:rPr lang="en-US" sz="1800" dirty="0" smtClean="0"/>
              <a:t>(does not include balance from Voluntary Fund)</a:t>
            </a:r>
            <a:endParaRPr lang="en-US" sz="18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29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HWRAF Balances FY15-FY19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44196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 </a:t>
            </a: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HWRAF balance without obligated $1.7M appropriation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488616"/>
              </p:ext>
            </p:extLst>
          </p:nvPr>
        </p:nvGraphicFramePr>
        <p:xfrm>
          <a:off x="0" y="990600"/>
          <a:ext cx="9067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2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0" dirty="0" smtClean="0">
                <a:effectLst/>
              </a:rPr>
              <a:t>Division of Remediation</a:t>
            </a:r>
            <a:endParaRPr lang="en-US" b="0" dirty="0">
              <a:effectLst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035584"/>
            <a:ext cx="4419600" cy="5822416"/>
          </a:xfrm>
        </p:spPr>
        <p:txBody>
          <a:bodyPr>
            <a:noAutofit/>
          </a:bodyPr>
          <a:lstStyle/>
          <a:p>
            <a:pPr marL="0" lvl="0" indent="0">
              <a:spcBef>
                <a:spcPts val="580"/>
              </a:spcBef>
              <a:buSzPct val="8500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TCA 68-212-203 gives the USTSWDCB the authority to </a:t>
            </a:r>
            <a:r>
              <a:rPr lang="en-US" sz="1800" dirty="0">
                <a:solidFill>
                  <a:prstClr val="black"/>
                </a:solidFill>
              </a:rPr>
              <a:t>promulgate rules to </a:t>
            </a:r>
            <a:r>
              <a:rPr lang="en-US" sz="1800" dirty="0" smtClean="0">
                <a:solidFill>
                  <a:prstClr val="black"/>
                </a:solidFill>
              </a:rPr>
              <a:t>set the amounts for the generation and management of hazardous waste. </a:t>
            </a:r>
          </a:p>
          <a:p>
            <a:pPr marL="0" lvl="0" indent="0">
              <a:spcBef>
                <a:spcPts val="580"/>
              </a:spcBef>
              <a:buSzPct val="8500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None </a:t>
            </a:r>
            <a:r>
              <a:rPr lang="en-US" sz="1800" dirty="0">
                <a:solidFill>
                  <a:prstClr val="black"/>
                </a:solidFill>
              </a:rPr>
              <a:t>of the fees may exceed the following maximum </a:t>
            </a:r>
            <a:r>
              <a:rPr lang="en-US" sz="1800" dirty="0" smtClean="0">
                <a:solidFill>
                  <a:prstClr val="black"/>
                </a:solidFill>
              </a:rPr>
              <a:t>amounts (established in statute):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580"/>
              </a:spcBef>
              <a:buSzPct val="85000"/>
              <a:buNone/>
            </a:pPr>
            <a:r>
              <a:rPr lang="en-US" sz="1800" dirty="0">
                <a:solidFill>
                  <a:prstClr val="black"/>
                </a:solidFill>
              </a:rPr>
              <a:t>     (1)  Annual fees on the generation of hazardous waste: thirty-three thousand dollars ($33,000); and</a:t>
            </a:r>
          </a:p>
          <a:p>
            <a:pPr marL="0" lvl="0" indent="0">
              <a:spcBef>
                <a:spcPts val="580"/>
              </a:spcBef>
              <a:buSzPct val="85000"/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580"/>
              </a:spcBef>
              <a:buSzPct val="85000"/>
              <a:buNone/>
            </a:pPr>
            <a:r>
              <a:rPr lang="en-US" sz="1800" dirty="0">
                <a:solidFill>
                  <a:prstClr val="black"/>
                </a:solidFill>
              </a:rPr>
              <a:t>     (2)  Additional fees on the off-site shipment of hazardous waste, including the shipment of the waste to Tennessee facilities from out of state: seventy-five thousand dollars ($75,000).</a:t>
            </a:r>
          </a:p>
          <a:p>
            <a:pPr marL="0" lvl="0" indent="0">
              <a:spcBef>
                <a:spcPts val="580"/>
              </a:spcBef>
              <a:buSzPct val="85000"/>
              <a:buNone/>
            </a:pPr>
            <a:endParaRPr lang="en-US" sz="1800" dirty="0" smtClean="0">
              <a:solidFill>
                <a:prstClr val="black"/>
              </a:solidFill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2576" r="4629" b="5877"/>
          <a:stretch/>
        </p:blipFill>
        <p:spPr bwMode="auto">
          <a:xfrm>
            <a:off x="4419600" y="4488916"/>
            <a:ext cx="3962399" cy="224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610888" cy="33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HazWaste</a:t>
            </a:r>
            <a:r>
              <a:rPr lang="en-US" dirty="0" smtClean="0"/>
              <a:t> Generator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Rule 0400-15-01-.</a:t>
            </a:r>
            <a:r>
              <a:rPr lang="en-US" sz="1800" dirty="0" smtClean="0"/>
              <a:t>03</a:t>
            </a:r>
          </a:p>
          <a:p>
            <a:r>
              <a:rPr lang="en-US" sz="1800" dirty="0"/>
              <a:t>Generation Fee - Amount and Manner of Assessment </a:t>
            </a:r>
          </a:p>
          <a:p>
            <a:pPr marL="0" indent="0">
              <a:buNone/>
            </a:pPr>
            <a:r>
              <a:rPr lang="en-US" sz="1800" dirty="0" smtClean="0"/>
              <a:t>	Generators </a:t>
            </a:r>
            <a:r>
              <a:rPr lang="en-US" sz="1800" dirty="0"/>
              <a:t>subject to this rule shall pay a fee based on the total amount </a:t>
            </a:r>
            <a:r>
              <a:rPr lang="en-US" sz="1800" dirty="0" smtClean="0"/>
              <a:t>	of </a:t>
            </a:r>
            <a:r>
              <a:rPr lang="en-US" sz="1800" dirty="0"/>
              <a:t>hazardous waste generated in the previous calendar year calculated </a:t>
            </a:r>
            <a:r>
              <a:rPr lang="en-US" sz="1800" dirty="0" smtClean="0"/>
              <a:t>	on </a:t>
            </a:r>
            <a:r>
              <a:rPr lang="en-US" sz="1800" dirty="0"/>
              <a:t>an as-generated (wet weight) basis in accordance with the following: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Amount </a:t>
            </a:r>
            <a:r>
              <a:rPr lang="en-US" sz="1800" dirty="0"/>
              <a:t>of Hazardous Waste Fee ($) </a:t>
            </a:r>
            <a:r>
              <a:rPr lang="en-US" sz="1800" dirty="0" smtClean="0"/>
              <a:t>Generated </a:t>
            </a:r>
            <a:r>
              <a:rPr lang="en-US" sz="1800" dirty="0"/>
              <a:t>in 2010 and </a:t>
            </a:r>
            <a:r>
              <a:rPr lang="en-US" sz="1800" dirty="0" smtClean="0"/>
              <a:t> each </a:t>
            </a:r>
            <a:r>
              <a:rPr lang="en-US" sz="1800" dirty="0"/>
              <a:t>year </a:t>
            </a:r>
            <a:r>
              <a:rPr lang="en-US" sz="1800" dirty="0" smtClean="0"/>
              <a:t>	thereafter 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less </a:t>
            </a:r>
            <a:r>
              <a:rPr lang="en-US" sz="1800" dirty="0"/>
              <a:t>than 2,645 </a:t>
            </a:r>
            <a:r>
              <a:rPr lang="en-US" sz="1800" dirty="0" err="1"/>
              <a:t>lbs</a:t>
            </a:r>
            <a:r>
              <a:rPr lang="en-US" sz="1800" dirty="0"/>
              <a:t> (less than 1,200 kg) </a:t>
            </a:r>
            <a:r>
              <a:rPr lang="en-US" sz="1800" dirty="0" smtClean="0"/>
              <a:t>		$</a:t>
            </a:r>
            <a:r>
              <a:rPr lang="en-US" sz="1800" dirty="0"/>
              <a:t>0 </a:t>
            </a:r>
          </a:p>
          <a:p>
            <a:pPr marL="0" indent="0">
              <a:buNone/>
            </a:pPr>
            <a:r>
              <a:rPr lang="de-DE" sz="1800" dirty="0"/>
              <a:t>2,645 – 7,334 lbs (1,200 – 3,326 kg) </a:t>
            </a:r>
            <a:r>
              <a:rPr lang="de-DE" sz="1800" dirty="0" smtClean="0"/>
              <a:t>		$</a:t>
            </a:r>
            <a:r>
              <a:rPr lang="de-DE" sz="1800" dirty="0"/>
              <a:t>865 </a:t>
            </a:r>
          </a:p>
          <a:p>
            <a:pPr marL="0" indent="0">
              <a:buNone/>
            </a:pPr>
            <a:r>
              <a:rPr lang="it-IT" sz="1800" dirty="0"/>
              <a:t>7,335 – 237,418 lbs (3,327 – 107,692 kg) </a:t>
            </a:r>
            <a:r>
              <a:rPr lang="it-IT" sz="1800" dirty="0" smtClean="0"/>
              <a:t>		$</a:t>
            </a:r>
            <a:r>
              <a:rPr lang="it-IT" sz="1800" dirty="0"/>
              <a:t>0.117935 per lb ($.26 per kg) </a:t>
            </a:r>
          </a:p>
          <a:p>
            <a:pPr marL="0" indent="0">
              <a:buNone/>
            </a:pPr>
            <a:r>
              <a:rPr lang="en-US" sz="1800" dirty="0"/>
              <a:t>237,419 </a:t>
            </a:r>
            <a:r>
              <a:rPr lang="en-US" sz="1800" dirty="0" err="1"/>
              <a:t>lbs</a:t>
            </a:r>
            <a:r>
              <a:rPr lang="en-US" sz="1800" dirty="0"/>
              <a:t> or more (</a:t>
            </a:r>
            <a:r>
              <a:rPr lang="en-US" sz="1800" dirty="0" smtClean="0"/>
              <a:t>107,693 </a:t>
            </a:r>
            <a:r>
              <a:rPr lang="en-US" sz="1800" dirty="0"/>
              <a:t>kg or more) </a:t>
            </a:r>
            <a:r>
              <a:rPr lang="en-US" sz="1800" dirty="0" smtClean="0"/>
              <a:t>		$</a:t>
            </a:r>
            <a:r>
              <a:rPr lang="en-US" sz="1800" dirty="0"/>
              <a:t>28,500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(current statutory maximum is $33,000)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970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HazWaste</a:t>
            </a:r>
            <a:r>
              <a:rPr lang="en-US" dirty="0" smtClean="0"/>
              <a:t> Shipment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Rule 0400-15-01-.03</a:t>
            </a:r>
          </a:p>
          <a:p>
            <a:r>
              <a:rPr lang="en-US" sz="1800" dirty="0" smtClean="0"/>
              <a:t>Hazardous </a:t>
            </a:r>
            <a:r>
              <a:rPr lang="en-US" sz="1800" dirty="0"/>
              <a:t>Waste </a:t>
            </a:r>
          </a:p>
          <a:p>
            <a:pPr marL="0" indent="0">
              <a:buNone/>
            </a:pPr>
            <a:r>
              <a:rPr lang="en-US" sz="1800" dirty="0" smtClean="0"/>
              <a:t>	Any </a:t>
            </a:r>
            <a:r>
              <a:rPr lang="en-US" sz="1800" dirty="0"/>
              <a:t>generator of twelve hundred (1200) kg or greater per year who </a:t>
            </a:r>
            <a:r>
              <a:rPr lang="en-US" sz="1800" dirty="0" smtClean="0"/>
              <a:t>	shipped </a:t>
            </a:r>
            <a:r>
              <a:rPr lang="en-US" sz="1800" dirty="0"/>
              <a:t>hazardous waste (excluding hazardous wastewater) off-site for </a:t>
            </a:r>
            <a:r>
              <a:rPr lang="en-US" sz="1800" dirty="0" smtClean="0"/>
              <a:t>	treatment </a:t>
            </a:r>
            <a:r>
              <a:rPr lang="en-US" sz="1800" dirty="0"/>
              <a:t>or disposal </a:t>
            </a:r>
            <a:r>
              <a:rPr lang="en-US" sz="1800" dirty="0" smtClean="0"/>
              <a:t>- $.</a:t>
            </a:r>
            <a:r>
              <a:rPr lang="en-US" sz="1800" dirty="0"/>
              <a:t>0209437 per kg ($19.00 per ton) </a:t>
            </a:r>
          </a:p>
          <a:p>
            <a:r>
              <a:rPr lang="en-US" sz="1800" dirty="0" smtClean="0"/>
              <a:t>Hazardous </a:t>
            </a:r>
            <a:r>
              <a:rPr lang="en-US" sz="1800" dirty="0"/>
              <a:t>Wastewater </a:t>
            </a:r>
          </a:p>
          <a:p>
            <a:pPr marL="0" indent="0">
              <a:buNone/>
            </a:pPr>
            <a:r>
              <a:rPr lang="en-US" sz="1800" dirty="0" smtClean="0"/>
              <a:t>	Any </a:t>
            </a:r>
            <a:r>
              <a:rPr lang="en-US" sz="1800" dirty="0"/>
              <a:t>generator of twelve hundred (1200) kg or greater per year who </a:t>
            </a:r>
            <a:r>
              <a:rPr lang="en-US" sz="1800" dirty="0" smtClean="0"/>
              <a:t>	shipped hazardous wastewater off-site </a:t>
            </a:r>
            <a:r>
              <a:rPr lang="en-US" sz="1800" dirty="0"/>
              <a:t>for </a:t>
            </a:r>
            <a:r>
              <a:rPr lang="en-US" sz="1800" dirty="0" smtClean="0"/>
              <a:t>treatment </a:t>
            </a:r>
            <a:r>
              <a:rPr lang="en-US" sz="1800" dirty="0"/>
              <a:t>and </a:t>
            </a:r>
            <a:r>
              <a:rPr lang="en-US" sz="1800" dirty="0" smtClean="0"/>
              <a:t>disposal - 	$.</a:t>
            </a:r>
            <a:r>
              <a:rPr lang="en-US" sz="1800" dirty="0"/>
              <a:t>01047185 per kg ($9.50 per ton) </a:t>
            </a:r>
          </a:p>
        </p:txBody>
      </p:sp>
    </p:spTree>
    <p:extLst>
      <p:ext uri="{BB962C8B-B14F-4D97-AF65-F5344CB8AC3E}">
        <p14:creationId xmlns:p14="http://schemas.microsoft.com/office/powerpoint/2010/main" val="47039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HazWaste</a:t>
            </a:r>
            <a:r>
              <a:rPr lang="en-US" dirty="0" smtClean="0"/>
              <a:t> Fee increase proposals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964047"/>
              </p:ext>
            </p:extLst>
          </p:nvPr>
        </p:nvGraphicFramePr>
        <p:xfrm>
          <a:off x="228600" y="1600200"/>
          <a:ext cx="8610602" cy="4495800"/>
        </p:xfrm>
        <a:graphic>
          <a:graphicData uri="http://schemas.openxmlformats.org/drawingml/2006/table">
            <a:tbl>
              <a:tblPr/>
              <a:tblGrid>
                <a:gridCol w="1563607"/>
                <a:gridCol w="1409399"/>
                <a:gridCol w="1409399"/>
                <a:gridCol w="1409399"/>
                <a:gridCol w="1409399"/>
                <a:gridCol w="1409399"/>
              </a:tblGrid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Current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Proposal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Proposal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Proposal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Proposal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9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Minimum Fee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$865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$1,200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$1,400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$1,600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Maximum Fee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$28,500 ($.26 per kg)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$33,000 ($.30 per kg)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$33,000 ($.35 per kg)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$33,000 ($.40 per kg)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$33,000 ($.45 per kg)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9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Off-Site Shipping Fee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$19/ton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$22/ton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$25/ton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$28/ton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$30/ton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Waste Water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$9.50/ton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$11/ton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$12.50/ton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$14/ton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$15/ton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81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HazWaste</a:t>
            </a:r>
            <a:r>
              <a:rPr lang="en-US" dirty="0"/>
              <a:t> Fee increase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Estimated increase in </a:t>
            </a:r>
            <a:r>
              <a:rPr lang="en-US" sz="1800" dirty="0" smtClean="0"/>
              <a:t>hazardous waste </a:t>
            </a:r>
            <a:r>
              <a:rPr lang="en-US" sz="1800" dirty="0" smtClean="0"/>
              <a:t>generator fees:</a:t>
            </a:r>
          </a:p>
          <a:p>
            <a:r>
              <a:rPr lang="en-US" sz="1800" dirty="0"/>
              <a:t>Proposal </a:t>
            </a:r>
            <a:r>
              <a:rPr lang="en-US" sz="1800" dirty="0" smtClean="0"/>
              <a:t>1 - $311,822</a:t>
            </a:r>
          </a:p>
          <a:p>
            <a:r>
              <a:rPr lang="en-US" sz="1800" dirty="0"/>
              <a:t>Proposal </a:t>
            </a:r>
            <a:r>
              <a:rPr lang="en-US" sz="1800" dirty="0" smtClean="0"/>
              <a:t>2 - $534,354</a:t>
            </a:r>
            <a:endParaRPr lang="en-US" sz="1800" dirty="0"/>
          </a:p>
          <a:p>
            <a:r>
              <a:rPr lang="en-US" sz="1800" dirty="0"/>
              <a:t>Proposal </a:t>
            </a:r>
            <a:r>
              <a:rPr lang="en-US" sz="1800" dirty="0" smtClean="0"/>
              <a:t>3 - $746,402</a:t>
            </a:r>
            <a:endParaRPr lang="en-US" sz="1800" dirty="0"/>
          </a:p>
          <a:p>
            <a:r>
              <a:rPr lang="en-US" sz="1800" dirty="0"/>
              <a:t>Proposal </a:t>
            </a:r>
            <a:r>
              <a:rPr lang="en-US" sz="1800" dirty="0" smtClean="0"/>
              <a:t>4 - $936,733</a:t>
            </a:r>
          </a:p>
          <a:p>
            <a:endParaRPr lang="en-US" sz="1800" dirty="0"/>
          </a:p>
          <a:p>
            <a:r>
              <a:rPr lang="en-US" sz="1800" dirty="0" err="1" smtClean="0"/>
              <a:t>DoR’s</a:t>
            </a:r>
            <a:r>
              <a:rPr lang="en-US" sz="1800" dirty="0" smtClean="0"/>
              <a:t> preferred alternative is Proposal </a:t>
            </a:r>
            <a:r>
              <a:rPr lang="en-US" sz="1800" dirty="0" smtClean="0"/>
              <a:t>4</a:t>
            </a:r>
          </a:p>
          <a:p>
            <a:pPr lvl="1"/>
            <a:r>
              <a:rPr lang="en-US" sz="1800" dirty="0" smtClean="0"/>
              <a:t>Maximizes </a:t>
            </a:r>
            <a:r>
              <a:rPr lang="en-US" sz="1800" dirty="0" err="1" smtClean="0"/>
              <a:t>Haz</a:t>
            </a:r>
            <a:r>
              <a:rPr lang="en-US" sz="1800" dirty="0" smtClean="0"/>
              <a:t> Waste fee collections under the current statutory controls</a:t>
            </a:r>
          </a:p>
          <a:p>
            <a:pPr lvl="1"/>
            <a:r>
              <a:rPr lang="en-US" sz="1800" dirty="0" smtClean="0"/>
              <a:t>Provides funding to address a</a:t>
            </a:r>
            <a:r>
              <a:rPr lang="en-US" sz="1800" dirty="0" smtClean="0">
                <a:solidFill>
                  <a:prstClr val="black"/>
                </a:solidFill>
              </a:rPr>
              <a:t>nnual expenses and GASB </a:t>
            </a:r>
            <a:r>
              <a:rPr lang="en-US" sz="1800">
                <a:solidFill>
                  <a:prstClr val="black"/>
                </a:solidFill>
              </a:rPr>
              <a:t>49 </a:t>
            </a:r>
            <a:r>
              <a:rPr lang="en-US" sz="1800" smtClean="0">
                <a:solidFill>
                  <a:prstClr val="black"/>
                </a:solidFill>
              </a:rPr>
              <a:t>obligations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8356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B</Template>
  <TotalTime>4017</TotalTime>
  <Words>338</Words>
  <Application>Microsoft Office PowerPoint</Application>
  <PresentationFormat>On-screen Show (4:3)</PresentationFormat>
  <Paragraphs>79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PowerPoint B</vt:lpstr>
      <vt:lpstr>1_PowerPoint B</vt:lpstr>
      <vt:lpstr>Division of Remediation Hazardous Waste Generator Fee Increase Options </vt:lpstr>
      <vt:lpstr>HWRAF Obligations</vt:lpstr>
      <vt:lpstr>HWRAF Balances FY15-FY19</vt:lpstr>
      <vt:lpstr>Division of Remediation</vt:lpstr>
      <vt:lpstr>Current HazWaste Generator Fees</vt:lpstr>
      <vt:lpstr>Current HazWaste Shipment Fees</vt:lpstr>
      <vt:lpstr>HazWaste Fee increase proposals</vt:lpstr>
      <vt:lpstr>HazWaste Fee increase proposals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Remediation</dc:title>
  <dc:creator>bg38006</dc:creator>
  <cp:lastModifiedBy>Evan W. Spann</cp:lastModifiedBy>
  <cp:revision>215</cp:revision>
  <dcterms:created xsi:type="dcterms:W3CDTF">2012-02-27T18:17:41Z</dcterms:created>
  <dcterms:modified xsi:type="dcterms:W3CDTF">2020-01-22T18:56:03Z</dcterms:modified>
</cp:coreProperties>
</file>