
<file path=[Content_Types].xml><?xml version="1.0" encoding="utf-8"?>
<Types xmlns="http://schemas.openxmlformats.org/package/2006/content-types">
  <Default Extension="C38A1EA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300" r:id="rId4"/>
    <p:sldId id="295" r:id="rId5"/>
    <p:sldId id="305" r:id="rId6"/>
    <p:sldId id="304" r:id="rId7"/>
    <p:sldId id="312" r:id="rId8"/>
    <p:sldId id="303" r:id="rId9"/>
    <p:sldId id="307" r:id="rId10"/>
    <p:sldId id="299" r:id="rId11"/>
    <p:sldId id="30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Payne" initials="CP" lastIdx="1" clrIdx="0">
    <p:extLst>
      <p:ext uri="{19B8F6BF-5375-455C-9EA6-DF929625EA0E}">
        <p15:presenceInfo xmlns:p15="http://schemas.microsoft.com/office/powerpoint/2012/main" userId="S::AG05E38@tn.gov::8adfb2a4-5156-458b-acb5-512dd3bb12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F890DD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75" autoAdjust="0"/>
  </p:normalViewPr>
  <p:slideViewPr>
    <p:cSldViewPr>
      <p:cViewPr varScale="1">
        <p:scale>
          <a:sx n="85" d="100"/>
          <a:sy n="85" d="100"/>
        </p:scale>
        <p:origin x="15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CD4D-591F-4867-88C1-353131EE19E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E5EA5-1C73-464C-9B45-8D17E0FB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9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1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7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Query AP33C shows </a:t>
            </a:r>
          </a:p>
          <a:p>
            <a:r>
              <a:rPr lang="en-US" dirty="0"/>
              <a:t>Supplier ID #</a:t>
            </a:r>
          </a:p>
          <a:p>
            <a:r>
              <a:rPr lang="en-US" dirty="0"/>
              <a:t>Supplier Status –  Will show if it is Active or Inactive</a:t>
            </a:r>
          </a:p>
          <a:p>
            <a:r>
              <a:rPr lang="en-US" dirty="0"/>
              <a:t>Supplier Business Type, This is what is already on file</a:t>
            </a:r>
          </a:p>
          <a:p>
            <a:r>
              <a:rPr lang="en-US" dirty="0"/>
              <a:t>Last four digits of Tax ID this is all you will be able to see</a:t>
            </a:r>
          </a:p>
          <a:p>
            <a:r>
              <a:rPr lang="en-US" dirty="0"/>
              <a:t>Supplier Name as it appears in Edison</a:t>
            </a:r>
          </a:p>
          <a:p>
            <a:r>
              <a:rPr lang="en-US" dirty="0"/>
              <a:t>Lists all Address #’s for this supplier, Address status whether the address is active or inactive, Address as entered in Edison , and Payment Alternate name which is the DBA</a:t>
            </a:r>
          </a:p>
          <a:p>
            <a:r>
              <a:rPr lang="en-US" dirty="0"/>
              <a:t>Lists all locations by name and shows if they are Active or Inactive</a:t>
            </a:r>
          </a:p>
          <a:p>
            <a:r>
              <a:rPr lang="en-US" dirty="0"/>
              <a:t>Banking, if on file is listed by payment method, Bank ID/Routing #, Last four digits of Account #, and email to which electronic remittance advices are being sent.</a:t>
            </a:r>
          </a:p>
          <a:p>
            <a:r>
              <a:rPr lang="en-US" dirty="0"/>
              <a:t>This a very handy tool when you are looking for information about a specific supplier.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31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2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9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E5EA5-1C73-464C-9B45-8D17E0FB42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9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038603"/>
            <a:ext cx="86868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461001"/>
            <a:ext cx="86868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33475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finance/rd-doa/fa-accfin-swa.html" TargetMode="External"/><Relationship Id="rId2" Type="http://schemas.openxmlformats.org/officeDocument/2006/relationships/hyperlink" Target="mailto:Supplier.Maintenance@tn.gov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C38A1EA0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Supplier Maintenance Agency Training Workshop #3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Topic: Supplier Maintenance Tips &amp; Tricks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AE5E387-30D6-4FE4-A003-12A8673227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6400800"/>
            <a:ext cx="9144000" cy="457200"/>
          </a:xfrm>
        </p:spPr>
        <p:txBody>
          <a:bodyPr/>
          <a:lstStyle/>
          <a:p>
            <a:r>
              <a:rPr lang="en-US" dirty="0"/>
              <a:t>Division of Accounts, Supplier Maintenance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Supplier Maintenance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822B2-7AEC-4C24-88E8-467643E13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1524000"/>
          </a:xfrm>
        </p:spPr>
        <p:txBody>
          <a:bodyPr>
            <a:normAutofit/>
          </a:bodyPr>
          <a:lstStyle/>
          <a:p>
            <a:r>
              <a:rPr lang="en-US" dirty="0"/>
              <a:t>Email – </a:t>
            </a:r>
            <a:r>
              <a:rPr lang="en-US" dirty="0">
                <a:hlinkClick r:id="rId2"/>
              </a:rPr>
              <a:t>Supplier.Maintenance@tn.gov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Voicemail line - 615-741-9745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BB3ACB2-137E-4287-8F6D-BC7103154D32}"/>
              </a:ext>
            </a:extLst>
          </p:cNvPr>
          <p:cNvSpPr txBox="1">
            <a:spLocks/>
          </p:cNvSpPr>
          <p:nvPr/>
        </p:nvSpPr>
        <p:spPr>
          <a:xfrm>
            <a:off x="228600" y="3268446"/>
            <a:ext cx="8763000" cy="2602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Strongly encourage agencies to visit the Supplier Maintenance Section of the 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DOA Accounting Job Aids website</a:t>
            </a:r>
            <a:endParaRPr lang="en-US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Emergency Request Procedures</a:t>
            </a:r>
          </a:p>
          <a:p>
            <a:pPr lvl="1"/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Announcements</a:t>
            </a:r>
          </a:p>
          <a:p>
            <a:pPr lvl="1"/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Forms</a:t>
            </a:r>
          </a:p>
          <a:p>
            <a:pPr lvl="1"/>
            <a:r>
              <a:rPr lang="en-US" sz="2600" dirty="0"/>
              <a:t>Helpful Instructions 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4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3D4D-EB61-43FA-8C87-7FB08615C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733800"/>
            <a:ext cx="8686800" cy="990601"/>
          </a:xfrm>
        </p:spPr>
        <p:txBody>
          <a:bodyPr>
            <a:noAutofit/>
          </a:bodyPr>
          <a:lstStyle/>
          <a:p>
            <a:r>
              <a:rPr lang="en-US" sz="6000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AFF86E-6E5D-498B-B147-B5139AC0B1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1358" r="2473" b="2715"/>
          <a:stretch>
            <a:fillRect/>
          </a:stretch>
        </p:blipFill>
        <p:spPr bwMode="auto">
          <a:xfrm>
            <a:off x="3124200" y="4727223"/>
            <a:ext cx="2895600" cy="1634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942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Training Workshops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ABAE65-315E-4500-BFB3-1875D0794266}"/>
              </a:ext>
            </a:extLst>
          </p:cNvPr>
          <p:cNvSpPr txBox="1"/>
          <p:nvPr/>
        </p:nvSpPr>
        <p:spPr>
          <a:xfrm>
            <a:off x="647700" y="400911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submit any topic ideas or questions with specific examples to Supplier.Maintenance@tn.gov and include in the Subject: ATW.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472EF67-FBB6-4891-A4AF-D844D827C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69627"/>
              </p:ext>
            </p:extLst>
          </p:nvPr>
        </p:nvGraphicFramePr>
        <p:xfrm>
          <a:off x="1790700" y="2057400"/>
          <a:ext cx="5562600" cy="117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3457902448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795902709"/>
                    </a:ext>
                  </a:extLst>
                </a:gridCol>
              </a:tblGrid>
              <a:tr h="58929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Month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Topic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457434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June 2022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TBD</a:t>
                      </a:r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71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7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8924-0664-43F1-90A6-73E0ABEA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&amp; Tricks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2605-3480-419A-A032-53DF542E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333500"/>
            <a:ext cx="8763000" cy="4191000"/>
          </a:xfrm>
        </p:spPr>
        <p:txBody>
          <a:bodyPr>
            <a:normAutofit/>
          </a:bodyPr>
          <a:lstStyle/>
          <a:p>
            <a:r>
              <a:rPr lang="en-US" dirty="0"/>
              <a:t>Supplier files are driven by tax ID</a:t>
            </a:r>
          </a:p>
          <a:p>
            <a:endParaRPr lang="en-US" dirty="0"/>
          </a:p>
          <a:p>
            <a:r>
              <a:rPr lang="en-US" dirty="0"/>
              <a:t>Know your supplier</a:t>
            </a:r>
          </a:p>
          <a:p>
            <a:endParaRPr lang="en-US" dirty="0"/>
          </a:p>
          <a:p>
            <a:r>
              <a:rPr lang="en-US" dirty="0"/>
              <a:t>Query TN_AP33C_VENDOR_SEARCH</a:t>
            </a:r>
          </a:p>
          <a:p>
            <a:endParaRPr lang="en-US" dirty="0"/>
          </a:p>
          <a:p>
            <a:r>
              <a:rPr lang="en-US" dirty="0"/>
              <a:t>Review Supplier search tool in Edison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31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5B64-5C28-42FB-8239-9F45FF85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TN_AP33C_Vendor_Search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FE3E9D4-9EE2-476F-BE82-35F108B7F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587242"/>
            <a:ext cx="8763000" cy="4170879"/>
          </a:xfrm>
        </p:spPr>
      </p:pic>
      <p:sp>
        <p:nvSpPr>
          <p:cNvPr id="8" name="Text Box 17">
            <a:extLst>
              <a:ext uri="{FF2B5EF4-FFF2-40B4-BE49-F238E27FC236}">
                <a16:creationId xmlns:a16="http://schemas.microsoft.com/office/drawing/2014/main" id="{C019E25C-2919-4D36-820A-E30F60746C1E}"/>
              </a:ext>
            </a:extLst>
          </p:cNvPr>
          <p:cNvSpPr txBox="1"/>
          <p:nvPr/>
        </p:nvSpPr>
        <p:spPr>
          <a:xfrm>
            <a:off x="228600" y="2179635"/>
            <a:ext cx="876299" cy="219075"/>
          </a:xfrm>
          <a:prstGeom prst="rect">
            <a:avLst/>
          </a:prstGeom>
          <a:solidFill>
            <a:schemeClr val="lt1"/>
          </a:solidFill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Supplier ID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5B5164-3B6B-4E4E-85D4-A7367021CEB5}"/>
              </a:ext>
            </a:extLst>
          </p:cNvPr>
          <p:cNvCxnSpPr>
            <a:cxnSpLocks/>
          </p:cNvCxnSpPr>
          <p:nvPr/>
        </p:nvCxnSpPr>
        <p:spPr>
          <a:xfrm>
            <a:off x="666749" y="2398710"/>
            <a:ext cx="0" cy="1836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7">
            <a:extLst>
              <a:ext uri="{FF2B5EF4-FFF2-40B4-BE49-F238E27FC236}">
                <a16:creationId xmlns:a16="http://schemas.microsoft.com/office/drawing/2014/main" id="{B0015DF6-B28A-4671-91BF-3DCC301FD81F}"/>
              </a:ext>
            </a:extLst>
          </p:cNvPr>
          <p:cNvSpPr txBox="1"/>
          <p:nvPr/>
        </p:nvSpPr>
        <p:spPr>
          <a:xfrm>
            <a:off x="257175" y="3197221"/>
            <a:ext cx="1152516" cy="761999"/>
          </a:xfrm>
          <a:prstGeom prst="rect">
            <a:avLst/>
          </a:prstGeom>
          <a:solidFill>
            <a:schemeClr val="lt1"/>
          </a:solidFill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Supplier ID status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= Approved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= Inactive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 = Ready for Review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131722-3B3E-4096-AD08-7F1C7E10A0E9}"/>
              </a:ext>
            </a:extLst>
          </p:cNvPr>
          <p:cNvCxnSpPr>
            <a:cxnSpLocks/>
          </p:cNvCxnSpPr>
          <p:nvPr/>
        </p:nvCxnSpPr>
        <p:spPr>
          <a:xfrm flipV="1">
            <a:off x="990600" y="2743200"/>
            <a:ext cx="0" cy="4540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>
            <a:extLst>
              <a:ext uri="{FF2B5EF4-FFF2-40B4-BE49-F238E27FC236}">
                <a16:creationId xmlns:a16="http://schemas.microsoft.com/office/drawing/2014/main" id="{B4BF7D94-A388-4564-8D25-3CC5B60283CB}"/>
              </a:ext>
            </a:extLst>
          </p:cNvPr>
          <p:cNvSpPr txBox="1"/>
          <p:nvPr/>
        </p:nvSpPr>
        <p:spPr>
          <a:xfrm>
            <a:off x="1400175" y="2137565"/>
            <a:ext cx="876299" cy="334965"/>
          </a:xfrm>
          <a:prstGeom prst="rect">
            <a:avLst/>
          </a:prstGeom>
          <a:solidFill>
            <a:schemeClr val="lt1"/>
          </a:solidFill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Supplier Business Type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4C8823-E165-4A90-8EDB-5F9CCF9B503B}"/>
              </a:ext>
            </a:extLst>
          </p:cNvPr>
          <p:cNvCxnSpPr>
            <a:cxnSpLocks/>
          </p:cNvCxnSpPr>
          <p:nvPr/>
        </p:nvCxnSpPr>
        <p:spPr>
          <a:xfrm flipH="1">
            <a:off x="1257301" y="2454010"/>
            <a:ext cx="152390" cy="796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7">
            <a:extLst>
              <a:ext uri="{FF2B5EF4-FFF2-40B4-BE49-F238E27FC236}">
                <a16:creationId xmlns:a16="http://schemas.microsoft.com/office/drawing/2014/main" id="{507EF238-3D7D-4A48-911C-D40FCDFDCAF4}"/>
              </a:ext>
            </a:extLst>
          </p:cNvPr>
          <p:cNvSpPr txBox="1"/>
          <p:nvPr/>
        </p:nvSpPr>
        <p:spPr>
          <a:xfrm>
            <a:off x="1295400" y="4028804"/>
            <a:ext cx="609600" cy="527313"/>
          </a:xfrm>
          <a:prstGeom prst="rect">
            <a:avLst/>
          </a:prstGeom>
          <a:solidFill>
            <a:schemeClr val="lt1"/>
          </a:solidFill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 four digits of tax ID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56B9885-C26B-4B1A-BFE5-A52F2EB83C84}"/>
              </a:ext>
            </a:extLst>
          </p:cNvPr>
          <p:cNvCxnSpPr>
            <a:cxnSpLocks/>
          </p:cNvCxnSpPr>
          <p:nvPr/>
        </p:nvCxnSpPr>
        <p:spPr>
          <a:xfrm flipV="1">
            <a:off x="1600200" y="2726806"/>
            <a:ext cx="0" cy="13080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Brace 30">
            <a:extLst>
              <a:ext uri="{FF2B5EF4-FFF2-40B4-BE49-F238E27FC236}">
                <a16:creationId xmlns:a16="http://schemas.microsoft.com/office/drawing/2014/main" id="{59E443E3-8BEC-45EB-8463-09CC34156392}"/>
              </a:ext>
            </a:extLst>
          </p:cNvPr>
          <p:cNvSpPr/>
          <p:nvPr/>
        </p:nvSpPr>
        <p:spPr>
          <a:xfrm rot="16200000">
            <a:off x="5302782" y="1078448"/>
            <a:ext cx="533396" cy="2824698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A0EC147F-AA1F-491E-A1AE-D9C47EF4BBAD}"/>
              </a:ext>
            </a:extLst>
          </p:cNvPr>
          <p:cNvSpPr txBox="1"/>
          <p:nvPr/>
        </p:nvSpPr>
        <p:spPr>
          <a:xfrm>
            <a:off x="4765680" y="1752600"/>
            <a:ext cx="1636180" cy="490795"/>
          </a:xfrm>
          <a:prstGeom prst="rect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 information: Payment Alternate name (DBA name) and address 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C12AC05-67A0-4ECD-9461-5190B029D2E2}"/>
              </a:ext>
            </a:extLst>
          </p:cNvPr>
          <p:cNvSpPr txBox="1"/>
          <p:nvPr/>
        </p:nvSpPr>
        <p:spPr>
          <a:xfrm>
            <a:off x="3810003" y="1879870"/>
            <a:ext cx="876299" cy="490795"/>
          </a:xfrm>
          <a:prstGeom prst="rect">
            <a:avLst/>
          </a:prstGeom>
          <a:solidFill>
            <a:schemeClr val="lt1"/>
          </a:solidFill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Supplier Name (Line 1 of IRS W-9)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C74FB2-0E63-4C42-93B6-77D84AE6AEF4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3962400" y="2370665"/>
            <a:ext cx="285753" cy="2196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1B906449-8C14-4F12-9EF5-D4D85177548E}"/>
              </a:ext>
            </a:extLst>
          </p:cNvPr>
          <p:cNvSpPr/>
          <p:nvPr/>
        </p:nvSpPr>
        <p:spPr>
          <a:xfrm rot="16200000">
            <a:off x="2728915" y="1753923"/>
            <a:ext cx="533396" cy="1400175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38F99D72-0037-4DBB-9EC8-0CA2CBD7B134}"/>
              </a:ext>
            </a:extLst>
          </p:cNvPr>
          <p:cNvSpPr txBox="1"/>
          <p:nvPr/>
        </p:nvSpPr>
        <p:spPr>
          <a:xfrm>
            <a:off x="2566444" y="1065464"/>
            <a:ext cx="876299" cy="1177931"/>
          </a:xfrm>
          <a:prstGeom prst="rect">
            <a:avLst/>
          </a:prstGeom>
          <a:solidFill>
            <a:schemeClr val="lt1"/>
          </a:solidFill>
          <a:ln w="28575">
            <a:solidFill>
              <a:srgbClr val="92D05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Location Name, Description of Location, and Location Status (A = Active, I = Inactive)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106F362E-DBFD-48E7-8D17-173F099C03B5}"/>
              </a:ext>
            </a:extLst>
          </p:cNvPr>
          <p:cNvSpPr txBox="1"/>
          <p:nvPr/>
        </p:nvSpPr>
        <p:spPr>
          <a:xfrm>
            <a:off x="1704966" y="3109285"/>
            <a:ext cx="1095381" cy="632060"/>
          </a:xfrm>
          <a:prstGeom prst="rect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 ID # and Address Status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 = Active;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= Inactive) 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2C599B5-98E5-40B2-A894-86CE0CBD00D0}"/>
              </a:ext>
            </a:extLst>
          </p:cNvPr>
          <p:cNvCxnSpPr>
            <a:cxnSpLocks/>
          </p:cNvCxnSpPr>
          <p:nvPr/>
        </p:nvCxnSpPr>
        <p:spPr>
          <a:xfrm flipV="1">
            <a:off x="1905000" y="2720710"/>
            <a:ext cx="0" cy="388575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8682ED6-C2AE-4263-B1C4-09AEF6B7B243}"/>
              </a:ext>
            </a:extLst>
          </p:cNvPr>
          <p:cNvCxnSpPr>
            <a:cxnSpLocks/>
          </p:cNvCxnSpPr>
          <p:nvPr/>
        </p:nvCxnSpPr>
        <p:spPr>
          <a:xfrm flipV="1">
            <a:off x="2209800" y="2720709"/>
            <a:ext cx="0" cy="388575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ight Brace 46">
            <a:extLst>
              <a:ext uri="{FF2B5EF4-FFF2-40B4-BE49-F238E27FC236}">
                <a16:creationId xmlns:a16="http://schemas.microsoft.com/office/drawing/2014/main" id="{4C6CC5F2-9BF3-4C4A-B3F7-31BCCDEFB1EC}"/>
              </a:ext>
            </a:extLst>
          </p:cNvPr>
          <p:cNvSpPr/>
          <p:nvPr/>
        </p:nvSpPr>
        <p:spPr>
          <a:xfrm rot="16200000">
            <a:off x="7553330" y="1631825"/>
            <a:ext cx="533396" cy="1733554"/>
          </a:xfrm>
          <a:prstGeom prst="righ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Box 17">
            <a:extLst>
              <a:ext uri="{FF2B5EF4-FFF2-40B4-BE49-F238E27FC236}">
                <a16:creationId xmlns:a16="http://schemas.microsoft.com/office/drawing/2014/main" id="{0EA7D90B-9C40-4640-904B-247EB11BB836}"/>
              </a:ext>
            </a:extLst>
          </p:cNvPr>
          <p:cNvSpPr txBox="1"/>
          <p:nvPr/>
        </p:nvSpPr>
        <p:spPr>
          <a:xfrm>
            <a:off x="7001938" y="1219200"/>
            <a:ext cx="1636180" cy="1024195"/>
          </a:xfrm>
          <a:prstGeom prst="rect">
            <a:avLst/>
          </a:prstGeom>
          <a:solidFill>
            <a:schemeClr val="lt1"/>
          </a:solidFill>
          <a:ln w="28575">
            <a:solidFill>
              <a:srgbClr val="FFC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bank information is on file, Payment Method = EFT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Bank ID = Routing #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Account # = Last four digits of bank account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 ID = for electronic remittance advices</a:t>
            </a:r>
            <a:endParaRPr lang="en-US" sz="1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43BCED8-59C2-4EBA-BFA6-EA8374329852}"/>
              </a:ext>
            </a:extLst>
          </p:cNvPr>
          <p:cNvSpPr/>
          <p:nvPr/>
        </p:nvSpPr>
        <p:spPr>
          <a:xfrm>
            <a:off x="25406" y="1429020"/>
            <a:ext cx="2079608" cy="6810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116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24" grpId="0" animBg="1"/>
      <p:bldP spid="27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9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35A2-AA3B-4FE6-A959-433C0CB6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Suppliers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D9084-0FEF-4206-AB1F-082553F6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84484"/>
            <a:ext cx="8763000" cy="8255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NavBar icon&gt;Menu&gt;FSCM&gt;Suppliers&gt;Supplier Information</a:t>
            </a:r>
          </a:p>
          <a:p>
            <a:endParaRPr lang="en-US" b="1" dirty="0"/>
          </a:p>
          <a:p>
            <a:r>
              <a:rPr lang="en-US" dirty="0"/>
              <a:t>Change dropdown boxes to “Contains” to broaden search (excluding ID Type field)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C02A09-FD03-4362-B037-7FC0542AF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19301"/>
            <a:ext cx="8763000" cy="35611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C9D20E-B8CF-4292-A523-6A0FB4CAF69F}"/>
              </a:ext>
            </a:extLst>
          </p:cNvPr>
          <p:cNvCxnSpPr>
            <a:cxnSpLocks/>
          </p:cNvCxnSpPr>
          <p:nvPr/>
        </p:nvCxnSpPr>
        <p:spPr>
          <a:xfrm>
            <a:off x="533400" y="30480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5329BA-2553-4885-9A1C-4B30F2489693}"/>
              </a:ext>
            </a:extLst>
          </p:cNvPr>
          <p:cNvCxnSpPr>
            <a:cxnSpLocks/>
          </p:cNvCxnSpPr>
          <p:nvPr/>
        </p:nvCxnSpPr>
        <p:spPr>
          <a:xfrm>
            <a:off x="440788" y="40386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ED0E745-A4E9-4C30-A400-40F24AA2B6C5}"/>
              </a:ext>
            </a:extLst>
          </p:cNvPr>
          <p:cNvCxnSpPr>
            <a:cxnSpLocks/>
          </p:cNvCxnSpPr>
          <p:nvPr/>
        </p:nvCxnSpPr>
        <p:spPr>
          <a:xfrm>
            <a:off x="480647" y="44958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FFA8CB-C8FA-4629-B207-4B3162E6122D}"/>
              </a:ext>
            </a:extLst>
          </p:cNvPr>
          <p:cNvCxnSpPr>
            <a:cxnSpLocks/>
          </p:cNvCxnSpPr>
          <p:nvPr/>
        </p:nvCxnSpPr>
        <p:spPr>
          <a:xfrm>
            <a:off x="4953000" y="40386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8EBBE9-1DA0-4384-9C17-9A6F2AC78ED2}"/>
              </a:ext>
            </a:extLst>
          </p:cNvPr>
          <p:cNvCxnSpPr>
            <a:cxnSpLocks/>
          </p:cNvCxnSpPr>
          <p:nvPr/>
        </p:nvCxnSpPr>
        <p:spPr>
          <a:xfrm>
            <a:off x="4800600" y="42672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2E8AA2-93AB-4668-B0D9-19AADBBE630D}"/>
              </a:ext>
            </a:extLst>
          </p:cNvPr>
          <p:cNvCxnSpPr>
            <a:cxnSpLocks/>
          </p:cNvCxnSpPr>
          <p:nvPr/>
        </p:nvCxnSpPr>
        <p:spPr>
          <a:xfrm>
            <a:off x="4904935" y="44958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9F5BB8-BFA6-408B-98B4-CA30E733DFD0}"/>
              </a:ext>
            </a:extLst>
          </p:cNvPr>
          <p:cNvCxnSpPr>
            <a:cxnSpLocks/>
          </p:cNvCxnSpPr>
          <p:nvPr/>
        </p:nvCxnSpPr>
        <p:spPr>
          <a:xfrm>
            <a:off x="4800600" y="47244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13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8924-0664-43F1-90A6-73E0ABEA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&amp; Tricks – Supplier Update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2605-3480-419A-A032-53DF542E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22" y="1371600"/>
            <a:ext cx="8763000" cy="4267200"/>
          </a:xfrm>
        </p:spPr>
        <p:txBody>
          <a:bodyPr>
            <a:normAutofit/>
          </a:bodyPr>
          <a:lstStyle/>
          <a:p>
            <a:r>
              <a:rPr lang="en-US" dirty="0"/>
              <a:t>Section 1 must match Edison information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Tax ID is always needed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Attach required documentation </a:t>
            </a:r>
          </a:p>
          <a:p>
            <a:pPr marL="0" indent="0">
              <a:buNone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When changing Business Type, ensure appropriate Location is on file or request one be added on SUF</a:t>
            </a:r>
          </a:p>
        </p:txBody>
      </p:sp>
    </p:spTree>
    <p:extLst>
      <p:ext uri="{BB962C8B-B14F-4D97-AF65-F5344CB8AC3E}">
        <p14:creationId xmlns:p14="http://schemas.microsoft.com/office/powerpoint/2010/main" val="100438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8924-0664-43F1-90A6-73E0ABEA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&amp; Tricks – Supplier Update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2605-3480-419A-A032-53DF542E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22" y="1447800"/>
            <a:ext cx="8763000" cy="4191000"/>
          </a:xfrm>
        </p:spPr>
        <p:txBody>
          <a:bodyPr>
            <a:normAutofit/>
          </a:bodyPr>
          <a:lstStyle/>
          <a:p>
            <a:r>
              <a:rPr lang="en-US" dirty="0"/>
              <a:t>IRS Form W-9 only needed to: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/>
              <a:t>Update Supplier Name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Change Address ID 1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Change Business Type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Activate a supplier file</a:t>
            </a:r>
          </a:p>
        </p:txBody>
      </p:sp>
    </p:spTree>
    <p:extLst>
      <p:ext uri="{BB962C8B-B14F-4D97-AF65-F5344CB8AC3E}">
        <p14:creationId xmlns:p14="http://schemas.microsoft.com/office/powerpoint/2010/main" val="39770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8924-0664-43F1-90A6-73E0ABEA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Tips &amp; Tricks – Supplier Direct Deposit Authorization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B8D73B-81B2-49A8-BF8C-E529DC26F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97" y="2057400"/>
            <a:ext cx="8351303" cy="347667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FCE93A-1306-44D0-8514-3FBCFE466C01}"/>
              </a:ext>
            </a:extLst>
          </p:cNvPr>
          <p:cNvCxnSpPr>
            <a:cxnSpLocks/>
          </p:cNvCxnSpPr>
          <p:nvPr/>
        </p:nvCxnSpPr>
        <p:spPr>
          <a:xfrm>
            <a:off x="69166" y="40386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2936F7-79E8-4809-9847-C80237A6A88C}"/>
              </a:ext>
            </a:extLst>
          </p:cNvPr>
          <p:cNvCxnSpPr>
            <a:cxnSpLocks/>
          </p:cNvCxnSpPr>
          <p:nvPr/>
        </p:nvCxnSpPr>
        <p:spPr>
          <a:xfrm>
            <a:off x="69166" y="41910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3685BA82-4378-4951-85F4-DA21EF2C8763}"/>
              </a:ext>
            </a:extLst>
          </p:cNvPr>
          <p:cNvSpPr/>
          <p:nvPr/>
        </p:nvSpPr>
        <p:spPr>
          <a:xfrm>
            <a:off x="4187700" y="3887366"/>
            <a:ext cx="1219200" cy="6095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FBC6E8-C0A9-4148-8A72-D8428D008B87}"/>
              </a:ext>
            </a:extLst>
          </p:cNvPr>
          <p:cNvSpPr/>
          <p:nvPr/>
        </p:nvSpPr>
        <p:spPr>
          <a:xfrm>
            <a:off x="6539131" y="3887365"/>
            <a:ext cx="1922585" cy="5978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E06EC5-669C-46F3-BE6C-A23DCBA9E2D4}"/>
              </a:ext>
            </a:extLst>
          </p:cNvPr>
          <p:cNvSpPr/>
          <p:nvPr/>
        </p:nvSpPr>
        <p:spPr>
          <a:xfrm>
            <a:off x="5943601" y="2362200"/>
            <a:ext cx="2514598" cy="1513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45EE699-6A78-4E36-B531-9C1FF676A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91069"/>
            <a:ext cx="8763000" cy="6349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Sections 1 through 3 completed by the supplier</a:t>
            </a:r>
          </a:p>
          <a:p>
            <a:r>
              <a:rPr lang="en-US" dirty="0"/>
              <a:t>Section 4 completed by the financial institution </a:t>
            </a:r>
          </a:p>
        </p:txBody>
      </p:sp>
    </p:spTree>
    <p:extLst>
      <p:ext uri="{BB962C8B-B14F-4D97-AF65-F5344CB8AC3E}">
        <p14:creationId xmlns:p14="http://schemas.microsoft.com/office/powerpoint/2010/main" val="34999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896F-C12F-441D-9C59-2537937EE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Tips &amp; Tricks – Email Deposit Notification Form (EDNF)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522A-CFA0-4414-B4FD-0781FA0EF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06758"/>
            <a:ext cx="8763000" cy="722041"/>
          </a:xfrm>
        </p:spPr>
        <p:txBody>
          <a:bodyPr>
            <a:normAutofit/>
          </a:bodyPr>
          <a:lstStyle/>
          <a:p>
            <a:r>
              <a:rPr lang="en-US" sz="1600" dirty="0"/>
              <a:t>To add, change, or remove email for payment notifications</a:t>
            </a:r>
          </a:p>
          <a:p>
            <a:r>
              <a:rPr lang="en-US" sz="1600" dirty="0"/>
              <a:t>Completed by the supplier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C2A9CA-7CC8-473B-80C8-DC09053061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65"/>
          <a:stretch/>
        </p:blipFill>
        <p:spPr>
          <a:xfrm>
            <a:off x="1524000" y="1828799"/>
            <a:ext cx="6469856" cy="42276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D6941B01-556A-42E7-B1BF-DA30E5436C98}"/>
              </a:ext>
            </a:extLst>
          </p:cNvPr>
          <p:cNvSpPr/>
          <p:nvPr/>
        </p:nvSpPr>
        <p:spPr>
          <a:xfrm>
            <a:off x="1371600" y="3429000"/>
            <a:ext cx="304800" cy="98356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541</Words>
  <Application>Microsoft Office PowerPoint</Application>
  <PresentationFormat>On-screen Show (4:3)</PresentationFormat>
  <Paragraphs>94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PermianSlabSerifTypeface</vt:lpstr>
      <vt:lpstr>PowerPoint B</vt:lpstr>
      <vt:lpstr>Supplier Maintenance Agency Training Workshop #3</vt:lpstr>
      <vt:lpstr>Upcoming Training Workshops</vt:lpstr>
      <vt:lpstr>Tips &amp; Tricks - General</vt:lpstr>
      <vt:lpstr>TN_AP33C_Vendor_Search</vt:lpstr>
      <vt:lpstr>Review Suppliers</vt:lpstr>
      <vt:lpstr>Tips &amp; Tricks – Supplier Update Form</vt:lpstr>
      <vt:lpstr>Tips &amp; Tricks – Supplier Update Form</vt:lpstr>
      <vt:lpstr>Tips &amp; Tricks – Supplier Direct Deposit Authorization</vt:lpstr>
      <vt:lpstr>Tips &amp; Tricks – Email Deposit Notification Form (EDNF)</vt:lpstr>
      <vt:lpstr>Contact Supplier Maintenance</vt:lpstr>
      <vt:lpstr>Questions?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Katelyn Huckaby</cp:lastModifiedBy>
  <cp:revision>138</cp:revision>
  <dcterms:created xsi:type="dcterms:W3CDTF">2015-04-23T14:24:52Z</dcterms:created>
  <dcterms:modified xsi:type="dcterms:W3CDTF">2022-03-21T16:51:53Z</dcterms:modified>
</cp:coreProperties>
</file>