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24" r:id="rId3"/>
    <p:sldId id="523" r:id="rId4"/>
    <p:sldId id="257" r:id="rId5"/>
    <p:sldId id="258" r:id="rId6"/>
    <p:sldId id="259" r:id="rId7"/>
    <p:sldId id="271" r:id="rId8"/>
    <p:sldId id="272" r:id="rId9"/>
    <p:sldId id="527" r:id="rId10"/>
    <p:sldId id="260" r:id="rId11"/>
    <p:sldId id="261" r:id="rId12"/>
    <p:sldId id="273" r:id="rId13"/>
    <p:sldId id="522" r:id="rId14"/>
    <p:sldId id="262" r:id="rId15"/>
    <p:sldId id="521" r:id="rId16"/>
    <p:sldId id="264" r:id="rId17"/>
    <p:sldId id="528" r:id="rId18"/>
    <p:sldId id="529" r:id="rId19"/>
    <p:sldId id="526" r:id="rId20"/>
    <p:sldId id="265" r:id="rId21"/>
    <p:sldId id="388" r:id="rId22"/>
    <p:sldId id="428" r:id="rId23"/>
    <p:sldId id="431" r:id="rId24"/>
    <p:sldId id="426" r:id="rId25"/>
    <p:sldId id="386" r:id="rId26"/>
    <p:sldId id="385" r:id="rId27"/>
    <p:sldId id="436" r:id="rId28"/>
    <p:sldId id="438" r:id="rId29"/>
    <p:sldId id="440" r:id="rId30"/>
    <p:sldId id="442" r:id="rId31"/>
    <p:sldId id="444" r:id="rId32"/>
    <p:sldId id="446" r:id="rId33"/>
    <p:sldId id="448" r:id="rId34"/>
    <p:sldId id="450" r:id="rId35"/>
    <p:sldId id="452" r:id="rId36"/>
    <p:sldId id="454" r:id="rId37"/>
    <p:sldId id="458" r:id="rId38"/>
    <p:sldId id="460" r:id="rId39"/>
    <p:sldId id="462" r:id="rId40"/>
    <p:sldId id="464" r:id="rId41"/>
    <p:sldId id="466" r:id="rId42"/>
    <p:sldId id="468" r:id="rId43"/>
    <p:sldId id="470" r:id="rId44"/>
    <p:sldId id="390" r:id="rId45"/>
    <p:sldId id="410" r:id="rId46"/>
    <p:sldId id="474" r:id="rId47"/>
    <p:sldId id="476" r:id="rId48"/>
    <p:sldId id="413" r:id="rId49"/>
    <p:sldId id="485" r:id="rId50"/>
    <p:sldId id="412" r:id="rId51"/>
    <p:sldId id="530" r:id="rId52"/>
    <p:sldId id="270" r:id="rId53"/>
    <p:sldId id="520" r:id="rId54"/>
    <p:sldId id="31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56C88-1703-45F6-94AD-BF8367077033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B5824C-85EE-4A13-8E4C-E6F8067FDF71}">
      <dgm:prSet/>
      <dgm:spPr/>
      <dgm:t>
        <a:bodyPr/>
        <a:lstStyle/>
        <a:p>
          <a:r>
            <a:rPr lang="en-US"/>
            <a:t>AP Queries for Monitoring and Research</a:t>
          </a:r>
        </a:p>
      </dgm:t>
    </dgm:pt>
    <dgm:pt modelId="{83C36C49-83BF-48B9-BFEE-2459FE3656AE}" type="parTrans" cxnId="{82A37AED-B832-4BB7-A5D2-48642DC8C0CA}">
      <dgm:prSet/>
      <dgm:spPr/>
      <dgm:t>
        <a:bodyPr/>
        <a:lstStyle/>
        <a:p>
          <a:endParaRPr lang="en-US"/>
        </a:p>
      </dgm:t>
    </dgm:pt>
    <dgm:pt modelId="{9C6332D3-4D29-4873-B708-136F953DD3F9}" type="sibTrans" cxnId="{82A37AED-B832-4BB7-A5D2-48642DC8C0CA}">
      <dgm:prSet/>
      <dgm:spPr/>
      <dgm:t>
        <a:bodyPr/>
        <a:lstStyle/>
        <a:p>
          <a:endParaRPr lang="en-US"/>
        </a:p>
      </dgm:t>
    </dgm:pt>
    <dgm:pt modelId="{59EFE1DD-BDAE-4A6F-84E2-67AD90854F86}">
      <dgm:prSet/>
      <dgm:spPr/>
      <dgm:t>
        <a:bodyPr/>
        <a:lstStyle/>
        <a:p>
          <a:r>
            <a:rPr lang="en-US"/>
            <a:t>Sherita Woods – Fiscal Director 2</a:t>
          </a:r>
        </a:p>
      </dgm:t>
    </dgm:pt>
    <dgm:pt modelId="{1ACDEE41-8D66-48C7-9041-69A0A3BCE105}" type="parTrans" cxnId="{EA3B8BC5-3B03-4D09-B27C-2A20958CB4CB}">
      <dgm:prSet/>
      <dgm:spPr/>
      <dgm:t>
        <a:bodyPr/>
        <a:lstStyle/>
        <a:p>
          <a:endParaRPr lang="en-US"/>
        </a:p>
      </dgm:t>
    </dgm:pt>
    <dgm:pt modelId="{32D8D5CA-5DAE-401F-A64B-FCBD286E6557}" type="sibTrans" cxnId="{EA3B8BC5-3B03-4D09-B27C-2A20958CB4CB}">
      <dgm:prSet/>
      <dgm:spPr/>
      <dgm:t>
        <a:bodyPr/>
        <a:lstStyle/>
        <a:p>
          <a:endParaRPr lang="en-US"/>
        </a:p>
      </dgm:t>
    </dgm:pt>
    <dgm:pt modelId="{0C9BC2B5-AD65-4FF3-A6EF-4C4AAE4F6745}">
      <dgm:prSet/>
      <dgm:spPr/>
      <dgm:t>
        <a:bodyPr/>
        <a:lstStyle/>
        <a:p>
          <a:r>
            <a:rPr lang="en-US" dirty="0"/>
            <a:t>Common Voucher Mistakes and Emergency Procedures</a:t>
          </a:r>
        </a:p>
      </dgm:t>
    </dgm:pt>
    <dgm:pt modelId="{CD0C6C14-DAAD-4008-8E75-2C1E34529A12}" type="parTrans" cxnId="{F45524C6-0D4A-4053-AEAB-199D1BD0C345}">
      <dgm:prSet/>
      <dgm:spPr/>
      <dgm:t>
        <a:bodyPr/>
        <a:lstStyle/>
        <a:p>
          <a:endParaRPr lang="en-US"/>
        </a:p>
      </dgm:t>
    </dgm:pt>
    <dgm:pt modelId="{0341799B-0F5B-4C79-8D81-AF5CA056913F}" type="sibTrans" cxnId="{F45524C6-0D4A-4053-AEAB-199D1BD0C345}">
      <dgm:prSet/>
      <dgm:spPr/>
      <dgm:t>
        <a:bodyPr/>
        <a:lstStyle/>
        <a:p>
          <a:endParaRPr lang="en-US"/>
        </a:p>
      </dgm:t>
    </dgm:pt>
    <dgm:pt modelId="{8B0DA1DF-2AE9-47EF-A9CC-A8A0B07B810E}">
      <dgm:prSet/>
      <dgm:spPr/>
      <dgm:t>
        <a:bodyPr/>
        <a:lstStyle/>
        <a:p>
          <a:r>
            <a:rPr lang="en-US"/>
            <a:t>Christy Payne – Accounts Payable Fiscal Director</a:t>
          </a:r>
        </a:p>
      </dgm:t>
    </dgm:pt>
    <dgm:pt modelId="{752A47CB-FFB8-443F-B50E-896EDA929442}" type="parTrans" cxnId="{2ACBF7C1-C34E-4CDE-9B68-14F4344BAB7B}">
      <dgm:prSet/>
      <dgm:spPr/>
      <dgm:t>
        <a:bodyPr/>
        <a:lstStyle/>
        <a:p>
          <a:endParaRPr lang="en-US"/>
        </a:p>
      </dgm:t>
    </dgm:pt>
    <dgm:pt modelId="{F2D709E0-0CDB-43F6-A509-30ECEAED6779}" type="sibTrans" cxnId="{2ACBF7C1-C34E-4CDE-9B68-14F4344BAB7B}">
      <dgm:prSet/>
      <dgm:spPr/>
      <dgm:t>
        <a:bodyPr/>
        <a:lstStyle/>
        <a:p>
          <a:endParaRPr lang="en-US"/>
        </a:p>
      </dgm:t>
    </dgm:pt>
    <dgm:pt modelId="{8A651588-D328-46C7-822B-31323A554942}" type="pres">
      <dgm:prSet presAssocID="{B9F56C88-1703-45F6-94AD-BF8367077033}" presName="Name0" presStyleCnt="0">
        <dgm:presLayoutVars>
          <dgm:dir/>
          <dgm:animLvl val="lvl"/>
          <dgm:resizeHandles val="exact"/>
        </dgm:presLayoutVars>
      </dgm:prSet>
      <dgm:spPr/>
    </dgm:pt>
    <dgm:pt modelId="{22A46A99-E4D2-45EC-BEF2-DDA32C08C7CE}" type="pres">
      <dgm:prSet presAssocID="{DBB5824C-85EE-4A13-8E4C-E6F8067FDF71}" presName="boxAndChildren" presStyleCnt="0"/>
      <dgm:spPr/>
    </dgm:pt>
    <dgm:pt modelId="{CC6A2183-B4D5-4D7D-AD6C-549E87037557}" type="pres">
      <dgm:prSet presAssocID="{DBB5824C-85EE-4A13-8E4C-E6F8067FDF71}" presName="parentTextBox" presStyleLbl="alignNode1" presStyleIdx="0" presStyleCnt="2"/>
      <dgm:spPr/>
    </dgm:pt>
    <dgm:pt modelId="{B97F145A-4275-4BC5-8E76-C3A87B833EDD}" type="pres">
      <dgm:prSet presAssocID="{DBB5824C-85EE-4A13-8E4C-E6F8067FDF71}" presName="descendantBox" presStyleLbl="bgAccFollowNode1" presStyleIdx="0" presStyleCnt="2"/>
      <dgm:spPr/>
    </dgm:pt>
    <dgm:pt modelId="{339A3A65-493F-41A2-B844-30D9ECFC0B24}" type="pres">
      <dgm:prSet presAssocID="{0341799B-0F5B-4C79-8D81-AF5CA056913F}" presName="sp" presStyleCnt="0"/>
      <dgm:spPr/>
    </dgm:pt>
    <dgm:pt modelId="{B8121C8E-EA6C-4494-AF62-8E082408EE96}" type="pres">
      <dgm:prSet presAssocID="{0C9BC2B5-AD65-4FF3-A6EF-4C4AAE4F6745}" presName="arrowAndChildren" presStyleCnt="0"/>
      <dgm:spPr/>
    </dgm:pt>
    <dgm:pt modelId="{D351DF51-D222-4D5D-B1F2-97BA66264490}" type="pres">
      <dgm:prSet presAssocID="{0C9BC2B5-AD65-4FF3-A6EF-4C4AAE4F6745}" presName="parentTextArrow" presStyleLbl="node1" presStyleIdx="0" presStyleCnt="0"/>
      <dgm:spPr/>
    </dgm:pt>
    <dgm:pt modelId="{0D0F42DC-1120-4C78-A956-979D47F09432}" type="pres">
      <dgm:prSet presAssocID="{0C9BC2B5-AD65-4FF3-A6EF-4C4AAE4F6745}" presName="arrow" presStyleLbl="alignNode1" presStyleIdx="1" presStyleCnt="2"/>
      <dgm:spPr/>
    </dgm:pt>
    <dgm:pt modelId="{418F2660-B19E-4CD9-8EFA-8D4C37DFBAA5}" type="pres">
      <dgm:prSet presAssocID="{0C9BC2B5-AD65-4FF3-A6EF-4C4AAE4F6745}" presName="descendantArrow" presStyleLbl="bgAccFollowNode1" presStyleIdx="1" presStyleCnt="2"/>
      <dgm:spPr/>
    </dgm:pt>
  </dgm:ptLst>
  <dgm:cxnLst>
    <dgm:cxn modelId="{083A131E-4C9B-4D12-B33C-E903ED2E3A8E}" type="presOf" srcId="{8B0DA1DF-2AE9-47EF-A9CC-A8A0B07B810E}" destId="{418F2660-B19E-4CD9-8EFA-8D4C37DFBAA5}" srcOrd="0" destOrd="0" presId="urn:microsoft.com/office/officeart/2016/7/layout/VerticalDownArrowProcess"/>
    <dgm:cxn modelId="{D9B7E136-DECC-4A5D-970F-F9217A5F710A}" type="presOf" srcId="{B9F56C88-1703-45F6-94AD-BF8367077033}" destId="{8A651588-D328-46C7-822B-31323A554942}" srcOrd="0" destOrd="0" presId="urn:microsoft.com/office/officeart/2016/7/layout/VerticalDownArrowProcess"/>
    <dgm:cxn modelId="{75C84C5F-3FFF-4226-A1E4-4BFAD5F32D89}" type="presOf" srcId="{DBB5824C-85EE-4A13-8E4C-E6F8067FDF71}" destId="{CC6A2183-B4D5-4D7D-AD6C-549E87037557}" srcOrd="0" destOrd="0" presId="urn:microsoft.com/office/officeart/2016/7/layout/VerticalDownArrowProcess"/>
    <dgm:cxn modelId="{13196357-4011-4566-BA9B-2FA2581C80F9}" type="presOf" srcId="{0C9BC2B5-AD65-4FF3-A6EF-4C4AAE4F6745}" destId="{D351DF51-D222-4D5D-B1F2-97BA66264490}" srcOrd="0" destOrd="0" presId="urn:microsoft.com/office/officeart/2016/7/layout/VerticalDownArrowProcess"/>
    <dgm:cxn modelId="{B1958A8A-E0FD-4707-A4F9-D41626ADAFBA}" type="presOf" srcId="{0C9BC2B5-AD65-4FF3-A6EF-4C4AAE4F6745}" destId="{0D0F42DC-1120-4C78-A956-979D47F09432}" srcOrd="1" destOrd="0" presId="urn:microsoft.com/office/officeart/2016/7/layout/VerticalDownArrowProcess"/>
    <dgm:cxn modelId="{2ACBF7C1-C34E-4CDE-9B68-14F4344BAB7B}" srcId="{0C9BC2B5-AD65-4FF3-A6EF-4C4AAE4F6745}" destId="{8B0DA1DF-2AE9-47EF-A9CC-A8A0B07B810E}" srcOrd="0" destOrd="0" parTransId="{752A47CB-FFB8-443F-B50E-896EDA929442}" sibTransId="{F2D709E0-0CDB-43F6-A509-30ECEAED6779}"/>
    <dgm:cxn modelId="{EA3B8BC5-3B03-4D09-B27C-2A20958CB4CB}" srcId="{DBB5824C-85EE-4A13-8E4C-E6F8067FDF71}" destId="{59EFE1DD-BDAE-4A6F-84E2-67AD90854F86}" srcOrd="0" destOrd="0" parTransId="{1ACDEE41-8D66-48C7-9041-69A0A3BCE105}" sibTransId="{32D8D5CA-5DAE-401F-A64B-FCBD286E6557}"/>
    <dgm:cxn modelId="{F45524C6-0D4A-4053-AEAB-199D1BD0C345}" srcId="{B9F56C88-1703-45F6-94AD-BF8367077033}" destId="{0C9BC2B5-AD65-4FF3-A6EF-4C4AAE4F6745}" srcOrd="0" destOrd="0" parTransId="{CD0C6C14-DAAD-4008-8E75-2C1E34529A12}" sibTransId="{0341799B-0F5B-4C79-8D81-AF5CA056913F}"/>
    <dgm:cxn modelId="{8A58F7D8-1B29-4F77-A50D-201B4E2598A3}" type="presOf" srcId="{59EFE1DD-BDAE-4A6F-84E2-67AD90854F86}" destId="{B97F145A-4275-4BC5-8E76-C3A87B833EDD}" srcOrd="0" destOrd="0" presId="urn:microsoft.com/office/officeart/2016/7/layout/VerticalDownArrowProcess"/>
    <dgm:cxn modelId="{82A37AED-B832-4BB7-A5D2-48642DC8C0CA}" srcId="{B9F56C88-1703-45F6-94AD-BF8367077033}" destId="{DBB5824C-85EE-4A13-8E4C-E6F8067FDF71}" srcOrd="1" destOrd="0" parTransId="{83C36C49-83BF-48B9-BFEE-2459FE3656AE}" sibTransId="{9C6332D3-4D29-4873-B708-136F953DD3F9}"/>
    <dgm:cxn modelId="{FB228EF0-09E0-40FE-8ED8-3CAC1038E09F}" type="presParOf" srcId="{8A651588-D328-46C7-822B-31323A554942}" destId="{22A46A99-E4D2-45EC-BEF2-DDA32C08C7CE}" srcOrd="0" destOrd="0" presId="urn:microsoft.com/office/officeart/2016/7/layout/VerticalDownArrowProcess"/>
    <dgm:cxn modelId="{9EB34973-9349-4D03-87C7-37EC241B3FC7}" type="presParOf" srcId="{22A46A99-E4D2-45EC-BEF2-DDA32C08C7CE}" destId="{CC6A2183-B4D5-4D7D-AD6C-549E87037557}" srcOrd="0" destOrd="0" presId="urn:microsoft.com/office/officeart/2016/7/layout/VerticalDownArrowProcess"/>
    <dgm:cxn modelId="{5F7008B3-E209-4CC2-A92B-EDE3793A730B}" type="presParOf" srcId="{22A46A99-E4D2-45EC-BEF2-DDA32C08C7CE}" destId="{B97F145A-4275-4BC5-8E76-C3A87B833EDD}" srcOrd="1" destOrd="0" presId="urn:microsoft.com/office/officeart/2016/7/layout/VerticalDownArrowProcess"/>
    <dgm:cxn modelId="{C0F01561-9D91-42AE-91B3-8391CC417782}" type="presParOf" srcId="{8A651588-D328-46C7-822B-31323A554942}" destId="{339A3A65-493F-41A2-B844-30D9ECFC0B24}" srcOrd="1" destOrd="0" presId="urn:microsoft.com/office/officeart/2016/7/layout/VerticalDownArrowProcess"/>
    <dgm:cxn modelId="{AC0B9143-18C9-4B19-AF5B-9A1DACD456BC}" type="presParOf" srcId="{8A651588-D328-46C7-822B-31323A554942}" destId="{B8121C8E-EA6C-4494-AF62-8E082408EE96}" srcOrd="2" destOrd="0" presId="urn:microsoft.com/office/officeart/2016/7/layout/VerticalDownArrowProcess"/>
    <dgm:cxn modelId="{C9563B1D-7F87-405A-9C0E-A99310F403F2}" type="presParOf" srcId="{B8121C8E-EA6C-4494-AF62-8E082408EE96}" destId="{D351DF51-D222-4D5D-B1F2-97BA66264490}" srcOrd="0" destOrd="0" presId="urn:microsoft.com/office/officeart/2016/7/layout/VerticalDownArrowProcess"/>
    <dgm:cxn modelId="{B94A4E08-E7FE-4CF3-9713-BB4948FFE866}" type="presParOf" srcId="{B8121C8E-EA6C-4494-AF62-8E082408EE96}" destId="{0D0F42DC-1120-4C78-A956-979D47F09432}" srcOrd="1" destOrd="0" presId="urn:microsoft.com/office/officeart/2016/7/layout/VerticalDownArrowProcess"/>
    <dgm:cxn modelId="{F7AFF044-2C7E-44E1-8F6B-3EB11B12177F}" type="presParOf" srcId="{B8121C8E-EA6C-4494-AF62-8E082408EE96}" destId="{418F2660-B19E-4CD9-8EFA-8D4C37DFBAA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F429F-C4A5-4B04-8F1C-E057D8CD8B7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345544-BB4B-4BF1-B4CB-74A691642EED}">
      <dgm:prSet/>
      <dgm:spPr/>
      <dgm:t>
        <a:bodyPr/>
        <a:lstStyle/>
        <a:p>
          <a:r>
            <a:rPr lang="en-US" dirty="0"/>
            <a:t>Jai </a:t>
          </a:r>
          <a:r>
            <a:rPr lang="en-US" dirty="0" err="1"/>
            <a:t>Salwani</a:t>
          </a:r>
          <a:r>
            <a:rPr lang="en-US" dirty="0"/>
            <a:t> – Cash Management Accounting Manager</a:t>
          </a:r>
        </a:p>
      </dgm:t>
    </dgm:pt>
    <dgm:pt modelId="{FF0A7421-10A7-4B38-A98E-2FFE186B6AC0}" type="parTrans" cxnId="{9EBCFAAD-B04F-4F2C-BA98-7A858A9A516F}">
      <dgm:prSet/>
      <dgm:spPr/>
      <dgm:t>
        <a:bodyPr/>
        <a:lstStyle/>
        <a:p>
          <a:endParaRPr lang="en-US"/>
        </a:p>
      </dgm:t>
    </dgm:pt>
    <dgm:pt modelId="{071DE83F-E93F-4816-8730-364AA195866D}" type="sibTrans" cxnId="{9EBCFAAD-B04F-4F2C-BA98-7A858A9A516F}">
      <dgm:prSet/>
      <dgm:spPr/>
      <dgm:t>
        <a:bodyPr/>
        <a:lstStyle/>
        <a:p>
          <a:endParaRPr lang="en-US"/>
        </a:p>
      </dgm:t>
    </dgm:pt>
    <dgm:pt modelId="{EC74C795-59C4-4C55-8952-0F29449AFAF1}">
      <dgm:prSet/>
      <dgm:spPr/>
      <dgm:t>
        <a:bodyPr/>
        <a:lstStyle/>
        <a:p>
          <a:r>
            <a:rPr lang="en-US" dirty="0"/>
            <a:t>Derrick Apple – Post Audit Accounting Manager</a:t>
          </a:r>
        </a:p>
      </dgm:t>
    </dgm:pt>
    <dgm:pt modelId="{94733D3C-9AD2-450D-A9E9-19A6E6921C9B}" type="parTrans" cxnId="{1375972B-898A-4308-B178-9A7CBEE61EF2}">
      <dgm:prSet/>
      <dgm:spPr/>
      <dgm:t>
        <a:bodyPr/>
        <a:lstStyle/>
        <a:p>
          <a:endParaRPr lang="en-US"/>
        </a:p>
      </dgm:t>
    </dgm:pt>
    <dgm:pt modelId="{325281A7-A301-4798-80EC-9EC022B04B19}" type="sibTrans" cxnId="{1375972B-898A-4308-B178-9A7CBEE61EF2}">
      <dgm:prSet/>
      <dgm:spPr/>
      <dgm:t>
        <a:bodyPr/>
        <a:lstStyle/>
        <a:p>
          <a:endParaRPr lang="en-US"/>
        </a:p>
      </dgm:t>
    </dgm:pt>
    <dgm:pt modelId="{88BC59BB-55EC-4CFB-AD3B-0F899C389C5B}">
      <dgm:prSet/>
      <dgm:spPr/>
      <dgm:t>
        <a:bodyPr/>
        <a:lstStyle/>
        <a:p>
          <a:r>
            <a:rPr lang="en-US" dirty="0"/>
            <a:t>Joshua Bare – Accounts Payable Accounting Manager</a:t>
          </a:r>
        </a:p>
      </dgm:t>
    </dgm:pt>
    <dgm:pt modelId="{A23082D5-73B7-4E32-B187-34A10E3F2325}" type="parTrans" cxnId="{2EF2D7CB-ACB5-4CBD-A36F-C817D1D20084}">
      <dgm:prSet/>
      <dgm:spPr/>
      <dgm:t>
        <a:bodyPr/>
        <a:lstStyle/>
        <a:p>
          <a:endParaRPr lang="en-US"/>
        </a:p>
      </dgm:t>
    </dgm:pt>
    <dgm:pt modelId="{EEF0140A-7D9F-45E6-8826-D02C06853F23}" type="sibTrans" cxnId="{2EF2D7CB-ACB5-4CBD-A36F-C817D1D20084}">
      <dgm:prSet/>
      <dgm:spPr/>
      <dgm:t>
        <a:bodyPr/>
        <a:lstStyle/>
        <a:p>
          <a:endParaRPr lang="en-US"/>
        </a:p>
      </dgm:t>
    </dgm:pt>
    <dgm:pt modelId="{9D5ACE58-57DF-4842-B687-5C0E20C4EE91}">
      <dgm:prSet/>
      <dgm:spPr/>
      <dgm:t>
        <a:bodyPr/>
        <a:lstStyle/>
        <a:p>
          <a:r>
            <a:rPr lang="en-US" dirty="0"/>
            <a:t>Kelvin (Lyndon) Samuel - Accountant 3</a:t>
          </a:r>
        </a:p>
      </dgm:t>
    </dgm:pt>
    <dgm:pt modelId="{B468520D-B342-4E03-A0EB-FC8A9FE72447}" type="parTrans" cxnId="{9DC2595D-D200-4D78-9AAA-90C932D4503B}">
      <dgm:prSet/>
      <dgm:spPr/>
      <dgm:t>
        <a:bodyPr/>
        <a:lstStyle/>
        <a:p>
          <a:endParaRPr lang="en-US"/>
        </a:p>
      </dgm:t>
    </dgm:pt>
    <dgm:pt modelId="{4DAB0B45-0EE1-4F62-BC62-B89FC2224D36}" type="sibTrans" cxnId="{9DC2595D-D200-4D78-9AAA-90C932D4503B}">
      <dgm:prSet/>
      <dgm:spPr/>
      <dgm:t>
        <a:bodyPr/>
        <a:lstStyle/>
        <a:p>
          <a:endParaRPr lang="en-US"/>
        </a:p>
      </dgm:t>
    </dgm:pt>
    <dgm:pt modelId="{E4FF34C6-F2CC-4A48-8DED-A0728188C310}">
      <dgm:prSet/>
      <dgm:spPr/>
      <dgm:t>
        <a:bodyPr/>
        <a:lstStyle/>
        <a:p>
          <a:r>
            <a:rPr lang="en-US" dirty="0"/>
            <a:t>Adane Wolde – Accountant 2</a:t>
          </a:r>
        </a:p>
      </dgm:t>
    </dgm:pt>
    <dgm:pt modelId="{1BDD1E64-12E1-4896-965F-4462C07E790E}" type="parTrans" cxnId="{6B4A1281-E4ED-41DA-81E4-6F14807898A4}">
      <dgm:prSet/>
      <dgm:spPr/>
      <dgm:t>
        <a:bodyPr/>
        <a:lstStyle/>
        <a:p>
          <a:endParaRPr lang="en-US"/>
        </a:p>
      </dgm:t>
    </dgm:pt>
    <dgm:pt modelId="{99ACAC9C-D2F9-4375-A95B-EBECB689E5B5}" type="sibTrans" cxnId="{6B4A1281-E4ED-41DA-81E4-6F14807898A4}">
      <dgm:prSet/>
      <dgm:spPr/>
      <dgm:t>
        <a:bodyPr/>
        <a:lstStyle/>
        <a:p>
          <a:endParaRPr lang="en-US"/>
        </a:p>
      </dgm:t>
    </dgm:pt>
    <dgm:pt modelId="{9D195E33-EFA6-4B91-865A-DC88CC133275}">
      <dgm:prSet/>
      <dgm:spPr/>
      <dgm:t>
        <a:bodyPr/>
        <a:lstStyle/>
        <a:p>
          <a:r>
            <a:rPr lang="en-US" dirty="0"/>
            <a:t>Jennifer Floarea – Accountant 2</a:t>
          </a:r>
        </a:p>
      </dgm:t>
    </dgm:pt>
    <dgm:pt modelId="{AB89B169-E9FF-4928-B5CD-39DC427D52AA}" type="parTrans" cxnId="{29A9E10C-2207-4F3B-A96C-D35B3ECB4390}">
      <dgm:prSet/>
      <dgm:spPr/>
      <dgm:t>
        <a:bodyPr/>
        <a:lstStyle/>
        <a:p>
          <a:endParaRPr lang="en-US"/>
        </a:p>
      </dgm:t>
    </dgm:pt>
    <dgm:pt modelId="{654C34E2-23E2-4C50-B50E-21A9FE1DF999}" type="sibTrans" cxnId="{29A9E10C-2207-4F3B-A96C-D35B3ECB4390}">
      <dgm:prSet/>
      <dgm:spPr/>
      <dgm:t>
        <a:bodyPr/>
        <a:lstStyle/>
        <a:p>
          <a:endParaRPr lang="en-US"/>
        </a:p>
      </dgm:t>
    </dgm:pt>
    <dgm:pt modelId="{8EF1AD37-92EE-4AAA-9875-CFECDAAFA3FB}">
      <dgm:prSet/>
      <dgm:spPr/>
      <dgm:t>
        <a:bodyPr/>
        <a:lstStyle/>
        <a:p>
          <a:r>
            <a:rPr lang="en-US" dirty="0"/>
            <a:t>Dawn Grimes – Accountant 2</a:t>
          </a:r>
        </a:p>
      </dgm:t>
    </dgm:pt>
    <dgm:pt modelId="{200C36A2-7028-454C-A210-529F7CD92B5D}" type="parTrans" cxnId="{CE8C6CAD-8195-4094-A675-3442BB7D431D}">
      <dgm:prSet/>
      <dgm:spPr/>
      <dgm:t>
        <a:bodyPr/>
        <a:lstStyle/>
        <a:p>
          <a:endParaRPr lang="en-US"/>
        </a:p>
      </dgm:t>
    </dgm:pt>
    <dgm:pt modelId="{72B9A8FB-5131-4361-83AC-20927021CE4E}" type="sibTrans" cxnId="{CE8C6CAD-8195-4094-A675-3442BB7D431D}">
      <dgm:prSet/>
      <dgm:spPr/>
      <dgm:t>
        <a:bodyPr/>
        <a:lstStyle/>
        <a:p>
          <a:endParaRPr lang="en-US"/>
        </a:p>
      </dgm:t>
    </dgm:pt>
    <dgm:pt modelId="{FA7193F1-4ED8-41A0-8BA7-D4761E215ABD}">
      <dgm:prSet/>
      <dgm:spPr/>
      <dgm:t>
        <a:bodyPr/>
        <a:lstStyle/>
        <a:p>
          <a:r>
            <a:rPr lang="en-US"/>
            <a:t>Raef Youssef – Accountant 1</a:t>
          </a:r>
        </a:p>
      </dgm:t>
    </dgm:pt>
    <dgm:pt modelId="{74EEDE9B-1A1F-491D-B106-B1B111DB1D78}" type="parTrans" cxnId="{78A63ABA-2236-42C4-8431-4AE945BF2845}">
      <dgm:prSet/>
      <dgm:spPr/>
      <dgm:t>
        <a:bodyPr/>
        <a:lstStyle/>
        <a:p>
          <a:endParaRPr lang="en-US"/>
        </a:p>
      </dgm:t>
    </dgm:pt>
    <dgm:pt modelId="{E15DA91C-4DD1-4D9A-BC1E-7F04CCD09D00}" type="sibTrans" cxnId="{78A63ABA-2236-42C4-8431-4AE945BF2845}">
      <dgm:prSet/>
      <dgm:spPr/>
      <dgm:t>
        <a:bodyPr/>
        <a:lstStyle/>
        <a:p>
          <a:endParaRPr lang="en-US"/>
        </a:p>
      </dgm:t>
    </dgm:pt>
    <dgm:pt modelId="{7F3C0D8E-FBAE-4ECC-85BA-541054367D30}">
      <dgm:prSet/>
      <dgm:spPr/>
      <dgm:t>
        <a:bodyPr/>
        <a:lstStyle/>
        <a:p>
          <a:r>
            <a:rPr lang="en-US" dirty="0"/>
            <a:t>Lucy Gerges – Accountant 1</a:t>
          </a:r>
        </a:p>
      </dgm:t>
    </dgm:pt>
    <dgm:pt modelId="{30C20164-C62E-41D6-B287-3D6FDD3C7D1B}" type="parTrans" cxnId="{749EFFA8-94FC-4328-9FAF-51EE3C04F151}">
      <dgm:prSet/>
      <dgm:spPr/>
      <dgm:t>
        <a:bodyPr/>
        <a:lstStyle/>
        <a:p>
          <a:endParaRPr lang="en-US"/>
        </a:p>
      </dgm:t>
    </dgm:pt>
    <dgm:pt modelId="{EA1EC977-E47A-4064-BDBE-343BAAF425B0}" type="sibTrans" cxnId="{749EFFA8-94FC-4328-9FAF-51EE3C04F151}">
      <dgm:prSet/>
      <dgm:spPr/>
      <dgm:t>
        <a:bodyPr/>
        <a:lstStyle/>
        <a:p>
          <a:endParaRPr lang="en-US"/>
        </a:p>
      </dgm:t>
    </dgm:pt>
    <dgm:pt modelId="{9EF22B44-53DD-4F5E-97CC-396B22B7E6A1}">
      <dgm:prSet/>
      <dgm:spPr/>
      <dgm:t>
        <a:bodyPr/>
        <a:lstStyle/>
        <a:p>
          <a:r>
            <a:rPr lang="en-US" dirty="0"/>
            <a:t>Clay Melton – Accountant 1</a:t>
          </a:r>
        </a:p>
      </dgm:t>
    </dgm:pt>
    <dgm:pt modelId="{3ED584F5-B718-4308-AE6B-8584039F9A4B}" type="parTrans" cxnId="{0ACB7C5C-4040-4555-9866-A2C73A7F126D}">
      <dgm:prSet/>
      <dgm:spPr/>
      <dgm:t>
        <a:bodyPr/>
        <a:lstStyle/>
        <a:p>
          <a:endParaRPr lang="en-US"/>
        </a:p>
      </dgm:t>
    </dgm:pt>
    <dgm:pt modelId="{2A431873-7D9B-400D-B281-BCDAB124AB8E}" type="sibTrans" cxnId="{0ACB7C5C-4040-4555-9866-A2C73A7F126D}">
      <dgm:prSet/>
      <dgm:spPr/>
      <dgm:t>
        <a:bodyPr/>
        <a:lstStyle/>
        <a:p>
          <a:endParaRPr lang="en-US"/>
        </a:p>
      </dgm:t>
    </dgm:pt>
    <dgm:pt modelId="{37B3798A-5386-4D14-9B30-4EA576123746}">
      <dgm:prSet/>
      <dgm:spPr/>
      <dgm:t>
        <a:bodyPr/>
        <a:lstStyle/>
        <a:p>
          <a:r>
            <a:rPr lang="en-US" dirty="0"/>
            <a:t>Tamta Kakushadze – Accounting Technician 2</a:t>
          </a:r>
        </a:p>
      </dgm:t>
    </dgm:pt>
    <dgm:pt modelId="{4E0588A8-8D67-4DC4-B744-7D588C852191}" type="parTrans" cxnId="{CBD11FB5-E73A-4690-BEC0-2D4DF78054E6}">
      <dgm:prSet/>
      <dgm:spPr/>
      <dgm:t>
        <a:bodyPr/>
        <a:lstStyle/>
        <a:p>
          <a:endParaRPr lang="en-US"/>
        </a:p>
      </dgm:t>
    </dgm:pt>
    <dgm:pt modelId="{7193185F-29DE-4D0F-9E3E-279B2D3145D0}" type="sibTrans" cxnId="{CBD11FB5-E73A-4690-BEC0-2D4DF78054E6}">
      <dgm:prSet/>
      <dgm:spPr/>
      <dgm:t>
        <a:bodyPr/>
        <a:lstStyle/>
        <a:p>
          <a:endParaRPr lang="en-US"/>
        </a:p>
      </dgm:t>
    </dgm:pt>
    <dgm:pt modelId="{85ACF1DC-A217-4740-96BA-57167E01E276}">
      <dgm:prSet/>
      <dgm:spPr/>
      <dgm:t>
        <a:bodyPr/>
        <a:lstStyle/>
        <a:p>
          <a:r>
            <a:rPr lang="en-US" dirty="0"/>
            <a:t>Teoria Woods – Summer Intern</a:t>
          </a:r>
        </a:p>
      </dgm:t>
    </dgm:pt>
    <dgm:pt modelId="{1C1142E7-D428-4D60-97C6-8ED20D583939}" type="parTrans" cxnId="{0822D922-1D06-4C0C-80FB-5EA009E3B827}">
      <dgm:prSet/>
      <dgm:spPr/>
      <dgm:t>
        <a:bodyPr/>
        <a:lstStyle/>
        <a:p>
          <a:endParaRPr lang="en-US"/>
        </a:p>
      </dgm:t>
    </dgm:pt>
    <dgm:pt modelId="{92BEE343-BBB2-4142-84C2-9ECA54E28EAD}" type="sibTrans" cxnId="{0822D922-1D06-4C0C-80FB-5EA009E3B827}">
      <dgm:prSet/>
      <dgm:spPr/>
      <dgm:t>
        <a:bodyPr/>
        <a:lstStyle/>
        <a:p>
          <a:endParaRPr lang="en-US"/>
        </a:p>
      </dgm:t>
    </dgm:pt>
    <dgm:pt modelId="{846A61FF-519E-4083-89AF-6A51E7E54E28}" type="pres">
      <dgm:prSet presAssocID="{04DF429F-C4A5-4B04-8F1C-E057D8CD8B7D}" presName="linear" presStyleCnt="0">
        <dgm:presLayoutVars>
          <dgm:animLvl val="lvl"/>
          <dgm:resizeHandles val="exact"/>
        </dgm:presLayoutVars>
      </dgm:prSet>
      <dgm:spPr/>
    </dgm:pt>
    <dgm:pt modelId="{B9EF88E7-1F19-4E49-BD7F-54B92FFDB15B}" type="pres">
      <dgm:prSet presAssocID="{EC74C795-59C4-4C55-8952-0F29449AFAF1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2B8770A7-0C88-4E64-A51D-07AAAEC9DCF3}" type="pres">
      <dgm:prSet presAssocID="{325281A7-A301-4798-80EC-9EC022B04B19}" presName="spacer" presStyleCnt="0"/>
      <dgm:spPr/>
    </dgm:pt>
    <dgm:pt modelId="{138E974B-6E49-4039-81D5-CF8A693DD79B}" type="pres">
      <dgm:prSet presAssocID="{88BC59BB-55EC-4CFB-AD3B-0F899C389C5B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0386C2A1-3952-4446-B23F-D35DAC7F06BF}" type="pres">
      <dgm:prSet presAssocID="{EEF0140A-7D9F-45E6-8826-D02C06853F23}" presName="spacer" presStyleCnt="0"/>
      <dgm:spPr/>
    </dgm:pt>
    <dgm:pt modelId="{2467C29D-860F-4113-BDDF-C39BABC4FD35}" type="pres">
      <dgm:prSet presAssocID="{9D195E33-EFA6-4B91-865A-DC88CC133275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97EF8F80-C08D-4468-B8D3-8465C2CB4A79}" type="pres">
      <dgm:prSet presAssocID="{654C34E2-23E2-4C50-B50E-21A9FE1DF999}" presName="spacer" presStyleCnt="0"/>
      <dgm:spPr/>
    </dgm:pt>
    <dgm:pt modelId="{5705E48B-4E9C-4222-B09E-8D8C94EDD88F}" type="pres">
      <dgm:prSet presAssocID="{8EF1AD37-92EE-4AAA-9875-CFECDAAFA3FB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D1F0118A-3FFA-4906-B99D-6C122BBE514E}" type="pres">
      <dgm:prSet presAssocID="{72B9A8FB-5131-4361-83AC-20927021CE4E}" presName="spacer" presStyleCnt="0"/>
      <dgm:spPr/>
    </dgm:pt>
    <dgm:pt modelId="{DE347DE2-2F10-4222-992F-312F6E93DE81}" type="pres">
      <dgm:prSet presAssocID="{7F3C0D8E-FBAE-4ECC-85BA-541054367D30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EFE7EF86-F0BE-4016-A612-53F872101F66}" type="pres">
      <dgm:prSet presAssocID="{EA1EC977-E47A-4064-BDBE-343BAAF425B0}" presName="spacer" presStyleCnt="0"/>
      <dgm:spPr/>
    </dgm:pt>
    <dgm:pt modelId="{723255CF-7740-4760-BE37-86622D06190E}" type="pres">
      <dgm:prSet presAssocID="{37B3798A-5386-4D14-9B30-4EA576123746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5F9734C9-1F78-4C9C-A462-410CBEFA42B9}" type="pres">
      <dgm:prSet presAssocID="{7193185F-29DE-4D0F-9E3E-279B2D3145D0}" presName="spacer" presStyleCnt="0"/>
      <dgm:spPr/>
    </dgm:pt>
    <dgm:pt modelId="{97A9DADA-956F-4727-BCAC-7AA477FB6151}" type="pres">
      <dgm:prSet presAssocID="{9EF22B44-53DD-4F5E-97CC-396B22B7E6A1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032521CF-4389-425F-A745-EBDC32000B1E}" type="pres">
      <dgm:prSet presAssocID="{2A431873-7D9B-400D-B281-BCDAB124AB8E}" presName="spacer" presStyleCnt="0"/>
      <dgm:spPr/>
    </dgm:pt>
    <dgm:pt modelId="{88CD61BA-3D79-42D9-ADFF-862FDBFB08D1}" type="pres">
      <dgm:prSet presAssocID="{87345544-BB4B-4BF1-B4CB-74A691642EED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452367FB-8312-4CE1-876C-429FFAF288C6}" type="pres">
      <dgm:prSet presAssocID="{071DE83F-E93F-4816-8730-364AA195866D}" presName="spacer" presStyleCnt="0"/>
      <dgm:spPr/>
    </dgm:pt>
    <dgm:pt modelId="{0D18CA76-5678-4EB3-B34E-6D8ABF73E0A4}" type="pres">
      <dgm:prSet presAssocID="{9D5ACE58-57DF-4842-B687-5C0E20C4EE91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FF7CAFC5-5E96-4752-B9B8-3CCDFC820F28}" type="pres">
      <dgm:prSet presAssocID="{4DAB0B45-0EE1-4F62-BC62-B89FC2224D36}" presName="spacer" presStyleCnt="0"/>
      <dgm:spPr/>
    </dgm:pt>
    <dgm:pt modelId="{05F4A7C1-BD02-4C00-B502-3C2C782EC78A}" type="pres">
      <dgm:prSet presAssocID="{E4FF34C6-F2CC-4A48-8DED-A0728188C310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B40323F7-AA9D-43CD-B4FA-CA45BA33C039}" type="pres">
      <dgm:prSet presAssocID="{99ACAC9C-D2F9-4375-A95B-EBECB689E5B5}" presName="spacer" presStyleCnt="0"/>
      <dgm:spPr/>
    </dgm:pt>
    <dgm:pt modelId="{F512F2E0-2DEA-4489-B747-E40F0723DF45}" type="pres">
      <dgm:prSet presAssocID="{85ACF1DC-A217-4740-96BA-57167E01E276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FDCA1FCC-8F01-44BF-B70C-D879F34E268D}" type="pres">
      <dgm:prSet presAssocID="{92BEE343-BBB2-4142-84C2-9ECA54E28EAD}" presName="spacer" presStyleCnt="0"/>
      <dgm:spPr/>
    </dgm:pt>
    <dgm:pt modelId="{60F8318C-817A-41F7-AED8-96B2B3EB76B8}" type="pres">
      <dgm:prSet presAssocID="{FA7193F1-4ED8-41A0-8BA7-D4761E215ABD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35ADD100-12FD-4B31-B6DD-40589A228DFB}" type="presOf" srcId="{7F3C0D8E-FBAE-4ECC-85BA-541054367D30}" destId="{DE347DE2-2F10-4222-992F-312F6E93DE81}" srcOrd="0" destOrd="0" presId="urn:microsoft.com/office/officeart/2005/8/layout/vList2"/>
    <dgm:cxn modelId="{46C63F07-59CB-4DC4-9922-DD61DFB4BCAA}" type="presOf" srcId="{8EF1AD37-92EE-4AAA-9875-CFECDAAFA3FB}" destId="{5705E48B-4E9C-4222-B09E-8D8C94EDD88F}" srcOrd="0" destOrd="0" presId="urn:microsoft.com/office/officeart/2005/8/layout/vList2"/>
    <dgm:cxn modelId="{29A9E10C-2207-4F3B-A96C-D35B3ECB4390}" srcId="{04DF429F-C4A5-4B04-8F1C-E057D8CD8B7D}" destId="{9D195E33-EFA6-4B91-865A-DC88CC133275}" srcOrd="2" destOrd="0" parTransId="{AB89B169-E9FF-4928-B5CD-39DC427D52AA}" sibTransId="{654C34E2-23E2-4C50-B50E-21A9FE1DF999}"/>
    <dgm:cxn modelId="{0822D922-1D06-4C0C-80FB-5EA009E3B827}" srcId="{04DF429F-C4A5-4B04-8F1C-E057D8CD8B7D}" destId="{85ACF1DC-A217-4740-96BA-57167E01E276}" srcOrd="10" destOrd="0" parTransId="{1C1142E7-D428-4D60-97C6-8ED20D583939}" sibTransId="{92BEE343-BBB2-4142-84C2-9ECA54E28EAD}"/>
    <dgm:cxn modelId="{1375972B-898A-4308-B178-9A7CBEE61EF2}" srcId="{04DF429F-C4A5-4B04-8F1C-E057D8CD8B7D}" destId="{EC74C795-59C4-4C55-8952-0F29449AFAF1}" srcOrd="0" destOrd="0" parTransId="{94733D3C-9AD2-450D-A9E9-19A6E6921C9B}" sibTransId="{325281A7-A301-4798-80EC-9EC022B04B19}"/>
    <dgm:cxn modelId="{5D77452E-EE69-49C5-8602-9EF5ABD007D0}" type="presOf" srcId="{EC74C795-59C4-4C55-8952-0F29449AFAF1}" destId="{B9EF88E7-1F19-4E49-BD7F-54B92FFDB15B}" srcOrd="0" destOrd="0" presId="urn:microsoft.com/office/officeart/2005/8/layout/vList2"/>
    <dgm:cxn modelId="{4CAB273B-8116-4579-8C88-892D3A0B4675}" type="presOf" srcId="{9D195E33-EFA6-4B91-865A-DC88CC133275}" destId="{2467C29D-860F-4113-BDDF-C39BABC4FD35}" srcOrd="0" destOrd="0" presId="urn:microsoft.com/office/officeart/2005/8/layout/vList2"/>
    <dgm:cxn modelId="{0ACB7C5C-4040-4555-9866-A2C73A7F126D}" srcId="{04DF429F-C4A5-4B04-8F1C-E057D8CD8B7D}" destId="{9EF22B44-53DD-4F5E-97CC-396B22B7E6A1}" srcOrd="6" destOrd="0" parTransId="{3ED584F5-B718-4308-AE6B-8584039F9A4B}" sibTransId="{2A431873-7D9B-400D-B281-BCDAB124AB8E}"/>
    <dgm:cxn modelId="{9DC2595D-D200-4D78-9AAA-90C932D4503B}" srcId="{04DF429F-C4A5-4B04-8F1C-E057D8CD8B7D}" destId="{9D5ACE58-57DF-4842-B687-5C0E20C4EE91}" srcOrd="8" destOrd="0" parTransId="{B468520D-B342-4E03-A0EB-FC8A9FE72447}" sibTransId="{4DAB0B45-0EE1-4F62-BC62-B89FC2224D36}"/>
    <dgm:cxn modelId="{4D3C8763-E614-43C8-ACB7-18EB9CBDFF2C}" type="presOf" srcId="{88BC59BB-55EC-4CFB-AD3B-0F899C389C5B}" destId="{138E974B-6E49-4039-81D5-CF8A693DD79B}" srcOrd="0" destOrd="0" presId="urn:microsoft.com/office/officeart/2005/8/layout/vList2"/>
    <dgm:cxn modelId="{9D7BED4D-B01F-4BB0-A571-A1141DCD9D3C}" type="presOf" srcId="{87345544-BB4B-4BF1-B4CB-74A691642EED}" destId="{88CD61BA-3D79-42D9-ADFF-862FDBFB08D1}" srcOrd="0" destOrd="0" presId="urn:microsoft.com/office/officeart/2005/8/layout/vList2"/>
    <dgm:cxn modelId="{4A33F852-3287-41C9-BCB8-0DD4D5DFB876}" type="presOf" srcId="{37B3798A-5386-4D14-9B30-4EA576123746}" destId="{723255CF-7740-4760-BE37-86622D06190E}" srcOrd="0" destOrd="0" presId="urn:microsoft.com/office/officeart/2005/8/layout/vList2"/>
    <dgm:cxn modelId="{6B4A1281-E4ED-41DA-81E4-6F14807898A4}" srcId="{04DF429F-C4A5-4B04-8F1C-E057D8CD8B7D}" destId="{E4FF34C6-F2CC-4A48-8DED-A0728188C310}" srcOrd="9" destOrd="0" parTransId="{1BDD1E64-12E1-4896-965F-4462C07E790E}" sibTransId="{99ACAC9C-D2F9-4375-A95B-EBECB689E5B5}"/>
    <dgm:cxn modelId="{9191B883-01FD-4F41-8757-2A132158FA43}" type="presOf" srcId="{04DF429F-C4A5-4B04-8F1C-E057D8CD8B7D}" destId="{846A61FF-519E-4083-89AF-6A51E7E54E28}" srcOrd="0" destOrd="0" presId="urn:microsoft.com/office/officeart/2005/8/layout/vList2"/>
    <dgm:cxn modelId="{A330B49E-F107-404E-8C8F-94EAA1AFE39E}" type="presOf" srcId="{85ACF1DC-A217-4740-96BA-57167E01E276}" destId="{F512F2E0-2DEA-4489-B747-E40F0723DF45}" srcOrd="0" destOrd="0" presId="urn:microsoft.com/office/officeart/2005/8/layout/vList2"/>
    <dgm:cxn modelId="{827C80A8-4DCE-4E15-B6E1-D56F6141CA6B}" type="presOf" srcId="{9D5ACE58-57DF-4842-B687-5C0E20C4EE91}" destId="{0D18CA76-5678-4EB3-B34E-6D8ABF73E0A4}" srcOrd="0" destOrd="0" presId="urn:microsoft.com/office/officeart/2005/8/layout/vList2"/>
    <dgm:cxn modelId="{749EFFA8-94FC-4328-9FAF-51EE3C04F151}" srcId="{04DF429F-C4A5-4B04-8F1C-E057D8CD8B7D}" destId="{7F3C0D8E-FBAE-4ECC-85BA-541054367D30}" srcOrd="4" destOrd="0" parTransId="{30C20164-C62E-41D6-B287-3D6FDD3C7D1B}" sibTransId="{EA1EC977-E47A-4064-BDBE-343BAAF425B0}"/>
    <dgm:cxn modelId="{CE8C6CAD-8195-4094-A675-3442BB7D431D}" srcId="{04DF429F-C4A5-4B04-8F1C-E057D8CD8B7D}" destId="{8EF1AD37-92EE-4AAA-9875-CFECDAAFA3FB}" srcOrd="3" destOrd="0" parTransId="{200C36A2-7028-454C-A210-529F7CD92B5D}" sibTransId="{72B9A8FB-5131-4361-83AC-20927021CE4E}"/>
    <dgm:cxn modelId="{9EBCFAAD-B04F-4F2C-BA98-7A858A9A516F}" srcId="{04DF429F-C4A5-4B04-8F1C-E057D8CD8B7D}" destId="{87345544-BB4B-4BF1-B4CB-74A691642EED}" srcOrd="7" destOrd="0" parTransId="{FF0A7421-10A7-4B38-A98E-2FFE186B6AC0}" sibTransId="{071DE83F-E93F-4816-8730-364AA195866D}"/>
    <dgm:cxn modelId="{CBD11FB5-E73A-4690-BEC0-2D4DF78054E6}" srcId="{04DF429F-C4A5-4B04-8F1C-E057D8CD8B7D}" destId="{37B3798A-5386-4D14-9B30-4EA576123746}" srcOrd="5" destOrd="0" parTransId="{4E0588A8-8D67-4DC4-B744-7D588C852191}" sibTransId="{7193185F-29DE-4D0F-9E3E-279B2D3145D0}"/>
    <dgm:cxn modelId="{78A63ABA-2236-42C4-8431-4AE945BF2845}" srcId="{04DF429F-C4A5-4B04-8F1C-E057D8CD8B7D}" destId="{FA7193F1-4ED8-41A0-8BA7-D4761E215ABD}" srcOrd="11" destOrd="0" parTransId="{74EEDE9B-1A1F-491D-B106-B1B111DB1D78}" sibTransId="{E15DA91C-4DD1-4D9A-BC1E-7F04CCD09D00}"/>
    <dgm:cxn modelId="{2EF2D7CB-ACB5-4CBD-A36F-C817D1D20084}" srcId="{04DF429F-C4A5-4B04-8F1C-E057D8CD8B7D}" destId="{88BC59BB-55EC-4CFB-AD3B-0F899C389C5B}" srcOrd="1" destOrd="0" parTransId="{A23082D5-73B7-4E32-B187-34A10E3F2325}" sibTransId="{EEF0140A-7D9F-45E6-8826-D02C06853F23}"/>
    <dgm:cxn modelId="{EC3B9FDC-E41A-454B-9E44-612C201FF8E8}" type="presOf" srcId="{E4FF34C6-F2CC-4A48-8DED-A0728188C310}" destId="{05F4A7C1-BD02-4C00-B502-3C2C782EC78A}" srcOrd="0" destOrd="0" presId="urn:microsoft.com/office/officeart/2005/8/layout/vList2"/>
    <dgm:cxn modelId="{C8DE3FEB-014F-475B-B015-9AFB3951303C}" type="presOf" srcId="{FA7193F1-4ED8-41A0-8BA7-D4761E215ABD}" destId="{60F8318C-817A-41F7-AED8-96B2B3EB76B8}" srcOrd="0" destOrd="0" presId="urn:microsoft.com/office/officeart/2005/8/layout/vList2"/>
    <dgm:cxn modelId="{E53812ED-F948-475B-91AB-1B014D82B3D1}" type="presOf" srcId="{9EF22B44-53DD-4F5E-97CC-396B22B7E6A1}" destId="{97A9DADA-956F-4727-BCAC-7AA477FB6151}" srcOrd="0" destOrd="0" presId="urn:microsoft.com/office/officeart/2005/8/layout/vList2"/>
    <dgm:cxn modelId="{891114F7-34E1-4813-BEFC-A26086949946}" type="presParOf" srcId="{846A61FF-519E-4083-89AF-6A51E7E54E28}" destId="{B9EF88E7-1F19-4E49-BD7F-54B92FFDB15B}" srcOrd="0" destOrd="0" presId="urn:microsoft.com/office/officeart/2005/8/layout/vList2"/>
    <dgm:cxn modelId="{B6FF5E47-A09B-4162-993D-FC4662596242}" type="presParOf" srcId="{846A61FF-519E-4083-89AF-6A51E7E54E28}" destId="{2B8770A7-0C88-4E64-A51D-07AAAEC9DCF3}" srcOrd="1" destOrd="0" presId="urn:microsoft.com/office/officeart/2005/8/layout/vList2"/>
    <dgm:cxn modelId="{295BC960-FEF3-48BA-B4D7-02EF831B0420}" type="presParOf" srcId="{846A61FF-519E-4083-89AF-6A51E7E54E28}" destId="{138E974B-6E49-4039-81D5-CF8A693DD79B}" srcOrd="2" destOrd="0" presId="urn:microsoft.com/office/officeart/2005/8/layout/vList2"/>
    <dgm:cxn modelId="{B7E3DBC1-011B-4BDA-A1FC-EA7E034AC282}" type="presParOf" srcId="{846A61FF-519E-4083-89AF-6A51E7E54E28}" destId="{0386C2A1-3952-4446-B23F-D35DAC7F06BF}" srcOrd="3" destOrd="0" presId="urn:microsoft.com/office/officeart/2005/8/layout/vList2"/>
    <dgm:cxn modelId="{A12062DC-24C5-4D3C-9672-2EC5D1964C17}" type="presParOf" srcId="{846A61FF-519E-4083-89AF-6A51E7E54E28}" destId="{2467C29D-860F-4113-BDDF-C39BABC4FD35}" srcOrd="4" destOrd="0" presId="urn:microsoft.com/office/officeart/2005/8/layout/vList2"/>
    <dgm:cxn modelId="{E62F5E25-76EF-44A3-8DA6-4B4E9CF71626}" type="presParOf" srcId="{846A61FF-519E-4083-89AF-6A51E7E54E28}" destId="{97EF8F80-C08D-4468-B8D3-8465C2CB4A79}" srcOrd="5" destOrd="0" presId="urn:microsoft.com/office/officeart/2005/8/layout/vList2"/>
    <dgm:cxn modelId="{D170C294-D2C6-46AE-B343-E98F4189AFF8}" type="presParOf" srcId="{846A61FF-519E-4083-89AF-6A51E7E54E28}" destId="{5705E48B-4E9C-4222-B09E-8D8C94EDD88F}" srcOrd="6" destOrd="0" presId="urn:microsoft.com/office/officeart/2005/8/layout/vList2"/>
    <dgm:cxn modelId="{214D7820-1CBA-4A84-9478-7E4936428B2C}" type="presParOf" srcId="{846A61FF-519E-4083-89AF-6A51E7E54E28}" destId="{D1F0118A-3FFA-4906-B99D-6C122BBE514E}" srcOrd="7" destOrd="0" presId="urn:microsoft.com/office/officeart/2005/8/layout/vList2"/>
    <dgm:cxn modelId="{0E637FE1-DABC-4C34-BBFB-34C356C271DB}" type="presParOf" srcId="{846A61FF-519E-4083-89AF-6A51E7E54E28}" destId="{DE347DE2-2F10-4222-992F-312F6E93DE81}" srcOrd="8" destOrd="0" presId="urn:microsoft.com/office/officeart/2005/8/layout/vList2"/>
    <dgm:cxn modelId="{71D0AF5A-E918-4F06-A1D0-7DEABD66EC2A}" type="presParOf" srcId="{846A61FF-519E-4083-89AF-6A51E7E54E28}" destId="{EFE7EF86-F0BE-4016-A612-53F872101F66}" srcOrd="9" destOrd="0" presId="urn:microsoft.com/office/officeart/2005/8/layout/vList2"/>
    <dgm:cxn modelId="{74FB689A-00F5-4F7A-910E-1E6DCA6F3EEC}" type="presParOf" srcId="{846A61FF-519E-4083-89AF-6A51E7E54E28}" destId="{723255CF-7740-4760-BE37-86622D06190E}" srcOrd="10" destOrd="0" presId="urn:microsoft.com/office/officeart/2005/8/layout/vList2"/>
    <dgm:cxn modelId="{FE28227C-C2B3-4B82-9257-A44F1D183ECD}" type="presParOf" srcId="{846A61FF-519E-4083-89AF-6A51E7E54E28}" destId="{5F9734C9-1F78-4C9C-A462-410CBEFA42B9}" srcOrd="11" destOrd="0" presId="urn:microsoft.com/office/officeart/2005/8/layout/vList2"/>
    <dgm:cxn modelId="{B5010DCE-F59D-4094-AE4F-3C2F4085A439}" type="presParOf" srcId="{846A61FF-519E-4083-89AF-6A51E7E54E28}" destId="{97A9DADA-956F-4727-BCAC-7AA477FB6151}" srcOrd="12" destOrd="0" presId="urn:microsoft.com/office/officeart/2005/8/layout/vList2"/>
    <dgm:cxn modelId="{B92367BB-2B5A-489C-92AE-1DE328C15269}" type="presParOf" srcId="{846A61FF-519E-4083-89AF-6A51E7E54E28}" destId="{032521CF-4389-425F-A745-EBDC32000B1E}" srcOrd="13" destOrd="0" presId="urn:microsoft.com/office/officeart/2005/8/layout/vList2"/>
    <dgm:cxn modelId="{5B1C0376-B32E-411F-9DDE-E05359977ADA}" type="presParOf" srcId="{846A61FF-519E-4083-89AF-6A51E7E54E28}" destId="{88CD61BA-3D79-42D9-ADFF-862FDBFB08D1}" srcOrd="14" destOrd="0" presId="urn:microsoft.com/office/officeart/2005/8/layout/vList2"/>
    <dgm:cxn modelId="{08BC091F-34FC-4DAC-8407-578E1221B0C2}" type="presParOf" srcId="{846A61FF-519E-4083-89AF-6A51E7E54E28}" destId="{452367FB-8312-4CE1-876C-429FFAF288C6}" srcOrd="15" destOrd="0" presId="urn:microsoft.com/office/officeart/2005/8/layout/vList2"/>
    <dgm:cxn modelId="{8B572547-D4EE-47AF-AEC3-94FF878D6A0E}" type="presParOf" srcId="{846A61FF-519E-4083-89AF-6A51E7E54E28}" destId="{0D18CA76-5678-4EB3-B34E-6D8ABF73E0A4}" srcOrd="16" destOrd="0" presId="urn:microsoft.com/office/officeart/2005/8/layout/vList2"/>
    <dgm:cxn modelId="{84FA439D-8323-4A1E-95A3-F5726FCBC7E0}" type="presParOf" srcId="{846A61FF-519E-4083-89AF-6A51E7E54E28}" destId="{FF7CAFC5-5E96-4752-B9B8-3CCDFC820F28}" srcOrd="17" destOrd="0" presId="urn:microsoft.com/office/officeart/2005/8/layout/vList2"/>
    <dgm:cxn modelId="{E0C1849A-072E-4771-8A68-7964025603F2}" type="presParOf" srcId="{846A61FF-519E-4083-89AF-6A51E7E54E28}" destId="{05F4A7C1-BD02-4C00-B502-3C2C782EC78A}" srcOrd="18" destOrd="0" presId="urn:microsoft.com/office/officeart/2005/8/layout/vList2"/>
    <dgm:cxn modelId="{4AE1CD3B-CAAD-485E-8986-836CEE3AB69C}" type="presParOf" srcId="{846A61FF-519E-4083-89AF-6A51E7E54E28}" destId="{B40323F7-AA9D-43CD-B4FA-CA45BA33C039}" srcOrd="19" destOrd="0" presId="urn:microsoft.com/office/officeart/2005/8/layout/vList2"/>
    <dgm:cxn modelId="{2D20EFB2-97FF-467F-91FD-5BF10DDEE89A}" type="presParOf" srcId="{846A61FF-519E-4083-89AF-6A51E7E54E28}" destId="{F512F2E0-2DEA-4489-B747-E40F0723DF45}" srcOrd="20" destOrd="0" presId="urn:microsoft.com/office/officeart/2005/8/layout/vList2"/>
    <dgm:cxn modelId="{3F2606A8-2161-407F-9E1A-7268C8A4571B}" type="presParOf" srcId="{846A61FF-519E-4083-89AF-6A51E7E54E28}" destId="{FDCA1FCC-8F01-44BF-B70C-D879F34E268D}" srcOrd="21" destOrd="0" presId="urn:microsoft.com/office/officeart/2005/8/layout/vList2"/>
    <dgm:cxn modelId="{9A30DD32-29B0-482C-9556-9079E5567E08}" type="presParOf" srcId="{846A61FF-519E-4083-89AF-6A51E7E54E28}" destId="{60F8318C-817A-41F7-AED8-96B2B3EB76B8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0DBF90-F6A0-4AE3-9BCC-466B30F3431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D2D80A-DACF-4434-A14A-CDB14AE9DAFA}">
      <dgm:prSet/>
      <dgm:spPr/>
      <dgm:t>
        <a:bodyPr/>
        <a:lstStyle/>
        <a:p>
          <a:r>
            <a:rPr lang="en-US" dirty="0"/>
            <a:t>Common Voucher Errors</a:t>
          </a:r>
        </a:p>
      </dgm:t>
    </dgm:pt>
    <dgm:pt modelId="{E6959E3D-1C8B-4261-A698-0BD5A5589881}" type="parTrans" cxnId="{175EEB43-4BC3-4A02-8CEF-EA8029775CE0}">
      <dgm:prSet/>
      <dgm:spPr/>
      <dgm:t>
        <a:bodyPr/>
        <a:lstStyle/>
        <a:p>
          <a:endParaRPr lang="en-US"/>
        </a:p>
      </dgm:t>
    </dgm:pt>
    <dgm:pt modelId="{190A013C-C6D2-428A-AC2A-24F23182DD36}" type="sibTrans" cxnId="{175EEB43-4BC3-4A02-8CEF-EA8029775CE0}">
      <dgm:prSet/>
      <dgm:spPr/>
      <dgm:t>
        <a:bodyPr/>
        <a:lstStyle/>
        <a:p>
          <a:endParaRPr lang="en-US"/>
        </a:p>
      </dgm:t>
    </dgm:pt>
    <dgm:pt modelId="{7509F2B7-197D-40FF-BC1C-A9B4B81278A8}">
      <dgm:prSet/>
      <dgm:spPr/>
      <dgm:t>
        <a:bodyPr/>
        <a:lstStyle/>
        <a:p>
          <a:r>
            <a:rPr lang="en-US"/>
            <a:t>AP queries for monitoring and research</a:t>
          </a:r>
        </a:p>
      </dgm:t>
    </dgm:pt>
    <dgm:pt modelId="{C453D1BF-3989-451B-9B05-62A313ECA1B1}" type="parTrans" cxnId="{87E6FA25-991A-40BC-94A5-26DC2413F604}">
      <dgm:prSet/>
      <dgm:spPr/>
      <dgm:t>
        <a:bodyPr/>
        <a:lstStyle/>
        <a:p>
          <a:endParaRPr lang="en-US"/>
        </a:p>
      </dgm:t>
    </dgm:pt>
    <dgm:pt modelId="{5131A59F-B452-4C65-A7AC-32431EEAEF6B}" type="sibTrans" cxnId="{87E6FA25-991A-40BC-94A5-26DC2413F604}">
      <dgm:prSet/>
      <dgm:spPr/>
      <dgm:t>
        <a:bodyPr/>
        <a:lstStyle/>
        <a:p>
          <a:endParaRPr lang="en-US"/>
        </a:p>
      </dgm:t>
    </dgm:pt>
    <dgm:pt modelId="{FF70C5E2-D36A-4CDA-9E7C-89DC2A37C807}">
      <dgm:prSet/>
      <dgm:spPr/>
      <dgm:t>
        <a:bodyPr/>
        <a:lstStyle/>
        <a:p>
          <a:r>
            <a:rPr lang="en-US"/>
            <a:t>Emergency Request Process</a:t>
          </a:r>
        </a:p>
      </dgm:t>
    </dgm:pt>
    <dgm:pt modelId="{02631F6E-C78A-4A60-84DF-652D9571342F}" type="parTrans" cxnId="{34DE48FE-2451-4337-957F-6EAA9075A2E3}">
      <dgm:prSet/>
      <dgm:spPr/>
      <dgm:t>
        <a:bodyPr/>
        <a:lstStyle/>
        <a:p>
          <a:endParaRPr lang="en-US"/>
        </a:p>
      </dgm:t>
    </dgm:pt>
    <dgm:pt modelId="{7B3FEF84-A5E4-4C2B-9A53-C6FE7098F16D}" type="sibTrans" cxnId="{34DE48FE-2451-4337-957F-6EAA9075A2E3}">
      <dgm:prSet/>
      <dgm:spPr/>
      <dgm:t>
        <a:bodyPr/>
        <a:lstStyle/>
        <a:p>
          <a:endParaRPr lang="en-US"/>
        </a:p>
      </dgm:t>
    </dgm:pt>
    <dgm:pt modelId="{A0B74626-B351-4F37-9D88-559B9E92BBFE}" type="pres">
      <dgm:prSet presAssocID="{5E0DBF90-F6A0-4AE3-9BCC-466B30F34310}" presName="vert0" presStyleCnt="0">
        <dgm:presLayoutVars>
          <dgm:dir/>
          <dgm:animOne val="branch"/>
          <dgm:animLvl val="lvl"/>
        </dgm:presLayoutVars>
      </dgm:prSet>
      <dgm:spPr/>
    </dgm:pt>
    <dgm:pt modelId="{049D3A01-B1F2-4123-80AD-B86BAE71A8B6}" type="pres">
      <dgm:prSet presAssocID="{E1D2D80A-DACF-4434-A14A-CDB14AE9DAFA}" presName="thickLine" presStyleLbl="alignNode1" presStyleIdx="0" presStyleCnt="3"/>
      <dgm:spPr/>
    </dgm:pt>
    <dgm:pt modelId="{2FE08E1F-1209-4475-B578-39F51E49699E}" type="pres">
      <dgm:prSet presAssocID="{E1D2D80A-DACF-4434-A14A-CDB14AE9DAFA}" presName="horz1" presStyleCnt="0"/>
      <dgm:spPr/>
    </dgm:pt>
    <dgm:pt modelId="{005C5394-91BC-4DC8-98D1-69BB9A0CE7A3}" type="pres">
      <dgm:prSet presAssocID="{E1D2D80A-DACF-4434-A14A-CDB14AE9DAFA}" presName="tx1" presStyleLbl="revTx" presStyleIdx="0" presStyleCnt="3"/>
      <dgm:spPr/>
    </dgm:pt>
    <dgm:pt modelId="{D1E3EDAD-A675-4AA8-B663-1E5D98684F6E}" type="pres">
      <dgm:prSet presAssocID="{E1D2D80A-DACF-4434-A14A-CDB14AE9DAFA}" presName="vert1" presStyleCnt="0"/>
      <dgm:spPr/>
    </dgm:pt>
    <dgm:pt modelId="{749AA3B4-FF93-4AB6-B5F6-9B927CB71196}" type="pres">
      <dgm:prSet presAssocID="{7509F2B7-197D-40FF-BC1C-A9B4B81278A8}" presName="thickLine" presStyleLbl="alignNode1" presStyleIdx="1" presStyleCnt="3"/>
      <dgm:spPr/>
    </dgm:pt>
    <dgm:pt modelId="{77151C57-6677-40F2-A8C9-10E2AE9FB638}" type="pres">
      <dgm:prSet presAssocID="{7509F2B7-197D-40FF-BC1C-A9B4B81278A8}" presName="horz1" presStyleCnt="0"/>
      <dgm:spPr/>
    </dgm:pt>
    <dgm:pt modelId="{3B94797A-1185-4FFA-980A-F415F4919581}" type="pres">
      <dgm:prSet presAssocID="{7509F2B7-197D-40FF-BC1C-A9B4B81278A8}" presName="tx1" presStyleLbl="revTx" presStyleIdx="1" presStyleCnt="3"/>
      <dgm:spPr/>
    </dgm:pt>
    <dgm:pt modelId="{0D79ECCA-DA71-4C4A-8F12-12F02BEACEAA}" type="pres">
      <dgm:prSet presAssocID="{7509F2B7-197D-40FF-BC1C-A9B4B81278A8}" presName="vert1" presStyleCnt="0"/>
      <dgm:spPr/>
    </dgm:pt>
    <dgm:pt modelId="{83CC7270-16FD-4E86-BCD3-C62412C4DF2D}" type="pres">
      <dgm:prSet presAssocID="{FF70C5E2-D36A-4CDA-9E7C-89DC2A37C807}" presName="thickLine" presStyleLbl="alignNode1" presStyleIdx="2" presStyleCnt="3"/>
      <dgm:spPr/>
    </dgm:pt>
    <dgm:pt modelId="{04DDAC8C-9CBD-4D44-A628-378DFE6C83C9}" type="pres">
      <dgm:prSet presAssocID="{FF70C5E2-D36A-4CDA-9E7C-89DC2A37C807}" presName="horz1" presStyleCnt="0"/>
      <dgm:spPr/>
    </dgm:pt>
    <dgm:pt modelId="{984EF47A-1848-40A3-9090-D16EEFB105AE}" type="pres">
      <dgm:prSet presAssocID="{FF70C5E2-D36A-4CDA-9E7C-89DC2A37C807}" presName="tx1" presStyleLbl="revTx" presStyleIdx="2" presStyleCnt="3"/>
      <dgm:spPr/>
    </dgm:pt>
    <dgm:pt modelId="{21BC0F59-7318-4600-9506-7D6B8DE0445E}" type="pres">
      <dgm:prSet presAssocID="{FF70C5E2-D36A-4CDA-9E7C-89DC2A37C807}" presName="vert1" presStyleCnt="0"/>
      <dgm:spPr/>
    </dgm:pt>
  </dgm:ptLst>
  <dgm:cxnLst>
    <dgm:cxn modelId="{D2184103-B523-488D-9301-242A147E2531}" type="presOf" srcId="{FF70C5E2-D36A-4CDA-9E7C-89DC2A37C807}" destId="{984EF47A-1848-40A3-9090-D16EEFB105AE}" srcOrd="0" destOrd="0" presId="urn:microsoft.com/office/officeart/2008/layout/LinedList"/>
    <dgm:cxn modelId="{87E6FA25-991A-40BC-94A5-26DC2413F604}" srcId="{5E0DBF90-F6A0-4AE3-9BCC-466B30F34310}" destId="{7509F2B7-197D-40FF-BC1C-A9B4B81278A8}" srcOrd="1" destOrd="0" parTransId="{C453D1BF-3989-451B-9B05-62A313ECA1B1}" sibTransId="{5131A59F-B452-4C65-A7AC-32431EEAEF6B}"/>
    <dgm:cxn modelId="{175EEB43-4BC3-4A02-8CEF-EA8029775CE0}" srcId="{5E0DBF90-F6A0-4AE3-9BCC-466B30F34310}" destId="{E1D2D80A-DACF-4434-A14A-CDB14AE9DAFA}" srcOrd="0" destOrd="0" parTransId="{E6959E3D-1C8B-4261-A698-0BD5A5589881}" sibTransId="{190A013C-C6D2-428A-AC2A-24F23182DD36}"/>
    <dgm:cxn modelId="{43E44F9A-E6C5-4499-90EF-3847BED65EA8}" type="presOf" srcId="{E1D2D80A-DACF-4434-A14A-CDB14AE9DAFA}" destId="{005C5394-91BC-4DC8-98D1-69BB9A0CE7A3}" srcOrd="0" destOrd="0" presId="urn:microsoft.com/office/officeart/2008/layout/LinedList"/>
    <dgm:cxn modelId="{2472C7E1-CD1B-4727-B8E6-3C60C20EE678}" type="presOf" srcId="{7509F2B7-197D-40FF-BC1C-A9B4B81278A8}" destId="{3B94797A-1185-4FFA-980A-F415F4919581}" srcOrd="0" destOrd="0" presId="urn:microsoft.com/office/officeart/2008/layout/LinedList"/>
    <dgm:cxn modelId="{7D70D1F2-4DC9-4BA4-BE66-DFFDF20D916B}" type="presOf" srcId="{5E0DBF90-F6A0-4AE3-9BCC-466B30F34310}" destId="{A0B74626-B351-4F37-9D88-559B9E92BBFE}" srcOrd="0" destOrd="0" presId="urn:microsoft.com/office/officeart/2008/layout/LinedList"/>
    <dgm:cxn modelId="{34DE48FE-2451-4337-957F-6EAA9075A2E3}" srcId="{5E0DBF90-F6A0-4AE3-9BCC-466B30F34310}" destId="{FF70C5E2-D36A-4CDA-9E7C-89DC2A37C807}" srcOrd="2" destOrd="0" parTransId="{02631F6E-C78A-4A60-84DF-652D9571342F}" sibTransId="{7B3FEF84-A5E4-4C2B-9A53-C6FE7098F16D}"/>
    <dgm:cxn modelId="{0C5AD0F4-F0A0-4038-B3A7-99FFCDEFE3DE}" type="presParOf" srcId="{A0B74626-B351-4F37-9D88-559B9E92BBFE}" destId="{049D3A01-B1F2-4123-80AD-B86BAE71A8B6}" srcOrd="0" destOrd="0" presId="urn:microsoft.com/office/officeart/2008/layout/LinedList"/>
    <dgm:cxn modelId="{07D0D955-61A5-4F3A-878F-51F12801C8F1}" type="presParOf" srcId="{A0B74626-B351-4F37-9D88-559B9E92BBFE}" destId="{2FE08E1F-1209-4475-B578-39F51E49699E}" srcOrd="1" destOrd="0" presId="urn:microsoft.com/office/officeart/2008/layout/LinedList"/>
    <dgm:cxn modelId="{A57EF64C-5419-4458-83D4-002CE7E010E5}" type="presParOf" srcId="{2FE08E1F-1209-4475-B578-39F51E49699E}" destId="{005C5394-91BC-4DC8-98D1-69BB9A0CE7A3}" srcOrd="0" destOrd="0" presId="urn:microsoft.com/office/officeart/2008/layout/LinedList"/>
    <dgm:cxn modelId="{395BD122-B792-47B5-A284-D612AF8E9654}" type="presParOf" srcId="{2FE08E1F-1209-4475-B578-39F51E49699E}" destId="{D1E3EDAD-A675-4AA8-B663-1E5D98684F6E}" srcOrd="1" destOrd="0" presId="urn:microsoft.com/office/officeart/2008/layout/LinedList"/>
    <dgm:cxn modelId="{F36793C2-5DEA-45EB-BD9A-26C8FA3266A4}" type="presParOf" srcId="{A0B74626-B351-4F37-9D88-559B9E92BBFE}" destId="{749AA3B4-FF93-4AB6-B5F6-9B927CB71196}" srcOrd="2" destOrd="0" presId="urn:microsoft.com/office/officeart/2008/layout/LinedList"/>
    <dgm:cxn modelId="{34EA113A-B2E6-45DD-BB73-AFBD9A1A0E80}" type="presParOf" srcId="{A0B74626-B351-4F37-9D88-559B9E92BBFE}" destId="{77151C57-6677-40F2-A8C9-10E2AE9FB638}" srcOrd="3" destOrd="0" presId="urn:microsoft.com/office/officeart/2008/layout/LinedList"/>
    <dgm:cxn modelId="{F5EC2B63-7D44-417D-B7A9-2DEB3764560C}" type="presParOf" srcId="{77151C57-6677-40F2-A8C9-10E2AE9FB638}" destId="{3B94797A-1185-4FFA-980A-F415F4919581}" srcOrd="0" destOrd="0" presId="urn:microsoft.com/office/officeart/2008/layout/LinedList"/>
    <dgm:cxn modelId="{5918BD23-BD6D-47CD-88CB-654BF17486D0}" type="presParOf" srcId="{77151C57-6677-40F2-A8C9-10E2AE9FB638}" destId="{0D79ECCA-DA71-4C4A-8F12-12F02BEACEAA}" srcOrd="1" destOrd="0" presId="urn:microsoft.com/office/officeart/2008/layout/LinedList"/>
    <dgm:cxn modelId="{D1E0E0C6-3CCF-47AD-9D48-60AA71256B2A}" type="presParOf" srcId="{A0B74626-B351-4F37-9D88-559B9E92BBFE}" destId="{83CC7270-16FD-4E86-BCD3-C62412C4DF2D}" srcOrd="4" destOrd="0" presId="urn:microsoft.com/office/officeart/2008/layout/LinedList"/>
    <dgm:cxn modelId="{24631F57-46EF-46FA-98D7-D793BE406460}" type="presParOf" srcId="{A0B74626-B351-4F37-9D88-559B9E92BBFE}" destId="{04DDAC8C-9CBD-4D44-A628-378DFE6C83C9}" srcOrd="5" destOrd="0" presId="urn:microsoft.com/office/officeart/2008/layout/LinedList"/>
    <dgm:cxn modelId="{E499E7C3-D0F6-4D67-AB27-2100CA0D3029}" type="presParOf" srcId="{04DDAC8C-9CBD-4D44-A628-378DFE6C83C9}" destId="{984EF47A-1848-40A3-9090-D16EEFB105AE}" srcOrd="0" destOrd="0" presId="urn:microsoft.com/office/officeart/2008/layout/LinedList"/>
    <dgm:cxn modelId="{4B98D879-1D1E-4269-B4DE-6E368FA3F628}" type="presParOf" srcId="{04DDAC8C-9CBD-4D44-A628-378DFE6C83C9}" destId="{21BC0F59-7318-4600-9506-7D6B8DE044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BC42C-4EB3-46F4-BBB6-89CC63E5218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CF4D9D-DB16-47B5-B02C-CA4FA07D079F}">
      <dgm:prSet/>
      <dgm:spPr/>
      <dgm:t>
        <a:bodyPr/>
        <a:lstStyle/>
        <a:p>
          <a:r>
            <a:rPr lang="en-US"/>
            <a:t>SAFE GUARDS</a:t>
          </a:r>
        </a:p>
      </dgm:t>
    </dgm:pt>
    <dgm:pt modelId="{8D82E8D7-694C-471C-AFFB-17EDC08004B1}" type="parTrans" cxnId="{A2F30D17-33DE-43F6-9BF8-414EC002A82D}">
      <dgm:prSet/>
      <dgm:spPr/>
      <dgm:t>
        <a:bodyPr/>
        <a:lstStyle/>
        <a:p>
          <a:endParaRPr lang="en-US"/>
        </a:p>
      </dgm:t>
    </dgm:pt>
    <dgm:pt modelId="{992F0A2C-4997-4B62-A296-C150F30F2F5B}" type="sibTrans" cxnId="{A2F30D17-33DE-43F6-9BF8-414EC002A82D}">
      <dgm:prSet/>
      <dgm:spPr/>
      <dgm:t>
        <a:bodyPr/>
        <a:lstStyle/>
        <a:p>
          <a:endParaRPr lang="en-US"/>
        </a:p>
      </dgm:t>
    </dgm:pt>
    <dgm:pt modelId="{1C3FF096-EB38-4A6D-8D00-99FC89F0D95D}">
      <dgm:prSet/>
      <dgm:spPr/>
      <dgm:t>
        <a:bodyPr/>
        <a:lstStyle/>
        <a:p>
          <a:r>
            <a:rPr lang="en-US" dirty="0"/>
            <a:t>Do not add prefixes or suffixes</a:t>
          </a:r>
        </a:p>
      </dgm:t>
    </dgm:pt>
    <dgm:pt modelId="{11D4CDE8-5FCD-4878-BA63-72BA6B1932DB}" type="parTrans" cxnId="{873C67A3-B523-479F-A3C5-0EC9668A067F}">
      <dgm:prSet/>
      <dgm:spPr/>
      <dgm:t>
        <a:bodyPr/>
        <a:lstStyle/>
        <a:p>
          <a:endParaRPr lang="en-US"/>
        </a:p>
      </dgm:t>
    </dgm:pt>
    <dgm:pt modelId="{8A123884-A6F0-4340-879E-C05BD0792EAA}" type="sibTrans" cxnId="{873C67A3-B523-479F-A3C5-0EC9668A067F}">
      <dgm:prSet/>
      <dgm:spPr/>
      <dgm:t>
        <a:bodyPr/>
        <a:lstStyle/>
        <a:p>
          <a:endParaRPr lang="en-US"/>
        </a:p>
      </dgm:t>
    </dgm:pt>
    <dgm:pt modelId="{30F1DB28-A62C-4B89-9FC2-7600FE14DBE9}">
      <dgm:prSet/>
      <dgm:spPr/>
      <dgm:t>
        <a:bodyPr/>
        <a:lstStyle/>
        <a:p>
          <a:r>
            <a:rPr lang="en-US" dirty="0"/>
            <a:t>Do not add spaces or dashes</a:t>
          </a:r>
        </a:p>
      </dgm:t>
    </dgm:pt>
    <dgm:pt modelId="{89A95CB9-E83E-462C-B4AC-5A4995867EF7}" type="parTrans" cxnId="{D3DEF57B-62F5-4597-AB0A-5DA8FDE204A0}">
      <dgm:prSet/>
      <dgm:spPr/>
      <dgm:t>
        <a:bodyPr/>
        <a:lstStyle/>
        <a:p>
          <a:endParaRPr lang="en-US"/>
        </a:p>
      </dgm:t>
    </dgm:pt>
    <dgm:pt modelId="{964B3468-4AAE-4A29-893A-77AF1103E05B}" type="sibTrans" cxnId="{D3DEF57B-62F5-4597-AB0A-5DA8FDE204A0}">
      <dgm:prSet/>
      <dgm:spPr/>
      <dgm:t>
        <a:bodyPr/>
        <a:lstStyle/>
        <a:p>
          <a:endParaRPr lang="en-US"/>
        </a:p>
      </dgm:t>
    </dgm:pt>
    <dgm:pt modelId="{EEFA8AA2-6635-47FE-84D4-B76EB729358B}">
      <dgm:prSet/>
      <dgm:spPr/>
      <dgm:t>
        <a:bodyPr/>
        <a:lstStyle/>
        <a:p>
          <a:r>
            <a:rPr lang="en-US" dirty="0"/>
            <a:t>Do not shorten </a:t>
          </a:r>
        </a:p>
      </dgm:t>
    </dgm:pt>
    <dgm:pt modelId="{D0F4A9E7-6E03-4222-981C-44F8546E2A56}" type="parTrans" cxnId="{924CFD65-199F-445E-9094-C511974D34E3}">
      <dgm:prSet/>
      <dgm:spPr/>
      <dgm:t>
        <a:bodyPr/>
        <a:lstStyle/>
        <a:p>
          <a:endParaRPr lang="en-US"/>
        </a:p>
      </dgm:t>
    </dgm:pt>
    <dgm:pt modelId="{DAD59313-863A-4BFF-9DBB-0B9CFB723799}" type="sibTrans" cxnId="{924CFD65-199F-445E-9094-C511974D34E3}">
      <dgm:prSet/>
      <dgm:spPr/>
      <dgm:t>
        <a:bodyPr/>
        <a:lstStyle/>
        <a:p>
          <a:endParaRPr lang="en-US"/>
        </a:p>
      </dgm:t>
    </dgm:pt>
    <dgm:pt modelId="{95EEC93D-DEB9-46E0-A128-75766ACD4146}">
      <dgm:prSet/>
      <dgm:spPr/>
      <dgm:t>
        <a:bodyPr/>
        <a:lstStyle/>
        <a:p>
          <a:r>
            <a:rPr lang="en-US" dirty="0"/>
            <a:t>Do not modify Invoice number to force Edison to take the invoice</a:t>
          </a:r>
        </a:p>
      </dgm:t>
    </dgm:pt>
    <dgm:pt modelId="{3E28719D-5C35-4921-95BA-8AF5389C14FE}" type="parTrans" cxnId="{EE721B1E-621F-49EC-BC13-5E4A58930FD2}">
      <dgm:prSet/>
      <dgm:spPr/>
      <dgm:t>
        <a:bodyPr/>
        <a:lstStyle/>
        <a:p>
          <a:endParaRPr lang="en-US"/>
        </a:p>
      </dgm:t>
    </dgm:pt>
    <dgm:pt modelId="{6B368805-4F28-4FC5-B5CB-50A4CA30E60B}" type="sibTrans" cxnId="{EE721B1E-621F-49EC-BC13-5E4A58930FD2}">
      <dgm:prSet/>
      <dgm:spPr/>
      <dgm:t>
        <a:bodyPr/>
        <a:lstStyle/>
        <a:p>
          <a:endParaRPr lang="en-US"/>
        </a:p>
      </dgm:t>
    </dgm:pt>
    <dgm:pt modelId="{8A41DF8B-5983-41E7-9895-372FDFF0A880}">
      <dgm:prSet/>
      <dgm:spPr/>
      <dgm:t>
        <a:bodyPr/>
        <a:lstStyle/>
        <a:p>
          <a:r>
            <a:rPr lang="en-US" dirty="0"/>
            <a:t>Never create or record invoice numbers outside of Standard Naming Conventions</a:t>
          </a:r>
        </a:p>
      </dgm:t>
    </dgm:pt>
    <dgm:pt modelId="{6D282E5C-289A-4103-B9F2-690ED749B366}" type="parTrans" cxnId="{F5D9765D-A693-4537-AFF5-0819756DA76B}">
      <dgm:prSet/>
      <dgm:spPr/>
      <dgm:t>
        <a:bodyPr/>
        <a:lstStyle/>
        <a:p>
          <a:endParaRPr lang="en-US"/>
        </a:p>
      </dgm:t>
    </dgm:pt>
    <dgm:pt modelId="{D99EDEBD-5D58-47A4-BC73-545B94BD193C}" type="sibTrans" cxnId="{F5D9765D-A693-4537-AFF5-0819756DA76B}">
      <dgm:prSet/>
      <dgm:spPr/>
      <dgm:t>
        <a:bodyPr/>
        <a:lstStyle/>
        <a:p>
          <a:endParaRPr lang="en-US"/>
        </a:p>
      </dgm:t>
    </dgm:pt>
    <dgm:pt modelId="{703A6D85-E509-4B1F-90EB-C41EE4BB0000}">
      <dgm:prSet/>
      <dgm:spPr/>
      <dgm:t>
        <a:bodyPr/>
        <a:lstStyle/>
        <a:p>
          <a:r>
            <a:rPr lang="en-US" dirty="0"/>
            <a:t>Edison Warning of Duplicate Invoice number </a:t>
          </a:r>
        </a:p>
      </dgm:t>
    </dgm:pt>
    <dgm:pt modelId="{7CE71D55-20CF-452C-B3BF-F6562D536BCE}" type="parTrans" cxnId="{4F4BA4C4-E3DA-48FC-8AF7-7BB32B8443BF}">
      <dgm:prSet/>
      <dgm:spPr/>
      <dgm:t>
        <a:bodyPr/>
        <a:lstStyle/>
        <a:p>
          <a:endParaRPr lang="en-US"/>
        </a:p>
      </dgm:t>
    </dgm:pt>
    <dgm:pt modelId="{8716884C-C3F2-47ED-85F3-76AA2A2F5B63}" type="sibTrans" cxnId="{4F4BA4C4-E3DA-48FC-8AF7-7BB32B8443BF}">
      <dgm:prSet/>
      <dgm:spPr/>
      <dgm:t>
        <a:bodyPr/>
        <a:lstStyle/>
        <a:p>
          <a:endParaRPr lang="en-US"/>
        </a:p>
      </dgm:t>
    </dgm:pt>
    <dgm:pt modelId="{9E9EFC36-2D92-4A77-BEB7-391019C65548}" type="pres">
      <dgm:prSet presAssocID="{039BC42C-4EB3-46F4-BBB6-89CC63E52189}" presName="linear" presStyleCnt="0">
        <dgm:presLayoutVars>
          <dgm:animLvl val="lvl"/>
          <dgm:resizeHandles val="exact"/>
        </dgm:presLayoutVars>
      </dgm:prSet>
      <dgm:spPr/>
    </dgm:pt>
    <dgm:pt modelId="{BA2BD231-6B29-4DB8-B1C8-7767DE587F18}" type="pres">
      <dgm:prSet presAssocID="{74CF4D9D-DB16-47B5-B02C-CA4FA07D079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CBEF74-A424-4BFA-AAC6-F7091E7F14CC}" type="pres">
      <dgm:prSet presAssocID="{74CF4D9D-DB16-47B5-B02C-CA4FA07D079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F30D17-33DE-43F6-9BF8-414EC002A82D}" srcId="{039BC42C-4EB3-46F4-BBB6-89CC63E52189}" destId="{74CF4D9D-DB16-47B5-B02C-CA4FA07D079F}" srcOrd="0" destOrd="0" parTransId="{8D82E8D7-694C-471C-AFFB-17EDC08004B1}" sibTransId="{992F0A2C-4997-4B62-A296-C150F30F2F5B}"/>
    <dgm:cxn modelId="{EE721B1E-621F-49EC-BC13-5E4A58930FD2}" srcId="{74CF4D9D-DB16-47B5-B02C-CA4FA07D079F}" destId="{95EEC93D-DEB9-46E0-A128-75766ACD4146}" srcOrd="3" destOrd="0" parTransId="{3E28719D-5C35-4921-95BA-8AF5389C14FE}" sibTransId="{6B368805-4F28-4FC5-B5CB-50A4CA30E60B}"/>
    <dgm:cxn modelId="{76AAB02F-3858-4FCD-B5C2-FEE7BD230F06}" type="presOf" srcId="{039BC42C-4EB3-46F4-BBB6-89CC63E52189}" destId="{9E9EFC36-2D92-4A77-BEB7-391019C65548}" srcOrd="0" destOrd="0" presId="urn:microsoft.com/office/officeart/2005/8/layout/vList2"/>
    <dgm:cxn modelId="{4C76BB30-EC72-4B2C-AD47-A557784B1B7A}" type="presOf" srcId="{EEFA8AA2-6635-47FE-84D4-B76EB729358B}" destId="{A1CBEF74-A424-4BFA-AAC6-F7091E7F14CC}" srcOrd="0" destOrd="2" presId="urn:microsoft.com/office/officeart/2005/8/layout/vList2"/>
    <dgm:cxn modelId="{F5D9765D-A693-4537-AFF5-0819756DA76B}" srcId="{74CF4D9D-DB16-47B5-B02C-CA4FA07D079F}" destId="{8A41DF8B-5983-41E7-9895-372FDFF0A880}" srcOrd="4" destOrd="0" parTransId="{6D282E5C-289A-4103-B9F2-690ED749B366}" sibTransId="{D99EDEBD-5D58-47A4-BC73-545B94BD193C}"/>
    <dgm:cxn modelId="{C6A3A562-A482-44F5-B69D-490789D7EC45}" type="presOf" srcId="{74CF4D9D-DB16-47B5-B02C-CA4FA07D079F}" destId="{BA2BD231-6B29-4DB8-B1C8-7767DE587F18}" srcOrd="0" destOrd="0" presId="urn:microsoft.com/office/officeart/2005/8/layout/vList2"/>
    <dgm:cxn modelId="{924CFD65-199F-445E-9094-C511974D34E3}" srcId="{74CF4D9D-DB16-47B5-B02C-CA4FA07D079F}" destId="{EEFA8AA2-6635-47FE-84D4-B76EB729358B}" srcOrd="2" destOrd="0" parTransId="{D0F4A9E7-6E03-4222-981C-44F8546E2A56}" sibTransId="{DAD59313-863A-4BFF-9DBB-0B9CFB723799}"/>
    <dgm:cxn modelId="{14363E73-2BE4-49DB-AA79-9B0E1554E20F}" type="presOf" srcId="{95EEC93D-DEB9-46E0-A128-75766ACD4146}" destId="{A1CBEF74-A424-4BFA-AAC6-F7091E7F14CC}" srcOrd="0" destOrd="3" presId="urn:microsoft.com/office/officeart/2005/8/layout/vList2"/>
    <dgm:cxn modelId="{D3DEF57B-62F5-4597-AB0A-5DA8FDE204A0}" srcId="{74CF4D9D-DB16-47B5-B02C-CA4FA07D079F}" destId="{30F1DB28-A62C-4B89-9FC2-7600FE14DBE9}" srcOrd="1" destOrd="0" parTransId="{89A95CB9-E83E-462C-B4AC-5A4995867EF7}" sibTransId="{964B3468-4AAE-4A29-893A-77AF1103E05B}"/>
    <dgm:cxn modelId="{BD7B7585-64E1-43A7-8CF0-7645843C865F}" type="presOf" srcId="{703A6D85-E509-4B1F-90EB-C41EE4BB0000}" destId="{A1CBEF74-A424-4BFA-AAC6-F7091E7F14CC}" srcOrd="0" destOrd="5" presId="urn:microsoft.com/office/officeart/2005/8/layout/vList2"/>
    <dgm:cxn modelId="{873C67A3-B523-479F-A3C5-0EC9668A067F}" srcId="{74CF4D9D-DB16-47B5-B02C-CA4FA07D079F}" destId="{1C3FF096-EB38-4A6D-8D00-99FC89F0D95D}" srcOrd="0" destOrd="0" parTransId="{11D4CDE8-5FCD-4878-BA63-72BA6B1932DB}" sibTransId="{8A123884-A6F0-4340-879E-C05BD0792EAA}"/>
    <dgm:cxn modelId="{AC84E3A5-2CB4-4A7B-8EBE-51690557B29B}" type="presOf" srcId="{30F1DB28-A62C-4B89-9FC2-7600FE14DBE9}" destId="{A1CBEF74-A424-4BFA-AAC6-F7091E7F14CC}" srcOrd="0" destOrd="1" presId="urn:microsoft.com/office/officeart/2005/8/layout/vList2"/>
    <dgm:cxn modelId="{0D6860A6-C7FF-4C23-A3DE-869D6C9D1A0C}" type="presOf" srcId="{8A41DF8B-5983-41E7-9895-372FDFF0A880}" destId="{A1CBEF74-A424-4BFA-AAC6-F7091E7F14CC}" srcOrd="0" destOrd="4" presId="urn:microsoft.com/office/officeart/2005/8/layout/vList2"/>
    <dgm:cxn modelId="{4F4BA4C4-E3DA-48FC-8AF7-7BB32B8443BF}" srcId="{74CF4D9D-DB16-47B5-B02C-CA4FA07D079F}" destId="{703A6D85-E509-4B1F-90EB-C41EE4BB0000}" srcOrd="5" destOrd="0" parTransId="{7CE71D55-20CF-452C-B3BF-F6562D536BCE}" sibTransId="{8716884C-C3F2-47ED-85F3-76AA2A2F5B63}"/>
    <dgm:cxn modelId="{92796BFE-CAB4-4B75-99EA-D3BFE4BD99D8}" type="presOf" srcId="{1C3FF096-EB38-4A6D-8D00-99FC89F0D95D}" destId="{A1CBEF74-A424-4BFA-AAC6-F7091E7F14CC}" srcOrd="0" destOrd="0" presId="urn:microsoft.com/office/officeart/2005/8/layout/vList2"/>
    <dgm:cxn modelId="{A5E9A5D0-B7D3-44E0-9803-772FA2F11E45}" type="presParOf" srcId="{9E9EFC36-2D92-4A77-BEB7-391019C65548}" destId="{BA2BD231-6B29-4DB8-B1C8-7767DE587F18}" srcOrd="0" destOrd="0" presId="urn:microsoft.com/office/officeart/2005/8/layout/vList2"/>
    <dgm:cxn modelId="{B98DFCA5-C2E9-43EC-881D-4DD97363A0E0}" type="presParOf" srcId="{9E9EFC36-2D92-4A77-BEB7-391019C65548}" destId="{A1CBEF74-A424-4BFA-AAC6-F7091E7F14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D5B09-6DA5-466C-8C98-65D7D0305A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FEBDF6-A52A-4F44-92AE-24B93CDA8EE3}">
      <dgm:prSet/>
      <dgm:spPr/>
      <dgm:t>
        <a:bodyPr/>
        <a:lstStyle/>
        <a:p>
          <a:r>
            <a:rPr lang="en-US" dirty="0"/>
            <a:t>Procedure</a:t>
          </a:r>
        </a:p>
      </dgm:t>
    </dgm:pt>
    <dgm:pt modelId="{FAF8D348-6208-494A-892A-6BD9A38B2595}" type="parTrans" cxnId="{5718BDF4-492F-4730-BFC9-6A7D63CBCB39}">
      <dgm:prSet/>
      <dgm:spPr/>
      <dgm:t>
        <a:bodyPr/>
        <a:lstStyle/>
        <a:p>
          <a:endParaRPr lang="en-US"/>
        </a:p>
      </dgm:t>
    </dgm:pt>
    <dgm:pt modelId="{EAAB3EEF-596C-488A-BC70-37D9825051F2}" type="sibTrans" cxnId="{5718BDF4-492F-4730-BFC9-6A7D63CBCB39}">
      <dgm:prSet/>
      <dgm:spPr/>
      <dgm:t>
        <a:bodyPr/>
        <a:lstStyle/>
        <a:p>
          <a:endParaRPr lang="en-US"/>
        </a:p>
      </dgm:t>
    </dgm:pt>
    <dgm:pt modelId="{9B4AD834-BA66-4C9D-99A4-28B9DACC6967}">
      <dgm:prSet/>
      <dgm:spPr/>
      <dgm:t>
        <a:bodyPr/>
        <a:lstStyle/>
        <a:p>
          <a:r>
            <a:rPr lang="en-US"/>
            <a:t>DOA Accounting Job Aids website</a:t>
          </a:r>
          <a:endParaRPr lang="en-US" dirty="0"/>
        </a:p>
      </dgm:t>
    </dgm:pt>
    <dgm:pt modelId="{88F456EA-0932-4E70-BBAE-3F25AEC21877}" type="parTrans" cxnId="{6B74D5E7-897A-470F-9A4D-CFF701D1B6F0}">
      <dgm:prSet/>
      <dgm:spPr/>
      <dgm:t>
        <a:bodyPr/>
        <a:lstStyle/>
        <a:p>
          <a:endParaRPr lang="en-US"/>
        </a:p>
      </dgm:t>
    </dgm:pt>
    <dgm:pt modelId="{6F4F3B92-189E-41CF-80B3-53088B85F03A}" type="sibTrans" cxnId="{6B74D5E7-897A-470F-9A4D-CFF701D1B6F0}">
      <dgm:prSet/>
      <dgm:spPr/>
      <dgm:t>
        <a:bodyPr/>
        <a:lstStyle/>
        <a:p>
          <a:endParaRPr lang="en-US"/>
        </a:p>
      </dgm:t>
    </dgm:pt>
    <dgm:pt modelId="{302866D1-FF70-4EE7-A72E-4ED638DDAE90}">
      <dgm:prSet/>
      <dgm:spPr/>
      <dgm:t>
        <a:bodyPr/>
        <a:lstStyle/>
        <a:p>
          <a:r>
            <a:rPr lang="en-US" dirty="0"/>
            <a:t>Why is it an emergency</a:t>
          </a:r>
        </a:p>
      </dgm:t>
    </dgm:pt>
    <dgm:pt modelId="{26294954-04C0-49A3-98EB-F0012E41C20D}" type="parTrans" cxnId="{C9C81F6B-EDA5-4B8E-A3A3-35064547A90C}">
      <dgm:prSet/>
      <dgm:spPr/>
      <dgm:t>
        <a:bodyPr/>
        <a:lstStyle/>
        <a:p>
          <a:endParaRPr lang="en-US"/>
        </a:p>
      </dgm:t>
    </dgm:pt>
    <dgm:pt modelId="{39FA135E-A348-4972-B073-737D5324281C}" type="sibTrans" cxnId="{C9C81F6B-EDA5-4B8E-A3A3-35064547A90C}">
      <dgm:prSet/>
      <dgm:spPr/>
      <dgm:t>
        <a:bodyPr/>
        <a:lstStyle/>
        <a:p>
          <a:endParaRPr lang="en-US"/>
        </a:p>
      </dgm:t>
    </dgm:pt>
    <dgm:pt modelId="{D1C2A471-B289-4551-93EA-4334B95DC35D}">
      <dgm:prSet/>
      <dgm:spPr/>
      <dgm:t>
        <a:bodyPr/>
        <a:lstStyle/>
        <a:p>
          <a:r>
            <a:rPr lang="en-US" dirty="0"/>
            <a:t>Past Due?</a:t>
          </a:r>
        </a:p>
      </dgm:t>
    </dgm:pt>
    <dgm:pt modelId="{8B117444-FC01-40F6-9BB4-B803A1AC7148}" type="parTrans" cxnId="{16C21942-8D83-4CE7-9A5F-7D21175F44AE}">
      <dgm:prSet/>
      <dgm:spPr/>
      <dgm:t>
        <a:bodyPr/>
        <a:lstStyle/>
        <a:p>
          <a:endParaRPr lang="en-US"/>
        </a:p>
      </dgm:t>
    </dgm:pt>
    <dgm:pt modelId="{DB03D54A-2D9C-47B0-AA50-E91F0AAE412B}" type="sibTrans" cxnId="{16C21942-8D83-4CE7-9A5F-7D21175F44AE}">
      <dgm:prSet/>
      <dgm:spPr/>
      <dgm:t>
        <a:bodyPr/>
        <a:lstStyle/>
        <a:p>
          <a:endParaRPr lang="en-US"/>
        </a:p>
      </dgm:t>
    </dgm:pt>
    <dgm:pt modelId="{A4BE5855-5734-4747-8569-CB73E00EA333}">
      <dgm:prSet/>
      <dgm:spPr/>
      <dgm:t>
        <a:bodyPr/>
        <a:lstStyle/>
        <a:p>
          <a:r>
            <a:rPr lang="en-US" dirty="0"/>
            <a:t>Why is it not an emergency</a:t>
          </a:r>
        </a:p>
      </dgm:t>
    </dgm:pt>
    <dgm:pt modelId="{97D84FA3-6908-46E2-9FA2-FDB27606898C}" type="parTrans" cxnId="{0B3F2308-04CB-460D-9768-7CD798974DAA}">
      <dgm:prSet/>
      <dgm:spPr/>
      <dgm:t>
        <a:bodyPr/>
        <a:lstStyle/>
        <a:p>
          <a:endParaRPr lang="en-US"/>
        </a:p>
      </dgm:t>
    </dgm:pt>
    <dgm:pt modelId="{E051790B-AB39-40E6-BE16-17C51C061C78}" type="sibTrans" cxnId="{0B3F2308-04CB-460D-9768-7CD798974DAA}">
      <dgm:prSet/>
      <dgm:spPr/>
      <dgm:t>
        <a:bodyPr/>
        <a:lstStyle/>
        <a:p>
          <a:endParaRPr lang="en-US"/>
        </a:p>
      </dgm:t>
    </dgm:pt>
    <dgm:pt modelId="{0E0CB895-E29D-4AC6-8CB3-731C3B0854C8}">
      <dgm:prSet/>
      <dgm:spPr/>
      <dgm:t>
        <a:bodyPr/>
        <a:lstStyle/>
        <a:p>
          <a:r>
            <a:rPr lang="en-US" dirty="0"/>
            <a:t>Oops I forgot?</a:t>
          </a:r>
        </a:p>
      </dgm:t>
    </dgm:pt>
    <dgm:pt modelId="{7D493FC3-5689-48B4-B178-1E3B12B931A3}" type="parTrans" cxnId="{124AF093-450A-4DA8-AB96-B372AF990229}">
      <dgm:prSet/>
      <dgm:spPr/>
      <dgm:t>
        <a:bodyPr/>
        <a:lstStyle/>
        <a:p>
          <a:endParaRPr lang="en-US"/>
        </a:p>
      </dgm:t>
    </dgm:pt>
    <dgm:pt modelId="{6E38941B-6166-4415-935E-AF1A16943BCC}" type="sibTrans" cxnId="{124AF093-450A-4DA8-AB96-B372AF990229}">
      <dgm:prSet/>
      <dgm:spPr/>
      <dgm:t>
        <a:bodyPr/>
        <a:lstStyle/>
        <a:p>
          <a:endParaRPr lang="en-US"/>
        </a:p>
      </dgm:t>
    </dgm:pt>
    <dgm:pt modelId="{2384B42A-C0D3-41C0-85E9-FDCD90115767}">
      <dgm:prSet/>
      <dgm:spPr/>
      <dgm:t>
        <a:bodyPr/>
        <a:lstStyle/>
        <a:p>
          <a:r>
            <a:rPr lang="en-US" dirty="0"/>
            <a:t>Physical or Mental Harm?</a:t>
          </a:r>
        </a:p>
      </dgm:t>
    </dgm:pt>
    <dgm:pt modelId="{DF44CF66-1988-4D99-8587-5F78F9E13575}" type="parTrans" cxnId="{A00B1ABF-2923-4EF7-B75C-D8DD83EE0238}">
      <dgm:prSet/>
      <dgm:spPr/>
      <dgm:t>
        <a:bodyPr/>
        <a:lstStyle/>
        <a:p>
          <a:endParaRPr lang="en-US"/>
        </a:p>
      </dgm:t>
    </dgm:pt>
    <dgm:pt modelId="{3D8941A8-3605-4AA8-9530-3E86824451A4}" type="sibTrans" cxnId="{A00B1ABF-2923-4EF7-B75C-D8DD83EE0238}">
      <dgm:prSet/>
      <dgm:spPr/>
      <dgm:t>
        <a:bodyPr/>
        <a:lstStyle/>
        <a:p>
          <a:endParaRPr lang="en-US"/>
        </a:p>
      </dgm:t>
    </dgm:pt>
    <dgm:pt modelId="{679CEA0E-26A1-4015-ABB6-7CCAB26C5008}">
      <dgm:prSet/>
      <dgm:spPr/>
      <dgm:t>
        <a:bodyPr/>
        <a:lstStyle/>
        <a:p>
          <a:r>
            <a:rPr lang="en-US" dirty="0"/>
            <a:t>Service Disconnection?</a:t>
          </a:r>
        </a:p>
      </dgm:t>
    </dgm:pt>
    <dgm:pt modelId="{B0859900-9EDB-4F99-9ADF-8DB1357AFC4A}" type="parTrans" cxnId="{B74BE190-A65A-4AB4-9599-AEEBF46675C4}">
      <dgm:prSet/>
      <dgm:spPr/>
      <dgm:t>
        <a:bodyPr/>
        <a:lstStyle/>
        <a:p>
          <a:endParaRPr lang="en-US"/>
        </a:p>
      </dgm:t>
    </dgm:pt>
    <dgm:pt modelId="{21DF0301-280B-4F13-A566-7EC00FB04784}" type="sibTrans" cxnId="{B74BE190-A65A-4AB4-9599-AEEBF46675C4}">
      <dgm:prSet/>
      <dgm:spPr/>
      <dgm:t>
        <a:bodyPr/>
        <a:lstStyle/>
        <a:p>
          <a:endParaRPr lang="en-US"/>
        </a:p>
      </dgm:t>
    </dgm:pt>
    <dgm:pt modelId="{2466C2A0-F507-4236-B798-F877FEB8AC47}" type="pres">
      <dgm:prSet presAssocID="{FA8D5B09-6DA5-466C-8C98-65D7D0305A74}" presName="linear" presStyleCnt="0">
        <dgm:presLayoutVars>
          <dgm:dir/>
          <dgm:animLvl val="lvl"/>
          <dgm:resizeHandles val="exact"/>
        </dgm:presLayoutVars>
      </dgm:prSet>
      <dgm:spPr/>
    </dgm:pt>
    <dgm:pt modelId="{C2ED85F1-36F1-48E1-97BF-72423C14E54C}" type="pres">
      <dgm:prSet presAssocID="{D6FEBDF6-A52A-4F44-92AE-24B93CDA8EE3}" presName="parentLin" presStyleCnt="0"/>
      <dgm:spPr/>
    </dgm:pt>
    <dgm:pt modelId="{764836F9-3B55-479C-B5DB-CC17756D84E6}" type="pres">
      <dgm:prSet presAssocID="{D6FEBDF6-A52A-4F44-92AE-24B93CDA8EE3}" presName="parentLeftMargin" presStyleLbl="node1" presStyleIdx="0" presStyleCnt="3"/>
      <dgm:spPr/>
    </dgm:pt>
    <dgm:pt modelId="{A487D7E8-FC56-4C2B-BD4A-B3014B14478E}" type="pres">
      <dgm:prSet presAssocID="{D6FEBDF6-A52A-4F44-92AE-24B93CDA8E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30DF2F-D259-4203-96BD-85CF5325549F}" type="pres">
      <dgm:prSet presAssocID="{D6FEBDF6-A52A-4F44-92AE-24B93CDA8EE3}" presName="negativeSpace" presStyleCnt="0"/>
      <dgm:spPr/>
    </dgm:pt>
    <dgm:pt modelId="{BF4393C1-4FDB-44B9-A2BC-E192643E6959}" type="pres">
      <dgm:prSet presAssocID="{D6FEBDF6-A52A-4F44-92AE-24B93CDA8EE3}" presName="childText" presStyleLbl="conFgAcc1" presStyleIdx="0" presStyleCnt="3">
        <dgm:presLayoutVars>
          <dgm:bulletEnabled val="1"/>
        </dgm:presLayoutVars>
      </dgm:prSet>
      <dgm:spPr/>
    </dgm:pt>
    <dgm:pt modelId="{9C54BD16-ED7B-41B1-9C28-7E668EC773EC}" type="pres">
      <dgm:prSet presAssocID="{EAAB3EEF-596C-488A-BC70-37D9825051F2}" presName="spaceBetweenRectangles" presStyleCnt="0"/>
      <dgm:spPr/>
    </dgm:pt>
    <dgm:pt modelId="{E2526B22-C2BC-4211-8CDD-F6658C226678}" type="pres">
      <dgm:prSet presAssocID="{302866D1-FF70-4EE7-A72E-4ED638DDAE90}" presName="parentLin" presStyleCnt="0"/>
      <dgm:spPr/>
    </dgm:pt>
    <dgm:pt modelId="{C25EFC18-D49E-4AE8-BA65-CF00C17802DC}" type="pres">
      <dgm:prSet presAssocID="{302866D1-FF70-4EE7-A72E-4ED638DDAE90}" presName="parentLeftMargin" presStyleLbl="node1" presStyleIdx="0" presStyleCnt="3"/>
      <dgm:spPr/>
    </dgm:pt>
    <dgm:pt modelId="{7F5AEFD7-E2F2-42A9-8B77-F19C80824730}" type="pres">
      <dgm:prSet presAssocID="{302866D1-FF70-4EE7-A72E-4ED638DDAE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F5C4A2-FADA-4D0F-8A98-7805FBD0510C}" type="pres">
      <dgm:prSet presAssocID="{302866D1-FF70-4EE7-A72E-4ED638DDAE90}" presName="negativeSpace" presStyleCnt="0"/>
      <dgm:spPr/>
    </dgm:pt>
    <dgm:pt modelId="{0C3B9375-A6E8-4176-B137-2360B3BA2465}" type="pres">
      <dgm:prSet presAssocID="{302866D1-FF70-4EE7-A72E-4ED638DDAE90}" presName="childText" presStyleLbl="conFgAcc1" presStyleIdx="1" presStyleCnt="3" custLinFactNeighborX="123" custLinFactNeighborY="25357">
        <dgm:presLayoutVars>
          <dgm:bulletEnabled val="1"/>
        </dgm:presLayoutVars>
      </dgm:prSet>
      <dgm:spPr/>
    </dgm:pt>
    <dgm:pt modelId="{3854870F-7CBC-46B5-9DD4-C2D3F163784F}" type="pres">
      <dgm:prSet presAssocID="{39FA135E-A348-4972-B073-737D5324281C}" presName="spaceBetweenRectangles" presStyleCnt="0"/>
      <dgm:spPr/>
    </dgm:pt>
    <dgm:pt modelId="{86BF9EF7-6BE8-4EED-816A-61826A65D7ED}" type="pres">
      <dgm:prSet presAssocID="{A4BE5855-5734-4747-8569-CB73E00EA333}" presName="parentLin" presStyleCnt="0"/>
      <dgm:spPr/>
    </dgm:pt>
    <dgm:pt modelId="{244975B5-C83B-463B-813A-B135E2FE7647}" type="pres">
      <dgm:prSet presAssocID="{A4BE5855-5734-4747-8569-CB73E00EA333}" presName="parentLeftMargin" presStyleLbl="node1" presStyleIdx="1" presStyleCnt="3"/>
      <dgm:spPr/>
    </dgm:pt>
    <dgm:pt modelId="{D16F5E63-8F17-490B-982E-7C62B82003AB}" type="pres">
      <dgm:prSet presAssocID="{A4BE5855-5734-4747-8569-CB73E00EA3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356CE95-97D3-4099-889C-667C9CCD5915}" type="pres">
      <dgm:prSet presAssocID="{A4BE5855-5734-4747-8569-CB73E00EA333}" presName="negativeSpace" presStyleCnt="0"/>
      <dgm:spPr/>
    </dgm:pt>
    <dgm:pt modelId="{900E11C2-4381-4B52-9579-30F119DBBA6D}" type="pres">
      <dgm:prSet presAssocID="{A4BE5855-5734-4747-8569-CB73E00EA333}" presName="childText" presStyleLbl="conFgAcc1" presStyleIdx="2" presStyleCnt="3" custLinFactNeighborX="123" custLinFactNeighborY="25357">
        <dgm:presLayoutVars>
          <dgm:bulletEnabled val="1"/>
        </dgm:presLayoutVars>
      </dgm:prSet>
      <dgm:spPr/>
    </dgm:pt>
  </dgm:ptLst>
  <dgm:cxnLst>
    <dgm:cxn modelId="{0B3F2308-04CB-460D-9768-7CD798974DAA}" srcId="{FA8D5B09-6DA5-466C-8C98-65D7D0305A74}" destId="{A4BE5855-5734-4747-8569-CB73E00EA333}" srcOrd="2" destOrd="0" parTransId="{97D84FA3-6908-46E2-9FA2-FDB27606898C}" sibTransId="{E051790B-AB39-40E6-BE16-17C51C061C78}"/>
    <dgm:cxn modelId="{4C3C7416-9520-4793-99B5-38404177B6EB}" type="presOf" srcId="{302866D1-FF70-4EE7-A72E-4ED638DDAE90}" destId="{7F5AEFD7-E2F2-42A9-8B77-F19C80824730}" srcOrd="1" destOrd="0" presId="urn:microsoft.com/office/officeart/2005/8/layout/list1"/>
    <dgm:cxn modelId="{B211F02F-CE9A-4B84-B18D-E6A9D8B97D02}" type="presOf" srcId="{D1C2A471-B289-4551-93EA-4334B95DC35D}" destId="{900E11C2-4381-4B52-9579-30F119DBBA6D}" srcOrd="0" destOrd="0" presId="urn:microsoft.com/office/officeart/2005/8/layout/list1"/>
    <dgm:cxn modelId="{16C21942-8D83-4CE7-9A5F-7D21175F44AE}" srcId="{A4BE5855-5734-4747-8569-CB73E00EA333}" destId="{D1C2A471-B289-4551-93EA-4334B95DC35D}" srcOrd="0" destOrd="0" parTransId="{8B117444-FC01-40F6-9BB4-B803A1AC7148}" sibTransId="{DB03D54A-2D9C-47B0-AA50-E91F0AAE412B}"/>
    <dgm:cxn modelId="{90FDD969-50CD-48C0-B183-CCB05EE85467}" type="presOf" srcId="{D6FEBDF6-A52A-4F44-92AE-24B93CDA8EE3}" destId="{764836F9-3B55-479C-B5DB-CC17756D84E6}" srcOrd="0" destOrd="0" presId="urn:microsoft.com/office/officeart/2005/8/layout/list1"/>
    <dgm:cxn modelId="{C9C81F6B-EDA5-4B8E-A3A3-35064547A90C}" srcId="{FA8D5B09-6DA5-466C-8C98-65D7D0305A74}" destId="{302866D1-FF70-4EE7-A72E-4ED638DDAE90}" srcOrd="1" destOrd="0" parTransId="{26294954-04C0-49A3-98EB-F0012E41C20D}" sibTransId="{39FA135E-A348-4972-B073-737D5324281C}"/>
    <dgm:cxn modelId="{1944DA7D-AB04-40CA-BC3F-02AF13F10FB4}" type="presOf" srcId="{2384B42A-C0D3-41C0-85E9-FDCD90115767}" destId="{0C3B9375-A6E8-4176-B137-2360B3BA2465}" srcOrd="0" destOrd="1" presId="urn:microsoft.com/office/officeart/2005/8/layout/list1"/>
    <dgm:cxn modelId="{812E2B84-40BC-48D0-9F28-FB08B7038566}" type="presOf" srcId="{679CEA0E-26A1-4015-ABB6-7CCAB26C5008}" destId="{0C3B9375-A6E8-4176-B137-2360B3BA2465}" srcOrd="0" destOrd="0" presId="urn:microsoft.com/office/officeart/2005/8/layout/list1"/>
    <dgm:cxn modelId="{B74BE190-A65A-4AB4-9599-AEEBF46675C4}" srcId="{302866D1-FF70-4EE7-A72E-4ED638DDAE90}" destId="{679CEA0E-26A1-4015-ABB6-7CCAB26C5008}" srcOrd="0" destOrd="0" parTransId="{B0859900-9EDB-4F99-9ADF-8DB1357AFC4A}" sibTransId="{21DF0301-280B-4F13-A566-7EC00FB04784}"/>
    <dgm:cxn modelId="{124AF093-450A-4DA8-AB96-B372AF990229}" srcId="{A4BE5855-5734-4747-8569-CB73E00EA333}" destId="{0E0CB895-E29D-4AC6-8CB3-731C3B0854C8}" srcOrd="1" destOrd="0" parTransId="{7D493FC3-5689-48B4-B178-1E3B12B931A3}" sibTransId="{6E38941B-6166-4415-935E-AF1A16943BCC}"/>
    <dgm:cxn modelId="{A00B1ABF-2923-4EF7-B75C-D8DD83EE0238}" srcId="{302866D1-FF70-4EE7-A72E-4ED638DDAE90}" destId="{2384B42A-C0D3-41C0-85E9-FDCD90115767}" srcOrd="1" destOrd="0" parTransId="{DF44CF66-1988-4D99-8587-5F78F9E13575}" sibTransId="{3D8941A8-3605-4AA8-9530-3E86824451A4}"/>
    <dgm:cxn modelId="{744EADC0-75BA-480D-82CD-84647BF27AC5}" type="presOf" srcId="{A4BE5855-5734-4747-8569-CB73E00EA333}" destId="{244975B5-C83B-463B-813A-B135E2FE7647}" srcOrd="0" destOrd="0" presId="urn:microsoft.com/office/officeart/2005/8/layout/list1"/>
    <dgm:cxn modelId="{00A73BCB-0320-4A4D-A3CA-1373B676804A}" type="presOf" srcId="{302866D1-FF70-4EE7-A72E-4ED638DDAE90}" destId="{C25EFC18-D49E-4AE8-BA65-CF00C17802DC}" srcOrd="0" destOrd="0" presId="urn:microsoft.com/office/officeart/2005/8/layout/list1"/>
    <dgm:cxn modelId="{E9F84FCD-93EA-4FE4-968E-652FB9CF4DA5}" type="presOf" srcId="{D6FEBDF6-A52A-4F44-92AE-24B93CDA8EE3}" destId="{A487D7E8-FC56-4C2B-BD4A-B3014B14478E}" srcOrd="1" destOrd="0" presId="urn:microsoft.com/office/officeart/2005/8/layout/list1"/>
    <dgm:cxn modelId="{6CA303DC-F29C-496B-AE6E-C20F23B82D92}" type="presOf" srcId="{0E0CB895-E29D-4AC6-8CB3-731C3B0854C8}" destId="{900E11C2-4381-4B52-9579-30F119DBBA6D}" srcOrd="0" destOrd="1" presId="urn:microsoft.com/office/officeart/2005/8/layout/list1"/>
    <dgm:cxn modelId="{B817BAE7-61BA-4E2B-9E85-8D09ADB7D60B}" type="presOf" srcId="{A4BE5855-5734-4747-8569-CB73E00EA333}" destId="{D16F5E63-8F17-490B-982E-7C62B82003AB}" srcOrd="1" destOrd="0" presId="urn:microsoft.com/office/officeart/2005/8/layout/list1"/>
    <dgm:cxn modelId="{6B74D5E7-897A-470F-9A4D-CFF701D1B6F0}" srcId="{D6FEBDF6-A52A-4F44-92AE-24B93CDA8EE3}" destId="{9B4AD834-BA66-4C9D-99A4-28B9DACC6967}" srcOrd="0" destOrd="0" parTransId="{88F456EA-0932-4E70-BBAE-3F25AEC21877}" sibTransId="{6F4F3B92-189E-41CF-80B3-53088B85F03A}"/>
    <dgm:cxn modelId="{361B18EE-3328-43B0-A495-523169425D53}" type="presOf" srcId="{FA8D5B09-6DA5-466C-8C98-65D7D0305A74}" destId="{2466C2A0-F507-4236-B798-F877FEB8AC47}" srcOrd="0" destOrd="0" presId="urn:microsoft.com/office/officeart/2005/8/layout/list1"/>
    <dgm:cxn modelId="{5718BDF4-492F-4730-BFC9-6A7D63CBCB39}" srcId="{FA8D5B09-6DA5-466C-8C98-65D7D0305A74}" destId="{D6FEBDF6-A52A-4F44-92AE-24B93CDA8EE3}" srcOrd="0" destOrd="0" parTransId="{FAF8D348-6208-494A-892A-6BD9A38B2595}" sibTransId="{EAAB3EEF-596C-488A-BC70-37D9825051F2}"/>
    <dgm:cxn modelId="{B4C1CDFC-D5F6-4139-8534-5451ABD69B53}" type="presOf" srcId="{9B4AD834-BA66-4C9D-99A4-28B9DACC6967}" destId="{BF4393C1-4FDB-44B9-A2BC-E192643E6959}" srcOrd="0" destOrd="0" presId="urn:microsoft.com/office/officeart/2005/8/layout/list1"/>
    <dgm:cxn modelId="{7A3995AC-E883-42AD-B6CA-4F66B1DF5EFD}" type="presParOf" srcId="{2466C2A0-F507-4236-B798-F877FEB8AC47}" destId="{C2ED85F1-36F1-48E1-97BF-72423C14E54C}" srcOrd="0" destOrd="0" presId="urn:microsoft.com/office/officeart/2005/8/layout/list1"/>
    <dgm:cxn modelId="{62F22D58-3880-4150-B319-E3979E185299}" type="presParOf" srcId="{C2ED85F1-36F1-48E1-97BF-72423C14E54C}" destId="{764836F9-3B55-479C-B5DB-CC17756D84E6}" srcOrd="0" destOrd="0" presId="urn:microsoft.com/office/officeart/2005/8/layout/list1"/>
    <dgm:cxn modelId="{112E3AA2-1B2A-4557-BAF6-2B5DDD4083EC}" type="presParOf" srcId="{C2ED85F1-36F1-48E1-97BF-72423C14E54C}" destId="{A487D7E8-FC56-4C2B-BD4A-B3014B14478E}" srcOrd="1" destOrd="0" presId="urn:microsoft.com/office/officeart/2005/8/layout/list1"/>
    <dgm:cxn modelId="{9B872B1D-74EE-42F0-848D-2F09B9C74D05}" type="presParOf" srcId="{2466C2A0-F507-4236-B798-F877FEB8AC47}" destId="{A130DF2F-D259-4203-96BD-85CF5325549F}" srcOrd="1" destOrd="0" presId="urn:microsoft.com/office/officeart/2005/8/layout/list1"/>
    <dgm:cxn modelId="{2E63A83E-4007-460D-9962-BCCA8AA270A2}" type="presParOf" srcId="{2466C2A0-F507-4236-B798-F877FEB8AC47}" destId="{BF4393C1-4FDB-44B9-A2BC-E192643E6959}" srcOrd="2" destOrd="0" presId="urn:microsoft.com/office/officeart/2005/8/layout/list1"/>
    <dgm:cxn modelId="{1801CCF2-891D-4421-AEDF-6DA4D76F3AB5}" type="presParOf" srcId="{2466C2A0-F507-4236-B798-F877FEB8AC47}" destId="{9C54BD16-ED7B-41B1-9C28-7E668EC773EC}" srcOrd="3" destOrd="0" presId="urn:microsoft.com/office/officeart/2005/8/layout/list1"/>
    <dgm:cxn modelId="{6F2B7184-557C-4930-B157-D4F3148ADDD2}" type="presParOf" srcId="{2466C2A0-F507-4236-B798-F877FEB8AC47}" destId="{E2526B22-C2BC-4211-8CDD-F6658C226678}" srcOrd="4" destOrd="0" presId="urn:microsoft.com/office/officeart/2005/8/layout/list1"/>
    <dgm:cxn modelId="{E0782E65-9FEF-4396-AC5C-D8EE908F7B14}" type="presParOf" srcId="{E2526B22-C2BC-4211-8CDD-F6658C226678}" destId="{C25EFC18-D49E-4AE8-BA65-CF00C17802DC}" srcOrd="0" destOrd="0" presId="urn:microsoft.com/office/officeart/2005/8/layout/list1"/>
    <dgm:cxn modelId="{E3574381-93A6-4BB7-A793-C8A75B1C795D}" type="presParOf" srcId="{E2526B22-C2BC-4211-8CDD-F6658C226678}" destId="{7F5AEFD7-E2F2-42A9-8B77-F19C80824730}" srcOrd="1" destOrd="0" presId="urn:microsoft.com/office/officeart/2005/8/layout/list1"/>
    <dgm:cxn modelId="{5B0622F0-C604-4416-9146-287A582C495E}" type="presParOf" srcId="{2466C2A0-F507-4236-B798-F877FEB8AC47}" destId="{76F5C4A2-FADA-4D0F-8A98-7805FBD0510C}" srcOrd="5" destOrd="0" presId="urn:microsoft.com/office/officeart/2005/8/layout/list1"/>
    <dgm:cxn modelId="{6C57DD1C-BAF2-45CA-A91C-DDDD276CFAF7}" type="presParOf" srcId="{2466C2A0-F507-4236-B798-F877FEB8AC47}" destId="{0C3B9375-A6E8-4176-B137-2360B3BA2465}" srcOrd="6" destOrd="0" presId="urn:microsoft.com/office/officeart/2005/8/layout/list1"/>
    <dgm:cxn modelId="{22E190EF-BFFD-44FE-B3FB-A67C4CED5F76}" type="presParOf" srcId="{2466C2A0-F507-4236-B798-F877FEB8AC47}" destId="{3854870F-7CBC-46B5-9DD4-C2D3F163784F}" srcOrd="7" destOrd="0" presId="urn:microsoft.com/office/officeart/2005/8/layout/list1"/>
    <dgm:cxn modelId="{2AFBAE64-82BB-4F17-8D28-4027EB46D4A5}" type="presParOf" srcId="{2466C2A0-F507-4236-B798-F877FEB8AC47}" destId="{86BF9EF7-6BE8-4EED-816A-61826A65D7ED}" srcOrd="8" destOrd="0" presId="urn:microsoft.com/office/officeart/2005/8/layout/list1"/>
    <dgm:cxn modelId="{0D2E2375-3419-42D2-A32E-E3E1F3C44B4C}" type="presParOf" srcId="{86BF9EF7-6BE8-4EED-816A-61826A65D7ED}" destId="{244975B5-C83B-463B-813A-B135E2FE7647}" srcOrd="0" destOrd="0" presId="urn:microsoft.com/office/officeart/2005/8/layout/list1"/>
    <dgm:cxn modelId="{B28CF802-8B17-485E-89E7-FF3D181EE64A}" type="presParOf" srcId="{86BF9EF7-6BE8-4EED-816A-61826A65D7ED}" destId="{D16F5E63-8F17-490B-982E-7C62B82003AB}" srcOrd="1" destOrd="0" presId="urn:microsoft.com/office/officeart/2005/8/layout/list1"/>
    <dgm:cxn modelId="{A680043D-2F28-4A2D-87F5-9E5C8AFED486}" type="presParOf" srcId="{2466C2A0-F507-4236-B798-F877FEB8AC47}" destId="{D356CE95-97D3-4099-889C-667C9CCD5915}" srcOrd="9" destOrd="0" presId="urn:microsoft.com/office/officeart/2005/8/layout/list1"/>
    <dgm:cxn modelId="{48180975-B5B0-4363-B98A-8714C5E8458E}" type="presParOf" srcId="{2466C2A0-F507-4236-B798-F877FEB8AC47}" destId="{900E11C2-4381-4B52-9579-30F119DBBA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A2183-B4D5-4D7D-AD6C-549E87037557}">
      <dsp:nvSpPr>
        <dsp:cNvPr id="0" name=""/>
        <dsp:cNvSpPr/>
      </dsp:nvSpPr>
      <dsp:spPr>
        <a:xfrm>
          <a:off x="0" y="2626263"/>
          <a:ext cx="2628900" cy="1723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 Queries for Monitoring and Research</a:t>
          </a:r>
        </a:p>
      </dsp:txBody>
      <dsp:txXfrm>
        <a:off x="0" y="2626263"/>
        <a:ext cx="2628900" cy="1723112"/>
      </dsp:txXfrm>
    </dsp:sp>
    <dsp:sp modelId="{B97F145A-4275-4BC5-8E76-C3A87B833EDD}">
      <dsp:nvSpPr>
        <dsp:cNvPr id="0" name=""/>
        <dsp:cNvSpPr/>
      </dsp:nvSpPr>
      <dsp:spPr>
        <a:xfrm>
          <a:off x="2628900" y="2626263"/>
          <a:ext cx="7886700" cy="1723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Sherita Woods – Fiscal Director 2</a:t>
          </a:r>
        </a:p>
      </dsp:txBody>
      <dsp:txXfrm>
        <a:off x="2628900" y="2626263"/>
        <a:ext cx="7886700" cy="1723112"/>
      </dsp:txXfrm>
    </dsp:sp>
    <dsp:sp modelId="{0D0F42DC-1120-4C78-A956-979D47F09432}">
      <dsp:nvSpPr>
        <dsp:cNvPr id="0" name=""/>
        <dsp:cNvSpPr/>
      </dsp:nvSpPr>
      <dsp:spPr>
        <a:xfrm rot="10800000">
          <a:off x="0" y="1962"/>
          <a:ext cx="2628900" cy="26501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Common Voucher Mistakes and Emergency Procedures</a:t>
          </a:r>
        </a:p>
      </dsp:txBody>
      <dsp:txXfrm rot="-10800000">
        <a:off x="0" y="1962"/>
        <a:ext cx="2628900" cy="1722595"/>
      </dsp:txXfrm>
    </dsp:sp>
    <dsp:sp modelId="{418F2660-B19E-4CD9-8EFA-8D4C37DFBAA5}">
      <dsp:nvSpPr>
        <dsp:cNvPr id="0" name=""/>
        <dsp:cNvSpPr/>
      </dsp:nvSpPr>
      <dsp:spPr>
        <a:xfrm>
          <a:off x="2628900" y="1962"/>
          <a:ext cx="7886700" cy="17225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Christy Payne – Accounts Payable Fiscal Director</a:t>
          </a:r>
        </a:p>
      </dsp:txBody>
      <dsp:txXfrm>
        <a:off x="2628900" y="1962"/>
        <a:ext cx="7886700" cy="1722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F88E7-1F19-4E49-BD7F-54B92FFDB15B}">
      <dsp:nvSpPr>
        <dsp:cNvPr id="0" name=""/>
        <dsp:cNvSpPr/>
      </dsp:nvSpPr>
      <dsp:spPr>
        <a:xfrm>
          <a:off x="0" y="11209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Derrick Apple – Post Audit Accounting Manager</a:t>
          </a:r>
        </a:p>
      </dsp:txBody>
      <dsp:txXfrm>
        <a:off x="19904" y="31113"/>
        <a:ext cx="6627025" cy="367937"/>
      </dsp:txXfrm>
    </dsp:sp>
    <dsp:sp modelId="{138E974B-6E49-4039-81D5-CF8A693DD79B}">
      <dsp:nvSpPr>
        <dsp:cNvPr id="0" name=""/>
        <dsp:cNvSpPr/>
      </dsp:nvSpPr>
      <dsp:spPr>
        <a:xfrm>
          <a:off x="0" y="467914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614413"/>
                <a:satOff val="-1584"/>
                <a:lumOff val="-1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4413"/>
                <a:satOff val="-1584"/>
                <a:lumOff val="-1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4413"/>
                <a:satOff val="-1584"/>
                <a:lumOff val="-1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Joshua Bare – Accounts Payable Accounting Manager</a:t>
          </a:r>
        </a:p>
      </dsp:txBody>
      <dsp:txXfrm>
        <a:off x="19904" y="487818"/>
        <a:ext cx="6627025" cy="367937"/>
      </dsp:txXfrm>
    </dsp:sp>
    <dsp:sp modelId="{2467C29D-860F-4113-BDDF-C39BABC4FD35}">
      <dsp:nvSpPr>
        <dsp:cNvPr id="0" name=""/>
        <dsp:cNvSpPr/>
      </dsp:nvSpPr>
      <dsp:spPr>
        <a:xfrm>
          <a:off x="0" y="924619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1228826"/>
                <a:satOff val="-3167"/>
                <a:lumOff val="-21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8826"/>
                <a:satOff val="-3167"/>
                <a:lumOff val="-21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8826"/>
                <a:satOff val="-3167"/>
                <a:lumOff val="-21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Jennifer Floarea – Accountant 2</a:t>
          </a:r>
        </a:p>
      </dsp:txBody>
      <dsp:txXfrm>
        <a:off x="19904" y="944523"/>
        <a:ext cx="6627025" cy="367937"/>
      </dsp:txXfrm>
    </dsp:sp>
    <dsp:sp modelId="{5705E48B-4E9C-4222-B09E-8D8C94EDD88F}">
      <dsp:nvSpPr>
        <dsp:cNvPr id="0" name=""/>
        <dsp:cNvSpPr/>
      </dsp:nvSpPr>
      <dsp:spPr>
        <a:xfrm>
          <a:off x="0" y="1381324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1843239"/>
                <a:satOff val="-4751"/>
                <a:lumOff val="-3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43239"/>
                <a:satOff val="-4751"/>
                <a:lumOff val="-3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43239"/>
                <a:satOff val="-4751"/>
                <a:lumOff val="-3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Dawn Grimes – Accountant 2</a:t>
          </a:r>
        </a:p>
      </dsp:txBody>
      <dsp:txXfrm>
        <a:off x="19904" y="1401228"/>
        <a:ext cx="6627025" cy="367937"/>
      </dsp:txXfrm>
    </dsp:sp>
    <dsp:sp modelId="{DE347DE2-2F10-4222-992F-312F6E93DE81}">
      <dsp:nvSpPr>
        <dsp:cNvPr id="0" name=""/>
        <dsp:cNvSpPr/>
      </dsp:nvSpPr>
      <dsp:spPr>
        <a:xfrm>
          <a:off x="0" y="1838029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2457652"/>
                <a:satOff val="-6334"/>
                <a:lumOff val="-42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7652"/>
                <a:satOff val="-6334"/>
                <a:lumOff val="-42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7652"/>
                <a:satOff val="-6334"/>
                <a:lumOff val="-42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Lucy Gerges – Accountant 1</a:t>
          </a:r>
        </a:p>
      </dsp:txBody>
      <dsp:txXfrm>
        <a:off x="19904" y="1857933"/>
        <a:ext cx="6627025" cy="367937"/>
      </dsp:txXfrm>
    </dsp:sp>
    <dsp:sp modelId="{723255CF-7740-4760-BE37-86622D06190E}">
      <dsp:nvSpPr>
        <dsp:cNvPr id="0" name=""/>
        <dsp:cNvSpPr/>
      </dsp:nvSpPr>
      <dsp:spPr>
        <a:xfrm>
          <a:off x="0" y="2294734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3072065"/>
                <a:satOff val="-7918"/>
                <a:lumOff val="-5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72065"/>
                <a:satOff val="-7918"/>
                <a:lumOff val="-5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72065"/>
                <a:satOff val="-7918"/>
                <a:lumOff val="-5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Tamta Kakushadze – Accounting Technician 2</a:t>
          </a:r>
        </a:p>
      </dsp:txBody>
      <dsp:txXfrm>
        <a:off x="19904" y="2314638"/>
        <a:ext cx="6627025" cy="367937"/>
      </dsp:txXfrm>
    </dsp:sp>
    <dsp:sp modelId="{97A9DADA-956F-4727-BCAC-7AA477FB6151}">
      <dsp:nvSpPr>
        <dsp:cNvPr id="0" name=""/>
        <dsp:cNvSpPr/>
      </dsp:nvSpPr>
      <dsp:spPr>
        <a:xfrm>
          <a:off x="0" y="2751439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3686478"/>
                <a:satOff val="-9501"/>
                <a:lumOff val="-64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86478"/>
                <a:satOff val="-9501"/>
                <a:lumOff val="-64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86478"/>
                <a:satOff val="-9501"/>
                <a:lumOff val="-64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Clay Melton – Accountant 1</a:t>
          </a:r>
        </a:p>
      </dsp:txBody>
      <dsp:txXfrm>
        <a:off x="19904" y="2771343"/>
        <a:ext cx="6627025" cy="367937"/>
      </dsp:txXfrm>
    </dsp:sp>
    <dsp:sp modelId="{88CD61BA-3D79-42D9-ADFF-862FDBFB08D1}">
      <dsp:nvSpPr>
        <dsp:cNvPr id="0" name=""/>
        <dsp:cNvSpPr/>
      </dsp:nvSpPr>
      <dsp:spPr>
        <a:xfrm>
          <a:off x="0" y="3208144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4300891"/>
                <a:satOff val="-11085"/>
                <a:lumOff val="-74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00891"/>
                <a:satOff val="-11085"/>
                <a:lumOff val="-74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00891"/>
                <a:satOff val="-11085"/>
                <a:lumOff val="-74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Jai </a:t>
          </a:r>
          <a:r>
            <a:rPr lang="en-US" sz="1700" kern="1200" dirty="0" err="1"/>
            <a:t>Salwani</a:t>
          </a:r>
          <a:r>
            <a:rPr lang="en-US" sz="1700" kern="1200" dirty="0"/>
            <a:t> – Cash Management Accounting Manager</a:t>
          </a:r>
        </a:p>
      </dsp:txBody>
      <dsp:txXfrm>
        <a:off x="19904" y="3228048"/>
        <a:ext cx="6627025" cy="367937"/>
      </dsp:txXfrm>
    </dsp:sp>
    <dsp:sp modelId="{0D18CA76-5678-4EB3-B34E-6D8ABF73E0A4}">
      <dsp:nvSpPr>
        <dsp:cNvPr id="0" name=""/>
        <dsp:cNvSpPr/>
      </dsp:nvSpPr>
      <dsp:spPr>
        <a:xfrm>
          <a:off x="0" y="3664849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4915304"/>
                <a:satOff val="-12668"/>
                <a:lumOff val="-85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15304"/>
                <a:satOff val="-12668"/>
                <a:lumOff val="-85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15304"/>
                <a:satOff val="-12668"/>
                <a:lumOff val="-85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Kelvin (Lyndon) Samuel - Accountant 3</a:t>
          </a:r>
        </a:p>
      </dsp:txBody>
      <dsp:txXfrm>
        <a:off x="19904" y="3684753"/>
        <a:ext cx="6627025" cy="367937"/>
      </dsp:txXfrm>
    </dsp:sp>
    <dsp:sp modelId="{05F4A7C1-BD02-4C00-B502-3C2C782EC78A}">
      <dsp:nvSpPr>
        <dsp:cNvPr id="0" name=""/>
        <dsp:cNvSpPr/>
      </dsp:nvSpPr>
      <dsp:spPr>
        <a:xfrm>
          <a:off x="0" y="4121554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5529717"/>
                <a:satOff val="-14252"/>
                <a:lumOff val="-96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29717"/>
                <a:satOff val="-14252"/>
                <a:lumOff val="-96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29717"/>
                <a:satOff val="-14252"/>
                <a:lumOff val="-96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Adane Wolde – Accountant 2</a:t>
          </a:r>
        </a:p>
      </dsp:txBody>
      <dsp:txXfrm>
        <a:off x="19904" y="4141458"/>
        <a:ext cx="6627025" cy="367937"/>
      </dsp:txXfrm>
    </dsp:sp>
    <dsp:sp modelId="{F512F2E0-2DEA-4489-B747-E40F0723DF45}">
      <dsp:nvSpPr>
        <dsp:cNvPr id="0" name=""/>
        <dsp:cNvSpPr/>
      </dsp:nvSpPr>
      <dsp:spPr>
        <a:xfrm>
          <a:off x="0" y="4578259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6144130"/>
                <a:satOff val="-15835"/>
                <a:lumOff val="-106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44130"/>
                <a:satOff val="-15835"/>
                <a:lumOff val="-106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44130"/>
                <a:satOff val="-15835"/>
                <a:lumOff val="-106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Teoria Woods – Summer Intern</a:t>
          </a:r>
        </a:p>
      </dsp:txBody>
      <dsp:txXfrm>
        <a:off x="19904" y="4598163"/>
        <a:ext cx="6627025" cy="367937"/>
      </dsp:txXfrm>
    </dsp:sp>
    <dsp:sp modelId="{60F8318C-817A-41F7-AED8-96B2B3EB76B8}">
      <dsp:nvSpPr>
        <dsp:cNvPr id="0" name=""/>
        <dsp:cNvSpPr/>
      </dsp:nvSpPr>
      <dsp:spPr>
        <a:xfrm>
          <a:off x="0" y="5034965"/>
          <a:ext cx="6666833" cy="40774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Raef Youssef – Accountant 1</a:t>
          </a:r>
        </a:p>
      </dsp:txBody>
      <dsp:txXfrm>
        <a:off x="19904" y="5054869"/>
        <a:ext cx="6627025" cy="36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D3A01-B1F2-4123-80AD-B86BAE71A8B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C5394-91BC-4DC8-98D1-69BB9A0CE7A3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Common Voucher Errors</a:t>
          </a:r>
        </a:p>
      </dsp:txBody>
      <dsp:txXfrm>
        <a:off x="0" y="2703"/>
        <a:ext cx="6900512" cy="1843578"/>
      </dsp:txXfrm>
    </dsp:sp>
    <dsp:sp modelId="{749AA3B4-FF93-4AB6-B5F6-9B927CB7119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4797A-1185-4FFA-980A-F415F491958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AP queries for monitoring and research</a:t>
          </a:r>
        </a:p>
      </dsp:txBody>
      <dsp:txXfrm>
        <a:off x="0" y="1846281"/>
        <a:ext cx="6900512" cy="1843578"/>
      </dsp:txXfrm>
    </dsp:sp>
    <dsp:sp modelId="{83CC7270-16FD-4E86-BCD3-C62412C4DF2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EF47A-1848-40A3-9090-D16EEFB105A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Emergency Request Process</a:t>
          </a:r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BD231-6B29-4DB8-B1C8-7767DE587F18}">
      <dsp:nvSpPr>
        <dsp:cNvPr id="0" name=""/>
        <dsp:cNvSpPr/>
      </dsp:nvSpPr>
      <dsp:spPr>
        <a:xfrm>
          <a:off x="0" y="104856"/>
          <a:ext cx="7559504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SAFE GUARDS</a:t>
          </a:r>
        </a:p>
      </dsp:txBody>
      <dsp:txXfrm>
        <a:off x="48005" y="152861"/>
        <a:ext cx="7463494" cy="887374"/>
      </dsp:txXfrm>
    </dsp:sp>
    <dsp:sp modelId="{A1CBEF74-A424-4BFA-AAC6-F7091E7F14CC}">
      <dsp:nvSpPr>
        <dsp:cNvPr id="0" name=""/>
        <dsp:cNvSpPr/>
      </dsp:nvSpPr>
      <dsp:spPr>
        <a:xfrm>
          <a:off x="0" y="1088241"/>
          <a:ext cx="7559504" cy="509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Do not add prefixes or suffixes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Do not add spaces or dashes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Do not shorten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Do not modify Invoice number to force Edison to take the invoice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Never create or record invoice numbers outside of Standard Naming Conventions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Edison Warning of Duplicate Invoice number </a:t>
          </a:r>
        </a:p>
      </dsp:txBody>
      <dsp:txXfrm>
        <a:off x="0" y="1088241"/>
        <a:ext cx="7559504" cy="5092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393C1-4FDB-44B9-A2BC-E192643E6959}">
      <dsp:nvSpPr>
        <dsp:cNvPr id="0" name=""/>
        <dsp:cNvSpPr/>
      </dsp:nvSpPr>
      <dsp:spPr>
        <a:xfrm>
          <a:off x="0" y="460132"/>
          <a:ext cx="690051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DOA Accounting Job Aids website</a:t>
          </a:r>
          <a:endParaRPr lang="en-US" sz="2500" kern="1200" dirty="0"/>
        </a:p>
      </dsp:txBody>
      <dsp:txXfrm>
        <a:off x="0" y="460132"/>
        <a:ext cx="6900512" cy="1063125"/>
      </dsp:txXfrm>
    </dsp:sp>
    <dsp:sp modelId="{A487D7E8-FC56-4C2B-BD4A-B3014B14478E}">
      <dsp:nvSpPr>
        <dsp:cNvPr id="0" name=""/>
        <dsp:cNvSpPr/>
      </dsp:nvSpPr>
      <dsp:spPr>
        <a:xfrm>
          <a:off x="345025" y="91132"/>
          <a:ext cx="483035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Procedure</a:t>
          </a:r>
        </a:p>
      </dsp:txBody>
      <dsp:txXfrm>
        <a:off x="381051" y="127158"/>
        <a:ext cx="4758306" cy="665948"/>
      </dsp:txXfrm>
    </dsp:sp>
    <dsp:sp modelId="{0C3B9375-A6E8-4176-B137-2360B3BA2465}">
      <dsp:nvSpPr>
        <dsp:cNvPr id="0" name=""/>
        <dsp:cNvSpPr/>
      </dsp:nvSpPr>
      <dsp:spPr>
        <a:xfrm>
          <a:off x="0" y="2061489"/>
          <a:ext cx="6900512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Service Disconnection?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Physical or Mental Harm?</a:t>
          </a:r>
        </a:p>
      </dsp:txBody>
      <dsp:txXfrm>
        <a:off x="0" y="2061489"/>
        <a:ext cx="6900512" cy="1456875"/>
      </dsp:txXfrm>
    </dsp:sp>
    <dsp:sp modelId="{7F5AEFD7-E2F2-42A9-8B77-F19C80824730}">
      <dsp:nvSpPr>
        <dsp:cNvPr id="0" name=""/>
        <dsp:cNvSpPr/>
      </dsp:nvSpPr>
      <dsp:spPr>
        <a:xfrm>
          <a:off x="345025" y="1658258"/>
          <a:ext cx="4830358" cy="738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Why is it an emergency</a:t>
          </a:r>
        </a:p>
      </dsp:txBody>
      <dsp:txXfrm>
        <a:off x="381051" y="1694284"/>
        <a:ext cx="4758306" cy="665948"/>
      </dsp:txXfrm>
    </dsp:sp>
    <dsp:sp modelId="{900E11C2-4381-4B52-9579-30F119DBBA6D}">
      <dsp:nvSpPr>
        <dsp:cNvPr id="0" name=""/>
        <dsp:cNvSpPr/>
      </dsp:nvSpPr>
      <dsp:spPr>
        <a:xfrm>
          <a:off x="0" y="4079266"/>
          <a:ext cx="6900512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Past Due?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Oops I forgot?</a:t>
          </a:r>
        </a:p>
      </dsp:txBody>
      <dsp:txXfrm>
        <a:off x="0" y="4079266"/>
        <a:ext cx="6900512" cy="1456875"/>
      </dsp:txXfrm>
    </dsp:sp>
    <dsp:sp modelId="{D16F5E63-8F17-490B-982E-7C62B82003AB}">
      <dsp:nvSpPr>
        <dsp:cNvPr id="0" name=""/>
        <dsp:cNvSpPr/>
      </dsp:nvSpPr>
      <dsp:spPr>
        <a:xfrm>
          <a:off x="345025" y="3619133"/>
          <a:ext cx="4830358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Why is it not an emergency</a:t>
          </a:r>
        </a:p>
      </dsp:txBody>
      <dsp:txXfrm>
        <a:off x="381051" y="3655159"/>
        <a:ext cx="475830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D6EE-3F6C-8FBA-866B-A2C627FA0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61A77-D002-D2F9-7544-EAB1E80D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00FD-59E6-459A-F741-0EC5B788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90C30-61CE-6A6B-8EA1-2AFE8E90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61CF7-9FBC-62B3-7E76-8FE7011F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1B53-3618-F162-18C2-70BE5EB8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BC667-23E3-C08C-BC6B-90A580DAD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6B6B-6ED2-1AF7-AE8C-CC5D0CF1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6369-1C9D-1CA1-79F7-7F46583E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19E1-3DE3-9FFE-2F8B-B33F046F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AC156-5122-0B53-9472-228FD20AE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14636-B784-02DC-2BCB-0914BC50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A89F7-A5D0-CDA8-0966-42D9840E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C0AD-5A36-121E-CF42-352027F3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982F-614A-45BC-E17E-99B039C6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77902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096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400800" y="3276600"/>
            <a:ext cx="47752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9991"/>
            <a:ext cx="311708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9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AF19-710D-E2F4-F457-DB4EBF06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9B0B-CECF-FB49-EC1C-897AEB673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F1188-7677-CE95-9B5D-214237A7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464A-4A58-721A-FB0B-3382AABC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20F59-FA45-B9EF-F40B-A9ED2128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CAE9-40FD-1F88-444E-8FE11ECA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0B9B2-D842-627F-DC7D-65DBB4E9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309D1-958B-3F37-BBCF-54AA261C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237C-9BAC-0CF3-39D9-A02ABCFE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2CE64-BEDB-159C-10C9-C446A10F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B573-3CC6-A9D0-7567-56EC9A04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2A91-D726-73B1-D131-C89B6F984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7E4E-17E9-EDAC-10B2-57BA37A17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DA6A4-BEBC-EFAB-3CA1-A54ED438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E4FFF-FF6C-6FCD-AA9C-28669987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06D9F-BE44-70A0-80A4-037DCC51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3880-0B65-5852-84C6-9591BF9C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8820-9C9D-76FD-4F6E-B708E848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4FD7A-67B2-017B-6795-A1235619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7BAB3-D075-9422-4FFC-70E7A3490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F5FDB-7C85-5990-BF03-8FB8B6810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C6A03-2E96-1A25-E9F8-CB56ED4D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4DD42-8D87-25DD-0FD2-67E4F9B4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F91DC-4FFC-5F6D-0E80-76125D30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FE9-9F13-3BB2-2BC3-A0420DDF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97E9D-CB0D-759B-4A9D-C2A1BAE3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86BA7-BA00-1FCA-BB52-75A7C6EA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DD344-AAE1-C5D5-AA28-35012E7A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FC842-5824-C12C-963D-EAB46A8A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E7539-3087-4432-FECE-E8170019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AA75-7FE4-BF4E-5922-BAC40EBC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7903-833F-BE4C-5D23-81BD4099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76C6-14CA-9AF9-1537-E8E08B11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3960-64A3-12F3-F376-B61FD109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3DA6B-1656-436A-75B5-D0B78810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8C15C-AA67-EE46-D263-DAE0B164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84199-9FD9-B566-F517-E860127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79B5-4630-835E-EE58-88C67B95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B3732-718E-67B9-BC08-31F05EDF5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3DE47-82BC-0918-F0BC-E7EFEF60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08979-1C2E-4088-8C48-C47F9470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4D550-B192-6330-0232-5AD8045C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E0602-4BDE-B541-A06F-312DDB2F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23C50-0D72-F3B6-1F45-E7A70CA2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222B7-F6EE-0395-682F-EC57420C6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2789-BB6F-2787-0491-653E7ABD3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EC7C-2289-4E6F-B609-18ADF09AA3C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A99C-D509-C1BA-4349-7C3B6987A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D7D52-AD3E-D415-E253-AC2D0B31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0EDD-EE08-4890-86A0-9C503DB8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644CB-997F-4E14-3437-6E2FA917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Accounts Payable Knowledge Sharing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B3F6A-28DF-C40F-E676-65D1BEEC3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+mj-lt"/>
              </a:rPr>
              <a:t>What you always wanted to know and were afraid to ask!!!</a:t>
            </a:r>
          </a:p>
        </p:txBody>
      </p:sp>
    </p:spTree>
    <p:extLst>
      <p:ext uri="{BB962C8B-B14F-4D97-AF65-F5344CB8AC3E}">
        <p14:creationId xmlns:p14="http://schemas.microsoft.com/office/powerpoint/2010/main" val="263757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5F854-54B3-25E3-700D-B2001579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Common Voucher Errors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22BDF-9736-F677-9821-43AC5B07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Invoice Date</a:t>
            </a:r>
          </a:p>
          <a:p>
            <a:pPr lvl="1"/>
            <a:r>
              <a:rPr lang="en-US" sz="2000" dirty="0"/>
              <a:t>Important to Pay Terms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BE CAREFUL ENTERING YEAR</a:t>
            </a:r>
          </a:p>
        </p:txBody>
      </p:sp>
    </p:spTree>
    <p:extLst>
      <p:ext uri="{BB962C8B-B14F-4D97-AF65-F5344CB8AC3E}">
        <p14:creationId xmlns:p14="http://schemas.microsoft.com/office/powerpoint/2010/main" val="2733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2CB86-2DE5-F40E-4EE6-82BC9448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Common Voucher Errors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71D2D-669F-B563-1D53-710D2AFB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Invoice #</a:t>
            </a:r>
          </a:p>
          <a:p>
            <a:r>
              <a:rPr lang="en-US" sz="1700" dirty="0"/>
              <a:t>Must pay from an Invoice with a unique invoice number</a:t>
            </a:r>
          </a:p>
          <a:p>
            <a:pPr lvl="2"/>
            <a:r>
              <a:rPr lang="en-US" sz="1700" dirty="0"/>
              <a:t>No quotes</a:t>
            </a:r>
          </a:p>
          <a:p>
            <a:pPr lvl="2"/>
            <a:r>
              <a:rPr lang="en-US" sz="1700" dirty="0"/>
              <a:t>No estimates</a:t>
            </a:r>
          </a:p>
          <a:p>
            <a:pPr lvl="1"/>
            <a:endParaRPr lang="en-US" sz="1300" dirty="0"/>
          </a:p>
          <a:p>
            <a:r>
              <a:rPr lang="en-US" sz="1700" dirty="0"/>
              <a:t>Supplier Provided</a:t>
            </a:r>
          </a:p>
          <a:p>
            <a:pPr lvl="1"/>
            <a:r>
              <a:rPr lang="en-US" sz="1700" dirty="0"/>
              <a:t>Must exactly agree with supplier invoice</a:t>
            </a:r>
          </a:p>
          <a:p>
            <a:pPr lvl="2"/>
            <a:r>
              <a:rPr lang="en-US" sz="1300" dirty="0"/>
              <a:t>Capitalization</a:t>
            </a:r>
          </a:p>
          <a:p>
            <a:pPr lvl="2"/>
            <a:r>
              <a:rPr lang="en-US" sz="1300" dirty="0"/>
              <a:t>Spacing</a:t>
            </a:r>
          </a:p>
          <a:p>
            <a:pPr lvl="2"/>
            <a:r>
              <a:rPr lang="en-US" sz="1300" dirty="0"/>
              <a:t>Punctuation</a:t>
            </a:r>
          </a:p>
          <a:p>
            <a:pPr lvl="2"/>
            <a:r>
              <a:rPr lang="en-US" sz="1300" dirty="0"/>
              <a:t>Numbers</a:t>
            </a:r>
          </a:p>
          <a:p>
            <a:pPr lvl="2"/>
            <a:r>
              <a:rPr lang="en-US" sz="1300" dirty="0"/>
              <a:t>Letters</a:t>
            </a:r>
          </a:p>
          <a:p>
            <a:r>
              <a:rPr lang="en-US" sz="1700" dirty="0"/>
              <a:t>Agency Created Naming Convention (recommendations)</a:t>
            </a:r>
          </a:p>
          <a:p>
            <a:pPr lvl="1"/>
            <a:r>
              <a:rPr lang="en-US" sz="1700" dirty="0"/>
              <a:t>Avoid the use of spaces or dashes</a:t>
            </a:r>
          </a:p>
          <a:p>
            <a:pPr lvl="1"/>
            <a:r>
              <a:rPr lang="en-US" sz="1700" dirty="0"/>
              <a:t>Alpha Characters ALL CAPS</a:t>
            </a:r>
          </a:p>
          <a:p>
            <a:pPr lvl="1"/>
            <a:r>
              <a:rPr lang="en-US" sz="1700" dirty="0"/>
              <a:t>Use a unique quality for naming convention</a:t>
            </a:r>
          </a:p>
        </p:txBody>
      </p:sp>
    </p:spTree>
    <p:extLst>
      <p:ext uri="{BB962C8B-B14F-4D97-AF65-F5344CB8AC3E}">
        <p14:creationId xmlns:p14="http://schemas.microsoft.com/office/powerpoint/2010/main" val="3050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C25BB-7CA6-DBC1-3E7C-A2C298A7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Common Voucher Errors</a:t>
            </a: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8906B-122F-313B-7512-BFB14608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Contact your supervisor</a:t>
            </a:r>
          </a:p>
          <a:p>
            <a:pPr lvl="1"/>
            <a:r>
              <a:rPr lang="en-US" i="1" dirty="0"/>
              <a:t>It is not clear when the Invoice Naming Convention should be used</a:t>
            </a:r>
          </a:p>
          <a:p>
            <a:pPr lvl="1"/>
            <a:r>
              <a:rPr lang="en-US" i="1" dirty="0"/>
              <a:t>The Invoice Naming Convention does not appear to fit the invoice in process</a:t>
            </a:r>
          </a:p>
          <a:p>
            <a:pPr lvl="1"/>
            <a:r>
              <a:rPr lang="en-US" i="1" dirty="0"/>
              <a:t>There is a reason you believe that you cannot use the Invoice Naming Convention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D58A78-5BA0-1B72-8BC6-A16B94C6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Common Voucher Errors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9D7142-5DCE-8400-3DFA-D5533813D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023437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4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2BD231-6B29-4DB8-B1C8-7767DE58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BA2BD231-6B29-4DB8-B1C8-7767DE58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A2BD231-6B29-4DB8-B1C8-7767DE58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BA2BD231-6B29-4DB8-B1C8-7767DE58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BA2BD231-6B29-4DB8-B1C8-7767DE58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CBEF74-A424-4BFA-AAC6-F7091E7F1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A1CBEF74-A424-4BFA-AAC6-F7091E7F1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A1CBEF74-A424-4BFA-AAC6-F7091E7F1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A1CBEF74-A424-4BFA-AAC6-F7091E7F1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A1CBEF74-A424-4BFA-AAC6-F7091E7F1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74857-9E42-08FB-4B31-18AD616F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Common Voucher Errors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5E48-79AA-35FB-B00F-5EE0D0B0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GL accounts and Locations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Most GL Accounts can be determined from the Commonly used Category 1 and 2 Expenditure Accounts found on the </a:t>
            </a:r>
            <a:r>
              <a:rPr lang="en-US" sz="1800" dirty="0"/>
              <a:t>DOA Accounting Job Aids website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GL account and Location should correspond</a:t>
            </a:r>
          </a:p>
          <a:p>
            <a:pPr lvl="2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Business Types 01, 03, 05, 06, 10 are reportable for services (CAT Location)</a:t>
            </a:r>
          </a:p>
          <a:p>
            <a:pPr lvl="2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Business Type 08 </a:t>
            </a:r>
          </a:p>
          <a:p>
            <a:pPr lvl="3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CAT6 if medical</a:t>
            </a:r>
          </a:p>
          <a:p>
            <a:pPr lvl="4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Ex. 70804000, 71308000</a:t>
            </a:r>
          </a:p>
          <a:p>
            <a:pPr lvl="3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CAT7 if legal services</a:t>
            </a:r>
          </a:p>
          <a:p>
            <a:pPr lvl="4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Ex. 70805000, 71310000</a:t>
            </a:r>
          </a:p>
          <a:p>
            <a:pPr lvl="2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Reference “General Guidelines of 1099 Reporting” by Supplier Maintenance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928ED-9155-F9CE-B934-F75C1F6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Common Voucher Errors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A80E-60EE-4C92-3ED8-534A85C5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15457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Pay Terms</a:t>
            </a:r>
          </a:p>
          <a:p>
            <a:r>
              <a:rPr lang="en-US" sz="2200" dirty="0"/>
              <a:t>Why are Pay Terms important?</a:t>
            </a:r>
          </a:p>
          <a:p>
            <a:pPr lvl="1"/>
            <a:r>
              <a:rPr lang="en-US" sz="2200" dirty="0"/>
              <a:t>Set the payment date</a:t>
            </a:r>
          </a:p>
          <a:p>
            <a:pPr lvl="1"/>
            <a:r>
              <a:rPr lang="en-US" sz="2200" dirty="0"/>
              <a:t>Management tool to monitor timeliness of payments</a:t>
            </a:r>
          </a:p>
          <a:p>
            <a:r>
              <a:rPr lang="en-US" sz="2200" dirty="0"/>
              <a:t>Select Pay Terms listed on Invoice</a:t>
            </a:r>
          </a:p>
          <a:p>
            <a:r>
              <a:rPr lang="en-US" sz="2200" dirty="0"/>
              <a:t>Can Use Pay Now or Net 30</a:t>
            </a:r>
          </a:p>
          <a:p>
            <a:pPr lvl="1"/>
            <a:r>
              <a:rPr lang="en-US" sz="2200" dirty="0"/>
              <a:t>No terms Stated</a:t>
            </a:r>
          </a:p>
          <a:p>
            <a:pPr lvl="1"/>
            <a:r>
              <a:rPr lang="en-US" sz="2200" dirty="0"/>
              <a:t>Due upon Receipt</a:t>
            </a:r>
          </a:p>
          <a:p>
            <a:pPr lvl="1"/>
            <a:endParaRPr lang="en-US" sz="2200" dirty="0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5580A780-39E4-73D0-6A9E-CB19F2998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2" r="8551" b="-1"/>
          <a:stretch/>
        </p:blipFill>
        <p:spPr>
          <a:xfrm>
            <a:off x="5310177" y="-19675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38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00656-B10D-FA90-DEAE-344D797F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Common Voucher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0D089-E5B5-8551-DDA3-41DA3E46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b="1" dirty="0"/>
              <a:t>LA Journal number omission</a:t>
            </a:r>
          </a:p>
          <a:p>
            <a:pPr lvl="1"/>
            <a:r>
              <a:rPr lang="en-US" sz="2000" dirty="0"/>
              <a:t>What should have an LA Journal Number?</a:t>
            </a:r>
          </a:p>
          <a:p>
            <a:pPr lvl="2"/>
            <a:r>
              <a:rPr lang="en-US" dirty="0"/>
              <a:t>Vouchers for goods or service received during FY23 and paid for in FY24</a:t>
            </a:r>
          </a:p>
          <a:p>
            <a:pPr lvl="3"/>
            <a:r>
              <a:rPr lang="en-US" sz="2000" dirty="0"/>
              <a:t>Exclusions: Utilities, rents (if 12 months already paid in prior FY)</a:t>
            </a:r>
          </a:p>
          <a:p>
            <a:pPr lvl="1"/>
            <a:r>
              <a:rPr lang="en-US" sz="2000" dirty="0"/>
              <a:t>What if the LA Journal has not been set up?</a:t>
            </a:r>
          </a:p>
          <a:p>
            <a:pPr lvl="2"/>
            <a:r>
              <a:rPr lang="en-US" dirty="0"/>
              <a:t>Use LA Journal Pending</a:t>
            </a:r>
          </a:p>
          <a:p>
            <a:pPr lvl="1"/>
            <a:r>
              <a:rPr lang="en-US" sz="2000" dirty="0"/>
              <a:t>What format should the LA Journal follow?</a:t>
            </a:r>
          </a:p>
          <a:p>
            <a:pPr lvl="2"/>
            <a:r>
              <a:rPr lang="en-US" dirty="0"/>
              <a:t>The journal ID should be an exact replica of the journal ID from Edison, no more or no less.</a:t>
            </a:r>
          </a:p>
          <a:p>
            <a:pPr lvl="1"/>
            <a:endParaRPr lang="en-US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28D5A-64BD-8298-4219-F84A1178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Polling Question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17C2E94B-9064-5ABC-FABC-1E87FA7D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357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82BA-1726-DC07-0329-ABE2E5AF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3125166"/>
            <a:ext cx="4805996" cy="24397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 Queries for monitoring and research</a:t>
            </a: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C3763F9D-2204-89E5-B231-362AD5BD7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298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6000C3E-63EE-73A2-E35C-E7931D62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92" y="39635"/>
            <a:ext cx="7052040" cy="67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9D72EE-BAB1-1F65-CA03-E877CA4DF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7DFE0-258B-3BFA-FF1A-691A95D1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331C074-8D2C-EE9E-4605-651ACF6AD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5122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20648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7EEC3-5039-CAA6-E184-C0D67AC9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AP queries for monitoring and research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4C88-281A-AEF2-B8F4-ED38CB9B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How can I see where a voucher is in the voucher cycle?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TN_AP100_WORKLIST_AUDIT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8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9" y="856180"/>
            <a:ext cx="5604411" cy="10335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TN_AP100_WORKLIST_AUDIT</a:t>
            </a:r>
            <a:br>
              <a:rPr lang="en-US" sz="2500" dirty="0">
                <a:solidFill>
                  <a:schemeClr val="tx1"/>
                </a:solidFill>
              </a:rPr>
            </a:b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/>
              <a:t>TN_AP100A_WRKLST_USER_TRANSLAT</a:t>
            </a:r>
            <a:endParaRPr lang="en-US" sz="25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2000" dirty="0">
                <a:solidFill>
                  <a:schemeClr val="tx1"/>
                </a:solidFill>
              </a:rPr>
              <a:t>Parameters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Unit: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Voucher:</a:t>
            </a:r>
          </a:p>
          <a:p>
            <a:pPr indent="-22860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C1FC01-00B7-CF2D-1156-12C99B09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509834"/>
            <a:ext cx="4397433" cy="82067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3D8B1-9B44-D01D-0C9E-2F19C2450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3" y="4535986"/>
            <a:ext cx="4395569" cy="8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1800" dirty="0">
                <a:solidFill>
                  <a:schemeClr val="tx2"/>
                </a:solidFill>
              </a:rPr>
              <a:t>Why didn’t supplier receive a copy of remittance advice?  Possible reasons:</a:t>
            </a: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Enrolled on Supplier portal (TN_SUPPLIER_VENDOR_USER_LIST)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Enrolled for email notification</a:t>
            </a:r>
          </a:p>
        </p:txBody>
      </p:sp>
    </p:spTree>
    <p:extLst>
      <p:ext uri="{BB962C8B-B14F-4D97-AF65-F5344CB8AC3E}">
        <p14:creationId xmlns:p14="http://schemas.microsoft.com/office/powerpoint/2010/main" val="42762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How do I obtain remittance details for a payment?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TN_AP04_VNDR_CHK_REMIT_NVID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TN_AP04_VNDR_REMIT_ADVICE_NVID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TN_AP04_VNDR_REMIT_ADVICE_INFP 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19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TN_AP04 SERIES OF QUERIES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1EBCE8-AD1B-2EC1-A1B7-ED85162C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3194766"/>
            <a:ext cx="10492033" cy="10876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E195C4-FACF-3B17-7202-0730EF88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1" y="4372883"/>
            <a:ext cx="10492033" cy="1220803"/>
          </a:xfrm>
          <a:prstGeom prst="rect">
            <a:avLst/>
          </a:prstGeom>
        </p:spPr>
      </p:pic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A03D08FB-1664-A783-CD94-13A57661C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043" y="1944174"/>
            <a:ext cx="10492033" cy="968174"/>
          </a:xfrm>
        </p:spPr>
      </p:pic>
    </p:spTree>
    <p:extLst>
      <p:ext uri="{BB962C8B-B14F-4D97-AF65-F5344CB8AC3E}">
        <p14:creationId xmlns:p14="http://schemas.microsoft.com/office/powerpoint/2010/main" val="2327372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How can I get a list of payments to a specific supplier?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TN_AP103_PAYMENTS_TO_A_VENDOR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76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latin typeface="+mj-lt"/>
                <a:ea typeface="+mj-ea"/>
                <a:cs typeface="+mj-cs"/>
              </a:rPr>
              <a:t>TN_AP103_PAYMENTS_TO_A_VENDOR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17" y="2838305"/>
            <a:ext cx="5126896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1800">
                <a:solidFill>
                  <a:schemeClr val="tx2"/>
                </a:solidFill>
              </a:rPr>
              <a:t>Parameters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Remit Supp: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Unit: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Date From: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Date To:</a:t>
            </a:r>
          </a:p>
          <a:p>
            <a:pPr indent="-228600"/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73B2BA3-7A34-33EB-DDAE-37FAA8B0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08" y="3608662"/>
            <a:ext cx="7865341" cy="14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59" y="1648870"/>
            <a:ext cx="5434511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2000" dirty="0">
                <a:solidFill>
                  <a:schemeClr val="tx1"/>
                </a:solidFill>
              </a:rPr>
              <a:t>What is deposit number, date of payment or last four of depository bank account?  What bank account will this AP voucher deposit into?</a:t>
            </a:r>
          </a:p>
          <a:p>
            <a:pPr indent="-228600"/>
            <a:endParaRPr lang="en-US" sz="2000" dirty="0">
              <a:solidFill>
                <a:schemeClr val="tx1"/>
              </a:solidFill>
            </a:endParaRPr>
          </a:p>
          <a:p>
            <a:pPr indent="-228600"/>
            <a:endParaRPr lang="en-US" sz="2000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TN_AP149_VENDOR_BANK_ACCT_VIEW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TN_AP150_VNDR_BANK_ACCT_VIEW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TN_AP129_VENDOR_BANK_ACCT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indent="-228600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TN_AP149_VENDOR_BANK_ACCT_VIEW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01806"/>
            <a:ext cx="8229600" cy="17271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Parameters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Voucher: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Reference: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Pay Date From: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Pay Date To: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E248F-336E-9891-D9E3-3E50F1F4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4101130"/>
            <a:ext cx="1119447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TN_AP150_VNDR_BANK_ACCT_VIEW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2"/>
            <a:ext cx="8229600" cy="1142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Parameters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 Bus Unit: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Voucher ID: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D86D4-E9CE-0EC1-325D-0F4672D7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2" y="3428999"/>
            <a:ext cx="11139054" cy="12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47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6783-6952-505D-2B88-716455D0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Meet our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ACE3F2-5DB6-2400-42E1-B06D07BB0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65575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3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TN_AP129_VENDOR_BANK_ACCT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01806"/>
            <a:ext cx="8229600" cy="8127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Parameter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Supplier: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22594"/>
            <a:ext cx="8686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1800" dirty="0">
                <a:solidFill>
                  <a:schemeClr val="tx2"/>
                </a:solidFill>
              </a:rPr>
              <a:t>What vouchers are pending payment? </a:t>
            </a: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TN_AP55D_VCHRS_PDG_BYVDR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TN_AP120_PENDING_APPR_VENDOR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TN_AP_NOT_POSTED_TO_GL_AMT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73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TN_AP55D_VCHRS_PDG_BYVDR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01806"/>
            <a:ext cx="8229600" cy="7365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Parameter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Remit Supp: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9D595-179D-2EB5-78AC-7B6252D04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8" y="2798618"/>
            <a:ext cx="10778838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06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TN_AP120_PENDING_APPR_VENDOR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5" y="1690688"/>
            <a:ext cx="8229600" cy="9651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Parameter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Business Unit: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Supplier: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D2A28-97EC-397A-A959-424EF7F27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815317"/>
            <a:ext cx="11569700" cy="20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TN_AP_NOT_POSTED_TO_GL_AMT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01806"/>
            <a:ext cx="8229600" cy="10413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Parameter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 Business Unit: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Acctng</a:t>
            </a:r>
            <a:r>
              <a:rPr lang="en-US" dirty="0"/>
              <a:t> Date Not Greater Than: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6298C-3E9F-A8A1-CF0E-24033795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854036"/>
            <a:ext cx="11172825" cy="25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1700" dirty="0">
                <a:solidFill>
                  <a:schemeClr val="tx1"/>
                </a:solidFill>
              </a:rPr>
              <a:t>Why hasn’t a voucher paid?  Check for the following:</a:t>
            </a:r>
          </a:p>
          <a:p>
            <a:pPr indent="-228600"/>
            <a:endParaRPr lang="en-US" sz="1700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Is voucher in approved status?  If so, when was final approval? TN_AP100_WORKLIST_AUDIT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What is the scheduled due date? (TN_AP55_VCHRS_2B_PD)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Is the voucher on hold? (TN_AP55_VCHRS_2B_PD or TN_AP111_REMITVNDR_ONHOLD)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Are there credit vouchers that exceed payment amount? (TN_AP55D_VCHRS_PDG_BYVDR)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Are there exceptions? (Query: TN_AP104_VCHRS_PDG_TOL_EXC)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Has the address or location been inactivated? (TN_AP110_VNDR_INACTIVE or TN_AP111_REMITVNDR_INACTIVE)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Has the supplier been inactivated? (TN_AP112_VNDR_UNAPPVD)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Has the voucher been closed?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indent="-228600"/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0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TN_AP112_VNDR_UNAPPRVD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0B77D8-2DD6-3A53-A769-C2FB6AF4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096776"/>
            <a:ext cx="11327549" cy="41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How can I see a list of denied vouchers?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TN_AP136_VCHRS_DENIED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TN_AP136_VCHRS_DENIED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2000">
                <a:solidFill>
                  <a:srgbClr val="FFFFFF"/>
                </a:solidFill>
              </a:rPr>
              <a:t>Parameter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Business Unit: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Acctng Date From: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Acctng Date To:</a:t>
            </a:r>
          </a:p>
          <a:p>
            <a:pPr indent="-228600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E8F79-7BDA-B3B6-AC02-C5E3D746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3107066"/>
            <a:ext cx="10917936" cy="30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1800" dirty="0">
                <a:solidFill>
                  <a:schemeClr val="tx2"/>
                </a:solidFill>
              </a:rPr>
              <a:t>Where can I find a list of deleted vouchers?</a:t>
            </a: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TN_AP116_DELETED_VCHRS_BU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92CAB-85DA-8CB8-C154-C2E0A50E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9EB87D-163B-498B-7E18-D442151D9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3392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401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TN_AP116_DELETED_VCHRS_BU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165599"/>
          </a:xfrm>
        </p:spPr>
        <p:txBody>
          <a:bodyPr/>
          <a:lstStyle/>
          <a:p>
            <a:r>
              <a:rPr lang="en-US" dirty="0"/>
              <a:t>Parameter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Business Unit (% for all):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4C9AA-5325-04E8-BD62-DF4E7EDE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4" y="2576512"/>
            <a:ext cx="10898911" cy="20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4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What are our open credit vouchers?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TN_AP16_OPEN_CREDIT_MEMOS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73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2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TN_AP16_OPEN_CREDIT_MEMOS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304" y="4018143"/>
            <a:ext cx="5549111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sz="1800" dirty="0">
                <a:solidFill>
                  <a:schemeClr val="bg1"/>
                </a:solidFill>
              </a:rPr>
              <a:t>Parameter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Business Unit (Enter % for all):</a:t>
            </a:r>
          </a:p>
          <a:p>
            <a:pPr indent="-228600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78D4B-E86F-FA7E-41FC-A615E486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461767"/>
            <a:ext cx="10775252" cy="16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How can I see a list of single payment vouchers processed by our Business Unit?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TN_AP114A_SINGLE_PAY_VOUCHERS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24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TN_AP114A_SINGLE_PAY_VOUCHERS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6" y="630936"/>
            <a:ext cx="5064191" cy="209676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sz="1800" dirty="0">
                <a:solidFill>
                  <a:schemeClr val="bg1"/>
                </a:solidFill>
              </a:rPr>
              <a:t>Parameter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Business Unit: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Entered Date From: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Entered Date To:</a:t>
            </a:r>
          </a:p>
          <a:p>
            <a:pPr indent="-228600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3471BF5-BB08-4A6C-A8DC-CA171A0B6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3786627"/>
            <a:ext cx="10843065" cy="146381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82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What queries can be used to review control group vouchers?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TN_AP_CGRP_REVIEWS_W_VDR_NAME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TN_AP_CGRP_REVIEWS_W_VDR_NAMEB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TN_AP34799_REFD_VCHRS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TN_AP_CGRP_REVIEWS_W_VDR_NAME</a:t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TN_AP_CGRP_REVIEWS_W_VDR_NAMEB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Parameters: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Unit: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Group: 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3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TN_AP34799_REFD_VCHRS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sz="2400" dirty="0">
                <a:solidFill>
                  <a:schemeClr val="tx1"/>
                </a:solidFill>
              </a:rPr>
              <a:t>Parameters:</a:t>
            </a:r>
          </a:p>
          <a:p>
            <a:pPr indent="-228600"/>
            <a:endParaRPr lang="en-US" sz="2400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Remit Supp : 0000000184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Unit:  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7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ACCOUNTS PAYABLE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1800" dirty="0">
                <a:solidFill>
                  <a:schemeClr val="tx2"/>
                </a:solidFill>
              </a:rPr>
              <a:t>What utility, insurance or postal debit transactions have posted?</a:t>
            </a: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TN_CM12_ACCOUNTING_DEBIT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TN_CM12_ACCOUNTING_INSURANCE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TN_CM12_ACCOUNTING_POSTAL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TN_CM12_ACCOUNTING UTILITY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TN_CM12_ACCOUNTING_UTILITY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2000" dirty="0">
                <a:solidFill>
                  <a:srgbClr val="FFFFFF"/>
                </a:solidFill>
              </a:rPr>
              <a:t>Parameters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Acctng</a:t>
            </a:r>
            <a:r>
              <a:rPr lang="en-US" sz="2000" dirty="0">
                <a:solidFill>
                  <a:srgbClr val="FFFFFF"/>
                </a:solidFill>
              </a:rPr>
              <a:t> Date From: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Acctng</a:t>
            </a:r>
            <a:r>
              <a:rPr lang="en-US" sz="2000" dirty="0">
                <a:solidFill>
                  <a:srgbClr val="FFFFFF"/>
                </a:solidFill>
              </a:rPr>
              <a:t> Date To: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GL Unit:</a:t>
            </a:r>
          </a:p>
          <a:p>
            <a:pPr indent="-228600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8AE73-53AD-A82B-B1A2-B7E0A99CC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983263"/>
            <a:ext cx="10917936" cy="12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FDB23-163C-CDEC-E54D-C3B4B7FD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Common Voucher Errors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F2625-02F3-BFD0-23E2-B184FAF9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Service Dates</a:t>
            </a:r>
          </a:p>
          <a:p>
            <a:r>
              <a:rPr lang="en-US" dirty="0"/>
              <a:t>Invoice Date</a:t>
            </a:r>
          </a:p>
          <a:p>
            <a:r>
              <a:rPr lang="en-US" dirty="0"/>
              <a:t>Invoice #</a:t>
            </a:r>
          </a:p>
          <a:p>
            <a:r>
              <a:rPr lang="en-US" dirty="0"/>
              <a:t>GL Accounts/Locations</a:t>
            </a:r>
          </a:p>
          <a:p>
            <a:r>
              <a:rPr lang="en-US" dirty="0"/>
              <a:t>Pay Terms</a:t>
            </a:r>
          </a:p>
          <a:p>
            <a:r>
              <a:rPr lang="en-US" dirty="0"/>
              <a:t>LA Journal number Omission</a:t>
            </a:r>
          </a:p>
        </p:txBody>
      </p:sp>
    </p:spTree>
    <p:extLst>
      <p:ext uri="{BB962C8B-B14F-4D97-AF65-F5344CB8AC3E}">
        <p14:creationId xmlns:p14="http://schemas.microsoft.com/office/powerpoint/2010/main" val="36704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ACH CLEARING ACCOUNT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dirty="0">
                <a:solidFill>
                  <a:schemeClr val="tx1"/>
                </a:solidFill>
              </a:rPr>
              <a:t>What queries are used to reconcile the ACH clearing account?</a:t>
            </a:r>
          </a:p>
          <a:p>
            <a:pPr indent="-228600"/>
            <a:endParaRPr lang="en-US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TN_CM51_AR_DIRECT_JRNLS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TN_CM51_AR_ITEMS_DETAIL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TN_CM51__ENTRIES_DETAIL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TN_CM51_END_BALANCE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TN_CM51_GL_ENTRIES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87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75"/>
                            </p:stCondLst>
                            <p:childTnLst>
                              <p:par>
                                <p:cTn id="11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4DE5C-1C2D-A731-1A31-216B5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Polling Question</a:t>
            </a:r>
          </a:p>
        </p:txBody>
      </p:sp>
      <p:pic>
        <p:nvPicPr>
          <p:cNvPr id="21" name="Graphic 6" descr="Help">
            <a:extLst>
              <a:ext uri="{FF2B5EF4-FFF2-40B4-BE49-F238E27FC236}">
                <a16:creationId xmlns:a16="http://schemas.microsoft.com/office/drawing/2014/main" id="{B0A0F0E8-BB20-3E71-8A7D-672A608E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2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73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1AD5A-9144-F7C1-1EFD-81D1F2BF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Emergency Request Process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73B104-5DB3-EC2E-D6F1-E1EC37589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90634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2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5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>
                <a:latin typeface="PermianSlabSerifTypeface" pitchFamily="50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692046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49625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80E4F-C7AB-B9C3-2AEF-E79CF07B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Common Voucher Errors</a:t>
            </a: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D023-91C9-A118-2BE2-D186AC62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/>
              <a:t>Service Dates</a:t>
            </a:r>
          </a:p>
          <a:p>
            <a:pPr marL="0" indent="0">
              <a:buNone/>
            </a:pPr>
            <a:endParaRPr lang="en-US" sz="1700" b="1" dirty="0"/>
          </a:p>
          <a:p>
            <a:pPr lvl="1"/>
            <a:r>
              <a:rPr lang="en-US" sz="1700" b="1" dirty="0"/>
              <a:t>Requirements</a:t>
            </a:r>
          </a:p>
          <a:p>
            <a:pPr lvl="2"/>
            <a:r>
              <a:rPr lang="en-US" sz="1700" b="1" dirty="0"/>
              <a:t>General Materials, supplies and services</a:t>
            </a:r>
          </a:p>
          <a:p>
            <a:pPr lvl="3"/>
            <a:r>
              <a:rPr lang="en-US" sz="1700" dirty="0"/>
              <a:t>Single service date:</a:t>
            </a:r>
          </a:p>
          <a:p>
            <a:pPr lvl="4"/>
            <a:r>
              <a:rPr lang="en-US" sz="1700" dirty="0"/>
              <a:t>Actual date goods received, or services provided</a:t>
            </a:r>
          </a:p>
          <a:p>
            <a:pPr lvl="3"/>
            <a:r>
              <a:rPr lang="en-US" sz="1700" dirty="0"/>
              <a:t>Range of Service Dates</a:t>
            </a:r>
          </a:p>
          <a:p>
            <a:pPr lvl="4"/>
            <a:r>
              <a:rPr lang="en-US" sz="1700" dirty="0"/>
              <a:t>Same FY</a:t>
            </a:r>
          </a:p>
          <a:p>
            <a:pPr lvl="5"/>
            <a:r>
              <a:rPr lang="en-US" sz="1700" dirty="0"/>
              <a:t>Last day services or goods received</a:t>
            </a:r>
          </a:p>
          <a:p>
            <a:pPr lvl="4"/>
            <a:r>
              <a:rPr lang="en-US" sz="1700" dirty="0"/>
              <a:t>Multiple FYs</a:t>
            </a:r>
          </a:p>
          <a:p>
            <a:pPr lvl="5"/>
            <a:r>
              <a:rPr lang="en-US" sz="1700" dirty="0"/>
              <a:t>Prorate prior and current period/year  portions</a:t>
            </a:r>
          </a:p>
          <a:p>
            <a:pPr marL="1828800" lvl="4" indent="0">
              <a:buNone/>
            </a:pPr>
            <a:r>
              <a:rPr lang="en-US" sz="1700" dirty="0"/>
              <a:t>	Example:06/15/23-07/15/24 – prior year service date 06/30/2023, current ye</a:t>
            </a:r>
            <a:r>
              <a:rPr lang="en-US" sz="1700" dirty="0">
                <a:latin typeface="+mj-lt"/>
              </a:rPr>
              <a:t>ar 	service date 07/15/2024</a:t>
            </a:r>
          </a:p>
          <a:p>
            <a:pPr marL="457200" lvl="1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69296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C94E2-A595-B7FC-2D02-8AB311BD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 Common Voucher Errors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80C9-F6BA-2D7C-565D-108A1217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1"/>
            <a:r>
              <a:rPr lang="en-US" sz="1200" b="1" dirty="0"/>
              <a:t>Leases and Utilities</a:t>
            </a:r>
          </a:p>
          <a:p>
            <a:pPr lvl="2"/>
            <a:r>
              <a:rPr lang="en-US" sz="1200" dirty="0"/>
              <a:t>Consistently assigned month to month</a:t>
            </a:r>
          </a:p>
          <a:p>
            <a:pPr lvl="1"/>
            <a:r>
              <a:rPr lang="en-US" sz="1200" b="1" dirty="0"/>
              <a:t>Grants and subsidies</a:t>
            </a:r>
            <a:endParaRPr lang="en-US" sz="1200" dirty="0"/>
          </a:p>
          <a:p>
            <a:pPr lvl="2"/>
            <a:r>
              <a:rPr lang="en-US" sz="1200" dirty="0"/>
              <a:t>Reimbursement grants and subsidies</a:t>
            </a:r>
          </a:p>
          <a:p>
            <a:pPr lvl="3"/>
            <a:r>
              <a:rPr lang="en-US" sz="1200" dirty="0"/>
              <a:t>Follow general materials, supplies and services guidelines</a:t>
            </a:r>
          </a:p>
          <a:p>
            <a:pPr lvl="2"/>
            <a:r>
              <a:rPr lang="en-US" sz="1200" dirty="0"/>
              <a:t>Advance Grant Payments or Direct Cash Grants or Subsidies</a:t>
            </a:r>
          </a:p>
          <a:p>
            <a:pPr lvl="3"/>
            <a:r>
              <a:rPr lang="en-US" sz="1200" dirty="0"/>
              <a:t>Due date of payment (often grant effective date)</a:t>
            </a:r>
          </a:p>
          <a:p>
            <a:pPr lvl="1"/>
            <a:r>
              <a:rPr lang="en-US" sz="1200" b="1" dirty="0"/>
              <a:t>Refunds</a:t>
            </a:r>
          </a:p>
          <a:p>
            <a:pPr lvl="2"/>
            <a:r>
              <a:rPr lang="en-US" sz="1200" dirty="0"/>
              <a:t>Date State became liable to return previously received funds</a:t>
            </a:r>
          </a:p>
          <a:p>
            <a:pPr lvl="3"/>
            <a:r>
              <a:rPr lang="en-US" sz="1200" dirty="0"/>
              <a:t>Overpayments</a:t>
            </a:r>
          </a:p>
          <a:p>
            <a:pPr lvl="4"/>
            <a:r>
              <a:rPr lang="en-US" sz="1200" dirty="0"/>
              <a:t>Date the State recognized or received the revenue whichever came first</a:t>
            </a:r>
          </a:p>
          <a:p>
            <a:pPr lvl="3"/>
            <a:r>
              <a:rPr lang="en-US" sz="1200" dirty="0"/>
              <a:t>Return of funds in an unearned or advance revenue liability account</a:t>
            </a:r>
          </a:p>
          <a:p>
            <a:pPr lvl="4"/>
            <a:r>
              <a:rPr lang="en-US" sz="1200" dirty="0"/>
              <a:t>Date revenue contract or agreement cancelled</a:t>
            </a:r>
          </a:p>
          <a:p>
            <a:pPr lvl="4"/>
            <a:r>
              <a:rPr lang="en-US" sz="1200" dirty="0"/>
              <a:t>Date supplier/grantor requested funds be returned	</a:t>
            </a:r>
          </a:p>
          <a:p>
            <a:pPr lvl="1"/>
            <a:r>
              <a:rPr lang="en-US" sz="1200" b="1" dirty="0"/>
              <a:t>Special Consideration</a:t>
            </a:r>
          </a:p>
          <a:p>
            <a:pPr lvl="2"/>
            <a:r>
              <a:rPr lang="en-US" sz="1200" dirty="0"/>
              <a:t>Service date does not affect the transaction or payment date of the voucher</a:t>
            </a:r>
          </a:p>
          <a:p>
            <a:pPr lvl="2"/>
            <a:r>
              <a:rPr lang="en-US" sz="1200" dirty="0"/>
              <a:t>Should never be after payment date unless an advance payment to supplier for services </a:t>
            </a:r>
            <a:r>
              <a:rPr lang="en-US" sz="1200" dirty="0" err="1"/>
              <a:t>e.g</a:t>
            </a:r>
            <a:r>
              <a:rPr lang="en-US" sz="1200" dirty="0"/>
              <a:t>, subscriptions or licenses</a:t>
            </a:r>
          </a:p>
          <a:p>
            <a:pPr lvl="1"/>
            <a:endParaRPr lang="en-US" sz="1200" dirty="0">
              <a:latin typeface="+mj-lt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69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6A13E-CDD9-F946-4AC3-6C4C6A2D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Common Voucher Errors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831B-C0B0-FD13-5C22-7A2D34CF0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Service Dates that Cross FYs</a:t>
            </a:r>
          </a:p>
          <a:p>
            <a:pPr lvl="2"/>
            <a:r>
              <a:rPr lang="en-US" dirty="0"/>
              <a:t>Option 1: Calculate &amp; Prorate by fiscal years</a:t>
            </a:r>
          </a:p>
          <a:p>
            <a:pPr lvl="2"/>
            <a:r>
              <a:rPr lang="en-US" dirty="0"/>
              <a:t>Option 2:Assigned based on set criteria</a:t>
            </a:r>
          </a:p>
          <a:p>
            <a:pPr lvl="3"/>
            <a:r>
              <a:rPr lang="en-US" dirty="0"/>
              <a:t>A.  Subscription and Membership Dues – Beginning date or date expect to receive first</a:t>
            </a:r>
          </a:p>
          <a:p>
            <a:pPr lvl="3"/>
            <a:r>
              <a:rPr lang="en-US" dirty="0"/>
              <a:t>B.  Licensing, Maintenance agreements &amp; Support Services – A/P Voucher creation date or payment due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4B9F6-04D1-C0E7-267D-E9A894E8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POLLING QUESTION</a:t>
            </a:r>
            <a:b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" name="Graphic 33" descr="Bar chart">
            <a:extLst>
              <a:ext uri="{FF2B5EF4-FFF2-40B4-BE49-F238E27FC236}">
                <a16:creationId xmlns:a16="http://schemas.microsoft.com/office/drawing/2014/main" id="{DA177B99-3317-44A7-D67F-75568BEB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984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1771</Words>
  <Application>Microsoft Office PowerPoint</Application>
  <PresentationFormat>Widescreen</PresentationFormat>
  <Paragraphs>309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PermianSlabSerifTypeface</vt:lpstr>
      <vt:lpstr>Wingdings</vt:lpstr>
      <vt:lpstr>Office Theme</vt:lpstr>
      <vt:lpstr>Accounts Payable Knowledge Sharing</vt:lpstr>
      <vt:lpstr>INTRODUCTIONS</vt:lpstr>
      <vt:lpstr>Meet our Team</vt:lpstr>
      <vt:lpstr>AGENDA</vt:lpstr>
      <vt:lpstr>Common Voucher Errors</vt:lpstr>
      <vt:lpstr>Common Voucher Errors</vt:lpstr>
      <vt:lpstr> Common Voucher Errors</vt:lpstr>
      <vt:lpstr>Common Voucher Errors</vt:lpstr>
      <vt:lpstr>POLLING QUESTION </vt:lpstr>
      <vt:lpstr>Common Voucher Errors</vt:lpstr>
      <vt:lpstr>Common Voucher Errors</vt:lpstr>
      <vt:lpstr>Common Voucher Errors</vt:lpstr>
      <vt:lpstr>Common Voucher Errors</vt:lpstr>
      <vt:lpstr>Common Voucher Errors</vt:lpstr>
      <vt:lpstr>Common Voucher Errors</vt:lpstr>
      <vt:lpstr>Common Voucher Errors</vt:lpstr>
      <vt:lpstr>Polling Question</vt:lpstr>
      <vt:lpstr>AP Queries for monitoring and research</vt:lpstr>
      <vt:lpstr>PowerPoint Presentation</vt:lpstr>
      <vt:lpstr>AP queries for monitoring and research</vt:lpstr>
      <vt:lpstr>TN_AP100_WORKLIST_AUDIT  TN_AP100A_WRKLST_USER_TRANSLAT</vt:lpstr>
      <vt:lpstr>ACCOUNTS PAYABLE QUERIES</vt:lpstr>
      <vt:lpstr>ACCOUNTS PAYABLE QUERIES</vt:lpstr>
      <vt:lpstr>TN_AP04 SERIES OF QUERIES</vt:lpstr>
      <vt:lpstr>ACCOUNTS PAYABLE QUERIES</vt:lpstr>
      <vt:lpstr>TN_AP103_PAYMENTS_TO_A_VENDOR</vt:lpstr>
      <vt:lpstr>ACCOUNTS PAYABLE QUERIES</vt:lpstr>
      <vt:lpstr>TN_AP149_VENDOR_BANK_ACCT_VIEW</vt:lpstr>
      <vt:lpstr>TN_AP150_VNDR_BANK_ACCT_VIEW</vt:lpstr>
      <vt:lpstr>TN_AP129_VENDOR_BANK_ACCT</vt:lpstr>
      <vt:lpstr>ACCOUNTS PAYABLE QUERIES</vt:lpstr>
      <vt:lpstr>TN_AP55D_VCHRS_PDG_BYVDR</vt:lpstr>
      <vt:lpstr>TN_AP120_PENDING_APPR_VENDOR</vt:lpstr>
      <vt:lpstr>TN_AP_NOT_POSTED_TO_GL_AMT</vt:lpstr>
      <vt:lpstr>ACCOUNTS PAYABLE QUERIES</vt:lpstr>
      <vt:lpstr>TN_AP112_VNDR_UNAPPRVD</vt:lpstr>
      <vt:lpstr>ACCOUNTS PAYABLE QUERIES</vt:lpstr>
      <vt:lpstr>TN_AP136_VCHRS_DENIED</vt:lpstr>
      <vt:lpstr>ACCOUNTS PAYABLE QUERIES</vt:lpstr>
      <vt:lpstr>TN_AP116_DELETED_VCHRS_BU</vt:lpstr>
      <vt:lpstr>ACCOUNTS PAYABLE QUERIES</vt:lpstr>
      <vt:lpstr>TN_AP16_OPEN_CREDIT_MEMOS</vt:lpstr>
      <vt:lpstr>ACCOUNTS PAYABLE QUERIES</vt:lpstr>
      <vt:lpstr>TN_AP114A_SINGLE_PAY_VOUCHERS</vt:lpstr>
      <vt:lpstr>ACCOUNTS PAYABLE QUERIES</vt:lpstr>
      <vt:lpstr>TN_AP_CGRP_REVIEWS_W_VDR_NAME TN_AP_CGRP_REVIEWS_W_VDR_NAMEB</vt:lpstr>
      <vt:lpstr>TN_AP34799_REFD_VCHRS</vt:lpstr>
      <vt:lpstr>ACCOUNTS PAYABLE QUERIES</vt:lpstr>
      <vt:lpstr>TN_CM12_ACCOUNTING_UTILITY</vt:lpstr>
      <vt:lpstr>ACH CLEARING ACCOUNT </vt:lpstr>
      <vt:lpstr>Polling Question</vt:lpstr>
      <vt:lpstr>Emergency Request Process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Accounts Payable Knowledge Sharing</dc:title>
  <dc:creator>Christy Payne</dc:creator>
  <cp:lastModifiedBy>Christy Payne</cp:lastModifiedBy>
  <cp:revision>48</cp:revision>
  <dcterms:created xsi:type="dcterms:W3CDTF">2023-07-18T14:20:14Z</dcterms:created>
  <dcterms:modified xsi:type="dcterms:W3CDTF">2023-07-21T18:27:18Z</dcterms:modified>
</cp:coreProperties>
</file>