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0" r:id="rId2"/>
    <p:sldId id="286" r:id="rId3"/>
    <p:sldId id="287" r:id="rId4"/>
    <p:sldId id="288" r:id="rId5"/>
    <p:sldId id="289" r:id="rId6"/>
    <p:sldId id="290" r:id="rId7"/>
    <p:sldId id="259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343"/>
    <a:srgbClr val="192246"/>
    <a:srgbClr val="011D5F"/>
    <a:srgbClr val="E71B1B"/>
    <a:srgbClr val="7E7E82"/>
    <a:srgbClr val="C8141E"/>
    <a:srgbClr val="514F50"/>
    <a:srgbClr val="FF1925"/>
    <a:srgbClr val="7F7F7F"/>
    <a:srgbClr val="D42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88434" autoAdjust="0"/>
  </p:normalViewPr>
  <p:slideViewPr>
    <p:cSldViewPr>
      <p:cViewPr varScale="1">
        <p:scale>
          <a:sx n="60" d="100"/>
          <a:sy n="60" d="100"/>
        </p:scale>
        <p:origin x="160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9B845-3DE4-C44E-82C8-700AB11ED3A6}" type="datetime1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6EF79-0BF4-924E-943E-33FECC0BC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532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145" cy="464205"/>
          </a:xfrm>
          <a:prstGeom prst="rect">
            <a:avLst/>
          </a:prstGeom>
        </p:spPr>
        <p:txBody>
          <a:bodyPr vert="horz" lIns="88126" tIns="44064" rIns="88126" bIns="440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2"/>
            <a:ext cx="3038145" cy="464205"/>
          </a:xfrm>
          <a:prstGeom prst="rect">
            <a:avLst/>
          </a:prstGeom>
        </p:spPr>
        <p:txBody>
          <a:bodyPr vert="horz" lIns="88126" tIns="44064" rIns="88126" bIns="44064" rtlCol="0"/>
          <a:lstStyle>
            <a:lvl1pPr algn="r">
              <a:defRPr sz="1200"/>
            </a:lvl1pPr>
          </a:lstStyle>
          <a:p>
            <a:fld id="{D55E2DDC-EEF2-C84C-B230-6800F23774E3}" type="datetime1">
              <a:rPr lang="en-US" smtClean="0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26" tIns="44064" rIns="88126" bIns="4406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6" y="4416100"/>
            <a:ext cx="5607711" cy="4182457"/>
          </a:xfrm>
          <a:prstGeom prst="rect">
            <a:avLst/>
          </a:prstGeom>
        </p:spPr>
        <p:txBody>
          <a:bodyPr vert="horz" lIns="88126" tIns="44064" rIns="88126" bIns="4406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660"/>
            <a:ext cx="3038145" cy="464205"/>
          </a:xfrm>
          <a:prstGeom prst="rect">
            <a:avLst/>
          </a:prstGeom>
        </p:spPr>
        <p:txBody>
          <a:bodyPr vert="horz" lIns="88126" tIns="44064" rIns="88126" bIns="440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60"/>
            <a:ext cx="3038145" cy="464205"/>
          </a:xfrm>
          <a:prstGeom prst="rect">
            <a:avLst/>
          </a:prstGeom>
        </p:spPr>
        <p:txBody>
          <a:bodyPr vert="horz" lIns="88126" tIns="44064" rIns="88126" bIns="44064" rtlCol="0" anchor="b"/>
          <a:lstStyle>
            <a:lvl1pPr algn="r">
              <a:defRPr sz="1200"/>
            </a:lvl1pPr>
          </a:lstStyle>
          <a:p>
            <a:fld id="{DE8B79F1-B7B6-4FD2-9263-BB9B47A67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63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79F1-B7B6-4FD2-9263-BB9B47A67C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62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79F1-B7B6-4FD2-9263-BB9B47A67C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7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79F1-B7B6-4FD2-9263-BB9B47A67C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28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657600" y="3124200"/>
            <a:ext cx="0" cy="790575"/>
          </a:xfrm>
          <a:prstGeom prst="line">
            <a:avLst/>
          </a:prstGeom>
          <a:ln>
            <a:solidFill>
              <a:srgbClr val="7E7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00" y="3581399"/>
            <a:ext cx="2133600" cy="419099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0" y="3048000"/>
            <a:ext cx="5181600" cy="533399"/>
          </a:xfrm>
        </p:spPr>
        <p:txBody>
          <a:bodyPr anchor="ctr">
            <a:noAutofit/>
          </a:bodyPr>
          <a:lstStyle>
            <a:lvl1pPr algn="l">
              <a:defRPr sz="2000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77000" y="6096000"/>
            <a:ext cx="2133600" cy="457200"/>
          </a:xfrm>
        </p:spPr>
        <p:txBody>
          <a:bodyPr anchor="b">
            <a:normAutofit/>
          </a:bodyPr>
          <a:lstStyle>
            <a:lvl1pPr marL="0" indent="0" algn="r">
              <a:buNone/>
              <a:defRPr sz="16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979991"/>
            <a:ext cx="2337816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57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701805"/>
            <a:ext cx="82296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rgbClr val="1A2343"/>
                </a:solidFill>
              </a:defRPr>
            </a:lvl1pPr>
            <a:lvl2pPr marL="742950" indent="-285750">
              <a:buFont typeface="Calibri" panose="020F0502020204030204" pitchFamily="34" charset="0"/>
              <a:buChar char="▫"/>
              <a:defRPr>
                <a:solidFill>
                  <a:srgbClr val="1A2343"/>
                </a:solidFill>
              </a:defRPr>
            </a:lvl2pPr>
            <a:lvl3pPr>
              <a:defRPr>
                <a:solidFill>
                  <a:srgbClr val="1A2343"/>
                </a:solidFill>
              </a:defRPr>
            </a:lvl3pPr>
            <a:lvl4pPr>
              <a:defRPr>
                <a:solidFill>
                  <a:srgbClr val="1A2343"/>
                </a:solidFill>
              </a:defRPr>
            </a:lvl4pPr>
            <a:lvl5pPr>
              <a:defRPr>
                <a:solidFill>
                  <a:srgbClr val="1A234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31099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2000" y="3124200"/>
            <a:ext cx="0" cy="790575"/>
          </a:xfrm>
          <a:prstGeom prst="line">
            <a:avLst/>
          </a:prstGeom>
          <a:ln>
            <a:solidFill>
              <a:srgbClr val="7E7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800600" y="3276600"/>
            <a:ext cx="3581400" cy="457200"/>
          </a:xfrm>
        </p:spPr>
        <p:txBody>
          <a:bodyPr anchor="t">
            <a:noAutofit/>
          </a:bodyPr>
          <a:lstStyle>
            <a:lvl1pPr algn="l">
              <a:defRPr sz="24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</a:t>
            </a:r>
            <a:endParaRPr lang="en-JM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979991"/>
            <a:ext cx="2337816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5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1805"/>
            <a:ext cx="82296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 rot="16200000">
            <a:off x="8267700" y="6210300"/>
            <a:ext cx="381000" cy="457200"/>
          </a:xfrm>
          <a:prstGeom prst="rect">
            <a:avLst/>
          </a:prstGeom>
          <a:noFill/>
        </p:spPr>
        <p:txBody>
          <a:bodyPr vert="vert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B4D3B3-1937-AB48-AF5F-DF2988F16F28}" type="slidenum">
              <a:rPr lang="en-US" sz="1200" smtClean="0">
                <a:solidFill>
                  <a:schemeClr val="accent5"/>
                </a:solidFill>
              </a:rPr>
              <a:t>‹#›</a:t>
            </a:fld>
            <a:endParaRPr lang="en-US" sz="1200" dirty="0">
              <a:solidFill>
                <a:schemeClr val="accent5"/>
              </a:solidFill>
              <a:latin typeface="Open Sans"/>
              <a:cs typeface="Open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" y="5943600"/>
            <a:ext cx="7524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0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1" r:id="rId3"/>
    <p:sldLayoutId id="2147483690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i="0" kern="1200">
          <a:solidFill>
            <a:schemeClr val="tx2"/>
          </a:solidFill>
          <a:latin typeface="PermianSlabSerifTypeface"/>
          <a:ea typeface="Open Sans Light" panose="020B0306030504020204" pitchFamily="34" charset="0"/>
          <a:cs typeface="PermianSlabSerifTypeface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71B1B"/>
        </a:buClr>
        <a:buFont typeface="Arial" panose="020B0604020202020204" pitchFamily="34" charset="0"/>
        <a:buChar char="•"/>
        <a:defRPr sz="1800" kern="1200">
          <a:solidFill>
            <a:srgbClr val="192246"/>
          </a:solidFill>
          <a:latin typeface="Open Sans"/>
          <a:ea typeface="+mn-ea"/>
          <a:cs typeface="Open San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71B1B"/>
        </a:buClr>
        <a:buFont typeface="Calibri" panose="020F0502020204030204" pitchFamily="34" charset="0"/>
        <a:buChar char="▫"/>
        <a:defRPr sz="1600" kern="1200">
          <a:solidFill>
            <a:srgbClr val="192246"/>
          </a:solidFill>
          <a:latin typeface="Open Sans"/>
          <a:ea typeface="+mn-ea"/>
          <a:cs typeface="Open San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71B1B"/>
        </a:buClr>
        <a:buFont typeface="Calibri" panose="020F0502020204030204" pitchFamily="34" charset="0"/>
        <a:buChar char="–"/>
        <a:defRPr sz="1400" kern="1200">
          <a:solidFill>
            <a:srgbClr val="192246"/>
          </a:solidFill>
          <a:latin typeface="Open Sans"/>
          <a:ea typeface="+mn-ea"/>
          <a:cs typeface="Open San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71B1B"/>
        </a:buClr>
        <a:buFont typeface="Wingdings" panose="05000000000000000000" pitchFamily="2" charset="2"/>
        <a:buChar char="§"/>
        <a:defRPr sz="1200" kern="1200">
          <a:solidFill>
            <a:srgbClr val="192246"/>
          </a:solidFill>
          <a:latin typeface="Open Sans"/>
          <a:ea typeface="+mn-ea"/>
          <a:cs typeface="Open San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71B1B"/>
        </a:buClr>
        <a:buFont typeface="Arial" pitchFamily="34" charset="0"/>
        <a:buChar char="»"/>
        <a:defRPr sz="1200" kern="1200">
          <a:solidFill>
            <a:srgbClr val="192246"/>
          </a:solidFill>
          <a:latin typeface="Open Sans"/>
          <a:ea typeface="+mn-ea"/>
          <a:cs typeface="Open 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riminalJustice.Program@tn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pewtrusts.org/en/research-and-analysis/data-visualizations/2015/results-first-clearinghouse-databas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CriminalJustice.Programs@tn.go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0" y="3581399"/>
            <a:ext cx="3581400" cy="762001"/>
          </a:xfrm>
        </p:spPr>
        <p:txBody>
          <a:bodyPr>
            <a:normAutofit/>
          </a:bodyPr>
          <a:lstStyle/>
          <a:p>
            <a:r>
              <a:rPr lang="en-US" dirty="0"/>
              <a:t>OCJP – with Governor’s Office, TCI, TDOC, TDLWD, &amp; TCAT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Evidence-Based Programming grant – round two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October 12, 2021</a:t>
            </a:r>
          </a:p>
        </p:txBody>
      </p:sp>
    </p:spTree>
    <p:extLst>
      <p:ext uri="{BB962C8B-B14F-4D97-AF65-F5344CB8AC3E}">
        <p14:creationId xmlns:p14="http://schemas.microsoft.com/office/powerpoint/2010/main" val="107922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Evidence-Based Programming (EBP)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39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r>
              <a:rPr lang="en-US" sz="2200" dirty="0"/>
              <a:t>What IS THE APPLICATION DEADLINE?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b="1" dirty="0"/>
              <a:t>November 1st</a:t>
            </a:r>
          </a:p>
          <a:p>
            <a:r>
              <a:rPr lang="en-US" sz="2200" dirty="0"/>
              <a:t>WHO CAN APPLY?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b="1" dirty="0"/>
              <a:t>Only government agencies that operate a local jail </a:t>
            </a:r>
            <a:r>
              <a:rPr lang="en-US" sz="1900" dirty="0"/>
              <a:t>(nonprofit/ community-based partners are encouraged to partner with applicant agency to help provide support and services)</a:t>
            </a:r>
          </a:p>
          <a:p>
            <a:r>
              <a:rPr lang="en-US" sz="2200" dirty="0"/>
              <a:t>WHAT CAN WE SPEND THE MONEY ON?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Allowable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00" dirty="0"/>
              <a:t>Subcontracts with community partners, staff, equipment, tech upgrades, furniture, software &amp; curriculum, travel &amp; training, supplies to conduct programming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Unallowable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00" dirty="0"/>
              <a:t>Charging inmates for programming (beyond TCA); Bonuses, costs of applying for this grant; Lobbying, supplanting, costs incurred outside the project period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700" dirty="0"/>
          </a:p>
          <a:p>
            <a:r>
              <a:rPr lang="en-US" sz="2200" dirty="0"/>
              <a:t>QUESTIONS AFTER THIS? Email </a:t>
            </a:r>
            <a:r>
              <a:rPr lang="en-US" sz="2200" dirty="0">
                <a:hlinkClick r:id="rId3"/>
              </a:rPr>
              <a:t>CriminalJustice.Program@tn.gov</a:t>
            </a:r>
            <a:r>
              <a:rPr lang="en-US" sz="2200" dirty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0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0B663-C36F-4FB7-9728-8CE5688D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OCJP Grant Applications</a:t>
            </a:r>
            <a:br>
              <a:rPr lang="en-US" dirty="0"/>
            </a:br>
            <a:r>
              <a:rPr lang="en-US" sz="2000" b="0" dirty="0"/>
              <a:t>https://www.tn.gov/finance/office-of-criminal-justice-programs/ocjp/fa-ocjp-grants/fa-ocjp-grantapp.html</a:t>
            </a:r>
            <a:endParaRPr lang="en-US" b="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E127B6-AAB3-480C-B5A0-23206EBC1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97" t="15599" r="57498" b="20197"/>
          <a:stretch/>
        </p:blipFill>
        <p:spPr>
          <a:xfrm>
            <a:off x="871780" y="1447800"/>
            <a:ext cx="7205419" cy="5105400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1E7202C-9DB9-4D44-A1B1-8CE282FF074C}"/>
              </a:ext>
            </a:extLst>
          </p:cNvPr>
          <p:cNvSpPr/>
          <p:nvPr/>
        </p:nvSpPr>
        <p:spPr>
          <a:xfrm>
            <a:off x="707858" y="5410200"/>
            <a:ext cx="2721141" cy="762000"/>
          </a:xfrm>
          <a:prstGeom prst="ellips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3DDF92-E432-4AF3-8AB9-5ABFEE1DF5F0}"/>
              </a:ext>
            </a:extLst>
          </p:cNvPr>
          <p:cNvCxnSpPr>
            <a:cxnSpLocks/>
          </p:cNvCxnSpPr>
          <p:nvPr/>
        </p:nvCxnSpPr>
        <p:spPr>
          <a:xfrm flipV="1">
            <a:off x="381001" y="1828800"/>
            <a:ext cx="6858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922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6A741-477F-421D-9718-CA983283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/>
              <a:t>EVIDENCE-BASED PROGRAMMING</a:t>
            </a:r>
            <a:br>
              <a:rPr lang="en-US" dirty="0"/>
            </a:br>
            <a:r>
              <a:rPr lang="en-US" sz="1600" b="0" dirty="0">
                <a:hlinkClick r:id="rId2"/>
              </a:rPr>
              <a:t>https://www.pewtrusts.org/en/research-and-analysis/data-visualizations/2015/results-first-clearinghouse-database</a:t>
            </a:r>
            <a:br>
              <a:rPr lang="en-US" sz="1600" b="0" dirty="0"/>
            </a:br>
            <a:r>
              <a:rPr lang="en-US" sz="1600" b="0" dirty="0">
                <a:highlight>
                  <a:srgbClr val="FFFF00"/>
                </a:highlight>
              </a:rPr>
              <a:t>**Check out TDOC’s website for lots of tools and info on EBP</a:t>
            </a:r>
            <a:endParaRPr lang="en-US" b="0" dirty="0">
              <a:highlight>
                <a:srgbClr val="FFFF00"/>
              </a:highlight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EABA27-04F3-4C55-8227-58E4C6714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34" t="10859" r="58513" b="21518"/>
          <a:stretch/>
        </p:blipFill>
        <p:spPr>
          <a:xfrm>
            <a:off x="33264" y="1927040"/>
            <a:ext cx="9077472" cy="4894865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583231C-FD31-4FE3-949A-F0DB794335A5}"/>
              </a:ext>
            </a:extLst>
          </p:cNvPr>
          <p:cNvSpPr/>
          <p:nvPr/>
        </p:nvSpPr>
        <p:spPr>
          <a:xfrm>
            <a:off x="33264" y="4114800"/>
            <a:ext cx="2252736" cy="1600200"/>
          </a:xfrm>
          <a:prstGeom prst="ellips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A91CBE-4250-40E9-9F18-C82D8CFF36D4}"/>
              </a:ext>
            </a:extLst>
          </p:cNvPr>
          <p:cNvSpPr txBox="1"/>
          <p:nvPr/>
        </p:nvSpPr>
        <p:spPr>
          <a:xfrm>
            <a:off x="6586464" y="1104900"/>
            <a:ext cx="2557536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highlight>
                  <a:srgbClr val="FFFF00"/>
                </a:highlight>
              </a:rPr>
              <a:t>“Highest Rated” or “Second Highest Rated”</a:t>
            </a:r>
          </a:p>
        </p:txBody>
      </p:sp>
    </p:spTree>
    <p:extLst>
      <p:ext uri="{BB962C8B-B14F-4D97-AF65-F5344CB8AC3E}">
        <p14:creationId xmlns:p14="http://schemas.microsoft.com/office/powerpoint/2010/main" val="449291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1C9E6-772C-4C6F-AA09-B5DEC9EA4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&amp;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D668B-C922-49F0-97E0-3B88B6CD1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53" y="1346200"/>
            <a:ext cx="2418347" cy="4597400"/>
          </a:xfrm>
        </p:spPr>
        <p:txBody>
          <a:bodyPr/>
          <a:lstStyle/>
          <a:p>
            <a:r>
              <a:rPr lang="en-US" sz="1600" dirty="0"/>
              <a:t>Be as </a:t>
            </a:r>
            <a:r>
              <a:rPr lang="en-US" sz="1600" b="1" dirty="0"/>
              <a:t>detailed as possible</a:t>
            </a:r>
            <a:r>
              <a:rPr lang="en-US" sz="1600" dirty="0"/>
              <a:t> in describing which </a:t>
            </a:r>
            <a:r>
              <a:rPr lang="en-US" sz="1600" b="1" dirty="0"/>
              <a:t>Evidence-Based Program(s)</a:t>
            </a:r>
            <a:r>
              <a:rPr lang="en-US" sz="1600" dirty="0"/>
              <a:t> your agency plans to create or enhance</a:t>
            </a:r>
          </a:p>
          <a:p>
            <a:r>
              <a:rPr lang="en-US" sz="1600" b="1" dirty="0"/>
              <a:t>How will it work </a:t>
            </a:r>
            <a:r>
              <a:rPr lang="en-US" sz="1600" dirty="0"/>
              <a:t>(how many classes, capacity, location, materials, etc.)</a:t>
            </a:r>
          </a:p>
          <a:p>
            <a:r>
              <a:rPr lang="en-US" sz="1600" dirty="0"/>
              <a:t>How will </a:t>
            </a:r>
            <a:r>
              <a:rPr lang="en-US" sz="1600" b="1" dirty="0"/>
              <a:t>each expense on your BUDGET directly benefit</a:t>
            </a:r>
            <a:r>
              <a:rPr lang="en-US" sz="1600" dirty="0"/>
              <a:t> that programming (see example)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0B9633-4DE0-4FE2-8EBF-43FBB0042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63" t="9431" r="66859" b="19791"/>
          <a:stretch/>
        </p:blipFill>
        <p:spPr>
          <a:xfrm>
            <a:off x="2971801" y="1094946"/>
            <a:ext cx="5334000" cy="5763054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63638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BFACD-814D-4F2C-AB19-AE32F3213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4846B-BFF3-4258-8238-C4DBABBF8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1655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QUESTIONS? </a:t>
            </a:r>
          </a:p>
          <a:p>
            <a:pPr lvl="1"/>
            <a:r>
              <a:rPr lang="en-US" sz="2400" dirty="0"/>
              <a:t>Email </a:t>
            </a:r>
            <a:r>
              <a:rPr lang="en-US" sz="2400" dirty="0">
                <a:hlinkClick r:id="rId2"/>
              </a:rPr>
              <a:t>CriminalJustice.Programs@tn.gov</a:t>
            </a: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marL="0" lvl="1" indent="0">
              <a:buNone/>
            </a:pPr>
            <a:r>
              <a:rPr lang="en-US" sz="2400" dirty="0"/>
              <a:t>APPLICATION DEADLINE: NOVEMBER 1st</a:t>
            </a:r>
          </a:p>
          <a:p>
            <a:pPr marL="0" lvl="1" indent="0">
              <a:buNone/>
            </a:pPr>
            <a:endParaRPr lang="en-US" sz="2400" baseline="30000" dirty="0"/>
          </a:p>
          <a:p>
            <a:pPr marL="0" lvl="1" indent="0">
              <a:buNone/>
            </a:pPr>
            <a:r>
              <a:rPr lang="en-US" sz="2400" dirty="0"/>
              <a:t>PROGRAMS MUST BE EVIDENCE-BASED per the PEW Clearing House </a:t>
            </a:r>
          </a:p>
          <a:p>
            <a:pPr marL="0" lvl="1" indent="0">
              <a:buNone/>
            </a:pPr>
            <a:r>
              <a:rPr lang="en-US" sz="2400" dirty="0"/>
              <a:t>(see application for helpful links)</a:t>
            </a:r>
          </a:p>
          <a:p>
            <a:pPr marL="0" lvl="1" indent="0">
              <a:buNone/>
            </a:pPr>
            <a:endParaRPr lang="en-US" sz="2400" dirty="0"/>
          </a:p>
          <a:p>
            <a:pPr marL="0" lvl="1" indent="0">
              <a:buNone/>
            </a:pPr>
            <a:r>
              <a:rPr lang="en-US" sz="2400" dirty="0"/>
              <a:t>TABLETS FOR PROGRAMMING: Contact Dept of Labor and Workforce Development </a:t>
            </a:r>
          </a:p>
        </p:txBody>
      </p:sp>
    </p:spTree>
    <p:extLst>
      <p:ext uri="{BB962C8B-B14F-4D97-AF65-F5344CB8AC3E}">
        <p14:creationId xmlns:p14="http://schemas.microsoft.com/office/powerpoint/2010/main" val="3869366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070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owerPoint A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2930</TotalTime>
  <Words>314</Words>
  <Application>Microsoft Office PowerPoint</Application>
  <PresentationFormat>On-screen Show (4:3)</PresentationFormat>
  <Paragraphs>38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Open Sans</vt:lpstr>
      <vt:lpstr>Open Sans Light</vt:lpstr>
      <vt:lpstr>PermianSlabSerifTypeface</vt:lpstr>
      <vt:lpstr>Wingdings</vt:lpstr>
      <vt:lpstr>PowerPoint A</vt:lpstr>
      <vt:lpstr>Evidence-Based Programming grant – round two</vt:lpstr>
      <vt:lpstr>Evidence-Based Programming (EBP)</vt:lpstr>
      <vt:lpstr>OCJP Grant Applications https://www.tn.gov/finance/office-of-criminal-justice-programs/ocjp/fa-ocjp-grants/fa-ocjp-grantapp.html</vt:lpstr>
      <vt:lpstr>EVIDENCE-BASED PROGRAMMING https://www.pewtrusts.org/en/research-and-analysis/data-visualizations/2015/results-first-clearinghouse-database **Check out TDOC’s website for lots of tools and info on EBP</vt:lpstr>
      <vt:lpstr>SCOPE &amp; BUDGET</vt:lpstr>
      <vt:lpstr>Reminders….</vt:lpstr>
      <vt:lpstr>THANK YOU</vt:lpstr>
    </vt:vector>
  </TitlesOfParts>
  <Company>State of Tennessee: Finance &amp;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TENNESSEE</dc:title>
  <dc:creator>Molly Wehlage</dc:creator>
  <cp:lastModifiedBy>Jessica Cleveland</cp:lastModifiedBy>
  <cp:revision>155</cp:revision>
  <cp:lastPrinted>2018-08-16T19:24:45Z</cp:lastPrinted>
  <dcterms:created xsi:type="dcterms:W3CDTF">2015-04-17T19:02:10Z</dcterms:created>
  <dcterms:modified xsi:type="dcterms:W3CDTF">2021-10-12T15:24:25Z</dcterms:modified>
</cp:coreProperties>
</file>