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handoutMasterIdLst>
    <p:handoutMasterId r:id="rId37"/>
  </p:handout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95" r:id="rId14"/>
    <p:sldId id="273" r:id="rId15"/>
    <p:sldId id="274" r:id="rId16"/>
    <p:sldId id="275" r:id="rId17"/>
    <p:sldId id="290" r:id="rId18"/>
    <p:sldId id="291" r:id="rId19"/>
    <p:sldId id="292" r:id="rId20"/>
    <p:sldId id="277" r:id="rId21"/>
    <p:sldId id="276" r:id="rId22"/>
    <p:sldId id="279" r:id="rId23"/>
    <p:sldId id="280" r:id="rId24"/>
    <p:sldId id="282" r:id="rId25"/>
    <p:sldId id="281" r:id="rId26"/>
    <p:sldId id="283" r:id="rId27"/>
    <p:sldId id="284" r:id="rId28"/>
    <p:sldId id="286" r:id="rId29"/>
    <p:sldId id="289" r:id="rId30"/>
    <p:sldId id="287" r:id="rId31"/>
    <p:sldId id="293" r:id="rId32"/>
    <p:sldId id="294" r:id="rId33"/>
    <p:sldId id="288" r:id="rId34"/>
    <p:sldId id="259"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246"/>
    <a:srgbClr val="1A2343"/>
    <a:srgbClr val="011D5F"/>
    <a:srgbClr val="E71B1B"/>
    <a:srgbClr val="7E7E82"/>
    <a:srgbClr val="C8141E"/>
    <a:srgbClr val="514F50"/>
    <a:srgbClr val="FF1925"/>
    <a:srgbClr val="7F7F7F"/>
    <a:srgbClr val="D42A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9037" autoAdjust="0"/>
  </p:normalViewPr>
  <p:slideViewPr>
    <p:cSldViewPr>
      <p:cViewPr>
        <p:scale>
          <a:sx n="80" d="100"/>
          <a:sy n="80" d="100"/>
        </p:scale>
        <p:origin x="-1086" y="72"/>
      </p:cViewPr>
      <p:guideLst>
        <p:guide orient="horz" pos="2160"/>
        <p:guide pos="2880"/>
      </p:guideLst>
    </p:cSldViewPr>
  </p:slideViewPr>
  <p:outlineViewPr>
    <p:cViewPr>
      <p:scale>
        <a:sx n="33" d="100"/>
        <a:sy n="33" d="100"/>
      </p:scale>
      <p:origin x="0" y="3006"/>
    </p:cViewPr>
  </p:outlineViewPr>
  <p:notesTextViewPr>
    <p:cViewPr>
      <p:scale>
        <a:sx n="1" d="1"/>
        <a:sy n="1" d="1"/>
      </p:scale>
      <p:origin x="0" y="0"/>
    </p:cViewPr>
  </p:notesTextViewPr>
  <p:sorterViewPr>
    <p:cViewPr>
      <p:scale>
        <a:sx n="100" d="100"/>
        <a:sy n="100" d="100"/>
      </p:scale>
      <p:origin x="0" y="1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529B845-3DE4-C44E-82C8-700AB11ED3A6}" type="datetime1">
              <a:rPr lang="en-US" smtClean="0"/>
              <a:t>8/30/2018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796EF79-0BF4-924E-943E-33FECC0BC4E2}" type="slidenum">
              <a:rPr lang="en-US" smtClean="0"/>
              <a:t>‹#›</a:t>
            </a:fld>
            <a:endParaRPr lang="en-US"/>
          </a:p>
        </p:txBody>
      </p:sp>
    </p:spTree>
    <p:extLst>
      <p:ext uri="{BB962C8B-B14F-4D97-AF65-F5344CB8AC3E}">
        <p14:creationId xmlns:p14="http://schemas.microsoft.com/office/powerpoint/2010/main" val="30257532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145" cy="464205"/>
          </a:xfrm>
          <a:prstGeom prst="rect">
            <a:avLst/>
          </a:prstGeom>
        </p:spPr>
        <p:txBody>
          <a:bodyPr vert="horz" lIns="88126" tIns="44064" rIns="88126" bIns="44064" rtlCol="0"/>
          <a:lstStyle>
            <a:lvl1pPr algn="l">
              <a:defRPr sz="1200"/>
            </a:lvl1pPr>
          </a:lstStyle>
          <a:p>
            <a:endParaRPr lang="en-US"/>
          </a:p>
        </p:txBody>
      </p:sp>
      <p:sp>
        <p:nvSpPr>
          <p:cNvPr id="3" name="Date Placeholder 2"/>
          <p:cNvSpPr>
            <a:spLocks noGrp="1"/>
          </p:cNvSpPr>
          <p:nvPr>
            <p:ph type="dt" idx="1"/>
          </p:nvPr>
        </p:nvSpPr>
        <p:spPr>
          <a:xfrm>
            <a:off x="3970734" y="2"/>
            <a:ext cx="3038145" cy="464205"/>
          </a:xfrm>
          <a:prstGeom prst="rect">
            <a:avLst/>
          </a:prstGeom>
        </p:spPr>
        <p:txBody>
          <a:bodyPr vert="horz" lIns="88126" tIns="44064" rIns="88126" bIns="44064" rtlCol="0"/>
          <a:lstStyle>
            <a:lvl1pPr algn="r">
              <a:defRPr sz="1200"/>
            </a:lvl1pPr>
          </a:lstStyle>
          <a:p>
            <a:fld id="{D55E2DDC-EEF2-C84C-B230-6800F23774E3}" type="datetime1">
              <a:rPr lang="en-US" smtClean="0"/>
              <a:t>8/30/2018</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26" tIns="44064" rIns="88126" bIns="44064" rtlCol="0" anchor="ctr"/>
          <a:lstStyle/>
          <a:p>
            <a:endParaRPr lang="en-US"/>
          </a:p>
        </p:txBody>
      </p:sp>
      <p:sp>
        <p:nvSpPr>
          <p:cNvPr id="5" name="Notes Placeholder 4"/>
          <p:cNvSpPr>
            <a:spLocks noGrp="1"/>
          </p:cNvSpPr>
          <p:nvPr>
            <p:ph type="body" sz="quarter" idx="3"/>
          </p:nvPr>
        </p:nvSpPr>
        <p:spPr>
          <a:xfrm>
            <a:off x="701346" y="4416100"/>
            <a:ext cx="5607711" cy="4182457"/>
          </a:xfrm>
          <a:prstGeom prst="rect">
            <a:avLst/>
          </a:prstGeom>
        </p:spPr>
        <p:txBody>
          <a:bodyPr vert="horz" lIns="88126" tIns="44064" rIns="88126" bIns="4406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0660"/>
            <a:ext cx="3038145" cy="464205"/>
          </a:xfrm>
          <a:prstGeom prst="rect">
            <a:avLst/>
          </a:prstGeom>
        </p:spPr>
        <p:txBody>
          <a:bodyPr vert="horz" lIns="88126" tIns="44064" rIns="88126" bIns="44064"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60"/>
            <a:ext cx="3038145" cy="464205"/>
          </a:xfrm>
          <a:prstGeom prst="rect">
            <a:avLst/>
          </a:prstGeom>
        </p:spPr>
        <p:txBody>
          <a:bodyPr vert="horz" lIns="88126" tIns="44064" rIns="88126" bIns="44064" rtlCol="0" anchor="b"/>
          <a:lstStyle>
            <a:lvl1pPr algn="r">
              <a:defRPr sz="1200"/>
            </a:lvl1pPr>
          </a:lstStyle>
          <a:p>
            <a:fld id="{DE8B79F1-B7B6-4FD2-9263-BB9B47A67CD8}" type="slidenum">
              <a:rPr lang="en-US" smtClean="0"/>
              <a:t>‹#›</a:t>
            </a:fld>
            <a:endParaRPr lang="en-US"/>
          </a:p>
        </p:txBody>
      </p:sp>
    </p:spTree>
    <p:extLst>
      <p:ext uri="{BB962C8B-B14F-4D97-AF65-F5344CB8AC3E}">
        <p14:creationId xmlns:p14="http://schemas.microsoft.com/office/powerpoint/2010/main" val="1738363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3840198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11</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7056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12</a:t>
            </a:fld>
            <a:endParaRPr lang="en-US"/>
          </a:p>
        </p:txBody>
      </p:sp>
      <p:sp>
        <p:nvSpPr>
          <p:cNvPr id="5" name="Date Placeholder 4"/>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2764900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14</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3098207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15</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3049518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16</a:t>
            </a:fld>
            <a:endParaRPr lang="en-US"/>
          </a:p>
        </p:txBody>
      </p:sp>
      <p:sp>
        <p:nvSpPr>
          <p:cNvPr id="6" name="Date Placeholder 5"/>
          <p:cNvSpPr>
            <a:spLocks noGrp="1"/>
          </p:cNvSpPr>
          <p:nvPr>
            <p:ph type="dt" idx="12"/>
          </p:nvPr>
        </p:nvSpPr>
        <p:spPr/>
        <p:txBody>
          <a:bodyPr/>
          <a:lstStyle/>
          <a:p>
            <a:r>
              <a:rPr lang="en-US" smtClean="0"/>
              <a:t>8/15/2017</a:t>
            </a:r>
            <a:endParaRPr lang="en-US"/>
          </a:p>
        </p:txBody>
      </p:sp>
    </p:spTree>
    <p:extLst>
      <p:ext uri="{BB962C8B-B14F-4D97-AF65-F5344CB8AC3E}">
        <p14:creationId xmlns:p14="http://schemas.microsoft.com/office/powerpoint/2010/main" val="4260186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20</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4001033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21</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73290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22</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2930472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23</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3988439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24</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2280719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3</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355428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25</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2789309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26</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3138346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27</a:t>
            </a:fld>
            <a:endParaRPr lang="en-US"/>
          </a:p>
        </p:txBody>
      </p:sp>
      <p:sp>
        <p:nvSpPr>
          <p:cNvPr id="5" name="Date Placeholder 4"/>
          <p:cNvSpPr>
            <a:spLocks noGrp="1"/>
          </p:cNvSpPr>
          <p:nvPr>
            <p:ph type="dt" idx="11"/>
          </p:nvPr>
        </p:nvSpPr>
        <p:spPr/>
        <p:txBody>
          <a:bodyPr/>
          <a:lstStyle/>
          <a:p>
            <a:r>
              <a:rPr lang="en-US" smtClean="0"/>
              <a:t>12/8/2015</a:t>
            </a:r>
            <a:endParaRPr lang="en-US"/>
          </a:p>
        </p:txBody>
      </p:sp>
    </p:spTree>
    <p:extLst>
      <p:ext uri="{BB962C8B-B14F-4D97-AF65-F5344CB8AC3E}">
        <p14:creationId xmlns:p14="http://schemas.microsoft.com/office/powerpoint/2010/main" val="575504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57CBE-F8CC-476C-B4C3-CE557B6F8EC3}" type="slidenum">
              <a:rPr lang="en-US" smtClean="0"/>
              <a:t>28</a:t>
            </a:fld>
            <a:endParaRPr lang="en-US"/>
          </a:p>
        </p:txBody>
      </p:sp>
      <p:sp>
        <p:nvSpPr>
          <p:cNvPr id="6" name="Date Placeholder 5"/>
          <p:cNvSpPr>
            <a:spLocks noGrp="1"/>
          </p:cNvSpPr>
          <p:nvPr>
            <p:ph type="dt" idx="11"/>
          </p:nvPr>
        </p:nvSpPr>
        <p:spPr/>
        <p:txBody>
          <a:bodyPr/>
          <a:lstStyle/>
          <a:p>
            <a:r>
              <a:rPr lang="en-US" smtClean="0"/>
              <a:t>8/15/2017</a:t>
            </a:r>
            <a:endParaRPr lang="en-US"/>
          </a:p>
        </p:txBody>
      </p:sp>
    </p:spTree>
    <p:extLst>
      <p:ext uri="{BB962C8B-B14F-4D97-AF65-F5344CB8AC3E}">
        <p14:creationId xmlns:p14="http://schemas.microsoft.com/office/powerpoint/2010/main" val="128914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30</a:t>
            </a:fld>
            <a:endParaRPr lang="en-US"/>
          </a:p>
        </p:txBody>
      </p:sp>
      <p:sp>
        <p:nvSpPr>
          <p:cNvPr id="6" name="Date Placeholder 5"/>
          <p:cNvSpPr>
            <a:spLocks noGrp="1"/>
          </p:cNvSpPr>
          <p:nvPr>
            <p:ph type="dt" idx="12"/>
          </p:nvPr>
        </p:nvSpPr>
        <p:spPr/>
        <p:txBody>
          <a:bodyPr/>
          <a:lstStyle/>
          <a:p>
            <a:r>
              <a:rPr lang="en-US" smtClean="0"/>
              <a:t>8/15/2017</a:t>
            </a:r>
            <a:endParaRPr lang="en-US"/>
          </a:p>
        </p:txBody>
      </p:sp>
    </p:spTree>
    <p:extLst>
      <p:ext uri="{BB962C8B-B14F-4D97-AF65-F5344CB8AC3E}">
        <p14:creationId xmlns:p14="http://schemas.microsoft.com/office/powerpoint/2010/main" val="7644826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33</a:t>
            </a:fld>
            <a:endParaRPr lang="en-US"/>
          </a:p>
        </p:txBody>
      </p:sp>
      <p:sp>
        <p:nvSpPr>
          <p:cNvPr id="6" name="Date Placeholder 5"/>
          <p:cNvSpPr>
            <a:spLocks noGrp="1"/>
          </p:cNvSpPr>
          <p:nvPr>
            <p:ph type="dt" idx="12"/>
          </p:nvPr>
        </p:nvSpPr>
        <p:spPr/>
        <p:txBody>
          <a:bodyPr/>
          <a:lstStyle/>
          <a:p>
            <a:r>
              <a:rPr lang="en-US" smtClean="0"/>
              <a:t>8/15/2017</a:t>
            </a:r>
            <a:endParaRPr lang="en-US"/>
          </a:p>
        </p:txBody>
      </p:sp>
    </p:spTree>
    <p:extLst>
      <p:ext uri="{BB962C8B-B14F-4D97-AF65-F5344CB8AC3E}">
        <p14:creationId xmlns:p14="http://schemas.microsoft.com/office/powerpoint/2010/main" val="101939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4</a:t>
            </a:fld>
            <a:endParaRPr lang="en-US"/>
          </a:p>
        </p:txBody>
      </p:sp>
      <p:sp>
        <p:nvSpPr>
          <p:cNvPr id="6" name="Date Placeholder 5"/>
          <p:cNvSpPr>
            <a:spLocks noGrp="1"/>
          </p:cNvSpPr>
          <p:nvPr>
            <p:ph type="dt" idx="12"/>
          </p:nvPr>
        </p:nvSpPr>
        <p:spPr/>
        <p:txBody>
          <a:bodyPr/>
          <a:lstStyle/>
          <a:p>
            <a:r>
              <a:rPr lang="en-US" smtClean="0"/>
              <a:t>8/15/2017</a:t>
            </a:r>
            <a:endParaRPr lang="en-US"/>
          </a:p>
        </p:txBody>
      </p:sp>
    </p:spTree>
    <p:extLst>
      <p:ext uri="{BB962C8B-B14F-4D97-AF65-F5344CB8AC3E}">
        <p14:creationId xmlns:p14="http://schemas.microsoft.com/office/powerpoint/2010/main" val="1087590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8/15/2017</a:t>
            </a:r>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5</a:t>
            </a:fld>
            <a:endParaRPr lang="en-US"/>
          </a:p>
        </p:txBody>
      </p:sp>
    </p:spTree>
    <p:extLst>
      <p:ext uri="{BB962C8B-B14F-4D97-AF65-F5344CB8AC3E}">
        <p14:creationId xmlns:p14="http://schemas.microsoft.com/office/powerpoint/2010/main" val="1310974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6</a:t>
            </a:fld>
            <a:endParaRPr lang="en-US"/>
          </a:p>
        </p:txBody>
      </p:sp>
      <p:sp>
        <p:nvSpPr>
          <p:cNvPr id="6" name="Date Placeholder 5"/>
          <p:cNvSpPr>
            <a:spLocks noGrp="1"/>
          </p:cNvSpPr>
          <p:nvPr>
            <p:ph type="dt" idx="12"/>
          </p:nvPr>
        </p:nvSpPr>
        <p:spPr/>
        <p:txBody>
          <a:bodyPr/>
          <a:lstStyle/>
          <a:p>
            <a:r>
              <a:rPr lang="en-US" smtClean="0"/>
              <a:t>8/15/2017</a:t>
            </a:r>
            <a:endParaRPr lang="en-US"/>
          </a:p>
        </p:txBody>
      </p:sp>
    </p:spTree>
    <p:extLst>
      <p:ext uri="{BB962C8B-B14F-4D97-AF65-F5344CB8AC3E}">
        <p14:creationId xmlns:p14="http://schemas.microsoft.com/office/powerpoint/2010/main" val="869109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8/15/2017</a:t>
            </a:r>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7</a:t>
            </a:fld>
            <a:endParaRPr lang="en-US"/>
          </a:p>
        </p:txBody>
      </p:sp>
    </p:spTree>
    <p:extLst>
      <p:ext uri="{BB962C8B-B14F-4D97-AF65-F5344CB8AC3E}">
        <p14:creationId xmlns:p14="http://schemas.microsoft.com/office/powerpoint/2010/main" val="1929174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8</a:t>
            </a:fld>
            <a:endParaRPr lang="en-US"/>
          </a:p>
        </p:txBody>
      </p:sp>
      <p:sp>
        <p:nvSpPr>
          <p:cNvPr id="6" name="Date Placeholder 5"/>
          <p:cNvSpPr>
            <a:spLocks noGrp="1"/>
          </p:cNvSpPr>
          <p:nvPr>
            <p:ph type="dt" idx="12"/>
          </p:nvPr>
        </p:nvSpPr>
        <p:spPr/>
        <p:txBody>
          <a:bodyPr/>
          <a:lstStyle/>
          <a:p>
            <a:r>
              <a:rPr lang="en-US" smtClean="0"/>
              <a:t>8/15/2017</a:t>
            </a:r>
            <a:endParaRPr lang="en-US"/>
          </a:p>
        </p:txBody>
      </p:sp>
    </p:spTree>
    <p:extLst>
      <p:ext uri="{BB962C8B-B14F-4D97-AF65-F5344CB8AC3E}">
        <p14:creationId xmlns:p14="http://schemas.microsoft.com/office/powerpoint/2010/main" val="82539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9</a:t>
            </a:fld>
            <a:endParaRPr lang="en-US"/>
          </a:p>
        </p:txBody>
      </p:sp>
      <p:sp>
        <p:nvSpPr>
          <p:cNvPr id="6" name="Date Placeholder 5"/>
          <p:cNvSpPr>
            <a:spLocks noGrp="1"/>
          </p:cNvSpPr>
          <p:nvPr>
            <p:ph type="dt" idx="12"/>
          </p:nvPr>
        </p:nvSpPr>
        <p:spPr/>
        <p:txBody>
          <a:bodyPr/>
          <a:lstStyle/>
          <a:p>
            <a:r>
              <a:rPr lang="en-US" smtClean="0"/>
              <a:t>8/15/2017</a:t>
            </a:r>
            <a:endParaRPr lang="en-US"/>
          </a:p>
        </p:txBody>
      </p:sp>
    </p:spTree>
    <p:extLst>
      <p:ext uri="{BB962C8B-B14F-4D97-AF65-F5344CB8AC3E}">
        <p14:creationId xmlns:p14="http://schemas.microsoft.com/office/powerpoint/2010/main" val="1357355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1C257CBE-F8CC-476C-B4C3-CE557B6F8EC3}" type="slidenum">
              <a:rPr lang="en-US" smtClean="0"/>
              <a:t>10</a:t>
            </a:fld>
            <a:endParaRPr lang="en-US"/>
          </a:p>
        </p:txBody>
      </p:sp>
      <p:sp>
        <p:nvSpPr>
          <p:cNvPr id="6" name="Date Placeholder 5"/>
          <p:cNvSpPr>
            <a:spLocks noGrp="1"/>
          </p:cNvSpPr>
          <p:nvPr>
            <p:ph type="dt" idx="12"/>
          </p:nvPr>
        </p:nvSpPr>
        <p:spPr/>
        <p:txBody>
          <a:bodyPr/>
          <a:lstStyle/>
          <a:p>
            <a:r>
              <a:rPr lang="en-US" smtClean="0"/>
              <a:t>8/15/2017</a:t>
            </a:r>
            <a:endParaRPr lang="en-US"/>
          </a:p>
        </p:txBody>
      </p:sp>
    </p:spTree>
    <p:extLst>
      <p:ext uri="{BB962C8B-B14F-4D97-AF65-F5344CB8AC3E}">
        <p14:creationId xmlns:p14="http://schemas.microsoft.com/office/powerpoint/2010/main" val="3025586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cxnSp>
        <p:nvCxnSpPr>
          <p:cNvPr id="8" name="Straight Connector 7"/>
          <p:cNvCxnSpPr/>
          <p:nvPr userDrawn="1"/>
        </p:nvCxnSpPr>
        <p:spPr>
          <a:xfrm>
            <a:off x="3657600" y="3124200"/>
            <a:ext cx="0" cy="790575"/>
          </a:xfrm>
          <a:prstGeom prst="line">
            <a:avLst/>
          </a:prstGeom>
          <a:ln>
            <a:solidFill>
              <a:srgbClr val="7E7E8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3810000" y="3581399"/>
            <a:ext cx="2133600" cy="419099"/>
          </a:xfrm>
        </p:spPr>
        <p:txBody>
          <a:bodyPr anchor="ctr">
            <a:normAutofit/>
          </a:bodyPr>
          <a:lstStyle>
            <a:lvl1pPr marL="0" indent="0">
              <a:buNone/>
              <a:defRPr sz="16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a:t>
            </a:r>
          </a:p>
        </p:txBody>
      </p:sp>
      <p:sp>
        <p:nvSpPr>
          <p:cNvPr id="13" name="Title 1"/>
          <p:cNvSpPr>
            <a:spLocks noGrp="1"/>
          </p:cNvSpPr>
          <p:nvPr>
            <p:ph type="title"/>
          </p:nvPr>
        </p:nvSpPr>
        <p:spPr>
          <a:xfrm>
            <a:off x="3810000" y="3048000"/>
            <a:ext cx="5181600" cy="533399"/>
          </a:xfrm>
        </p:spPr>
        <p:txBody>
          <a:bodyPr anchor="ctr">
            <a:noAutofit/>
          </a:bodyPr>
          <a:lstStyle>
            <a:lvl1pPr algn="l">
              <a:defRPr sz="2000" b="1" cap="all">
                <a:solidFill>
                  <a:schemeClr val="tx2"/>
                </a:solidFill>
              </a:defRPr>
            </a:lvl1pPr>
          </a:lstStyle>
          <a:p>
            <a:r>
              <a:rPr lang="en-US" smtClean="0"/>
              <a:t>Click to edit Master title style</a:t>
            </a:r>
            <a:endParaRPr lang="en-JM" dirty="0"/>
          </a:p>
        </p:txBody>
      </p:sp>
      <p:sp>
        <p:nvSpPr>
          <p:cNvPr id="9" name="Text Placeholder 2"/>
          <p:cNvSpPr>
            <a:spLocks noGrp="1"/>
          </p:cNvSpPr>
          <p:nvPr>
            <p:ph type="body" idx="10" hasCustomPrompt="1"/>
          </p:nvPr>
        </p:nvSpPr>
        <p:spPr>
          <a:xfrm>
            <a:off x="6477000" y="6096000"/>
            <a:ext cx="2133600" cy="457200"/>
          </a:xfrm>
        </p:spPr>
        <p:txBody>
          <a:bodyPr anchor="b">
            <a:normAutofit/>
          </a:bodyPr>
          <a:lstStyle>
            <a:lvl1pPr marL="0" indent="0" algn="r">
              <a:buNone/>
              <a:defRPr sz="16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2979991"/>
            <a:ext cx="2337816" cy="1078992"/>
          </a:xfrm>
          <a:prstGeom prst="rect">
            <a:avLst/>
          </a:prstGeom>
        </p:spPr>
      </p:pic>
    </p:spTree>
    <p:extLst>
      <p:ext uri="{BB962C8B-B14F-4D97-AF65-F5344CB8AC3E}">
        <p14:creationId xmlns:p14="http://schemas.microsoft.com/office/powerpoint/2010/main" val="28112575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4" name="Text Placeholder 2"/>
          <p:cNvSpPr>
            <a:spLocks noGrp="1"/>
          </p:cNvSpPr>
          <p:nvPr>
            <p:ph idx="1"/>
          </p:nvPr>
        </p:nvSpPr>
        <p:spPr>
          <a:xfrm>
            <a:off x="457200" y="1701805"/>
            <a:ext cx="8229600" cy="4165599"/>
          </a:xfrm>
          <a:prstGeom prst="rect">
            <a:avLst/>
          </a:prstGeom>
        </p:spPr>
        <p:txBody>
          <a:bodyPr vert="horz" lIns="91440" tIns="45720" rIns="91440" bIns="45720" rtlCol="0">
            <a:normAutofit/>
          </a:bodyPr>
          <a:lstStyle>
            <a:lvl1pPr marL="342900" indent="-342900">
              <a:buFont typeface="Arial" panose="020B0604020202020204" pitchFamily="34" charset="0"/>
              <a:buChar char="•"/>
              <a:defRPr>
                <a:solidFill>
                  <a:srgbClr val="1A2343"/>
                </a:solidFill>
              </a:defRPr>
            </a:lvl1pPr>
            <a:lvl2pPr marL="742950" indent="-285750">
              <a:buFont typeface="Calibri" panose="020F0502020204030204" pitchFamily="34" charset="0"/>
              <a:buChar char="▫"/>
              <a:defRPr>
                <a:solidFill>
                  <a:srgbClr val="1A2343"/>
                </a:solidFill>
              </a:defRPr>
            </a:lvl2pPr>
            <a:lvl3pPr>
              <a:defRPr>
                <a:solidFill>
                  <a:srgbClr val="1A2343"/>
                </a:solidFill>
              </a:defRPr>
            </a:lvl3pPr>
            <a:lvl4pPr>
              <a:defRPr>
                <a:solidFill>
                  <a:srgbClr val="1A2343"/>
                </a:solidFill>
              </a:defRPr>
            </a:lvl4pPr>
            <a:lvl5pPr>
              <a:defRPr>
                <a:solidFill>
                  <a:srgbClr val="1A2343"/>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Tree>
    <p:extLst>
      <p:ext uri="{BB962C8B-B14F-4D97-AF65-F5344CB8AC3E}">
        <p14:creationId xmlns:p14="http://schemas.microsoft.com/office/powerpoint/2010/main" val="6310990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Column Bod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1676400"/>
            <a:ext cx="4038600" cy="4191000"/>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3"/>
          <p:cNvSpPr>
            <a:spLocks noGrp="1"/>
          </p:cNvSpPr>
          <p:nvPr>
            <p:ph sz="quarter" idx="11"/>
          </p:nvPr>
        </p:nvSpPr>
        <p:spPr>
          <a:xfrm>
            <a:off x="4648200" y="1676400"/>
            <a:ext cx="4038600" cy="4191000"/>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6171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8" name="Straight Connector 7"/>
          <p:cNvCxnSpPr/>
          <p:nvPr userDrawn="1"/>
        </p:nvCxnSpPr>
        <p:spPr>
          <a:xfrm>
            <a:off x="4572000" y="3124200"/>
            <a:ext cx="0" cy="790575"/>
          </a:xfrm>
          <a:prstGeom prst="line">
            <a:avLst/>
          </a:prstGeom>
          <a:ln>
            <a:solidFill>
              <a:srgbClr val="7E7E82"/>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4800600" y="3276600"/>
            <a:ext cx="3581400" cy="457200"/>
          </a:xfrm>
        </p:spPr>
        <p:txBody>
          <a:bodyPr anchor="t">
            <a:noAutofit/>
          </a:bodyPr>
          <a:lstStyle>
            <a:lvl1pPr algn="l">
              <a:defRPr sz="2400" b="1" cap="all" baseline="0">
                <a:solidFill>
                  <a:schemeClr val="tx2"/>
                </a:solidFill>
              </a:defRPr>
            </a:lvl1pPr>
          </a:lstStyle>
          <a:p>
            <a:r>
              <a:rPr lang="en-US" dirty="0" smtClean="0"/>
              <a:t>THANK YOU</a:t>
            </a:r>
            <a:endParaRPr lang="en-JM"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2979991"/>
            <a:ext cx="2337816" cy="1078992"/>
          </a:xfrm>
          <a:prstGeom prst="rect">
            <a:avLst/>
          </a:prstGeom>
        </p:spPr>
      </p:pic>
    </p:spTree>
    <p:extLst>
      <p:ext uri="{BB962C8B-B14F-4D97-AF65-F5344CB8AC3E}">
        <p14:creationId xmlns:p14="http://schemas.microsoft.com/office/powerpoint/2010/main" val="2140251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Body - TN Mark">
    <p:spTree>
      <p:nvGrpSpPr>
        <p:cNvPr id="1" name=""/>
        <p:cNvGrpSpPr/>
        <p:nvPr/>
      </p:nvGrpSpPr>
      <p:grpSpPr>
        <a:xfrm>
          <a:off x="0" y="0"/>
          <a:ext cx="0" cy="0"/>
          <a:chOff x="0" y="0"/>
          <a:chExt cx="0" cy="0"/>
        </a:xfrm>
      </p:grpSpPr>
      <p:sp>
        <p:nvSpPr>
          <p:cNvPr id="2" name="Title 1"/>
          <p:cNvSpPr>
            <a:spLocks noGrp="1"/>
          </p:cNvSpPr>
          <p:nvPr>
            <p:ph type="title"/>
          </p:nvPr>
        </p:nvSpPr>
        <p:spPr>
          <a:xfrm>
            <a:off x="152400" y="177803"/>
            <a:ext cx="8839200" cy="825500"/>
          </a:xfrm>
        </p:spPr>
        <p:txBody>
          <a:bodyPr>
            <a:noAutofit/>
          </a:bodyPr>
          <a:lstStyle>
            <a:lvl1pPr algn="l">
              <a:defRPr sz="3200" b="1">
                <a:solidFill>
                  <a:schemeClr val="tx2"/>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105960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smtClean="0"/>
              <a:t>Click to edit Master title style</a:t>
            </a:r>
            <a:endParaRPr lang="en-JM" dirty="0"/>
          </a:p>
        </p:txBody>
      </p:sp>
      <p:sp>
        <p:nvSpPr>
          <p:cNvPr id="3" name="Text Placeholder 2"/>
          <p:cNvSpPr>
            <a:spLocks noGrp="1"/>
          </p:cNvSpPr>
          <p:nvPr>
            <p:ph type="body" idx="1"/>
          </p:nvPr>
        </p:nvSpPr>
        <p:spPr>
          <a:xfrm>
            <a:off x="457200" y="1701805"/>
            <a:ext cx="8229600" cy="41655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17" name="Slide Number Placeholder 3"/>
          <p:cNvSpPr txBox="1">
            <a:spLocks/>
          </p:cNvSpPr>
          <p:nvPr/>
        </p:nvSpPr>
        <p:spPr>
          <a:xfrm rot="16200000">
            <a:off x="8267700" y="6210300"/>
            <a:ext cx="381000" cy="457200"/>
          </a:xfrm>
          <a:prstGeom prst="rect">
            <a:avLst/>
          </a:prstGeom>
          <a:noFill/>
        </p:spPr>
        <p:txBody>
          <a:bodyPr vert="vert" anchor="ctr" anchorCtr="1"/>
          <a:lstStyle>
            <a:defPPr>
              <a:defRPr lang="en-US"/>
            </a:defPPr>
            <a:lvl1pPr marL="0" algn="l" defTabSz="914400" rtl="0" eaLnBrk="1" latinLnBrk="0" hangingPunct="1">
              <a:defRPr sz="1800" kern="1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4B4D3B3-1937-AB48-AF5F-DF2988F16F28}" type="slidenum">
              <a:rPr lang="en-US" sz="1200" smtClean="0">
                <a:solidFill>
                  <a:schemeClr val="accent5"/>
                </a:solidFill>
              </a:rPr>
              <a:t>‹#›</a:t>
            </a:fld>
            <a:endParaRPr lang="en-US" sz="1200" dirty="0">
              <a:solidFill>
                <a:schemeClr val="accent5"/>
              </a:solidFill>
              <a:latin typeface="Open Sans"/>
              <a:cs typeface="Open Sans"/>
            </a:endParaRPr>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6172200"/>
            <a:ext cx="752475" cy="752475"/>
          </a:xfrm>
          <a:prstGeom prst="rect">
            <a:avLst/>
          </a:prstGeom>
        </p:spPr>
      </p:pic>
    </p:spTree>
    <p:extLst>
      <p:ext uri="{BB962C8B-B14F-4D97-AF65-F5344CB8AC3E}">
        <p14:creationId xmlns:p14="http://schemas.microsoft.com/office/powerpoint/2010/main" val="123980148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1" r:id="rId3"/>
    <p:sldLayoutId id="2147483690" r:id="rId4"/>
    <p:sldLayoutId id="2147483693" r:id="rId5"/>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3200" b="1" i="0" kern="1200">
          <a:solidFill>
            <a:schemeClr val="tx2"/>
          </a:solidFill>
          <a:latin typeface="PermianSlabSerifTypeface"/>
          <a:ea typeface="Open Sans Light" panose="020B0306030504020204" pitchFamily="34" charset="0"/>
          <a:cs typeface="PermianSlabSerifTypeface"/>
        </a:defRPr>
      </a:lvl1pPr>
    </p:titleStyle>
    <p:bodyStyle>
      <a:lvl1pPr marL="342900" indent="-342900" algn="l" defTabSz="914400" rtl="0" eaLnBrk="1" latinLnBrk="0" hangingPunct="1">
        <a:spcBef>
          <a:spcPct val="20000"/>
        </a:spcBef>
        <a:buClr>
          <a:srgbClr val="E71B1B"/>
        </a:buClr>
        <a:buFont typeface="Arial" panose="020B0604020202020204" pitchFamily="34" charset="0"/>
        <a:buChar char="•"/>
        <a:defRPr sz="1800" kern="1200">
          <a:solidFill>
            <a:srgbClr val="192246"/>
          </a:solidFill>
          <a:latin typeface="Open Sans"/>
          <a:ea typeface="+mn-ea"/>
          <a:cs typeface="Open Sans"/>
        </a:defRPr>
      </a:lvl1pPr>
      <a:lvl2pPr marL="742950" indent="-285750" algn="l" defTabSz="914400" rtl="0" eaLnBrk="1" latinLnBrk="0" hangingPunct="1">
        <a:spcBef>
          <a:spcPct val="20000"/>
        </a:spcBef>
        <a:buClr>
          <a:srgbClr val="E71B1B"/>
        </a:buClr>
        <a:buFont typeface="Calibri" panose="020F0502020204030204" pitchFamily="34" charset="0"/>
        <a:buChar char="▫"/>
        <a:defRPr sz="1600" kern="1200">
          <a:solidFill>
            <a:srgbClr val="192246"/>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400" kern="1200">
          <a:solidFill>
            <a:srgbClr val="192246"/>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200" kern="1200">
          <a:solidFill>
            <a:srgbClr val="192246"/>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200" kern="1200">
          <a:solidFill>
            <a:srgbClr val="192246"/>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n.gov/lawsandpolicies/topic/ocjp-chapter-v.-annual-financial-report-and-audit-instructions"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tn.gov/lawsandpolicies/topic/ocjp-chapter-xv.-unallowable-costs"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tn.gov/lawsandpolicies/topic/ocjp-chapter-iii.-financial-requirements1"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tn.gov/lawsandpolicies/topic/ocjp-chapter-xiv.-allowable-costs"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s://tn.gov/lawsandpolicies/topic/ocjp-fund-source-chapter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tn.gov/lawsandpolicies/topic/ocjp-chapter-xiv.-allowable-costs"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hyperlink" Target="https://www.ecfr.gov/cgi-bin/text-idx?tpl=/ecfrbrowse/Title02/2cfr200_main_02.tp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tn.gov/lawsandpolicies/topic/ocjp-chapter-xvii.-grant-project-revisions-modification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mailto:OCJP.P3@tn.gov"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www.tn.gov/ocjp" TargetMode="External"/><Relationship Id="rId2" Type="http://schemas.openxmlformats.org/officeDocument/2006/relationships/hyperlink" Target="https://cfo.gov/grants/training/"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mailto:Janet.Stewart@tn.gov"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 Id="rId5" Type="http://schemas.openxmlformats.org/officeDocument/2006/relationships/hyperlink" Target="mailto:Jennifer.Hicks@tn.gov" TargetMode="External"/><Relationship Id="rId4" Type="http://schemas.openxmlformats.org/officeDocument/2006/relationships/hyperlink" Target="mailto:Teresa.Sneed@tn.gov"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tn.gov/lawsandpolicies/topic/ocjp-chapter-xiv.-allowable-costs"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tn.gov/lawsandpolicies/topic/ocjp-chapter-xvii.-grant-project-revisions-modification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n.gov/lawsandpolicies/topic/ocjp-chapter-xvii.-grant-project-revisions-modifications"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n.gov/lawsandpolicies/topic/ocjp-chapter-xiv.-allowable-costs"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n.gov/lawsandpolicies/topic/ocjp-fund-source-chapter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Text Placeholder 18"/>
          <p:cNvSpPr>
            <a:spLocks noGrp="1"/>
          </p:cNvSpPr>
          <p:nvPr>
            <p:ph type="body" idx="1"/>
          </p:nvPr>
        </p:nvSpPr>
        <p:spPr>
          <a:xfrm>
            <a:off x="3886200" y="3810000"/>
            <a:ext cx="2895600" cy="419099"/>
          </a:xfrm>
        </p:spPr>
        <p:txBody>
          <a:bodyPr>
            <a:normAutofit fontScale="77500" lnSpcReduction="20000"/>
          </a:bodyPr>
          <a:lstStyle/>
          <a:p>
            <a:r>
              <a:rPr lang="en-US" dirty="0"/>
              <a:t>OCJP Fiscal </a:t>
            </a:r>
            <a:r>
              <a:rPr lang="en-US" dirty="0" smtClean="0"/>
              <a:t>Training August 31, 2018</a:t>
            </a:r>
            <a:endParaRPr lang="en-US" dirty="0"/>
          </a:p>
        </p:txBody>
      </p:sp>
      <p:sp>
        <p:nvSpPr>
          <p:cNvPr id="18" name="Title 17"/>
          <p:cNvSpPr>
            <a:spLocks noGrp="1"/>
          </p:cNvSpPr>
          <p:nvPr>
            <p:ph type="title"/>
          </p:nvPr>
        </p:nvSpPr>
        <p:spPr/>
        <p:txBody>
          <a:bodyPr/>
          <a:lstStyle/>
          <a:p>
            <a:r>
              <a:rPr lang="en-US" sz="3200" dirty="0" smtClean="0"/>
              <a:t>Office of Criminal Justice Programs</a:t>
            </a:r>
            <a:endParaRPr lang="en-US" sz="3200" dirty="0"/>
          </a:p>
        </p:txBody>
      </p:sp>
    </p:spTree>
    <p:extLst>
      <p:ext uri="{BB962C8B-B14F-4D97-AF65-F5344CB8AC3E}">
        <p14:creationId xmlns:p14="http://schemas.microsoft.com/office/powerpoint/2010/main" val="2681747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Threshold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2600" b="1" dirty="0" smtClean="0"/>
              <a:t>See </a:t>
            </a:r>
            <a:r>
              <a:rPr lang="en-US" sz="2600" b="1" dirty="0" smtClean="0">
                <a:hlinkClick r:id="rId3"/>
              </a:rPr>
              <a:t>Chapter V of the OCJP Grants Manual</a:t>
            </a:r>
            <a:endParaRPr lang="en-US" sz="2600" b="1" dirty="0" smtClean="0"/>
          </a:p>
          <a:p>
            <a:pPr marL="0" indent="0">
              <a:buNone/>
            </a:pPr>
            <a:endParaRPr lang="en-US" dirty="0" smtClean="0"/>
          </a:p>
          <a:p>
            <a:r>
              <a:rPr lang="en-US" dirty="0" smtClean="0"/>
              <a:t>Nongovernmental agencies who </a:t>
            </a:r>
            <a:r>
              <a:rPr lang="en-US" dirty="0" smtClean="0">
                <a:solidFill>
                  <a:srgbClr val="FF0000"/>
                </a:solidFill>
              </a:rPr>
              <a:t>expend</a:t>
            </a:r>
            <a:r>
              <a:rPr lang="en-US" dirty="0" smtClean="0"/>
              <a:t> at least $750,000 under </a:t>
            </a:r>
            <a:r>
              <a:rPr lang="en-US" dirty="0"/>
              <a:t>a state contract which establishes a </a:t>
            </a:r>
            <a:r>
              <a:rPr lang="en-US" dirty="0" err="1"/>
              <a:t>subrecipient</a:t>
            </a:r>
            <a:r>
              <a:rPr lang="en-US" dirty="0"/>
              <a:t> relationship (which may include federal pass-through awards) during a year </a:t>
            </a:r>
            <a:r>
              <a:rPr lang="en-US" dirty="0" smtClean="0"/>
              <a:t>are </a:t>
            </a:r>
            <a:r>
              <a:rPr lang="en-US" dirty="0"/>
              <a:t>required to have an </a:t>
            </a:r>
            <a:r>
              <a:rPr lang="en-US" dirty="0" smtClean="0"/>
              <a:t>audit (not just audited financial statements).</a:t>
            </a:r>
          </a:p>
          <a:p>
            <a:endParaRPr lang="en-US" dirty="0"/>
          </a:p>
          <a:p>
            <a:r>
              <a:rPr lang="en-US" dirty="0"/>
              <a:t>Audit costs not performed in accordance with the appropriate OMB Circular, are unallowable.  If the </a:t>
            </a:r>
            <a:r>
              <a:rPr lang="en-US" dirty="0" err="1"/>
              <a:t>subrecipient</a:t>
            </a:r>
            <a:r>
              <a:rPr lang="en-US" dirty="0"/>
              <a:t> expended Federal funds less than the amount required for an audit and still elected to contract with a certified public accountant to perform an audit; these costs </a:t>
            </a:r>
            <a:r>
              <a:rPr lang="en-US" dirty="0">
                <a:solidFill>
                  <a:srgbClr val="FF0000"/>
                </a:solidFill>
              </a:rPr>
              <a:t>may not </a:t>
            </a:r>
            <a:r>
              <a:rPr lang="en-US" dirty="0"/>
              <a:t>be charged to the federal grant(s</a:t>
            </a:r>
            <a:r>
              <a:rPr lang="en-US" dirty="0" smtClean="0"/>
              <a:t>).</a:t>
            </a:r>
          </a:p>
          <a:p>
            <a:endParaRPr lang="en-US" dirty="0"/>
          </a:p>
          <a:p>
            <a:r>
              <a:rPr lang="en-US" dirty="0" smtClean="0"/>
              <a:t>If an agency meets the audit threshold and is required to have an audit, prorated audit costs would be considered an allowable cost.  The total cost of the audit would need to be allocated across fund sources using a fair and equitable method.</a:t>
            </a:r>
            <a:endParaRPr lang="en-US" dirty="0"/>
          </a:p>
        </p:txBody>
      </p:sp>
    </p:spTree>
    <p:extLst>
      <p:ext uri="{BB962C8B-B14F-4D97-AF65-F5344CB8AC3E}">
        <p14:creationId xmlns:p14="http://schemas.microsoft.com/office/powerpoint/2010/main" val="1106597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Supplanting </a:t>
            </a:r>
          </a:p>
        </p:txBody>
      </p:sp>
      <p:sp>
        <p:nvSpPr>
          <p:cNvPr id="3" name="Content Placeholder 2"/>
          <p:cNvSpPr>
            <a:spLocks noGrp="1"/>
          </p:cNvSpPr>
          <p:nvPr>
            <p:ph idx="1"/>
          </p:nvPr>
        </p:nvSpPr>
        <p:spPr/>
        <p:txBody>
          <a:bodyPr>
            <a:normAutofit/>
          </a:bodyPr>
          <a:lstStyle/>
          <a:p>
            <a:pPr marL="0" indent="0">
              <a:buNone/>
            </a:pPr>
            <a:r>
              <a:rPr lang="en-US" b="1" dirty="0" smtClean="0"/>
              <a:t>See </a:t>
            </a:r>
            <a:r>
              <a:rPr lang="en-US" b="1" dirty="0" smtClean="0">
                <a:hlinkClick r:id="rId3"/>
              </a:rPr>
              <a:t>Chapter XV of the OCJP Grants Manual</a:t>
            </a:r>
            <a:endParaRPr lang="en-US" b="1" dirty="0" smtClean="0"/>
          </a:p>
          <a:p>
            <a:pPr marL="0" indent="0">
              <a:buNone/>
            </a:pPr>
            <a:endParaRPr lang="en-US" sz="2000" dirty="0" smtClean="0"/>
          </a:p>
          <a:p>
            <a:pPr>
              <a:buFont typeface="Wingdings" panose="05000000000000000000" pitchFamily="2" charset="2"/>
              <a:buChar char="§"/>
            </a:pPr>
            <a:r>
              <a:rPr lang="en-US" sz="2000" dirty="0" smtClean="0"/>
              <a:t>Federal </a:t>
            </a:r>
            <a:r>
              <a:rPr lang="en-US" sz="2000" dirty="0"/>
              <a:t>funds must be used to </a:t>
            </a:r>
            <a:r>
              <a:rPr lang="en-US" sz="2000" b="1" dirty="0"/>
              <a:t>supplement </a:t>
            </a:r>
            <a:r>
              <a:rPr lang="en-US" sz="2000" dirty="0"/>
              <a:t>existing State and local funds for program activities and must not supplant those funds that have been appropriated for the same purpose. </a:t>
            </a:r>
          </a:p>
          <a:p>
            <a:pPr>
              <a:buFont typeface="Wingdings" panose="05000000000000000000" pitchFamily="2" charset="2"/>
              <a:buChar char="§"/>
            </a:pPr>
            <a:r>
              <a:rPr lang="en-US" sz="2000" dirty="0" smtClean="0"/>
              <a:t>If </a:t>
            </a:r>
            <a:r>
              <a:rPr lang="en-US" sz="2000" dirty="0"/>
              <a:t>reviewers think that supplanting may have occurred, then the applicant or recipient will be required to supply documentation demonstrating that the reduction in non-Federal resources occurred for reasons other than the receipt or expected receipt of Federal funds. </a:t>
            </a:r>
          </a:p>
          <a:p>
            <a:pPr>
              <a:buFont typeface="Wingdings" panose="05000000000000000000" pitchFamily="2" charset="2"/>
              <a:buChar char="§"/>
            </a:pPr>
            <a:r>
              <a:rPr lang="en-US" sz="2000" dirty="0"/>
              <a:t>For certain programs, a written certification may be requested by the awarding agency or recipient agency stating that Federal funds will not be used to supplant State or local funds. </a:t>
            </a:r>
          </a:p>
          <a:p>
            <a:endParaRPr lang="en-US" dirty="0"/>
          </a:p>
        </p:txBody>
      </p:sp>
    </p:spTree>
    <p:extLst>
      <p:ext uri="{BB962C8B-B14F-4D97-AF65-F5344CB8AC3E}">
        <p14:creationId xmlns:p14="http://schemas.microsoft.com/office/powerpoint/2010/main" val="458176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Supplanting Example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a:t>To help clarify the difference between supplementing and supplanting, we provide the following example: </a:t>
            </a:r>
            <a:endParaRPr lang="en-US" dirty="0"/>
          </a:p>
          <a:p>
            <a:pPr>
              <a:buFont typeface="Wingdings" panose="05000000000000000000" pitchFamily="2" charset="2"/>
              <a:buChar char="§"/>
            </a:pPr>
            <a:r>
              <a:rPr lang="en-US" dirty="0"/>
              <a:t>State funds are appropriated to hire 50 new police officers, and Federal funds are awarded for hiring 60 new police officers. At the end of the year, the State has hired 60 new police officers, and the Federal funds have been exhausted. The State has not used its funds towards hiring new officers, but instead reduced its appropriation for that purpose and assigned or appropriated the funds to another purpose. In this case, the State has supplanted its appropriation with the Federal funds. If supplanting had not occurred, 110 new officers would have been hired using Federal funds for 60 officers and State funds for 50 officers.</a:t>
            </a:r>
          </a:p>
        </p:txBody>
      </p:sp>
    </p:spTree>
    <p:extLst>
      <p:ext uri="{BB962C8B-B14F-4D97-AF65-F5344CB8AC3E}">
        <p14:creationId xmlns:p14="http://schemas.microsoft.com/office/powerpoint/2010/main" val="1552977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Supplanting cont.</a:t>
            </a:r>
            <a:endParaRPr lang="en-US" dirty="0"/>
          </a:p>
        </p:txBody>
      </p:sp>
      <p:sp>
        <p:nvSpPr>
          <p:cNvPr id="3" name="Content Placeholder 2"/>
          <p:cNvSpPr>
            <a:spLocks noGrp="1"/>
          </p:cNvSpPr>
          <p:nvPr>
            <p:ph idx="1"/>
          </p:nvPr>
        </p:nvSpPr>
        <p:spPr/>
        <p:txBody>
          <a:bodyPr/>
          <a:lstStyle/>
          <a:p>
            <a:pPr marL="0" indent="0">
              <a:buNone/>
            </a:pPr>
            <a:r>
              <a:rPr lang="en-US" dirty="0"/>
              <a:t>Keys to avoiding a supplanting </a:t>
            </a:r>
            <a:r>
              <a:rPr lang="en-US"/>
              <a:t>violation</a:t>
            </a:r>
            <a:r>
              <a:rPr lang="en-US" smtClean="0"/>
              <a:t>:</a:t>
            </a:r>
          </a:p>
          <a:p>
            <a:pPr marL="0" indent="0">
              <a:buNone/>
            </a:pPr>
            <a:endParaRPr lang="en-US" dirty="0"/>
          </a:p>
          <a:p>
            <a:r>
              <a:rPr lang="en-US" dirty="0"/>
              <a:t>1) Hire or purchase only new, additional personnel or</a:t>
            </a:r>
          </a:p>
          <a:p>
            <a:pPr marL="0" indent="0">
              <a:buNone/>
            </a:pPr>
            <a:r>
              <a:rPr lang="en-US" dirty="0"/>
              <a:t>	</a:t>
            </a:r>
            <a:r>
              <a:rPr lang="en-US" dirty="0" smtClean="0"/>
              <a:t>equipment/technology</a:t>
            </a:r>
            <a:r>
              <a:rPr lang="en-US" dirty="0"/>
              <a:t>, and/or other approved costs;</a:t>
            </a:r>
          </a:p>
          <a:p>
            <a:r>
              <a:rPr lang="en-US" dirty="0"/>
              <a:t>2) Pay only for personnel hired, equipment purchased, </a:t>
            </a:r>
            <a:r>
              <a:rPr lang="en-US" dirty="0" smtClean="0"/>
              <a:t>	and/or other approved </a:t>
            </a:r>
            <a:r>
              <a:rPr lang="en-US" dirty="0"/>
              <a:t>costs incurred on or after the </a:t>
            </a:r>
            <a:r>
              <a:rPr lang="en-US" dirty="0" smtClean="0"/>
              <a:t>	award </a:t>
            </a:r>
            <a:r>
              <a:rPr lang="en-US" dirty="0"/>
              <a:t>start date; and</a:t>
            </a:r>
          </a:p>
          <a:p>
            <a:r>
              <a:rPr lang="en-US" dirty="0"/>
              <a:t>3) Make sure the grant-funded purchases or hires are over </a:t>
            </a:r>
            <a:r>
              <a:rPr lang="en-US" dirty="0" smtClean="0"/>
              <a:t>	and </a:t>
            </a:r>
            <a:r>
              <a:rPr lang="en-US" dirty="0"/>
              <a:t>above </a:t>
            </a:r>
            <a:r>
              <a:rPr lang="en-US" dirty="0" smtClean="0"/>
              <a:t>the number </a:t>
            </a:r>
            <a:r>
              <a:rPr lang="en-US" dirty="0"/>
              <a:t>of </a:t>
            </a:r>
            <a:r>
              <a:rPr lang="en-US" dirty="0" smtClean="0"/>
              <a:t>positions, equipment, 	and/or </a:t>
            </a:r>
            <a:r>
              <a:rPr lang="en-US" dirty="0"/>
              <a:t>other approved </a:t>
            </a:r>
            <a:r>
              <a:rPr lang="en-US" dirty="0" smtClean="0"/>
              <a:t>costs that </a:t>
            </a:r>
            <a:r>
              <a:rPr lang="en-US" dirty="0"/>
              <a:t>otherwise would </a:t>
            </a:r>
            <a:r>
              <a:rPr lang="en-US" dirty="0" smtClean="0"/>
              <a:t>	have </a:t>
            </a:r>
            <a:r>
              <a:rPr lang="en-US" dirty="0"/>
              <a:t>been funded by the grantee </a:t>
            </a:r>
          </a:p>
        </p:txBody>
      </p:sp>
    </p:spTree>
    <p:extLst>
      <p:ext uri="{BB962C8B-B14F-4D97-AF65-F5344CB8AC3E}">
        <p14:creationId xmlns:p14="http://schemas.microsoft.com/office/powerpoint/2010/main" val="1328132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a:t>
            </a:r>
            <a:endParaRPr lang="en-US" dirty="0"/>
          </a:p>
        </p:txBody>
      </p:sp>
      <p:sp>
        <p:nvSpPr>
          <p:cNvPr id="3" name="Content Placeholder 2"/>
          <p:cNvSpPr>
            <a:spLocks noGrp="1"/>
          </p:cNvSpPr>
          <p:nvPr>
            <p:ph idx="1"/>
          </p:nvPr>
        </p:nvSpPr>
        <p:spPr>
          <a:xfrm>
            <a:off x="152400" y="1143000"/>
            <a:ext cx="8839200" cy="5257800"/>
          </a:xfrm>
        </p:spPr>
        <p:txBody>
          <a:bodyPr>
            <a:normAutofit fontScale="92500" lnSpcReduction="10000"/>
          </a:bodyPr>
          <a:lstStyle/>
          <a:p>
            <a:pPr marL="0" lvl="0" indent="0">
              <a:buNone/>
            </a:pPr>
            <a:r>
              <a:rPr lang="en-US" sz="2200" b="1" dirty="0" smtClean="0"/>
              <a:t>See </a:t>
            </a:r>
            <a:r>
              <a:rPr lang="en-US" sz="2200" b="1" dirty="0" smtClean="0">
                <a:hlinkClick r:id="rId3"/>
              </a:rPr>
              <a:t>Chapter III of the OCJP Grants Manual</a:t>
            </a:r>
            <a:endParaRPr lang="en-US" sz="2200" b="1" dirty="0" smtClean="0"/>
          </a:p>
          <a:p>
            <a:pPr marL="0" lvl="0" indent="0">
              <a:buNone/>
            </a:pPr>
            <a:endParaRPr lang="en-US" sz="2200" b="1" dirty="0" smtClean="0"/>
          </a:p>
          <a:p>
            <a:pPr lvl="0">
              <a:buFont typeface="Wingdings" panose="05000000000000000000" pitchFamily="2" charset="2"/>
              <a:buChar char="§"/>
            </a:pPr>
            <a:r>
              <a:rPr lang="en-US" sz="1800" dirty="0" smtClean="0"/>
              <a:t>Match can be cash or in-kind</a:t>
            </a:r>
          </a:p>
          <a:p>
            <a:pPr lvl="0">
              <a:spcBef>
                <a:spcPts val="2400"/>
              </a:spcBef>
              <a:buFont typeface="Wingdings" panose="05000000000000000000" pitchFamily="2" charset="2"/>
              <a:buChar char="§"/>
            </a:pPr>
            <a:r>
              <a:rPr lang="en-US" sz="1800" dirty="0"/>
              <a:t>Match is restricted to the same use of funds as allowed for the Federal funds. </a:t>
            </a:r>
            <a:r>
              <a:rPr lang="en-US" sz="1800" dirty="0" smtClean="0"/>
              <a:t> Match </a:t>
            </a:r>
            <a:r>
              <a:rPr lang="en-US" sz="1800" dirty="0"/>
              <a:t>must be directly related to the project goals and objectives and must be documented in the same manner as grant funded </a:t>
            </a:r>
            <a:r>
              <a:rPr lang="en-US" sz="1800" dirty="0" smtClean="0"/>
              <a:t>activities.</a:t>
            </a:r>
          </a:p>
          <a:p>
            <a:pPr lvl="0">
              <a:spcBef>
                <a:spcPts val="2400"/>
              </a:spcBef>
              <a:buFont typeface="Wingdings" panose="05000000000000000000" pitchFamily="2" charset="2"/>
              <a:buChar char="§"/>
            </a:pPr>
            <a:r>
              <a:rPr lang="en-US" sz="1800" dirty="0" smtClean="0"/>
              <a:t>Match cannot be from another federal source.</a:t>
            </a:r>
          </a:p>
          <a:p>
            <a:pPr lvl="0">
              <a:spcBef>
                <a:spcPts val="2400"/>
              </a:spcBef>
              <a:buFont typeface="Wingdings" panose="05000000000000000000" pitchFamily="2" charset="2"/>
              <a:buChar char="§"/>
            </a:pPr>
            <a:r>
              <a:rPr lang="en-US" sz="1800" dirty="0" smtClean="0"/>
              <a:t>Cash match is budgeted in the line in which it is expended – not in the in kind line.  For example, if the cash match was used for supplies, it should be reported on that line of the reimbursement invoice; if it was used for specific assistance, it is budgeted in that line…and so on.</a:t>
            </a:r>
          </a:p>
          <a:p>
            <a:pPr lvl="0">
              <a:spcBef>
                <a:spcPts val="2400"/>
              </a:spcBef>
              <a:buFont typeface="Wingdings" panose="05000000000000000000" pitchFamily="2" charset="2"/>
              <a:buChar char="§"/>
            </a:pPr>
            <a:r>
              <a:rPr lang="en-US" sz="1800" dirty="0" smtClean="0"/>
              <a:t>Cash match must be documented, verifiable and used for allowable costs.</a:t>
            </a:r>
          </a:p>
          <a:p>
            <a:pPr lvl="0">
              <a:spcBef>
                <a:spcPts val="2400"/>
              </a:spcBef>
              <a:buFont typeface="Wingdings" panose="05000000000000000000" pitchFamily="2" charset="2"/>
              <a:buChar char="§"/>
            </a:pPr>
            <a:r>
              <a:rPr lang="en-US" sz="1800" dirty="0" smtClean="0"/>
              <a:t>Cash match must be reported on the reimbursement invoice.</a:t>
            </a:r>
            <a:r>
              <a:rPr lang="en-US" dirty="0" smtClean="0"/>
              <a:t> </a:t>
            </a:r>
          </a:p>
          <a:p>
            <a:pPr lvl="0">
              <a:spcBef>
                <a:spcPts val="1200"/>
              </a:spcBef>
              <a:buFont typeface="Wingdings" panose="05000000000000000000" pitchFamily="2" charset="2"/>
              <a:buChar char="§"/>
            </a:pPr>
            <a:endParaRPr lang="en-US" dirty="0" smtClean="0"/>
          </a:p>
          <a:p>
            <a:pPr lvl="0">
              <a:spcBef>
                <a:spcPts val="1200"/>
              </a:spcBef>
              <a:buFont typeface="Wingdings" panose="05000000000000000000" pitchFamily="2" charset="2"/>
              <a:buChar char="§"/>
            </a:pPr>
            <a:endParaRPr lang="en-US" dirty="0"/>
          </a:p>
          <a:p>
            <a:pPr lvl="0">
              <a:buFont typeface="Wingdings" panose="05000000000000000000" pitchFamily="2" charset="2"/>
              <a:buChar char="§"/>
            </a:pPr>
            <a:endParaRPr lang="en-US" dirty="0"/>
          </a:p>
          <a:p>
            <a:pPr marL="0" lvl="0" indent="0">
              <a:buNone/>
            </a:pPr>
            <a:endParaRPr lang="en-US" dirty="0"/>
          </a:p>
          <a:p>
            <a:endParaRPr lang="en-US" dirty="0"/>
          </a:p>
        </p:txBody>
      </p:sp>
    </p:spTree>
    <p:extLst>
      <p:ext uri="{BB962C8B-B14F-4D97-AF65-F5344CB8AC3E}">
        <p14:creationId xmlns:p14="http://schemas.microsoft.com/office/powerpoint/2010/main" val="3050655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Kind Match</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buSzPct val="130000"/>
              <a:buFont typeface="Wingdings" pitchFamily="2" charset="2"/>
              <a:buChar char="§"/>
              <a:defRPr/>
            </a:pPr>
            <a:r>
              <a:rPr lang="en-US" sz="2100" dirty="0" smtClean="0"/>
              <a:t>Examples: </a:t>
            </a:r>
            <a:r>
              <a:rPr lang="en-US" sz="2100" dirty="0"/>
              <a:t>Donations of expendable </a:t>
            </a:r>
            <a:r>
              <a:rPr lang="en-US" sz="2100" dirty="0" smtClean="0"/>
              <a:t>equipment, supplies, space, value </a:t>
            </a:r>
            <a:r>
              <a:rPr lang="en-US" sz="2100" dirty="0"/>
              <a:t>of time contributed by </a:t>
            </a:r>
            <a:r>
              <a:rPr lang="en-US" sz="2100" dirty="0" smtClean="0"/>
              <a:t>volunteers </a:t>
            </a:r>
            <a:r>
              <a:rPr lang="en-US" sz="2100" dirty="0"/>
              <a:t>if the services they provide are an integral and necessary part of a funded </a:t>
            </a:r>
            <a:r>
              <a:rPr lang="en-US" sz="2100" dirty="0" smtClean="0"/>
              <a:t>project</a:t>
            </a:r>
          </a:p>
          <a:p>
            <a:pPr>
              <a:lnSpc>
                <a:spcPct val="150000"/>
              </a:lnSpc>
              <a:buSzPct val="130000"/>
              <a:buFont typeface="Wingdings" pitchFamily="2" charset="2"/>
              <a:buChar char="§"/>
              <a:defRPr/>
            </a:pPr>
            <a:r>
              <a:rPr lang="en-US" sz="2100" dirty="0"/>
              <a:t>Cannot be counted as match until it is used in the project (for example, goods given to a client).</a:t>
            </a:r>
          </a:p>
          <a:p>
            <a:pPr>
              <a:lnSpc>
                <a:spcPct val="150000"/>
              </a:lnSpc>
              <a:buSzPct val="130000"/>
              <a:buFont typeface="Wingdings" pitchFamily="2" charset="2"/>
              <a:buChar char="§"/>
              <a:defRPr/>
            </a:pPr>
            <a:r>
              <a:rPr lang="en-US" sz="2100" dirty="0" smtClean="0"/>
              <a:t>Value placed on donated labor must be consistent with rate of compensation for similar work and must be documented in the same manner as paid staff (signed time sheets).</a:t>
            </a:r>
            <a:endParaRPr lang="en-US" sz="2100" dirty="0"/>
          </a:p>
          <a:p>
            <a:pPr>
              <a:lnSpc>
                <a:spcPct val="150000"/>
              </a:lnSpc>
              <a:buSzPct val="130000"/>
              <a:buFont typeface="Wingdings" pitchFamily="2" charset="2"/>
              <a:buChar char="§"/>
              <a:defRPr/>
            </a:pPr>
            <a:r>
              <a:rPr lang="en-US" sz="2100" dirty="0" smtClean="0"/>
              <a:t>Value placed on donated space must be consistent with fair market value and documented  (at least 3 comps from Realtors - use average)</a:t>
            </a:r>
          </a:p>
          <a:p>
            <a:pPr>
              <a:lnSpc>
                <a:spcPct val="150000"/>
              </a:lnSpc>
              <a:buSzPct val="130000"/>
              <a:buFont typeface="Wingdings" pitchFamily="2" charset="2"/>
              <a:buChar char="§"/>
              <a:defRPr/>
            </a:pPr>
            <a:r>
              <a:rPr lang="en-US" sz="2100" dirty="0" smtClean="0"/>
              <a:t>Only space that is 100% donated will be considered for match purposes</a:t>
            </a:r>
            <a:endParaRPr lang="en-US" sz="2100" dirty="0"/>
          </a:p>
          <a:p>
            <a:pPr>
              <a:lnSpc>
                <a:spcPct val="150000"/>
              </a:lnSpc>
              <a:buSzPct val="130000"/>
              <a:buFont typeface="Wingdings" pitchFamily="2" charset="2"/>
              <a:buChar char="§"/>
              <a:defRPr/>
            </a:pPr>
            <a:r>
              <a:rPr lang="en-US" sz="2100" dirty="0" smtClean="0"/>
              <a:t>Document methodology for value placed on donated goods (Goodwill)</a:t>
            </a:r>
            <a:endParaRPr lang="en-US" sz="2100" dirty="0"/>
          </a:p>
          <a:p>
            <a:endParaRPr lang="en-US" dirty="0"/>
          </a:p>
        </p:txBody>
      </p:sp>
    </p:spTree>
    <p:extLst>
      <p:ext uri="{BB962C8B-B14F-4D97-AF65-F5344CB8AC3E}">
        <p14:creationId xmlns:p14="http://schemas.microsoft.com/office/powerpoint/2010/main" val="2827012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Kind Match Test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000" dirty="0" smtClean="0"/>
              <a:t>Agencies with in-kind match can only draw down in-kind in relation to direct expenses. In other words, you can not overmatch. </a:t>
            </a:r>
            <a:r>
              <a:rPr lang="en-US" sz="2000" dirty="0"/>
              <a:t>For example, if your YTD direct expenses are at 85% of the amount budgeted and your in-kind is at 100</a:t>
            </a:r>
            <a:r>
              <a:rPr lang="en-US" sz="2000" dirty="0" smtClean="0"/>
              <a:t>%, </a:t>
            </a:r>
            <a:r>
              <a:rPr lang="en-US" sz="2000" dirty="0"/>
              <a:t>then you have </a:t>
            </a:r>
            <a:r>
              <a:rPr lang="en-US" sz="2000" dirty="0" smtClean="0"/>
              <a:t>overmatched.  Each reimbursement invoice has an “in-kind match test” above the signature line.  If this number is negative, it means you have overmatched.  This number cannot be negative on the final reimbursement invoice. It notes on the May invoice that the number cannot be negative the next month. Below is how this appears on the May reimbursement invoice:</a:t>
            </a:r>
          </a:p>
          <a:p>
            <a:pPr>
              <a:buFont typeface="Wingdings" panose="05000000000000000000" pitchFamily="2" charset="2"/>
              <a:buChar char="§"/>
            </a:pPr>
            <a:endParaRPr lang="en-US" sz="2000" dirty="0"/>
          </a:p>
          <a:p>
            <a:pPr>
              <a:buFont typeface="Wingdings" panose="05000000000000000000" pitchFamily="2" charset="2"/>
              <a:buChar char="§"/>
            </a:pPr>
            <a:endParaRPr lang="en-US" sz="2000" dirty="0" smtClean="0"/>
          </a:p>
          <a:p>
            <a:pPr>
              <a:buFont typeface="Wingdings" panose="05000000000000000000" pitchFamily="2" charset="2"/>
              <a:buChar char="§"/>
            </a:pPr>
            <a:endParaRPr lang="en-US" sz="2000" dirty="0"/>
          </a:p>
          <a:p>
            <a:pPr>
              <a:buFont typeface="Wingdings" panose="05000000000000000000" pitchFamily="2" charset="2"/>
              <a:buChar char="§"/>
            </a:pPr>
            <a:r>
              <a:rPr lang="en-US" sz="2000" dirty="0" smtClean="0"/>
              <a:t>As you can see here, the number is negative so the agency has overmatched by $12,081.53 and must bring that to zero on the June invoice or the State will reduce the June invoice by this amount.</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0262" y="4267200"/>
            <a:ext cx="49434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933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Policies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non federal entities were required to be in compliance with the Uniform Guidance purchasing policies by FY18.</a:t>
            </a:r>
          </a:p>
          <a:p>
            <a:r>
              <a:rPr lang="en-US" dirty="0" smtClean="0"/>
              <a:t>Code of Conduct and purchasing guidelines begin with CFR 200.318.</a:t>
            </a:r>
          </a:p>
          <a:p>
            <a:r>
              <a:rPr lang="en-US" dirty="0" smtClean="0"/>
              <a:t>Highlights include:</a:t>
            </a:r>
          </a:p>
          <a:p>
            <a:pPr lvl="1">
              <a:buFont typeface="Wingdings" panose="05000000000000000000" pitchFamily="2" charset="2"/>
              <a:buChar char="v"/>
            </a:pPr>
            <a:r>
              <a:rPr lang="en-US" dirty="0"/>
              <a:t>Code of Conduct (2 CFR, sections 200.318[c][1] and </a:t>
            </a:r>
            <a:r>
              <a:rPr lang="en-US" dirty="0" smtClean="0"/>
              <a:t>400.2; Develop </a:t>
            </a:r>
            <a:r>
              <a:rPr lang="en-US" dirty="0"/>
              <a:t>a code of conduct that addresses conflicts of interest </a:t>
            </a:r>
            <a:endParaRPr lang="en-US" dirty="0" smtClean="0"/>
          </a:p>
          <a:p>
            <a:pPr lvl="1">
              <a:buFont typeface="Wingdings" panose="05000000000000000000" pitchFamily="2" charset="2"/>
              <a:buChar char="v"/>
            </a:pPr>
            <a:r>
              <a:rPr lang="en-US" dirty="0"/>
              <a:t>Gratuities, Favors, or Gifts (2 CFR, sections 200.318[c][1] and 400.2): </a:t>
            </a:r>
            <a:r>
              <a:rPr lang="en-US" dirty="0" smtClean="0"/>
              <a:t>Include </a:t>
            </a:r>
            <a:r>
              <a:rPr lang="en-US" dirty="0"/>
              <a:t>a prohibition on soliciting or accepting gratuities, favors, or anything of monetary value from contractors, potential contractors, or parties to sub </a:t>
            </a:r>
            <a:r>
              <a:rPr lang="en-US" dirty="0" smtClean="0"/>
              <a:t>agreements.</a:t>
            </a:r>
          </a:p>
          <a:p>
            <a:pPr lvl="1">
              <a:buFont typeface="Wingdings" panose="05000000000000000000" pitchFamily="2" charset="2"/>
              <a:buChar char="v"/>
            </a:pPr>
            <a:r>
              <a:rPr lang="en-US" dirty="0"/>
              <a:t>Suspension and Debarment (2 CFR, Appendix II, Section [H]): </a:t>
            </a:r>
            <a:r>
              <a:rPr lang="en-US" dirty="0" smtClean="0"/>
              <a:t>Include </a:t>
            </a:r>
            <a:r>
              <a:rPr lang="en-US" dirty="0"/>
              <a:t>instructions that disallow entering into a contract with parties that have been debarred or suspended, and how staff make that </a:t>
            </a:r>
            <a:r>
              <a:rPr lang="en-US" dirty="0" smtClean="0"/>
              <a:t>determination.</a:t>
            </a:r>
          </a:p>
          <a:p>
            <a:pPr lvl="1">
              <a:buFont typeface="Wingdings" panose="05000000000000000000" pitchFamily="2" charset="2"/>
              <a:buChar char="v"/>
            </a:pPr>
            <a:r>
              <a:rPr lang="en-US" dirty="0"/>
              <a:t>Small and Minority Businesses, Women Business Enterprises, and Labor Surplus Area Firms (2 CFR, Section 200.321): </a:t>
            </a:r>
            <a:r>
              <a:rPr lang="en-US" dirty="0" smtClean="0"/>
              <a:t>Describe </a:t>
            </a:r>
            <a:r>
              <a:rPr lang="en-US" dirty="0"/>
              <a:t>the affirmative process to ensure that minority businesses, women business enterprises, and labor surplus area firms are used when </a:t>
            </a:r>
            <a:r>
              <a:rPr lang="en-US" dirty="0" smtClean="0"/>
              <a:t>possible.</a:t>
            </a:r>
            <a:endParaRPr lang="en-US" dirty="0"/>
          </a:p>
        </p:txBody>
      </p:sp>
    </p:spTree>
    <p:extLst>
      <p:ext uri="{BB962C8B-B14F-4D97-AF65-F5344CB8AC3E}">
        <p14:creationId xmlns:p14="http://schemas.microsoft.com/office/powerpoint/2010/main" val="233257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Highlights…continued</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v"/>
            </a:pPr>
            <a:r>
              <a:rPr lang="en-US" dirty="0" err="1"/>
              <a:t>Micropurchase</a:t>
            </a:r>
            <a:r>
              <a:rPr lang="en-US" dirty="0"/>
              <a:t> Procedures (2 CFR, Section 200.320[a]): Describe the process for procuring goods and/or services when the dollar amount does not exceed $3,500 per procurement transaction. (</a:t>
            </a:r>
            <a:r>
              <a:rPr lang="en-US" b="1" dirty="0"/>
              <a:t>Only required if you choose to use </a:t>
            </a:r>
            <a:r>
              <a:rPr lang="en-US" b="1" dirty="0" err="1"/>
              <a:t>micropurchase</a:t>
            </a:r>
            <a:r>
              <a:rPr lang="en-US" b="1" dirty="0" smtClean="0"/>
              <a:t>.</a:t>
            </a:r>
            <a:r>
              <a:rPr lang="en-US" dirty="0" smtClean="0"/>
              <a:t>)</a:t>
            </a:r>
          </a:p>
          <a:p>
            <a:pPr lvl="1">
              <a:buFont typeface="Wingdings" panose="05000000000000000000" pitchFamily="2" charset="2"/>
              <a:buChar char="v"/>
            </a:pPr>
            <a:r>
              <a:rPr lang="en-US" dirty="0"/>
              <a:t>Small Purchase Procedures (2 CFR, Section 200.320[b]): Describe the process for procuring goods, and/or services when the total dollar amount is less than your agency’s relevant small purchase threshold per procurement transaction</a:t>
            </a:r>
            <a:r>
              <a:rPr lang="en-US" dirty="0" smtClean="0"/>
              <a:t>.</a:t>
            </a:r>
          </a:p>
          <a:p>
            <a:pPr lvl="1">
              <a:buFont typeface="Wingdings" panose="05000000000000000000" pitchFamily="2" charset="2"/>
              <a:buChar char="v"/>
            </a:pPr>
            <a:r>
              <a:rPr lang="en-US" dirty="0"/>
              <a:t>Formal Purchase Procedures (2 CFR, Section 200.320[c] and [d]): Describe the process for procuring goods and/or services when the dollar amount is more than your agency’s relevant small purchase threshold per procurement transaction.</a:t>
            </a:r>
          </a:p>
          <a:p>
            <a:pPr lvl="1">
              <a:buFont typeface="Wingdings" panose="05000000000000000000" pitchFamily="2" charset="2"/>
              <a:buChar char="v"/>
            </a:pPr>
            <a:r>
              <a:rPr lang="en-US" dirty="0"/>
              <a:t>Noncompetitive Procurement (2 CFR, Section 200.320[f]): Describe the process for procuring goods and/or services that cannot be conducted through normal competitive procurement methods, including emergency or sole source procurement</a:t>
            </a:r>
            <a:r>
              <a:rPr lang="en-US" dirty="0" smtClean="0"/>
              <a:t>.</a:t>
            </a:r>
          </a:p>
          <a:p>
            <a:pPr marL="457200" lvl="1" indent="0">
              <a:buNone/>
            </a:pPr>
            <a:endParaRPr lang="en-US" dirty="0" smtClean="0"/>
          </a:p>
          <a:p>
            <a:pPr lvl="1">
              <a:buFont typeface="Wingdings" panose="05000000000000000000" pitchFamily="2" charset="2"/>
              <a:buChar char="v"/>
            </a:pPr>
            <a:endParaRPr lang="en-US" dirty="0" smtClean="0"/>
          </a:p>
          <a:p>
            <a:pPr lvl="1">
              <a:buFont typeface="Wingdings" panose="05000000000000000000" pitchFamily="2" charset="2"/>
              <a:buChar char="v"/>
            </a:pPr>
            <a:endParaRPr lang="en-US" dirty="0"/>
          </a:p>
        </p:txBody>
      </p:sp>
    </p:spTree>
    <p:extLst>
      <p:ext uri="{BB962C8B-B14F-4D97-AF65-F5344CB8AC3E}">
        <p14:creationId xmlns:p14="http://schemas.microsoft.com/office/powerpoint/2010/main" val="1745024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Highlights Continued</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v"/>
            </a:pPr>
            <a:r>
              <a:rPr lang="en-US" dirty="0"/>
              <a:t>Cost and Price Analysis (2 CFR, Section 200.323): Describe the process for performing a cost or price analysis for every procurement action in excess of the small purchase threshold (phone bids, 3 quotes, </a:t>
            </a:r>
            <a:r>
              <a:rPr lang="en-US" dirty="0" err="1"/>
              <a:t>etc</a:t>
            </a:r>
            <a:r>
              <a:rPr lang="en-US" dirty="0"/>
              <a:t>).</a:t>
            </a:r>
          </a:p>
          <a:p>
            <a:pPr lvl="1">
              <a:buFont typeface="Wingdings" panose="05000000000000000000" pitchFamily="2" charset="2"/>
              <a:buChar char="v"/>
            </a:pPr>
            <a:r>
              <a:rPr lang="en-US" dirty="0"/>
              <a:t>Clear Description (2 CFR, Section 200.319[c][1]): Describe staff requirements and required components for writing a clear description of the material, product, or service to be procured</a:t>
            </a:r>
            <a:r>
              <a:rPr lang="en-US" dirty="0" smtClean="0"/>
              <a:t>.</a:t>
            </a:r>
          </a:p>
          <a:p>
            <a:pPr lvl="1">
              <a:buFont typeface="Wingdings" panose="05000000000000000000" pitchFamily="2" charset="2"/>
              <a:buChar char="v"/>
            </a:pPr>
            <a:endParaRPr lang="en-US" dirty="0"/>
          </a:p>
        </p:txBody>
      </p:sp>
    </p:spTree>
    <p:extLst>
      <p:ext uri="{BB962C8B-B14F-4D97-AF65-F5344CB8AC3E}">
        <p14:creationId xmlns:p14="http://schemas.microsoft.com/office/powerpoint/2010/main" val="1320444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Allowable Costs</a:t>
            </a:r>
            <a:endParaRPr lang="en-US" dirty="0"/>
          </a:p>
        </p:txBody>
      </p:sp>
      <p:sp>
        <p:nvSpPr>
          <p:cNvPr id="7" name="Content Placeholder 6"/>
          <p:cNvSpPr>
            <a:spLocks noGrp="1"/>
          </p:cNvSpPr>
          <p:nvPr>
            <p:ph idx="1"/>
          </p:nvPr>
        </p:nvSpPr>
        <p:spPr/>
        <p:txBody>
          <a:bodyPr>
            <a:normAutofit/>
          </a:bodyPr>
          <a:lstStyle/>
          <a:p>
            <a:pPr marL="0" indent="0">
              <a:buNone/>
            </a:pPr>
            <a:r>
              <a:rPr lang="en-US" sz="1800" b="1" dirty="0" smtClean="0"/>
              <a:t>See </a:t>
            </a:r>
            <a:r>
              <a:rPr lang="en-US" sz="1800" b="1" dirty="0" smtClean="0">
                <a:hlinkClick r:id="rId3"/>
              </a:rPr>
              <a:t>Chapter XIV of OCJP Grants Manual </a:t>
            </a:r>
            <a:r>
              <a:rPr lang="en-US" sz="1800" b="1" dirty="0" smtClean="0"/>
              <a:t>and </a:t>
            </a:r>
            <a:r>
              <a:rPr lang="en-US" sz="1800" b="1" dirty="0" smtClean="0">
                <a:hlinkClick r:id="rId4"/>
              </a:rPr>
              <a:t>Fund Source Chapters</a:t>
            </a:r>
            <a:endParaRPr lang="en-US" sz="1800" dirty="0"/>
          </a:p>
          <a:p>
            <a:pPr>
              <a:lnSpc>
                <a:spcPct val="150000"/>
              </a:lnSpc>
              <a:buSzPct val="130000"/>
              <a:buFont typeface="Wingdings" pitchFamily="2" charset="2"/>
              <a:buChar char="§"/>
              <a:defRPr/>
            </a:pPr>
            <a:r>
              <a:rPr lang="en-US" dirty="0" smtClean="0"/>
              <a:t>Consistent </a:t>
            </a:r>
            <a:r>
              <a:rPr lang="en-US" dirty="0"/>
              <a:t>with organization polices and </a:t>
            </a:r>
            <a:r>
              <a:rPr lang="en-US" dirty="0" smtClean="0"/>
              <a:t>procedures</a:t>
            </a:r>
          </a:p>
          <a:p>
            <a:pPr>
              <a:lnSpc>
                <a:spcPct val="150000"/>
              </a:lnSpc>
              <a:buSzPct val="130000"/>
              <a:buFont typeface="Wingdings" pitchFamily="2" charset="2"/>
              <a:buChar char="§"/>
              <a:defRPr/>
            </a:pPr>
            <a:r>
              <a:rPr lang="en-US" dirty="0" smtClean="0"/>
              <a:t>Must be approved in the budget</a:t>
            </a:r>
          </a:p>
          <a:p>
            <a:pPr>
              <a:lnSpc>
                <a:spcPct val="150000"/>
              </a:lnSpc>
              <a:buSzPct val="130000"/>
              <a:buFont typeface="Wingdings" pitchFamily="2" charset="2"/>
              <a:buChar char="§"/>
              <a:defRPr/>
            </a:pPr>
            <a:r>
              <a:rPr lang="en-US" dirty="0" smtClean="0"/>
              <a:t>Must follow federal fund source guidelines</a:t>
            </a:r>
            <a:endParaRPr lang="en-US" dirty="0"/>
          </a:p>
          <a:p>
            <a:pPr>
              <a:lnSpc>
                <a:spcPct val="150000"/>
              </a:lnSpc>
              <a:buSzPct val="130000"/>
              <a:buFont typeface="Wingdings" pitchFamily="2" charset="2"/>
              <a:buChar char="§"/>
              <a:defRPr/>
            </a:pPr>
            <a:r>
              <a:rPr lang="en-US" dirty="0"/>
              <a:t>Consistent treatment of similar costs</a:t>
            </a:r>
          </a:p>
          <a:p>
            <a:pPr>
              <a:lnSpc>
                <a:spcPct val="150000"/>
              </a:lnSpc>
              <a:buSzPct val="130000"/>
              <a:buFont typeface="Wingdings" pitchFamily="2" charset="2"/>
              <a:buChar char="§"/>
              <a:defRPr/>
            </a:pPr>
            <a:r>
              <a:rPr lang="en-US" dirty="0" smtClean="0"/>
              <a:t>Follow </a:t>
            </a:r>
            <a:r>
              <a:rPr lang="en-US" dirty="0"/>
              <a:t>generally accepted accounting principles</a:t>
            </a:r>
          </a:p>
          <a:p>
            <a:pPr>
              <a:lnSpc>
                <a:spcPct val="150000"/>
              </a:lnSpc>
              <a:buSzPct val="130000"/>
              <a:buFont typeface="Wingdings" pitchFamily="2" charset="2"/>
              <a:buChar char="§"/>
              <a:defRPr/>
            </a:pPr>
            <a:r>
              <a:rPr lang="en-US" dirty="0"/>
              <a:t>Ordinary and necessary for operation</a:t>
            </a:r>
          </a:p>
          <a:p>
            <a:pPr>
              <a:lnSpc>
                <a:spcPct val="150000"/>
              </a:lnSpc>
              <a:buSzPct val="130000"/>
              <a:buFont typeface="Wingdings" pitchFamily="2" charset="2"/>
              <a:buChar char="§"/>
              <a:defRPr/>
            </a:pPr>
            <a:r>
              <a:rPr lang="en-US" dirty="0"/>
              <a:t>Document </a:t>
            </a:r>
            <a:r>
              <a:rPr lang="en-US" dirty="0" smtClean="0"/>
              <a:t>methodology</a:t>
            </a:r>
          </a:p>
          <a:p>
            <a:pPr>
              <a:lnSpc>
                <a:spcPct val="150000"/>
              </a:lnSpc>
              <a:buSzPct val="130000"/>
              <a:buFont typeface="Wingdings" pitchFamily="2" charset="2"/>
              <a:buChar char="§"/>
              <a:defRPr/>
            </a:pPr>
            <a:r>
              <a:rPr lang="en-US" dirty="0" smtClean="0"/>
              <a:t>Must be allowable, reasonable, and allocable</a:t>
            </a:r>
          </a:p>
          <a:p>
            <a:pPr>
              <a:lnSpc>
                <a:spcPct val="150000"/>
              </a:lnSpc>
              <a:buSzPct val="130000"/>
              <a:buFont typeface="Wingdings" pitchFamily="2" charset="2"/>
              <a:buChar char="§"/>
              <a:defRPr/>
            </a:pPr>
            <a:endParaRPr lang="en-US" dirty="0" smtClean="0"/>
          </a:p>
          <a:p>
            <a:pPr marL="0" indent="0">
              <a:lnSpc>
                <a:spcPct val="150000"/>
              </a:lnSpc>
              <a:buSzPct val="130000"/>
              <a:buNone/>
              <a:defRP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804310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Allocation</a:t>
            </a:r>
          </a:p>
        </p:txBody>
      </p:sp>
      <p:sp>
        <p:nvSpPr>
          <p:cNvPr id="3" name="Content Placeholder 2"/>
          <p:cNvSpPr>
            <a:spLocks noGrp="1"/>
          </p:cNvSpPr>
          <p:nvPr>
            <p:ph idx="1"/>
          </p:nvPr>
        </p:nvSpPr>
        <p:spPr/>
        <p:txBody>
          <a:bodyPr/>
          <a:lstStyle/>
          <a:p>
            <a:pPr lvl="0">
              <a:buFont typeface="Wingdings" panose="05000000000000000000" pitchFamily="2" charset="2"/>
              <a:buChar char="§"/>
            </a:pPr>
            <a:r>
              <a:rPr lang="en-US" dirty="0"/>
              <a:t>Process to determine </a:t>
            </a:r>
            <a:r>
              <a:rPr lang="en-US" b="1" dirty="0"/>
              <a:t>total cost </a:t>
            </a:r>
            <a:r>
              <a:rPr lang="en-US" dirty="0"/>
              <a:t>of a project</a:t>
            </a:r>
          </a:p>
          <a:p>
            <a:pPr lvl="0">
              <a:buFont typeface="Wingdings" panose="05000000000000000000" pitchFamily="2" charset="2"/>
              <a:buChar char="§"/>
            </a:pPr>
            <a:endParaRPr lang="en-US" dirty="0"/>
          </a:p>
          <a:p>
            <a:pPr lvl="0">
              <a:buFont typeface="Wingdings" panose="05000000000000000000" pitchFamily="2" charset="2"/>
              <a:buChar char="§"/>
            </a:pPr>
            <a:r>
              <a:rPr lang="en-US" b="1" dirty="0"/>
              <a:t>Distribute </a:t>
            </a:r>
            <a:r>
              <a:rPr lang="en-US" dirty="0"/>
              <a:t>costs to a </a:t>
            </a:r>
            <a:r>
              <a:rPr lang="en-US" dirty="0" smtClean="0"/>
              <a:t>project</a:t>
            </a:r>
          </a:p>
          <a:p>
            <a:pPr lvl="0">
              <a:buFont typeface="Wingdings" panose="05000000000000000000" pitchFamily="2" charset="2"/>
              <a:buChar char="§"/>
            </a:pPr>
            <a:endParaRPr lang="en-US" dirty="0"/>
          </a:p>
          <a:p>
            <a:pPr lvl="0">
              <a:buFont typeface="Wingdings" panose="05000000000000000000" pitchFamily="2" charset="2"/>
              <a:buChar char="§"/>
            </a:pPr>
            <a:r>
              <a:rPr lang="en-US" dirty="0" smtClean="0"/>
              <a:t>Cost allocation plan includes both direct and indirect costs</a:t>
            </a:r>
          </a:p>
          <a:p>
            <a:pPr lvl="0">
              <a:buFont typeface="Wingdings" panose="05000000000000000000" pitchFamily="2" charset="2"/>
              <a:buChar char="§"/>
            </a:pPr>
            <a:endParaRPr lang="en-US" dirty="0"/>
          </a:p>
          <a:p>
            <a:pPr lvl="0">
              <a:buFont typeface="Wingdings" panose="05000000000000000000" pitchFamily="2" charset="2"/>
              <a:buChar char="§"/>
            </a:pPr>
            <a:r>
              <a:rPr lang="en-US" dirty="0"/>
              <a:t>The cost allocation plan must include plans for allocation of allocable direct costs as well as administrative costs. </a:t>
            </a:r>
            <a:endParaRPr lang="en-US" dirty="0" smtClean="0"/>
          </a:p>
          <a:p>
            <a:pPr lvl="0">
              <a:buFont typeface="Wingdings" panose="05000000000000000000" pitchFamily="2" charset="2"/>
              <a:buChar char="§"/>
            </a:pPr>
            <a:endParaRPr lang="en-US" dirty="0"/>
          </a:p>
          <a:p>
            <a:pPr lvl="0">
              <a:buFont typeface="Wingdings" panose="05000000000000000000" pitchFamily="2" charset="2"/>
              <a:buChar char="§"/>
            </a:pPr>
            <a:r>
              <a:rPr lang="en-US" dirty="0" smtClean="0"/>
              <a:t>Total Costs = allowable direct and allocable indirect costs</a:t>
            </a:r>
            <a:endParaRPr lang="en-US" dirty="0"/>
          </a:p>
          <a:p>
            <a:endParaRPr lang="en-US" dirty="0"/>
          </a:p>
        </p:txBody>
      </p:sp>
    </p:spTree>
    <p:extLst>
      <p:ext uri="{BB962C8B-B14F-4D97-AF65-F5344CB8AC3E}">
        <p14:creationId xmlns:p14="http://schemas.microsoft.com/office/powerpoint/2010/main" val="119067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Allocable Costs</a:t>
            </a:r>
          </a:p>
        </p:txBody>
      </p:sp>
      <p:sp>
        <p:nvSpPr>
          <p:cNvPr id="3" name="Content Placeholder 2"/>
          <p:cNvSpPr>
            <a:spLocks noGrp="1"/>
          </p:cNvSpPr>
          <p:nvPr>
            <p:ph idx="1"/>
          </p:nvPr>
        </p:nvSpPr>
        <p:spPr/>
        <p:txBody>
          <a:bodyPr/>
          <a:lstStyle/>
          <a:p>
            <a:pPr marL="0" lvl="0" indent="0">
              <a:buNone/>
            </a:pPr>
            <a:r>
              <a:rPr lang="en-US" sz="2200" b="1" dirty="0" smtClean="0"/>
              <a:t>See </a:t>
            </a:r>
            <a:r>
              <a:rPr lang="en-US" sz="2200" b="1" dirty="0" smtClean="0">
                <a:hlinkClick r:id="rId3"/>
              </a:rPr>
              <a:t>Chapter XIV of the Administrative Manual</a:t>
            </a:r>
            <a:r>
              <a:rPr lang="en-US" sz="2200" b="1" dirty="0" smtClean="0"/>
              <a:t> and </a:t>
            </a:r>
            <a:r>
              <a:rPr lang="en-US" sz="2200" b="1" dirty="0" smtClean="0">
                <a:hlinkClick r:id="rId4"/>
              </a:rPr>
              <a:t>2 CFR 200</a:t>
            </a:r>
            <a:endParaRPr lang="en-US" sz="2200" b="1" dirty="0" smtClean="0"/>
          </a:p>
          <a:p>
            <a:pPr marL="0" lvl="0" indent="0">
              <a:buNone/>
            </a:pPr>
            <a:endParaRPr lang="en-US" b="1" dirty="0" smtClean="0"/>
          </a:p>
          <a:p>
            <a:pPr lvl="0">
              <a:buFont typeface="Wingdings" panose="05000000000000000000" pitchFamily="2" charset="2"/>
              <a:buChar char="§"/>
            </a:pPr>
            <a:r>
              <a:rPr lang="en-US" sz="1800" dirty="0" smtClean="0"/>
              <a:t>Accordance </a:t>
            </a:r>
            <a:r>
              <a:rPr lang="en-US" sz="1800" dirty="0"/>
              <a:t>with </a:t>
            </a:r>
            <a:r>
              <a:rPr lang="en-US" sz="1800" b="1" dirty="0"/>
              <a:t>relative benefit</a:t>
            </a:r>
          </a:p>
          <a:p>
            <a:pPr lvl="0">
              <a:buFont typeface="Wingdings" panose="05000000000000000000" pitchFamily="2" charset="2"/>
              <a:buChar char="§"/>
            </a:pPr>
            <a:endParaRPr lang="en-US" sz="1800" dirty="0"/>
          </a:p>
          <a:p>
            <a:pPr lvl="0">
              <a:buFont typeface="Wingdings" panose="05000000000000000000" pitchFamily="2" charset="2"/>
              <a:buChar char="§"/>
            </a:pPr>
            <a:r>
              <a:rPr lang="en-US" sz="1800" dirty="0"/>
              <a:t>Specific to </a:t>
            </a:r>
            <a:r>
              <a:rPr lang="en-US" sz="1800" b="1" dirty="0"/>
              <a:t>project</a:t>
            </a:r>
          </a:p>
          <a:p>
            <a:pPr lvl="0">
              <a:buFont typeface="Wingdings" panose="05000000000000000000" pitchFamily="2" charset="2"/>
              <a:buChar char="§"/>
            </a:pPr>
            <a:endParaRPr lang="en-US" sz="1800" dirty="0"/>
          </a:p>
          <a:p>
            <a:pPr lvl="0">
              <a:buFont typeface="Wingdings" panose="05000000000000000000" pitchFamily="2" charset="2"/>
              <a:buChar char="§"/>
            </a:pPr>
            <a:r>
              <a:rPr lang="en-US" sz="1800" dirty="0"/>
              <a:t>Benefits </a:t>
            </a:r>
            <a:r>
              <a:rPr lang="en-US" sz="1800" b="1" dirty="0"/>
              <a:t>multiple projects</a:t>
            </a:r>
          </a:p>
          <a:p>
            <a:pPr lvl="0">
              <a:buFont typeface="Wingdings" panose="05000000000000000000" pitchFamily="2" charset="2"/>
              <a:buChar char="§"/>
            </a:pPr>
            <a:endParaRPr lang="en-US" sz="1800" dirty="0"/>
          </a:p>
          <a:p>
            <a:pPr lvl="0">
              <a:buFont typeface="Wingdings" panose="05000000000000000000" pitchFamily="2" charset="2"/>
              <a:buChar char="§"/>
            </a:pPr>
            <a:r>
              <a:rPr lang="en-US" sz="1800" dirty="0"/>
              <a:t>Reasonable </a:t>
            </a:r>
            <a:r>
              <a:rPr lang="en-US" sz="1800" b="1" dirty="0" smtClean="0"/>
              <a:t>distribution</a:t>
            </a:r>
            <a:endParaRPr lang="en-US" sz="1800" b="1" dirty="0"/>
          </a:p>
          <a:p>
            <a:endParaRPr lang="en-US" sz="2200" dirty="0"/>
          </a:p>
        </p:txBody>
      </p:sp>
    </p:spTree>
    <p:extLst>
      <p:ext uri="{BB962C8B-B14F-4D97-AF65-F5344CB8AC3E}">
        <p14:creationId xmlns:p14="http://schemas.microsoft.com/office/powerpoint/2010/main" val="2033111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Costs</a:t>
            </a:r>
          </a:p>
        </p:txBody>
      </p:sp>
      <p:sp>
        <p:nvSpPr>
          <p:cNvPr id="3" name="Content Placeholder 2"/>
          <p:cNvSpPr>
            <a:spLocks noGrp="1"/>
          </p:cNvSpPr>
          <p:nvPr>
            <p:ph idx="1"/>
          </p:nvPr>
        </p:nvSpPr>
        <p:spPr/>
        <p:txBody>
          <a:bodyPr/>
          <a:lstStyle/>
          <a:p>
            <a:pPr lvl="0">
              <a:buFont typeface="Wingdings" panose="05000000000000000000" pitchFamily="2" charset="2"/>
              <a:buChar char="§"/>
            </a:pPr>
            <a:r>
              <a:rPr lang="en-US" dirty="0"/>
              <a:t>Specific to a </a:t>
            </a:r>
            <a:r>
              <a:rPr lang="en-US" b="1" dirty="0"/>
              <a:t>project</a:t>
            </a:r>
          </a:p>
          <a:p>
            <a:pPr lvl="0">
              <a:buFont typeface="Wingdings" panose="05000000000000000000" pitchFamily="2" charset="2"/>
              <a:buChar char="§"/>
            </a:pPr>
            <a:endParaRPr lang="en-US" dirty="0"/>
          </a:p>
          <a:p>
            <a:pPr lvl="0">
              <a:buFont typeface="Wingdings" panose="05000000000000000000" pitchFamily="2" charset="2"/>
              <a:buChar char="§"/>
            </a:pPr>
            <a:r>
              <a:rPr lang="en-US" dirty="0" smtClean="0"/>
              <a:t>Cannot </a:t>
            </a:r>
            <a:r>
              <a:rPr lang="en-US" dirty="0"/>
              <a:t>be assigned to </a:t>
            </a:r>
            <a:r>
              <a:rPr lang="en-US" b="1" dirty="0"/>
              <a:t>other </a:t>
            </a:r>
            <a:r>
              <a:rPr lang="en-US" b="1" dirty="0" smtClean="0"/>
              <a:t>projects </a:t>
            </a:r>
            <a:r>
              <a:rPr lang="en-US" dirty="0" smtClean="0"/>
              <a:t>such as salaries, travel that benefits a specific program, equipment</a:t>
            </a:r>
            <a:endParaRPr lang="en-US" dirty="0"/>
          </a:p>
          <a:p>
            <a:endParaRPr lang="en-US" dirty="0"/>
          </a:p>
        </p:txBody>
      </p:sp>
    </p:spTree>
    <p:extLst>
      <p:ext uri="{BB962C8B-B14F-4D97-AF65-F5344CB8AC3E}">
        <p14:creationId xmlns:p14="http://schemas.microsoft.com/office/powerpoint/2010/main" val="29756593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a:t>
            </a:r>
          </a:p>
        </p:txBody>
      </p:sp>
      <p:sp>
        <p:nvSpPr>
          <p:cNvPr id="3" name="Content Placeholder 2"/>
          <p:cNvSpPr>
            <a:spLocks noGrp="1"/>
          </p:cNvSpPr>
          <p:nvPr>
            <p:ph idx="1"/>
          </p:nvPr>
        </p:nvSpPr>
        <p:spPr/>
        <p:txBody>
          <a:bodyPr/>
          <a:lstStyle/>
          <a:p>
            <a:pPr lvl="0">
              <a:buFont typeface="Wingdings" panose="05000000000000000000" pitchFamily="2" charset="2"/>
              <a:buChar char="§"/>
            </a:pPr>
            <a:r>
              <a:rPr lang="en-US" dirty="0"/>
              <a:t>Common or </a:t>
            </a:r>
            <a:r>
              <a:rPr lang="en-US" b="1" dirty="0"/>
              <a:t>joint benefit </a:t>
            </a:r>
            <a:r>
              <a:rPr lang="en-US" dirty="0"/>
              <a:t>to multiple projects</a:t>
            </a:r>
          </a:p>
          <a:p>
            <a:pPr lvl="0">
              <a:buFont typeface="Wingdings" panose="05000000000000000000" pitchFamily="2" charset="2"/>
              <a:buChar char="§"/>
            </a:pPr>
            <a:endParaRPr lang="en-US" dirty="0"/>
          </a:p>
          <a:p>
            <a:pPr lvl="0">
              <a:buFont typeface="Wingdings" panose="05000000000000000000" pitchFamily="2" charset="2"/>
              <a:buChar char="§"/>
            </a:pPr>
            <a:r>
              <a:rPr lang="en-US" b="1" dirty="0"/>
              <a:t>Costs remaining </a:t>
            </a:r>
            <a:r>
              <a:rPr lang="en-US" dirty="0"/>
              <a:t>after assigning direct costs</a:t>
            </a:r>
          </a:p>
          <a:p>
            <a:pPr lvl="0">
              <a:buFont typeface="Wingdings" panose="05000000000000000000" pitchFamily="2" charset="2"/>
              <a:buChar char="§"/>
            </a:pPr>
            <a:endParaRPr lang="en-US" dirty="0"/>
          </a:p>
          <a:p>
            <a:pPr lvl="0">
              <a:buFont typeface="Wingdings" panose="05000000000000000000" pitchFamily="2" charset="2"/>
              <a:buChar char="§"/>
            </a:pPr>
            <a:r>
              <a:rPr lang="en-US" b="1" dirty="0"/>
              <a:t>Cannot be allocated </a:t>
            </a:r>
            <a:r>
              <a:rPr lang="en-US" dirty="0"/>
              <a:t>if similar cost assigned to a </a:t>
            </a:r>
            <a:r>
              <a:rPr lang="en-US" dirty="0" smtClean="0"/>
              <a:t>project</a:t>
            </a:r>
          </a:p>
          <a:p>
            <a:pPr lvl="0">
              <a:buFont typeface="Wingdings" panose="05000000000000000000" pitchFamily="2" charset="2"/>
              <a:buChar char="§"/>
            </a:pPr>
            <a:endParaRPr lang="en-US" dirty="0"/>
          </a:p>
          <a:p>
            <a:pPr lvl="0">
              <a:buFont typeface="Wingdings" panose="05000000000000000000" pitchFamily="2" charset="2"/>
              <a:buChar char="§"/>
            </a:pPr>
            <a:r>
              <a:rPr lang="en-US" dirty="0" smtClean="0"/>
              <a:t>Must still follow allowable costs</a:t>
            </a:r>
          </a:p>
          <a:p>
            <a:pPr marL="0" lvl="0" indent="0">
              <a:buNone/>
            </a:pPr>
            <a:endParaRPr lang="en-US" dirty="0"/>
          </a:p>
          <a:p>
            <a:endParaRPr lang="en-US" dirty="0"/>
          </a:p>
        </p:txBody>
      </p:sp>
    </p:spTree>
    <p:extLst>
      <p:ext uri="{BB962C8B-B14F-4D97-AF65-F5344CB8AC3E}">
        <p14:creationId xmlns:p14="http://schemas.microsoft.com/office/powerpoint/2010/main" val="1573766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Indirect Costs</a:t>
            </a:r>
            <a:endParaRPr lang="en-US" dirty="0"/>
          </a:p>
        </p:txBody>
      </p:sp>
      <p:sp>
        <p:nvSpPr>
          <p:cNvPr id="3" name="Content Placeholder 2"/>
          <p:cNvSpPr>
            <a:spLocks noGrp="1"/>
          </p:cNvSpPr>
          <p:nvPr>
            <p:ph idx="1"/>
          </p:nvPr>
        </p:nvSpPr>
        <p:spPr/>
        <p:txBody>
          <a:bodyPr/>
          <a:lstStyle/>
          <a:p>
            <a:pPr>
              <a:lnSpc>
                <a:spcPts val="3400"/>
              </a:lnSpc>
              <a:buSzPct val="130000"/>
              <a:buFont typeface="Wingdings" pitchFamily="2" charset="2"/>
              <a:buChar char="§"/>
              <a:defRPr/>
            </a:pPr>
            <a:r>
              <a:rPr lang="en-US" b="1" dirty="0"/>
              <a:t>Depreciation</a:t>
            </a:r>
            <a:r>
              <a:rPr lang="en-US" dirty="0"/>
              <a:t> of buildings and equipment   (Rent and fixed asset computers)                           </a:t>
            </a:r>
          </a:p>
          <a:p>
            <a:pPr>
              <a:lnSpc>
                <a:spcPts val="3400"/>
              </a:lnSpc>
              <a:buSzPct val="130000"/>
              <a:buFont typeface="Wingdings" pitchFamily="2" charset="2"/>
              <a:buChar char="§"/>
              <a:defRPr/>
            </a:pPr>
            <a:r>
              <a:rPr lang="en-US" b="1" dirty="0"/>
              <a:t>Operation and maintenance </a:t>
            </a:r>
            <a:r>
              <a:rPr lang="en-US" dirty="0"/>
              <a:t>facilities                                  	(Utilities, service agreements, insurance)</a:t>
            </a:r>
          </a:p>
          <a:p>
            <a:pPr>
              <a:lnSpc>
                <a:spcPts val="3400"/>
              </a:lnSpc>
              <a:buSzPct val="130000"/>
              <a:buFont typeface="Wingdings" pitchFamily="2" charset="2"/>
              <a:buChar char="§"/>
              <a:defRPr/>
            </a:pPr>
            <a:r>
              <a:rPr lang="en-US" b="1" dirty="0"/>
              <a:t>Administrative salaries</a:t>
            </a:r>
            <a:r>
              <a:rPr lang="en-US" dirty="0"/>
              <a:t> and expenses           </a:t>
            </a:r>
            <a:br>
              <a:rPr lang="en-US" dirty="0"/>
            </a:br>
            <a:r>
              <a:rPr lang="en-US" dirty="0"/>
              <a:t>	(Administrative and financial staff)</a:t>
            </a:r>
          </a:p>
          <a:p>
            <a:pPr>
              <a:lnSpc>
                <a:spcPts val="3400"/>
              </a:lnSpc>
              <a:buSzPct val="130000"/>
              <a:buFont typeface="Wingdings" pitchFamily="2" charset="2"/>
              <a:buChar char="§"/>
              <a:defRPr/>
            </a:pPr>
            <a:r>
              <a:rPr lang="en-US" b="1" dirty="0"/>
              <a:t>Legal services</a:t>
            </a:r>
          </a:p>
          <a:p>
            <a:endParaRPr lang="en-US" dirty="0"/>
          </a:p>
        </p:txBody>
      </p:sp>
    </p:spTree>
    <p:extLst>
      <p:ext uri="{BB962C8B-B14F-4D97-AF65-F5344CB8AC3E}">
        <p14:creationId xmlns:p14="http://schemas.microsoft.com/office/powerpoint/2010/main" val="842076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Allocation Bases</a:t>
            </a:r>
          </a:p>
        </p:txBody>
      </p:sp>
      <p:sp>
        <p:nvSpPr>
          <p:cNvPr id="3" name="Content Placeholder 2"/>
          <p:cNvSpPr>
            <a:spLocks noGrp="1"/>
          </p:cNvSpPr>
          <p:nvPr>
            <p:ph idx="1"/>
          </p:nvPr>
        </p:nvSpPr>
        <p:spPr/>
        <p:txBody>
          <a:bodyPr/>
          <a:lstStyle/>
          <a:p>
            <a:pPr>
              <a:buSzPct val="130000"/>
              <a:buFont typeface="Wingdings" pitchFamily="2" charset="2"/>
              <a:buChar char="§"/>
              <a:defRPr/>
            </a:pPr>
            <a:r>
              <a:rPr lang="en-US" dirty="0"/>
              <a:t>Employees</a:t>
            </a:r>
            <a:br>
              <a:rPr lang="en-US" dirty="0"/>
            </a:br>
            <a:endParaRPr lang="en-US" dirty="0"/>
          </a:p>
          <a:p>
            <a:pPr>
              <a:buSzPct val="130000"/>
              <a:buFont typeface="Wingdings" pitchFamily="2" charset="2"/>
              <a:buChar char="§"/>
              <a:defRPr/>
            </a:pPr>
            <a:r>
              <a:rPr lang="en-US" dirty="0" smtClean="0"/>
              <a:t>Space/Square </a:t>
            </a:r>
            <a:r>
              <a:rPr lang="en-US" dirty="0"/>
              <a:t>Footage</a:t>
            </a:r>
            <a:br>
              <a:rPr lang="en-US" dirty="0"/>
            </a:br>
            <a:endParaRPr lang="en-US" dirty="0"/>
          </a:p>
          <a:p>
            <a:pPr>
              <a:buSzPct val="130000"/>
              <a:buFont typeface="Wingdings" pitchFamily="2" charset="2"/>
              <a:buChar char="§"/>
              <a:defRPr/>
            </a:pPr>
            <a:r>
              <a:rPr lang="en-US" dirty="0"/>
              <a:t>Salaries and Wages</a:t>
            </a:r>
          </a:p>
          <a:p>
            <a:endParaRPr lang="en-US" dirty="0"/>
          </a:p>
        </p:txBody>
      </p:sp>
    </p:spTree>
    <p:extLst>
      <p:ext uri="{BB962C8B-B14F-4D97-AF65-F5344CB8AC3E}">
        <p14:creationId xmlns:p14="http://schemas.microsoft.com/office/powerpoint/2010/main" val="14161760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a:t>
            </a:r>
            <a:r>
              <a:rPr lang="en-US" dirty="0">
                <a:latin typeface="Arial" pitchFamily="34" charset="0"/>
                <a:cs typeface="Arial" pitchFamily="34" charset="0"/>
              </a:rPr>
              <a:t> </a:t>
            </a:r>
            <a:r>
              <a:rPr lang="en-US" dirty="0"/>
              <a:t>Cost Rate</a:t>
            </a:r>
          </a:p>
        </p:txBody>
      </p:sp>
      <p:sp>
        <p:nvSpPr>
          <p:cNvPr id="3" name="Content Placeholder 2"/>
          <p:cNvSpPr>
            <a:spLocks noGrp="1"/>
          </p:cNvSpPr>
          <p:nvPr>
            <p:ph idx="1"/>
          </p:nvPr>
        </p:nvSpPr>
        <p:spPr/>
        <p:txBody>
          <a:bodyPr/>
          <a:lstStyle/>
          <a:p>
            <a:pPr>
              <a:buSzPct val="130000"/>
              <a:buFont typeface="Wingdings" pitchFamily="2" charset="2"/>
              <a:buChar char="§"/>
              <a:defRPr/>
            </a:pPr>
            <a:r>
              <a:rPr lang="en-US" b="1" dirty="0"/>
              <a:t>Indirect Cost Rate (%) </a:t>
            </a:r>
            <a:r>
              <a:rPr lang="en-US" dirty="0"/>
              <a:t>=   </a:t>
            </a:r>
            <a:r>
              <a:rPr lang="en-US" u="sng" dirty="0"/>
              <a:t>Total Indirect Costs ($)</a:t>
            </a:r>
          </a:p>
          <a:p>
            <a:pPr marL="0" indent="0">
              <a:buSzPct val="130000"/>
              <a:buNone/>
              <a:defRPr/>
            </a:pPr>
            <a:r>
              <a:rPr lang="en-US" dirty="0"/>
              <a:t>                                                     </a:t>
            </a:r>
            <a:r>
              <a:rPr lang="en-US" dirty="0" smtClean="0"/>
              <a:t>    </a:t>
            </a:r>
            <a:r>
              <a:rPr lang="en-US" dirty="0"/>
              <a:t>Direct Cost Base ($)</a:t>
            </a:r>
            <a:br>
              <a:rPr lang="en-US" dirty="0"/>
            </a:br>
            <a:r>
              <a:rPr lang="en-US" dirty="0"/>
              <a:t>               </a:t>
            </a:r>
          </a:p>
          <a:p>
            <a:pPr>
              <a:buSzPct val="130000"/>
              <a:buFont typeface="Wingdings" pitchFamily="2" charset="2"/>
              <a:buChar char="§"/>
              <a:defRPr/>
            </a:pPr>
            <a:r>
              <a:rPr lang="en-US" b="1" dirty="0"/>
              <a:t>Indirect Costs are fixed</a:t>
            </a:r>
          </a:p>
          <a:p>
            <a:pPr lvl="1">
              <a:buSzPct val="130000"/>
              <a:buFont typeface="Wingdings" pitchFamily="2" charset="2"/>
              <a:buChar char="§"/>
              <a:defRPr/>
            </a:pPr>
            <a:r>
              <a:rPr lang="en-US" dirty="0"/>
              <a:t>Small Base = Large Rate</a:t>
            </a:r>
          </a:p>
          <a:p>
            <a:pPr lvl="1">
              <a:buSzPct val="130000"/>
              <a:buFont typeface="Wingdings" pitchFamily="2" charset="2"/>
              <a:buChar char="§"/>
              <a:defRPr/>
            </a:pPr>
            <a:r>
              <a:rPr lang="en-US" dirty="0"/>
              <a:t>Large Base = Small </a:t>
            </a:r>
            <a:r>
              <a:rPr lang="en-US" dirty="0" smtClean="0"/>
              <a:t>Rate</a:t>
            </a:r>
          </a:p>
          <a:p>
            <a:pPr lvl="1">
              <a:buSzPct val="130000"/>
              <a:buFont typeface="Wingdings" pitchFamily="2" charset="2"/>
              <a:buChar char="§"/>
              <a:defRPr/>
            </a:pPr>
            <a:endParaRPr lang="en-US" dirty="0"/>
          </a:p>
          <a:p>
            <a:pPr lvl="1">
              <a:buSzPct val="130000"/>
              <a:buFont typeface="Wingdings" panose="05000000000000000000" pitchFamily="2" charset="2"/>
              <a:buChar char="v"/>
              <a:defRPr/>
            </a:pPr>
            <a:r>
              <a:rPr lang="en-US" dirty="0" smtClean="0"/>
              <a:t>Agency must submit a cost allocation plan to their cognizant state agency for approval before indirect costs can be charged to OCJP grants.  The cost allocation plan must include the indirect cost rate and method used to arrive at the rate.</a:t>
            </a:r>
            <a:endParaRPr lang="en-US" dirty="0"/>
          </a:p>
          <a:p>
            <a:endParaRPr lang="en-US" dirty="0"/>
          </a:p>
        </p:txBody>
      </p:sp>
    </p:spTree>
    <p:extLst>
      <p:ext uri="{BB962C8B-B14F-4D97-AF65-F5344CB8AC3E}">
        <p14:creationId xmlns:p14="http://schemas.microsoft.com/office/powerpoint/2010/main" val="3849462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 Rate Example </a:t>
            </a:r>
          </a:p>
        </p:txBody>
      </p:sp>
      <p:sp>
        <p:nvSpPr>
          <p:cNvPr id="3" name="Content Placeholder 2"/>
          <p:cNvSpPr>
            <a:spLocks noGrp="1"/>
          </p:cNvSpPr>
          <p:nvPr>
            <p:ph idx="1"/>
          </p:nvPr>
        </p:nvSpPr>
        <p:spPr/>
        <p:txBody>
          <a:bodyPr/>
          <a:lstStyle/>
          <a:p>
            <a:pPr marL="0" indent="0">
              <a:buSzPct val="130000"/>
              <a:buNone/>
              <a:defRPr/>
            </a:pPr>
            <a:endParaRPr lang="en-US" dirty="0"/>
          </a:p>
          <a:p>
            <a:pPr>
              <a:buSzPct val="130000"/>
              <a:buFont typeface="Wingdings" pitchFamily="2" charset="2"/>
              <a:buChar char="§"/>
              <a:defRPr/>
            </a:pPr>
            <a:r>
              <a:rPr lang="en-US" dirty="0"/>
              <a:t>Indirect Costs = $500,000</a:t>
            </a:r>
          </a:p>
          <a:p>
            <a:pPr>
              <a:buSzPct val="130000"/>
              <a:buFont typeface="Wingdings" pitchFamily="2" charset="2"/>
              <a:buChar char="§"/>
              <a:defRPr/>
            </a:pPr>
            <a:endParaRPr lang="en-US" dirty="0"/>
          </a:p>
          <a:p>
            <a:pPr>
              <a:buSzPct val="130000"/>
              <a:buFont typeface="Wingdings" pitchFamily="2" charset="2"/>
              <a:buChar char="§"/>
              <a:defRPr/>
            </a:pPr>
            <a:r>
              <a:rPr lang="en-US" dirty="0"/>
              <a:t>Direct Salaries &amp; Wages = $2,000,000</a:t>
            </a:r>
          </a:p>
          <a:p>
            <a:pPr>
              <a:buSzPct val="130000"/>
              <a:buFont typeface="Wingdings" pitchFamily="2" charset="2"/>
              <a:buChar char="§"/>
              <a:defRPr/>
            </a:pPr>
            <a:endParaRPr lang="en-US" dirty="0"/>
          </a:p>
          <a:p>
            <a:pPr>
              <a:buSzPct val="130000"/>
              <a:buFont typeface="Wingdings" pitchFamily="2" charset="2"/>
              <a:buChar char="§"/>
              <a:defRPr/>
            </a:pPr>
            <a:r>
              <a:rPr lang="en-US" dirty="0"/>
              <a:t>Indirect Rate:    </a:t>
            </a:r>
            <a:r>
              <a:rPr lang="en-US" u="sng" dirty="0"/>
              <a:t>  $500,000</a:t>
            </a:r>
            <a:r>
              <a:rPr lang="en-US" dirty="0"/>
              <a:t>  = 25%					                 </a:t>
            </a:r>
            <a:r>
              <a:rPr lang="en-US" dirty="0" smtClean="0"/>
              <a:t>  $</a:t>
            </a:r>
            <a:r>
              <a:rPr lang="en-US" dirty="0"/>
              <a:t>2,000,000</a:t>
            </a:r>
            <a:endParaRPr lang="en-US" u="sng" dirty="0"/>
          </a:p>
          <a:p>
            <a:endParaRPr lang="en-US" dirty="0"/>
          </a:p>
        </p:txBody>
      </p:sp>
    </p:spTree>
    <p:extLst>
      <p:ext uri="{BB962C8B-B14F-4D97-AF65-F5344CB8AC3E}">
        <p14:creationId xmlns:p14="http://schemas.microsoft.com/office/powerpoint/2010/main" val="41168366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a:t>
            </a:r>
          </a:p>
        </p:txBody>
      </p:sp>
      <p:sp>
        <p:nvSpPr>
          <p:cNvPr id="3" name="Content Placeholder 2"/>
          <p:cNvSpPr>
            <a:spLocks noGrp="1"/>
          </p:cNvSpPr>
          <p:nvPr>
            <p:ph idx="1"/>
          </p:nvPr>
        </p:nvSpPr>
        <p:spPr/>
        <p:txBody>
          <a:bodyPr>
            <a:normAutofit fontScale="92500"/>
          </a:bodyPr>
          <a:lstStyle/>
          <a:p>
            <a:pPr>
              <a:lnSpc>
                <a:spcPct val="150000"/>
              </a:lnSpc>
              <a:buSzPct val="130000"/>
              <a:buFont typeface="Wingdings" pitchFamily="2" charset="2"/>
              <a:buChar char="§"/>
              <a:defRPr/>
            </a:pPr>
            <a:r>
              <a:rPr lang="en-US" dirty="0"/>
              <a:t>Use </a:t>
            </a:r>
            <a:r>
              <a:rPr lang="en-US" b="1" dirty="0"/>
              <a:t>consistent and reasonable </a:t>
            </a:r>
            <a:r>
              <a:rPr lang="en-US" dirty="0"/>
              <a:t>method</a:t>
            </a:r>
          </a:p>
          <a:p>
            <a:pPr>
              <a:lnSpc>
                <a:spcPct val="150000"/>
              </a:lnSpc>
              <a:buSzPct val="130000"/>
              <a:buFont typeface="Wingdings" pitchFamily="2" charset="2"/>
              <a:buChar char="§"/>
              <a:defRPr/>
            </a:pPr>
            <a:r>
              <a:rPr lang="en-US" dirty="0"/>
              <a:t>Identify and </a:t>
            </a:r>
            <a:r>
              <a:rPr lang="en-US" b="1" dirty="0"/>
              <a:t>charge direct expenses </a:t>
            </a:r>
            <a:r>
              <a:rPr lang="en-US" dirty="0"/>
              <a:t>whenever possible</a:t>
            </a:r>
          </a:p>
          <a:p>
            <a:pPr>
              <a:lnSpc>
                <a:spcPct val="150000"/>
              </a:lnSpc>
              <a:buSzPct val="130000"/>
              <a:buFont typeface="Wingdings" pitchFamily="2" charset="2"/>
              <a:buChar char="§"/>
              <a:defRPr/>
            </a:pPr>
            <a:r>
              <a:rPr lang="en-US" dirty="0"/>
              <a:t>Identify </a:t>
            </a:r>
            <a:r>
              <a:rPr lang="en-US" b="1" dirty="0"/>
              <a:t>primary cost drivers </a:t>
            </a:r>
            <a:r>
              <a:rPr lang="en-US" dirty="0"/>
              <a:t>of indirect cost (salary vs. space)</a:t>
            </a:r>
          </a:p>
          <a:p>
            <a:pPr>
              <a:lnSpc>
                <a:spcPct val="150000"/>
              </a:lnSpc>
              <a:buSzPct val="130000"/>
              <a:buFont typeface="Wingdings" pitchFamily="2" charset="2"/>
              <a:buChar char="§"/>
              <a:defRPr/>
            </a:pPr>
            <a:r>
              <a:rPr lang="en-US" dirty="0"/>
              <a:t>Document </a:t>
            </a:r>
            <a:r>
              <a:rPr lang="en-US" b="1" dirty="0"/>
              <a:t>allocation methodology </a:t>
            </a:r>
          </a:p>
          <a:p>
            <a:pPr>
              <a:lnSpc>
                <a:spcPct val="150000"/>
              </a:lnSpc>
              <a:buSzPct val="130000"/>
              <a:buFont typeface="Wingdings" pitchFamily="2" charset="2"/>
              <a:buChar char="§"/>
              <a:defRPr/>
            </a:pPr>
            <a:r>
              <a:rPr lang="en-US" dirty="0"/>
              <a:t>Allocate </a:t>
            </a:r>
            <a:r>
              <a:rPr lang="en-US" b="1" dirty="0"/>
              <a:t>appropriate </a:t>
            </a:r>
            <a:r>
              <a:rPr lang="en-US" b="1" dirty="0" smtClean="0"/>
              <a:t>expenses; </a:t>
            </a:r>
            <a:r>
              <a:rPr lang="en-US" dirty="0" smtClean="0"/>
              <a:t>any </a:t>
            </a:r>
            <a:r>
              <a:rPr lang="en-US" dirty="0" err="1" smtClean="0"/>
              <a:t>unallowables</a:t>
            </a:r>
            <a:r>
              <a:rPr lang="en-US" dirty="0" smtClean="0"/>
              <a:t> must be removed</a:t>
            </a:r>
          </a:p>
          <a:p>
            <a:pPr>
              <a:lnSpc>
                <a:spcPct val="150000"/>
              </a:lnSpc>
              <a:buSzPct val="130000"/>
              <a:buFont typeface="Wingdings" pitchFamily="2" charset="2"/>
              <a:buChar char="§"/>
              <a:defRPr/>
            </a:pPr>
            <a:r>
              <a:rPr lang="en-US" dirty="0" smtClean="0"/>
              <a:t>The same </a:t>
            </a:r>
            <a:r>
              <a:rPr lang="en-US" dirty="0"/>
              <a:t>costs that have been treated as indirect costs </a:t>
            </a:r>
            <a:r>
              <a:rPr lang="en-US" dirty="0" smtClean="0"/>
              <a:t>can not be </a:t>
            </a:r>
            <a:r>
              <a:rPr lang="en-US" dirty="0"/>
              <a:t>claimed as direct costs. Similar types of </a:t>
            </a:r>
            <a:r>
              <a:rPr lang="en-US"/>
              <a:t>costs </a:t>
            </a:r>
            <a:r>
              <a:rPr lang="en-US" smtClean="0"/>
              <a:t>must be </a:t>
            </a:r>
            <a:r>
              <a:rPr lang="en-US" dirty="0"/>
              <a:t>accounted for consistently.</a:t>
            </a:r>
            <a:endParaRPr lang="en-US" b="1" dirty="0" smtClean="0"/>
          </a:p>
        </p:txBody>
      </p:sp>
    </p:spTree>
    <p:extLst>
      <p:ext uri="{BB962C8B-B14F-4D97-AF65-F5344CB8AC3E}">
        <p14:creationId xmlns:p14="http://schemas.microsoft.com/office/powerpoint/2010/main" val="17714101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to Include when Submitting Cost Allocation Plan</a:t>
            </a:r>
            <a:endParaRPr lang="en-US" dirty="0"/>
          </a:p>
        </p:txBody>
      </p:sp>
      <p:sp>
        <p:nvSpPr>
          <p:cNvPr id="3" name="Content Placeholder 2"/>
          <p:cNvSpPr>
            <a:spLocks noGrp="1"/>
          </p:cNvSpPr>
          <p:nvPr>
            <p:ph idx="1"/>
          </p:nvPr>
        </p:nvSpPr>
        <p:spPr/>
        <p:txBody>
          <a:bodyPr>
            <a:normAutofit lnSpcReduction="10000"/>
          </a:bodyPr>
          <a:lstStyle/>
          <a:p>
            <a:r>
              <a:rPr lang="en-US" dirty="0" smtClean="0"/>
              <a:t>Organization Chart</a:t>
            </a:r>
          </a:p>
          <a:p>
            <a:r>
              <a:rPr lang="en-US" dirty="0"/>
              <a:t>Cost Policy </a:t>
            </a:r>
            <a:r>
              <a:rPr lang="en-US" dirty="0" smtClean="0"/>
              <a:t>Statement describing accounting </a:t>
            </a:r>
            <a:r>
              <a:rPr lang="en-US" dirty="0"/>
              <a:t>policies and </a:t>
            </a:r>
            <a:r>
              <a:rPr lang="en-US" dirty="0" smtClean="0"/>
              <a:t>narrating in </a:t>
            </a:r>
            <a:r>
              <a:rPr lang="en-US" dirty="0"/>
              <a:t>detail the proposed Cost Allocation Plan. This plan must describe the procedures used to identify, measure and allocate all costs to each benefiting activity. </a:t>
            </a:r>
          </a:p>
          <a:p>
            <a:r>
              <a:rPr lang="en-US" dirty="0"/>
              <a:t>Financial statements (audited if available) for the applicable fiscal year. </a:t>
            </a:r>
            <a:endParaRPr lang="en-US" dirty="0" smtClean="0"/>
          </a:p>
          <a:p>
            <a:r>
              <a:rPr lang="en-US" dirty="0"/>
              <a:t>Personnel Costs </a:t>
            </a:r>
            <a:r>
              <a:rPr lang="en-US" dirty="0" smtClean="0"/>
              <a:t>Worksheet </a:t>
            </a:r>
            <a:r>
              <a:rPr lang="en-US" dirty="0"/>
              <a:t>including fringe benefits breakdown</a:t>
            </a:r>
            <a:r>
              <a:rPr lang="en-US" dirty="0" smtClean="0"/>
              <a:t>. Include allocation of personnel showing direct/indirect time charges.</a:t>
            </a:r>
          </a:p>
          <a:p>
            <a:r>
              <a:rPr lang="en-US" dirty="0"/>
              <a:t>A listing of </a:t>
            </a:r>
            <a:r>
              <a:rPr lang="en-US" dirty="0" smtClean="0"/>
              <a:t>all grants </a:t>
            </a:r>
            <a:r>
              <a:rPr lang="en-US" dirty="0"/>
              <a:t>and </a:t>
            </a:r>
            <a:r>
              <a:rPr lang="en-US" dirty="0" smtClean="0"/>
              <a:t>contracts, program </a:t>
            </a:r>
            <a:r>
              <a:rPr lang="en-US" dirty="0"/>
              <a:t>office funding </a:t>
            </a:r>
            <a:r>
              <a:rPr lang="en-US" dirty="0" smtClean="0"/>
              <a:t>source, </a:t>
            </a:r>
            <a:r>
              <a:rPr lang="en-US" dirty="0"/>
              <a:t>total dollar amount, period of performance, and the indirect cost limitations (if any) applicable to </a:t>
            </a:r>
            <a:r>
              <a:rPr lang="en-US" dirty="0" smtClean="0"/>
              <a:t>each.</a:t>
            </a:r>
          </a:p>
          <a:p>
            <a:r>
              <a:rPr lang="en-US" dirty="0" smtClean="0"/>
              <a:t>Must be signed by authorized official.</a:t>
            </a:r>
            <a:endParaRPr lang="en-US" dirty="0"/>
          </a:p>
        </p:txBody>
      </p:sp>
    </p:spTree>
    <p:extLst>
      <p:ext uri="{BB962C8B-B14F-4D97-AF65-F5344CB8AC3E}">
        <p14:creationId xmlns:p14="http://schemas.microsoft.com/office/powerpoint/2010/main" val="131292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 Rule</a:t>
            </a:r>
          </a:p>
        </p:txBody>
      </p:sp>
      <p:sp>
        <p:nvSpPr>
          <p:cNvPr id="3" name="Content Placeholder 2"/>
          <p:cNvSpPr>
            <a:spLocks noGrp="1"/>
          </p:cNvSpPr>
          <p:nvPr>
            <p:ph idx="1"/>
          </p:nvPr>
        </p:nvSpPr>
        <p:spPr>
          <a:xfrm>
            <a:off x="152400" y="1066800"/>
            <a:ext cx="8839200" cy="5562600"/>
          </a:xfrm>
        </p:spPr>
        <p:txBody>
          <a:bodyPr/>
          <a:lstStyle/>
          <a:p>
            <a:pPr marL="0" indent="0">
              <a:spcAft>
                <a:spcPts val="1200"/>
              </a:spcAft>
              <a:buNone/>
            </a:pPr>
            <a:r>
              <a:rPr lang="en-US" b="1" dirty="0" smtClean="0"/>
              <a:t>See </a:t>
            </a:r>
            <a:r>
              <a:rPr lang="en-US" b="1" dirty="0" smtClean="0">
                <a:hlinkClick r:id="rId3"/>
              </a:rPr>
              <a:t>Chapter XVII of the OCJP Grants Manual</a:t>
            </a:r>
            <a:endParaRPr lang="en-US" b="1" dirty="0" smtClean="0"/>
          </a:p>
          <a:p>
            <a:pPr>
              <a:spcAft>
                <a:spcPts val="1200"/>
              </a:spcAft>
              <a:buFont typeface="Wingdings" panose="05000000000000000000" pitchFamily="2" charset="2"/>
              <a:buChar char="§"/>
            </a:pPr>
            <a:r>
              <a:rPr lang="en-US" sz="2000" dirty="0" smtClean="0"/>
              <a:t>Agencies </a:t>
            </a:r>
            <a:r>
              <a:rPr lang="en-US" sz="2000" dirty="0"/>
              <a:t>can move money within approved budget lines utilizing the 20% </a:t>
            </a:r>
            <a:r>
              <a:rPr lang="en-US" sz="2000" dirty="0" smtClean="0"/>
              <a:t>Rule; does not require prior approval unless it’s a prior approval item like personnel and indirect costs.</a:t>
            </a:r>
          </a:p>
          <a:p>
            <a:pPr>
              <a:spcAft>
                <a:spcPts val="1200"/>
              </a:spcAft>
              <a:buFont typeface="Wingdings" panose="05000000000000000000" pitchFamily="2" charset="2"/>
              <a:buChar char="§"/>
            </a:pPr>
            <a:r>
              <a:rPr lang="en-US" sz="2000" dirty="0" smtClean="0"/>
              <a:t>The 20% must be calculated on both the “to” and “from” line.</a:t>
            </a:r>
            <a:endParaRPr lang="en-US" sz="2000" dirty="0"/>
          </a:p>
          <a:p>
            <a:pPr>
              <a:spcAft>
                <a:spcPts val="1200"/>
              </a:spcAft>
              <a:buFont typeface="Wingdings" panose="05000000000000000000" pitchFamily="2" charset="2"/>
              <a:buChar char="§"/>
            </a:pPr>
            <a:r>
              <a:rPr lang="en-US" sz="2000" dirty="0" smtClean="0"/>
              <a:t>Once </a:t>
            </a:r>
            <a:r>
              <a:rPr lang="en-US" sz="2000" dirty="0"/>
              <a:t>a line is increased by 20%, it cannot be increased again.</a:t>
            </a:r>
          </a:p>
          <a:p>
            <a:pPr>
              <a:spcAft>
                <a:spcPts val="1200"/>
              </a:spcAft>
              <a:buFont typeface="Wingdings" panose="05000000000000000000" pitchFamily="2" charset="2"/>
              <a:buChar char="§"/>
            </a:pPr>
            <a:r>
              <a:rPr lang="en-US" sz="2000" dirty="0"/>
              <a:t>If a line does not already have funding (a zero dollar line) it cannot have money moved to it</a:t>
            </a:r>
            <a:r>
              <a:rPr lang="en-US" sz="2000" dirty="0" smtClean="0"/>
              <a:t>.</a:t>
            </a:r>
          </a:p>
          <a:p>
            <a:pPr>
              <a:buFont typeface="Wingdings" panose="05000000000000000000" pitchFamily="2" charset="2"/>
              <a:buChar char="§"/>
            </a:pPr>
            <a:r>
              <a:rPr lang="en-US" sz="2000" dirty="0"/>
              <a:t>Line-item changes include only items that are currently in the agency’s approved budget</a:t>
            </a:r>
            <a:r>
              <a:rPr lang="en-US" sz="2000" dirty="0" smtClean="0"/>
              <a:t>.</a:t>
            </a:r>
          </a:p>
          <a:p>
            <a:pPr>
              <a:buFont typeface="Wingdings" panose="05000000000000000000" pitchFamily="2" charset="2"/>
              <a:buChar char="§"/>
            </a:pPr>
            <a:endParaRPr lang="en-US" sz="2000" dirty="0"/>
          </a:p>
          <a:p>
            <a:pPr>
              <a:buFont typeface="Wingdings" panose="05000000000000000000" pitchFamily="2" charset="2"/>
              <a:buChar char="§"/>
            </a:pPr>
            <a:r>
              <a:rPr lang="en-US" sz="2000" b="1" dirty="0" smtClean="0">
                <a:solidFill>
                  <a:srgbClr val="FF0000"/>
                </a:solidFill>
              </a:rPr>
              <a:t>20% rule does not apply to the in kind line.</a:t>
            </a:r>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056579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Requirements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276682"/>
              </p:ext>
            </p:extLst>
          </p:nvPr>
        </p:nvGraphicFramePr>
        <p:xfrm>
          <a:off x="152400" y="1066800"/>
          <a:ext cx="8839200" cy="5164215"/>
        </p:xfrm>
        <a:graphic>
          <a:graphicData uri="http://schemas.openxmlformats.org/drawingml/2006/table">
            <a:tbl>
              <a:tblPr firstRow="1" bandRow="1">
                <a:tableStyleId>{7DF18680-E054-41AD-8BC1-D1AEF772440D}</a:tableStyleId>
              </a:tblPr>
              <a:tblGrid>
                <a:gridCol w="2209800"/>
                <a:gridCol w="1600200"/>
                <a:gridCol w="2286000"/>
                <a:gridCol w="2743200"/>
              </a:tblGrid>
              <a:tr h="367677">
                <a:tc>
                  <a:txBody>
                    <a:bodyPr/>
                    <a:lstStyle/>
                    <a:p>
                      <a:pPr algn="r"/>
                      <a:r>
                        <a:rPr lang="en-US" sz="1700" dirty="0" smtClean="0"/>
                        <a:t>See</a:t>
                      </a:r>
                      <a:r>
                        <a:rPr lang="en-US" sz="1700" baseline="0" dirty="0" smtClean="0"/>
                        <a:t> Chapter VII of the</a:t>
                      </a:r>
                      <a:endParaRPr lang="en-US" sz="1700" dirty="0"/>
                    </a:p>
                  </a:txBody>
                  <a:tcPr/>
                </a:tc>
                <a:tc>
                  <a:txBody>
                    <a:bodyPr/>
                    <a:lstStyle/>
                    <a:p>
                      <a:pPr algn="l"/>
                      <a:r>
                        <a:rPr lang="en-US" sz="1700" dirty="0" smtClean="0"/>
                        <a:t>Administrative</a:t>
                      </a:r>
                      <a:endParaRPr lang="en-US" sz="1700" dirty="0"/>
                    </a:p>
                  </a:txBody>
                  <a:tcPr/>
                </a:tc>
                <a:tc>
                  <a:txBody>
                    <a:bodyPr/>
                    <a:lstStyle/>
                    <a:p>
                      <a:pPr algn="l"/>
                      <a:r>
                        <a:rPr lang="en-US" sz="1700" dirty="0" smtClean="0"/>
                        <a:t>Manual</a:t>
                      </a:r>
                      <a:endParaRPr lang="en-US" sz="1700" dirty="0"/>
                    </a:p>
                  </a:txBody>
                  <a:tcPr/>
                </a:tc>
                <a:tc>
                  <a:txBody>
                    <a:bodyPr/>
                    <a:lstStyle/>
                    <a:p>
                      <a:endParaRPr lang="en-US" dirty="0"/>
                    </a:p>
                  </a:txBody>
                  <a:tcPr/>
                </a:tc>
              </a:tr>
              <a:tr h="367677">
                <a:tc>
                  <a:txBody>
                    <a:bodyPr/>
                    <a:lstStyle/>
                    <a:p>
                      <a:r>
                        <a:rPr lang="en-US" dirty="0" smtClean="0"/>
                        <a:t>Report Required</a:t>
                      </a:r>
                      <a:endParaRPr lang="en-US" dirty="0"/>
                    </a:p>
                  </a:txBody>
                  <a:tcPr/>
                </a:tc>
                <a:tc>
                  <a:txBody>
                    <a:bodyPr/>
                    <a:lstStyle/>
                    <a:p>
                      <a:pPr algn="ctr"/>
                      <a:r>
                        <a:rPr lang="en-US" dirty="0" smtClean="0"/>
                        <a:t>Organization</a:t>
                      </a:r>
                      <a:endParaRPr lang="en-US" dirty="0"/>
                    </a:p>
                  </a:txBody>
                  <a:tcPr/>
                </a:tc>
                <a:tc>
                  <a:txBody>
                    <a:bodyPr/>
                    <a:lstStyle/>
                    <a:p>
                      <a:pPr algn="ctr"/>
                      <a:r>
                        <a:rPr lang="en-US" dirty="0" smtClean="0"/>
                        <a:t>Reporting Period</a:t>
                      </a:r>
                      <a:endParaRPr lang="en-US" dirty="0"/>
                    </a:p>
                  </a:txBody>
                  <a:tcPr/>
                </a:tc>
                <a:tc>
                  <a:txBody>
                    <a:bodyPr/>
                    <a:lstStyle/>
                    <a:p>
                      <a:r>
                        <a:rPr lang="en-US" dirty="0" smtClean="0"/>
                        <a:t>Date Due to OCJP</a:t>
                      </a:r>
                      <a:endParaRPr lang="en-US" dirty="0"/>
                    </a:p>
                  </a:txBody>
                  <a:tcPr/>
                </a:tc>
              </a:tr>
              <a:tr h="367677">
                <a:tc>
                  <a:txBody>
                    <a:bodyPr/>
                    <a:lstStyle/>
                    <a:p>
                      <a:r>
                        <a:rPr lang="en-US" sz="1400" dirty="0" smtClean="0"/>
                        <a:t>Reimbursement Invoice</a:t>
                      </a:r>
                      <a:endParaRPr lang="en-US" sz="1400" dirty="0"/>
                    </a:p>
                  </a:txBody>
                  <a:tcPr/>
                </a:tc>
                <a:tc>
                  <a:txBody>
                    <a:bodyPr/>
                    <a:lstStyle/>
                    <a:p>
                      <a:pPr algn="ctr"/>
                      <a:r>
                        <a:rPr lang="en-US" sz="1400" dirty="0" smtClean="0"/>
                        <a:t>All</a:t>
                      </a:r>
                      <a:endParaRPr lang="en-US" sz="1400" dirty="0"/>
                    </a:p>
                  </a:txBody>
                  <a:tcPr/>
                </a:tc>
                <a:tc>
                  <a:txBody>
                    <a:bodyPr/>
                    <a:lstStyle/>
                    <a:p>
                      <a:pPr algn="ctr"/>
                      <a:r>
                        <a:rPr lang="en-US" sz="1400" dirty="0" smtClean="0"/>
                        <a:t>Prior Month/Quarter</a:t>
                      </a:r>
                      <a:endParaRPr lang="en-US" sz="1400" dirty="0"/>
                    </a:p>
                  </a:txBody>
                  <a:tcPr/>
                </a:tc>
                <a:tc>
                  <a:txBody>
                    <a:bodyPr/>
                    <a:lstStyle/>
                    <a:p>
                      <a:r>
                        <a:rPr lang="en-US" sz="1400" dirty="0" smtClean="0"/>
                        <a:t>At least</a:t>
                      </a:r>
                      <a:r>
                        <a:rPr lang="en-US" sz="1400" baseline="0" dirty="0" smtClean="0"/>
                        <a:t> quarterly; prefer </a:t>
                      </a:r>
                      <a:r>
                        <a:rPr lang="en-US" sz="1400" baseline="0" smtClean="0"/>
                        <a:t>monthly.</a:t>
                      </a:r>
                      <a:endParaRPr lang="en-US" sz="1400" baseline="0" dirty="0" smtClean="0"/>
                    </a:p>
                  </a:txBody>
                  <a:tcPr/>
                </a:tc>
              </a:tr>
              <a:tr h="815941">
                <a:tc>
                  <a:txBody>
                    <a:bodyPr/>
                    <a:lstStyle/>
                    <a:p>
                      <a:r>
                        <a:rPr lang="en-US" sz="1400" dirty="0" smtClean="0"/>
                        <a:t>Project Equipment Summary Report</a:t>
                      </a:r>
                      <a:endParaRPr lang="en-US" sz="1400" dirty="0"/>
                    </a:p>
                  </a:txBody>
                  <a:tcPr/>
                </a:tc>
                <a:tc>
                  <a:txBody>
                    <a:bodyPr/>
                    <a:lstStyle/>
                    <a:p>
                      <a:pPr algn="ctr"/>
                      <a:r>
                        <a:rPr lang="en-US" sz="1400" dirty="0" smtClean="0"/>
                        <a:t>All</a:t>
                      </a:r>
                      <a:endParaRPr lang="en-US" sz="1400" dirty="0"/>
                    </a:p>
                  </a:txBody>
                  <a:tcPr/>
                </a:tc>
                <a:tc>
                  <a:txBody>
                    <a:bodyPr/>
                    <a:lstStyle/>
                    <a:p>
                      <a:pPr algn="ctr"/>
                      <a:r>
                        <a:rPr lang="en-US" sz="1400" dirty="0" smtClean="0"/>
                        <a:t>July</a:t>
                      </a:r>
                      <a:r>
                        <a:rPr lang="en-US" sz="1400" baseline="0" dirty="0" smtClean="0"/>
                        <a:t> 1 – June 30</a:t>
                      </a:r>
                      <a:endParaRPr lang="en-US" sz="1400" dirty="0"/>
                    </a:p>
                  </a:txBody>
                  <a:tcPr/>
                </a:tc>
                <a:tc>
                  <a:txBody>
                    <a:bodyPr/>
                    <a:lstStyle/>
                    <a:p>
                      <a:r>
                        <a:rPr lang="en-US" sz="1400" dirty="0" smtClean="0"/>
                        <a:t>Submit online by July 31</a:t>
                      </a:r>
                      <a:r>
                        <a:rPr lang="en-US" sz="1400" baseline="30000" dirty="0" smtClean="0"/>
                        <a:t>st</a:t>
                      </a:r>
                      <a:r>
                        <a:rPr lang="en-US" sz="1400" dirty="0" smtClean="0"/>
                        <a:t> if equipment was purchased during the reporting period</a:t>
                      </a:r>
                      <a:endParaRPr lang="en-US" sz="1400" dirty="0"/>
                    </a:p>
                  </a:txBody>
                  <a:tcPr/>
                </a:tc>
              </a:tr>
              <a:tr h="1299462">
                <a:tc>
                  <a:txBody>
                    <a:bodyPr/>
                    <a:lstStyle/>
                    <a:p>
                      <a:r>
                        <a:rPr lang="en-US" sz="1400" dirty="0" smtClean="0"/>
                        <a:t>Program Income Summary Report</a:t>
                      </a:r>
                    </a:p>
                    <a:p>
                      <a:endParaRPr lang="en-US" sz="1400" dirty="0"/>
                    </a:p>
                  </a:txBody>
                  <a:tcPr/>
                </a:tc>
                <a:tc>
                  <a:txBody>
                    <a:bodyPr/>
                    <a:lstStyle/>
                    <a:p>
                      <a:pPr algn="ctr"/>
                      <a:r>
                        <a:rPr lang="en-US" sz="1400" dirty="0" smtClean="0"/>
                        <a:t>Government  &amp; Educational</a:t>
                      </a:r>
                      <a:r>
                        <a:rPr lang="en-US" sz="1400" baseline="0" dirty="0" smtClean="0"/>
                        <a:t> Institutions</a:t>
                      </a:r>
                      <a:endParaRPr lang="en-US" sz="1400" dirty="0"/>
                    </a:p>
                  </a:txBody>
                  <a:tcPr/>
                </a:tc>
                <a:tc>
                  <a:txBody>
                    <a:bodyPr/>
                    <a:lstStyle/>
                    <a:p>
                      <a:pPr algn="ctr"/>
                      <a:r>
                        <a:rPr lang="en-US" sz="1400" dirty="0" smtClean="0"/>
                        <a:t>Quarter Ending:</a:t>
                      </a:r>
                    </a:p>
                    <a:p>
                      <a:pPr algn="ctr"/>
                      <a:r>
                        <a:rPr lang="en-US" sz="1400" dirty="0" smtClean="0"/>
                        <a:t>September</a:t>
                      </a:r>
                      <a:r>
                        <a:rPr lang="en-US" sz="1400" baseline="0" dirty="0" smtClean="0"/>
                        <a:t> 30</a:t>
                      </a:r>
                    </a:p>
                    <a:p>
                      <a:pPr algn="ctr"/>
                      <a:r>
                        <a:rPr lang="en-US" sz="1400" baseline="0" dirty="0" smtClean="0"/>
                        <a:t>December 31</a:t>
                      </a:r>
                    </a:p>
                    <a:p>
                      <a:pPr algn="ctr"/>
                      <a:r>
                        <a:rPr lang="en-US" sz="1400" baseline="0" dirty="0" smtClean="0"/>
                        <a:t>March 31</a:t>
                      </a:r>
                    </a:p>
                    <a:p>
                      <a:pPr algn="ctr"/>
                      <a:r>
                        <a:rPr lang="en-US" sz="1400" baseline="0" dirty="0" smtClean="0"/>
                        <a:t>June 30</a:t>
                      </a:r>
                      <a:endParaRPr lang="en-US" sz="1400" dirty="0"/>
                    </a:p>
                  </a:txBody>
                  <a:tcPr/>
                </a:tc>
                <a:tc>
                  <a:txBody>
                    <a:bodyPr/>
                    <a:lstStyle/>
                    <a:p>
                      <a:pPr algn="ctr"/>
                      <a:r>
                        <a:rPr lang="en-US" sz="1400" dirty="0" smtClean="0"/>
                        <a:t>Submit online by:</a:t>
                      </a:r>
                    </a:p>
                    <a:p>
                      <a:pPr algn="ctr"/>
                      <a:r>
                        <a:rPr lang="en-US" sz="1400" dirty="0" smtClean="0"/>
                        <a:t>October 15</a:t>
                      </a:r>
                      <a:r>
                        <a:rPr lang="en-US" sz="1400" baseline="30000" dirty="0" smtClean="0"/>
                        <a:t>th</a:t>
                      </a:r>
                      <a:endParaRPr lang="en-US" sz="1400" dirty="0" smtClean="0"/>
                    </a:p>
                    <a:p>
                      <a:pPr algn="ctr"/>
                      <a:r>
                        <a:rPr lang="en-US" sz="1400" dirty="0" smtClean="0"/>
                        <a:t>January</a:t>
                      </a:r>
                      <a:r>
                        <a:rPr lang="en-US" sz="1400" baseline="0" dirty="0" smtClean="0"/>
                        <a:t> 15</a:t>
                      </a:r>
                      <a:r>
                        <a:rPr lang="en-US" sz="1400" baseline="30000" dirty="0" smtClean="0"/>
                        <a:t>th</a:t>
                      </a:r>
                      <a:endParaRPr lang="en-US" sz="1400" baseline="0" dirty="0" smtClean="0"/>
                    </a:p>
                    <a:p>
                      <a:pPr algn="ctr"/>
                      <a:r>
                        <a:rPr lang="en-US" sz="1400" baseline="0" dirty="0" smtClean="0"/>
                        <a:t>April 15</a:t>
                      </a:r>
                      <a:r>
                        <a:rPr lang="en-US" sz="1400" baseline="30000" dirty="0" smtClean="0"/>
                        <a:t>th</a:t>
                      </a:r>
                      <a:r>
                        <a:rPr lang="en-US" sz="1400" baseline="0" dirty="0" smtClean="0"/>
                        <a:t> </a:t>
                      </a:r>
                    </a:p>
                    <a:p>
                      <a:pPr algn="ctr"/>
                      <a:r>
                        <a:rPr lang="en-US" sz="1400" baseline="0" dirty="0" smtClean="0">
                          <a:solidFill>
                            <a:schemeClr val="bg2"/>
                          </a:solidFill>
                        </a:rPr>
                        <a:t>July 31</a:t>
                      </a:r>
                      <a:r>
                        <a:rPr lang="en-US" sz="1400" baseline="30000" dirty="0" smtClean="0">
                          <a:solidFill>
                            <a:schemeClr val="bg2"/>
                          </a:solidFill>
                        </a:rPr>
                        <a:t>st</a:t>
                      </a:r>
                      <a:r>
                        <a:rPr lang="en-US" sz="1400" baseline="0" dirty="0" smtClean="0">
                          <a:solidFill>
                            <a:schemeClr val="bg2"/>
                          </a:solidFill>
                        </a:rPr>
                        <a:t> </a:t>
                      </a:r>
                      <a:endParaRPr lang="en-US" sz="1400" dirty="0">
                        <a:solidFill>
                          <a:schemeClr val="bg2"/>
                        </a:solidFill>
                      </a:endParaRPr>
                    </a:p>
                  </a:txBody>
                  <a:tcPr/>
                </a:tc>
              </a:tr>
              <a:tr h="1299462">
                <a:tc>
                  <a:txBody>
                    <a:bodyPr/>
                    <a:lstStyle/>
                    <a:p>
                      <a:r>
                        <a:rPr lang="en-US" sz="1400" dirty="0" smtClean="0"/>
                        <a:t>Policy 03 Quarterly Expense &amp; Revenue Report</a:t>
                      </a:r>
                    </a:p>
                    <a:p>
                      <a:r>
                        <a:rPr lang="en-US" sz="1400" b="1" i="1" baseline="0" smtClean="0"/>
                        <a:t>Please </a:t>
                      </a:r>
                      <a:r>
                        <a:rPr lang="en-US" sz="1400" b="1" i="1" baseline="0" dirty="0" smtClean="0"/>
                        <a:t>include agency name and reporting quarter in the email subject </a:t>
                      </a:r>
                      <a:endParaRPr lang="en-US" sz="1400" b="1" i="1" dirty="0"/>
                    </a:p>
                  </a:txBody>
                  <a:tcPr/>
                </a:tc>
                <a:tc>
                  <a:txBody>
                    <a:bodyPr/>
                    <a:lstStyle/>
                    <a:p>
                      <a:pPr algn="ctr"/>
                      <a:r>
                        <a:rPr lang="en-US" sz="1400" dirty="0" smtClean="0"/>
                        <a:t>Non-Profits </a:t>
                      </a:r>
                    </a:p>
                  </a:txBody>
                  <a:tcPr/>
                </a:tc>
                <a:tc>
                  <a:txBody>
                    <a:bodyPr/>
                    <a:lstStyle/>
                    <a:p>
                      <a:pPr algn="ctr"/>
                      <a:r>
                        <a:rPr lang="en-US" sz="1400" dirty="0" smtClean="0"/>
                        <a:t>Quarter Ending:</a:t>
                      </a:r>
                    </a:p>
                    <a:p>
                      <a:pPr algn="ctr"/>
                      <a:r>
                        <a:rPr lang="en-US" sz="1400" dirty="0" smtClean="0"/>
                        <a:t>September</a:t>
                      </a:r>
                      <a:r>
                        <a:rPr lang="en-US" sz="1400" baseline="0" dirty="0" smtClean="0"/>
                        <a:t> 30</a:t>
                      </a:r>
                    </a:p>
                    <a:p>
                      <a:pPr algn="ctr"/>
                      <a:r>
                        <a:rPr lang="en-US" sz="1400" baseline="0" dirty="0" smtClean="0"/>
                        <a:t>December 31</a:t>
                      </a:r>
                    </a:p>
                    <a:p>
                      <a:pPr algn="ctr"/>
                      <a:r>
                        <a:rPr lang="en-US" sz="1400" baseline="0" dirty="0" smtClean="0"/>
                        <a:t>March 31</a:t>
                      </a:r>
                    </a:p>
                    <a:p>
                      <a:pPr algn="ctr"/>
                      <a:r>
                        <a:rPr lang="en-US" sz="1400" baseline="0" dirty="0" smtClean="0"/>
                        <a:t>June 30</a:t>
                      </a:r>
                      <a:endParaRPr lang="en-US" sz="1400" dirty="0"/>
                    </a:p>
                  </a:txBody>
                  <a:tcPr/>
                </a:tc>
                <a:tc>
                  <a:txBody>
                    <a:bodyPr/>
                    <a:lstStyle/>
                    <a:p>
                      <a:pPr algn="ctr"/>
                      <a:r>
                        <a:rPr lang="en-US" sz="1400" dirty="0" smtClean="0"/>
                        <a:t>Submit to </a:t>
                      </a:r>
                      <a:r>
                        <a:rPr lang="en-US" sz="1400" dirty="0" smtClean="0">
                          <a:hlinkClick r:id="rId3"/>
                        </a:rPr>
                        <a:t>OCJP.P3@tn.gov</a:t>
                      </a:r>
                      <a:r>
                        <a:rPr lang="en-US" sz="1400" dirty="0" smtClean="0"/>
                        <a:t> by:</a:t>
                      </a:r>
                    </a:p>
                    <a:p>
                      <a:pPr algn="ctr"/>
                      <a:r>
                        <a:rPr lang="en-US" sz="1400" dirty="0" smtClean="0"/>
                        <a:t>October 30</a:t>
                      </a:r>
                      <a:r>
                        <a:rPr lang="en-US" sz="1400" baseline="30000" dirty="0" smtClean="0"/>
                        <a:t>th</a:t>
                      </a:r>
                      <a:endParaRPr lang="en-US" sz="1400" dirty="0" smtClean="0"/>
                    </a:p>
                    <a:p>
                      <a:pPr algn="ctr"/>
                      <a:r>
                        <a:rPr lang="en-US" sz="1400" dirty="0" smtClean="0"/>
                        <a:t>January 30</a:t>
                      </a:r>
                      <a:r>
                        <a:rPr lang="en-US" sz="1400" baseline="30000" dirty="0" smtClean="0"/>
                        <a:t>th</a:t>
                      </a:r>
                      <a:endParaRPr lang="en-US" sz="1400" dirty="0" smtClean="0"/>
                    </a:p>
                    <a:p>
                      <a:pPr algn="ctr"/>
                      <a:r>
                        <a:rPr lang="en-US" sz="1400" dirty="0" smtClean="0"/>
                        <a:t>April 30</a:t>
                      </a:r>
                      <a:r>
                        <a:rPr lang="en-US" sz="1400" baseline="30000" dirty="0" smtClean="0"/>
                        <a:t>th</a:t>
                      </a:r>
                      <a:endParaRPr lang="en-US" sz="1400" dirty="0" smtClean="0"/>
                    </a:p>
                    <a:p>
                      <a:pPr algn="ctr"/>
                      <a:r>
                        <a:rPr lang="en-US" sz="1400" dirty="0" smtClean="0"/>
                        <a:t>July 31</a:t>
                      </a:r>
                      <a:r>
                        <a:rPr lang="en-US" sz="1400" baseline="30000" dirty="0" smtClean="0"/>
                        <a:t>th</a:t>
                      </a:r>
                    </a:p>
                  </a:txBody>
                  <a:tcPr/>
                </a:tc>
              </a:tr>
              <a:tr h="574181">
                <a:tc>
                  <a:txBody>
                    <a:bodyPr/>
                    <a:lstStyle/>
                    <a:p>
                      <a:r>
                        <a:rPr lang="en-US" sz="1400" dirty="0" smtClean="0"/>
                        <a:t>Annual Fiscal Audit</a:t>
                      </a:r>
                      <a:r>
                        <a:rPr lang="en-US" sz="1400" baseline="0" dirty="0" smtClean="0"/>
                        <a:t> or Financial Report</a:t>
                      </a:r>
                      <a:endParaRPr lang="en-US" sz="1400" dirty="0"/>
                    </a:p>
                  </a:txBody>
                  <a:tcPr/>
                </a:tc>
                <a:tc>
                  <a:txBody>
                    <a:bodyPr/>
                    <a:lstStyle/>
                    <a:p>
                      <a:pPr algn="ctr"/>
                      <a:r>
                        <a:rPr lang="en-US" sz="1400" dirty="0" smtClean="0"/>
                        <a:t>Non-Profits</a:t>
                      </a:r>
                      <a:endParaRPr lang="en-US" sz="1400" dirty="0"/>
                    </a:p>
                  </a:txBody>
                  <a:tcPr/>
                </a:tc>
                <a:tc>
                  <a:txBody>
                    <a:bodyPr/>
                    <a:lstStyle/>
                    <a:p>
                      <a:pPr algn="ctr"/>
                      <a:r>
                        <a:rPr lang="en-US" sz="1400" dirty="0" smtClean="0"/>
                        <a:t>Agency fiscal year</a:t>
                      </a:r>
                      <a:endParaRPr lang="en-US" sz="1400" dirty="0"/>
                    </a:p>
                  </a:txBody>
                  <a:tcPr/>
                </a:tc>
                <a:tc>
                  <a:txBody>
                    <a:bodyPr/>
                    <a:lstStyle/>
                    <a:p>
                      <a:r>
                        <a:rPr lang="en-US" sz="1400" dirty="0" smtClean="0"/>
                        <a:t>Due 9 months after close</a:t>
                      </a:r>
                      <a:r>
                        <a:rPr lang="en-US" sz="1400" baseline="0" dirty="0" smtClean="0"/>
                        <a:t> of agency fiscal year</a:t>
                      </a:r>
                    </a:p>
                  </a:txBody>
                  <a:tcPr/>
                </a:tc>
              </a:tr>
            </a:tbl>
          </a:graphicData>
        </a:graphic>
      </p:graphicFrame>
    </p:spTree>
    <p:extLst>
      <p:ext uri="{BB962C8B-B14F-4D97-AF65-F5344CB8AC3E}">
        <p14:creationId xmlns:p14="http://schemas.microsoft.com/office/powerpoint/2010/main" val="3772714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03 Reporting</a:t>
            </a:r>
            <a:endParaRPr lang="en-US" dirty="0"/>
          </a:p>
        </p:txBody>
      </p:sp>
      <p:sp>
        <p:nvSpPr>
          <p:cNvPr id="3" name="Content Placeholder 2"/>
          <p:cNvSpPr>
            <a:spLocks noGrp="1"/>
          </p:cNvSpPr>
          <p:nvPr>
            <p:ph idx="1"/>
          </p:nvPr>
        </p:nvSpPr>
        <p:spPr/>
        <p:txBody>
          <a:bodyPr/>
          <a:lstStyle/>
          <a:p>
            <a:r>
              <a:rPr lang="en-US" dirty="0" smtClean="0"/>
              <a:t>Link to report in Reporting Section of online grants manual </a:t>
            </a:r>
          </a:p>
          <a:p>
            <a:r>
              <a:rPr lang="en-US" dirty="0" smtClean="0"/>
              <a:t>Required for all non profit agencies</a:t>
            </a:r>
          </a:p>
          <a:p>
            <a:r>
              <a:rPr lang="en-US" dirty="0" smtClean="0"/>
              <a:t>Report is due 30 days after the end of each quarter</a:t>
            </a:r>
          </a:p>
          <a:p>
            <a:r>
              <a:rPr lang="en-US" dirty="0" smtClean="0"/>
              <a:t>Has tabs for expenses, revenues, and agency wide expense summary</a:t>
            </a:r>
          </a:p>
          <a:p>
            <a:r>
              <a:rPr lang="en-US" dirty="0" smtClean="0"/>
              <a:t>The final column on Schedule C should trace to the agency total general ledger</a:t>
            </a:r>
          </a:p>
          <a:p>
            <a:r>
              <a:rPr lang="en-US" dirty="0" smtClean="0"/>
              <a:t>All state grants should be reported on the same Policy 03 report; 1 report sent to all state funders</a:t>
            </a:r>
          </a:p>
          <a:p>
            <a:r>
              <a:rPr lang="en-US" dirty="0" smtClean="0"/>
              <a:t>For OCJP, email the quarterly Policy 03 report to OCJP.P3@tn.gov</a:t>
            </a:r>
            <a:endParaRPr lang="en-US" dirty="0"/>
          </a:p>
        </p:txBody>
      </p:sp>
    </p:spTree>
    <p:extLst>
      <p:ext uri="{BB962C8B-B14F-4D97-AF65-F5344CB8AC3E}">
        <p14:creationId xmlns:p14="http://schemas.microsoft.com/office/powerpoint/2010/main" val="2255746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Training Opportunities</a:t>
            </a:r>
            <a:endParaRPr lang="en-US" dirty="0"/>
          </a:p>
        </p:txBody>
      </p:sp>
      <p:sp>
        <p:nvSpPr>
          <p:cNvPr id="3" name="Content Placeholder 2"/>
          <p:cNvSpPr>
            <a:spLocks noGrp="1"/>
          </p:cNvSpPr>
          <p:nvPr>
            <p:ph idx="1"/>
          </p:nvPr>
        </p:nvSpPr>
        <p:spPr/>
        <p:txBody>
          <a:bodyPr/>
          <a:lstStyle/>
          <a:p>
            <a:r>
              <a:rPr lang="en-US" dirty="0">
                <a:hlinkClick r:id="rId2"/>
              </a:rPr>
              <a:t>https://cfo.gov/grants/training</a:t>
            </a:r>
            <a:r>
              <a:rPr lang="en-US" dirty="0" smtClean="0">
                <a:hlinkClick r:id="rId2"/>
              </a:rPr>
              <a:t>/</a:t>
            </a:r>
            <a:r>
              <a:rPr lang="en-US" dirty="0" smtClean="0"/>
              <a:t>   Go to </a:t>
            </a:r>
            <a:r>
              <a:rPr lang="en-US" smtClean="0"/>
              <a:t>Module 4</a:t>
            </a:r>
          </a:p>
          <a:p>
            <a:pPr marL="0" indent="0">
              <a:buNone/>
            </a:pPr>
            <a:endParaRPr lang="en-US" dirty="0" smtClean="0"/>
          </a:p>
          <a:p>
            <a:r>
              <a:rPr lang="en-US" dirty="0" smtClean="0">
                <a:hlinkClick r:id="rId3"/>
              </a:rPr>
              <a:t>www.tn.gov/ocjp</a:t>
            </a:r>
            <a:r>
              <a:rPr lang="en-US" dirty="0" smtClean="0"/>
              <a:t>  Go to Grants Management Resources and then OCJP Financial Grants Management Training</a:t>
            </a:r>
            <a:endParaRPr lang="en-US" dirty="0"/>
          </a:p>
        </p:txBody>
      </p:sp>
    </p:spTree>
    <p:extLst>
      <p:ext uri="{BB962C8B-B14F-4D97-AF65-F5344CB8AC3E}">
        <p14:creationId xmlns:p14="http://schemas.microsoft.com/office/powerpoint/2010/main" val="12305476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OCJP Fiscal Unit 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If you have questions, feel free to contact one of the fiscal staff listed below:</a:t>
            </a:r>
          </a:p>
          <a:p>
            <a:endParaRPr lang="en-US" dirty="0"/>
          </a:p>
          <a:p>
            <a:pPr>
              <a:buFont typeface="Wingdings" panose="05000000000000000000" pitchFamily="2" charset="2"/>
              <a:buChar char="Ø"/>
            </a:pPr>
            <a:r>
              <a:rPr lang="en-US" dirty="0" smtClean="0">
                <a:hlinkClick r:id="rId3"/>
              </a:rPr>
              <a:t>Wendy.Heath@tn.gov</a:t>
            </a:r>
            <a:r>
              <a:rPr lang="en-US" dirty="0" smtClean="0"/>
              <a:t>  or 615-741-9821</a:t>
            </a:r>
          </a:p>
          <a:p>
            <a:endParaRPr lang="en-US" dirty="0"/>
          </a:p>
          <a:p>
            <a:pPr>
              <a:buFont typeface="Wingdings" panose="05000000000000000000" pitchFamily="2" charset="2"/>
              <a:buChar char="Ø"/>
            </a:pPr>
            <a:r>
              <a:rPr lang="en-US" dirty="0" smtClean="0">
                <a:hlinkClick r:id="rId4"/>
              </a:rPr>
              <a:t>Teresa.Sneed@tn.gov</a:t>
            </a:r>
            <a:r>
              <a:rPr lang="en-US" dirty="0" smtClean="0"/>
              <a:t>  or 615-626-7495 </a:t>
            </a:r>
          </a:p>
          <a:p>
            <a:endParaRPr lang="en-US" dirty="0"/>
          </a:p>
          <a:p>
            <a:pPr>
              <a:buFont typeface="Wingdings" panose="05000000000000000000" pitchFamily="2" charset="2"/>
              <a:buChar char="Ø"/>
            </a:pPr>
            <a:r>
              <a:rPr lang="en-US" dirty="0" smtClean="0">
                <a:hlinkClick r:id="rId5"/>
              </a:rPr>
              <a:t>Jennifer.Hicks@tn.gov</a:t>
            </a:r>
            <a:endParaRPr lang="en-US" dirty="0"/>
          </a:p>
        </p:txBody>
      </p:sp>
    </p:spTree>
    <p:extLst>
      <p:ext uri="{BB962C8B-B14F-4D97-AF65-F5344CB8AC3E}">
        <p14:creationId xmlns:p14="http://schemas.microsoft.com/office/powerpoint/2010/main" val="2615634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THANK YOU</a:t>
            </a:r>
            <a:endParaRPr lang="en-US" sz="2400" dirty="0"/>
          </a:p>
        </p:txBody>
      </p:sp>
    </p:spTree>
    <p:extLst>
      <p:ext uri="{BB962C8B-B14F-4D97-AF65-F5344CB8AC3E}">
        <p14:creationId xmlns:p14="http://schemas.microsoft.com/office/powerpoint/2010/main" val="140700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Rule Example</a:t>
            </a:r>
            <a:endParaRPr lang="en-US" dirty="0"/>
          </a:p>
        </p:txBody>
      </p:sp>
      <p:sp>
        <p:nvSpPr>
          <p:cNvPr id="3" name="Content Placeholder 2"/>
          <p:cNvSpPr>
            <a:spLocks noGrp="1"/>
          </p:cNvSpPr>
          <p:nvPr>
            <p:ph idx="1"/>
          </p:nvPr>
        </p:nvSpPr>
        <p:spPr/>
        <p:txBody>
          <a:bodyPr/>
          <a:lstStyle/>
          <a:p>
            <a:pPr marL="0" indent="0">
              <a:buNone/>
            </a:pPr>
            <a:r>
              <a:rPr lang="en-US" b="1" dirty="0"/>
              <a:t>Example: </a:t>
            </a:r>
            <a:r>
              <a:rPr lang="en-US" dirty="0"/>
              <a:t>There is $200 in the budget's travel line-item and you want to move more money into the travel line-item. The maximum amount that can be moved into the travel line-item is $40 for the entire fiscal year ($200 x 20% = $40). A separate approved line-item(s) </a:t>
            </a:r>
            <a:r>
              <a:rPr lang="en-US" u="sng" dirty="0"/>
              <a:t>must be reduced </a:t>
            </a:r>
            <a:r>
              <a:rPr lang="en-US" dirty="0"/>
              <a:t>by the corresponding $40 and the reduced amount cannot exceed 20% of that line item. </a:t>
            </a:r>
            <a:endParaRPr lang="en-US" dirty="0" smtClean="0"/>
          </a:p>
          <a:p>
            <a:pPr marL="0" indent="0">
              <a:buNone/>
            </a:pPr>
            <a:endParaRPr lang="en-US" dirty="0"/>
          </a:p>
          <a:p>
            <a:pPr marL="0" indent="0">
              <a:buNone/>
            </a:pPr>
            <a:r>
              <a:rPr lang="en-US" b="1" dirty="0">
                <a:solidFill>
                  <a:srgbClr val="FF0000"/>
                </a:solidFill>
              </a:rPr>
              <a:t>NOTE: Do not change column A of the OCJP Invoice for Reimbursement Form. </a:t>
            </a:r>
            <a:endParaRPr lang="en-US" dirty="0">
              <a:solidFill>
                <a:srgbClr val="FF0000"/>
              </a:solidFill>
            </a:endParaRPr>
          </a:p>
        </p:txBody>
      </p:sp>
    </p:spTree>
    <p:extLst>
      <p:ext uri="{BB962C8B-B14F-4D97-AF65-F5344CB8AC3E}">
        <p14:creationId xmlns:p14="http://schemas.microsoft.com/office/powerpoint/2010/main" val="143855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Approval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200" b="1" dirty="0" smtClean="0"/>
              <a:t>See </a:t>
            </a:r>
            <a:r>
              <a:rPr lang="en-US" sz="2200" b="1" dirty="0" smtClean="0">
                <a:hlinkClick r:id="rId3"/>
              </a:rPr>
              <a:t>Chapters XIV</a:t>
            </a:r>
            <a:r>
              <a:rPr lang="en-US" sz="2200" b="1" dirty="0" smtClean="0"/>
              <a:t>, </a:t>
            </a:r>
            <a:r>
              <a:rPr lang="en-US" sz="2200" b="1" dirty="0" smtClean="0">
                <a:hlinkClick r:id="rId3"/>
              </a:rPr>
              <a:t>XV</a:t>
            </a:r>
            <a:r>
              <a:rPr lang="en-US" sz="2200" b="1" dirty="0" smtClean="0"/>
              <a:t>, </a:t>
            </a:r>
            <a:r>
              <a:rPr lang="en-US" sz="2200" b="1" dirty="0" smtClean="0">
                <a:hlinkClick r:id="rId4"/>
              </a:rPr>
              <a:t>XVII </a:t>
            </a:r>
            <a:r>
              <a:rPr lang="en-US" sz="2200" b="1" dirty="0" smtClean="0"/>
              <a:t>of the OCJP Grants Manual</a:t>
            </a:r>
          </a:p>
          <a:p>
            <a:pPr marL="0" indent="0">
              <a:buNone/>
            </a:pPr>
            <a:r>
              <a:rPr lang="en-US" sz="2000" dirty="0" smtClean="0"/>
              <a:t>The </a:t>
            </a:r>
            <a:r>
              <a:rPr lang="en-US" sz="2000" dirty="0"/>
              <a:t>following budget items must be pre-approved </a:t>
            </a:r>
            <a:r>
              <a:rPr lang="en-US" sz="2000" b="1" dirty="0"/>
              <a:t>prior </a:t>
            </a:r>
            <a:r>
              <a:rPr lang="en-US" sz="2000" dirty="0"/>
              <a:t>to being implemented by the </a:t>
            </a:r>
            <a:r>
              <a:rPr lang="en-US" sz="2000" dirty="0" err="1"/>
              <a:t>subrecipient</a:t>
            </a:r>
            <a:r>
              <a:rPr lang="en-US" sz="2000" dirty="0" smtClean="0"/>
              <a:t>:</a:t>
            </a:r>
            <a:endParaRPr lang="en-US" dirty="0"/>
          </a:p>
          <a:p>
            <a:pPr marL="457200" indent="-457200">
              <a:buFont typeface="+mj-lt"/>
              <a:buAutoNum type="arabicPeriod"/>
            </a:pPr>
            <a:r>
              <a:rPr lang="en-US" sz="1800" dirty="0" smtClean="0"/>
              <a:t>Salary </a:t>
            </a:r>
            <a:r>
              <a:rPr lang="en-US" sz="1800" dirty="0"/>
              <a:t>adjustments (including grant funded staff percentages and salary changes</a:t>
            </a:r>
            <a:r>
              <a:rPr lang="en-US" sz="1800" dirty="0" smtClean="0"/>
              <a:t>) – Funds may not be moved into or out of the Salaries, Benefits &amp; Taxes line without prior approval</a:t>
            </a:r>
            <a:endParaRPr lang="en-US" sz="1800" dirty="0"/>
          </a:p>
          <a:p>
            <a:pPr marL="457200" indent="-457200">
              <a:buFont typeface="+mj-lt"/>
              <a:buAutoNum type="arabicPeriod"/>
            </a:pPr>
            <a:r>
              <a:rPr lang="en-US" sz="1800" dirty="0" smtClean="0"/>
              <a:t>Overtime </a:t>
            </a:r>
            <a:endParaRPr lang="en-US" sz="1800" dirty="0"/>
          </a:p>
          <a:p>
            <a:pPr marL="457200" indent="-457200">
              <a:buFont typeface="+mj-lt"/>
              <a:buAutoNum type="arabicPeriod"/>
            </a:pPr>
            <a:r>
              <a:rPr lang="en-US" sz="1800" dirty="0" smtClean="0"/>
              <a:t>Staffing </a:t>
            </a:r>
            <a:r>
              <a:rPr lang="en-US" sz="1800" dirty="0"/>
              <a:t>Changes – if a position is added or deleted from the budget </a:t>
            </a:r>
          </a:p>
          <a:p>
            <a:pPr marL="457200" indent="-457200">
              <a:buFont typeface="+mj-lt"/>
              <a:buAutoNum type="arabicPeriod"/>
            </a:pPr>
            <a:r>
              <a:rPr lang="en-US" sz="1800" dirty="0" smtClean="0"/>
              <a:t>Capital </a:t>
            </a:r>
            <a:r>
              <a:rPr lang="en-US" sz="1800" dirty="0"/>
              <a:t>Purchases </a:t>
            </a:r>
          </a:p>
          <a:p>
            <a:pPr marL="457200" indent="-457200">
              <a:buFont typeface="+mj-lt"/>
              <a:buAutoNum type="arabicPeriod"/>
            </a:pPr>
            <a:r>
              <a:rPr lang="en-US" sz="1800" dirty="0" smtClean="0"/>
              <a:t>Depreciation </a:t>
            </a:r>
            <a:r>
              <a:rPr lang="en-US" sz="1800" dirty="0"/>
              <a:t>– must include a depreciation schedule </a:t>
            </a:r>
          </a:p>
          <a:p>
            <a:pPr marL="457200" indent="-457200">
              <a:buFont typeface="+mj-lt"/>
              <a:buAutoNum type="arabicPeriod"/>
            </a:pPr>
            <a:r>
              <a:rPr lang="en-US" sz="1800" dirty="0" smtClean="0"/>
              <a:t>Sensitive </a:t>
            </a:r>
            <a:r>
              <a:rPr lang="en-US" sz="1800" dirty="0"/>
              <a:t>Minor Equipment – see Chapter X - Property and Equipment of the OCJP Administrative Manual for further details </a:t>
            </a:r>
          </a:p>
          <a:p>
            <a:pPr marL="457200" indent="-457200">
              <a:buFont typeface="+mj-lt"/>
              <a:buAutoNum type="arabicPeriod"/>
            </a:pPr>
            <a:r>
              <a:rPr lang="en-US" sz="1800" dirty="0" smtClean="0"/>
              <a:t>Furniture </a:t>
            </a:r>
            <a:endParaRPr lang="en-US" sz="1800" dirty="0"/>
          </a:p>
          <a:p>
            <a:pPr marL="457200" indent="-457200">
              <a:buFont typeface="+mj-lt"/>
              <a:buAutoNum type="arabicPeriod"/>
            </a:pPr>
            <a:r>
              <a:rPr lang="en-US" sz="1800" dirty="0" smtClean="0"/>
              <a:t>Clothing </a:t>
            </a:r>
            <a:r>
              <a:rPr lang="en-US" sz="1800" dirty="0"/>
              <a:t>and/or Uniforms (Exception: Emergency clothing for victims/clients does not require prior approval.) </a:t>
            </a:r>
          </a:p>
          <a:p>
            <a:pPr marL="457200" indent="-457200">
              <a:buFont typeface="+mj-lt"/>
              <a:buAutoNum type="arabicPeriod"/>
            </a:pPr>
            <a:r>
              <a:rPr lang="en-US" sz="1800" dirty="0" smtClean="0"/>
              <a:t>Meeting </a:t>
            </a:r>
            <a:r>
              <a:rPr lang="en-US" sz="1800" dirty="0"/>
              <a:t>room/audio visual </a:t>
            </a:r>
            <a:r>
              <a:rPr lang="en-US" sz="1800" dirty="0" smtClean="0"/>
              <a:t>services</a:t>
            </a:r>
          </a:p>
          <a:p>
            <a:pPr marL="457200" indent="-457200">
              <a:buFont typeface="+mj-lt"/>
              <a:buAutoNum type="arabicPeriod"/>
            </a:pPr>
            <a:r>
              <a:rPr lang="en-US" sz="1800" dirty="0" smtClean="0"/>
              <a:t>Indirect Costs – Funds may not be moved into or out of Indirect Costs without prior approval. The request must be accompanied by a copy of the agency’s </a:t>
            </a:r>
            <a:r>
              <a:rPr lang="en-US" sz="1800" dirty="0" smtClean="0">
                <a:solidFill>
                  <a:srgbClr val="FF0000"/>
                </a:solidFill>
              </a:rPr>
              <a:t>approved</a:t>
            </a:r>
            <a:r>
              <a:rPr lang="en-US" sz="1800" dirty="0" smtClean="0"/>
              <a:t> indirect cost rate or </a:t>
            </a:r>
            <a:r>
              <a:rPr lang="en-US" sz="1800" dirty="0" smtClean="0">
                <a:solidFill>
                  <a:srgbClr val="FF0000"/>
                </a:solidFill>
              </a:rPr>
              <a:t>approved</a:t>
            </a:r>
            <a:r>
              <a:rPr lang="en-US" sz="1800" dirty="0" smtClean="0"/>
              <a:t> cost allocation plan which includes an indirect rate</a:t>
            </a:r>
            <a:r>
              <a:rPr lang="en-US" sz="1800" dirty="0"/>
              <a:t> </a:t>
            </a:r>
            <a:r>
              <a:rPr lang="en-US" sz="1800" dirty="0" smtClean="0"/>
              <a:t>– should have approval letter from cognizant agency.</a:t>
            </a:r>
            <a:endParaRPr lang="en-US" sz="1800" dirty="0"/>
          </a:p>
          <a:p>
            <a:endParaRPr lang="en-US" dirty="0"/>
          </a:p>
        </p:txBody>
      </p:sp>
    </p:spTree>
    <p:extLst>
      <p:ext uri="{BB962C8B-B14F-4D97-AF65-F5344CB8AC3E}">
        <p14:creationId xmlns:p14="http://schemas.microsoft.com/office/powerpoint/2010/main" val="2494594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Amendments</a:t>
            </a:r>
            <a:endParaRPr lang="en-US" dirty="0"/>
          </a:p>
        </p:txBody>
      </p:sp>
      <p:sp>
        <p:nvSpPr>
          <p:cNvPr id="3" name="Content Placeholder 2"/>
          <p:cNvSpPr>
            <a:spLocks noGrp="1"/>
          </p:cNvSpPr>
          <p:nvPr>
            <p:ph idx="1"/>
          </p:nvPr>
        </p:nvSpPr>
        <p:spPr/>
        <p:txBody>
          <a:bodyPr/>
          <a:lstStyle/>
          <a:p>
            <a:pPr marL="0" indent="0">
              <a:buNone/>
            </a:pPr>
            <a:r>
              <a:rPr lang="en-US" sz="2200" b="1" dirty="0" smtClean="0"/>
              <a:t>See </a:t>
            </a:r>
            <a:r>
              <a:rPr lang="en-US" sz="2200" b="1" dirty="0" smtClean="0">
                <a:hlinkClick r:id="rId3"/>
              </a:rPr>
              <a:t>Chapter XVIII of the OCJP Grants Manual</a:t>
            </a:r>
            <a:endParaRPr lang="en-US" sz="2200" b="1" dirty="0" smtClean="0"/>
          </a:p>
          <a:p>
            <a:pPr marL="0" indent="0">
              <a:buNone/>
            </a:pPr>
            <a:endParaRPr lang="en-US" sz="2000" b="1" dirty="0"/>
          </a:p>
          <a:p>
            <a:r>
              <a:rPr lang="en-US" sz="2000" dirty="0" smtClean="0"/>
              <a:t>A </a:t>
            </a:r>
            <a:r>
              <a:rPr lang="en-US" sz="2000" dirty="0"/>
              <a:t>budget amendment is necessary anytime the total </a:t>
            </a:r>
            <a:r>
              <a:rPr lang="en-US" sz="2000" i="1" dirty="0"/>
              <a:t>federal </a:t>
            </a:r>
            <a:r>
              <a:rPr lang="en-US" sz="2000" dirty="0"/>
              <a:t>funding amount of a grant/contract is increased or decreased and/or if </a:t>
            </a:r>
            <a:r>
              <a:rPr lang="en-US" sz="2000" u="sng" dirty="0">
                <a:solidFill>
                  <a:srgbClr val="FF0000"/>
                </a:solidFill>
              </a:rPr>
              <a:t>movement</a:t>
            </a:r>
            <a:r>
              <a:rPr lang="en-US" sz="2000" dirty="0"/>
              <a:t> of funds between budget line-items is </a:t>
            </a:r>
            <a:r>
              <a:rPr lang="en-US" sz="2000" u="sng" dirty="0">
                <a:solidFill>
                  <a:srgbClr val="FF0000"/>
                </a:solidFill>
              </a:rPr>
              <a:t>greater</a:t>
            </a:r>
            <a:r>
              <a:rPr lang="en-US" sz="2000" dirty="0"/>
              <a:t> than 20 % of the line-item amount. The </a:t>
            </a:r>
            <a:r>
              <a:rPr lang="en-US" sz="2000" dirty="0" err="1"/>
              <a:t>subrecipient</a:t>
            </a:r>
            <a:r>
              <a:rPr lang="en-US" sz="2000" dirty="0"/>
              <a:t> must secure </a:t>
            </a:r>
            <a:r>
              <a:rPr lang="en-US" sz="2000" b="1" u="sng" dirty="0" smtClean="0">
                <a:solidFill>
                  <a:srgbClr val="FF0000"/>
                </a:solidFill>
              </a:rPr>
              <a:t>prior</a:t>
            </a:r>
            <a:r>
              <a:rPr lang="en-US" sz="2000" b="1" dirty="0" smtClean="0">
                <a:solidFill>
                  <a:srgbClr val="FF0000"/>
                </a:solidFill>
              </a:rPr>
              <a:t> </a:t>
            </a:r>
            <a:r>
              <a:rPr lang="en-US" sz="2000" b="1" dirty="0" smtClean="0"/>
              <a:t>written </a:t>
            </a:r>
            <a:r>
              <a:rPr lang="en-US" sz="2000" b="1" dirty="0"/>
              <a:t>approval</a:t>
            </a:r>
            <a:r>
              <a:rPr lang="en-US" sz="2000" dirty="0"/>
              <a:t> from OCJP for all contract budget amendments. The written request must be accompanied by </a:t>
            </a:r>
            <a:r>
              <a:rPr lang="en-US" sz="2000" dirty="0" smtClean="0"/>
              <a:t>amendment </a:t>
            </a:r>
            <a:r>
              <a:rPr lang="en-US" sz="2000" dirty="0"/>
              <a:t>detail and summary budget pages and any related documentation supporting the change. </a:t>
            </a:r>
            <a:r>
              <a:rPr lang="en-US" sz="2000" dirty="0" smtClean="0"/>
              <a:t>Budget </a:t>
            </a:r>
            <a:r>
              <a:rPr lang="en-US" sz="2000" dirty="0"/>
              <a:t>amendments will be considered on a case-by-case basis.</a:t>
            </a:r>
          </a:p>
          <a:p>
            <a:endParaRPr lang="en-US" dirty="0"/>
          </a:p>
        </p:txBody>
      </p:sp>
    </p:spTree>
    <p:extLst>
      <p:ext uri="{BB962C8B-B14F-4D97-AF65-F5344CB8AC3E}">
        <p14:creationId xmlns:p14="http://schemas.microsoft.com/office/powerpoint/2010/main" val="2896656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Unallowable Costs</a:t>
            </a:r>
            <a:endParaRPr lang="en-US" dirty="0"/>
          </a:p>
        </p:txBody>
      </p:sp>
      <p:sp>
        <p:nvSpPr>
          <p:cNvPr id="3" name="Content Placeholder 2"/>
          <p:cNvSpPr>
            <a:spLocks noGrp="1"/>
          </p:cNvSpPr>
          <p:nvPr>
            <p:ph idx="1"/>
          </p:nvPr>
        </p:nvSpPr>
        <p:spPr>
          <a:xfrm>
            <a:off x="152400" y="1066800"/>
            <a:ext cx="8839200" cy="5562600"/>
          </a:xfrm>
        </p:spPr>
        <p:txBody>
          <a:bodyPr>
            <a:normAutofit fontScale="92500" lnSpcReduction="10000"/>
          </a:bodyPr>
          <a:lstStyle/>
          <a:p>
            <a:pPr marL="0" lvl="0" indent="0">
              <a:lnSpc>
                <a:spcPct val="150000"/>
              </a:lnSpc>
              <a:buClr>
                <a:srgbClr val="FF0F00"/>
              </a:buClr>
              <a:buSzPct val="130000"/>
              <a:buNone/>
              <a:defRPr/>
            </a:pPr>
            <a:r>
              <a:rPr lang="en-US" sz="2000" b="1" dirty="0" smtClean="0">
                <a:solidFill>
                  <a:prstClr val="black"/>
                </a:solidFill>
              </a:rPr>
              <a:t>See </a:t>
            </a:r>
            <a:r>
              <a:rPr lang="en-US" sz="2000" b="1" dirty="0" smtClean="0">
                <a:solidFill>
                  <a:prstClr val="black"/>
                </a:solidFill>
                <a:hlinkClick r:id="rId3"/>
              </a:rPr>
              <a:t>Chapter XIV </a:t>
            </a:r>
            <a:r>
              <a:rPr lang="en-US" sz="2000" b="1" dirty="0" smtClean="0">
                <a:solidFill>
                  <a:prstClr val="black"/>
                </a:solidFill>
              </a:rPr>
              <a:t>&amp; </a:t>
            </a:r>
            <a:r>
              <a:rPr lang="en-US" sz="2000" b="1" dirty="0" smtClean="0">
                <a:solidFill>
                  <a:prstClr val="black"/>
                </a:solidFill>
                <a:hlinkClick r:id="rId4"/>
              </a:rPr>
              <a:t>Fund Source Chapters </a:t>
            </a:r>
            <a:r>
              <a:rPr lang="en-US" sz="2000" b="1" dirty="0" smtClean="0">
                <a:solidFill>
                  <a:prstClr val="black"/>
                </a:solidFill>
              </a:rPr>
              <a:t>of the OCJP Grants Manual</a:t>
            </a:r>
            <a:endParaRPr lang="en-US" sz="2200" b="1" dirty="0" smtClean="0">
              <a:solidFill>
                <a:prstClr val="black"/>
              </a:solidFill>
            </a:endParaRPr>
          </a:p>
          <a:p>
            <a:pPr lvl="0">
              <a:lnSpc>
                <a:spcPct val="150000"/>
              </a:lnSpc>
              <a:buClr>
                <a:srgbClr val="FF0F00"/>
              </a:buClr>
              <a:buSzPct val="130000"/>
              <a:buFont typeface="Wingdings" pitchFamily="2" charset="2"/>
              <a:buChar char="§"/>
              <a:defRPr/>
            </a:pPr>
            <a:r>
              <a:rPr lang="en-US" sz="1900" dirty="0" smtClean="0">
                <a:solidFill>
                  <a:prstClr val="black"/>
                </a:solidFill>
              </a:rPr>
              <a:t>Construction</a:t>
            </a:r>
            <a:endParaRPr lang="en-US" sz="1900" dirty="0">
              <a:solidFill>
                <a:prstClr val="black"/>
              </a:solidFill>
            </a:endParaRPr>
          </a:p>
          <a:p>
            <a:pPr lvl="0">
              <a:lnSpc>
                <a:spcPct val="150000"/>
              </a:lnSpc>
              <a:buClr>
                <a:srgbClr val="FF0F00"/>
              </a:buClr>
              <a:buSzPct val="130000"/>
              <a:buFont typeface="Wingdings" pitchFamily="2" charset="2"/>
              <a:buChar char="§"/>
              <a:defRPr/>
            </a:pPr>
            <a:r>
              <a:rPr lang="en-US" sz="1900" dirty="0" smtClean="0">
                <a:solidFill>
                  <a:prstClr val="black"/>
                </a:solidFill>
              </a:rPr>
              <a:t>Land Acquisition</a:t>
            </a:r>
            <a:endParaRPr lang="en-US" sz="1900" dirty="0">
              <a:solidFill>
                <a:prstClr val="black"/>
              </a:solidFill>
            </a:endParaRPr>
          </a:p>
          <a:p>
            <a:pPr lvl="0">
              <a:lnSpc>
                <a:spcPct val="150000"/>
              </a:lnSpc>
              <a:buClr>
                <a:srgbClr val="FF0F00"/>
              </a:buClr>
              <a:buSzPct val="130000"/>
              <a:buFont typeface="Wingdings" pitchFamily="2" charset="2"/>
              <a:buChar char="§"/>
              <a:defRPr/>
            </a:pPr>
            <a:r>
              <a:rPr lang="en-US" sz="1900" dirty="0" smtClean="0">
                <a:solidFill>
                  <a:prstClr val="black"/>
                </a:solidFill>
              </a:rPr>
              <a:t>Supplanting</a:t>
            </a:r>
            <a:endParaRPr lang="en-US" sz="1900" dirty="0">
              <a:solidFill>
                <a:prstClr val="black"/>
              </a:solidFill>
            </a:endParaRPr>
          </a:p>
          <a:p>
            <a:pPr lvl="0">
              <a:lnSpc>
                <a:spcPct val="150000"/>
              </a:lnSpc>
              <a:buClr>
                <a:srgbClr val="FF0F00"/>
              </a:buClr>
              <a:buSzPct val="130000"/>
              <a:buFont typeface="Wingdings" pitchFamily="2" charset="2"/>
              <a:buChar char="§"/>
              <a:defRPr/>
            </a:pPr>
            <a:r>
              <a:rPr lang="en-US" sz="1900" dirty="0" smtClean="0">
                <a:solidFill>
                  <a:prstClr val="black"/>
                </a:solidFill>
              </a:rPr>
              <a:t>Compensation and/or travel of federal employees</a:t>
            </a:r>
          </a:p>
          <a:p>
            <a:pPr lvl="0">
              <a:lnSpc>
                <a:spcPct val="150000"/>
              </a:lnSpc>
              <a:buClr>
                <a:srgbClr val="FF0F00"/>
              </a:buClr>
              <a:buSzPct val="130000"/>
              <a:buFont typeface="Wingdings" pitchFamily="2" charset="2"/>
              <a:buChar char="§"/>
              <a:defRPr/>
            </a:pPr>
            <a:r>
              <a:rPr lang="en-US" sz="1900" dirty="0" smtClean="0">
                <a:solidFill>
                  <a:prstClr val="black"/>
                </a:solidFill>
              </a:rPr>
              <a:t>Bonuses or Commissions</a:t>
            </a:r>
          </a:p>
          <a:p>
            <a:pPr lvl="0">
              <a:lnSpc>
                <a:spcPct val="150000"/>
              </a:lnSpc>
              <a:buClr>
                <a:srgbClr val="FF0F00"/>
              </a:buClr>
              <a:buSzPct val="130000"/>
              <a:buFont typeface="Wingdings" pitchFamily="2" charset="2"/>
              <a:buChar char="§"/>
              <a:defRPr/>
            </a:pPr>
            <a:r>
              <a:rPr lang="en-US" sz="1900" dirty="0" smtClean="0">
                <a:solidFill>
                  <a:prstClr val="black"/>
                </a:solidFill>
              </a:rPr>
              <a:t>Military Type Equipment</a:t>
            </a:r>
          </a:p>
          <a:p>
            <a:pPr lvl="0">
              <a:lnSpc>
                <a:spcPct val="150000"/>
              </a:lnSpc>
              <a:buClr>
                <a:srgbClr val="FF0F00"/>
              </a:buClr>
              <a:buSzPct val="130000"/>
              <a:buFont typeface="Wingdings" pitchFamily="2" charset="2"/>
              <a:buChar char="§"/>
              <a:defRPr/>
            </a:pPr>
            <a:r>
              <a:rPr lang="en-US" sz="1900" dirty="0" smtClean="0">
                <a:solidFill>
                  <a:prstClr val="black"/>
                </a:solidFill>
              </a:rPr>
              <a:t>Lobbying</a:t>
            </a:r>
          </a:p>
          <a:p>
            <a:pPr lvl="0">
              <a:lnSpc>
                <a:spcPct val="150000"/>
              </a:lnSpc>
              <a:buClr>
                <a:srgbClr val="FF0F00"/>
              </a:buClr>
              <a:buSzPct val="130000"/>
              <a:buFont typeface="Wingdings" pitchFamily="2" charset="2"/>
              <a:buChar char="§"/>
              <a:defRPr/>
            </a:pPr>
            <a:r>
              <a:rPr lang="en-US" sz="1900" dirty="0" smtClean="0">
                <a:solidFill>
                  <a:prstClr val="black"/>
                </a:solidFill>
              </a:rPr>
              <a:t>Fundraising</a:t>
            </a:r>
          </a:p>
          <a:p>
            <a:pPr lvl="0">
              <a:lnSpc>
                <a:spcPct val="150000"/>
              </a:lnSpc>
              <a:buClr>
                <a:srgbClr val="FF0F00"/>
              </a:buClr>
              <a:buSzPct val="130000"/>
              <a:buFont typeface="Wingdings" pitchFamily="2" charset="2"/>
              <a:buChar char="§"/>
              <a:defRPr/>
            </a:pPr>
            <a:r>
              <a:rPr lang="en-US" sz="1900" dirty="0" smtClean="0">
                <a:solidFill>
                  <a:prstClr val="black"/>
                </a:solidFill>
              </a:rPr>
              <a:t>Corporate Formation</a:t>
            </a:r>
          </a:p>
          <a:p>
            <a:pPr lvl="0">
              <a:lnSpc>
                <a:spcPct val="150000"/>
              </a:lnSpc>
              <a:buClr>
                <a:srgbClr val="FF0F00"/>
              </a:buClr>
              <a:buSzPct val="130000"/>
              <a:buFont typeface="Wingdings" pitchFamily="2" charset="2"/>
              <a:buChar char="§"/>
              <a:defRPr/>
            </a:pPr>
            <a:r>
              <a:rPr lang="en-US" sz="1900" dirty="0" smtClean="0">
                <a:solidFill>
                  <a:prstClr val="black"/>
                </a:solidFill>
              </a:rPr>
              <a:t>State and Local Taxes</a:t>
            </a:r>
            <a:endParaRPr lang="en-US" sz="1900" dirty="0">
              <a:solidFill>
                <a:prstClr val="black"/>
              </a:solidFill>
            </a:endParaRPr>
          </a:p>
          <a:p>
            <a:pPr lvl="0">
              <a:lnSpc>
                <a:spcPct val="150000"/>
              </a:lnSpc>
              <a:buClr>
                <a:srgbClr val="FF0F00"/>
              </a:buClr>
              <a:buSzPct val="130000"/>
              <a:buFont typeface="Wingdings" pitchFamily="2" charset="2"/>
              <a:buChar char="§"/>
              <a:defRPr/>
            </a:pPr>
            <a:r>
              <a:rPr lang="en-US" sz="1900" dirty="0" smtClean="0">
                <a:solidFill>
                  <a:prstClr val="black"/>
                </a:solidFill>
              </a:rPr>
              <a:t>Certain Conference, Meeting, and Training Expenses </a:t>
            </a:r>
            <a:endParaRPr lang="en-US" sz="1900" dirty="0">
              <a:solidFill>
                <a:prstClr val="black"/>
              </a:solidFill>
            </a:endParaRPr>
          </a:p>
          <a:p>
            <a:pPr marL="0" lvl="0" indent="0">
              <a:lnSpc>
                <a:spcPct val="150000"/>
              </a:lnSpc>
              <a:buClr>
                <a:srgbClr val="FF0F00"/>
              </a:buClr>
              <a:buSzPct val="130000"/>
              <a:buNone/>
              <a:defRPr/>
            </a:pPr>
            <a:endParaRPr lang="en-US" dirty="0">
              <a:solidFill>
                <a:prstClr val="black"/>
              </a:solidFill>
            </a:endParaRPr>
          </a:p>
          <a:p>
            <a:pPr marL="0" lvl="0" indent="0">
              <a:lnSpc>
                <a:spcPct val="150000"/>
              </a:lnSpc>
              <a:buClr>
                <a:srgbClr val="FF0F00"/>
              </a:buClr>
              <a:buSzPct val="130000"/>
              <a:buNone/>
              <a:defRPr/>
            </a:pP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2481030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Unallowable Conference/Meeting/Training</a:t>
            </a:r>
            <a:endParaRPr lang="en-US" dirty="0"/>
          </a:p>
        </p:txBody>
      </p:sp>
      <p:sp>
        <p:nvSpPr>
          <p:cNvPr id="3" name="Content Placeholder 2"/>
          <p:cNvSpPr>
            <a:spLocks noGrp="1"/>
          </p:cNvSpPr>
          <p:nvPr>
            <p:ph idx="1"/>
          </p:nvPr>
        </p:nvSpPr>
        <p:spPr>
          <a:xfrm>
            <a:off x="152400" y="1143000"/>
            <a:ext cx="8839200" cy="5486400"/>
          </a:xfrm>
          <a:noFill/>
        </p:spPr>
        <p:txBody>
          <a:bodyPr>
            <a:normAutofit fontScale="85000" lnSpcReduction="20000"/>
          </a:bodyPr>
          <a:lstStyle/>
          <a:p>
            <a:pPr marL="457200" indent="-457200">
              <a:buFont typeface="+mj-lt"/>
              <a:buAutoNum type="arabicPeriod"/>
            </a:pPr>
            <a:r>
              <a:rPr lang="en-US" dirty="0" smtClean="0"/>
              <a:t>Entertainment </a:t>
            </a:r>
            <a:endParaRPr lang="en-US" dirty="0"/>
          </a:p>
          <a:p>
            <a:pPr marL="457200" indent="-457200">
              <a:buFont typeface="+mj-lt"/>
              <a:buAutoNum type="arabicPeriod"/>
            </a:pPr>
            <a:r>
              <a:rPr lang="en-US" dirty="0" smtClean="0"/>
              <a:t>Sports </a:t>
            </a:r>
            <a:endParaRPr lang="en-US" dirty="0"/>
          </a:p>
          <a:p>
            <a:pPr marL="457200" indent="-457200">
              <a:buFont typeface="+mj-lt"/>
              <a:buAutoNum type="arabicPeriod"/>
            </a:pPr>
            <a:r>
              <a:rPr lang="en-US" dirty="0" smtClean="0"/>
              <a:t>Visas </a:t>
            </a:r>
            <a:endParaRPr lang="en-US" dirty="0"/>
          </a:p>
          <a:p>
            <a:pPr marL="457200" indent="-457200">
              <a:buFont typeface="+mj-lt"/>
              <a:buAutoNum type="arabicPeriod"/>
            </a:pPr>
            <a:r>
              <a:rPr lang="en-US" dirty="0" smtClean="0"/>
              <a:t>Passport </a:t>
            </a:r>
            <a:r>
              <a:rPr lang="en-US" dirty="0"/>
              <a:t>Charges </a:t>
            </a:r>
          </a:p>
          <a:p>
            <a:pPr marL="457200" indent="-457200">
              <a:buFont typeface="+mj-lt"/>
              <a:buAutoNum type="arabicPeriod"/>
            </a:pPr>
            <a:r>
              <a:rPr lang="en-US" dirty="0" smtClean="0"/>
              <a:t>Tips </a:t>
            </a:r>
            <a:endParaRPr lang="en-US" dirty="0"/>
          </a:p>
          <a:p>
            <a:pPr marL="457200" indent="-457200">
              <a:buFont typeface="+mj-lt"/>
              <a:buAutoNum type="arabicPeriod"/>
            </a:pPr>
            <a:r>
              <a:rPr lang="en-US" dirty="0" smtClean="0"/>
              <a:t>Bar </a:t>
            </a:r>
            <a:r>
              <a:rPr lang="en-US" dirty="0"/>
              <a:t>Charges/Alcoholic Beverages </a:t>
            </a:r>
          </a:p>
          <a:p>
            <a:pPr marL="457200" indent="-457200">
              <a:buFont typeface="+mj-lt"/>
              <a:buAutoNum type="arabicPeriod"/>
            </a:pPr>
            <a:r>
              <a:rPr lang="en-US" dirty="0" smtClean="0"/>
              <a:t>Laundry </a:t>
            </a:r>
            <a:r>
              <a:rPr lang="en-US" dirty="0"/>
              <a:t>Charges </a:t>
            </a:r>
          </a:p>
          <a:p>
            <a:pPr marL="457200" indent="-457200">
              <a:buFont typeface="+mj-lt"/>
              <a:buAutoNum type="arabicPeriod"/>
            </a:pPr>
            <a:r>
              <a:rPr lang="en-US" dirty="0" smtClean="0"/>
              <a:t>Lodging </a:t>
            </a:r>
            <a:r>
              <a:rPr lang="en-US" dirty="0"/>
              <a:t>costs in excess of </a:t>
            </a:r>
            <a:r>
              <a:rPr lang="en-US" u="sng" dirty="0"/>
              <a:t>Federal per diem</a:t>
            </a:r>
            <a:r>
              <a:rPr lang="en-US" dirty="0"/>
              <a:t>. For events of 30 or more participants that are funded with an OCJP award, if lodging costs exceed the Federal per diem, none of the lodging costs are allowable, effective January 1, 2001. </a:t>
            </a:r>
          </a:p>
          <a:p>
            <a:pPr marL="457200" indent="-457200">
              <a:buFont typeface="+mj-lt"/>
              <a:buAutoNum type="arabicPeriod"/>
            </a:pPr>
            <a:r>
              <a:rPr lang="en-US" dirty="0" smtClean="0"/>
              <a:t>Food </a:t>
            </a:r>
            <a:r>
              <a:rPr lang="en-US" dirty="0"/>
              <a:t>and beverage costs are rarely allowable</a:t>
            </a:r>
            <a:r>
              <a:rPr lang="en-US" dirty="0" smtClean="0"/>
              <a:t>.</a:t>
            </a:r>
            <a:endParaRPr lang="en-US" dirty="0"/>
          </a:p>
          <a:p>
            <a:pPr marL="457200" indent="-457200">
              <a:buFont typeface="+mj-lt"/>
              <a:buAutoNum type="arabicPeriod"/>
            </a:pPr>
            <a:r>
              <a:rPr lang="en-US" dirty="0" smtClean="0"/>
              <a:t>Gifts/Trinkets/Memorabilia/Commemorative </a:t>
            </a:r>
            <a:r>
              <a:rPr lang="en-US" dirty="0"/>
              <a:t>Items </a:t>
            </a:r>
            <a:endParaRPr lang="en-US" dirty="0" smtClean="0"/>
          </a:p>
          <a:p>
            <a:pPr marL="0" indent="0">
              <a:buNone/>
            </a:pPr>
            <a:endParaRPr lang="en-US" dirty="0"/>
          </a:p>
          <a:p>
            <a:pPr marL="0" indent="0">
              <a:buNone/>
            </a:pPr>
            <a:r>
              <a:rPr lang="en-US" dirty="0" smtClean="0"/>
              <a:t>Trinkets </a:t>
            </a:r>
            <a:r>
              <a:rPr lang="en-US" dirty="0"/>
              <a:t>(items such as hats, mugs, portfolios, t-shirts, coins, gift bags, etc., regardless of whether they include the conference name or OJP/DOJ or OCJP logo) </a:t>
            </a:r>
            <a:r>
              <a:rPr lang="en-US" b="1" dirty="0">
                <a:solidFill>
                  <a:srgbClr val="FF0000"/>
                </a:solidFill>
              </a:rPr>
              <a:t>must not </a:t>
            </a:r>
            <a:r>
              <a:rPr lang="en-US" dirty="0"/>
              <a:t>be purchased with DOJ or OCJP funds as giveaways for conferences. Basic supplies that are necessary for use during the conference (e.g., folders, name tags) may be purchased. </a:t>
            </a:r>
          </a:p>
          <a:p>
            <a:endParaRPr lang="en-US" dirty="0"/>
          </a:p>
          <a:p>
            <a:pPr marL="0" indent="0">
              <a:buNone/>
            </a:pPr>
            <a:endParaRPr lang="en-US" dirty="0"/>
          </a:p>
        </p:txBody>
      </p:sp>
    </p:spTree>
    <p:extLst>
      <p:ext uri="{BB962C8B-B14F-4D97-AF65-F5344CB8AC3E}">
        <p14:creationId xmlns:p14="http://schemas.microsoft.com/office/powerpoint/2010/main" val="4014338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Unallowable Expenses</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dirty="0" smtClean="0"/>
              <a:t>Legal </a:t>
            </a:r>
            <a:r>
              <a:rPr lang="en-US" dirty="0"/>
              <a:t>fees </a:t>
            </a:r>
          </a:p>
          <a:p>
            <a:pPr marL="457200" indent="-457200">
              <a:buFont typeface="+mj-lt"/>
              <a:buAutoNum type="arabicPeriod"/>
            </a:pPr>
            <a:r>
              <a:rPr lang="en-US" dirty="0" smtClean="0"/>
              <a:t>Cost </a:t>
            </a:r>
            <a:r>
              <a:rPr lang="en-US" dirty="0"/>
              <a:t>in applying for this grant </a:t>
            </a:r>
          </a:p>
          <a:p>
            <a:pPr marL="457200" indent="-457200">
              <a:buFont typeface="+mj-lt"/>
              <a:buAutoNum type="arabicPeriod"/>
            </a:pPr>
            <a:r>
              <a:rPr lang="en-US" dirty="0" smtClean="0"/>
              <a:t>Any </a:t>
            </a:r>
            <a:r>
              <a:rPr lang="en-US" dirty="0"/>
              <a:t>expenses prior to the grant award date </a:t>
            </a:r>
          </a:p>
          <a:p>
            <a:pPr marL="457200" indent="-457200">
              <a:buFont typeface="+mj-lt"/>
              <a:buAutoNum type="arabicPeriod"/>
            </a:pPr>
            <a:r>
              <a:rPr lang="en-US" dirty="0" smtClean="0"/>
              <a:t>First </a:t>
            </a:r>
            <a:r>
              <a:rPr lang="en-US" dirty="0"/>
              <a:t>Class Travel </a:t>
            </a:r>
            <a:endParaRPr lang="en-US" dirty="0" smtClean="0"/>
          </a:p>
          <a:p>
            <a:pPr marL="457200" indent="-457200">
              <a:buFont typeface="+mj-lt"/>
              <a:buAutoNum type="arabicPeriod"/>
            </a:pPr>
            <a:r>
              <a:rPr lang="en-US" dirty="0" smtClean="0"/>
              <a:t>Management and administrative training</a:t>
            </a:r>
            <a:endParaRPr lang="en-US" dirty="0"/>
          </a:p>
          <a:p>
            <a:pPr marL="457200" indent="-457200">
              <a:buFont typeface="+mj-lt"/>
              <a:buAutoNum type="arabicPeriod"/>
            </a:pPr>
            <a:r>
              <a:rPr lang="en-US" dirty="0" smtClean="0"/>
              <a:t>Sole </a:t>
            </a:r>
            <a:r>
              <a:rPr lang="en-US" dirty="0"/>
              <a:t>source contracts (without the prior written approval from the Office of Criminal Justice Programs) </a:t>
            </a:r>
          </a:p>
          <a:p>
            <a:pPr marL="457200" indent="-457200">
              <a:buFont typeface="+mj-lt"/>
              <a:buAutoNum type="arabicPeriod"/>
            </a:pPr>
            <a:r>
              <a:rPr lang="en-US" dirty="0" smtClean="0"/>
              <a:t>Depreciation </a:t>
            </a:r>
            <a:r>
              <a:rPr lang="en-US" dirty="0"/>
              <a:t>or a use </a:t>
            </a:r>
            <a:r>
              <a:rPr lang="en-US" dirty="0" smtClean="0"/>
              <a:t>allowance on </a:t>
            </a:r>
            <a:r>
              <a:rPr lang="en-US" dirty="0" smtClean="0">
                <a:solidFill>
                  <a:srgbClr val="FF0000"/>
                </a:solidFill>
              </a:rPr>
              <a:t>idle</a:t>
            </a:r>
            <a:r>
              <a:rPr lang="en-US" dirty="0" smtClean="0"/>
              <a:t> or </a:t>
            </a:r>
            <a:r>
              <a:rPr lang="en-US" dirty="0" smtClean="0">
                <a:solidFill>
                  <a:srgbClr val="FF0000"/>
                </a:solidFill>
              </a:rPr>
              <a:t>excess</a:t>
            </a:r>
            <a:r>
              <a:rPr lang="en-US" dirty="0" smtClean="0"/>
              <a:t> facilities. </a:t>
            </a:r>
            <a:endParaRPr lang="en-US" dirty="0"/>
          </a:p>
          <a:p>
            <a:pPr marL="457200" indent="-457200">
              <a:buFont typeface="+mj-lt"/>
              <a:buAutoNum type="arabicPeriod"/>
            </a:pPr>
            <a:r>
              <a:rPr lang="en-US" dirty="0" smtClean="0"/>
              <a:t>Cost </a:t>
            </a:r>
            <a:r>
              <a:rPr lang="en-US" dirty="0"/>
              <a:t>incurred outside the project period. Any costs that are incurred either before the start of the project period or after the expiration of the project period are not allowable. </a:t>
            </a:r>
          </a:p>
          <a:p>
            <a:pPr marL="457200" indent="-457200">
              <a:buFont typeface="+mj-lt"/>
              <a:buAutoNum type="arabicPeriod"/>
            </a:pPr>
            <a:r>
              <a:rPr lang="en-US" dirty="0" smtClean="0"/>
              <a:t>Severance </a:t>
            </a:r>
            <a:r>
              <a:rPr lang="en-US" dirty="0"/>
              <a:t>packages (the compensation that an employer provides to an employee who has been laid off, whose job has been eliminated, who through mutual agreement has decided to leave the company, or who has parted ways with the company for other reasons). </a:t>
            </a:r>
          </a:p>
          <a:p>
            <a:pPr marL="457200" indent="-457200">
              <a:buFont typeface="+mj-lt"/>
              <a:buAutoNum type="arabicPeriod"/>
            </a:pPr>
            <a:r>
              <a:rPr lang="en-US" dirty="0" smtClean="0"/>
              <a:t>Interest </a:t>
            </a:r>
            <a:endParaRPr lang="en-US" dirty="0"/>
          </a:p>
          <a:p>
            <a:pPr marL="457200" indent="-457200">
              <a:buFont typeface="+mj-lt"/>
              <a:buAutoNum type="arabicPeriod"/>
            </a:pPr>
            <a:r>
              <a:rPr lang="en-US" dirty="0" smtClean="0"/>
              <a:t>Credit </a:t>
            </a:r>
            <a:r>
              <a:rPr lang="en-US" dirty="0"/>
              <a:t>Card Fees </a:t>
            </a:r>
          </a:p>
          <a:p>
            <a:pPr marL="457200" indent="-457200">
              <a:buFont typeface="+mj-lt"/>
              <a:buAutoNum type="arabicPeriod"/>
            </a:pPr>
            <a:r>
              <a:rPr lang="en-US" dirty="0" smtClean="0"/>
              <a:t>Membership </a:t>
            </a:r>
            <a:r>
              <a:rPr lang="en-US" dirty="0"/>
              <a:t>fees to organizations whose primary activity is lobbying. </a:t>
            </a:r>
          </a:p>
          <a:p>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1815105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 Annual Report">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 Annual Report</Template>
  <TotalTime>166</TotalTime>
  <Words>2803</Words>
  <Application>Microsoft Office PowerPoint</Application>
  <PresentationFormat>On-screen Show (4:3)</PresentationFormat>
  <Paragraphs>340</Paragraphs>
  <Slides>34</Slides>
  <Notes>25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Template - Annual Report</vt:lpstr>
      <vt:lpstr>Office of Criminal Justice Programs</vt:lpstr>
      <vt:lpstr>Allowable Costs</vt:lpstr>
      <vt:lpstr>20% Rule</vt:lpstr>
      <vt:lpstr>20% Rule Example</vt:lpstr>
      <vt:lpstr>Prior Approval</vt:lpstr>
      <vt:lpstr>Budget Amendments</vt:lpstr>
      <vt:lpstr>Unallowable Costs</vt:lpstr>
      <vt:lpstr>Unallowable Conference/Meeting/Training</vt:lpstr>
      <vt:lpstr>Other Unallowable Expenses</vt:lpstr>
      <vt:lpstr>Audit Threshold</vt:lpstr>
      <vt:lpstr>Supplanting </vt:lpstr>
      <vt:lpstr>Supplanting Example </vt:lpstr>
      <vt:lpstr>Supplanting cont.</vt:lpstr>
      <vt:lpstr>Match</vt:lpstr>
      <vt:lpstr>In Kind Match</vt:lpstr>
      <vt:lpstr>In Kind Match Test</vt:lpstr>
      <vt:lpstr>Purchasing Policies</vt:lpstr>
      <vt:lpstr>Purchasing Highlights…continued</vt:lpstr>
      <vt:lpstr>Purchasing Highlights Continued</vt:lpstr>
      <vt:lpstr>Cost Allocation</vt:lpstr>
      <vt:lpstr>Allocable Costs</vt:lpstr>
      <vt:lpstr>Direct Costs</vt:lpstr>
      <vt:lpstr>Indirect Costs</vt:lpstr>
      <vt:lpstr>Examples of Indirect Costs</vt:lpstr>
      <vt:lpstr>Allocation Bases</vt:lpstr>
      <vt:lpstr>Indirect Cost Rate</vt:lpstr>
      <vt:lpstr>Indirect Cost Rate Example </vt:lpstr>
      <vt:lpstr>Best Practices</vt:lpstr>
      <vt:lpstr>Items to Include when Submitting Cost Allocation Plan</vt:lpstr>
      <vt:lpstr>Reporting Requirements</vt:lpstr>
      <vt:lpstr>Policy 03 Reporting</vt:lpstr>
      <vt:lpstr>Other Training Opportunities</vt:lpstr>
      <vt:lpstr>OCJP Fiscal Unit Contact Information</vt:lpstr>
      <vt:lpstr>THANK YOU</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Criminal Justice Programs</dc:title>
  <dc:creator>Jessica Barfield</dc:creator>
  <cp:lastModifiedBy>Jessica Barfield</cp:lastModifiedBy>
  <cp:revision>36</cp:revision>
  <cp:lastPrinted>2016-03-29T13:12:33Z</cp:lastPrinted>
  <dcterms:created xsi:type="dcterms:W3CDTF">2018-05-29T16:34:30Z</dcterms:created>
  <dcterms:modified xsi:type="dcterms:W3CDTF">2018-08-30T14:46:11Z</dcterms:modified>
</cp:coreProperties>
</file>