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8" r:id="rId3"/>
    <p:sldId id="260" r:id="rId4"/>
    <p:sldId id="261" r:id="rId5"/>
    <p:sldId id="279" r:id="rId6"/>
    <p:sldId id="262" r:id="rId7"/>
    <p:sldId id="277" r:id="rId8"/>
    <p:sldId id="263" r:id="rId9"/>
    <p:sldId id="29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p:cViewPr varScale="1">
        <p:scale>
          <a:sx n="72" d="100"/>
          <a:sy n="72" d="100"/>
        </p:scale>
        <p:origin x="13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B55EA-13F4-4C3C-B1BE-693AA11AEE02}" type="datetimeFigureOut">
              <a:rPr lang="en-US" smtClean="0"/>
              <a:t>8/6/2020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74481-2B10-4C18-BEA5-0EEB9759F743}" type="slidenum">
              <a:rPr lang="en-US" smtClean="0"/>
              <a:t>‹#›</a:t>
            </a:fld>
            <a:endParaRPr lang="en-US"/>
          </a:p>
        </p:txBody>
      </p:sp>
    </p:spTree>
    <p:extLst>
      <p:ext uri="{BB962C8B-B14F-4D97-AF65-F5344CB8AC3E}">
        <p14:creationId xmlns:p14="http://schemas.microsoft.com/office/powerpoint/2010/main" val="346460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74481-2B10-4C18-BEA5-0EEB9759F743}" type="slidenum">
              <a:rPr lang="en-US" smtClean="0"/>
              <a:t>1</a:t>
            </a:fld>
            <a:endParaRPr lang="en-US"/>
          </a:p>
        </p:txBody>
      </p:sp>
    </p:spTree>
    <p:extLst>
      <p:ext uri="{BB962C8B-B14F-4D97-AF65-F5344CB8AC3E}">
        <p14:creationId xmlns:p14="http://schemas.microsoft.com/office/powerpoint/2010/main" val="364898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8974481-2B10-4C18-BEA5-0EEB9759F743}" type="slidenum">
              <a:rPr lang="en-US" smtClean="0"/>
              <a:t>3</a:t>
            </a:fld>
            <a:endParaRPr lang="en-US"/>
          </a:p>
        </p:txBody>
      </p:sp>
    </p:spTree>
    <p:extLst>
      <p:ext uri="{BB962C8B-B14F-4D97-AF65-F5344CB8AC3E}">
        <p14:creationId xmlns:p14="http://schemas.microsoft.com/office/powerpoint/2010/main" val="416818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8974481-2B10-4C18-BEA5-0EEB9759F743}" type="slidenum">
              <a:rPr lang="en-US" smtClean="0"/>
              <a:t>4</a:t>
            </a:fld>
            <a:endParaRPr lang="en-US"/>
          </a:p>
        </p:txBody>
      </p:sp>
    </p:spTree>
    <p:extLst>
      <p:ext uri="{BB962C8B-B14F-4D97-AF65-F5344CB8AC3E}">
        <p14:creationId xmlns:p14="http://schemas.microsoft.com/office/powerpoint/2010/main" val="3530239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33475"/>
            <a:ext cx="5943600" cy="2743200"/>
          </a:xfrm>
          <a:prstGeom prst="rect">
            <a:avLst/>
          </a:prstGeom>
        </p:spPr>
      </p:pic>
    </p:spTree>
    <p:extLst>
      <p:ext uri="{BB962C8B-B14F-4D97-AF65-F5344CB8AC3E}">
        <p14:creationId xmlns:p14="http://schemas.microsoft.com/office/powerpoint/2010/main" val="33574236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19008367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4481855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7645693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810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7838844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7706561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5633957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3351007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584960" cy="731520"/>
          </a:xfrm>
          <a:prstGeom prst="rect">
            <a:avLst/>
          </a:prstGeom>
        </p:spPr>
      </p:pic>
    </p:spTree>
    <p:extLst>
      <p:ext uri="{BB962C8B-B14F-4D97-AF65-F5344CB8AC3E}">
        <p14:creationId xmlns:p14="http://schemas.microsoft.com/office/powerpoint/2010/main" val="28832673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962400"/>
            <a:ext cx="8686800" cy="1422399"/>
          </a:xfrm>
        </p:spPr>
        <p:txBody>
          <a:bodyPr>
            <a:normAutofit/>
          </a:bodyPr>
          <a:lstStyle/>
          <a:p>
            <a:r>
              <a:rPr lang="en-US" dirty="0"/>
              <a:t>Employment Verification/I-9 Process Training</a:t>
            </a:r>
          </a:p>
        </p:txBody>
      </p:sp>
      <p:sp>
        <p:nvSpPr>
          <p:cNvPr id="3" name="Text Placeholder 2"/>
          <p:cNvSpPr>
            <a:spLocks noGrp="1"/>
          </p:cNvSpPr>
          <p:nvPr>
            <p:ph type="body" sz="quarter" idx="12"/>
          </p:nvPr>
        </p:nvSpPr>
        <p:spPr/>
        <p:txBody>
          <a:bodyPr>
            <a:noAutofit/>
          </a:bodyPr>
          <a:lstStyle/>
          <a:p>
            <a:r>
              <a:rPr lang="en-US" sz="2400" i="1" dirty="0"/>
              <a:t>Instruction Regarding Mandatory Employment Verification Grant Conditions    </a:t>
            </a:r>
          </a:p>
        </p:txBody>
      </p:sp>
      <p:sp>
        <p:nvSpPr>
          <p:cNvPr id="4" name="Text Placeholder 3"/>
          <p:cNvSpPr>
            <a:spLocks noGrp="1"/>
          </p:cNvSpPr>
          <p:nvPr>
            <p:ph type="body" sz="quarter" idx="11"/>
          </p:nvPr>
        </p:nvSpPr>
        <p:spPr/>
        <p:txBody>
          <a:bodyPr>
            <a:normAutofit/>
          </a:bodyPr>
          <a:lstStyle/>
          <a:p>
            <a:r>
              <a:rPr lang="en-US" sz="1400" dirty="0"/>
              <a:t>Office of Criminal Justice Programs, Tennessee Department of Finance and Administration</a:t>
            </a:r>
          </a:p>
        </p:txBody>
      </p:sp>
    </p:spTree>
    <p:extLst>
      <p:ext uri="{BB962C8B-B14F-4D97-AF65-F5344CB8AC3E}">
        <p14:creationId xmlns:p14="http://schemas.microsoft.com/office/powerpoint/2010/main" val="4792601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Why This Training Now?</a:t>
            </a:r>
          </a:p>
        </p:txBody>
      </p:sp>
      <p:sp>
        <p:nvSpPr>
          <p:cNvPr id="3" name="Content Placeholder 2"/>
          <p:cNvSpPr>
            <a:spLocks noGrp="1"/>
          </p:cNvSpPr>
          <p:nvPr>
            <p:ph idx="1"/>
          </p:nvPr>
        </p:nvSpPr>
        <p:spPr/>
        <p:txBody>
          <a:bodyPr>
            <a:noAutofit/>
          </a:bodyPr>
          <a:lstStyle/>
          <a:p>
            <a:pPr algn="just">
              <a:spcAft>
                <a:spcPts val="1200"/>
              </a:spcAft>
            </a:pPr>
            <a:r>
              <a:rPr lang="en-US" sz="2000" dirty="0"/>
              <a:t>New Federal Regulations have enhanced the requirements for employment eligibility verification.</a:t>
            </a:r>
          </a:p>
          <a:p>
            <a:pPr algn="just">
              <a:spcAft>
                <a:spcPts val="1200"/>
              </a:spcAft>
            </a:pPr>
            <a:r>
              <a:rPr lang="en-US" sz="2000" dirty="0"/>
              <a:t>The personnel files of ALL grant funded employees and interns associated with the grant must be compliant with the enhanced employment eligibility verification regulations.</a:t>
            </a:r>
          </a:p>
          <a:p>
            <a:pPr algn="just">
              <a:spcAft>
                <a:spcPts val="1200"/>
              </a:spcAft>
            </a:pPr>
            <a:r>
              <a:rPr lang="en-US" sz="2000" dirty="0"/>
              <a:t>Each agency is required to provide training to its officials and staff members who are involved in the hiring process for grant funded positions.</a:t>
            </a:r>
          </a:p>
          <a:p>
            <a:pPr algn="just">
              <a:spcAft>
                <a:spcPts val="1200"/>
              </a:spcAft>
            </a:pPr>
            <a:r>
              <a:rPr lang="en-US" sz="2000" dirty="0"/>
              <a:t>OCJP created these slides to assist your agency with training and compliance with the new employment verification regulations. </a:t>
            </a:r>
          </a:p>
          <a:p>
            <a:pPr algn="just">
              <a:spcAft>
                <a:spcPts val="1200"/>
              </a:spcAft>
            </a:pPr>
            <a:endParaRPr lang="en-US" sz="2000" dirty="0"/>
          </a:p>
          <a:p>
            <a:pPr marL="0" indent="0">
              <a:buNone/>
            </a:pPr>
            <a:r>
              <a:rPr lang="en-US" sz="2000" dirty="0"/>
              <a:t>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2</a:t>
            </a:fld>
            <a:endParaRPr lang="en-US" dirty="0"/>
          </a:p>
        </p:txBody>
      </p:sp>
    </p:spTree>
    <p:extLst>
      <p:ext uri="{BB962C8B-B14F-4D97-AF65-F5344CB8AC3E}">
        <p14:creationId xmlns:p14="http://schemas.microsoft.com/office/powerpoint/2010/main" val="3931317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Employment Eligibility Verification Condition </a:t>
            </a:r>
          </a:p>
        </p:txBody>
      </p:sp>
      <p:sp>
        <p:nvSpPr>
          <p:cNvPr id="5" name="Content Placeholder 4"/>
          <p:cNvSpPr>
            <a:spLocks noGrp="1"/>
          </p:cNvSpPr>
          <p:nvPr>
            <p:ph idx="1"/>
          </p:nvPr>
        </p:nvSpPr>
        <p:spPr/>
        <p:txBody>
          <a:bodyPr>
            <a:normAutofit fontScale="47500" lnSpcReduction="20000"/>
          </a:bodyPr>
          <a:lstStyle/>
          <a:p>
            <a:pPr marL="0" indent="0">
              <a:buNone/>
            </a:pPr>
            <a:endParaRPr lang="en-US" dirty="0"/>
          </a:p>
          <a:p>
            <a:pPr marL="0" indent="0">
              <a:buNone/>
            </a:pPr>
            <a:r>
              <a:rPr lang="en-US" sz="2900" dirty="0"/>
              <a:t>The recipient (and any subrecipient at any tier) </a:t>
            </a:r>
            <a:r>
              <a:rPr lang="en-US" sz="2900" b="1" dirty="0"/>
              <a:t>must--</a:t>
            </a:r>
          </a:p>
          <a:p>
            <a:pPr marL="457200" indent="0">
              <a:buNone/>
            </a:pPr>
            <a:endParaRPr lang="en-US" sz="2900" dirty="0"/>
          </a:p>
          <a:p>
            <a:pPr marL="457200" indent="0">
              <a:buNone/>
            </a:pPr>
            <a:r>
              <a:rPr lang="en-US" sz="2900" dirty="0"/>
              <a:t>A. Ensure that, as part of the hiring process for any position within the United States that is or will be   funded (in whole or in part) with award funds, the recipient (or any subrecipient) properly verifies  the employment eligibility of the individual who is being hired, consistent with the provisions of 8 U.S.C. 1324a(a)(1) and (2).</a:t>
            </a:r>
          </a:p>
          <a:p>
            <a:pPr marL="0" indent="0">
              <a:buNone/>
            </a:pPr>
            <a:endParaRPr lang="en-US" sz="2900" dirty="0"/>
          </a:p>
          <a:p>
            <a:pPr marL="457200" indent="0">
              <a:buNone/>
            </a:pPr>
            <a:r>
              <a:rPr lang="en-US" sz="2900" dirty="0"/>
              <a:t>B. Notify all persons associated with the recipient (or any subrecipient) who are or will be involved in activities under this award of both--</a:t>
            </a:r>
          </a:p>
          <a:p>
            <a:pPr marL="0" indent="0">
              <a:buNone/>
            </a:pPr>
            <a:r>
              <a:rPr lang="en-US" sz="2900" dirty="0"/>
              <a:t>	(1) this award requirement for verification of employment eligibility, and</a:t>
            </a:r>
          </a:p>
          <a:p>
            <a:pPr marL="0" indent="0">
              <a:buNone/>
            </a:pPr>
            <a:r>
              <a:rPr lang="en-US" sz="2900" dirty="0"/>
              <a:t>	(2) the associated provisions in 8 U.S.C. 1324a(a)(1) and (2) that, generally speaking, 	</a:t>
            </a:r>
          </a:p>
          <a:p>
            <a:pPr marL="0" indent="0">
              <a:buNone/>
            </a:pPr>
            <a:r>
              <a:rPr lang="en-US" sz="2900" dirty="0"/>
              <a:t>                     make it unlawful, in the United States, to hire (or recruit for employment) certain aliens.</a:t>
            </a:r>
          </a:p>
          <a:p>
            <a:pPr marL="0" indent="0">
              <a:buNone/>
            </a:pPr>
            <a:endParaRPr lang="en-US" sz="2900" dirty="0"/>
          </a:p>
          <a:p>
            <a:pPr marL="457200" indent="0">
              <a:buNone/>
            </a:pPr>
            <a:r>
              <a:rPr lang="en-US" sz="2900" dirty="0"/>
              <a:t>C. Provide training (to the extent necessary) to those persons required by this condition to be notified of the award requirement for employment eligibility verification and of the associated provisions of 8 U.S.C. 1324a(a)(1) and (2).</a:t>
            </a:r>
          </a:p>
          <a:p>
            <a:pPr marL="457200" indent="0">
              <a:buNone/>
            </a:pPr>
            <a:endParaRPr lang="en-US" sz="2900" dirty="0"/>
          </a:p>
          <a:p>
            <a:pPr marL="457200" indent="0">
              <a:buNone/>
            </a:pPr>
            <a:r>
              <a:rPr lang="en-US" sz="2900" dirty="0"/>
              <a:t>D. As part of the recordkeeping for the award (including pursuant to the Part 200 Uniform Requirements), maintain records of all employment eligibility verifications pertinent to compliance with this award condition in accordance with Form I-9 record retention requirements, as well as records of all pertinent notifications and trainings.</a:t>
            </a:r>
          </a:p>
          <a:p>
            <a:pPr marL="0" indent="0">
              <a:buNone/>
            </a:pPr>
            <a:endParaRPr lang="en-US" b="1" dirty="0"/>
          </a:p>
          <a:p>
            <a:pPr marL="0" indent="0">
              <a:buNone/>
            </a:pPr>
            <a:endParaRPr lang="en-US" b="1" dirty="0"/>
          </a:p>
        </p:txBody>
      </p:sp>
      <p:sp>
        <p:nvSpPr>
          <p:cNvPr id="2" name="Slide Number Placeholder 1"/>
          <p:cNvSpPr>
            <a:spLocks noGrp="1"/>
          </p:cNvSpPr>
          <p:nvPr>
            <p:ph type="sldNum" sz="quarter" idx="12"/>
          </p:nvPr>
        </p:nvSpPr>
        <p:spPr/>
        <p:txBody>
          <a:bodyPr/>
          <a:lstStyle/>
          <a:p>
            <a:fld id="{5C76A076-0EB6-4ACF-BC93-AE169B35ECF5}" type="slidenum">
              <a:rPr lang="en-US" smtClean="0"/>
              <a:pPr/>
              <a:t>3</a:t>
            </a:fld>
            <a:endParaRPr lang="en-US" dirty="0"/>
          </a:p>
        </p:txBody>
      </p:sp>
    </p:spTree>
    <p:extLst>
      <p:ext uri="{BB962C8B-B14F-4D97-AF65-F5344CB8AC3E}">
        <p14:creationId xmlns:p14="http://schemas.microsoft.com/office/powerpoint/2010/main" val="1191946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2" y="151027"/>
            <a:ext cx="8839200" cy="825500"/>
          </a:xfrm>
        </p:spPr>
        <p:txBody>
          <a:bodyPr/>
          <a:lstStyle/>
          <a:p>
            <a:r>
              <a:rPr lang="en-US" dirty="0"/>
              <a:t>Steps for Proper Verification</a:t>
            </a:r>
          </a:p>
        </p:txBody>
      </p:sp>
      <p:sp>
        <p:nvSpPr>
          <p:cNvPr id="3" name="Content Placeholder 2"/>
          <p:cNvSpPr>
            <a:spLocks noGrp="1"/>
          </p:cNvSpPr>
          <p:nvPr>
            <p:ph idx="1"/>
          </p:nvPr>
        </p:nvSpPr>
        <p:spPr/>
        <p:txBody>
          <a:bodyPr>
            <a:noAutofit/>
          </a:bodyPr>
          <a:lstStyle/>
          <a:p>
            <a:pPr marL="0" lvl="1" indent="0">
              <a:buNone/>
            </a:pPr>
            <a:r>
              <a:rPr lang="en-US" sz="1800" dirty="0"/>
              <a:t>The Grant Condition requires your agency to </a:t>
            </a:r>
            <a:r>
              <a:rPr lang="en-US" sz="1800" b="1" dirty="0"/>
              <a:t>properly verify </a:t>
            </a:r>
            <a:r>
              <a:rPr lang="en-US" sz="1800" dirty="0"/>
              <a:t>the employment eligibility of all employees or interns who perform any work associated with or funded (fully or partially) by the grant award.</a:t>
            </a:r>
          </a:p>
          <a:p>
            <a:pPr marL="0" lvl="1" indent="0">
              <a:buNone/>
            </a:pPr>
            <a:r>
              <a:rPr lang="en-US" sz="1800" b="1" dirty="0"/>
              <a:t>Proper Verification </a:t>
            </a:r>
            <a:r>
              <a:rPr lang="en-US" sz="1800" dirty="0"/>
              <a:t>means that your agency will collect and maintain a  Form 1-9 and required supporting documents for each employee and intern by taking the following steps.</a:t>
            </a:r>
          </a:p>
          <a:p>
            <a:pPr marL="457200" lvl="1" indent="-457200">
              <a:buNone/>
            </a:pPr>
            <a:r>
              <a:rPr lang="en-US" sz="1800" dirty="0"/>
              <a:t>	1. Collect the I-9 Form from the employee/intern. The employee/intern must complete, sign, and date </a:t>
            </a:r>
            <a:r>
              <a:rPr lang="en-US" sz="1800" b="1" dirty="0"/>
              <a:t>Section 1</a:t>
            </a:r>
            <a:r>
              <a:rPr lang="en-US" sz="1800" dirty="0"/>
              <a:t> of Form  1-9 </a:t>
            </a:r>
            <a:r>
              <a:rPr lang="en-US" sz="1800" b="1" dirty="0"/>
              <a:t>before or on </a:t>
            </a:r>
            <a:r>
              <a:rPr lang="en-US" sz="1800" dirty="0"/>
              <a:t>the </a:t>
            </a:r>
            <a:r>
              <a:rPr lang="en-US" sz="1800" b="1" dirty="0"/>
              <a:t>FIRST</a:t>
            </a:r>
            <a:r>
              <a:rPr lang="en-US" sz="1800" dirty="0"/>
              <a:t> day worked, but not before accepting the job/internship offer. Electronic signatures are </a:t>
            </a:r>
            <a:r>
              <a:rPr lang="en-US" sz="1800" b="1" dirty="0"/>
              <a:t>not</a:t>
            </a:r>
            <a:r>
              <a:rPr lang="en-US" sz="1800" dirty="0"/>
              <a:t> accepted. </a:t>
            </a:r>
          </a:p>
          <a:p>
            <a:pPr marL="457200" lvl="1" indent="-457200">
              <a:buNone/>
            </a:pPr>
            <a:r>
              <a:rPr lang="en-US" sz="1800" dirty="0"/>
              <a:t>	2.The employee/Intern must also provide the </a:t>
            </a:r>
            <a:r>
              <a:rPr lang="en-US" sz="1800" b="1" dirty="0"/>
              <a:t>original</a:t>
            </a:r>
            <a:r>
              <a:rPr lang="en-US" sz="1800" dirty="0"/>
              <a:t> ID documents that  are required by the Form I-9 Document </a:t>
            </a:r>
            <a:r>
              <a:rPr lang="en-US" sz="1800" b="1" dirty="0"/>
              <a:t>before the end of the THIRD day</a:t>
            </a:r>
            <a:r>
              <a:rPr lang="en-US" sz="1800" dirty="0"/>
              <a:t> worked. (Lists of acceptable documents appears on page 3 of Form I-9)</a:t>
            </a:r>
          </a:p>
          <a:p>
            <a:pPr marL="457200" lvl="1" indent="0">
              <a:buNone/>
            </a:pPr>
            <a:r>
              <a:rPr lang="en-US" sz="1800" dirty="0"/>
              <a:t>3. The agency hiring official must review the I-9 Section I provided by the employee/intern for completeness and signature; review and copy the original ID documents; and sign the certification </a:t>
            </a:r>
            <a:r>
              <a:rPr lang="en-US" sz="1800" b="1" dirty="0"/>
              <a:t>before the end of the THIRD day worked by the employee intern.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4</a:t>
            </a:fld>
            <a:endParaRPr lang="en-US" dirty="0"/>
          </a:p>
        </p:txBody>
      </p:sp>
    </p:spTree>
    <p:extLst>
      <p:ext uri="{BB962C8B-B14F-4D97-AF65-F5344CB8AC3E}">
        <p14:creationId xmlns:p14="http://schemas.microsoft.com/office/powerpoint/2010/main" val="1272054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Proper Verification (continued)</a:t>
            </a:r>
          </a:p>
        </p:txBody>
      </p:sp>
      <p:sp>
        <p:nvSpPr>
          <p:cNvPr id="3" name="Content Placeholder 2"/>
          <p:cNvSpPr>
            <a:spLocks noGrp="1"/>
          </p:cNvSpPr>
          <p:nvPr>
            <p:ph idx="1"/>
          </p:nvPr>
        </p:nvSpPr>
        <p:spPr/>
        <p:txBody>
          <a:bodyPr>
            <a:normAutofit fontScale="92500"/>
          </a:bodyPr>
          <a:lstStyle/>
          <a:p>
            <a:pPr marL="0" indent="0">
              <a:buNone/>
            </a:pPr>
            <a:r>
              <a:rPr lang="en-US" b="1" dirty="0"/>
              <a:t>Acceptable ID Documents. </a:t>
            </a:r>
          </a:p>
          <a:p>
            <a:r>
              <a:rPr lang="en-US" dirty="0"/>
              <a:t>One document from “List A” is all that is required.  If a document from “List A” is provided, you do not need to request anything else.  Make a photocopy of the FRONT and BACK of the original document to save for the personnel file. </a:t>
            </a:r>
          </a:p>
          <a:p>
            <a:r>
              <a:rPr lang="en-US" dirty="0"/>
              <a:t>If no document from List A is provided, then you </a:t>
            </a:r>
            <a:r>
              <a:rPr lang="en-US" b="1" dirty="0"/>
              <a:t>MUST</a:t>
            </a:r>
            <a:r>
              <a:rPr lang="en-US" dirty="0"/>
              <a:t> collect one document from “List B” </a:t>
            </a:r>
            <a:r>
              <a:rPr lang="en-US" b="1" dirty="0"/>
              <a:t>AND</a:t>
            </a:r>
            <a:r>
              <a:rPr lang="en-US" dirty="0"/>
              <a:t> one document from “List C.”  </a:t>
            </a:r>
            <a:r>
              <a:rPr lang="en-US" i="1" dirty="0"/>
              <a:t>For example: one valid driver’s license (List B) AND one certified copy of a TN birth certificate with the state seal (List C)).  </a:t>
            </a:r>
            <a:r>
              <a:rPr lang="en-US" dirty="0"/>
              <a:t>Make a photocopy of the FRONT and BACK of both original documents to save for the personnel file.</a:t>
            </a:r>
          </a:p>
          <a:p>
            <a:r>
              <a:rPr lang="en-US" dirty="0"/>
              <a:t>If you have concerns about whether a document is authentic, contact your agency legal counsel for assistance.</a:t>
            </a:r>
          </a:p>
        </p:txBody>
      </p:sp>
      <p:sp>
        <p:nvSpPr>
          <p:cNvPr id="4" name="Slide Number Placeholder 3"/>
          <p:cNvSpPr>
            <a:spLocks noGrp="1"/>
          </p:cNvSpPr>
          <p:nvPr>
            <p:ph type="sldNum" sz="quarter" idx="12"/>
          </p:nvPr>
        </p:nvSpPr>
        <p:spPr/>
        <p:txBody>
          <a:bodyPr/>
          <a:lstStyle/>
          <a:p>
            <a:fld id="{5C76A076-0EB6-4ACF-BC93-AE169B35ECF5}" type="slidenum">
              <a:rPr lang="en-US" smtClean="0"/>
              <a:pPr/>
              <a:t>5</a:t>
            </a:fld>
            <a:endParaRPr lang="en-US" dirty="0"/>
          </a:p>
        </p:txBody>
      </p:sp>
    </p:spTree>
    <p:extLst>
      <p:ext uri="{BB962C8B-B14F-4D97-AF65-F5344CB8AC3E}">
        <p14:creationId xmlns:p14="http://schemas.microsoft.com/office/powerpoint/2010/main" val="6126052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 Use of E-Verify Optional</a:t>
            </a:r>
          </a:p>
        </p:txBody>
      </p:sp>
      <p:sp>
        <p:nvSpPr>
          <p:cNvPr id="3" name="Content Placeholder 2"/>
          <p:cNvSpPr>
            <a:spLocks noGrp="1"/>
          </p:cNvSpPr>
          <p:nvPr>
            <p:ph idx="1"/>
          </p:nvPr>
        </p:nvSpPr>
        <p:spPr>
          <a:xfrm>
            <a:off x="228600" y="1193800"/>
            <a:ext cx="8763000" cy="5207000"/>
          </a:xfrm>
        </p:spPr>
        <p:txBody>
          <a:bodyPr>
            <a:normAutofit/>
          </a:bodyPr>
          <a:lstStyle/>
          <a:p>
            <a:pPr marL="0" indent="0">
              <a:buNone/>
            </a:pPr>
            <a:endParaRPr lang="en-US" dirty="0"/>
          </a:p>
          <a:p>
            <a:pPr marL="0" indent="0">
              <a:buNone/>
            </a:pPr>
            <a:r>
              <a:rPr lang="en-US" dirty="0"/>
              <a:t>After collecting proper employment eligibility verification, agencies that participate in and use E-Verify may submit the I-9 through E-Verify for review.  E-Verify is not required by the grant conditions.</a:t>
            </a:r>
          </a:p>
          <a:p>
            <a:pPr marL="0" indent="0">
              <a:buNone/>
            </a:pPr>
            <a:endParaRPr lang="en-US" dirty="0"/>
          </a:p>
          <a:p>
            <a:pPr marL="0" indent="0">
              <a:buNone/>
            </a:pPr>
            <a:r>
              <a:rPr lang="en-US" dirty="0"/>
              <a:t>If E-Verify is used, the agency must comply with all program requirements and receive training for the program.  </a:t>
            </a:r>
          </a:p>
          <a:p>
            <a:pPr marL="0" indent="0">
              <a:buNone/>
            </a:pPr>
            <a:endParaRPr lang="en-US" dirty="0"/>
          </a:p>
          <a:p>
            <a:pPr marL="0" indent="0">
              <a:buNone/>
            </a:pPr>
            <a:r>
              <a:rPr lang="en-US" dirty="0"/>
              <a:t>OCJP does not provide training or advice regarding the use of E-Verify.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6</a:t>
            </a:fld>
            <a:endParaRPr lang="en-US" dirty="0"/>
          </a:p>
        </p:txBody>
      </p:sp>
    </p:spTree>
    <p:extLst>
      <p:ext uri="{BB962C8B-B14F-4D97-AF65-F5344CB8AC3E}">
        <p14:creationId xmlns:p14="http://schemas.microsoft.com/office/powerpoint/2010/main" val="33257507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2800" dirty="0"/>
              <a:t>Retaining Eligibility Verification Documents</a:t>
            </a:r>
          </a:p>
        </p:txBody>
      </p:sp>
      <p:sp>
        <p:nvSpPr>
          <p:cNvPr id="3" name="Content Placeholder 2"/>
          <p:cNvSpPr>
            <a:spLocks noGrp="1"/>
          </p:cNvSpPr>
          <p:nvPr>
            <p:ph idx="1"/>
          </p:nvPr>
        </p:nvSpPr>
        <p:spPr/>
        <p:txBody>
          <a:bodyPr>
            <a:normAutofit fontScale="70000" lnSpcReduction="20000"/>
          </a:bodyPr>
          <a:lstStyle/>
          <a:p>
            <a:pPr algn="just">
              <a:spcAft>
                <a:spcPts val="1800"/>
              </a:spcAft>
            </a:pPr>
            <a:r>
              <a:rPr lang="en-US" dirty="0"/>
              <a:t>All employment eligibility verification documents must be retained in the personnel file of employees and interns in positions related to the grant or funded (in full or in part) by  grant funds. </a:t>
            </a:r>
          </a:p>
          <a:p>
            <a:pPr algn="just">
              <a:spcAft>
                <a:spcPts val="1800"/>
              </a:spcAft>
            </a:pPr>
            <a:r>
              <a:rPr lang="en-US" dirty="0"/>
              <a:t>The original completed and certified Form I-9 and copies of the front and back of the original documents provided with the Form I-9 must be maintained in the personnel file. </a:t>
            </a:r>
          </a:p>
          <a:p>
            <a:pPr algn="just">
              <a:spcAft>
                <a:spcPts val="1800"/>
              </a:spcAft>
            </a:pPr>
            <a:r>
              <a:rPr lang="en-US" dirty="0"/>
              <a:t>If an employee/intern supplements the Form I-9 or brings additional documents to support the Form I-9, DO NOT DISCARD the original Form or Documents.  Make all supplements on the original Form I-9 with new signatures and dates next to the supplement.  It is necessary to retain the original Form 1-9 and copies of the documents which were supplied on DAYS 1 through 3 of employment. </a:t>
            </a:r>
          </a:p>
          <a:p>
            <a:pPr algn="just">
              <a:spcAft>
                <a:spcPts val="1800"/>
              </a:spcAft>
            </a:pPr>
            <a:r>
              <a:rPr lang="en-US" dirty="0"/>
              <a:t>If your agency uses E-Verify, all confirmations and documents received from E-Verify must be maintained in the personnel file.</a:t>
            </a:r>
          </a:p>
          <a:p>
            <a:pPr algn="just">
              <a:spcAft>
                <a:spcPts val="1800"/>
              </a:spcAft>
            </a:pPr>
            <a:r>
              <a:rPr lang="en-US" dirty="0"/>
              <a:t>Your agency must retain a copy of this training, and a copy of the Memo providing Notice of the Employee Eligibility Verification Requirements, dated _________.</a:t>
            </a:r>
          </a:p>
          <a:p>
            <a:pPr algn="just">
              <a:spcAft>
                <a:spcPts val="1800"/>
              </a:spcAft>
            </a:pPr>
            <a:r>
              <a:rPr lang="en-US" dirty="0"/>
              <a:t>These documents must be available for review by OCJP.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7</a:t>
            </a:fld>
            <a:endParaRPr lang="en-US" dirty="0"/>
          </a:p>
        </p:txBody>
      </p:sp>
    </p:spTree>
    <p:extLst>
      <p:ext uri="{BB962C8B-B14F-4D97-AF65-F5344CB8AC3E}">
        <p14:creationId xmlns:p14="http://schemas.microsoft.com/office/powerpoint/2010/main" val="33811850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Training Requirements</a:t>
            </a:r>
          </a:p>
        </p:txBody>
      </p:sp>
      <p:sp>
        <p:nvSpPr>
          <p:cNvPr id="3" name="Content Placeholder 2"/>
          <p:cNvSpPr>
            <a:spLocks noGrp="1"/>
          </p:cNvSpPr>
          <p:nvPr>
            <p:ph idx="1"/>
          </p:nvPr>
        </p:nvSpPr>
        <p:spPr>
          <a:xfrm>
            <a:off x="228600" y="1143000"/>
            <a:ext cx="8763000" cy="4958465"/>
          </a:xfrm>
        </p:spPr>
        <p:txBody>
          <a:bodyPr>
            <a:normAutofit fontScale="92500" lnSpcReduction="10000"/>
          </a:bodyPr>
          <a:lstStyle/>
          <a:p>
            <a:pPr marL="0" indent="0">
              <a:buNone/>
            </a:pPr>
            <a:endParaRPr lang="en-US" b="1" dirty="0"/>
          </a:p>
          <a:p>
            <a:pPr marL="0" indent="0" algn="just">
              <a:buNone/>
            </a:pPr>
            <a:r>
              <a:rPr lang="en-US" dirty="0"/>
              <a:t>Each agency must provide employee eligibility verification training to its officials or other staff members who are involved in the hiring process for any position that is or will be funded with any award funds. </a:t>
            </a:r>
          </a:p>
          <a:p>
            <a:pPr marL="0" indent="0">
              <a:buNone/>
            </a:pPr>
            <a:endParaRPr lang="en-US" dirty="0"/>
          </a:p>
          <a:p>
            <a:pPr marL="0" indent="0" algn="just">
              <a:buNone/>
            </a:pPr>
            <a:r>
              <a:rPr lang="en-US" dirty="0"/>
              <a:t>This training is not to be considered as legal advice, but as instructive information regarding the employment verification forms and the collection and retention process. If you have specific legal questions regarding authenticity of documents, qualification of visa or permanent residence documents, or other legal matters, you are advised to consult with your agency legal counsel.</a:t>
            </a:r>
          </a:p>
          <a:p>
            <a:pPr marL="0" indent="0">
              <a:buNone/>
            </a:pPr>
            <a:r>
              <a:rPr lang="en-US" b="1" dirty="0"/>
              <a:t> </a:t>
            </a:r>
          </a:p>
          <a:p>
            <a:pPr marL="0" indent="0">
              <a:buNone/>
            </a:pPr>
            <a:endParaRPr lang="en-US" b="1" dirty="0"/>
          </a:p>
          <a:p>
            <a:pPr marL="0" indent="0">
              <a:buNone/>
            </a:pPr>
            <a:endParaRPr lang="en-US" b="1" dirty="0"/>
          </a:p>
          <a:p>
            <a:endParaRPr lang="en-US" dirty="0"/>
          </a:p>
        </p:txBody>
      </p:sp>
      <p:sp>
        <p:nvSpPr>
          <p:cNvPr id="4" name="Slide Number Placeholder 3"/>
          <p:cNvSpPr>
            <a:spLocks noGrp="1"/>
          </p:cNvSpPr>
          <p:nvPr>
            <p:ph type="sldNum" sz="quarter" idx="12"/>
          </p:nvPr>
        </p:nvSpPr>
        <p:spPr/>
        <p:txBody>
          <a:bodyPr/>
          <a:lstStyle/>
          <a:p>
            <a:fld id="{5C76A076-0EB6-4ACF-BC93-AE169B35ECF5}" type="slidenum">
              <a:rPr lang="en-US" smtClean="0"/>
              <a:pPr/>
              <a:t>8</a:t>
            </a:fld>
            <a:endParaRPr lang="en-US" dirty="0"/>
          </a:p>
        </p:txBody>
      </p:sp>
    </p:spTree>
    <p:extLst>
      <p:ext uri="{BB962C8B-B14F-4D97-AF65-F5344CB8AC3E}">
        <p14:creationId xmlns:p14="http://schemas.microsoft.com/office/powerpoint/2010/main" val="1814103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endParaRPr lang="en-US" dirty="0"/>
          </a:p>
        </p:txBody>
      </p:sp>
      <p:sp>
        <p:nvSpPr>
          <p:cNvPr id="3" name="Content Placeholder 2"/>
          <p:cNvSpPr>
            <a:spLocks noGrp="1"/>
          </p:cNvSpPr>
          <p:nvPr>
            <p:ph idx="1"/>
          </p:nvPr>
        </p:nvSpPr>
        <p:spPr/>
        <p:txBody>
          <a:bodyPr>
            <a:normAutofit/>
          </a:bodyPr>
          <a:lstStyle/>
          <a:p>
            <a:endParaRPr lang="en-US" sz="2800" dirty="0"/>
          </a:p>
          <a:p>
            <a:endParaRPr lang="en-US" sz="2800" dirty="0"/>
          </a:p>
          <a:p>
            <a:pPr marL="0" indent="0">
              <a:buNone/>
            </a:pPr>
            <a:r>
              <a:rPr lang="en-US" sz="2800" dirty="0"/>
              <a:t>For questions regarding your agency’s I-9 or background check compliance, please reach out to your OCJP Program Manager. </a:t>
            </a:r>
          </a:p>
        </p:txBody>
      </p:sp>
      <p:sp>
        <p:nvSpPr>
          <p:cNvPr id="4" name="Slide Number Placeholder 3"/>
          <p:cNvSpPr>
            <a:spLocks noGrp="1"/>
          </p:cNvSpPr>
          <p:nvPr>
            <p:ph type="sldNum" sz="quarter" idx="12"/>
          </p:nvPr>
        </p:nvSpPr>
        <p:spPr/>
        <p:txBody>
          <a:bodyPr/>
          <a:lstStyle/>
          <a:p>
            <a:fld id="{5C76A076-0EB6-4ACF-BC93-AE169B35ECF5}" type="slidenum">
              <a:rPr lang="en-US" smtClean="0"/>
              <a:pPr/>
              <a:t>9</a:t>
            </a:fld>
            <a:endParaRPr lang="en-US" dirty="0"/>
          </a:p>
        </p:txBody>
      </p:sp>
    </p:spTree>
    <p:extLst>
      <p:ext uri="{BB962C8B-B14F-4D97-AF65-F5344CB8AC3E}">
        <p14:creationId xmlns:p14="http://schemas.microsoft.com/office/powerpoint/2010/main" val="3900109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3200</TotalTime>
  <Words>1178</Words>
  <Application>Microsoft Office PowerPoint</Application>
  <PresentationFormat>On-screen Show (4:3)</PresentationFormat>
  <Paragraphs>71</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Open Sans</vt:lpstr>
      <vt:lpstr>PermianSlabSerifTypeface</vt:lpstr>
      <vt:lpstr>PowerPoint B</vt:lpstr>
      <vt:lpstr>Employment Verification/I-9 Process Training</vt:lpstr>
      <vt:lpstr>Background– Why This Training Now?</vt:lpstr>
      <vt:lpstr>Employment Eligibility Verification Condition </vt:lpstr>
      <vt:lpstr>Steps for Proper Verification</vt:lpstr>
      <vt:lpstr>Steps for Proper Verification (continued)</vt:lpstr>
      <vt:lpstr> Use of E-Verify Optional</vt:lpstr>
      <vt:lpstr> Retaining Eligibility Verification Documents</vt:lpstr>
      <vt:lpstr>Training Requirements</vt:lpstr>
      <vt:lpstr>Conclusion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Ronald G. Williams</cp:lastModifiedBy>
  <cp:revision>144</cp:revision>
  <dcterms:created xsi:type="dcterms:W3CDTF">2015-04-23T14:24:52Z</dcterms:created>
  <dcterms:modified xsi:type="dcterms:W3CDTF">2020-08-06T18:02:21Z</dcterms:modified>
</cp:coreProperties>
</file>