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handoutMasterIdLst>
    <p:handoutMasterId r:id="rId31"/>
  </p:handoutMasterIdLst>
  <p:sldIdLst>
    <p:sldId id="256" r:id="rId2"/>
    <p:sldId id="289" r:id="rId3"/>
    <p:sldId id="317" r:id="rId4"/>
    <p:sldId id="293" r:id="rId5"/>
    <p:sldId id="257" r:id="rId6"/>
    <p:sldId id="312" r:id="rId7"/>
    <p:sldId id="268" r:id="rId8"/>
    <p:sldId id="315" r:id="rId9"/>
    <p:sldId id="262" r:id="rId10"/>
    <p:sldId id="339" r:id="rId11"/>
    <p:sldId id="263" r:id="rId12"/>
    <p:sldId id="279" r:id="rId13"/>
    <p:sldId id="336" r:id="rId14"/>
    <p:sldId id="324" r:id="rId15"/>
    <p:sldId id="340" r:id="rId16"/>
    <p:sldId id="337" r:id="rId17"/>
    <p:sldId id="314" r:id="rId18"/>
    <p:sldId id="320" r:id="rId19"/>
    <p:sldId id="342" r:id="rId20"/>
    <p:sldId id="341" r:id="rId21"/>
    <p:sldId id="323" r:id="rId22"/>
    <p:sldId id="335" r:id="rId23"/>
    <p:sldId id="338" r:id="rId24"/>
    <p:sldId id="273" r:id="rId25"/>
    <p:sldId id="270" r:id="rId26"/>
    <p:sldId id="274" r:id="rId27"/>
    <p:sldId id="298" r:id="rId28"/>
    <p:sldId id="259"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330847-6B6D-C631-8481-9CFD7C63D77F}" name="Katelyn Cotriss" initials="KC" userId="S::AG060003@tn.gov::1000b6e3-fd76-4cd1-8bec-d03446714a71" providerId="AD"/>
  <p188:author id="{AB462582-FB32-279C-015D-50D305819604}" name="Benjamin Weinstein" initials="BW" userId="S::AG06128@tn.gov::90124763-5760-4649-b59c-04642d62db61" providerId="AD"/>
  <p188:author id="{81C14AE5-3947-C876-E179-4E4F7C7DABB5}" name="Jessica Cleveland" initials="JC" userId="S::AG06073@tn.gov::578954d2-1192-4d1e-a8be-eaf7090c75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4F50"/>
    <a:srgbClr val="192246"/>
    <a:srgbClr val="1A2343"/>
    <a:srgbClr val="011D5F"/>
    <a:srgbClr val="E71B1B"/>
    <a:srgbClr val="7E7E82"/>
    <a:srgbClr val="C8141E"/>
    <a:srgbClr val="FF1925"/>
    <a:srgbClr val="7F7F7F"/>
    <a:srgbClr val="D42A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7779" autoAdjust="0"/>
  </p:normalViewPr>
  <p:slideViewPr>
    <p:cSldViewPr>
      <p:cViewPr varScale="1">
        <p:scale>
          <a:sx n="61" d="100"/>
          <a:sy n="61" d="100"/>
        </p:scale>
        <p:origin x="558" y="78"/>
      </p:cViewPr>
      <p:guideLst>
        <p:guide orient="horz" pos="2160"/>
        <p:guide pos="2880"/>
      </p:guideLst>
    </p:cSldViewPr>
  </p:slideViewPr>
  <p:outlineViewPr>
    <p:cViewPr>
      <p:scale>
        <a:sx n="33" d="100"/>
        <a:sy n="33" d="100"/>
      </p:scale>
      <p:origin x="0" y="3006"/>
    </p:cViewPr>
  </p:outlineViewPr>
  <p:notesTextViewPr>
    <p:cViewPr>
      <p:scale>
        <a:sx n="1" d="1"/>
        <a:sy n="1" d="1"/>
      </p:scale>
      <p:origin x="0" y="0"/>
    </p:cViewPr>
  </p:notesTextViewPr>
  <p:sorterViewPr>
    <p:cViewPr>
      <p:scale>
        <a:sx n="100" d="100"/>
        <a:sy n="100" d="100"/>
      </p:scale>
      <p:origin x="0" y="12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A529B845-3DE4-C44E-82C8-700AB11ED3A6}" type="datetime1">
              <a:rPr lang="en-US" smtClean="0"/>
              <a:t>6/25/2024</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A796EF79-0BF4-924E-943E-33FECC0BC4E2}" type="slidenum">
              <a:rPr lang="en-US" smtClean="0"/>
              <a:t>‹#›</a:t>
            </a:fld>
            <a:endParaRPr lang="en-US"/>
          </a:p>
        </p:txBody>
      </p:sp>
    </p:spTree>
    <p:extLst>
      <p:ext uri="{BB962C8B-B14F-4D97-AF65-F5344CB8AC3E}">
        <p14:creationId xmlns:p14="http://schemas.microsoft.com/office/powerpoint/2010/main" val="30257532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170238" cy="479425"/>
          </a:xfrm>
          <a:prstGeom prst="rect">
            <a:avLst/>
          </a:prstGeom>
        </p:spPr>
        <p:txBody>
          <a:bodyPr vert="horz" lIns="91413" tIns="45708" rIns="91413" bIns="45708" rtlCol="0"/>
          <a:lstStyle>
            <a:lvl1pPr algn="l">
              <a:defRPr sz="1200"/>
            </a:lvl1pPr>
          </a:lstStyle>
          <a:p>
            <a:endParaRPr lang="en-US"/>
          </a:p>
        </p:txBody>
      </p:sp>
      <p:sp>
        <p:nvSpPr>
          <p:cNvPr id="3" name="Date Placeholder 2"/>
          <p:cNvSpPr>
            <a:spLocks noGrp="1"/>
          </p:cNvSpPr>
          <p:nvPr>
            <p:ph type="dt" idx="1"/>
          </p:nvPr>
        </p:nvSpPr>
        <p:spPr>
          <a:xfrm>
            <a:off x="4143375" y="3"/>
            <a:ext cx="3170238" cy="479425"/>
          </a:xfrm>
          <a:prstGeom prst="rect">
            <a:avLst/>
          </a:prstGeom>
        </p:spPr>
        <p:txBody>
          <a:bodyPr vert="horz" lIns="91413" tIns="45708" rIns="91413" bIns="45708" rtlCol="0"/>
          <a:lstStyle>
            <a:lvl1pPr algn="r">
              <a:defRPr sz="1200"/>
            </a:lvl1pPr>
          </a:lstStyle>
          <a:p>
            <a:fld id="{D55E2DDC-EEF2-C84C-B230-6800F23774E3}" type="datetime1">
              <a:rPr lang="en-US" smtClean="0"/>
              <a:t>6/25/2024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13" tIns="45708" rIns="91413" bIns="45708" rtlCol="0" anchor="ctr"/>
          <a:lstStyle/>
          <a:p>
            <a:endParaRPr lang="en-US"/>
          </a:p>
        </p:txBody>
      </p:sp>
      <p:sp>
        <p:nvSpPr>
          <p:cNvPr id="5" name="Notes Placeholder 4"/>
          <p:cNvSpPr>
            <a:spLocks noGrp="1"/>
          </p:cNvSpPr>
          <p:nvPr>
            <p:ph type="body" sz="quarter" idx="3"/>
          </p:nvPr>
        </p:nvSpPr>
        <p:spPr>
          <a:xfrm>
            <a:off x="731840" y="4560891"/>
            <a:ext cx="5851525" cy="4319587"/>
          </a:xfrm>
          <a:prstGeom prst="rect">
            <a:avLst/>
          </a:prstGeom>
        </p:spPr>
        <p:txBody>
          <a:bodyPr vert="horz" lIns="91413" tIns="45708" rIns="91413" bIns="457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20190"/>
            <a:ext cx="3170238" cy="479425"/>
          </a:xfrm>
          <a:prstGeom prst="rect">
            <a:avLst/>
          </a:prstGeom>
        </p:spPr>
        <p:txBody>
          <a:bodyPr vert="horz" lIns="91413" tIns="45708" rIns="91413" bIns="45708"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90"/>
            <a:ext cx="3170238" cy="479425"/>
          </a:xfrm>
          <a:prstGeom prst="rect">
            <a:avLst/>
          </a:prstGeom>
        </p:spPr>
        <p:txBody>
          <a:bodyPr vert="horz" lIns="91413" tIns="45708" rIns="91413" bIns="45708" rtlCol="0" anchor="b"/>
          <a:lstStyle>
            <a:lvl1pPr algn="r">
              <a:defRPr sz="1200"/>
            </a:lvl1pPr>
          </a:lstStyle>
          <a:p>
            <a:fld id="{DE8B79F1-B7B6-4FD2-9263-BB9B47A67CD8}" type="slidenum">
              <a:rPr lang="en-US" smtClean="0"/>
              <a:t>‹#›</a:t>
            </a:fld>
            <a:endParaRPr lang="en-US"/>
          </a:p>
        </p:txBody>
      </p:sp>
    </p:spTree>
    <p:extLst>
      <p:ext uri="{BB962C8B-B14F-4D97-AF65-F5344CB8AC3E}">
        <p14:creationId xmlns:p14="http://schemas.microsoft.com/office/powerpoint/2010/main" val="1738363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n.gov/content/dam/tn/finance/ocjp/Hiring%20and%20Recuritment%20Sites.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mailto:Info.OCJP@tn.gov"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n.gov/finance/office-of-criminal-justice-programs/ocjp/ocjp-grants-manual/redirect-fund-source-chapters/fund-source-chapters/vcif.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tateoftennessee.formstack.com/forms/ocjp_training_satisfaction_surve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 Welcome to VCIF Office Hours #7. We will get started in a few minutes. Please keep yourself on mute during the meeting. You are welcome to type questions in the chat during the presentation at any time. You may also use the “raised hand” function in Teams, and we will invite you to come off mute to ask a question once you are called on.</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a:t>
            </a:fld>
            <a:endParaRPr lang="en-US"/>
          </a:p>
        </p:txBody>
      </p:sp>
    </p:spTree>
    <p:extLst>
      <p:ext uri="{BB962C8B-B14F-4D97-AF65-F5344CB8AC3E}">
        <p14:creationId xmlns:p14="http://schemas.microsoft.com/office/powerpoint/2010/main" val="4153572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13</a:t>
            </a:fld>
            <a:endParaRPr lang="en-US"/>
          </a:p>
        </p:txBody>
      </p:sp>
    </p:spTree>
    <p:extLst>
      <p:ext uri="{BB962C8B-B14F-4D97-AF65-F5344CB8AC3E}">
        <p14:creationId xmlns:p14="http://schemas.microsoft.com/office/powerpoint/2010/main" val="419601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OCJP Grants Manual (Monitoring): https://www.tn.gov/finance/office-of-criminal-justice-programs/ocjp/ocjp-grants-manual/nav-holder-xix-subrecipient-monitoring/xix-subrecipient-monitoring/ocjp-monitoring.html</a:t>
            </a:r>
          </a:p>
        </p:txBody>
      </p:sp>
      <p:sp>
        <p:nvSpPr>
          <p:cNvPr id="4" name="Slide Number Placeholder 3"/>
          <p:cNvSpPr>
            <a:spLocks noGrp="1"/>
          </p:cNvSpPr>
          <p:nvPr>
            <p:ph type="sldNum" sz="quarter" idx="5"/>
          </p:nvPr>
        </p:nvSpPr>
        <p:spPr/>
        <p:txBody>
          <a:bodyPr/>
          <a:lstStyle/>
          <a:p>
            <a:fld id="{DE8B79F1-B7B6-4FD2-9263-BB9B47A67CD8}" type="slidenum">
              <a:rPr lang="en-US" smtClean="0"/>
              <a:t>15</a:t>
            </a:fld>
            <a:endParaRPr lang="en-US"/>
          </a:p>
        </p:txBody>
      </p:sp>
    </p:spTree>
    <p:extLst>
      <p:ext uri="{BB962C8B-B14F-4D97-AF65-F5344CB8AC3E}">
        <p14:creationId xmlns:p14="http://schemas.microsoft.com/office/powerpoint/2010/main" val="479769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OCJP Grants Manual (Monitoring): https://www.tn.gov/finance/office-of-criminal-justice-programs/ocjp/ocjp-grants-manual/nav-holder-xix-subrecipient-monitoring/xix-subrecipient-monitoring/ocjp-monitoring.html</a:t>
            </a:r>
          </a:p>
        </p:txBody>
      </p:sp>
      <p:sp>
        <p:nvSpPr>
          <p:cNvPr id="4" name="Slide Number Placeholder 3"/>
          <p:cNvSpPr>
            <a:spLocks noGrp="1"/>
          </p:cNvSpPr>
          <p:nvPr>
            <p:ph type="sldNum" sz="quarter" idx="5"/>
          </p:nvPr>
        </p:nvSpPr>
        <p:spPr/>
        <p:txBody>
          <a:bodyPr/>
          <a:lstStyle/>
          <a:p>
            <a:fld id="{DE8B79F1-B7B6-4FD2-9263-BB9B47A67CD8}" type="slidenum">
              <a:rPr lang="en-US" smtClean="0"/>
              <a:t>16</a:t>
            </a:fld>
            <a:endParaRPr lang="en-US"/>
          </a:p>
        </p:txBody>
      </p:sp>
    </p:spTree>
    <p:extLst>
      <p:ext uri="{BB962C8B-B14F-4D97-AF65-F5344CB8AC3E}">
        <p14:creationId xmlns:p14="http://schemas.microsoft.com/office/powerpoint/2010/main" val="1961787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OCJP Grants Manual (Monitoring): https://www.tn.gov/finance/office-of-criminal-justice-programs/ocjp/ocjp-grants-manual/nav-holder-xix-subrecipient-monitoring/xix-subrecipient-monitoring/ocjp-monitoring.html</a:t>
            </a:r>
          </a:p>
        </p:txBody>
      </p:sp>
      <p:sp>
        <p:nvSpPr>
          <p:cNvPr id="4" name="Slide Number Placeholder 3"/>
          <p:cNvSpPr>
            <a:spLocks noGrp="1"/>
          </p:cNvSpPr>
          <p:nvPr>
            <p:ph type="sldNum" sz="quarter" idx="5"/>
          </p:nvPr>
        </p:nvSpPr>
        <p:spPr/>
        <p:txBody>
          <a:bodyPr/>
          <a:lstStyle/>
          <a:p>
            <a:fld id="{DE8B79F1-B7B6-4FD2-9263-BB9B47A67CD8}" type="slidenum">
              <a:rPr lang="en-US" smtClean="0"/>
              <a:t>17</a:t>
            </a:fld>
            <a:endParaRPr lang="en-US"/>
          </a:p>
        </p:txBody>
      </p:sp>
    </p:spTree>
    <p:extLst>
      <p:ext uri="{BB962C8B-B14F-4D97-AF65-F5344CB8AC3E}">
        <p14:creationId xmlns:p14="http://schemas.microsoft.com/office/powerpoint/2010/main" val="3632785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Fund Source Chapter: https://www.tn.gov/finance/office-of-criminal-justice-programs/ocjp/ocjp-grants-manual/redirect-fund-source-chapters/fund-source-chapters/vcif.html</a:t>
            </a:r>
          </a:p>
        </p:txBody>
      </p:sp>
      <p:sp>
        <p:nvSpPr>
          <p:cNvPr id="4" name="Slide Number Placeholder 3"/>
          <p:cNvSpPr>
            <a:spLocks noGrp="1"/>
          </p:cNvSpPr>
          <p:nvPr>
            <p:ph type="sldNum" sz="quarter" idx="5"/>
          </p:nvPr>
        </p:nvSpPr>
        <p:spPr/>
        <p:txBody>
          <a:bodyPr/>
          <a:lstStyle/>
          <a:p>
            <a:fld id="{DE8B79F1-B7B6-4FD2-9263-BB9B47A67CD8}" type="slidenum">
              <a:rPr lang="en-US" smtClean="0"/>
              <a:t>18</a:t>
            </a:fld>
            <a:endParaRPr lang="en-US"/>
          </a:p>
        </p:txBody>
      </p:sp>
    </p:spTree>
    <p:extLst>
      <p:ext uri="{BB962C8B-B14F-4D97-AF65-F5344CB8AC3E}">
        <p14:creationId xmlns:p14="http://schemas.microsoft.com/office/powerpoint/2010/main" val="285237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Fund Source Chapter: https://www.tn.gov/finance/office-of-criminal-justice-programs/ocjp/ocjp-grants-manual/redirect-fund-source-chapters/fund-source-chapters/vcif.html</a:t>
            </a:r>
          </a:p>
        </p:txBody>
      </p:sp>
      <p:sp>
        <p:nvSpPr>
          <p:cNvPr id="4" name="Slide Number Placeholder 3"/>
          <p:cNvSpPr>
            <a:spLocks noGrp="1"/>
          </p:cNvSpPr>
          <p:nvPr>
            <p:ph type="sldNum" sz="quarter" idx="5"/>
          </p:nvPr>
        </p:nvSpPr>
        <p:spPr/>
        <p:txBody>
          <a:bodyPr/>
          <a:lstStyle/>
          <a:p>
            <a:fld id="{DE8B79F1-B7B6-4FD2-9263-BB9B47A67CD8}" type="slidenum">
              <a:rPr lang="en-US" smtClean="0"/>
              <a:t>20</a:t>
            </a:fld>
            <a:endParaRPr lang="en-US"/>
          </a:p>
        </p:txBody>
      </p:sp>
    </p:spTree>
    <p:extLst>
      <p:ext uri="{BB962C8B-B14F-4D97-AF65-F5344CB8AC3E}">
        <p14:creationId xmlns:p14="http://schemas.microsoft.com/office/powerpoint/2010/main" val="738592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Annual Report: https://stateoftennessee.formstack.com/forms/vcif_grants_annual_report_copy</a:t>
            </a:r>
          </a:p>
        </p:txBody>
      </p:sp>
      <p:sp>
        <p:nvSpPr>
          <p:cNvPr id="4" name="Slide Number Placeholder 3"/>
          <p:cNvSpPr>
            <a:spLocks noGrp="1"/>
          </p:cNvSpPr>
          <p:nvPr>
            <p:ph type="sldNum" sz="quarter" idx="5"/>
          </p:nvPr>
        </p:nvSpPr>
        <p:spPr/>
        <p:txBody>
          <a:bodyPr/>
          <a:lstStyle/>
          <a:p>
            <a:fld id="{DE8B79F1-B7B6-4FD2-9263-BB9B47A67CD8}" type="slidenum">
              <a:rPr lang="en-US" smtClean="0"/>
              <a:t>21</a:t>
            </a:fld>
            <a:endParaRPr lang="en-US"/>
          </a:p>
        </p:txBody>
      </p:sp>
    </p:spTree>
    <p:extLst>
      <p:ext uri="{BB962C8B-B14F-4D97-AF65-F5344CB8AC3E}">
        <p14:creationId xmlns:p14="http://schemas.microsoft.com/office/powerpoint/2010/main" val="1490221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Annual Report: https://stateoftennessee.formstack.com/forms/vcif_grants_annual_report_copy</a:t>
            </a:r>
          </a:p>
        </p:txBody>
      </p:sp>
      <p:sp>
        <p:nvSpPr>
          <p:cNvPr id="4" name="Slide Number Placeholder 3"/>
          <p:cNvSpPr>
            <a:spLocks noGrp="1"/>
          </p:cNvSpPr>
          <p:nvPr>
            <p:ph type="sldNum" sz="quarter" idx="5"/>
          </p:nvPr>
        </p:nvSpPr>
        <p:spPr/>
        <p:txBody>
          <a:bodyPr/>
          <a:lstStyle/>
          <a:p>
            <a:fld id="{DE8B79F1-B7B6-4FD2-9263-BB9B47A67CD8}" type="slidenum">
              <a:rPr lang="en-US" smtClean="0"/>
              <a:t>22</a:t>
            </a:fld>
            <a:endParaRPr lang="en-US"/>
          </a:p>
        </p:txBody>
      </p:sp>
    </p:spTree>
    <p:extLst>
      <p:ext uri="{BB962C8B-B14F-4D97-AF65-F5344CB8AC3E}">
        <p14:creationId xmlns:p14="http://schemas.microsoft.com/office/powerpoint/2010/main" val="809210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Hiring Resource: </a:t>
            </a:r>
            <a:r>
              <a:rPr lang="en-US" dirty="0">
                <a:hlinkClick r:id="rId3"/>
              </a:rPr>
              <a:t>https://www.tn.gov/content/dam/tn/finance/ocjp/Hiring%20and%20Recuritment%20Sites.pdf</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4"/>
              </a:rPr>
              <a:t>Info.OCJP@tn.gov</a:t>
            </a:r>
            <a:r>
              <a:rPr lang="en-US" sz="1200" dirty="0"/>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DE8B79F1-B7B6-4FD2-9263-BB9B47A67CD8}" type="slidenum">
              <a:rPr lang="en-US" smtClean="0"/>
              <a:t>24</a:t>
            </a:fld>
            <a:endParaRPr lang="en-US"/>
          </a:p>
        </p:txBody>
      </p:sp>
    </p:spTree>
    <p:extLst>
      <p:ext uri="{BB962C8B-B14F-4D97-AF65-F5344CB8AC3E}">
        <p14:creationId xmlns:p14="http://schemas.microsoft.com/office/powerpoint/2010/main" val="3115236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 LEIC Training Calendar: https://leic.tennessee.edu/events/</a:t>
            </a:r>
          </a:p>
        </p:txBody>
      </p:sp>
      <p:sp>
        <p:nvSpPr>
          <p:cNvPr id="4" name="Slide Number Placeholder 3"/>
          <p:cNvSpPr>
            <a:spLocks noGrp="1"/>
          </p:cNvSpPr>
          <p:nvPr>
            <p:ph type="sldNum" sz="quarter" idx="5"/>
          </p:nvPr>
        </p:nvSpPr>
        <p:spPr/>
        <p:txBody>
          <a:bodyPr/>
          <a:lstStyle/>
          <a:p>
            <a:fld id="{DE8B79F1-B7B6-4FD2-9263-BB9B47A67CD8}" type="slidenum">
              <a:rPr lang="en-US" smtClean="0"/>
              <a:t>25</a:t>
            </a:fld>
            <a:endParaRPr lang="en-US"/>
          </a:p>
        </p:txBody>
      </p:sp>
    </p:spTree>
    <p:extLst>
      <p:ext uri="{BB962C8B-B14F-4D97-AF65-F5344CB8AC3E}">
        <p14:creationId xmlns:p14="http://schemas.microsoft.com/office/powerpoint/2010/main" val="56487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Fund Source Chapter: </a:t>
            </a:r>
            <a:r>
              <a:rPr lang="en-US" sz="1200" dirty="0">
                <a:effectLst/>
                <a:latin typeface="Open Sans" panose="020B0606030504020204" pitchFamily="34" charset="0"/>
                <a:ea typeface="Open Sans" panose="020B0606030504020204" pitchFamily="34" charset="0"/>
                <a:cs typeface="Open Sans" panose="020B0606030504020204" pitchFamily="34" charset="0"/>
                <a:hlinkClick r:id="rId3"/>
              </a:rPr>
              <a:t>https://www.tn.gov/finance/office-of-criminal-justice-programs/ocjp/ocjp-grants-manual/redirect-fund-source-chapters/fund-source-chapters/vcif.html</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4</a:t>
            </a:fld>
            <a:endParaRPr lang="en-US"/>
          </a:p>
        </p:txBody>
      </p:sp>
    </p:spTree>
    <p:extLst>
      <p:ext uri="{BB962C8B-B14F-4D97-AF65-F5344CB8AC3E}">
        <p14:creationId xmlns:p14="http://schemas.microsoft.com/office/powerpoint/2010/main" val="1282199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 LEIC Training Calendar: https://leic.tennessee.edu/events/</a:t>
            </a:r>
          </a:p>
        </p:txBody>
      </p:sp>
      <p:sp>
        <p:nvSpPr>
          <p:cNvPr id="4" name="Slide Number Placeholder 3"/>
          <p:cNvSpPr>
            <a:spLocks noGrp="1"/>
          </p:cNvSpPr>
          <p:nvPr>
            <p:ph type="sldNum" sz="quarter" idx="5"/>
          </p:nvPr>
        </p:nvSpPr>
        <p:spPr/>
        <p:txBody>
          <a:bodyPr/>
          <a:lstStyle/>
          <a:p>
            <a:fld id="{DE8B79F1-B7B6-4FD2-9263-BB9B47A67CD8}" type="slidenum">
              <a:rPr lang="en-US" smtClean="0"/>
              <a:t>26</a:t>
            </a:fld>
            <a:endParaRPr lang="en-US"/>
          </a:p>
        </p:txBody>
      </p:sp>
    </p:spTree>
    <p:extLst>
      <p:ext uri="{BB962C8B-B14F-4D97-AF65-F5344CB8AC3E}">
        <p14:creationId xmlns:p14="http://schemas.microsoft.com/office/powerpoint/2010/main" val="3579437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satisfaction survey: </a:t>
            </a:r>
            <a:r>
              <a:rPr lang="en-US" sz="1200" dirty="0">
                <a:hlinkClick r:id="rId3"/>
              </a:rPr>
              <a:t>https://stateoftennessee.formstack.com/forms/ocjp_training_satisfaction_survey</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27</a:t>
            </a:fld>
            <a:endParaRPr lang="en-US"/>
          </a:p>
        </p:txBody>
      </p:sp>
    </p:spTree>
    <p:extLst>
      <p:ext uri="{BB962C8B-B14F-4D97-AF65-F5344CB8AC3E}">
        <p14:creationId xmlns:p14="http://schemas.microsoft.com/office/powerpoint/2010/main" val="535261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OCJP Grants Manual: https://www.tn.gov/finance/office-of-criminal-justice-programs/ocjp/ocjp-grants-manual.html</a:t>
            </a:r>
          </a:p>
        </p:txBody>
      </p:sp>
      <p:sp>
        <p:nvSpPr>
          <p:cNvPr id="4" name="Slide Number Placeholder 3"/>
          <p:cNvSpPr>
            <a:spLocks noGrp="1"/>
          </p:cNvSpPr>
          <p:nvPr>
            <p:ph type="sldNum" sz="quarter" idx="5"/>
          </p:nvPr>
        </p:nvSpPr>
        <p:spPr/>
        <p:txBody>
          <a:bodyPr/>
          <a:lstStyle/>
          <a:p>
            <a:fld id="{DE8B79F1-B7B6-4FD2-9263-BB9B47A67CD8}" type="slidenum">
              <a:rPr lang="en-US" smtClean="0"/>
              <a:t>5</a:t>
            </a:fld>
            <a:endParaRPr lang="en-US"/>
          </a:p>
        </p:txBody>
      </p:sp>
    </p:spTree>
    <p:extLst>
      <p:ext uri="{BB962C8B-B14F-4D97-AF65-F5344CB8AC3E}">
        <p14:creationId xmlns:p14="http://schemas.microsoft.com/office/powerpoint/2010/main" val="4248213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OCJP Grant Personnel (in the manual): https://www.tn.gov/finance/office-of-criminal-justice-programs/ocjp/ocjp-grants-manual/achievement-of-operational-status.html</a:t>
            </a:r>
          </a:p>
        </p:txBody>
      </p:sp>
      <p:sp>
        <p:nvSpPr>
          <p:cNvPr id="4" name="Slide Number Placeholder 3"/>
          <p:cNvSpPr>
            <a:spLocks noGrp="1"/>
          </p:cNvSpPr>
          <p:nvPr>
            <p:ph type="sldNum" sz="quarter" idx="5"/>
          </p:nvPr>
        </p:nvSpPr>
        <p:spPr/>
        <p:txBody>
          <a:bodyPr/>
          <a:lstStyle/>
          <a:p>
            <a:fld id="{DE8B79F1-B7B6-4FD2-9263-BB9B47A67CD8}" type="slidenum">
              <a:rPr lang="en-US" smtClean="0"/>
              <a:t>6</a:t>
            </a:fld>
            <a:endParaRPr lang="en-US"/>
          </a:p>
        </p:txBody>
      </p:sp>
    </p:spTree>
    <p:extLst>
      <p:ext uri="{BB962C8B-B14F-4D97-AF65-F5344CB8AC3E}">
        <p14:creationId xmlns:p14="http://schemas.microsoft.com/office/powerpoint/2010/main" val="3231734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Civil Rights Compliance training and quiz: https://stateoftennessee.formstack.com/forms/title_vi_training</a:t>
            </a:r>
          </a:p>
          <a:p>
            <a:r>
              <a:rPr lang="en-US" dirty="0"/>
              <a:t>Civil Rights Compliance Grants Manual Chapter: https://www.tn.gov/finance/office-of-criminal-justice-programs/ocjp/ocjp-grants-manual/civil-rights.html</a:t>
            </a:r>
          </a:p>
        </p:txBody>
      </p:sp>
      <p:sp>
        <p:nvSpPr>
          <p:cNvPr id="4" name="Slide Number Placeholder 3"/>
          <p:cNvSpPr>
            <a:spLocks noGrp="1"/>
          </p:cNvSpPr>
          <p:nvPr>
            <p:ph type="sldNum" sz="quarter" idx="5"/>
          </p:nvPr>
        </p:nvSpPr>
        <p:spPr/>
        <p:txBody>
          <a:bodyPr/>
          <a:lstStyle/>
          <a:p>
            <a:fld id="{DE8B79F1-B7B6-4FD2-9263-BB9B47A67CD8}" type="slidenum">
              <a:rPr lang="en-US" smtClean="0"/>
              <a:t>7</a:t>
            </a:fld>
            <a:endParaRPr lang="en-US"/>
          </a:p>
        </p:txBody>
      </p:sp>
    </p:spTree>
    <p:extLst>
      <p:ext uri="{BB962C8B-B14F-4D97-AF65-F5344CB8AC3E}">
        <p14:creationId xmlns:p14="http://schemas.microsoft.com/office/powerpoint/2010/main" val="233022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Fund Source Chapter: https://www.tn.gov/finance/office-of-criminal-justice-programs/ocjp/ocjp-grants-manual/redirect-fund-source-chapters/fund-source-chapters/vcif.html</a:t>
            </a:r>
          </a:p>
        </p:txBody>
      </p:sp>
      <p:sp>
        <p:nvSpPr>
          <p:cNvPr id="4" name="Slide Number Placeholder 3"/>
          <p:cNvSpPr>
            <a:spLocks noGrp="1"/>
          </p:cNvSpPr>
          <p:nvPr>
            <p:ph type="sldNum" sz="quarter" idx="5"/>
          </p:nvPr>
        </p:nvSpPr>
        <p:spPr/>
        <p:txBody>
          <a:bodyPr/>
          <a:lstStyle/>
          <a:p>
            <a:fld id="{DE8B79F1-B7B6-4FD2-9263-BB9B47A67CD8}" type="slidenum">
              <a:rPr lang="en-US" smtClean="0"/>
              <a:t>9</a:t>
            </a:fld>
            <a:endParaRPr lang="en-US"/>
          </a:p>
        </p:txBody>
      </p:sp>
    </p:spTree>
    <p:extLst>
      <p:ext uri="{BB962C8B-B14F-4D97-AF65-F5344CB8AC3E}">
        <p14:creationId xmlns:p14="http://schemas.microsoft.com/office/powerpoint/2010/main" val="1873391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Fund Source Chapter: https://www.tn.gov/finance/office-of-criminal-justice-programs/ocjp/ocjp-grants-manual/redirect-fund-source-chapters/fund-source-chapters/vcif.html</a:t>
            </a:r>
          </a:p>
        </p:txBody>
      </p:sp>
      <p:sp>
        <p:nvSpPr>
          <p:cNvPr id="4" name="Slide Number Placeholder 3"/>
          <p:cNvSpPr>
            <a:spLocks noGrp="1"/>
          </p:cNvSpPr>
          <p:nvPr>
            <p:ph type="sldNum" sz="quarter" idx="5"/>
          </p:nvPr>
        </p:nvSpPr>
        <p:spPr/>
        <p:txBody>
          <a:bodyPr/>
          <a:lstStyle/>
          <a:p>
            <a:fld id="{DE8B79F1-B7B6-4FD2-9263-BB9B47A67CD8}" type="slidenum">
              <a:rPr lang="en-US" smtClean="0"/>
              <a:t>10</a:t>
            </a:fld>
            <a:endParaRPr lang="en-US"/>
          </a:p>
        </p:txBody>
      </p:sp>
    </p:spTree>
    <p:extLst>
      <p:ext uri="{BB962C8B-B14F-4D97-AF65-F5344CB8AC3E}">
        <p14:creationId xmlns:p14="http://schemas.microsoft.com/office/powerpoint/2010/main" val="227131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79F1-B7B6-4FD2-9263-BB9B47A67C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0306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Requirements: https://www.tn.gov/finance/office-of-criminal-justice-programs/ocjp/ocjp-grants-manual/financial-requirements.html</a:t>
            </a:r>
          </a:p>
        </p:txBody>
      </p:sp>
      <p:sp>
        <p:nvSpPr>
          <p:cNvPr id="4" name="Slide Number Placeholder 3"/>
          <p:cNvSpPr>
            <a:spLocks noGrp="1"/>
          </p:cNvSpPr>
          <p:nvPr>
            <p:ph type="sldNum" sz="quarter" idx="5"/>
          </p:nvPr>
        </p:nvSpPr>
        <p:spPr/>
        <p:txBody>
          <a:bodyPr/>
          <a:lstStyle/>
          <a:p>
            <a:fld id="{DE8B79F1-B7B6-4FD2-9263-BB9B47A67CD8}" type="slidenum">
              <a:rPr lang="en-US" smtClean="0"/>
              <a:t>12</a:t>
            </a:fld>
            <a:endParaRPr lang="en-US"/>
          </a:p>
        </p:txBody>
      </p:sp>
    </p:spTree>
    <p:extLst>
      <p:ext uri="{BB962C8B-B14F-4D97-AF65-F5344CB8AC3E}">
        <p14:creationId xmlns:p14="http://schemas.microsoft.com/office/powerpoint/2010/main" val="15031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cxnSp>
        <p:nvCxnSpPr>
          <p:cNvPr id="8" name="Straight Connector 7"/>
          <p:cNvCxnSpPr/>
          <p:nvPr userDrawn="1"/>
        </p:nvCxnSpPr>
        <p:spPr>
          <a:xfrm>
            <a:off x="3657600" y="3124200"/>
            <a:ext cx="0" cy="790575"/>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hasCustomPrompt="1"/>
          </p:nvPr>
        </p:nvSpPr>
        <p:spPr>
          <a:xfrm>
            <a:off x="3810000" y="3581399"/>
            <a:ext cx="2133600" cy="419099"/>
          </a:xfrm>
        </p:spPr>
        <p:txBody>
          <a:bodyPr anchor="ctr">
            <a:normAutofit/>
          </a:bodyPr>
          <a:lstStyle>
            <a:lvl1pPr marL="0" indent="0">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sp>
        <p:nvSpPr>
          <p:cNvPr id="13" name="Title 1"/>
          <p:cNvSpPr>
            <a:spLocks noGrp="1"/>
          </p:cNvSpPr>
          <p:nvPr>
            <p:ph type="title"/>
          </p:nvPr>
        </p:nvSpPr>
        <p:spPr>
          <a:xfrm>
            <a:off x="3810000" y="3048000"/>
            <a:ext cx="5181600" cy="533399"/>
          </a:xfrm>
        </p:spPr>
        <p:txBody>
          <a:bodyPr anchor="ctr">
            <a:noAutofit/>
          </a:bodyPr>
          <a:lstStyle>
            <a:lvl1pPr algn="l">
              <a:defRPr sz="2000" b="1" cap="all">
                <a:solidFill>
                  <a:schemeClr val="tx2"/>
                </a:solidFill>
              </a:defRPr>
            </a:lvl1pPr>
          </a:lstStyle>
          <a:p>
            <a:r>
              <a:rPr lang="en-US"/>
              <a:t>Click to edit Master title style</a:t>
            </a:r>
            <a:endParaRPr lang="en-JM" dirty="0"/>
          </a:p>
        </p:txBody>
      </p:sp>
      <p:sp>
        <p:nvSpPr>
          <p:cNvPr id="9" name="Text Placeholder 2"/>
          <p:cNvSpPr>
            <a:spLocks noGrp="1"/>
          </p:cNvSpPr>
          <p:nvPr>
            <p:ph type="body" idx="10" hasCustomPrompt="1"/>
          </p:nvPr>
        </p:nvSpPr>
        <p:spPr>
          <a:xfrm>
            <a:off x="6477000" y="6096000"/>
            <a:ext cx="2133600" cy="457200"/>
          </a:xfrm>
        </p:spPr>
        <p:txBody>
          <a:bodyPr anchor="b">
            <a:normAutofit/>
          </a:bodyPr>
          <a:lstStyle>
            <a:lvl1pPr marL="0" indent="0" algn="r">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00" y="2979991"/>
            <a:ext cx="2337816" cy="1078992"/>
          </a:xfrm>
          <a:prstGeom prst="rect">
            <a:avLst/>
          </a:prstGeom>
        </p:spPr>
      </p:pic>
    </p:spTree>
    <p:extLst>
      <p:ext uri="{BB962C8B-B14F-4D97-AF65-F5344CB8AC3E}">
        <p14:creationId xmlns:p14="http://schemas.microsoft.com/office/powerpoint/2010/main" val="281125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457200" y="1701805"/>
            <a:ext cx="82296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accent5"/>
                </a:solidFill>
              </a:defRPr>
            </a:lvl1pPr>
            <a:lvl2pPr marL="742950" indent="-285750">
              <a:buFont typeface="Calibri" panose="020F0502020204030204" pitchFamily="34" charset="0"/>
              <a:buChar cha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Tree>
    <p:extLst>
      <p:ext uri="{BB962C8B-B14F-4D97-AF65-F5344CB8AC3E}">
        <p14:creationId xmlns:p14="http://schemas.microsoft.com/office/powerpoint/2010/main" val="63109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Column 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1676400"/>
            <a:ext cx="4038600" cy="41910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4648200" y="1676400"/>
            <a:ext cx="4038600" cy="41910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171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cxnSp>
        <p:nvCxnSpPr>
          <p:cNvPr id="8" name="Straight Connector 7"/>
          <p:cNvCxnSpPr/>
          <p:nvPr userDrawn="1"/>
        </p:nvCxnSpPr>
        <p:spPr>
          <a:xfrm>
            <a:off x="4572000" y="3124200"/>
            <a:ext cx="0" cy="790575"/>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4800600" y="3276600"/>
            <a:ext cx="3581400" cy="457200"/>
          </a:xfrm>
        </p:spPr>
        <p:txBody>
          <a:bodyPr anchor="t">
            <a:noAutofit/>
          </a:bodyPr>
          <a:lstStyle>
            <a:lvl1pPr algn="l">
              <a:defRPr sz="2400" b="1" cap="all" baseline="0">
                <a:solidFill>
                  <a:schemeClr val="tx2"/>
                </a:solidFill>
              </a:defRPr>
            </a:lvl1pPr>
          </a:lstStyle>
          <a:p>
            <a:r>
              <a:rPr lang="en-US" dirty="0"/>
              <a:t>THANK YOU</a:t>
            </a:r>
            <a:endParaRPr lang="en-JM"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7400" y="2979991"/>
            <a:ext cx="2337816" cy="1078992"/>
          </a:xfrm>
          <a:prstGeom prst="rect">
            <a:avLst/>
          </a:prstGeom>
        </p:spPr>
      </p:pic>
    </p:spTree>
    <p:extLst>
      <p:ext uri="{BB962C8B-B14F-4D97-AF65-F5344CB8AC3E}">
        <p14:creationId xmlns:p14="http://schemas.microsoft.com/office/powerpoint/2010/main" val="2140251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kk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457200" y="1701805"/>
            <a:ext cx="8229600" cy="4165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7" name="Slide Number Placeholder 3"/>
          <p:cNvSpPr txBox="1">
            <a:spLocks/>
          </p:cNvSpPr>
          <p:nvPr/>
        </p:nvSpPr>
        <p:spPr>
          <a:xfrm rot="16200000">
            <a:off x="8267700" y="6210300"/>
            <a:ext cx="381000" cy="457200"/>
          </a:xfrm>
          <a:prstGeom prst="rect">
            <a:avLst/>
          </a:prstGeom>
          <a:noFill/>
        </p:spPr>
        <p:txBody>
          <a:bodyPr vert="vert" anchor="ctr" anchorCtr="1"/>
          <a:lstStyle>
            <a:defPPr>
              <a:defRPr lang="en-US"/>
            </a:defPPr>
            <a:lvl1pPr marL="0" algn="l" defTabSz="914400" rtl="0" eaLnBrk="1" latinLnBrk="0" hangingPunct="1">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B4D3B3-1937-AB48-AF5F-DF2988F16F28}" type="slidenum">
              <a:rPr lang="en-US" sz="1200" smtClean="0">
                <a:solidFill>
                  <a:schemeClr val="accent5"/>
                </a:solidFill>
              </a:rPr>
              <a:t>‹#›</a:t>
            </a:fld>
            <a:endParaRPr lang="en-US" sz="1200" dirty="0">
              <a:solidFill>
                <a:schemeClr val="accent5"/>
              </a:solidFill>
              <a:latin typeface="Open Sans"/>
              <a:cs typeface="Open Sans"/>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324" y="5943600"/>
            <a:ext cx="752475" cy="752475"/>
          </a:xfrm>
          <a:prstGeom prst="rect">
            <a:avLst/>
          </a:prstGeom>
        </p:spPr>
      </p:pic>
    </p:spTree>
    <p:extLst>
      <p:ext uri="{BB962C8B-B14F-4D97-AF65-F5344CB8AC3E}">
        <p14:creationId xmlns:p14="http://schemas.microsoft.com/office/powerpoint/2010/main" val="12398014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0" r:id="rId4"/>
  </p:sldLayoutIdLst>
  <p:hf hdr="0" ftr="0" dt="0"/>
  <p:txStyles>
    <p:title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p:titleStyle>
    <p:body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rgbClr val="7E7E82"/>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rgbClr val="7E7E82"/>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rgbClr val="7E7E82"/>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rgbClr val="7E7E82"/>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rgbClr val="7E7E82"/>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OBF.Grants@TN.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J2g_LRfoIww"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DqIujNnP7_w"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youtube.com/watch?v=SXOGRAt1UH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Jacqueline.L.Nodell@tn.gov" TargetMode="External"/><Relationship Id="rId7" Type="http://schemas.openxmlformats.org/officeDocument/2006/relationships/hyperlink" Target="mailto:Benjamin.Weinstein@tn.gov" TargetMode="External"/><Relationship Id="rId2" Type="http://schemas.openxmlformats.org/officeDocument/2006/relationships/hyperlink" Target="mailto:Erin.Morris@tn.gov" TargetMode="External"/><Relationship Id="rId1" Type="http://schemas.openxmlformats.org/officeDocument/2006/relationships/slideLayout" Target="../slideLayouts/slideLayout2.xml"/><Relationship Id="rId6" Type="http://schemas.openxmlformats.org/officeDocument/2006/relationships/hyperlink" Target="mailto:Aimee.Curley@tn.gov" TargetMode="External"/><Relationship Id="rId5" Type="http://schemas.openxmlformats.org/officeDocument/2006/relationships/hyperlink" Target="mailto:Kimberly.Casillas@tn.gov" TargetMode="External"/><Relationship Id="rId4" Type="http://schemas.openxmlformats.org/officeDocument/2006/relationships/hyperlink" Target="mailto:Katelyn.Cotriss@tn.gov"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youtu.be/%20sJdtse2aXbo"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stateoftennessee.formstack.com/forms/vcif_grants_annual_report_cop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tn.gov/content/dam/tn/finance/ocjp/Hiring%20and%20Recuritment%20Sites.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Info.OCJP@tn.gov"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leic.tennessee.edu/event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mailto:rhiannon.jones@tennessee.ed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3" Type="http://schemas.openxmlformats.org/officeDocument/2006/relationships/hyperlink" Target="https://stateoftennessee.formstack.com/forms/ocjp_training_satisfaction_survey"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tn.gov/finance/office-of-criminal-justice-programs/ocjp/ocjp-grants-manual/redirect-fund-source-chapters/fund-source-chapters/vcif.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info.ocjp@tn.gov"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tn.gov/finance/office-of-criminal-justice-programs/ocjp/ocjp-grants-manual.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3810000" y="3581399"/>
            <a:ext cx="3962400" cy="685801"/>
          </a:xfrm>
        </p:spPr>
        <p:txBody>
          <a:bodyPr>
            <a:normAutofit/>
          </a:bodyPr>
          <a:lstStyle/>
          <a:p>
            <a:r>
              <a:rPr lang="en-US" dirty="0"/>
              <a:t>VCIF Open Office Hours #7</a:t>
            </a:r>
          </a:p>
          <a:p>
            <a:r>
              <a:rPr lang="en-US" dirty="0"/>
              <a:t>May 30, 2024</a:t>
            </a:r>
          </a:p>
        </p:txBody>
      </p:sp>
      <p:sp>
        <p:nvSpPr>
          <p:cNvPr id="20" name="Text Placeholder 19"/>
          <p:cNvSpPr>
            <a:spLocks noGrp="1"/>
          </p:cNvSpPr>
          <p:nvPr>
            <p:ph type="body" idx="4294967295"/>
          </p:nvPr>
        </p:nvSpPr>
        <p:spPr>
          <a:xfrm>
            <a:off x="6324600" y="6096000"/>
            <a:ext cx="2438404" cy="457200"/>
          </a:xfrm>
        </p:spPr>
        <p:txBody>
          <a:bodyPr>
            <a:normAutofit/>
          </a:bodyPr>
          <a:lstStyle/>
          <a:p>
            <a:pPr marL="0" indent="0" algn="r">
              <a:buNone/>
            </a:pPr>
            <a:r>
              <a:rPr lang="en-US" dirty="0">
                <a:solidFill>
                  <a:srgbClr val="514F50"/>
                </a:solidFill>
              </a:rPr>
              <a:t>2024</a:t>
            </a:r>
          </a:p>
        </p:txBody>
      </p:sp>
      <p:sp>
        <p:nvSpPr>
          <p:cNvPr id="18" name="Title 17"/>
          <p:cNvSpPr>
            <a:spLocks noGrp="1"/>
          </p:cNvSpPr>
          <p:nvPr>
            <p:ph type="title"/>
          </p:nvPr>
        </p:nvSpPr>
        <p:spPr/>
        <p:txBody>
          <a:bodyPr/>
          <a:lstStyle/>
          <a:p>
            <a:r>
              <a:rPr lang="en-US" sz="3200" dirty="0"/>
              <a:t>STATE OF TENNESSEE</a:t>
            </a:r>
          </a:p>
        </p:txBody>
      </p:sp>
    </p:spTree>
    <p:extLst>
      <p:ext uri="{BB962C8B-B14F-4D97-AF65-F5344CB8AC3E}">
        <p14:creationId xmlns:p14="http://schemas.microsoft.com/office/powerpoint/2010/main" val="268174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Upcoming Requirements</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343399"/>
          </a:xfrm>
        </p:spPr>
        <p:txBody>
          <a:bodyPr>
            <a:normAutofit/>
          </a:bodyPr>
          <a:lstStyle/>
          <a:p>
            <a:pPr marL="0" indent="0">
              <a:buNone/>
            </a:pPr>
            <a:r>
              <a:rPr lang="en-US" sz="2800" dirty="0"/>
              <a:t>There are three separate, required activities for the end of the fiscal year:</a:t>
            </a:r>
          </a:p>
          <a:p>
            <a:pPr marL="0" indent="0">
              <a:buNone/>
            </a:pPr>
            <a:endParaRPr lang="en-US" sz="2800" dirty="0"/>
          </a:p>
          <a:p>
            <a:r>
              <a:rPr lang="en-US" sz="2800" b="1" dirty="0"/>
              <a:t>Invoicing</a:t>
            </a:r>
            <a:r>
              <a:rPr lang="en-US" sz="2800" dirty="0"/>
              <a:t> – Due July 31, 2024</a:t>
            </a:r>
          </a:p>
          <a:p>
            <a:r>
              <a:rPr lang="en-US" sz="2800" b="1" dirty="0">
                <a:solidFill>
                  <a:schemeClr val="bg1">
                    <a:lumMod val="85000"/>
                  </a:schemeClr>
                </a:solidFill>
              </a:rPr>
              <a:t>Monitoring</a:t>
            </a:r>
            <a:r>
              <a:rPr lang="en-US" sz="2800" dirty="0">
                <a:solidFill>
                  <a:schemeClr val="bg1">
                    <a:lumMod val="85000"/>
                  </a:schemeClr>
                </a:solidFill>
              </a:rPr>
              <a:t> – OCJP will contact AO, PD, and FD if this is required for your agency this FY.</a:t>
            </a:r>
          </a:p>
          <a:p>
            <a:r>
              <a:rPr lang="en-US" sz="2800" b="1" dirty="0">
                <a:solidFill>
                  <a:schemeClr val="bg1">
                    <a:lumMod val="85000"/>
                  </a:schemeClr>
                </a:solidFill>
              </a:rPr>
              <a:t>Reporting</a:t>
            </a:r>
            <a:r>
              <a:rPr lang="en-US" sz="2800" dirty="0">
                <a:solidFill>
                  <a:schemeClr val="bg1">
                    <a:lumMod val="85000"/>
                  </a:schemeClr>
                </a:solidFill>
              </a:rPr>
              <a:t> – Due July 31, 2024</a:t>
            </a:r>
          </a:p>
          <a:p>
            <a:pPr lvl="1"/>
            <a:r>
              <a:rPr lang="en-US" sz="2400" dirty="0">
                <a:solidFill>
                  <a:schemeClr val="bg1">
                    <a:lumMod val="85000"/>
                  </a:schemeClr>
                </a:solidFill>
              </a:rPr>
              <a:t>Annual Report: All agencies</a:t>
            </a:r>
          </a:p>
          <a:p>
            <a:pPr lvl="1"/>
            <a:r>
              <a:rPr lang="en-US" sz="2400" dirty="0">
                <a:solidFill>
                  <a:schemeClr val="bg1">
                    <a:lumMod val="85000"/>
                  </a:schemeClr>
                </a:solidFill>
              </a:rPr>
              <a:t>Quarterly Report: Select agencies</a:t>
            </a:r>
          </a:p>
          <a:p>
            <a:pPr marL="0" indent="0">
              <a:buNone/>
            </a:pPr>
            <a:endParaRPr lang="en-US" sz="2800" dirty="0"/>
          </a:p>
          <a:p>
            <a:pPr marL="0" indent="0">
              <a:buNone/>
            </a:pPr>
            <a:endParaRPr lang="en-US" sz="2800" b="1" dirty="0"/>
          </a:p>
        </p:txBody>
      </p:sp>
    </p:spTree>
    <p:extLst>
      <p:ext uri="{BB962C8B-B14F-4D97-AF65-F5344CB8AC3E}">
        <p14:creationId xmlns:p14="http://schemas.microsoft.com/office/powerpoint/2010/main" val="2110596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85C3-1515-6382-7AF5-0368A4CD8A6B}"/>
              </a:ext>
            </a:extLst>
          </p:cNvPr>
          <p:cNvSpPr>
            <a:spLocks noGrp="1"/>
          </p:cNvSpPr>
          <p:nvPr>
            <p:ph type="title"/>
          </p:nvPr>
        </p:nvSpPr>
        <p:spPr/>
        <p:txBody>
          <a:bodyPr/>
          <a:lstStyle/>
          <a:p>
            <a:r>
              <a:rPr lang="en-US" dirty="0"/>
              <a:t>Reminder: Invoicing</a:t>
            </a:r>
          </a:p>
        </p:txBody>
      </p:sp>
      <p:sp>
        <p:nvSpPr>
          <p:cNvPr id="3" name="Content Placeholder 2">
            <a:extLst>
              <a:ext uri="{FF2B5EF4-FFF2-40B4-BE49-F238E27FC236}">
                <a16:creationId xmlns:a16="http://schemas.microsoft.com/office/drawing/2014/main" id="{D036F758-E32C-E082-32B3-AA835BF2A48A}"/>
              </a:ext>
            </a:extLst>
          </p:cNvPr>
          <p:cNvSpPr>
            <a:spLocks noGrp="1"/>
          </p:cNvSpPr>
          <p:nvPr>
            <p:ph idx="1"/>
          </p:nvPr>
        </p:nvSpPr>
        <p:spPr>
          <a:xfrm>
            <a:off x="472440" y="1295400"/>
            <a:ext cx="8229600" cy="5029199"/>
          </a:xfrm>
        </p:spPr>
        <p:txBody>
          <a:bodyPr>
            <a:normAutofit/>
          </a:bodyPr>
          <a:lstStyle/>
          <a:p>
            <a:pPr marL="0" indent="0">
              <a:buNone/>
            </a:pPr>
            <a:r>
              <a:rPr lang="en-US" sz="2400" dirty="0"/>
              <a:t>VCIF is a REIMBURSEMENT grant – your agency spends the money on budgeted items </a:t>
            </a:r>
            <a:r>
              <a:rPr lang="en-US" sz="2400" i="1" dirty="0"/>
              <a:t>and then </a:t>
            </a:r>
            <a:r>
              <a:rPr lang="en-US" sz="2400" dirty="0"/>
              <a:t>invoices the state for reimbursement. </a:t>
            </a:r>
          </a:p>
          <a:p>
            <a:pPr marL="0" indent="0">
              <a:buNone/>
            </a:pPr>
            <a:endParaRPr lang="en-US" sz="2400" dirty="0"/>
          </a:p>
          <a:p>
            <a:pPr marL="0" indent="0">
              <a:buNone/>
            </a:pPr>
            <a:r>
              <a:rPr lang="en-US" sz="2400" dirty="0"/>
              <a:t>Follow your agency’s procurement policies when paying for grant expenses. </a:t>
            </a:r>
            <a:r>
              <a:rPr lang="en-US" sz="2400" b="1" dirty="0"/>
              <a:t>Expenses must have occurred before you can request reimbursement</a:t>
            </a:r>
            <a:r>
              <a:rPr lang="en-US" sz="2400" dirty="0"/>
              <a:t>.</a:t>
            </a:r>
            <a:endParaRPr lang="en-US" sz="1400" dirty="0"/>
          </a:p>
          <a:p>
            <a:endParaRPr lang="en-US" sz="2400" spc="-30" dirty="0">
              <a:latin typeface="Open Sans" panose="020B0606030504020204" pitchFamily="34" charset="0"/>
              <a:ea typeface="Calibri" panose="020F0502020204030204" pitchFamily="34" charset="0"/>
              <a:cs typeface="Times New Roman" panose="02020603050405020304" pitchFamily="18" charset="0"/>
            </a:endParaRPr>
          </a:p>
          <a:p>
            <a:pPr marL="0" indent="0">
              <a:buNone/>
            </a:pPr>
            <a:r>
              <a:rPr lang="en-US" sz="2400" b="1" spc="-30" dirty="0">
                <a:latin typeface="Open Sans" panose="020B0606030504020204" pitchFamily="34" charset="0"/>
                <a:ea typeface="Calibri" panose="020F0502020204030204" pitchFamily="34" charset="0"/>
                <a:cs typeface="Times New Roman" panose="02020603050405020304" pitchFamily="18" charset="0"/>
              </a:rPr>
              <a:t>Reach out to your OCJP PM Specialist </a:t>
            </a:r>
            <a:r>
              <a:rPr lang="en-US" sz="2400" spc="-30" dirty="0">
                <a:latin typeface="Open Sans" panose="020B0606030504020204" pitchFamily="34" charset="0"/>
                <a:ea typeface="Calibri" panose="020F0502020204030204" pitchFamily="34" charset="0"/>
                <a:cs typeface="Times New Roman" panose="02020603050405020304" pitchFamily="18" charset="0"/>
              </a:rPr>
              <a:t>to discuss any barriers your agency is experiencing in expending funds, hiring grant funded staff, executing subcontracts, etc.</a:t>
            </a:r>
          </a:p>
          <a:p>
            <a:endParaRPr lang="en-US" sz="2400" spc="-3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95322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Reminder: Invoicing</a:t>
            </a:r>
          </a:p>
        </p:txBody>
      </p:sp>
      <p:sp>
        <p:nvSpPr>
          <p:cNvPr id="3" name="Content Placeholder 2"/>
          <p:cNvSpPr>
            <a:spLocks noGrp="1"/>
          </p:cNvSpPr>
          <p:nvPr>
            <p:ph idx="1"/>
          </p:nvPr>
        </p:nvSpPr>
        <p:spPr>
          <a:xfrm>
            <a:off x="457200" y="1447800"/>
            <a:ext cx="8229600" cy="4800599"/>
          </a:xfrm>
        </p:spPr>
        <p:txBody>
          <a:bodyPr>
            <a:normAutofit fontScale="92500"/>
          </a:bodyPr>
          <a:lstStyle/>
          <a:p>
            <a:pPr indent="-285750"/>
            <a:r>
              <a:rPr lang="en-US" sz="2400" b="1" dirty="0"/>
              <a:t>Who should submit the invoice?</a:t>
            </a:r>
            <a:r>
              <a:rPr lang="en-US" sz="2400" dirty="0"/>
              <a:t> </a:t>
            </a:r>
            <a:endParaRPr lang="en-US" sz="1600" dirty="0"/>
          </a:p>
          <a:p>
            <a:pPr lvl="1"/>
            <a:r>
              <a:rPr lang="en-US" sz="1800" dirty="0"/>
              <a:t>The project director, financial director, or authorized official can all submit an invoice.</a:t>
            </a:r>
          </a:p>
          <a:p>
            <a:pPr indent="-285750"/>
            <a:r>
              <a:rPr lang="en-US" sz="2400" b="1" dirty="0"/>
              <a:t>When should we submit the invoice?</a:t>
            </a:r>
            <a:r>
              <a:rPr lang="en-US" sz="2400" dirty="0"/>
              <a:t> </a:t>
            </a:r>
            <a:endParaRPr lang="en-US" sz="1600" dirty="0"/>
          </a:p>
          <a:p>
            <a:pPr lvl="1"/>
            <a:r>
              <a:rPr lang="en-US" sz="1800" b="1" dirty="0"/>
              <a:t>Monthly is strongly recommended</a:t>
            </a:r>
            <a:r>
              <a:rPr lang="en-US" sz="1800" dirty="0"/>
              <a:t>, for all expenses in prior month.</a:t>
            </a:r>
          </a:p>
          <a:p>
            <a:pPr lvl="1"/>
            <a:r>
              <a:rPr lang="en-US" sz="1800" b="1" dirty="0"/>
              <a:t>Quarterly is required </a:t>
            </a:r>
            <a:r>
              <a:rPr lang="en-US" sz="1800" dirty="0"/>
              <a:t>(30 days after end of the quarter), for all expenses in prior quarter</a:t>
            </a:r>
          </a:p>
          <a:p>
            <a:pPr lvl="2"/>
            <a:r>
              <a:rPr lang="en-US" sz="1600" dirty="0"/>
              <a:t>If you spent $0 in the prior quarter, do not submit a $0 invoice.</a:t>
            </a:r>
          </a:p>
          <a:p>
            <a:pPr lvl="2"/>
            <a:r>
              <a:rPr lang="en-US" sz="1600" b="1" dirty="0">
                <a:solidFill>
                  <a:srgbClr val="FF0000"/>
                </a:solidFill>
              </a:rPr>
              <a:t>Next Due Date: July 31</a:t>
            </a:r>
          </a:p>
          <a:p>
            <a:pPr marL="400050" indent="-285750"/>
            <a:r>
              <a:rPr lang="en-US" sz="2400" b="1" dirty="0"/>
              <a:t>How do we submit an invoice?</a:t>
            </a:r>
            <a:r>
              <a:rPr lang="en-US" sz="2400" dirty="0"/>
              <a:t> </a:t>
            </a:r>
          </a:p>
          <a:p>
            <a:pPr marL="800100" lvl="1"/>
            <a:r>
              <a:rPr lang="en-US" sz="1800" dirty="0"/>
              <a:t>Send invoice workbook (excel document) to </a:t>
            </a:r>
            <a:r>
              <a:rPr lang="en-US" sz="1800" dirty="0" err="1">
                <a:hlinkClick r:id="rId3"/>
              </a:rPr>
              <a:t>OBF.Grants@TN.Gov</a:t>
            </a:r>
            <a:r>
              <a:rPr lang="en-US" sz="1800" dirty="0"/>
              <a:t>.</a:t>
            </a:r>
          </a:p>
          <a:p>
            <a:pPr marL="800100" lvl="1"/>
            <a:r>
              <a:rPr lang="en-US" sz="1800" dirty="0"/>
              <a:t>Save receipts, POs, delivery slips in your grant file; do not send to OBF.</a:t>
            </a:r>
          </a:p>
          <a:p>
            <a:pPr marL="800100" lvl="1"/>
            <a:r>
              <a:rPr lang="en-US" sz="1800" dirty="0"/>
              <a:t>Complete </a:t>
            </a:r>
            <a:r>
              <a:rPr lang="en-US" sz="1800" dirty="0" err="1"/>
              <a:t>InvCertify</a:t>
            </a:r>
            <a:r>
              <a:rPr lang="en-US" sz="1800" dirty="0"/>
              <a:t> document and submit with each invoice. </a:t>
            </a:r>
          </a:p>
          <a:p>
            <a:pPr marL="800100" lvl="1"/>
            <a:r>
              <a:rPr lang="en-US" sz="1800" spc="-30" dirty="0">
                <a:latin typeface="Open Sans" panose="020B0606030504020204" pitchFamily="34" charset="0"/>
                <a:ea typeface="Calibri" panose="020F0502020204030204" pitchFamily="34" charset="0"/>
                <a:cs typeface="Times New Roman" panose="02020603050405020304" pitchFamily="18" charset="0"/>
              </a:rPr>
              <a:t>CHECK THAT YOUR ADDRESS IS CORRECT – THIS IS WHERE CHECKS WILL BE MAILED.</a:t>
            </a:r>
            <a:endParaRPr lang="en-US" sz="1800" dirty="0"/>
          </a:p>
          <a:p>
            <a:pPr marL="914400" lvl="2" indent="0">
              <a:buNone/>
            </a:pPr>
            <a:endParaRPr lang="en-US" dirty="0"/>
          </a:p>
        </p:txBody>
      </p:sp>
      <p:sp>
        <p:nvSpPr>
          <p:cNvPr id="8" name="Text Placeholder 2"/>
          <p:cNvSpPr txBox="1">
            <a:spLocks/>
          </p:cNvSpPr>
          <p:nvPr/>
        </p:nvSpPr>
        <p:spPr>
          <a:xfrm>
            <a:off x="457200" y="1701806"/>
            <a:ext cx="8229600" cy="4165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71B1B"/>
              </a:buClr>
              <a:buFont typeface="Courier New" panose="02070309020205020404" pitchFamily="49" charset="0"/>
              <a:buChar char="o"/>
              <a:defRPr sz="1600" kern="1200">
                <a:solidFill>
                  <a:srgbClr val="7E7E82"/>
                </a:solidFill>
                <a:latin typeface="Open Sans"/>
                <a:ea typeface="+mn-ea"/>
                <a:cs typeface="Open Sans"/>
              </a:defRPr>
            </a:lvl1pPr>
            <a:lvl2pPr marL="742950" indent="-285750" algn="l" defTabSz="914400" rtl="0" eaLnBrk="1" latinLnBrk="0" hangingPunct="1">
              <a:spcBef>
                <a:spcPct val="20000"/>
              </a:spcBef>
              <a:buClr>
                <a:srgbClr val="E71B1B"/>
              </a:buClr>
              <a:buFont typeface="Arial" pitchFamily="34" charset="0"/>
              <a:buChar char="•"/>
              <a:defRPr sz="1400" kern="1200">
                <a:solidFill>
                  <a:srgbClr val="7E7E82"/>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200" kern="1200">
                <a:solidFill>
                  <a:srgbClr val="7E7E82"/>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100" kern="1200">
                <a:solidFill>
                  <a:srgbClr val="7E7E82"/>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100" kern="1200">
                <a:solidFill>
                  <a:srgbClr val="7E7E82"/>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JM" dirty="0"/>
          </a:p>
        </p:txBody>
      </p:sp>
    </p:spTree>
    <p:extLst>
      <p:ext uri="{BB962C8B-B14F-4D97-AF65-F5344CB8AC3E}">
        <p14:creationId xmlns:p14="http://schemas.microsoft.com/office/powerpoint/2010/main" val="2925552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Reminder: Invoicing with Amendments </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533400" y="1447800"/>
            <a:ext cx="8229600" cy="5105400"/>
          </a:xfrm>
        </p:spPr>
        <p:txBody>
          <a:bodyPr>
            <a:normAutofit/>
          </a:bodyPr>
          <a:lstStyle/>
          <a:p>
            <a:r>
              <a:rPr lang="en-US" sz="2400" dirty="0">
                <a:solidFill>
                  <a:schemeClr val="tx1">
                    <a:lumMod val="65000"/>
                    <a:lumOff val="35000"/>
                  </a:schemeClr>
                </a:solidFill>
                <a:latin typeface="Open Sans" panose="020B0606030504020204" pitchFamily="34" charset="0"/>
              </a:rPr>
              <a:t>You should operate using your </a:t>
            </a:r>
            <a:r>
              <a:rPr lang="en-US" sz="2400" i="1" dirty="0">
                <a:solidFill>
                  <a:schemeClr val="tx1">
                    <a:lumMod val="65000"/>
                    <a:lumOff val="35000"/>
                  </a:schemeClr>
                </a:solidFill>
                <a:latin typeface="Open Sans" panose="020B0606030504020204" pitchFamily="34" charset="0"/>
              </a:rPr>
              <a:t>amended budget amounts</a:t>
            </a:r>
            <a:r>
              <a:rPr lang="en-US" sz="2400" dirty="0">
                <a:solidFill>
                  <a:schemeClr val="tx1">
                    <a:lumMod val="65000"/>
                    <a:lumOff val="35000"/>
                  </a:schemeClr>
                </a:solidFill>
                <a:latin typeface="Open Sans" panose="020B0606030504020204" pitchFamily="34" charset="0"/>
              </a:rPr>
              <a:t> </a:t>
            </a:r>
            <a:r>
              <a:rPr lang="en-US" sz="2400" b="1" dirty="0">
                <a:solidFill>
                  <a:schemeClr val="tx1">
                    <a:lumMod val="65000"/>
                    <a:lumOff val="35000"/>
                  </a:schemeClr>
                </a:solidFill>
                <a:latin typeface="Open Sans" panose="020B0606030504020204" pitchFamily="34" charset="0"/>
              </a:rPr>
              <a:t>as soon as that budget is finalized</a:t>
            </a:r>
            <a:r>
              <a:rPr lang="en-US" sz="2400" dirty="0">
                <a:solidFill>
                  <a:schemeClr val="tx1">
                    <a:lumMod val="65000"/>
                    <a:lumOff val="35000"/>
                  </a:schemeClr>
                </a:solidFill>
                <a:latin typeface="Open Sans" panose="020B0606030504020204" pitchFamily="34" charset="0"/>
              </a:rPr>
              <a:t>.</a:t>
            </a:r>
          </a:p>
          <a:p>
            <a:pPr lvl="1"/>
            <a:r>
              <a:rPr lang="en-US" sz="2000" dirty="0">
                <a:latin typeface="Open Sans" panose="020B0606030504020204" pitchFamily="34" charset="0"/>
              </a:rPr>
              <a:t>You may continue invoicing using the current invoice workbook – </a:t>
            </a:r>
            <a:r>
              <a:rPr lang="en-US" sz="2000" b="1" u="sng" dirty="0">
                <a:latin typeface="Open Sans" panose="020B0606030504020204" pitchFamily="34" charset="0"/>
              </a:rPr>
              <a:t>but be careful not to over-invoice</a:t>
            </a:r>
            <a:r>
              <a:rPr lang="en-US" sz="2000" b="1" dirty="0">
                <a:latin typeface="Open Sans" panose="020B0606030504020204" pitchFamily="34" charset="0"/>
              </a:rPr>
              <a:t>!!</a:t>
            </a:r>
            <a:endParaRPr lang="en-US" sz="2200" b="1" dirty="0">
              <a:solidFill>
                <a:schemeClr val="tx1">
                  <a:lumMod val="65000"/>
                  <a:lumOff val="35000"/>
                </a:schemeClr>
              </a:solidFill>
              <a:latin typeface="Open Sans" panose="020B0606030504020204" pitchFamily="34" charset="0"/>
            </a:endParaRPr>
          </a:p>
          <a:p>
            <a:r>
              <a:rPr lang="en-US" sz="2400" dirty="0">
                <a:solidFill>
                  <a:schemeClr val="tx1">
                    <a:lumMod val="65000"/>
                    <a:lumOff val="35000"/>
                  </a:schemeClr>
                </a:solidFill>
                <a:latin typeface="Open Sans" panose="020B0606030504020204" pitchFamily="34" charset="0"/>
              </a:rPr>
              <a:t>Once the amendment has been executed:</a:t>
            </a:r>
          </a:p>
          <a:p>
            <a:pPr lvl="1"/>
            <a:r>
              <a:rPr lang="en-US" sz="2200" dirty="0">
                <a:solidFill>
                  <a:schemeClr val="tx1">
                    <a:lumMod val="65000"/>
                    <a:lumOff val="35000"/>
                  </a:schemeClr>
                </a:solidFill>
                <a:latin typeface="Open Sans" panose="020B0606030504020204" pitchFamily="34" charset="0"/>
              </a:rPr>
              <a:t>A fully executed and final copy of the amendment will be sent to you.</a:t>
            </a:r>
          </a:p>
          <a:p>
            <a:pPr lvl="1"/>
            <a:r>
              <a:rPr lang="en-US" sz="2200" dirty="0">
                <a:solidFill>
                  <a:schemeClr val="tx1">
                    <a:lumMod val="65000"/>
                    <a:lumOff val="35000"/>
                  </a:schemeClr>
                </a:solidFill>
                <a:latin typeface="Open Sans" panose="020B0606030504020204" pitchFamily="34" charset="0"/>
              </a:rPr>
              <a:t>A </a:t>
            </a:r>
            <a:r>
              <a:rPr lang="en-US" sz="2200" b="1" dirty="0">
                <a:solidFill>
                  <a:schemeClr val="tx1">
                    <a:lumMod val="65000"/>
                    <a:lumOff val="35000"/>
                  </a:schemeClr>
                </a:solidFill>
                <a:latin typeface="Open Sans" panose="020B0606030504020204" pitchFamily="34" charset="0"/>
              </a:rPr>
              <a:t>new invoice workbook </a:t>
            </a:r>
            <a:r>
              <a:rPr lang="en-US" sz="2200" dirty="0">
                <a:solidFill>
                  <a:schemeClr val="tx1">
                    <a:lumMod val="65000"/>
                    <a:lumOff val="35000"/>
                  </a:schemeClr>
                </a:solidFill>
                <a:latin typeface="Open Sans" panose="020B0606030504020204" pitchFamily="34" charset="0"/>
              </a:rPr>
              <a:t>will be generated, which you will use to invoice the State.</a:t>
            </a:r>
          </a:p>
          <a:p>
            <a:pPr lvl="2"/>
            <a:r>
              <a:rPr lang="en-US" sz="2000" dirty="0">
                <a:solidFill>
                  <a:schemeClr val="tx1">
                    <a:lumMod val="65000"/>
                    <a:lumOff val="35000"/>
                  </a:schemeClr>
                </a:solidFill>
                <a:latin typeface="Open Sans" panose="020B0606030504020204" pitchFamily="34" charset="0"/>
              </a:rPr>
              <a:t>It may take several weeks to be issued a new workbook. Please be careful not to use the old workbook once the amendment is effective – </a:t>
            </a:r>
            <a:r>
              <a:rPr lang="en-US" sz="2000" b="1" dirty="0">
                <a:solidFill>
                  <a:schemeClr val="tx1">
                    <a:lumMod val="65000"/>
                    <a:lumOff val="35000"/>
                  </a:schemeClr>
                </a:solidFill>
                <a:latin typeface="Open Sans" panose="020B0606030504020204" pitchFamily="34" charset="0"/>
              </a:rPr>
              <a:t>wait to invoice for added expenses until you receive the new workbook</a:t>
            </a:r>
            <a:r>
              <a:rPr lang="en-US" sz="2000" dirty="0">
                <a:solidFill>
                  <a:schemeClr val="tx1">
                    <a:lumMod val="65000"/>
                    <a:lumOff val="35000"/>
                  </a:schemeClr>
                </a:solidFill>
                <a:latin typeface="Open Sans" panose="020B0606030504020204" pitchFamily="34" charset="0"/>
              </a:rPr>
              <a:t>.</a:t>
            </a:r>
            <a:endParaRPr lang="en-US" sz="2000" b="0" i="0" dirty="0">
              <a:effectLst/>
              <a:latin typeface="Open Sans" panose="020B0606030504020204" pitchFamily="34" charset="0"/>
            </a:endParaRPr>
          </a:p>
        </p:txBody>
      </p:sp>
    </p:spTree>
    <p:extLst>
      <p:ext uri="{BB962C8B-B14F-4D97-AF65-F5344CB8AC3E}">
        <p14:creationId xmlns:p14="http://schemas.microsoft.com/office/powerpoint/2010/main" val="4170016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pPr lvl="1"/>
            <a:endParaRPr lang="en-US" sz="2000" dirty="0"/>
          </a:p>
          <a:p>
            <a:pPr marL="0" indent="0">
              <a:buNone/>
            </a:pPr>
            <a:endParaRPr lang="en-US" dirty="0"/>
          </a:p>
        </p:txBody>
      </p:sp>
    </p:spTree>
    <p:extLst>
      <p:ext uri="{BB962C8B-B14F-4D97-AF65-F5344CB8AC3E}">
        <p14:creationId xmlns:p14="http://schemas.microsoft.com/office/powerpoint/2010/main" val="302658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Upcoming Requirements</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343399"/>
          </a:xfrm>
        </p:spPr>
        <p:txBody>
          <a:bodyPr>
            <a:normAutofit/>
          </a:bodyPr>
          <a:lstStyle/>
          <a:p>
            <a:pPr marL="0" indent="0">
              <a:buNone/>
            </a:pPr>
            <a:r>
              <a:rPr lang="en-US" sz="2800" dirty="0"/>
              <a:t>There are three separate, required activities for the end of the fiscal year:</a:t>
            </a:r>
          </a:p>
          <a:p>
            <a:pPr marL="0" indent="0">
              <a:buNone/>
            </a:pPr>
            <a:endParaRPr lang="en-US" sz="2800" dirty="0"/>
          </a:p>
          <a:p>
            <a:r>
              <a:rPr lang="en-US" sz="2800" b="1" dirty="0">
                <a:solidFill>
                  <a:schemeClr val="bg1">
                    <a:lumMod val="85000"/>
                  </a:schemeClr>
                </a:solidFill>
              </a:rPr>
              <a:t>Invoicing</a:t>
            </a:r>
            <a:r>
              <a:rPr lang="en-US" sz="2800" dirty="0">
                <a:solidFill>
                  <a:schemeClr val="bg1">
                    <a:lumMod val="85000"/>
                  </a:schemeClr>
                </a:solidFill>
              </a:rPr>
              <a:t> – Due July 31, 2024</a:t>
            </a:r>
          </a:p>
          <a:p>
            <a:r>
              <a:rPr lang="en-US" sz="2800" b="1" dirty="0"/>
              <a:t>Monitoring</a:t>
            </a:r>
            <a:r>
              <a:rPr lang="en-US" sz="2800" dirty="0"/>
              <a:t> – OCJP will contact AO, PD, and FD if this is required for your agency this FY.</a:t>
            </a:r>
          </a:p>
          <a:p>
            <a:r>
              <a:rPr lang="en-US" sz="2800" b="1" dirty="0">
                <a:solidFill>
                  <a:schemeClr val="bg1">
                    <a:lumMod val="85000"/>
                  </a:schemeClr>
                </a:solidFill>
              </a:rPr>
              <a:t>Reporting</a:t>
            </a:r>
            <a:r>
              <a:rPr lang="en-US" sz="2800" dirty="0">
                <a:solidFill>
                  <a:schemeClr val="bg1">
                    <a:lumMod val="85000"/>
                  </a:schemeClr>
                </a:solidFill>
              </a:rPr>
              <a:t> – Due July 31, 2024</a:t>
            </a:r>
          </a:p>
          <a:p>
            <a:pPr lvl="1"/>
            <a:r>
              <a:rPr lang="en-US" sz="2400" dirty="0">
                <a:solidFill>
                  <a:schemeClr val="bg1">
                    <a:lumMod val="85000"/>
                  </a:schemeClr>
                </a:solidFill>
              </a:rPr>
              <a:t>Annual Report: All agencies</a:t>
            </a:r>
          </a:p>
          <a:p>
            <a:pPr lvl="1"/>
            <a:r>
              <a:rPr lang="en-US" sz="2400" dirty="0">
                <a:solidFill>
                  <a:schemeClr val="bg1">
                    <a:lumMod val="85000"/>
                  </a:schemeClr>
                </a:solidFill>
              </a:rPr>
              <a:t>Quarterly Report: Select agencies</a:t>
            </a:r>
          </a:p>
          <a:p>
            <a:pPr marL="0" indent="0">
              <a:buNone/>
            </a:pPr>
            <a:endParaRPr lang="en-US" sz="2800" dirty="0"/>
          </a:p>
          <a:p>
            <a:pPr marL="0" indent="0">
              <a:buNone/>
            </a:pPr>
            <a:endParaRPr lang="en-US" sz="2800" b="1" dirty="0"/>
          </a:p>
        </p:txBody>
      </p:sp>
    </p:spTree>
    <p:extLst>
      <p:ext uri="{BB962C8B-B14F-4D97-AF65-F5344CB8AC3E}">
        <p14:creationId xmlns:p14="http://schemas.microsoft.com/office/powerpoint/2010/main" val="2913757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Reminder: Monitoring</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343399"/>
          </a:xfrm>
        </p:spPr>
        <p:txBody>
          <a:bodyPr>
            <a:normAutofit/>
          </a:bodyPr>
          <a:lstStyle/>
          <a:p>
            <a:pPr marL="0" indent="0">
              <a:buNone/>
            </a:pPr>
            <a:r>
              <a:rPr lang="en-US" sz="2800" dirty="0"/>
              <a:t>All contracts </a:t>
            </a:r>
            <a:r>
              <a:rPr lang="en-US" sz="2800" b="1" dirty="0"/>
              <a:t>ending in FY24 </a:t>
            </a:r>
            <a:r>
              <a:rPr lang="en-US" sz="2800" dirty="0"/>
              <a:t>must</a:t>
            </a:r>
            <a:r>
              <a:rPr lang="en-US" sz="2800" b="1" dirty="0"/>
              <a:t> </a:t>
            </a:r>
            <a:r>
              <a:rPr lang="en-US" sz="2800" dirty="0"/>
              <a:t>be monitored in the next few months.</a:t>
            </a:r>
          </a:p>
          <a:p>
            <a:pPr marL="0" indent="0">
              <a:buNone/>
            </a:pPr>
            <a:endParaRPr lang="en-US" sz="2800" dirty="0"/>
          </a:p>
          <a:p>
            <a:r>
              <a:rPr lang="en-US" sz="2800" b="1" dirty="0"/>
              <a:t>Full Desk Review</a:t>
            </a:r>
            <a:endParaRPr lang="en-US" sz="2600" b="1" dirty="0"/>
          </a:p>
          <a:p>
            <a:r>
              <a:rPr lang="en-US" sz="2800" b="1" dirty="0"/>
              <a:t>Point-in-time (PIT) Monitoring – Majority </a:t>
            </a:r>
          </a:p>
          <a:p>
            <a:pPr lvl="1"/>
            <a:r>
              <a:rPr lang="en-US" sz="2600" dirty="0"/>
              <a:t>Contracts with only </a:t>
            </a:r>
            <a:r>
              <a:rPr lang="en-US" sz="2600" i="1" dirty="0"/>
              <a:t>equipment</a:t>
            </a:r>
            <a:r>
              <a:rPr lang="en-US" sz="2600" dirty="0"/>
              <a:t> and/or </a:t>
            </a:r>
            <a:r>
              <a:rPr lang="en-US" sz="2600" i="1" dirty="0"/>
              <a:t>training</a:t>
            </a:r>
            <a:r>
              <a:rPr lang="en-US" sz="2600" dirty="0"/>
              <a:t> expenses</a:t>
            </a:r>
          </a:p>
          <a:p>
            <a:pPr lvl="1"/>
            <a:r>
              <a:rPr lang="en-US" sz="2600" dirty="0"/>
              <a:t>Review March Office Hours: </a:t>
            </a:r>
            <a:r>
              <a:rPr lang="en-US" sz="2600" dirty="0">
                <a:hlinkClick r:id="rId3"/>
              </a:rPr>
              <a:t>https://youtu.be/J2g_LRfoIww</a:t>
            </a:r>
            <a:r>
              <a:rPr lang="en-US" sz="2600" dirty="0"/>
              <a:t> </a:t>
            </a:r>
          </a:p>
          <a:p>
            <a:pPr marL="0" indent="0">
              <a:buNone/>
            </a:pPr>
            <a:endParaRPr lang="en-US" sz="2800" dirty="0"/>
          </a:p>
          <a:p>
            <a:pPr marL="0" indent="0">
              <a:buNone/>
            </a:pPr>
            <a:endParaRPr lang="en-US" sz="2800" b="1" dirty="0"/>
          </a:p>
        </p:txBody>
      </p:sp>
    </p:spTree>
    <p:extLst>
      <p:ext uri="{BB962C8B-B14F-4D97-AF65-F5344CB8AC3E}">
        <p14:creationId xmlns:p14="http://schemas.microsoft.com/office/powerpoint/2010/main" val="8019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Reminder: PIT Monitoring</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572000"/>
          </a:xfrm>
        </p:spPr>
        <p:txBody>
          <a:bodyPr>
            <a:normAutofit lnSpcReduction="10000"/>
          </a:bodyPr>
          <a:lstStyle/>
          <a:p>
            <a:pPr marL="0" indent="0">
              <a:buNone/>
            </a:pPr>
            <a:r>
              <a:rPr lang="en-US" sz="2800" dirty="0"/>
              <a:t>Key Points</a:t>
            </a:r>
          </a:p>
          <a:p>
            <a:r>
              <a:rPr lang="en-US" sz="2400" dirty="0"/>
              <a:t>Must respond by </a:t>
            </a:r>
            <a:r>
              <a:rPr lang="en-US" sz="2400" b="1" dirty="0"/>
              <a:t>filling out online form</a:t>
            </a:r>
            <a:r>
              <a:rPr lang="en-US" sz="2400" dirty="0"/>
              <a:t>: Due 15 calendar days after notice sent by email.</a:t>
            </a:r>
          </a:p>
          <a:p>
            <a:r>
              <a:rPr lang="en-US" sz="2400" dirty="0"/>
              <a:t>Refer to attached invoice – </a:t>
            </a:r>
            <a:r>
              <a:rPr lang="en-US" sz="2400" b="1" dirty="0"/>
              <a:t>only expenses included on invoice </a:t>
            </a:r>
            <a:r>
              <a:rPr lang="en-US" sz="2400" dirty="0"/>
              <a:t>will be monitored.</a:t>
            </a:r>
          </a:p>
          <a:p>
            <a:r>
              <a:rPr lang="en-US" sz="2400" dirty="0"/>
              <a:t>Must include attachments:</a:t>
            </a:r>
          </a:p>
          <a:p>
            <a:pPr lvl="1"/>
            <a:r>
              <a:rPr lang="en-US" sz="2200" dirty="0"/>
              <a:t>Invoice</a:t>
            </a:r>
          </a:p>
          <a:p>
            <a:pPr lvl="1"/>
            <a:r>
              <a:rPr lang="en-US" sz="2200" dirty="0"/>
              <a:t>Purchasing Policy</a:t>
            </a:r>
          </a:p>
          <a:p>
            <a:pPr lvl="1"/>
            <a:r>
              <a:rPr lang="en-US" sz="2200" dirty="0"/>
              <a:t>Evidence of bids/quotes (if applicable)</a:t>
            </a:r>
          </a:p>
          <a:p>
            <a:pPr lvl="1"/>
            <a:r>
              <a:rPr lang="en-US" sz="2200" dirty="0"/>
              <a:t>Receipts/proof of purchase</a:t>
            </a:r>
          </a:p>
          <a:p>
            <a:pPr lvl="1"/>
            <a:r>
              <a:rPr lang="en-US" sz="2200" dirty="0"/>
              <a:t>Photos of equipment over $500 (if applicable)</a:t>
            </a:r>
          </a:p>
          <a:p>
            <a:pPr marL="0" indent="0">
              <a:buNone/>
            </a:pPr>
            <a:endParaRPr lang="en-US" sz="2800" dirty="0"/>
          </a:p>
          <a:p>
            <a:pPr marL="0" indent="0">
              <a:buNone/>
            </a:pPr>
            <a:endParaRPr lang="en-US" sz="2800" b="1" dirty="0"/>
          </a:p>
        </p:txBody>
      </p:sp>
    </p:spTree>
    <p:extLst>
      <p:ext uri="{BB962C8B-B14F-4D97-AF65-F5344CB8AC3E}">
        <p14:creationId xmlns:p14="http://schemas.microsoft.com/office/powerpoint/2010/main" val="2093330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Reminder: PIT Monitoring, cont.</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572000"/>
          </a:xfrm>
        </p:spPr>
        <p:txBody>
          <a:bodyPr>
            <a:normAutofit/>
          </a:bodyPr>
          <a:lstStyle/>
          <a:p>
            <a:pPr marL="0" indent="0">
              <a:lnSpc>
                <a:spcPct val="150000"/>
              </a:lnSpc>
              <a:buNone/>
            </a:pPr>
            <a:r>
              <a:rPr lang="en-US" sz="2800" b="1" dirty="0"/>
              <a:t>Walk-through videos</a:t>
            </a:r>
            <a:r>
              <a:rPr lang="en-US" sz="2800" dirty="0"/>
              <a:t>:</a:t>
            </a:r>
          </a:p>
          <a:p>
            <a:r>
              <a:rPr lang="en-US" sz="2400" dirty="0"/>
              <a:t>Available at the VCIF Fund Source </a:t>
            </a:r>
            <a:r>
              <a:rPr lang="en-US" sz="2400" dirty="0" err="1"/>
              <a:t>Chapt</a:t>
            </a:r>
            <a:r>
              <a:rPr lang="en-US" sz="2400" dirty="0"/>
              <a:t>.</a:t>
            </a:r>
          </a:p>
          <a:p>
            <a:pPr lvl="1"/>
            <a:r>
              <a:rPr lang="en-US" dirty="0"/>
              <a:t>https://www.tn.gov/finance/office-of-criminal-justice-programs/ocjp/ocjp-grants-manual/redirect-fund-source-chapters/fund-source-chapters/vcif.html</a:t>
            </a:r>
            <a:endParaRPr lang="en-US" sz="2000" dirty="0"/>
          </a:p>
          <a:p>
            <a:endParaRPr lang="en-US" sz="2400" dirty="0"/>
          </a:p>
          <a:p>
            <a:r>
              <a:rPr lang="en-US" sz="2400" dirty="0"/>
              <a:t>How to Complete the PIT Form</a:t>
            </a:r>
          </a:p>
          <a:p>
            <a:pPr lvl="1"/>
            <a:r>
              <a:rPr lang="en-US" sz="2400" u="sng" dirty="0">
                <a:solidFill>
                  <a:srgbClr val="0563C1"/>
                </a:solidFill>
                <a:effectLst/>
                <a:latin typeface="Calibri" panose="020F0502020204030204" pitchFamily="34" charset="0"/>
                <a:ea typeface="Calibri" panose="020F0502020204030204" pitchFamily="34" charset="0"/>
                <a:hlinkClick r:id="rId3"/>
              </a:rPr>
              <a:t>https://www.youtube.com/watch?v=DqIujNnP7_w</a:t>
            </a:r>
            <a:endParaRPr lang="en-US" sz="2400" dirty="0"/>
          </a:p>
          <a:p>
            <a:endParaRPr lang="en-US" sz="2800" dirty="0"/>
          </a:p>
          <a:p>
            <a:r>
              <a:rPr lang="en-US" sz="2400" dirty="0"/>
              <a:t>How to Complete the Equipment Worksheet</a:t>
            </a:r>
          </a:p>
          <a:p>
            <a:pPr lvl="1"/>
            <a:r>
              <a:rPr lang="en-US" sz="2600" dirty="0"/>
              <a:t> </a:t>
            </a:r>
            <a:r>
              <a:rPr lang="en-US" sz="2400" u="sng" dirty="0">
                <a:solidFill>
                  <a:srgbClr val="0563C1"/>
                </a:solidFill>
                <a:effectLst/>
                <a:latin typeface="Calibri" panose="020F0502020204030204" pitchFamily="34" charset="0"/>
                <a:ea typeface="Calibri" panose="020F0502020204030204" pitchFamily="34" charset="0"/>
                <a:hlinkClick r:id="rId4"/>
              </a:rPr>
              <a:t>https://www.youtube.com/watch?v=SXOGRAt1UHM</a:t>
            </a:r>
            <a:endParaRPr lang="en-US" sz="2400" u="sng" dirty="0">
              <a:solidFill>
                <a:srgbClr val="0563C1"/>
              </a:solidFill>
              <a:effectLst/>
              <a:latin typeface="Calibri" panose="020F0502020204030204" pitchFamily="34" charset="0"/>
              <a:ea typeface="Calibri" panose="020F0502020204030204" pitchFamily="34" charset="0"/>
            </a:endParaRPr>
          </a:p>
          <a:p>
            <a:pPr lvl="1"/>
            <a:endParaRPr lang="en-US" sz="2400" dirty="0"/>
          </a:p>
          <a:p>
            <a:pPr marL="0" indent="0">
              <a:buNone/>
            </a:pPr>
            <a:endParaRPr lang="en-US" sz="2800" b="1" dirty="0"/>
          </a:p>
        </p:txBody>
      </p:sp>
      <p:pic>
        <p:nvPicPr>
          <p:cNvPr id="5" name="Picture 4">
            <a:extLst>
              <a:ext uri="{FF2B5EF4-FFF2-40B4-BE49-F238E27FC236}">
                <a16:creationId xmlns:a16="http://schemas.microsoft.com/office/drawing/2014/main" id="{5F3C804A-300E-FA99-9C99-75C94203BA93}"/>
              </a:ext>
            </a:extLst>
          </p:cNvPr>
          <p:cNvPicPr>
            <a:picLocks noChangeAspect="1"/>
          </p:cNvPicPr>
          <p:nvPr/>
        </p:nvPicPr>
        <p:blipFill>
          <a:blip r:embed="rId5"/>
          <a:stretch>
            <a:fillRect/>
          </a:stretch>
        </p:blipFill>
        <p:spPr>
          <a:xfrm>
            <a:off x="6800850" y="128587"/>
            <a:ext cx="2333625" cy="2333625"/>
          </a:xfrm>
          <a:prstGeom prst="rect">
            <a:avLst/>
          </a:prstGeom>
        </p:spPr>
      </p:pic>
    </p:spTree>
    <p:extLst>
      <p:ext uri="{BB962C8B-B14F-4D97-AF65-F5344CB8AC3E}">
        <p14:creationId xmlns:p14="http://schemas.microsoft.com/office/powerpoint/2010/main" val="4167775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pPr lvl="1"/>
            <a:endParaRPr lang="en-US" sz="2000" dirty="0"/>
          </a:p>
          <a:p>
            <a:pPr marL="0" indent="0">
              <a:buNone/>
            </a:pPr>
            <a:endParaRPr lang="en-US" dirty="0"/>
          </a:p>
        </p:txBody>
      </p:sp>
    </p:spTree>
    <p:extLst>
      <p:ext uri="{BB962C8B-B14F-4D97-AF65-F5344CB8AC3E}">
        <p14:creationId xmlns:p14="http://schemas.microsoft.com/office/powerpoint/2010/main" val="1039050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VCIF PM Specialists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572000"/>
          </a:xfrm>
        </p:spPr>
        <p:txBody>
          <a:bodyPr>
            <a:normAutofit fontScale="92500" lnSpcReduction="10000"/>
          </a:bodyPr>
          <a:lstStyle/>
          <a:p>
            <a:r>
              <a:rPr lang="en-US" sz="2400" dirty="0"/>
              <a:t>Erin Morris, PM Specialist</a:t>
            </a:r>
          </a:p>
          <a:p>
            <a:pPr lvl="1"/>
            <a:r>
              <a:rPr lang="en-US" sz="2400" dirty="0">
                <a:hlinkClick r:id="rId2"/>
              </a:rPr>
              <a:t>Erin.Morris@tn.gov</a:t>
            </a:r>
            <a:r>
              <a:rPr lang="en-US" sz="2400" dirty="0"/>
              <a:t>; 615-741-2415</a:t>
            </a:r>
          </a:p>
          <a:p>
            <a:r>
              <a:rPr lang="en-US" sz="2400" dirty="0"/>
              <a:t>Jacque Nodell, PM Specialist</a:t>
            </a:r>
          </a:p>
          <a:p>
            <a:pPr lvl="1"/>
            <a:r>
              <a:rPr lang="en-US" sz="2400" dirty="0">
                <a:hlinkClick r:id="rId3"/>
              </a:rPr>
              <a:t>Jacqueline.L.Nodell@tn.gov</a:t>
            </a:r>
            <a:r>
              <a:rPr lang="en-US" sz="2400" dirty="0"/>
              <a:t>; 615-837-5161</a:t>
            </a:r>
          </a:p>
          <a:p>
            <a:r>
              <a:rPr lang="en-US" sz="2400" dirty="0"/>
              <a:t>Kate Cotriss, PM Specialist</a:t>
            </a:r>
          </a:p>
          <a:p>
            <a:pPr lvl="1"/>
            <a:r>
              <a:rPr lang="en-US" sz="2400" dirty="0">
                <a:hlinkClick r:id="rId4"/>
              </a:rPr>
              <a:t>Katelyn.Cotriss@tn.gov</a:t>
            </a:r>
            <a:r>
              <a:rPr lang="en-US" sz="2400" dirty="0"/>
              <a:t>; 615-741-2999</a:t>
            </a:r>
          </a:p>
          <a:p>
            <a:r>
              <a:rPr lang="en-US" sz="2400" dirty="0"/>
              <a:t>Kimberly Casillas, PM Specialist</a:t>
            </a:r>
          </a:p>
          <a:p>
            <a:pPr lvl="1"/>
            <a:r>
              <a:rPr lang="en-US" sz="2400" dirty="0">
                <a:hlinkClick r:id="rId5"/>
              </a:rPr>
              <a:t>Kimberly.Casillas@tn.gov</a:t>
            </a:r>
            <a:r>
              <a:rPr lang="en-US" sz="2400" dirty="0"/>
              <a:t>; 615-253-2615</a:t>
            </a:r>
          </a:p>
          <a:p>
            <a:r>
              <a:rPr lang="en-US" sz="2400" dirty="0"/>
              <a:t>Aimee Curley, Senior PM Specialist</a:t>
            </a:r>
          </a:p>
          <a:p>
            <a:pPr lvl="1"/>
            <a:r>
              <a:rPr lang="en-US" sz="2400" dirty="0">
                <a:hlinkClick r:id="rId6"/>
              </a:rPr>
              <a:t>Aimee.Curley@tn.gov</a:t>
            </a:r>
            <a:r>
              <a:rPr lang="en-US" sz="2400" dirty="0"/>
              <a:t>; 615-532-2277</a:t>
            </a:r>
          </a:p>
          <a:p>
            <a:r>
              <a:rPr lang="en-US" sz="2400" dirty="0"/>
              <a:t>Ben Weinstein, Senior PM Specialist</a:t>
            </a:r>
          </a:p>
          <a:p>
            <a:pPr lvl="1"/>
            <a:r>
              <a:rPr lang="en-US" sz="2400" dirty="0">
                <a:hlinkClick r:id="rId7"/>
              </a:rPr>
              <a:t>Benjamin.Weinstein@tn.gov</a:t>
            </a:r>
            <a:r>
              <a:rPr lang="en-US" sz="2400" dirty="0"/>
              <a:t>; 615-687-7061</a:t>
            </a:r>
          </a:p>
        </p:txBody>
      </p:sp>
    </p:spTree>
    <p:extLst>
      <p:ext uri="{BB962C8B-B14F-4D97-AF65-F5344CB8AC3E}">
        <p14:creationId xmlns:p14="http://schemas.microsoft.com/office/powerpoint/2010/main" val="1182461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Upcoming Requirements</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343399"/>
          </a:xfrm>
        </p:spPr>
        <p:txBody>
          <a:bodyPr>
            <a:normAutofit/>
          </a:bodyPr>
          <a:lstStyle/>
          <a:p>
            <a:pPr marL="0" indent="0">
              <a:buNone/>
            </a:pPr>
            <a:r>
              <a:rPr lang="en-US" sz="2800" dirty="0"/>
              <a:t>There are three separate, required activities for the end of the fiscal year:</a:t>
            </a:r>
          </a:p>
          <a:p>
            <a:pPr marL="0" indent="0">
              <a:buNone/>
            </a:pPr>
            <a:endParaRPr lang="en-US" sz="2800" dirty="0"/>
          </a:p>
          <a:p>
            <a:r>
              <a:rPr lang="en-US" sz="2800" b="1" dirty="0">
                <a:solidFill>
                  <a:schemeClr val="bg1">
                    <a:lumMod val="85000"/>
                  </a:schemeClr>
                </a:solidFill>
              </a:rPr>
              <a:t>Invoicing</a:t>
            </a:r>
            <a:r>
              <a:rPr lang="en-US" sz="2800" dirty="0">
                <a:solidFill>
                  <a:schemeClr val="bg1">
                    <a:lumMod val="85000"/>
                  </a:schemeClr>
                </a:solidFill>
              </a:rPr>
              <a:t> – Due July 31, 2024</a:t>
            </a:r>
          </a:p>
          <a:p>
            <a:r>
              <a:rPr lang="en-US" sz="2800" b="1" dirty="0">
                <a:solidFill>
                  <a:schemeClr val="bg1">
                    <a:lumMod val="85000"/>
                  </a:schemeClr>
                </a:solidFill>
              </a:rPr>
              <a:t>Monitoring</a:t>
            </a:r>
            <a:r>
              <a:rPr lang="en-US" sz="2800" dirty="0">
                <a:solidFill>
                  <a:schemeClr val="bg1">
                    <a:lumMod val="85000"/>
                  </a:schemeClr>
                </a:solidFill>
              </a:rPr>
              <a:t> – OCJP will contact AO, PD, and FD if this is required for your agency this FY.</a:t>
            </a:r>
          </a:p>
          <a:p>
            <a:r>
              <a:rPr lang="en-US" sz="2800" b="1" dirty="0"/>
              <a:t>Reporting</a:t>
            </a:r>
            <a:r>
              <a:rPr lang="en-US" sz="2800" dirty="0"/>
              <a:t> – Due July 31, 2024</a:t>
            </a:r>
          </a:p>
          <a:p>
            <a:pPr lvl="1"/>
            <a:r>
              <a:rPr lang="en-US" sz="2400" dirty="0"/>
              <a:t>Annual Report: All agencies</a:t>
            </a:r>
          </a:p>
          <a:p>
            <a:pPr lvl="1"/>
            <a:r>
              <a:rPr lang="en-US" sz="2400" dirty="0"/>
              <a:t>Quarterly Report: Select agencies</a:t>
            </a:r>
          </a:p>
          <a:p>
            <a:pPr marL="0" indent="0">
              <a:buNone/>
            </a:pPr>
            <a:endParaRPr lang="en-US" sz="2800" dirty="0"/>
          </a:p>
          <a:p>
            <a:pPr marL="0" indent="0">
              <a:buNone/>
            </a:pPr>
            <a:endParaRPr lang="en-US" sz="2800" b="1" dirty="0"/>
          </a:p>
        </p:txBody>
      </p:sp>
    </p:spTree>
    <p:extLst>
      <p:ext uri="{BB962C8B-B14F-4D97-AF65-F5344CB8AC3E}">
        <p14:creationId xmlns:p14="http://schemas.microsoft.com/office/powerpoint/2010/main" val="770977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Reminder: VCIF Annual Report</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343399"/>
          </a:xfrm>
        </p:spPr>
        <p:txBody>
          <a:bodyPr>
            <a:normAutofit/>
          </a:bodyPr>
          <a:lstStyle/>
          <a:p>
            <a:r>
              <a:rPr lang="en-US" sz="2400" dirty="0"/>
              <a:t>A </a:t>
            </a:r>
            <a:r>
              <a:rPr lang="en-US" sz="2400" b="1" u="sng" dirty="0"/>
              <a:t>separate, complete report </a:t>
            </a:r>
            <a:r>
              <a:rPr lang="en-US" sz="2400" dirty="0"/>
              <a:t>must be submitted for </a:t>
            </a:r>
            <a:r>
              <a:rPr lang="en-US" sz="2400" b="1" u="sng" dirty="0"/>
              <a:t>each contract </a:t>
            </a:r>
            <a:r>
              <a:rPr lang="en-US" sz="2400" dirty="0"/>
              <a:t>that has </a:t>
            </a:r>
            <a:r>
              <a:rPr lang="en-US" sz="2400" b="1" u="sng" dirty="0"/>
              <a:t>funding in FY24</a:t>
            </a:r>
            <a:r>
              <a:rPr lang="en-US" sz="2400" dirty="0"/>
              <a:t>.</a:t>
            </a:r>
          </a:p>
          <a:p>
            <a:r>
              <a:rPr lang="en-US" sz="2400" dirty="0"/>
              <a:t>Review April Office Hours: </a:t>
            </a:r>
            <a:r>
              <a:rPr lang="en-US" sz="2200" b="0" i="0" dirty="0">
                <a:solidFill>
                  <a:srgbClr val="212121"/>
                </a:solidFill>
                <a:effectLst/>
                <a:latin typeface="Roboto" panose="02000000000000000000" pitchFamily="2" charset="0"/>
                <a:hlinkClick r:id="rId3"/>
              </a:rPr>
              <a:t>http://youtu.be/</a:t>
            </a:r>
            <a:r>
              <a:rPr lang="en-US" sz="2200" dirty="0">
                <a:hlinkClick r:id="rId3"/>
              </a:rPr>
              <a:t> sJdtse2aXbo </a:t>
            </a:r>
            <a:endParaRPr lang="en-US" sz="2200" dirty="0"/>
          </a:p>
          <a:p>
            <a:endParaRPr lang="en-US" sz="2400" b="1" dirty="0"/>
          </a:p>
          <a:p>
            <a:r>
              <a:rPr lang="en-US" sz="2400" dirty="0"/>
              <a:t>Due date: </a:t>
            </a:r>
            <a:r>
              <a:rPr lang="en-US" sz="2400" b="1" dirty="0"/>
              <a:t>Thursday, July 31, 2024</a:t>
            </a:r>
          </a:p>
          <a:p>
            <a:r>
              <a:rPr lang="en-US" sz="2400" b="1" dirty="0"/>
              <a:t>Report Link: </a:t>
            </a:r>
            <a:r>
              <a:rPr lang="en-US" sz="2200" dirty="0">
                <a:hlinkClick r:id="rId4"/>
              </a:rPr>
              <a:t>https://stateoftennessee.formstack.com/forms/vcif_grants_annual_report_copy</a:t>
            </a:r>
            <a:r>
              <a:rPr lang="en-US" sz="2200" dirty="0"/>
              <a:t> </a:t>
            </a:r>
          </a:p>
          <a:p>
            <a:pPr lvl="1"/>
            <a:endParaRPr lang="en-US" sz="2200" dirty="0"/>
          </a:p>
          <a:p>
            <a:pPr marL="0" indent="0">
              <a:buNone/>
            </a:pPr>
            <a:endParaRPr lang="en-US" sz="2800" dirty="0"/>
          </a:p>
          <a:p>
            <a:pPr marL="0" indent="0">
              <a:buNone/>
            </a:pPr>
            <a:endParaRPr lang="en-US" sz="2800" b="1" dirty="0"/>
          </a:p>
        </p:txBody>
      </p:sp>
      <p:pic>
        <p:nvPicPr>
          <p:cNvPr id="5" name="Picture 4">
            <a:extLst>
              <a:ext uri="{FF2B5EF4-FFF2-40B4-BE49-F238E27FC236}">
                <a16:creationId xmlns:a16="http://schemas.microsoft.com/office/drawing/2014/main" id="{D9C0E318-13A6-1558-1BF9-062299102094}"/>
              </a:ext>
            </a:extLst>
          </p:cNvPr>
          <p:cNvPicPr>
            <a:picLocks noChangeAspect="1"/>
          </p:cNvPicPr>
          <p:nvPr/>
        </p:nvPicPr>
        <p:blipFill>
          <a:blip r:embed="rId5"/>
          <a:stretch>
            <a:fillRect/>
          </a:stretch>
        </p:blipFill>
        <p:spPr>
          <a:xfrm>
            <a:off x="3467100" y="4619625"/>
            <a:ext cx="2209800" cy="2209800"/>
          </a:xfrm>
          <a:prstGeom prst="rect">
            <a:avLst/>
          </a:prstGeom>
        </p:spPr>
      </p:pic>
    </p:spTree>
    <p:extLst>
      <p:ext uri="{BB962C8B-B14F-4D97-AF65-F5344CB8AC3E}">
        <p14:creationId xmlns:p14="http://schemas.microsoft.com/office/powerpoint/2010/main" val="2296810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Reminder: VCIF Annual Report, cont.</a:t>
            </a:r>
          </a:p>
        </p:txBody>
      </p:sp>
      <p:sp>
        <p:nvSpPr>
          <p:cNvPr id="12" name="TextBox 11">
            <a:extLst>
              <a:ext uri="{FF2B5EF4-FFF2-40B4-BE49-F238E27FC236}">
                <a16:creationId xmlns:a16="http://schemas.microsoft.com/office/drawing/2014/main" id="{32C721DD-A713-456B-67D6-4C1A9810794E}"/>
              </a:ext>
            </a:extLst>
          </p:cNvPr>
          <p:cNvSpPr txBox="1"/>
          <p:nvPr/>
        </p:nvSpPr>
        <p:spPr>
          <a:xfrm>
            <a:off x="3582592" y="6096000"/>
            <a:ext cx="1978815" cy="646331"/>
          </a:xfrm>
          <a:prstGeom prst="rect">
            <a:avLst/>
          </a:prstGeom>
          <a:noFill/>
          <a:ln>
            <a:solidFill>
              <a:schemeClr val="bg2"/>
            </a:solidFill>
          </a:ln>
        </p:spPr>
        <p:txBody>
          <a:bodyPr wrap="square" rtlCol="0">
            <a:spAutoFit/>
          </a:bodyPr>
          <a:lstStyle/>
          <a:p>
            <a:pPr algn="ctr"/>
            <a:r>
              <a:rPr lang="en-US" dirty="0">
                <a:solidFill>
                  <a:srgbClr val="514F50"/>
                </a:solidFill>
                <a:latin typeface="Open Sans" panose="020B0606030504020204" pitchFamily="34" charset="0"/>
                <a:ea typeface="Open Sans" panose="020B0606030504020204" pitchFamily="34" charset="0"/>
                <a:cs typeface="Open Sans" panose="020B0606030504020204" pitchFamily="34" charset="0"/>
              </a:rPr>
              <a:t>Email once submitted</a:t>
            </a:r>
          </a:p>
        </p:txBody>
      </p:sp>
      <p:pic>
        <p:nvPicPr>
          <p:cNvPr id="5" name="Picture 4">
            <a:extLst>
              <a:ext uri="{FF2B5EF4-FFF2-40B4-BE49-F238E27FC236}">
                <a16:creationId xmlns:a16="http://schemas.microsoft.com/office/drawing/2014/main" id="{1B50527A-ABDB-DA0C-7B8A-C3C971B8906E}"/>
              </a:ext>
            </a:extLst>
          </p:cNvPr>
          <p:cNvPicPr>
            <a:picLocks noChangeAspect="1"/>
          </p:cNvPicPr>
          <p:nvPr/>
        </p:nvPicPr>
        <p:blipFill>
          <a:blip r:embed="rId3"/>
          <a:stretch>
            <a:fillRect/>
          </a:stretch>
        </p:blipFill>
        <p:spPr>
          <a:xfrm>
            <a:off x="1219200" y="1219200"/>
            <a:ext cx="6705600" cy="4786545"/>
          </a:xfrm>
          <a:prstGeom prst="rect">
            <a:avLst/>
          </a:prstGeom>
          <a:ln>
            <a:solidFill>
              <a:srgbClr val="514F5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037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pPr lvl="1"/>
            <a:endParaRPr lang="en-US" sz="2000" dirty="0"/>
          </a:p>
          <a:p>
            <a:pPr marL="0" indent="0">
              <a:buNone/>
            </a:pPr>
            <a:endParaRPr lang="en-US" dirty="0"/>
          </a:p>
        </p:txBody>
      </p:sp>
    </p:spTree>
    <p:extLst>
      <p:ext uri="{BB962C8B-B14F-4D97-AF65-F5344CB8AC3E}">
        <p14:creationId xmlns:p14="http://schemas.microsoft.com/office/powerpoint/2010/main" val="2022041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457200" y="1524000"/>
            <a:ext cx="8229600" cy="4724400"/>
          </a:xfrm>
        </p:spPr>
        <p:txBody>
          <a:bodyPr>
            <a:normAutofit/>
          </a:bodyPr>
          <a:lstStyle/>
          <a:p>
            <a:pPr marL="0" indent="0">
              <a:buNone/>
            </a:pPr>
            <a:r>
              <a:rPr lang="en-US" sz="2400" dirty="0">
                <a:latin typeface="Open Sans" panose="020B0606030504020204" pitchFamily="34" charset="0"/>
                <a:ea typeface="Open Sans" panose="020B0606030504020204" pitchFamily="34" charset="0"/>
                <a:cs typeface="Open Sans" panose="020B0606030504020204" pitchFamily="34" charset="0"/>
              </a:rPr>
              <a:t>Hiring for VCIF-funded positions? </a:t>
            </a:r>
          </a:p>
          <a:p>
            <a:pPr lvl="1"/>
            <a:r>
              <a:rPr lang="en-US" sz="1800" dirty="0">
                <a:latin typeface="Open Sans" panose="020B0606030504020204" pitchFamily="34" charset="0"/>
                <a:ea typeface="Open Sans" panose="020B0606030504020204" pitchFamily="34" charset="0"/>
                <a:cs typeface="Open Sans" panose="020B0606030504020204" pitchFamily="34" charset="0"/>
              </a:rPr>
              <a:t>LE job posting sites: </a:t>
            </a:r>
            <a:r>
              <a:rPr lang="en-US" sz="1800" dirty="0">
                <a:hlinkClick r:id="rId3"/>
              </a:rPr>
              <a:t>https://www.tn.gov/content/dam/tn/finance/ocjp/Hiring%20and%20Recuritment%20Sites.pdf</a:t>
            </a:r>
            <a:r>
              <a:rPr lang="en-US" sz="1800" dirty="0"/>
              <a:t> </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dirty="0"/>
          </a:p>
          <a:p>
            <a:pPr marL="0" indent="0">
              <a:buNone/>
            </a:pPr>
            <a:r>
              <a:rPr lang="en-US" sz="2400" dirty="0"/>
              <a:t>Training</a:t>
            </a:r>
          </a:p>
          <a:p>
            <a:pPr lvl="1"/>
            <a:r>
              <a:rPr lang="en-US" sz="1800" dirty="0"/>
              <a:t>We are working on compiling training ideas for FY25.</a:t>
            </a:r>
          </a:p>
          <a:p>
            <a:pPr lvl="1"/>
            <a:r>
              <a:rPr lang="en-US" sz="1800" dirty="0"/>
              <a:t>Have you attended any awesome trainings? Please send us an email at: </a:t>
            </a:r>
            <a:r>
              <a:rPr lang="en-US" sz="1800" dirty="0">
                <a:hlinkClick r:id="rId4"/>
              </a:rPr>
              <a:t>Info.OCJP@tn.gov</a:t>
            </a:r>
            <a:r>
              <a:rPr lang="en-US" sz="1800" dirty="0"/>
              <a:t> </a:t>
            </a:r>
            <a:endParaRPr lang="en-US" dirty="0"/>
          </a:p>
        </p:txBody>
      </p:sp>
    </p:spTree>
    <p:extLst>
      <p:ext uri="{BB962C8B-B14F-4D97-AF65-F5344CB8AC3E}">
        <p14:creationId xmlns:p14="http://schemas.microsoft.com/office/powerpoint/2010/main" val="1427719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p:txBody>
          <a:bodyPr/>
          <a:lstStyle/>
          <a:p>
            <a:r>
              <a:rPr lang="en-US" dirty="0"/>
              <a:t>Technical Assistance via UT LEIC</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457200" y="1219200"/>
            <a:ext cx="7772400" cy="4724400"/>
          </a:xfrm>
        </p:spPr>
        <p:txBody>
          <a:bodyPr>
            <a:normAutofit fontScale="92500" lnSpcReduction="20000"/>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UT Law Enforcement Innovation Center (LEIC) </a:t>
            </a:r>
            <a:r>
              <a:rPr lang="en-US" sz="2400" dirty="0">
                <a:latin typeface="Open Sans" panose="020B0606030504020204" pitchFamily="34" charset="0"/>
                <a:ea typeface="Open Sans" panose="020B0606030504020204" pitchFamily="34" charset="0"/>
                <a:cs typeface="Open Sans" panose="020B0606030504020204" pitchFamily="34" charset="0"/>
              </a:rPr>
              <a:t>is our contracted technical assistance provider. Contact UT LEIC for assistance with:</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Training ideas and/or needs**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Model policies and procedures for new equipment, training, etc.</a:t>
            </a:r>
          </a:p>
          <a:p>
            <a:pPr lvl="1"/>
            <a:r>
              <a:rPr lang="en-US" sz="2000" dirty="0">
                <a:latin typeface="Open Sans" panose="020B0606030504020204" pitchFamily="34" charset="0"/>
                <a:ea typeface="Open Sans" panose="020B0606030504020204" pitchFamily="34" charset="0"/>
                <a:cs typeface="Open Sans" panose="020B0606030504020204" pitchFamily="34" charset="0"/>
              </a:rPr>
              <a:t>Template resolutions for city/county commission meetings</a:t>
            </a:r>
          </a:p>
          <a:p>
            <a:pPr marL="457200" lvl="1"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dirty="0">
                <a:latin typeface="Open Sans" panose="020B0606030504020204" pitchFamily="34" charset="0"/>
                <a:ea typeface="Open Sans" panose="020B0606030504020204" pitchFamily="34" charset="0"/>
                <a:cs typeface="Open Sans" panose="020B0606030504020204" pitchFamily="34" charset="0"/>
              </a:rPr>
              <a:t>LEIC Training Calendar</a:t>
            </a:r>
          </a:p>
          <a:p>
            <a:pPr lvl="1"/>
            <a:r>
              <a:rPr lang="en-US" sz="2000" dirty="0">
                <a:hlinkClick r:id="rId3"/>
              </a:rPr>
              <a:t>https://leic.tennessee.edu/events/</a:t>
            </a:r>
            <a:r>
              <a:rPr lang="en-US" sz="2000" dirty="0"/>
              <a:t> </a:t>
            </a:r>
          </a:p>
          <a:p>
            <a:pPr marL="0" indent="0">
              <a:buNone/>
            </a:pPr>
            <a:endParaRPr lang="en-US" sz="2400" dirty="0"/>
          </a:p>
          <a:p>
            <a:pPr marL="0" indent="0">
              <a:buNone/>
            </a:pPr>
            <a:r>
              <a:rPr lang="en-US" sz="2400" dirty="0"/>
              <a:t>**Contact:</a:t>
            </a:r>
          </a:p>
          <a:p>
            <a:pPr lvl="1"/>
            <a:r>
              <a:rPr lang="en-US" sz="2000" dirty="0"/>
              <a:t>Rhiannon Jones, Program Manager</a:t>
            </a:r>
          </a:p>
          <a:p>
            <a:pPr lvl="1"/>
            <a:r>
              <a:rPr lang="en-US" sz="2000" dirty="0">
                <a:hlinkClick r:id="rId4"/>
              </a:rPr>
              <a:t>rhiannon.jones@tennessee.edu</a:t>
            </a:r>
            <a:endParaRPr lang="en-US" sz="2000" dirty="0"/>
          </a:p>
          <a:p>
            <a:pPr lvl="1"/>
            <a:r>
              <a:rPr lang="en-US" sz="2000" dirty="0"/>
              <a:t>(865) 946-3201</a:t>
            </a:r>
          </a:p>
        </p:txBody>
      </p:sp>
      <p:pic>
        <p:nvPicPr>
          <p:cNvPr id="5" name="Picture 4" descr="Qr code&#10;&#10;Description automatically generated">
            <a:extLst>
              <a:ext uri="{FF2B5EF4-FFF2-40B4-BE49-F238E27FC236}">
                <a16:creationId xmlns:a16="http://schemas.microsoft.com/office/drawing/2014/main" id="{94100397-4EB8-B071-E0DC-7E6A73602C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500438"/>
            <a:ext cx="2747962" cy="2747962"/>
          </a:xfrm>
          <a:prstGeom prst="rect">
            <a:avLst/>
          </a:prstGeom>
        </p:spPr>
      </p:pic>
    </p:spTree>
    <p:extLst>
      <p:ext uri="{BB962C8B-B14F-4D97-AF65-F5344CB8AC3E}">
        <p14:creationId xmlns:p14="http://schemas.microsoft.com/office/powerpoint/2010/main" val="622965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a:xfrm>
            <a:off x="457200" y="304800"/>
            <a:ext cx="8610600" cy="1143000"/>
          </a:xfrm>
        </p:spPr>
        <p:txBody>
          <a:bodyPr/>
          <a:lstStyle/>
          <a:p>
            <a:r>
              <a:rPr lang="en-US" dirty="0"/>
              <a:t>UT LEIC Trainings: FREE for TN LEAs</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228600" y="1219201"/>
            <a:ext cx="3063128" cy="933450"/>
          </a:xfrm>
        </p:spPr>
        <p:txBody>
          <a:bodyPr>
            <a:noAutofit/>
          </a:bodyPr>
          <a:lstStyle/>
          <a:p>
            <a:pPr marL="0" indent="0">
              <a:buNone/>
            </a:pPr>
            <a:r>
              <a:rPr lang="en-US" dirty="0"/>
              <a:t>Crime Scene Operations   </a:t>
            </a:r>
            <a:r>
              <a:rPr lang="en-US" b="1" dirty="0"/>
              <a:t>June 3-7, 2024</a:t>
            </a:r>
          </a:p>
        </p:txBody>
      </p:sp>
      <p:sp>
        <p:nvSpPr>
          <p:cNvPr id="9" name="Content Placeholder 2">
            <a:extLst>
              <a:ext uri="{FF2B5EF4-FFF2-40B4-BE49-F238E27FC236}">
                <a16:creationId xmlns:a16="http://schemas.microsoft.com/office/drawing/2014/main" id="{BED8A79E-D7F1-AEAE-B6F8-95BA9395FDBD}"/>
              </a:ext>
            </a:extLst>
          </p:cNvPr>
          <p:cNvSpPr txBox="1">
            <a:spLocks/>
          </p:cNvSpPr>
          <p:nvPr/>
        </p:nvSpPr>
        <p:spPr>
          <a:xfrm>
            <a:off x="6080872" y="1219200"/>
            <a:ext cx="3063128" cy="10547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Criminal Investigations </a:t>
            </a:r>
            <a:r>
              <a:rPr lang="en-US" b="1" dirty="0"/>
              <a:t>July 11-26, 2024</a:t>
            </a:r>
            <a:endParaRPr lang="en-US" dirty="0"/>
          </a:p>
        </p:txBody>
      </p:sp>
      <p:sp>
        <p:nvSpPr>
          <p:cNvPr id="12" name="Content Placeholder 2">
            <a:extLst>
              <a:ext uri="{FF2B5EF4-FFF2-40B4-BE49-F238E27FC236}">
                <a16:creationId xmlns:a16="http://schemas.microsoft.com/office/drawing/2014/main" id="{483DF2E3-4B23-76A6-326B-FF903606622B}"/>
              </a:ext>
            </a:extLst>
          </p:cNvPr>
          <p:cNvSpPr txBox="1">
            <a:spLocks/>
          </p:cNvSpPr>
          <p:nvPr/>
        </p:nvSpPr>
        <p:spPr>
          <a:xfrm>
            <a:off x="3162057" y="1219200"/>
            <a:ext cx="2886521"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Field Training Officer </a:t>
            </a:r>
            <a:r>
              <a:rPr lang="en-US" b="1" dirty="0">
                <a:solidFill>
                  <a:srgbClr val="FF0000"/>
                </a:solidFill>
              </a:rPr>
              <a:t>Cancelled: Sevierville, Mt. </a:t>
            </a:r>
            <a:r>
              <a:rPr lang="en-US" b="1">
                <a:solidFill>
                  <a:srgbClr val="FF0000"/>
                </a:solidFill>
              </a:rPr>
              <a:t>Juliet</a:t>
            </a:r>
            <a:endParaRPr lang="en-US" b="1" dirty="0">
              <a:solidFill>
                <a:srgbClr val="FF0000"/>
              </a:solidFill>
            </a:endParaRPr>
          </a:p>
        </p:txBody>
      </p:sp>
      <p:pic>
        <p:nvPicPr>
          <p:cNvPr id="8" name="Picture 7">
            <a:extLst>
              <a:ext uri="{FF2B5EF4-FFF2-40B4-BE49-F238E27FC236}">
                <a16:creationId xmlns:a16="http://schemas.microsoft.com/office/drawing/2014/main" id="{447EE7CE-A3A5-1C58-8140-746665C89478}"/>
              </a:ext>
            </a:extLst>
          </p:cNvPr>
          <p:cNvPicPr>
            <a:picLocks noChangeAspect="1"/>
          </p:cNvPicPr>
          <p:nvPr/>
        </p:nvPicPr>
        <p:blipFill>
          <a:blip r:embed="rId3"/>
          <a:stretch>
            <a:fillRect/>
          </a:stretch>
        </p:blipFill>
        <p:spPr>
          <a:xfrm>
            <a:off x="6036663" y="2264446"/>
            <a:ext cx="2760211" cy="3566165"/>
          </a:xfrm>
          <a:prstGeom prst="rect">
            <a:avLst/>
          </a:prstGeom>
        </p:spPr>
      </p:pic>
      <p:pic>
        <p:nvPicPr>
          <p:cNvPr id="11" name="Picture 10">
            <a:extLst>
              <a:ext uri="{FF2B5EF4-FFF2-40B4-BE49-F238E27FC236}">
                <a16:creationId xmlns:a16="http://schemas.microsoft.com/office/drawing/2014/main" id="{44321DA9-7E07-670E-4B30-F05523775817}"/>
              </a:ext>
            </a:extLst>
          </p:cNvPr>
          <p:cNvPicPr>
            <a:picLocks noChangeAspect="1"/>
          </p:cNvPicPr>
          <p:nvPr/>
        </p:nvPicPr>
        <p:blipFill>
          <a:blip r:embed="rId4"/>
          <a:stretch>
            <a:fillRect/>
          </a:stretch>
        </p:blipFill>
        <p:spPr>
          <a:xfrm>
            <a:off x="247649" y="2273971"/>
            <a:ext cx="2752839" cy="3556640"/>
          </a:xfrm>
          <a:prstGeom prst="rect">
            <a:avLst/>
          </a:prstGeom>
        </p:spPr>
      </p:pic>
      <p:pic>
        <p:nvPicPr>
          <p:cNvPr id="15" name="Picture 14">
            <a:extLst>
              <a:ext uri="{FF2B5EF4-FFF2-40B4-BE49-F238E27FC236}">
                <a16:creationId xmlns:a16="http://schemas.microsoft.com/office/drawing/2014/main" id="{D3ACA09A-FB88-47A9-6359-7C4047581DF9}"/>
              </a:ext>
            </a:extLst>
          </p:cNvPr>
          <p:cNvPicPr>
            <a:picLocks noChangeAspect="1"/>
          </p:cNvPicPr>
          <p:nvPr/>
        </p:nvPicPr>
        <p:blipFill>
          <a:blip r:embed="rId5"/>
          <a:stretch>
            <a:fillRect/>
          </a:stretch>
        </p:blipFill>
        <p:spPr>
          <a:xfrm>
            <a:off x="3162057" y="2273972"/>
            <a:ext cx="2760212" cy="3566166"/>
          </a:xfrm>
          <a:prstGeom prst="rect">
            <a:avLst/>
          </a:prstGeom>
        </p:spPr>
      </p:pic>
    </p:spTree>
    <p:extLst>
      <p:ext uri="{BB962C8B-B14F-4D97-AF65-F5344CB8AC3E}">
        <p14:creationId xmlns:p14="http://schemas.microsoft.com/office/powerpoint/2010/main" val="2484250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Please Complete Survey</a:t>
            </a:r>
          </a:p>
        </p:txBody>
      </p:sp>
      <p:sp>
        <p:nvSpPr>
          <p:cNvPr id="6" name="Content Placeholder 5">
            <a:extLst>
              <a:ext uri="{FF2B5EF4-FFF2-40B4-BE49-F238E27FC236}">
                <a16:creationId xmlns:a16="http://schemas.microsoft.com/office/drawing/2014/main" id="{ED7ADD95-4E1E-3E70-5893-7A672AFD4B84}"/>
              </a:ext>
            </a:extLst>
          </p:cNvPr>
          <p:cNvSpPr>
            <a:spLocks noGrp="1"/>
          </p:cNvSpPr>
          <p:nvPr>
            <p:ph idx="1"/>
          </p:nvPr>
        </p:nvSpPr>
        <p:spPr/>
        <p:txBody>
          <a:bodyPr>
            <a:normAutofit/>
          </a:bodyPr>
          <a:lstStyle/>
          <a:p>
            <a:r>
              <a:rPr lang="en-US" sz="2800" dirty="0">
                <a:hlinkClick r:id="rId3"/>
              </a:rPr>
              <a:t>https://stateoftennessee.formstack.com/forms/ocjp_training_satisfaction_survey</a:t>
            </a:r>
            <a:r>
              <a:rPr lang="en-US" sz="2800" dirty="0"/>
              <a:t> </a:t>
            </a:r>
          </a:p>
          <a:p>
            <a:r>
              <a:rPr lang="en-US" sz="2800" dirty="0"/>
              <a:t>Select “VCIF Office Hours”</a:t>
            </a:r>
          </a:p>
          <a:p>
            <a:r>
              <a:rPr lang="en-US" sz="2800" dirty="0"/>
              <a:t>Use QR Code:</a:t>
            </a:r>
          </a:p>
        </p:txBody>
      </p:sp>
      <p:pic>
        <p:nvPicPr>
          <p:cNvPr id="4" name="Picture 3">
            <a:extLst>
              <a:ext uri="{FF2B5EF4-FFF2-40B4-BE49-F238E27FC236}">
                <a16:creationId xmlns:a16="http://schemas.microsoft.com/office/drawing/2014/main" id="{A61DAE4D-808D-16FD-3325-968A1DC8AAA1}"/>
              </a:ext>
            </a:extLst>
          </p:cNvPr>
          <p:cNvPicPr>
            <a:picLocks noChangeAspect="1"/>
          </p:cNvPicPr>
          <p:nvPr/>
        </p:nvPicPr>
        <p:blipFill>
          <a:blip r:embed="rId4"/>
          <a:stretch>
            <a:fillRect/>
          </a:stretch>
        </p:blipFill>
        <p:spPr>
          <a:xfrm>
            <a:off x="3195637" y="3200400"/>
            <a:ext cx="2752725" cy="2752725"/>
          </a:xfrm>
          <a:prstGeom prst="rect">
            <a:avLst/>
          </a:prstGeom>
        </p:spPr>
      </p:pic>
    </p:spTree>
    <p:extLst>
      <p:ext uri="{BB962C8B-B14F-4D97-AF65-F5344CB8AC3E}">
        <p14:creationId xmlns:p14="http://schemas.microsoft.com/office/powerpoint/2010/main" val="1114867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THANK YOU</a:t>
            </a:r>
          </a:p>
        </p:txBody>
      </p:sp>
    </p:spTree>
    <p:extLst>
      <p:ext uri="{BB962C8B-B14F-4D97-AF65-F5344CB8AC3E}">
        <p14:creationId xmlns:p14="http://schemas.microsoft.com/office/powerpoint/2010/main" val="140700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572000"/>
          </a:xfrm>
        </p:spPr>
        <p:txBody>
          <a:bodyPr>
            <a:normAutofit/>
          </a:bodyPr>
          <a:lstStyle/>
          <a:p>
            <a:r>
              <a:rPr lang="en-US" sz="2800" dirty="0"/>
              <a:t>Reminders: Grant Management</a:t>
            </a:r>
          </a:p>
          <a:p>
            <a:endParaRPr lang="en-US" sz="2600" dirty="0"/>
          </a:p>
          <a:p>
            <a:r>
              <a:rPr lang="en-US" sz="2800" dirty="0"/>
              <a:t>Reminders</a:t>
            </a:r>
            <a:r>
              <a:rPr lang="en-US" sz="2600" dirty="0"/>
              <a:t>: </a:t>
            </a:r>
            <a:r>
              <a:rPr lang="en-US" sz="2800" dirty="0"/>
              <a:t>Upcoming Requirements</a:t>
            </a:r>
          </a:p>
          <a:p>
            <a:endParaRPr lang="en-US" sz="2800" dirty="0"/>
          </a:p>
          <a:p>
            <a:r>
              <a:rPr lang="en-US" sz="2800" dirty="0"/>
              <a:t>Announcements &amp; Resources</a:t>
            </a:r>
          </a:p>
          <a:p>
            <a:pPr lvl="1"/>
            <a:endParaRPr lang="en-US" sz="1400" dirty="0"/>
          </a:p>
        </p:txBody>
      </p:sp>
    </p:spTree>
    <p:extLst>
      <p:ext uri="{BB962C8B-B14F-4D97-AF65-F5344CB8AC3E}">
        <p14:creationId xmlns:p14="http://schemas.microsoft.com/office/powerpoint/2010/main" val="3256167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p:txBody>
          <a:bodyPr/>
          <a:lstStyle/>
          <a:p>
            <a:r>
              <a:rPr lang="en-US" dirty="0"/>
              <a:t>Reminder: VCIF New Project Orientation</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457200" y="1447800"/>
            <a:ext cx="8229600" cy="4546595"/>
          </a:xfrm>
        </p:spPr>
        <p:txBody>
          <a:bodyPr>
            <a:normAutofit lnSpcReduction="10000"/>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All new </a:t>
            </a:r>
            <a:r>
              <a:rPr lang="en-US" sz="2400" b="1" u="sng" dirty="0">
                <a:latin typeface="Open Sans" panose="020B0606030504020204" pitchFamily="34" charset="0"/>
                <a:ea typeface="Open Sans" panose="020B0606030504020204" pitchFamily="34" charset="0"/>
                <a:cs typeface="Open Sans" panose="020B0606030504020204" pitchFamily="34" charset="0"/>
              </a:rPr>
              <a:t>Project Directors </a:t>
            </a:r>
            <a:r>
              <a:rPr lang="en-US" sz="2400" b="1" dirty="0">
                <a:latin typeface="Open Sans" panose="020B0606030504020204" pitchFamily="34" charset="0"/>
                <a:ea typeface="Open Sans" panose="020B0606030504020204" pitchFamily="34" charset="0"/>
                <a:cs typeface="Open Sans" panose="020B0606030504020204" pitchFamily="34" charset="0"/>
              </a:rPr>
              <a:t>&amp; </a:t>
            </a:r>
            <a:r>
              <a:rPr lang="en-US" sz="2400" b="1" u="sng" dirty="0">
                <a:latin typeface="Open Sans" panose="020B0606030504020204" pitchFamily="34" charset="0"/>
                <a:ea typeface="Open Sans" panose="020B0606030504020204" pitchFamily="34" charset="0"/>
                <a:cs typeface="Open Sans" panose="020B0606030504020204" pitchFamily="34" charset="0"/>
              </a:rPr>
              <a:t>Financial Directors </a:t>
            </a:r>
            <a:r>
              <a:rPr lang="en-US" sz="2400" b="1" dirty="0">
                <a:latin typeface="Open Sans" panose="020B0606030504020204" pitchFamily="34" charset="0"/>
                <a:ea typeface="Open Sans" panose="020B0606030504020204" pitchFamily="34" charset="0"/>
                <a:cs typeface="Open Sans" panose="020B0606030504020204" pitchFamily="34" charset="0"/>
              </a:rPr>
              <a:t>must view this required training video – </a:t>
            </a:r>
            <a:r>
              <a:rPr lang="en-US" sz="2400" b="1" dirty="0">
                <a:solidFill>
                  <a:schemeClr val="bg2"/>
                </a:solidFill>
                <a:latin typeface="Open Sans" panose="020B0606030504020204" pitchFamily="34" charset="0"/>
                <a:ea typeface="Open Sans" panose="020B0606030504020204" pitchFamily="34" charset="0"/>
                <a:cs typeface="Open Sans" panose="020B0606030504020204" pitchFamily="34" charset="0"/>
              </a:rPr>
              <a:t>30 Days </a:t>
            </a:r>
            <a:r>
              <a:rPr lang="en-US" sz="2400" b="1">
                <a:solidFill>
                  <a:schemeClr val="bg2"/>
                </a:solidFill>
                <a:latin typeface="Open Sans" panose="020B0606030504020204" pitchFamily="34" charset="0"/>
                <a:ea typeface="Open Sans" panose="020B0606030504020204" pitchFamily="34" charset="0"/>
                <a:cs typeface="Open Sans" panose="020B0606030504020204" pitchFamily="34" charset="0"/>
              </a:rPr>
              <a:t>from start date.</a:t>
            </a:r>
            <a:endParaRPr lang="en-US" sz="2400" b="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b="1" dirty="0">
              <a:latin typeface="Open Sans" panose="020B0606030504020204" pitchFamily="34" charset="0"/>
              <a:ea typeface="Open Sans" panose="020B0606030504020204" pitchFamily="34" charset="0"/>
              <a:cs typeface="Open Sans" panose="020B0606030504020204" pitchFamily="34" charset="0"/>
            </a:endParaRPr>
          </a:p>
          <a:p>
            <a:r>
              <a:rPr lang="en-US" sz="2400" dirty="0">
                <a:effectLst/>
                <a:latin typeface="Open Sans" panose="020B0606030504020204" pitchFamily="34" charset="0"/>
                <a:ea typeface="Open Sans" panose="020B0606030504020204" pitchFamily="34" charset="0"/>
                <a:cs typeface="Open Sans" panose="020B0606030504020204" pitchFamily="34" charset="0"/>
              </a:rPr>
              <a:t>Video can be found on VCIF Fund Source Chapter page: </a:t>
            </a:r>
            <a:r>
              <a:rPr lang="en-US" sz="2400" dirty="0">
                <a:effectLst/>
                <a:latin typeface="Open Sans" panose="020B0606030504020204" pitchFamily="34" charset="0"/>
                <a:ea typeface="Open Sans" panose="020B0606030504020204" pitchFamily="34" charset="0"/>
                <a:cs typeface="Open Sans" panose="020B0606030504020204" pitchFamily="34" charset="0"/>
                <a:hlinkClick r:id="rId3"/>
              </a:rPr>
              <a:t>https://www.tn.gov/finance/office-of-criminal-justice-programs/ocjp/ocjp-grants-manual/redirect-fund-source-chapters/fund-source-chapters/vcif.html</a:t>
            </a:r>
            <a:r>
              <a:rPr lang="en-US" sz="2400" dirty="0">
                <a:effectLst/>
                <a:latin typeface="Open Sans" panose="020B0606030504020204" pitchFamily="34" charset="0"/>
                <a:ea typeface="Open Sans" panose="020B0606030504020204" pitchFamily="34" charset="0"/>
                <a:cs typeface="Open Sans" panose="020B0606030504020204" pitchFamily="34" charset="0"/>
              </a:rPr>
              <a:t> </a:t>
            </a:r>
          </a:p>
          <a:p>
            <a:pPr marL="0" indent="0">
              <a:buNone/>
            </a:pPr>
            <a:endParaRPr lang="en-US" sz="2400" dirty="0">
              <a:effectLst/>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Agency personnel </a:t>
            </a:r>
            <a:r>
              <a:rPr lang="en-US" sz="2400" b="1" dirty="0">
                <a:latin typeface="Open Sans" panose="020B0606030504020204" pitchFamily="34" charset="0"/>
                <a:ea typeface="Open Sans" panose="020B0606030504020204" pitchFamily="34" charset="0"/>
                <a:cs typeface="Open Sans" panose="020B0606030504020204" pitchFamily="34" charset="0"/>
              </a:rPr>
              <a:t>must email</a:t>
            </a:r>
            <a:r>
              <a:rPr lang="en-US" sz="2400" dirty="0">
                <a:latin typeface="Open Sans" panose="020B0606030504020204" pitchFamily="34" charset="0"/>
                <a:ea typeface="Open Sans" panose="020B0606030504020204" pitchFamily="34" charset="0"/>
                <a:cs typeface="Open Sans" panose="020B0606030504020204" pitchFamily="34" charset="0"/>
              </a:rPr>
              <a:t> their project management specialist or </a:t>
            </a:r>
            <a:r>
              <a:rPr lang="en-US" sz="2400" dirty="0">
                <a:latin typeface="Open Sans" panose="020B0606030504020204" pitchFamily="34" charset="0"/>
                <a:ea typeface="Open Sans" panose="020B0606030504020204" pitchFamily="34" charset="0"/>
                <a:cs typeface="Open Sans" panose="020B0606030504020204" pitchFamily="34" charset="0"/>
                <a:hlinkClick r:id="rId4"/>
              </a:rPr>
              <a:t>info.ocjp@tn.gov</a:t>
            </a:r>
            <a:r>
              <a:rPr lang="en-US" sz="2400" dirty="0">
                <a:latin typeface="Open Sans" panose="020B0606030504020204" pitchFamily="34" charset="0"/>
                <a:ea typeface="Open Sans" panose="020B0606030504020204" pitchFamily="34" charset="0"/>
                <a:cs typeface="Open Sans" panose="020B0606030504020204" pitchFamily="34" charset="0"/>
              </a:rPr>
              <a:t> when they have completed this training video.</a:t>
            </a:r>
          </a:p>
          <a:p>
            <a:endParaRPr lang="en-US" sz="2400" dirty="0"/>
          </a:p>
        </p:txBody>
      </p:sp>
    </p:spTree>
    <p:extLst>
      <p:ext uri="{BB962C8B-B14F-4D97-AF65-F5344CB8AC3E}">
        <p14:creationId xmlns:p14="http://schemas.microsoft.com/office/powerpoint/2010/main" val="3697153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a question? Start here</a:t>
            </a:r>
          </a:p>
        </p:txBody>
      </p:sp>
      <p:sp>
        <p:nvSpPr>
          <p:cNvPr id="3" name="Content Placeholder 2"/>
          <p:cNvSpPr>
            <a:spLocks noGrp="1"/>
          </p:cNvSpPr>
          <p:nvPr>
            <p:ph idx="1"/>
          </p:nvPr>
        </p:nvSpPr>
        <p:spPr>
          <a:xfrm>
            <a:off x="457200" y="1447801"/>
            <a:ext cx="8229600" cy="1371600"/>
          </a:xfrm>
        </p:spPr>
        <p:txBody>
          <a:bodyPr>
            <a:normAutofit/>
          </a:bodyPr>
          <a:lstStyle/>
          <a:p>
            <a:pPr indent="-285750"/>
            <a:r>
              <a:rPr lang="en-US" sz="2000" dirty="0"/>
              <a:t>OCJP Grants Manual: </a:t>
            </a:r>
            <a:r>
              <a:rPr lang="en-US" sz="2000" dirty="0">
                <a:hlinkClick r:id="rId3"/>
              </a:rPr>
              <a:t>https://www.tn.gov/finance/office-of-criminal-justice-programs/ocjp/ocjp-grants-manual.html</a:t>
            </a:r>
            <a:r>
              <a:rPr lang="en-US" sz="2000" dirty="0"/>
              <a:t> </a:t>
            </a:r>
            <a:endParaRPr lang="en-US" sz="3200" dirty="0"/>
          </a:p>
          <a:p>
            <a:pPr lvl="2"/>
            <a:endParaRPr lang="en-US" dirty="0"/>
          </a:p>
          <a:p>
            <a:pPr lvl="1"/>
            <a:endParaRPr lang="en-US" sz="1400" dirty="0"/>
          </a:p>
        </p:txBody>
      </p:sp>
      <p:sp>
        <p:nvSpPr>
          <p:cNvPr id="8" name="Text Placeholder 2"/>
          <p:cNvSpPr txBox="1">
            <a:spLocks/>
          </p:cNvSpPr>
          <p:nvPr/>
        </p:nvSpPr>
        <p:spPr>
          <a:xfrm>
            <a:off x="457200" y="1701806"/>
            <a:ext cx="8229600" cy="4165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71B1B"/>
              </a:buClr>
              <a:buFont typeface="Courier New" panose="02070309020205020404" pitchFamily="49" charset="0"/>
              <a:buChar char="o"/>
              <a:defRPr sz="1600" kern="1200">
                <a:solidFill>
                  <a:srgbClr val="7E7E82"/>
                </a:solidFill>
                <a:latin typeface="Open Sans"/>
                <a:ea typeface="+mn-ea"/>
                <a:cs typeface="Open Sans"/>
              </a:defRPr>
            </a:lvl1pPr>
            <a:lvl2pPr marL="742950" indent="-285750" algn="l" defTabSz="914400" rtl="0" eaLnBrk="1" latinLnBrk="0" hangingPunct="1">
              <a:spcBef>
                <a:spcPct val="20000"/>
              </a:spcBef>
              <a:buClr>
                <a:srgbClr val="E71B1B"/>
              </a:buClr>
              <a:buFont typeface="Arial" pitchFamily="34" charset="0"/>
              <a:buChar char="•"/>
              <a:defRPr sz="1400" kern="1200">
                <a:solidFill>
                  <a:srgbClr val="7E7E82"/>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200" kern="1200">
                <a:solidFill>
                  <a:srgbClr val="7E7E82"/>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100" kern="1200">
                <a:solidFill>
                  <a:srgbClr val="7E7E82"/>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100" kern="1200">
                <a:solidFill>
                  <a:srgbClr val="7E7E82"/>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JM" dirty="0"/>
          </a:p>
        </p:txBody>
      </p:sp>
      <p:sp>
        <p:nvSpPr>
          <p:cNvPr id="11" name="TextBox 10">
            <a:extLst>
              <a:ext uri="{FF2B5EF4-FFF2-40B4-BE49-F238E27FC236}">
                <a16:creationId xmlns:a16="http://schemas.microsoft.com/office/drawing/2014/main" id="{F2D8D076-24A6-71D7-4FC6-FD57BA4BE313}"/>
              </a:ext>
            </a:extLst>
          </p:cNvPr>
          <p:cNvSpPr txBox="1"/>
          <p:nvPr/>
        </p:nvSpPr>
        <p:spPr>
          <a:xfrm>
            <a:off x="808187" y="5241170"/>
            <a:ext cx="3268411" cy="646331"/>
          </a:xfrm>
          <a:prstGeom prst="rect">
            <a:avLst/>
          </a:prstGeom>
          <a:noFill/>
        </p:spPr>
        <p:txBody>
          <a:bodyPr wrap="square" rtlCol="0">
            <a:spAutoFit/>
          </a:bodyPr>
          <a:lstStyle/>
          <a:p>
            <a:r>
              <a:rPr lang="en-US" dirty="0"/>
              <a:t>To search, first download Grants Manual to PDF</a:t>
            </a:r>
          </a:p>
        </p:txBody>
      </p:sp>
      <p:sp>
        <p:nvSpPr>
          <p:cNvPr id="18" name="TextBox 17">
            <a:extLst>
              <a:ext uri="{FF2B5EF4-FFF2-40B4-BE49-F238E27FC236}">
                <a16:creationId xmlns:a16="http://schemas.microsoft.com/office/drawing/2014/main" id="{DDBE2EC6-F658-EFE2-B69B-B9DD784E7D54}"/>
              </a:ext>
            </a:extLst>
          </p:cNvPr>
          <p:cNvSpPr txBox="1"/>
          <p:nvPr/>
        </p:nvSpPr>
        <p:spPr>
          <a:xfrm>
            <a:off x="6489391" y="2584266"/>
            <a:ext cx="2646989" cy="1200329"/>
          </a:xfrm>
          <a:prstGeom prst="rect">
            <a:avLst/>
          </a:prstGeom>
          <a:noFill/>
        </p:spPr>
        <p:txBody>
          <a:bodyPr wrap="square" rtlCol="0">
            <a:spAutoFit/>
          </a:bodyPr>
          <a:lstStyle/>
          <a:p>
            <a:r>
              <a:rPr lang="en-US" dirty="0"/>
              <a:t>Once PDF is downloaded, type “</a:t>
            </a:r>
            <a:r>
              <a:rPr lang="en-US" dirty="0" err="1"/>
              <a:t>ctrl+F</a:t>
            </a:r>
            <a:r>
              <a:rPr lang="en-US" dirty="0"/>
              <a:t>”; then type search word or phrase</a:t>
            </a:r>
          </a:p>
          <a:p>
            <a:endParaRPr lang="en-US" dirty="0"/>
          </a:p>
        </p:txBody>
      </p:sp>
      <p:pic>
        <p:nvPicPr>
          <p:cNvPr id="5" name="Picture 4">
            <a:extLst>
              <a:ext uri="{FF2B5EF4-FFF2-40B4-BE49-F238E27FC236}">
                <a16:creationId xmlns:a16="http://schemas.microsoft.com/office/drawing/2014/main" id="{8BF26091-DF9E-1A83-840E-63103C09D93B}"/>
              </a:ext>
            </a:extLst>
          </p:cNvPr>
          <p:cNvPicPr>
            <a:picLocks noChangeAspect="1"/>
          </p:cNvPicPr>
          <p:nvPr/>
        </p:nvPicPr>
        <p:blipFill rotWithShape="1">
          <a:blip r:embed="rId4"/>
          <a:srcRect l="9167" t="9432" r="49166" b="30009"/>
          <a:stretch/>
        </p:blipFill>
        <p:spPr>
          <a:xfrm>
            <a:off x="342900" y="2248049"/>
            <a:ext cx="5943600" cy="2839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Arrow Connector 8">
            <a:extLst>
              <a:ext uri="{FF2B5EF4-FFF2-40B4-BE49-F238E27FC236}">
                <a16:creationId xmlns:a16="http://schemas.microsoft.com/office/drawing/2014/main" id="{513F66CB-A1D8-CE0D-F2E4-FF85D2BBBF61}"/>
              </a:ext>
            </a:extLst>
          </p:cNvPr>
          <p:cNvCxnSpPr>
            <a:cxnSpLocks/>
          </p:cNvCxnSpPr>
          <p:nvPr/>
        </p:nvCxnSpPr>
        <p:spPr>
          <a:xfrm flipV="1">
            <a:off x="2011579" y="4419600"/>
            <a:ext cx="1514904" cy="82347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EB05BA8-B5D8-9C75-6ACF-A8E5B471B9EA}"/>
              </a:ext>
            </a:extLst>
          </p:cNvPr>
          <p:cNvPicPr>
            <a:picLocks noChangeAspect="1"/>
          </p:cNvPicPr>
          <p:nvPr/>
        </p:nvPicPr>
        <p:blipFill rotWithShape="1">
          <a:blip r:embed="rId5"/>
          <a:srcRect l="18137" t="3368" r="45000" b="37322"/>
          <a:stretch/>
        </p:blipFill>
        <p:spPr>
          <a:xfrm>
            <a:off x="4526179" y="3859346"/>
            <a:ext cx="4385411" cy="2319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6" name="Straight Arrow Connector 15">
            <a:extLst>
              <a:ext uri="{FF2B5EF4-FFF2-40B4-BE49-F238E27FC236}">
                <a16:creationId xmlns:a16="http://schemas.microsoft.com/office/drawing/2014/main" id="{36A2F304-C799-A40F-9150-46302D472F01}"/>
              </a:ext>
            </a:extLst>
          </p:cNvPr>
          <p:cNvCxnSpPr>
            <a:cxnSpLocks/>
          </p:cNvCxnSpPr>
          <p:nvPr/>
        </p:nvCxnSpPr>
        <p:spPr>
          <a:xfrm>
            <a:off x="7258050" y="3489557"/>
            <a:ext cx="361950" cy="54904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270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143001"/>
            <a:ext cx="8229600" cy="4343399"/>
          </a:xfrm>
        </p:spPr>
        <p:txBody>
          <a:bodyPr>
            <a:normAutofit/>
          </a:bodyPr>
          <a:lstStyle/>
          <a:p>
            <a:pPr marL="0" indent="0">
              <a:buNone/>
            </a:pPr>
            <a:r>
              <a:rPr lang="en-US" sz="2800" dirty="0"/>
              <a:t>Agency must provide </a:t>
            </a:r>
            <a:r>
              <a:rPr lang="en-US" sz="2800" b="1" dirty="0"/>
              <a:t>written notification</a:t>
            </a:r>
            <a:r>
              <a:rPr lang="en-US" sz="2800" dirty="0"/>
              <a:t> to their OCJP PM Specialist </a:t>
            </a:r>
            <a:r>
              <a:rPr lang="en-US" sz="2800" b="1" dirty="0"/>
              <a:t>within ten (10) days </a:t>
            </a:r>
            <a:r>
              <a:rPr lang="en-US" sz="2800" dirty="0"/>
              <a:t>from the date of occurrence of </a:t>
            </a:r>
            <a:r>
              <a:rPr lang="en-US" sz="2800" b="1" dirty="0"/>
              <a:t>any change in designation or contact information of: </a:t>
            </a:r>
          </a:p>
          <a:p>
            <a:pPr marL="0" indent="0">
              <a:buNone/>
            </a:pPr>
            <a:endParaRPr lang="en-US" sz="2800" b="1" dirty="0"/>
          </a:p>
          <a:p>
            <a:r>
              <a:rPr lang="en-US" sz="2800" b="1" dirty="0"/>
              <a:t>Authorized Official </a:t>
            </a:r>
          </a:p>
          <a:p>
            <a:r>
              <a:rPr lang="en-US" sz="2800" b="1" dirty="0"/>
              <a:t>Project Director </a:t>
            </a:r>
          </a:p>
          <a:p>
            <a:r>
              <a:rPr lang="en-US" sz="2800" b="1" dirty="0"/>
              <a:t>Financial Director</a:t>
            </a:r>
          </a:p>
          <a:p>
            <a:pPr marL="0" indent="0">
              <a:buNone/>
            </a:pPr>
            <a:endParaRPr lang="en-US" dirty="0"/>
          </a:p>
        </p:txBody>
      </p:sp>
      <p:pic>
        <p:nvPicPr>
          <p:cNvPr id="5" name="Picture 4" descr="Scatter chart, qr code&#10;&#10;Description automatically generated">
            <a:extLst>
              <a:ext uri="{FF2B5EF4-FFF2-40B4-BE49-F238E27FC236}">
                <a16:creationId xmlns:a16="http://schemas.microsoft.com/office/drawing/2014/main" id="{D6038900-A3AB-5403-7AB1-D95EE84EC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048000"/>
            <a:ext cx="3362325" cy="3362325"/>
          </a:xfrm>
          <a:prstGeom prst="rect">
            <a:avLst/>
          </a:prstGeom>
        </p:spPr>
      </p:pic>
    </p:spTree>
    <p:extLst>
      <p:ext uri="{BB962C8B-B14F-4D97-AF65-F5344CB8AC3E}">
        <p14:creationId xmlns:p14="http://schemas.microsoft.com/office/powerpoint/2010/main" val="2249571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p:txBody>
          <a:bodyPr/>
          <a:lstStyle/>
          <a:p>
            <a:r>
              <a:rPr lang="en-US" dirty="0"/>
              <a:t>Reminder: Civil Rights Compliance</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457200" y="1447800"/>
            <a:ext cx="8229600" cy="4546595"/>
          </a:xfrm>
        </p:spPr>
        <p:txBody>
          <a:bodyPr>
            <a:normAutofit lnSpcReduction="10000"/>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All new Project Directors are responsible for completing </a:t>
            </a:r>
            <a:r>
              <a:rPr lang="en-US" sz="2400" b="1" dirty="0">
                <a:latin typeface="Open Sans" panose="020B0606030504020204" pitchFamily="34" charset="0"/>
                <a:ea typeface="Open Sans" panose="020B0606030504020204" pitchFamily="34" charset="0"/>
                <a:cs typeface="Open Sans" panose="020B0606030504020204" pitchFamily="34" charset="0"/>
              </a:rPr>
              <a:t>Civil Rights Compliance Training within 90 days of start date </a:t>
            </a:r>
            <a:r>
              <a:rPr lang="en-US" sz="2400" dirty="0">
                <a:latin typeface="Open Sans" panose="020B0606030504020204" pitchFamily="34" charset="0"/>
                <a:ea typeface="Open Sans" panose="020B0606030504020204" pitchFamily="34" charset="0"/>
                <a:cs typeface="Open Sans" panose="020B0606030504020204" pitchFamily="34" charset="0"/>
              </a:rPr>
              <a:t>as well as </a:t>
            </a:r>
            <a:r>
              <a:rPr lang="en-US" sz="2400" b="1" dirty="0">
                <a:latin typeface="Open Sans" panose="020B0606030504020204" pitchFamily="34" charset="0"/>
                <a:ea typeface="Open Sans" panose="020B0606030504020204" pitchFamily="34" charset="0"/>
                <a:cs typeface="Open Sans" panose="020B0606030504020204" pitchFamily="34" charset="0"/>
              </a:rPr>
              <a:t>providing periodic training for staff</a:t>
            </a:r>
            <a:r>
              <a:rPr lang="en-US" sz="2400" dirty="0">
                <a:latin typeface="Open Sans" panose="020B0606030504020204" pitchFamily="34" charset="0"/>
                <a:ea typeface="Open Sans" panose="020B0606030504020204" pitchFamily="34" charset="0"/>
                <a:cs typeface="Open Sans" panose="020B0606030504020204" pitchFamily="34" charset="0"/>
              </a:rPr>
              <a:t>. </a:t>
            </a:r>
          </a:p>
          <a:p>
            <a:r>
              <a:rPr lang="en-US" sz="2400" dirty="0">
                <a:effectLst/>
                <a:latin typeface="Open Sans" panose="020B0606030504020204" pitchFamily="34" charset="0"/>
                <a:ea typeface="Open Sans" panose="020B0606030504020204" pitchFamily="34" charset="0"/>
                <a:cs typeface="Open Sans" panose="020B0606030504020204" pitchFamily="34" charset="0"/>
              </a:rPr>
              <a:t>At the end of the online quiz, Project Directors should retain verification of completion in the grant file.  The Project Director and the Civil Rights Compliance Officer should complete this training annually.  Verification of the training must be retained in the personnel files.</a:t>
            </a:r>
          </a:p>
          <a:p>
            <a:r>
              <a:rPr lang="en-US" sz="2400" dirty="0">
                <a:latin typeface="Open Sans" panose="020B0606030504020204" pitchFamily="34" charset="0"/>
                <a:ea typeface="Open Sans" panose="020B0606030504020204" pitchFamily="34" charset="0"/>
                <a:cs typeface="Open Sans" panose="020B0606030504020204" pitchFamily="34" charset="0"/>
              </a:rPr>
              <a:t>It is the responsibility of the Project Director to maintain documentation demonstrating the required Civil Rights Training has been completed annually.</a:t>
            </a:r>
          </a:p>
          <a:p>
            <a:endParaRPr lang="en-US" sz="2400" dirty="0"/>
          </a:p>
        </p:txBody>
      </p:sp>
    </p:spTree>
    <p:extLst>
      <p:ext uri="{BB962C8B-B14F-4D97-AF65-F5344CB8AC3E}">
        <p14:creationId xmlns:p14="http://schemas.microsoft.com/office/powerpoint/2010/main" val="1853452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pPr lvl="1"/>
            <a:endParaRPr lang="en-US" sz="2000" dirty="0"/>
          </a:p>
          <a:p>
            <a:pPr marL="0" indent="0">
              <a:buNone/>
            </a:pPr>
            <a:endParaRPr lang="en-US" dirty="0"/>
          </a:p>
        </p:txBody>
      </p:sp>
    </p:spTree>
    <p:extLst>
      <p:ext uri="{BB962C8B-B14F-4D97-AF65-F5344CB8AC3E}">
        <p14:creationId xmlns:p14="http://schemas.microsoft.com/office/powerpoint/2010/main" val="2059410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Upcoming Requirements</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343399"/>
          </a:xfrm>
        </p:spPr>
        <p:txBody>
          <a:bodyPr>
            <a:normAutofit/>
          </a:bodyPr>
          <a:lstStyle/>
          <a:p>
            <a:pPr marL="0" indent="0">
              <a:buNone/>
            </a:pPr>
            <a:r>
              <a:rPr lang="en-US" sz="2800" dirty="0"/>
              <a:t>There are three separate, required activities for the end of the fiscal year:</a:t>
            </a:r>
          </a:p>
          <a:p>
            <a:pPr marL="0" indent="0">
              <a:buNone/>
            </a:pPr>
            <a:endParaRPr lang="en-US" sz="2800" dirty="0"/>
          </a:p>
          <a:p>
            <a:r>
              <a:rPr lang="en-US" sz="2800" b="1" dirty="0"/>
              <a:t>Invoicing</a:t>
            </a:r>
            <a:r>
              <a:rPr lang="en-US" sz="2800" dirty="0"/>
              <a:t> – Due </a:t>
            </a:r>
            <a:r>
              <a:rPr lang="en-US" sz="2800"/>
              <a:t>July 5, </a:t>
            </a:r>
            <a:r>
              <a:rPr lang="en-US" sz="2800" dirty="0"/>
              <a:t>2024</a:t>
            </a:r>
          </a:p>
          <a:p>
            <a:r>
              <a:rPr lang="en-US" sz="2800" b="1" dirty="0"/>
              <a:t>Monitoring</a:t>
            </a:r>
            <a:r>
              <a:rPr lang="en-US" sz="2800" dirty="0"/>
              <a:t> – OCJP will contact AO, PD, and FD if this is required for your agency this FY.</a:t>
            </a:r>
          </a:p>
          <a:p>
            <a:r>
              <a:rPr lang="en-US" sz="2800" b="1" dirty="0"/>
              <a:t>Reporting</a:t>
            </a:r>
            <a:r>
              <a:rPr lang="en-US" sz="2800" dirty="0"/>
              <a:t> – Due July 31, 2024</a:t>
            </a:r>
          </a:p>
          <a:p>
            <a:pPr lvl="1"/>
            <a:r>
              <a:rPr lang="en-US" sz="2400" dirty="0"/>
              <a:t>Annual Report: All agencies</a:t>
            </a:r>
          </a:p>
          <a:p>
            <a:pPr lvl="1"/>
            <a:r>
              <a:rPr lang="en-US" sz="2400" dirty="0"/>
              <a:t>Quarterly Report: Select agencies</a:t>
            </a:r>
          </a:p>
          <a:p>
            <a:pPr marL="0" indent="0">
              <a:buNone/>
            </a:pPr>
            <a:endParaRPr lang="en-US" sz="2800" dirty="0"/>
          </a:p>
          <a:p>
            <a:pPr marL="0" indent="0">
              <a:buNone/>
            </a:pPr>
            <a:endParaRPr lang="en-US" sz="2800" b="1" dirty="0"/>
          </a:p>
        </p:txBody>
      </p:sp>
    </p:spTree>
    <p:extLst>
      <p:ext uri="{BB962C8B-B14F-4D97-AF65-F5344CB8AC3E}">
        <p14:creationId xmlns:p14="http://schemas.microsoft.com/office/powerpoint/2010/main" val="3447102621"/>
      </p:ext>
    </p:extLst>
  </p:cSld>
  <p:clrMapOvr>
    <a:masterClrMapping/>
  </p:clrMapOvr>
</p:sld>
</file>

<file path=ppt/theme/theme1.xml><?xml version="1.0" encoding="utf-8"?>
<a:theme xmlns:a="http://schemas.openxmlformats.org/drawingml/2006/main" name="PowerPoint A">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5732</TotalTime>
  <Words>2067</Words>
  <Application>Microsoft Office PowerPoint</Application>
  <PresentationFormat>On-screen Show (4:3)</PresentationFormat>
  <Paragraphs>212</Paragraphs>
  <Slides>28</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Courier New</vt:lpstr>
      <vt:lpstr>Open Sans</vt:lpstr>
      <vt:lpstr>Open Sans Light</vt:lpstr>
      <vt:lpstr>PermianSlabSerifTypeface</vt:lpstr>
      <vt:lpstr>Roboto</vt:lpstr>
      <vt:lpstr>Wingdings</vt:lpstr>
      <vt:lpstr>PowerPoint A</vt:lpstr>
      <vt:lpstr>STATE OF TENNESSEE</vt:lpstr>
      <vt:lpstr>VCIF PM Specialists</vt:lpstr>
      <vt:lpstr>Agenda</vt:lpstr>
      <vt:lpstr>Reminder: VCIF New Project Orientation</vt:lpstr>
      <vt:lpstr>Have a question? Start here</vt:lpstr>
      <vt:lpstr>Remember!</vt:lpstr>
      <vt:lpstr>Reminder: Civil Rights Compliance</vt:lpstr>
      <vt:lpstr>Questions?</vt:lpstr>
      <vt:lpstr>Upcoming Requirements</vt:lpstr>
      <vt:lpstr>Upcoming Requirements</vt:lpstr>
      <vt:lpstr>Reminder: Invoicing</vt:lpstr>
      <vt:lpstr>Reminder: Invoicing</vt:lpstr>
      <vt:lpstr>Reminder: Invoicing with Amendments </vt:lpstr>
      <vt:lpstr>Questions?</vt:lpstr>
      <vt:lpstr>Upcoming Requirements</vt:lpstr>
      <vt:lpstr>Reminder: Monitoring</vt:lpstr>
      <vt:lpstr>Reminder: PIT Monitoring</vt:lpstr>
      <vt:lpstr>Reminder: PIT Monitoring, cont.</vt:lpstr>
      <vt:lpstr>Questions?</vt:lpstr>
      <vt:lpstr>Upcoming Requirements</vt:lpstr>
      <vt:lpstr>Reminder: VCIF Annual Report</vt:lpstr>
      <vt:lpstr>Reminder: VCIF Annual Report, cont.</vt:lpstr>
      <vt:lpstr>Questions?</vt:lpstr>
      <vt:lpstr>Resources</vt:lpstr>
      <vt:lpstr>Technical Assistance via UT LEIC</vt:lpstr>
      <vt:lpstr>UT LEIC Trainings: FREE for TN LEAs</vt:lpstr>
      <vt:lpstr>Please Complete Survey</vt:lpstr>
      <vt:lpstr>THANK YOU</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TENNESSEE</dc:title>
  <dc:creator>Molly Wehlage</dc:creator>
  <cp:lastModifiedBy>Benjamin Weinstein</cp:lastModifiedBy>
  <cp:revision>144</cp:revision>
  <cp:lastPrinted>2023-04-17T17:29:57Z</cp:lastPrinted>
  <dcterms:created xsi:type="dcterms:W3CDTF">2015-04-17T19:02:10Z</dcterms:created>
  <dcterms:modified xsi:type="dcterms:W3CDTF">2024-06-25T19:13:32Z</dcterms:modified>
</cp:coreProperties>
</file>