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5"/>
  </p:notesMasterIdLst>
  <p:handoutMasterIdLst>
    <p:handoutMasterId r:id="rId26"/>
  </p:handoutMasterIdLst>
  <p:sldIdLst>
    <p:sldId id="256" r:id="rId2"/>
    <p:sldId id="289" r:id="rId3"/>
    <p:sldId id="262" r:id="rId4"/>
    <p:sldId id="268" r:id="rId5"/>
    <p:sldId id="293" r:id="rId6"/>
    <p:sldId id="305" r:id="rId7"/>
    <p:sldId id="299" r:id="rId8"/>
    <p:sldId id="306" r:id="rId9"/>
    <p:sldId id="301" r:id="rId10"/>
    <p:sldId id="303" r:id="rId11"/>
    <p:sldId id="302" r:id="rId12"/>
    <p:sldId id="309" r:id="rId13"/>
    <p:sldId id="307" r:id="rId14"/>
    <p:sldId id="308" r:id="rId15"/>
    <p:sldId id="310" r:id="rId16"/>
    <p:sldId id="304" r:id="rId17"/>
    <p:sldId id="263" r:id="rId18"/>
    <p:sldId id="274" r:id="rId19"/>
    <p:sldId id="311" r:id="rId20"/>
    <p:sldId id="270" r:id="rId21"/>
    <p:sldId id="290" r:id="rId22"/>
    <p:sldId id="298" r:id="rId23"/>
    <p:sldId id="259" r:id="rId2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30847-6B6D-C631-8481-9CFD7C63D77F}" name="Katelyn Cotriss" initials="KC" userId="S::AG060003@tn.gov::1000b6e3-fd76-4cd1-8bec-d03446714a71" providerId="AD"/>
  <p188:author id="{AB462582-FB32-279C-015D-50D305819604}" name="Benjamin Weinstein" initials="BW" userId="S::AG06128@tn.gov::90124763-5760-4649-b59c-04642d62db61" providerId="AD"/>
  <p188:author id="{81C14AE5-3947-C876-E179-4E4F7C7DABB5}" name="Jessica Cleveland" initials="JC" userId="S::AG06073@tn.gov::578954d2-1192-4d1e-a8be-eaf7090c75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4F50"/>
    <a:srgbClr val="192246"/>
    <a:srgbClr val="1A2343"/>
    <a:srgbClr val="011D5F"/>
    <a:srgbClr val="E71B1B"/>
    <a:srgbClr val="7E7E82"/>
    <a:srgbClr val="C8141E"/>
    <a:srgbClr val="FF1925"/>
    <a:srgbClr val="7F7F7F"/>
    <a:srgbClr val="D42A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7779" autoAdjust="0"/>
  </p:normalViewPr>
  <p:slideViewPr>
    <p:cSldViewPr>
      <p:cViewPr varScale="1">
        <p:scale>
          <a:sx n="63" d="100"/>
          <a:sy n="63" d="100"/>
        </p:scale>
        <p:origin x="1596" y="72"/>
      </p:cViewPr>
      <p:guideLst>
        <p:guide orient="horz" pos="2160"/>
        <p:guide pos="2880"/>
      </p:guideLst>
    </p:cSldViewPr>
  </p:slideViewPr>
  <p:outlineViewPr>
    <p:cViewPr>
      <p:scale>
        <a:sx n="33" d="100"/>
        <a:sy n="33" d="100"/>
      </p:scale>
      <p:origin x="0" y="3006"/>
    </p:cViewPr>
  </p:outlineViewPr>
  <p:notesTextViewPr>
    <p:cViewPr>
      <p:scale>
        <a:sx n="1" d="1"/>
        <a:sy n="1" d="1"/>
      </p:scale>
      <p:origin x="0" y="0"/>
    </p:cViewPr>
  </p:notesTextViewPr>
  <p:sorterViewPr>
    <p:cViewPr>
      <p:scale>
        <a:sx n="100" d="100"/>
        <a:sy n="100" d="100"/>
      </p:scale>
      <p:origin x="0" y="12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0"/>
            <a:ext cx="3170583" cy="480388"/>
          </a:xfrm>
          <a:prstGeom prst="rect">
            <a:avLst/>
          </a:prstGeom>
        </p:spPr>
        <p:txBody>
          <a:bodyPr vert="horz" lIns="94851" tIns="47425" rIns="94851" bIns="47425" rtlCol="0"/>
          <a:lstStyle>
            <a:lvl1pPr algn="r">
              <a:defRPr sz="1200"/>
            </a:lvl1pPr>
          </a:lstStyle>
          <a:p>
            <a:fld id="{A529B845-3DE4-C44E-82C8-700AB11ED3A6}" type="datetime1">
              <a:rPr lang="en-US" smtClean="0"/>
              <a:t>2/21/2024</a:t>
            </a:fld>
            <a:endParaRPr lang="en-US"/>
          </a:p>
        </p:txBody>
      </p:sp>
      <p:sp>
        <p:nvSpPr>
          <p:cNvPr id="4" name="Footer Placeholder 3"/>
          <p:cNvSpPr>
            <a:spLocks noGrp="1"/>
          </p:cNvSpPr>
          <p:nvPr>
            <p:ph type="ftr" sz="quarter" idx="2"/>
          </p:nvPr>
        </p:nvSpPr>
        <p:spPr>
          <a:xfrm>
            <a:off x="0"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0388"/>
          </a:xfrm>
          <a:prstGeom prst="rect">
            <a:avLst/>
          </a:prstGeom>
        </p:spPr>
        <p:txBody>
          <a:bodyPr vert="horz" lIns="94851" tIns="47425" rIns="94851" bIns="47425" rtlCol="0" anchor="b"/>
          <a:lstStyle>
            <a:lvl1pPr algn="r">
              <a:defRPr sz="1200"/>
            </a:lvl1pPr>
          </a:lstStyle>
          <a:p>
            <a:fld id="{A796EF79-0BF4-924E-943E-33FECC0BC4E2}" type="slidenum">
              <a:rPr lang="en-US" smtClean="0"/>
              <a:t>‹#›</a:t>
            </a:fld>
            <a:endParaRPr lang="en-US"/>
          </a:p>
        </p:txBody>
      </p:sp>
    </p:spTree>
    <p:extLst>
      <p:ext uri="{BB962C8B-B14F-4D97-AF65-F5344CB8AC3E}">
        <p14:creationId xmlns:p14="http://schemas.microsoft.com/office/powerpoint/2010/main" val="30257532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170238" cy="479425"/>
          </a:xfrm>
          <a:prstGeom prst="rect">
            <a:avLst/>
          </a:prstGeom>
        </p:spPr>
        <p:txBody>
          <a:bodyPr vert="horz" lIns="91413" tIns="45708" rIns="91413" bIns="45708" rtlCol="0"/>
          <a:lstStyle>
            <a:lvl1pPr algn="l">
              <a:defRPr sz="1200"/>
            </a:lvl1pPr>
          </a:lstStyle>
          <a:p>
            <a:endParaRPr lang="en-US"/>
          </a:p>
        </p:txBody>
      </p:sp>
      <p:sp>
        <p:nvSpPr>
          <p:cNvPr id="3" name="Date Placeholder 2"/>
          <p:cNvSpPr>
            <a:spLocks noGrp="1"/>
          </p:cNvSpPr>
          <p:nvPr>
            <p:ph type="dt" idx="1"/>
          </p:nvPr>
        </p:nvSpPr>
        <p:spPr>
          <a:xfrm>
            <a:off x="4143375" y="3"/>
            <a:ext cx="3170238" cy="479425"/>
          </a:xfrm>
          <a:prstGeom prst="rect">
            <a:avLst/>
          </a:prstGeom>
        </p:spPr>
        <p:txBody>
          <a:bodyPr vert="horz" lIns="91413" tIns="45708" rIns="91413" bIns="45708" rtlCol="0"/>
          <a:lstStyle>
            <a:lvl1pPr algn="r">
              <a:defRPr sz="1200"/>
            </a:lvl1pPr>
          </a:lstStyle>
          <a:p>
            <a:fld id="{D55E2DDC-EEF2-C84C-B230-6800F23774E3}" type="datetime1">
              <a:rPr lang="en-US" smtClean="0"/>
              <a:t>2/21/2024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13" tIns="45708" rIns="91413" bIns="45708" rtlCol="0" anchor="ctr"/>
          <a:lstStyle/>
          <a:p>
            <a:endParaRPr lang="en-US"/>
          </a:p>
        </p:txBody>
      </p:sp>
      <p:sp>
        <p:nvSpPr>
          <p:cNvPr id="5" name="Notes Placeholder 4"/>
          <p:cNvSpPr>
            <a:spLocks noGrp="1"/>
          </p:cNvSpPr>
          <p:nvPr>
            <p:ph type="body" sz="quarter" idx="3"/>
          </p:nvPr>
        </p:nvSpPr>
        <p:spPr>
          <a:xfrm>
            <a:off x="731840" y="4560891"/>
            <a:ext cx="5851525" cy="4319587"/>
          </a:xfrm>
          <a:prstGeom prst="rect">
            <a:avLst/>
          </a:prstGeom>
        </p:spPr>
        <p:txBody>
          <a:bodyPr vert="horz" lIns="91413" tIns="45708" rIns="91413" bIns="457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90"/>
            <a:ext cx="3170238" cy="479425"/>
          </a:xfrm>
          <a:prstGeom prst="rect">
            <a:avLst/>
          </a:prstGeom>
        </p:spPr>
        <p:txBody>
          <a:bodyPr vert="horz" lIns="91413" tIns="45708" rIns="91413" bIns="45708"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90"/>
            <a:ext cx="3170238" cy="479425"/>
          </a:xfrm>
          <a:prstGeom prst="rect">
            <a:avLst/>
          </a:prstGeom>
        </p:spPr>
        <p:txBody>
          <a:bodyPr vert="horz" lIns="91413" tIns="45708" rIns="91413" bIns="45708" rtlCol="0" anchor="b"/>
          <a:lstStyle>
            <a:lvl1pPr algn="r">
              <a:defRPr sz="1200"/>
            </a:lvl1pPr>
          </a:lstStyle>
          <a:p>
            <a:fld id="{DE8B79F1-B7B6-4FD2-9263-BB9B47A67CD8}" type="slidenum">
              <a:rPr lang="en-US" smtClean="0"/>
              <a:t>‹#›</a:t>
            </a:fld>
            <a:endParaRPr lang="en-US"/>
          </a:p>
        </p:txBody>
      </p:sp>
    </p:spTree>
    <p:extLst>
      <p:ext uri="{BB962C8B-B14F-4D97-AF65-F5344CB8AC3E}">
        <p14:creationId xmlns:p14="http://schemas.microsoft.com/office/powerpoint/2010/main" val="17383634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Welcome to VCIF Office Hours #2. We will get started in a few minutes. Please keep yourself on mute during the meeting. You are welcome to type questions in the chat during the presentation at any time. You may also use the “raised hand” function in Teams, and we will invite you to come off mute to ask a question once you are called on.</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a:t>
            </a:fld>
            <a:endParaRPr lang="en-US"/>
          </a:p>
        </p:txBody>
      </p:sp>
    </p:spTree>
    <p:extLst>
      <p:ext uri="{BB962C8B-B14F-4D97-AF65-F5344CB8AC3E}">
        <p14:creationId xmlns:p14="http://schemas.microsoft.com/office/powerpoint/2010/main" val="4153572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8B79F1-B7B6-4FD2-9263-BB9B47A67C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306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18</a:t>
            </a:fld>
            <a:endParaRPr lang="en-US"/>
          </a:p>
        </p:txBody>
      </p:sp>
    </p:spTree>
    <p:extLst>
      <p:ext uri="{BB962C8B-B14F-4D97-AF65-F5344CB8AC3E}">
        <p14:creationId xmlns:p14="http://schemas.microsoft.com/office/powerpoint/2010/main" val="3579437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19</a:t>
            </a:fld>
            <a:endParaRPr lang="en-US"/>
          </a:p>
        </p:txBody>
      </p:sp>
    </p:spTree>
    <p:extLst>
      <p:ext uri="{BB962C8B-B14F-4D97-AF65-F5344CB8AC3E}">
        <p14:creationId xmlns:p14="http://schemas.microsoft.com/office/powerpoint/2010/main" val="196718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UT LEIC Training Calendar: https://leic.tennessee.edu/events/</a:t>
            </a:r>
          </a:p>
        </p:txBody>
      </p:sp>
      <p:sp>
        <p:nvSpPr>
          <p:cNvPr id="4" name="Slide Number Placeholder 3"/>
          <p:cNvSpPr>
            <a:spLocks noGrp="1"/>
          </p:cNvSpPr>
          <p:nvPr>
            <p:ph type="sldNum" sz="quarter" idx="5"/>
          </p:nvPr>
        </p:nvSpPr>
        <p:spPr/>
        <p:txBody>
          <a:bodyPr/>
          <a:lstStyle/>
          <a:p>
            <a:fld id="{DE8B79F1-B7B6-4FD2-9263-BB9B47A67CD8}" type="slidenum">
              <a:rPr lang="en-US" smtClean="0"/>
              <a:t>20</a:t>
            </a:fld>
            <a:endParaRPr lang="en-US"/>
          </a:p>
        </p:txBody>
      </p:sp>
    </p:spTree>
    <p:extLst>
      <p:ext uri="{BB962C8B-B14F-4D97-AF65-F5344CB8AC3E}">
        <p14:creationId xmlns:p14="http://schemas.microsoft.com/office/powerpoint/2010/main" val="5648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21</a:t>
            </a:fld>
            <a:endParaRPr lang="en-US"/>
          </a:p>
        </p:txBody>
      </p:sp>
    </p:spTree>
    <p:extLst>
      <p:ext uri="{BB962C8B-B14F-4D97-AF65-F5344CB8AC3E}">
        <p14:creationId xmlns:p14="http://schemas.microsoft.com/office/powerpoint/2010/main" val="1700162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satisfaction survey: </a:t>
            </a:r>
            <a:r>
              <a:rPr lang="en-US" sz="1200" dirty="0">
                <a:hlinkClick r:id="rId3"/>
              </a:rPr>
              <a:t>https://stateoftennessee.formstack.com/forms/ocjp_training_satisfaction_survey</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22</a:t>
            </a:fld>
            <a:endParaRPr lang="en-US"/>
          </a:p>
        </p:txBody>
      </p:sp>
    </p:spTree>
    <p:extLst>
      <p:ext uri="{BB962C8B-B14F-4D97-AF65-F5344CB8AC3E}">
        <p14:creationId xmlns:p14="http://schemas.microsoft.com/office/powerpoint/2010/main" val="535261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OCJP Grant Personnel (in the manual): https://www.tn.gov/finance/office-of-criminal-justice-programs/ocjp/ocjp-grants-manual/achievement-of-operational-status.html</a:t>
            </a:r>
          </a:p>
        </p:txBody>
      </p:sp>
      <p:sp>
        <p:nvSpPr>
          <p:cNvPr id="4" name="Slide Number Placeholder 3"/>
          <p:cNvSpPr>
            <a:spLocks noGrp="1"/>
          </p:cNvSpPr>
          <p:nvPr>
            <p:ph type="sldNum" sz="quarter" idx="5"/>
          </p:nvPr>
        </p:nvSpPr>
        <p:spPr/>
        <p:txBody>
          <a:bodyPr/>
          <a:lstStyle/>
          <a:p>
            <a:fld id="{DE8B79F1-B7B6-4FD2-9263-BB9B47A67CD8}" type="slidenum">
              <a:rPr lang="en-US" smtClean="0"/>
              <a:t>3</a:t>
            </a:fld>
            <a:endParaRPr lang="en-US"/>
          </a:p>
        </p:txBody>
      </p:sp>
    </p:spTree>
    <p:extLst>
      <p:ext uri="{BB962C8B-B14F-4D97-AF65-F5344CB8AC3E}">
        <p14:creationId xmlns:p14="http://schemas.microsoft.com/office/powerpoint/2010/main" val="187339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Civil Rights Compliance training and quiz: https://stateoftennessee.formstack.com/forms/title_vi_training</a:t>
            </a:r>
          </a:p>
          <a:p>
            <a:r>
              <a:rPr lang="en-US" dirty="0"/>
              <a:t>Civile Rights Compliance Grants Manual Chapter: https://www.tn.gov/finance/office-of-criminal-justice-programs/ocjp/ocjp-grants-manual/civil-rights.html</a:t>
            </a:r>
          </a:p>
        </p:txBody>
      </p:sp>
      <p:sp>
        <p:nvSpPr>
          <p:cNvPr id="4" name="Slide Number Placeholder 3"/>
          <p:cNvSpPr>
            <a:spLocks noGrp="1"/>
          </p:cNvSpPr>
          <p:nvPr>
            <p:ph type="sldNum" sz="quarter" idx="5"/>
          </p:nvPr>
        </p:nvSpPr>
        <p:spPr/>
        <p:txBody>
          <a:bodyPr/>
          <a:lstStyle/>
          <a:p>
            <a:fld id="{DE8B79F1-B7B6-4FD2-9263-BB9B47A67CD8}" type="slidenum">
              <a:rPr lang="en-US" smtClean="0"/>
              <a:t>4</a:t>
            </a:fld>
            <a:endParaRPr lang="en-US"/>
          </a:p>
        </p:txBody>
      </p:sp>
    </p:spTree>
    <p:extLst>
      <p:ext uri="{BB962C8B-B14F-4D97-AF65-F5344CB8AC3E}">
        <p14:creationId xmlns:p14="http://schemas.microsoft.com/office/powerpoint/2010/main" val="2330220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a:t>
            </a:r>
            <a:r>
              <a:rPr lang="en-US" sz="12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1200" dirty="0">
                <a:effectLst/>
                <a:latin typeface="Open Sans" panose="020B0606030504020204" pitchFamily="34" charset="0"/>
                <a:ea typeface="Open Sans" panose="020B0606030504020204" pitchFamily="34" charset="0"/>
                <a:cs typeface="Open Sans" panose="020B0606030504020204" pitchFamily="34" charset="0"/>
              </a:rPr>
              <a:t> </a:t>
            </a:r>
          </a:p>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5</a:t>
            </a:fld>
            <a:endParaRPr lang="en-US"/>
          </a:p>
        </p:txBody>
      </p:sp>
    </p:spTree>
    <p:extLst>
      <p:ext uri="{BB962C8B-B14F-4D97-AF65-F5344CB8AC3E}">
        <p14:creationId xmlns:p14="http://schemas.microsoft.com/office/powerpoint/2010/main" val="128219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The </a:t>
            </a:r>
            <a:r>
              <a:rPr lang="en-US" sz="1200" b="1" dirty="0">
                <a:effectLst/>
                <a:latin typeface="Calibri" panose="020F0502020204030204" pitchFamily="34" charset="0"/>
                <a:ea typeface="Times New Roman" panose="02020603050405020304" pitchFamily="18" charset="0"/>
              </a:rPr>
              <a:t>items you want to purchase</a:t>
            </a:r>
            <a:r>
              <a:rPr lang="en-US" sz="1200" dirty="0">
                <a:effectLst/>
                <a:latin typeface="Calibri" panose="020F0502020204030204" pitchFamily="34" charset="0"/>
                <a:ea typeface="Times New Roman" panose="02020603050405020304" pitchFamily="18" charset="0"/>
              </a:rPr>
              <a:t> that were not in the original scope and budget and </a:t>
            </a:r>
            <a:r>
              <a:rPr lang="en-US" sz="1200" b="1" dirty="0">
                <a:effectLst/>
                <a:latin typeface="Calibri" panose="020F0502020204030204" pitchFamily="34" charset="0"/>
                <a:ea typeface="Times New Roman" panose="02020603050405020304" pitchFamily="18" charset="0"/>
              </a:rPr>
              <a:t>what items those will be replacing</a:t>
            </a: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Price of items</a:t>
            </a:r>
            <a:r>
              <a:rPr lang="en-US" sz="1200" dirty="0">
                <a:effectLst/>
                <a:latin typeface="Calibri" panose="020F0502020204030204" pitchFamily="34" charset="0"/>
                <a:ea typeface="Times New Roman" panose="02020603050405020304" pitchFamily="18" charset="0"/>
              </a:rPr>
              <a:t> that are going to be purchased that were not in the original scope and budget.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Please explain how these items will be used to combat violent crime.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Please also write a </a:t>
            </a:r>
            <a:r>
              <a:rPr lang="en-US" sz="1200" b="1" dirty="0">
                <a:effectLst/>
                <a:latin typeface="Calibri" panose="020F0502020204030204" pitchFamily="34" charset="0"/>
                <a:ea typeface="Times New Roman" panose="02020603050405020304" pitchFamily="18" charset="0"/>
              </a:rPr>
              <a:t>brief explanation of the reason for the change. </a:t>
            </a:r>
            <a:endParaRPr lang="en-US"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11</a:t>
            </a:fld>
            <a:endParaRPr lang="en-US"/>
          </a:p>
        </p:txBody>
      </p:sp>
    </p:spTree>
    <p:extLst>
      <p:ext uri="{BB962C8B-B14F-4D97-AF65-F5344CB8AC3E}">
        <p14:creationId xmlns:p14="http://schemas.microsoft.com/office/powerpoint/2010/main" val="1471979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VCIF Fund Source Chapter (for allowable and non-allowable costs): https://www.tn.gov/finance/office-of-criminal-justice-programs/ocjp/ocjp-grants-manual/redirect-fund-source-chapters/fund-source-chapters/vcif.html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The </a:t>
            </a:r>
            <a:r>
              <a:rPr lang="en-US" sz="1200" b="1" dirty="0">
                <a:effectLst/>
                <a:latin typeface="Calibri" panose="020F0502020204030204" pitchFamily="34" charset="0"/>
                <a:ea typeface="Times New Roman" panose="02020603050405020304" pitchFamily="18" charset="0"/>
              </a:rPr>
              <a:t>items you want to purchase</a:t>
            </a:r>
            <a:r>
              <a:rPr lang="en-US" sz="1200" dirty="0">
                <a:effectLst/>
                <a:latin typeface="Calibri" panose="020F0502020204030204" pitchFamily="34" charset="0"/>
                <a:ea typeface="Times New Roman" panose="02020603050405020304" pitchFamily="18" charset="0"/>
              </a:rPr>
              <a:t> that were not in the original scope and budget and </a:t>
            </a:r>
            <a:r>
              <a:rPr lang="en-US" sz="1200" b="1" dirty="0">
                <a:effectLst/>
                <a:latin typeface="Calibri" panose="020F0502020204030204" pitchFamily="34" charset="0"/>
                <a:ea typeface="Times New Roman" panose="02020603050405020304" pitchFamily="18" charset="0"/>
              </a:rPr>
              <a:t>what items those will be replacing</a:t>
            </a: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Price of items</a:t>
            </a:r>
            <a:r>
              <a:rPr lang="en-US" sz="1200" dirty="0">
                <a:effectLst/>
                <a:latin typeface="Calibri" panose="020F0502020204030204" pitchFamily="34" charset="0"/>
                <a:ea typeface="Times New Roman" panose="02020603050405020304" pitchFamily="18" charset="0"/>
              </a:rPr>
              <a:t> that are going to be purchased that were not in the original scope and budget.</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Please explain how these items will be used to combat violent crime. </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Please also write a </a:t>
            </a:r>
            <a:r>
              <a:rPr lang="en-US" sz="1200" b="1" dirty="0">
                <a:effectLst/>
                <a:latin typeface="Calibri" panose="020F0502020204030204" pitchFamily="34" charset="0"/>
                <a:ea typeface="Times New Roman" panose="02020603050405020304" pitchFamily="18" charset="0"/>
              </a:rPr>
              <a:t>brief explanation of the reason for the change. </a:t>
            </a:r>
            <a:endParaRPr lang="en-US" dirty="0">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12</a:t>
            </a:fld>
            <a:endParaRPr lang="en-US"/>
          </a:p>
        </p:txBody>
      </p:sp>
    </p:spTree>
    <p:extLst>
      <p:ext uri="{BB962C8B-B14F-4D97-AF65-F5344CB8AC3E}">
        <p14:creationId xmlns:p14="http://schemas.microsoft.com/office/powerpoint/2010/main" val="387286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13</a:t>
            </a:fld>
            <a:endParaRPr lang="en-US"/>
          </a:p>
        </p:txBody>
      </p:sp>
    </p:spTree>
    <p:extLst>
      <p:ext uri="{BB962C8B-B14F-4D97-AF65-F5344CB8AC3E}">
        <p14:creationId xmlns:p14="http://schemas.microsoft.com/office/powerpoint/2010/main" val="605419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14</a:t>
            </a:fld>
            <a:endParaRPr lang="en-US"/>
          </a:p>
        </p:txBody>
      </p:sp>
    </p:spTree>
    <p:extLst>
      <p:ext uri="{BB962C8B-B14F-4D97-AF65-F5344CB8AC3E}">
        <p14:creationId xmlns:p14="http://schemas.microsoft.com/office/powerpoint/2010/main" val="251223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8B79F1-B7B6-4FD2-9263-BB9B47A67CD8}" type="slidenum">
              <a:rPr lang="en-US" smtClean="0"/>
              <a:t>15</a:t>
            </a:fld>
            <a:endParaRPr lang="en-US"/>
          </a:p>
        </p:txBody>
      </p:sp>
    </p:spTree>
    <p:extLst>
      <p:ext uri="{BB962C8B-B14F-4D97-AF65-F5344CB8AC3E}">
        <p14:creationId xmlns:p14="http://schemas.microsoft.com/office/powerpoint/2010/main" val="604796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36576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hasCustomPrompt="1"/>
          </p:nvPr>
        </p:nvSpPr>
        <p:spPr>
          <a:xfrm>
            <a:off x="3810000" y="3581399"/>
            <a:ext cx="2133600" cy="419099"/>
          </a:xfrm>
        </p:spPr>
        <p:txBody>
          <a:bodyPr anchor="ctr">
            <a:normAutofit/>
          </a:bodyPr>
          <a:lstStyle>
            <a:lvl1pPr marL="0" indent="0">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3" name="Title 1"/>
          <p:cNvSpPr>
            <a:spLocks noGrp="1"/>
          </p:cNvSpPr>
          <p:nvPr>
            <p:ph type="title"/>
          </p:nvPr>
        </p:nvSpPr>
        <p:spPr>
          <a:xfrm>
            <a:off x="3810000" y="3048000"/>
            <a:ext cx="5181600" cy="533399"/>
          </a:xfrm>
        </p:spPr>
        <p:txBody>
          <a:bodyPr anchor="ctr">
            <a:noAutofit/>
          </a:bodyPr>
          <a:lstStyle>
            <a:lvl1pPr algn="l">
              <a:defRPr sz="2000" b="1" cap="all">
                <a:solidFill>
                  <a:schemeClr val="tx2"/>
                </a:solidFill>
              </a:defRPr>
            </a:lvl1pPr>
          </a:lstStyle>
          <a:p>
            <a:r>
              <a:rPr lang="en-US"/>
              <a:t>Click to edit Master title style</a:t>
            </a:r>
            <a:endParaRPr lang="en-JM" dirty="0"/>
          </a:p>
        </p:txBody>
      </p:sp>
      <p:sp>
        <p:nvSpPr>
          <p:cNvPr id="9" name="Text Placeholder 2"/>
          <p:cNvSpPr>
            <a:spLocks noGrp="1"/>
          </p:cNvSpPr>
          <p:nvPr>
            <p:ph type="body" idx="10" hasCustomPrompt="1"/>
          </p:nvPr>
        </p:nvSpPr>
        <p:spPr>
          <a:xfrm>
            <a:off x="6477000" y="6096000"/>
            <a:ext cx="2133600" cy="457200"/>
          </a:xfrm>
        </p:spPr>
        <p:txBody>
          <a:bodyPr anchor="b">
            <a:normAutofit/>
          </a:bodyPr>
          <a:lstStyle>
            <a:lvl1pPr marL="0" indent="0" algn="r">
              <a:buNone/>
              <a:defRPr sz="16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3000" y="2979991"/>
            <a:ext cx="2337816" cy="1078992"/>
          </a:xfrm>
          <a:prstGeom prst="rect">
            <a:avLst/>
          </a:prstGeom>
        </p:spPr>
      </p:pic>
    </p:spTree>
    <p:extLst>
      <p:ext uri="{BB962C8B-B14F-4D97-AF65-F5344CB8AC3E}">
        <p14:creationId xmlns:p14="http://schemas.microsoft.com/office/powerpoint/2010/main" val="2811257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4" name="Text Placeholder 2"/>
          <p:cNvSpPr>
            <a:spLocks noGrp="1"/>
          </p:cNvSpPr>
          <p:nvPr>
            <p:ph idx="1"/>
          </p:nvPr>
        </p:nvSpPr>
        <p:spPr>
          <a:xfrm>
            <a:off x="457200" y="1701805"/>
            <a:ext cx="8229600" cy="4165599"/>
          </a:xfrm>
          <a:prstGeom prst="rect">
            <a:avLst/>
          </a:prstGeom>
        </p:spPr>
        <p:txBody>
          <a:bodyPr vert="horz" lIns="91440" tIns="45720" rIns="91440" bIns="45720" rtlCol="0">
            <a:normAutofit/>
          </a:bodyPr>
          <a:lstStyle>
            <a:lvl1pPr marL="342900" indent="-342900">
              <a:buFont typeface="Arial" panose="020B0604020202020204" pitchFamily="34" charset="0"/>
              <a:buChar char="•"/>
              <a:defRPr>
                <a:solidFill>
                  <a:schemeClr val="accent5"/>
                </a:solidFill>
              </a:defRPr>
            </a:lvl1pPr>
            <a:lvl2pPr marL="742950" indent="-285750">
              <a:buFont typeface="Calibri" panose="020F0502020204030204" pitchFamily="34" charset="0"/>
              <a:buChar cha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Tree>
    <p:extLst>
      <p:ext uri="{BB962C8B-B14F-4D97-AF65-F5344CB8AC3E}">
        <p14:creationId xmlns:p14="http://schemas.microsoft.com/office/powerpoint/2010/main" val="63109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Column Body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4648200" y="1676400"/>
            <a:ext cx="4038600" cy="4191000"/>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17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7999"/>
          </a:xfrm>
          <a:prstGeom prst="rect">
            <a:avLst/>
          </a:prstGeom>
        </p:spPr>
      </p:pic>
      <p:cxnSp>
        <p:nvCxnSpPr>
          <p:cNvPr id="8" name="Straight Connector 7"/>
          <p:cNvCxnSpPr/>
          <p:nvPr userDrawn="1"/>
        </p:nvCxnSpPr>
        <p:spPr>
          <a:xfrm>
            <a:off x="4572000" y="3124200"/>
            <a:ext cx="0" cy="790575"/>
          </a:xfrm>
          <a:prstGeom prst="line">
            <a:avLst/>
          </a:prstGeom>
          <a:ln>
            <a:solidFill>
              <a:srgbClr val="7E7E82"/>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4800600" y="3276600"/>
            <a:ext cx="3581400" cy="457200"/>
          </a:xfrm>
        </p:spPr>
        <p:txBody>
          <a:bodyPr anchor="t">
            <a:noAutofit/>
          </a:bodyPr>
          <a:lstStyle>
            <a:lvl1pPr algn="l">
              <a:defRPr sz="2400" b="1" cap="all" baseline="0">
                <a:solidFill>
                  <a:schemeClr val="tx2"/>
                </a:solidFill>
              </a:defRPr>
            </a:lvl1pPr>
          </a:lstStyle>
          <a:p>
            <a:r>
              <a:rPr lang="en-US" dirty="0"/>
              <a:t>THANK YOU</a:t>
            </a:r>
            <a:endParaRPr lang="en-JM"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7400" y="2979991"/>
            <a:ext cx="2337816" cy="1078992"/>
          </a:xfrm>
          <a:prstGeom prst="rect">
            <a:avLst/>
          </a:prstGeom>
        </p:spPr>
      </p:pic>
    </p:spTree>
    <p:extLst>
      <p:ext uri="{BB962C8B-B14F-4D97-AF65-F5344CB8AC3E}">
        <p14:creationId xmlns:p14="http://schemas.microsoft.com/office/powerpoint/2010/main" val="2140251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kk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457200" y="1701805"/>
            <a:ext cx="8229600" cy="41655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7" name="Slide Number Placeholder 3"/>
          <p:cNvSpPr txBox="1">
            <a:spLocks/>
          </p:cNvSpPr>
          <p:nvPr/>
        </p:nvSpPr>
        <p:spPr>
          <a:xfrm rot="16200000">
            <a:off x="8267700" y="6210300"/>
            <a:ext cx="381000" cy="457200"/>
          </a:xfrm>
          <a:prstGeom prst="rect">
            <a:avLst/>
          </a:prstGeom>
          <a:noFill/>
        </p:spPr>
        <p:txBody>
          <a:bodyPr vert="vert" anchor="ctr" anchorCtr="1"/>
          <a:lstStyle>
            <a:defPPr>
              <a:defRPr lang="en-US"/>
            </a:defPPr>
            <a:lvl1pPr marL="0" algn="l" defTabSz="914400" rtl="0" eaLnBrk="1" latinLnBrk="0" hangingPunct="1">
              <a:defRPr sz="18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B4D3B3-1937-AB48-AF5F-DF2988F16F28}" type="slidenum">
              <a:rPr lang="en-US" sz="1200" smtClean="0">
                <a:solidFill>
                  <a:schemeClr val="accent5"/>
                </a:solidFill>
              </a:rPr>
              <a:t>‹#›</a:t>
            </a:fld>
            <a:endParaRPr lang="en-US" sz="1200" dirty="0">
              <a:solidFill>
                <a:schemeClr val="accent5"/>
              </a:solidFill>
              <a:latin typeface="Open Sans"/>
              <a:cs typeface="Open Sans"/>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24" y="5943600"/>
            <a:ext cx="752475" cy="752475"/>
          </a:xfrm>
          <a:prstGeom prst="rect">
            <a:avLst/>
          </a:prstGeom>
        </p:spPr>
      </p:pic>
    </p:spTree>
    <p:extLst>
      <p:ext uri="{BB962C8B-B14F-4D97-AF65-F5344CB8AC3E}">
        <p14:creationId xmlns:p14="http://schemas.microsoft.com/office/powerpoint/2010/main" val="123980148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1" r:id="rId3"/>
    <p:sldLayoutId id="2147483690" r:id="rId4"/>
  </p:sldLayoutIdLst>
  <p:hf hdr="0" ftr="0" dt="0"/>
  <p:txStyles>
    <p:titleStyle>
      <a:lvl1pPr algn="l" defTabSz="914400" rtl="0" eaLnBrk="1" latinLnBrk="0" hangingPunct="1">
        <a:spcBef>
          <a:spcPct val="0"/>
        </a:spcBef>
        <a:buNone/>
        <a:defRPr sz="3200" b="1" i="0" kern="1200">
          <a:solidFill>
            <a:schemeClr val="tx2"/>
          </a:solidFill>
          <a:latin typeface="PermianSlabSerifTypeface"/>
          <a:ea typeface="Open Sans Light" panose="020B0306030504020204" pitchFamily="34" charset="0"/>
          <a:cs typeface="PermianSlabSerifTypeface"/>
        </a:defRPr>
      </a:lvl1pPr>
    </p:titleStyle>
    <p:body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rgbClr val="7E7E82"/>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rgbClr val="7E7E82"/>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rgbClr val="7E7E82"/>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rgbClr val="7E7E82"/>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rgbClr val="7E7E82"/>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OBF.Grants@tn.gov"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ashley.ferris@tennessee.edu"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3" Type="http://schemas.openxmlformats.org/officeDocument/2006/relationships/hyperlink" Target="mailto:ashley.ferris@tennessee.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leic.tennessee.edu/event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mailto:rhiannon.jones@tennessee.edu"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tateoftennessee.formstack.com/forms/ocjp_training_satisfaction_surve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tn.gov/finance/office-of-criminal-justice-programs/ocjp/ocjp-grants-manual/redirect-fund-source-chapters/fund-source-chapters/vcif.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mailto:info.ocjp@tn.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body" idx="1"/>
          </p:nvPr>
        </p:nvSpPr>
        <p:spPr>
          <a:xfrm>
            <a:off x="3810000" y="3581399"/>
            <a:ext cx="3962400" cy="685801"/>
          </a:xfrm>
        </p:spPr>
        <p:txBody>
          <a:bodyPr>
            <a:normAutofit/>
          </a:bodyPr>
          <a:lstStyle/>
          <a:p>
            <a:r>
              <a:rPr lang="en-US" dirty="0"/>
              <a:t>VCIF Open Office Hours #4</a:t>
            </a:r>
          </a:p>
          <a:p>
            <a:r>
              <a:rPr lang="en-US" dirty="0"/>
              <a:t>February 21, 2024</a:t>
            </a:r>
          </a:p>
        </p:txBody>
      </p:sp>
      <p:sp>
        <p:nvSpPr>
          <p:cNvPr id="20" name="Text Placeholder 19"/>
          <p:cNvSpPr>
            <a:spLocks noGrp="1"/>
          </p:cNvSpPr>
          <p:nvPr>
            <p:ph type="body" idx="4294967295"/>
          </p:nvPr>
        </p:nvSpPr>
        <p:spPr>
          <a:xfrm>
            <a:off x="6324600" y="6096000"/>
            <a:ext cx="2438404" cy="457200"/>
          </a:xfrm>
        </p:spPr>
        <p:txBody>
          <a:bodyPr>
            <a:normAutofit/>
          </a:bodyPr>
          <a:lstStyle/>
          <a:p>
            <a:pPr marL="0" indent="0" algn="r">
              <a:buNone/>
            </a:pPr>
            <a:r>
              <a:rPr lang="en-US" dirty="0">
                <a:solidFill>
                  <a:srgbClr val="514F50"/>
                </a:solidFill>
              </a:rPr>
              <a:t>2024</a:t>
            </a:r>
          </a:p>
        </p:txBody>
      </p:sp>
      <p:sp>
        <p:nvSpPr>
          <p:cNvPr id="18" name="Title 17"/>
          <p:cNvSpPr>
            <a:spLocks noGrp="1"/>
          </p:cNvSpPr>
          <p:nvPr>
            <p:ph type="title"/>
          </p:nvPr>
        </p:nvSpPr>
        <p:spPr/>
        <p:txBody>
          <a:bodyPr/>
          <a:lstStyle/>
          <a:p>
            <a:r>
              <a:rPr lang="en-US" sz="3200" dirty="0"/>
              <a:t>STATE OF TENNESSEE</a:t>
            </a:r>
          </a:p>
        </p:txBody>
      </p:sp>
    </p:spTree>
    <p:extLst>
      <p:ext uri="{BB962C8B-B14F-4D97-AF65-F5344CB8AC3E}">
        <p14:creationId xmlns:p14="http://schemas.microsoft.com/office/powerpoint/2010/main" val="268174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2854880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Amendment Requests</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952999"/>
          </a:xfrm>
        </p:spPr>
        <p:txBody>
          <a:bodyPr>
            <a:normAutofit fontScale="92500" lnSpcReduction="10000"/>
          </a:bodyPr>
          <a:lstStyle/>
          <a:p>
            <a:r>
              <a:rPr lang="en-US" sz="2400" b="1" dirty="0"/>
              <a:t>Deadline to submit a request to amend executed contract is </a:t>
            </a:r>
            <a:r>
              <a:rPr lang="en-US" sz="2400" b="1" u="sng" dirty="0">
                <a:solidFill>
                  <a:schemeClr val="bg2"/>
                </a:solidFill>
              </a:rPr>
              <a:t>February 29</a:t>
            </a:r>
            <a:r>
              <a:rPr lang="en-US" sz="2400" b="1" u="sng" baseline="30000" dirty="0">
                <a:solidFill>
                  <a:schemeClr val="bg2"/>
                </a:solidFill>
              </a:rPr>
              <a:t>th</a:t>
            </a:r>
            <a:r>
              <a:rPr lang="en-US" sz="2400" b="1" u="sng" dirty="0">
                <a:solidFill>
                  <a:schemeClr val="bg2"/>
                </a:solidFill>
              </a:rPr>
              <a:t> </a:t>
            </a:r>
          </a:p>
          <a:p>
            <a:r>
              <a:rPr lang="en-US" sz="2400" dirty="0"/>
              <a:t>Requests must be submitted in writing (via email).</a:t>
            </a:r>
          </a:p>
          <a:p>
            <a:r>
              <a:rPr lang="en-US" sz="2400" dirty="0"/>
              <a:t>Requests are not guaranteed and subject to approval by OCJP leadership.</a:t>
            </a:r>
          </a:p>
          <a:p>
            <a:pPr lvl="1"/>
            <a:r>
              <a:rPr lang="en-US" sz="2200" dirty="0">
                <a:effectLst/>
                <a:latin typeface="Calibri" panose="020F0502020204030204" pitchFamily="34" charset="0"/>
                <a:ea typeface="Times New Roman" panose="02020603050405020304" pitchFamily="18" charset="0"/>
              </a:rPr>
              <a:t>Please remember, funds do not roll over, and that any funds not spent by June 30, 2024 will be lost. </a:t>
            </a:r>
            <a:endParaRPr lang="en-US" sz="2200" dirty="0">
              <a:latin typeface="Calibri" panose="020F0502020204030204" pitchFamily="34" charset="0"/>
              <a:ea typeface="Times New Roman" panose="02020603050405020304" pitchFamily="18" charset="0"/>
            </a:endParaRPr>
          </a:p>
          <a:p>
            <a:r>
              <a:rPr lang="en-US" sz="2400" b="1" dirty="0"/>
              <a:t>Please explain </a:t>
            </a:r>
            <a:r>
              <a:rPr lang="en-US" sz="2400" b="1" u="sng" dirty="0"/>
              <a:t>all of the following </a:t>
            </a:r>
            <a:r>
              <a:rPr lang="en-US" sz="2400" b="1" dirty="0"/>
              <a:t>in your request</a:t>
            </a:r>
            <a:r>
              <a:rPr lang="en-US" sz="2400" dirty="0"/>
              <a:t>:</a:t>
            </a:r>
          </a:p>
          <a:p>
            <a:pPr lvl="1"/>
            <a:r>
              <a:rPr lang="en-US" sz="2200" dirty="0"/>
              <a:t>New expense and justification (what is it, why do you need it?)</a:t>
            </a:r>
          </a:p>
          <a:p>
            <a:pPr lvl="1"/>
            <a:r>
              <a:rPr lang="en-US" sz="2200" u="sng" dirty="0"/>
              <a:t>How much $</a:t>
            </a:r>
            <a:r>
              <a:rPr lang="en-US" sz="2200" dirty="0"/>
              <a:t> needs to be moved and </a:t>
            </a:r>
            <a:r>
              <a:rPr lang="en-US" sz="2200" u="sng" dirty="0"/>
              <a:t>to which FY and budget line</a:t>
            </a:r>
            <a:r>
              <a:rPr lang="en-US" sz="2200" dirty="0"/>
              <a:t> (e.g., Professional Fees)</a:t>
            </a:r>
          </a:p>
          <a:p>
            <a:pPr lvl="1"/>
            <a:r>
              <a:rPr lang="en-US" sz="2200" dirty="0"/>
              <a:t>Where $ is coming </a:t>
            </a:r>
            <a:r>
              <a:rPr lang="en-US" sz="2200" u="sng" dirty="0"/>
              <a:t>from</a:t>
            </a:r>
            <a:r>
              <a:rPr lang="en-US" sz="2200" dirty="0"/>
              <a:t>, including which </a:t>
            </a:r>
            <a:r>
              <a:rPr lang="en-US" sz="2200" u="sng" dirty="0"/>
              <a:t>FY and budget line </a:t>
            </a:r>
            <a:r>
              <a:rPr lang="en-US" sz="2200" dirty="0"/>
              <a:t>(e.g., Supplies)</a:t>
            </a:r>
          </a:p>
          <a:p>
            <a:pPr lvl="1"/>
            <a:r>
              <a:rPr lang="en-US" sz="2200" dirty="0"/>
              <a:t>Reason for eliminating old expense (if applicable)</a:t>
            </a:r>
          </a:p>
          <a:p>
            <a:pPr marL="457200" lvl="1" indent="0">
              <a:buNone/>
            </a:pPr>
            <a:endParaRPr lang="en-US" sz="2200" dirty="0"/>
          </a:p>
          <a:p>
            <a:pPr marL="0" marR="0" indent="0">
              <a:spcBef>
                <a:spcPts val="0"/>
              </a:spcBef>
              <a:spcAft>
                <a:spcPts val="0"/>
              </a:spcAft>
              <a:buNone/>
            </a:pPr>
            <a:endParaRPr lang="en-US" sz="2400" dirty="0"/>
          </a:p>
          <a:p>
            <a:endParaRPr lang="en-US" sz="2800" dirty="0"/>
          </a:p>
          <a:p>
            <a:pPr marL="0" indent="0">
              <a:buNone/>
            </a:pPr>
            <a:endParaRPr lang="en-US" dirty="0"/>
          </a:p>
        </p:txBody>
      </p:sp>
    </p:spTree>
    <p:extLst>
      <p:ext uri="{BB962C8B-B14F-4D97-AF65-F5344CB8AC3E}">
        <p14:creationId xmlns:p14="http://schemas.microsoft.com/office/powerpoint/2010/main" val="514360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Amendment Requests, cont.</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295400"/>
            <a:ext cx="8229600" cy="4952999"/>
          </a:xfrm>
        </p:spPr>
        <p:txBody>
          <a:bodyPr>
            <a:normAutofit/>
          </a:bodyPr>
          <a:lstStyle/>
          <a:p>
            <a:r>
              <a:rPr lang="en-US" sz="2400" dirty="0">
                <a:effectLst/>
                <a:latin typeface="Open Sans" panose="020B0606030504020204" pitchFamily="34" charset="0"/>
                <a:ea typeface="Open Sans" panose="020B0606030504020204" pitchFamily="34" charset="0"/>
                <a:cs typeface="Open Sans" panose="020B0606030504020204" pitchFamily="34" charset="0"/>
              </a:rPr>
              <a:t>Common amendment requests</a:t>
            </a:r>
            <a:r>
              <a:rPr lang="en-US" sz="2400" dirty="0">
                <a:latin typeface="Open Sans" panose="020B0606030504020204" pitchFamily="34" charset="0"/>
                <a:ea typeface="Open Sans" panose="020B0606030504020204" pitchFamily="34" charset="0"/>
                <a:cs typeface="Open Sans" panose="020B0606030504020204" pitchFamily="34" charset="0"/>
              </a:rPr>
              <a:t>:</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Moving LPRs, vehicles, other expenses, to FY25</a:t>
            </a:r>
          </a:p>
          <a:p>
            <a:pPr lvl="1"/>
            <a:r>
              <a:rPr lang="en-US" sz="2000" dirty="0">
                <a:latin typeface="Open Sans" panose="020B0606030504020204" pitchFamily="34" charset="0"/>
                <a:ea typeface="Open Sans" panose="020B0606030504020204" pitchFamily="34" charset="0"/>
                <a:cs typeface="Open Sans" panose="020B0606030504020204" pitchFamily="34" charset="0"/>
              </a:rPr>
              <a:t>Increasing/adding items that fit with current project (e.g., radios, body cams, etc.)</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Moving funds in excess of 20% of a given budget line</a:t>
            </a:r>
          </a:p>
          <a:p>
            <a:r>
              <a:rPr lang="en-US" sz="2400" dirty="0">
                <a:effectLst/>
                <a:latin typeface="Open Sans" panose="020B0606030504020204" pitchFamily="34" charset="0"/>
                <a:ea typeface="Open Sans" panose="020B0606030504020204" pitchFamily="34" charset="0"/>
                <a:cs typeface="Open Sans" panose="020B0606030504020204" pitchFamily="34" charset="0"/>
              </a:rPr>
              <a:t>Requests unlikely to be approved: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Generally unallowable expenses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Moving small amounts of unspent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Extensions due to unreasonable delays</a:t>
            </a:r>
          </a:p>
          <a:p>
            <a:r>
              <a:rPr lang="en-US" sz="2600" b="1" i="1" dirty="0">
                <a:latin typeface="Open Sans" panose="020B0606030504020204" pitchFamily="34" charset="0"/>
                <a:ea typeface="Open Sans" panose="020B0606030504020204" pitchFamily="34" charset="0"/>
                <a:cs typeface="Open Sans" panose="020B0606030504020204" pitchFamily="34" charset="0"/>
              </a:rPr>
              <a:t>Formula</a:t>
            </a:r>
            <a:r>
              <a:rPr lang="en-US" sz="2600" b="1" dirty="0">
                <a:latin typeface="Open Sans" panose="020B0606030504020204" pitchFamily="34" charset="0"/>
                <a:ea typeface="Open Sans" panose="020B0606030504020204" pitchFamily="34" charset="0"/>
                <a:cs typeface="Open Sans" panose="020B0606030504020204" pitchFamily="34" charset="0"/>
              </a:rPr>
              <a:t> and C</a:t>
            </a:r>
            <a:r>
              <a:rPr lang="en-US" sz="2600" b="1" i="1" dirty="0">
                <a:latin typeface="Open Sans" panose="020B0606030504020204" pitchFamily="34" charset="0"/>
                <a:ea typeface="Open Sans" panose="020B0606030504020204" pitchFamily="34" charset="0"/>
                <a:cs typeface="Open Sans" panose="020B0606030504020204" pitchFamily="34" charset="0"/>
              </a:rPr>
              <a:t>ollaborative</a:t>
            </a:r>
            <a:r>
              <a:rPr lang="en-US" sz="2600" b="1" dirty="0">
                <a:latin typeface="Open Sans" panose="020B0606030504020204" pitchFamily="34" charset="0"/>
                <a:ea typeface="Open Sans" panose="020B0606030504020204" pitchFamily="34" charset="0"/>
                <a:cs typeface="Open Sans" panose="020B0606030504020204" pitchFamily="34" charset="0"/>
              </a:rPr>
              <a:t> grants are not the same</a:t>
            </a:r>
            <a:endParaRPr lang="en-US" sz="2600" dirty="0">
              <a:latin typeface="Open Sans" panose="020B0606030504020204" pitchFamily="34" charset="0"/>
              <a:ea typeface="Open Sans" panose="020B0606030504020204" pitchFamily="34" charset="0"/>
              <a:cs typeface="Open Sans" panose="020B0606030504020204" pitchFamily="34" charset="0"/>
            </a:endParaRPr>
          </a:p>
          <a:p>
            <a:pPr lvl="1"/>
            <a:r>
              <a:rPr lang="en-US" sz="2000" dirty="0">
                <a:latin typeface="Open Sans" panose="020B0606030504020204" pitchFamily="34" charset="0"/>
                <a:ea typeface="Open Sans" panose="020B0606030504020204" pitchFamily="34" charset="0"/>
                <a:cs typeface="Open Sans" panose="020B0606030504020204" pitchFamily="34" charset="0"/>
              </a:rPr>
              <a:t>Collaborative grants have much less flexibility to change project expenses</a:t>
            </a:r>
          </a:p>
          <a:p>
            <a:endParaRPr lang="en-US" sz="2600" dirty="0"/>
          </a:p>
          <a:p>
            <a:pPr marL="0" marR="0" indent="0">
              <a:spcBef>
                <a:spcPts val="0"/>
              </a:spcBef>
              <a:spcAft>
                <a:spcPts val="0"/>
              </a:spcAft>
              <a:buNone/>
            </a:pPr>
            <a:endParaRPr lang="en-US" sz="2400" dirty="0"/>
          </a:p>
          <a:p>
            <a:endParaRPr lang="en-US" sz="2800" dirty="0"/>
          </a:p>
          <a:p>
            <a:pPr marL="0" indent="0">
              <a:buNone/>
            </a:pPr>
            <a:endParaRPr lang="en-US" dirty="0"/>
          </a:p>
        </p:txBody>
      </p:sp>
    </p:spTree>
    <p:extLst>
      <p:ext uri="{BB962C8B-B14F-4D97-AF65-F5344CB8AC3E}">
        <p14:creationId xmlns:p14="http://schemas.microsoft.com/office/powerpoint/2010/main" val="247300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Amendment Process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fontScale="92500" lnSpcReduction="10000"/>
          </a:bodyPr>
          <a:lstStyle/>
          <a:p>
            <a:r>
              <a:rPr lang="en-US" sz="2400" dirty="0">
                <a:solidFill>
                  <a:schemeClr val="tx1">
                    <a:lumMod val="65000"/>
                    <a:lumOff val="35000"/>
                  </a:schemeClr>
                </a:solidFill>
                <a:latin typeface="Open Sans" panose="020B0606030504020204" pitchFamily="34" charset="0"/>
              </a:rPr>
              <a:t>Once the amendment request is approved, your PM will begin working on the revisions of the budget and scope (like the contracting process).</a:t>
            </a:r>
          </a:p>
          <a:p>
            <a:pPr lvl="1"/>
            <a:r>
              <a:rPr lang="en-US" sz="2200" dirty="0">
                <a:solidFill>
                  <a:schemeClr val="tx1">
                    <a:lumMod val="65000"/>
                    <a:lumOff val="35000"/>
                  </a:schemeClr>
                </a:solidFill>
                <a:latin typeface="Open Sans" panose="020B0606030504020204" pitchFamily="34" charset="0"/>
              </a:rPr>
              <a:t>This time frame is usually 3-4 days of back and forth with you and your PM. </a:t>
            </a:r>
            <a:r>
              <a:rPr lang="en-US" sz="2200" b="1" dirty="0">
                <a:solidFill>
                  <a:schemeClr val="tx1">
                    <a:lumMod val="65000"/>
                    <a:lumOff val="35000"/>
                  </a:schemeClr>
                </a:solidFill>
                <a:latin typeface="Open Sans" panose="020B0606030504020204" pitchFamily="34" charset="0"/>
              </a:rPr>
              <a:t>It is recommended to be easily reachable by phone and email during this period.</a:t>
            </a:r>
            <a:endParaRPr lang="en-US" sz="2400" b="1" dirty="0">
              <a:solidFill>
                <a:schemeClr val="tx1">
                  <a:lumMod val="65000"/>
                  <a:lumOff val="35000"/>
                </a:schemeClr>
              </a:solidFill>
              <a:latin typeface="Open Sans" panose="020B0606030504020204" pitchFamily="34" charset="0"/>
            </a:endParaRPr>
          </a:p>
          <a:p>
            <a:r>
              <a:rPr lang="en-US" sz="2400" dirty="0">
                <a:solidFill>
                  <a:schemeClr val="tx1">
                    <a:lumMod val="65000"/>
                    <a:lumOff val="35000"/>
                  </a:schemeClr>
                </a:solidFill>
                <a:latin typeface="Open Sans" panose="020B0606030504020204" pitchFamily="34" charset="0"/>
              </a:rPr>
              <a:t>After the revisions are complete, the amendment will be finalized for internal review (typically 2-3 days).</a:t>
            </a:r>
          </a:p>
          <a:p>
            <a:endParaRPr lang="en-US" sz="2400" b="1" dirty="0">
              <a:solidFill>
                <a:schemeClr val="tx1">
                  <a:lumMod val="65000"/>
                  <a:lumOff val="35000"/>
                </a:schemeClr>
              </a:solidFill>
              <a:latin typeface="Open Sans" panose="020B0606030504020204" pitchFamily="34" charset="0"/>
            </a:endParaRPr>
          </a:p>
          <a:p>
            <a:r>
              <a:rPr lang="en-US" sz="2400" b="1" dirty="0">
                <a:solidFill>
                  <a:schemeClr val="tx1">
                    <a:lumMod val="65000"/>
                    <a:lumOff val="35000"/>
                  </a:schemeClr>
                </a:solidFill>
                <a:latin typeface="Open Sans" panose="020B0606030504020204" pitchFamily="34" charset="0"/>
              </a:rPr>
              <a:t>Reminder: </a:t>
            </a:r>
            <a:r>
              <a:rPr lang="en-US" sz="2400" dirty="0">
                <a:solidFill>
                  <a:schemeClr val="tx1">
                    <a:lumMod val="65000"/>
                    <a:lumOff val="35000"/>
                  </a:schemeClr>
                </a:solidFill>
                <a:latin typeface="Open Sans" panose="020B0606030504020204" pitchFamily="34" charset="0"/>
              </a:rPr>
              <a:t>The item(s) that are being added to a budget should </a:t>
            </a:r>
            <a:r>
              <a:rPr lang="en-US" sz="2400" b="1" dirty="0">
                <a:solidFill>
                  <a:schemeClr val="tx1">
                    <a:lumMod val="65000"/>
                    <a:lumOff val="35000"/>
                  </a:schemeClr>
                </a:solidFill>
                <a:latin typeface="Open Sans" panose="020B0606030504020204" pitchFamily="34" charset="0"/>
              </a:rPr>
              <a:t>not be purchased until after the </a:t>
            </a:r>
            <a:r>
              <a:rPr lang="en-US" sz="2400" b="1" i="1" dirty="0">
                <a:solidFill>
                  <a:schemeClr val="tx1">
                    <a:lumMod val="65000"/>
                    <a:lumOff val="35000"/>
                  </a:schemeClr>
                </a:solidFill>
                <a:latin typeface="Open Sans" panose="020B0606030504020204" pitchFamily="34" charset="0"/>
              </a:rPr>
              <a:t>effective date </a:t>
            </a:r>
            <a:r>
              <a:rPr lang="en-US" sz="2400" dirty="0">
                <a:solidFill>
                  <a:schemeClr val="tx1">
                    <a:lumMod val="65000"/>
                    <a:lumOff val="35000"/>
                  </a:schemeClr>
                </a:solidFill>
                <a:latin typeface="Open Sans" panose="020B0606030504020204" pitchFamily="34" charset="0"/>
              </a:rPr>
              <a:t>of the amendment. If you are moving funds into FY25, these funds cannot be spent until FY25 starts (7/1/2024).</a:t>
            </a:r>
            <a:endParaRPr lang="en-US" sz="2000" dirty="0">
              <a:solidFill>
                <a:schemeClr val="tx1">
                  <a:lumMod val="65000"/>
                  <a:lumOff val="35000"/>
                </a:schemeClr>
              </a:solidFill>
              <a:latin typeface="Open Sans" panose="020B0606030504020204" pitchFamily="34" charset="0"/>
            </a:endParaRPr>
          </a:p>
          <a:p>
            <a:endParaRPr lang="en-US" sz="2400" b="0" i="0" dirty="0">
              <a:solidFill>
                <a:schemeClr val="bg1">
                  <a:lumMod val="50000"/>
                </a:schemeClr>
              </a:solidFill>
              <a:effectLst/>
              <a:latin typeface="Open Sans" panose="020B0606030504020204" pitchFamily="34" charset="0"/>
            </a:endParaRPr>
          </a:p>
          <a:p>
            <a:endParaRPr lang="en-US" sz="2000" b="0" i="0" dirty="0">
              <a:effectLst/>
              <a:latin typeface="Open Sans" panose="020B0606030504020204" pitchFamily="34" charset="0"/>
            </a:endParaRPr>
          </a:p>
        </p:txBody>
      </p:sp>
    </p:spTree>
    <p:extLst>
      <p:ext uri="{BB962C8B-B14F-4D97-AF65-F5344CB8AC3E}">
        <p14:creationId xmlns:p14="http://schemas.microsoft.com/office/powerpoint/2010/main" val="1860605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Amendment Process, cont. </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5105400"/>
          </a:xfrm>
        </p:spPr>
        <p:txBody>
          <a:bodyPr>
            <a:normAutofit/>
          </a:bodyPr>
          <a:lstStyle/>
          <a:p>
            <a:r>
              <a:rPr lang="en-US" sz="2400" dirty="0">
                <a:solidFill>
                  <a:schemeClr val="tx1">
                    <a:lumMod val="65000"/>
                    <a:lumOff val="35000"/>
                  </a:schemeClr>
                </a:solidFill>
                <a:latin typeface="Open Sans" panose="020B0606030504020204" pitchFamily="34" charset="0"/>
              </a:rPr>
              <a:t>Once internal review is complete, the amendment will be sent to the Authorized Official (e.g., Mayor or City Manager) for signature.</a:t>
            </a:r>
          </a:p>
          <a:p>
            <a:endParaRPr lang="en-US" sz="2400" dirty="0">
              <a:solidFill>
                <a:schemeClr val="tx1">
                  <a:lumMod val="65000"/>
                  <a:lumOff val="35000"/>
                </a:schemeClr>
              </a:solidFill>
              <a:latin typeface="Open Sans" panose="020B0606030504020204" pitchFamily="34" charset="0"/>
            </a:endParaRPr>
          </a:p>
          <a:p>
            <a:r>
              <a:rPr lang="en-US" sz="2400" dirty="0">
                <a:solidFill>
                  <a:schemeClr val="tx1">
                    <a:lumMod val="65000"/>
                    <a:lumOff val="35000"/>
                  </a:schemeClr>
                </a:solidFill>
                <a:latin typeface="Open Sans" panose="020B0606030504020204" pitchFamily="34" charset="0"/>
              </a:rPr>
              <a:t>Once the amendment is sent out for signature, you are given a deadline to return the signed amendment </a:t>
            </a:r>
            <a:r>
              <a:rPr lang="en-US" sz="2400" i="1" dirty="0">
                <a:solidFill>
                  <a:schemeClr val="tx1">
                    <a:lumMod val="65000"/>
                    <a:lumOff val="35000"/>
                  </a:schemeClr>
                </a:solidFill>
                <a:latin typeface="Open Sans" panose="020B0606030504020204" pitchFamily="34" charset="0"/>
              </a:rPr>
              <a:t>two weeks before the amendment effective date (1</a:t>
            </a:r>
            <a:r>
              <a:rPr lang="en-US" sz="2400" i="1" baseline="30000" dirty="0">
                <a:solidFill>
                  <a:schemeClr val="tx1">
                    <a:lumMod val="65000"/>
                    <a:lumOff val="35000"/>
                  </a:schemeClr>
                </a:solidFill>
                <a:latin typeface="Open Sans" panose="020B0606030504020204" pitchFamily="34" charset="0"/>
              </a:rPr>
              <a:t>st</a:t>
            </a:r>
            <a:r>
              <a:rPr lang="en-US" sz="2400" i="1" dirty="0">
                <a:solidFill>
                  <a:schemeClr val="tx1">
                    <a:lumMod val="65000"/>
                    <a:lumOff val="35000"/>
                  </a:schemeClr>
                </a:solidFill>
                <a:latin typeface="Open Sans" panose="020B0606030504020204" pitchFamily="34" charset="0"/>
              </a:rPr>
              <a:t> or 15</a:t>
            </a:r>
            <a:r>
              <a:rPr lang="en-US" sz="2400" i="1" baseline="30000" dirty="0">
                <a:solidFill>
                  <a:schemeClr val="tx1">
                    <a:lumMod val="65000"/>
                    <a:lumOff val="35000"/>
                  </a:schemeClr>
                </a:solidFill>
                <a:latin typeface="Open Sans" panose="020B0606030504020204" pitchFamily="34" charset="0"/>
              </a:rPr>
              <a:t>th</a:t>
            </a:r>
            <a:r>
              <a:rPr lang="en-US" sz="2400" i="1" dirty="0">
                <a:solidFill>
                  <a:schemeClr val="tx1">
                    <a:lumMod val="65000"/>
                    <a:lumOff val="35000"/>
                  </a:schemeClr>
                </a:solidFill>
                <a:latin typeface="Open Sans" panose="020B0606030504020204" pitchFamily="34" charset="0"/>
              </a:rPr>
              <a:t> of the month).</a:t>
            </a:r>
          </a:p>
          <a:p>
            <a:pPr lvl="1"/>
            <a:r>
              <a:rPr lang="en-US" sz="2200" b="1" dirty="0">
                <a:solidFill>
                  <a:schemeClr val="tx1">
                    <a:lumMod val="65000"/>
                    <a:lumOff val="35000"/>
                  </a:schemeClr>
                </a:solidFill>
                <a:latin typeface="Open Sans" panose="020B0606030504020204" pitchFamily="34" charset="0"/>
              </a:rPr>
              <a:t>Note</a:t>
            </a:r>
            <a:r>
              <a:rPr lang="en-US" sz="2200" dirty="0">
                <a:solidFill>
                  <a:schemeClr val="tx1">
                    <a:lumMod val="65000"/>
                    <a:lumOff val="35000"/>
                  </a:schemeClr>
                </a:solidFill>
                <a:latin typeface="Open Sans" panose="020B0606030504020204" pitchFamily="34" charset="0"/>
              </a:rPr>
              <a:t>: If the amendment needs to go to an official city council or commission meeting prior to signature from the authorized official, this may extend out the amendment effective date.</a:t>
            </a:r>
          </a:p>
          <a:p>
            <a:pPr lvl="1"/>
            <a:endParaRPr lang="en-US" sz="2200" b="1" dirty="0">
              <a:solidFill>
                <a:schemeClr val="tx1">
                  <a:lumMod val="65000"/>
                  <a:lumOff val="35000"/>
                </a:schemeClr>
              </a:solidFill>
              <a:latin typeface="Open Sans" panose="020B0606030504020204" pitchFamily="34" charset="0"/>
            </a:endParaRPr>
          </a:p>
          <a:p>
            <a:pPr lvl="1"/>
            <a:endParaRPr lang="en-US" sz="1800" b="0" i="0" dirty="0">
              <a:effectLst/>
              <a:latin typeface="Open Sans" panose="020B0606030504020204" pitchFamily="34" charset="0"/>
            </a:endParaRPr>
          </a:p>
          <a:p>
            <a:endParaRPr lang="en-US" sz="2000" b="0" i="0" dirty="0">
              <a:effectLst/>
              <a:latin typeface="Open Sans" panose="020B0606030504020204" pitchFamily="34" charset="0"/>
            </a:endParaRPr>
          </a:p>
        </p:txBody>
      </p:sp>
    </p:spTree>
    <p:extLst>
      <p:ext uri="{BB962C8B-B14F-4D97-AF65-F5344CB8AC3E}">
        <p14:creationId xmlns:p14="http://schemas.microsoft.com/office/powerpoint/2010/main" val="3517726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Amendment Process, cont. </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5105400"/>
          </a:xfrm>
        </p:spPr>
        <p:txBody>
          <a:bodyPr>
            <a:normAutofit/>
          </a:bodyPr>
          <a:lstStyle/>
          <a:p>
            <a:r>
              <a:rPr lang="en-US" sz="2400" dirty="0">
                <a:solidFill>
                  <a:schemeClr val="tx1">
                    <a:lumMod val="65000"/>
                    <a:lumOff val="35000"/>
                  </a:schemeClr>
                </a:solidFill>
                <a:latin typeface="Open Sans" panose="020B0606030504020204" pitchFamily="34" charset="0"/>
              </a:rPr>
              <a:t>Once the amendment has been executed:</a:t>
            </a:r>
          </a:p>
          <a:p>
            <a:pPr lvl="1"/>
            <a:r>
              <a:rPr lang="en-US" sz="2200" dirty="0">
                <a:solidFill>
                  <a:schemeClr val="tx1">
                    <a:lumMod val="65000"/>
                    <a:lumOff val="35000"/>
                  </a:schemeClr>
                </a:solidFill>
                <a:latin typeface="Open Sans" panose="020B0606030504020204" pitchFamily="34" charset="0"/>
              </a:rPr>
              <a:t>A fully executed and final copy of the amendment will be sent to you.</a:t>
            </a:r>
          </a:p>
          <a:p>
            <a:pPr lvl="1"/>
            <a:r>
              <a:rPr lang="en-US" sz="2200" dirty="0">
                <a:solidFill>
                  <a:schemeClr val="tx1">
                    <a:lumMod val="65000"/>
                    <a:lumOff val="35000"/>
                  </a:schemeClr>
                </a:solidFill>
                <a:latin typeface="Open Sans" panose="020B0606030504020204" pitchFamily="34" charset="0"/>
              </a:rPr>
              <a:t>A </a:t>
            </a:r>
            <a:r>
              <a:rPr lang="en-US" sz="2200" b="1" dirty="0">
                <a:solidFill>
                  <a:schemeClr val="tx1">
                    <a:lumMod val="65000"/>
                    <a:lumOff val="35000"/>
                  </a:schemeClr>
                </a:solidFill>
                <a:latin typeface="Open Sans" panose="020B0606030504020204" pitchFamily="34" charset="0"/>
              </a:rPr>
              <a:t>new invoice workbook </a:t>
            </a:r>
            <a:r>
              <a:rPr lang="en-US" sz="2200" dirty="0">
                <a:solidFill>
                  <a:schemeClr val="tx1">
                    <a:lumMod val="65000"/>
                    <a:lumOff val="35000"/>
                  </a:schemeClr>
                </a:solidFill>
                <a:latin typeface="Open Sans" panose="020B0606030504020204" pitchFamily="34" charset="0"/>
              </a:rPr>
              <a:t>will be generated, which you will use to invoice the State.</a:t>
            </a:r>
          </a:p>
          <a:p>
            <a:pPr lvl="2"/>
            <a:r>
              <a:rPr lang="en-US" sz="2000" dirty="0">
                <a:solidFill>
                  <a:schemeClr val="tx1">
                    <a:lumMod val="65000"/>
                    <a:lumOff val="35000"/>
                  </a:schemeClr>
                </a:solidFill>
                <a:latin typeface="Open Sans" panose="020B0606030504020204" pitchFamily="34" charset="0"/>
              </a:rPr>
              <a:t>Note: It may take several weeks to be issued a new invoice workbook. Please be careful not to use the old workbook once the amendment is effective – </a:t>
            </a:r>
            <a:r>
              <a:rPr lang="en-US" sz="2000" b="1" dirty="0">
                <a:solidFill>
                  <a:schemeClr val="tx1">
                    <a:lumMod val="65000"/>
                    <a:lumOff val="35000"/>
                  </a:schemeClr>
                </a:solidFill>
                <a:latin typeface="Open Sans" panose="020B0606030504020204" pitchFamily="34" charset="0"/>
              </a:rPr>
              <a:t>please wait to invoice for added expenses until you receive the new workbook</a:t>
            </a:r>
            <a:r>
              <a:rPr lang="en-US" sz="2000" dirty="0">
                <a:solidFill>
                  <a:schemeClr val="tx1">
                    <a:lumMod val="65000"/>
                    <a:lumOff val="35000"/>
                  </a:schemeClr>
                </a:solidFill>
                <a:latin typeface="Open Sans" panose="020B0606030504020204" pitchFamily="34" charset="0"/>
              </a:rPr>
              <a:t>.</a:t>
            </a:r>
          </a:p>
          <a:p>
            <a:endParaRPr lang="en-US" sz="2000" b="0" i="0" dirty="0">
              <a:effectLst/>
              <a:latin typeface="Open Sans" panose="020B0606030504020204" pitchFamily="34" charset="0"/>
            </a:endParaRPr>
          </a:p>
          <a:p>
            <a:r>
              <a:rPr lang="en-US" sz="2400" dirty="0">
                <a:latin typeface="Open Sans" panose="020B0606030504020204" pitchFamily="34" charset="0"/>
              </a:rPr>
              <a:t>You should continue with your project during the amendment process, using current invoice workbook.</a:t>
            </a:r>
            <a:endParaRPr lang="en-US" sz="2400" b="0" i="0" dirty="0">
              <a:effectLst/>
              <a:latin typeface="Open Sans" panose="020B0606030504020204" pitchFamily="34" charset="0"/>
            </a:endParaRPr>
          </a:p>
        </p:txBody>
      </p:sp>
    </p:spTree>
    <p:extLst>
      <p:ext uri="{BB962C8B-B14F-4D97-AF65-F5344CB8AC3E}">
        <p14:creationId xmlns:p14="http://schemas.microsoft.com/office/powerpoint/2010/main" val="3002771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3527139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85C3-1515-6382-7AF5-0368A4CD8A6B}"/>
              </a:ext>
            </a:extLst>
          </p:cNvPr>
          <p:cNvSpPr>
            <a:spLocks noGrp="1"/>
          </p:cNvSpPr>
          <p:nvPr>
            <p:ph type="title"/>
          </p:nvPr>
        </p:nvSpPr>
        <p:spPr/>
        <p:txBody>
          <a:bodyPr/>
          <a:lstStyle/>
          <a:p>
            <a:r>
              <a:rPr lang="en-US" dirty="0"/>
              <a:t>Invoicing</a:t>
            </a:r>
          </a:p>
        </p:txBody>
      </p:sp>
      <p:sp>
        <p:nvSpPr>
          <p:cNvPr id="3" name="Content Placeholder 2">
            <a:extLst>
              <a:ext uri="{FF2B5EF4-FFF2-40B4-BE49-F238E27FC236}">
                <a16:creationId xmlns:a16="http://schemas.microsoft.com/office/drawing/2014/main" id="{D036F758-E32C-E082-32B3-AA835BF2A48A}"/>
              </a:ext>
            </a:extLst>
          </p:cNvPr>
          <p:cNvSpPr>
            <a:spLocks noGrp="1"/>
          </p:cNvSpPr>
          <p:nvPr>
            <p:ph idx="1"/>
          </p:nvPr>
        </p:nvSpPr>
        <p:spPr>
          <a:xfrm>
            <a:off x="472440" y="1295400"/>
            <a:ext cx="8229600" cy="5029199"/>
          </a:xfrm>
        </p:spPr>
        <p:txBody>
          <a:bodyPr>
            <a:normAutofit fontScale="85000" lnSpcReduction="10000"/>
          </a:bodyPr>
          <a:lstStyle/>
          <a:p>
            <a:pPr marL="0" indent="0">
              <a:buNone/>
            </a:pPr>
            <a:r>
              <a:rPr lang="en-US" sz="2400" dirty="0"/>
              <a:t>VCIF is a REIMBURSEMENT grant – your agency spends the money on budgeted items and then invoices the state for reimbursement. </a:t>
            </a:r>
          </a:p>
          <a:p>
            <a:pPr marL="0" indent="0">
              <a:buNone/>
            </a:pPr>
            <a:endParaRPr lang="en-US" sz="2400" dirty="0"/>
          </a:p>
          <a:p>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Monthly</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 invoicing is </a:t>
            </a:r>
            <a:r>
              <a:rPr lang="en-US" sz="2400" spc="-30" dirty="0">
                <a:latin typeface="Open Sans" panose="020B0606030504020204" pitchFamily="34" charset="0"/>
                <a:ea typeface="Calibri" panose="020F0502020204030204" pitchFamily="34" charset="0"/>
                <a:cs typeface="Times New Roman" panose="02020603050405020304" pitchFamily="18" charset="0"/>
              </a:rPr>
              <a:t>strongly recommended.</a:t>
            </a:r>
          </a:p>
          <a:p>
            <a:r>
              <a:rPr lang="en-US" sz="2400" spc="-30" dirty="0">
                <a:latin typeface="Open Sans" panose="020B0606030504020204" pitchFamily="34" charset="0"/>
                <a:ea typeface="Calibri" panose="020F0502020204030204" pitchFamily="34" charset="0"/>
                <a:cs typeface="Times New Roman" panose="02020603050405020304" pitchFamily="18" charset="0"/>
              </a:rPr>
              <a:t>Agencies </a:t>
            </a:r>
            <a:r>
              <a:rPr lang="en-US" sz="2400" b="1" spc="-30" dirty="0">
                <a:latin typeface="Open Sans" panose="020B0606030504020204" pitchFamily="34" charset="0"/>
                <a:ea typeface="Calibri" panose="020F0502020204030204" pitchFamily="34" charset="0"/>
                <a:cs typeface="Times New Roman" panose="02020603050405020304" pitchFamily="18" charset="0"/>
              </a:rPr>
              <a:t>must use the invoice workbook sent to them </a:t>
            </a:r>
            <a:r>
              <a:rPr lang="en-US" sz="2400" spc="-30" dirty="0">
                <a:latin typeface="Open Sans" panose="020B0606030504020204" pitchFamily="34" charset="0"/>
                <a:ea typeface="Calibri" panose="020F0502020204030204" pitchFamily="34" charset="0"/>
                <a:cs typeface="Times New Roman" panose="02020603050405020304" pitchFamily="18" charset="0"/>
              </a:rPr>
              <a:t>by the State Office of Business and Finance (OBF). </a:t>
            </a:r>
            <a:r>
              <a:rPr lang="en-US" sz="2400" spc="-30" dirty="0">
                <a:solidFill>
                  <a:srgbClr val="0070C0"/>
                </a:solidFill>
                <a:latin typeface="Open Sans" panose="020B0606030504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OBF.Grants@tn.gov</a:t>
            </a:r>
            <a:r>
              <a:rPr lang="en-US" sz="2400" spc="-30" dirty="0">
                <a:solidFill>
                  <a:srgbClr val="0070C0"/>
                </a:solidFill>
                <a:latin typeface="Open Sans" panose="020B0606030504020204" pitchFamily="34" charset="0"/>
                <a:ea typeface="Calibri" panose="020F0502020204030204" pitchFamily="34" charset="0"/>
                <a:cs typeface="Times New Roman" panose="02020603050405020304" pitchFamily="18" charset="0"/>
              </a:rPr>
              <a:t> </a:t>
            </a:r>
          </a:p>
          <a:p>
            <a:pPr lvl="1"/>
            <a:r>
              <a:rPr lang="en-US" sz="2200" spc="-30" dirty="0">
                <a:latin typeface="Open Sans" panose="020B0606030504020204" pitchFamily="34" charset="0"/>
                <a:ea typeface="Calibri" panose="020F0502020204030204" pitchFamily="34" charset="0"/>
                <a:cs typeface="Times New Roman" panose="02020603050405020304" pitchFamily="18" charset="0"/>
              </a:rPr>
              <a:t>CHECK THAT YOUR ADDRESS IS CORRECT – THIS IS WHERE CHECKS WILL BE MAILED.</a:t>
            </a:r>
          </a:p>
          <a:p>
            <a:pPr lvl="1"/>
            <a:r>
              <a:rPr lang="en-US" sz="2200" spc="-30" dirty="0">
                <a:latin typeface="Open Sans" panose="020B0606030504020204" pitchFamily="34" charset="0"/>
                <a:ea typeface="Calibri" panose="020F0502020204030204" pitchFamily="34" charset="0"/>
                <a:cs typeface="Times New Roman" panose="02020603050405020304" pitchFamily="18" charset="0"/>
              </a:rPr>
              <a:t>Use current </a:t>
            </a:r>
            <a:r>
              <a:rPr lang="en-US" sz="2200" spc="-30">
                <a:latin typeface="Open Sans" panose="020B0606030504020204" pitchFamily="34" charset="0"/>
                <a:ea typeface="Calibri" panose="020F0502020204030204" pitchFamily="34" charset="0"/>
                <a:cs typeface="Times New Roman" panose="02020603050405020304" pitchFamily="18" charset="0"/>
              </a:rPr>
              <a:t>invoice workbook </a:t>
            </a:r>
            <a:r>
              <a:rPr lang="en-US" sz="2200" spc="-30" dirty="0">
                <a:latin typeface="Open Sans" panose="020B0606030504020204" pitchFamily="34" charset="0"/>
                <a:ea typeface="Calibri" panose="020F0502020204030204" pitchFamily="34" charset="0"/>
                <a:cs typeface="Times New Roman" panose="02020603050405020304" pitchFamily="18" charset="0"/>
              </a:rPr>
              <a:t>until any amendments are </a:t>
            </a:r>
            <a:r>
              <a:rPr lang="en-US" sz="2200" i="1" spc="-30" dirty="0">
                <a:latin typeface="Open Sans" panose="020B0606030504020204" pitchFamily="34" charset="0"/>
                <a:ea typeface="Calibri" panose="020F0502020204030204" pitchFamily="34" charset="0"/>
                <a:cs typeface="Times New Roman" panose="02020603050405020304" pitchFamily="18" charset="0"/>
              </a:rPr>
              <a:t>effective</a:t>
            </a:r>
            <a:r>
              <a:rPr lang="en-US" sz="2200" spc="-30" dirty="0">
                <a:latin typeface="Open Sans" panose="020B0606030504020204" pitchFamily="34" charset="0"/>
                <a:ea typeface="Calibri" panose="020F0502020204030204" pitchFamily="34" charset="0"/>
                <a:cs typeface="Times New Roman" panose="02020603050405020304" pitchFamily="18" charset="0"/>
              </a:rPr>
              <a:t>.</a:t>
            </a:r>
          </a:p>
          <a:p>
            <a:r>
              <a:rPr lang="en-US" sz="2400" spc="-30" dirty="0">
                <a:effectLst/>
                <a:latin typeface="Open Sans" panose="020B0606030504020204" pitchFamily="34" charset="0"/>
                <a:ea typeface="Calibri" panose="020F0502020204030204" pitchFamily="34" charset="0"/>
                <a:cs typeface="Times New Roman" panose="02020603050405020304" pitchFamily="18" charset="0"/>
              </a:rPr>
              <a:t>At a minimum, agencies </a:t>
            </a:r>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MUST </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request reimbursement </a:t>
            </a:r>
            <a:r>
              <a:rPr lang="en-US" sz="2400" b="1" spc="-30" dirty="0">
                <a:effectLst/>
                <a:latin typeface="Open Sans" panose="020B0606030504020204" pitchFamily="34" charset="0"/>
                <a:ea typeface="Calibri" panose="020F0502020204030204" pitchFamily="34" charset="0"/>
                <a:cs typeface="Times New Roman" panose="02020603050405020304" pitchFamily="18" charset="0"/>
              </a:rPr>
              <a:t>no later than 30 days after the end of each quarter </a:t>
            </a:r>
            <a:r>
              <a:rPr lang="en-US" sz="2400" spc="-30" dirty="0">
                <a:effectLst/>
                <a:latin typeface="Open Sans" panose="020B0606030504020204" pitchFamily="34" charset="0"/>
                <a:ea typeface="Calibri" panose="020F0502020204030204" pitchFamily="34" charset="0"/>
                <a:cs typeface="Times New Roman" panose="02020603050405020304" pitchFamily="18" charset="0"/>
              </a:rPr>
              <a:t>for all the expenses incurred during the quarter in its entirety. </a:t>
            </a:r>
            <a:r>
              <a:rPr lang="en-US" sz="2400" b="1" spc="-30" dirty="0">
                <a:solidFill>
                  <a:srgbClr val="FF0000"/>
                </a:solidFill>
                <a:effectLst/>
                <a:latin typeface="Open Sans" panose="020B0606030504020204" pitchFamily="34" charset="0"/>
                <a:ea typeface="Calibri" panose="020F0502020204030204" pitchFamily="34" charset="0"/>
                <a:cs typeface="Times New Roman" panose="02020603050405020304" pitchFamily="18" charset="0"/>
              </a:rPr>
              <a:t>(Next due: April 30)</a:t>
            </a:r>
          </a:p>
          <a:p>
            <a:endParaRPr lang="en-US" sz="2400" spc="-30" dirty="0">
              <a:latin typeface="Open Sans" panose="020B0606030504020204" pitchFamily="34" charset="0"/>
              <a:ea typeface="Calibri" panose="020F0502020204030204" pitchFamily="34" charset="0"/>
              <a:cs typeface="Times New Roman" panose="02020603050405020304" pitchFamily="18" charset="0"/>
            </a:endParaRPr>
          </a:p>
          <a:p>
            <a:pPr marL="0" indent="0">
              <a:buNone/>
            </a:pPr>
            <a:r>
              <a:rPr lang="en-US" sz="2400" b="1" spc="-30" dirty="0">
                <a:latin typeface="Open Sans" panose="020B0606030504020204" pitchFamily="34" charset="0"/>
                <a:ea typeface="Calibri" panose="020F0502020204030204" pitchFamily="34" charset="0"/>
                <a:cs typeface="Times New Roman" panose="02020603050405020304" pitchFamily="18" charset="0"/>
              </a:rPr>
              <a:t>Reach out to your OCJP PM Specialist </a:t>
            </a:r>
            <a:r>
              <a:rPr lang="en-US" sz="2400" spc="-30" dirty="0">
                <a:latin typeface="Open Sans" panose="020B0606030504020204" pitchFamily="34" charset="0"/>
                <a:ea typeface="Calibri" panose="020F0502020204030204" pitchFamily="34" charset="0"/>
                <a:cs typeface="Times New Roman" panose="02020603050405020304" pitchFamily="18" charset="0"/>
              </a:rPr>
              <a:t>to discuss any barriers your agency is experiencing in expending funds, hiring grant funded staff, and executing subcontracts, etc.</a:t>
            </a:r>
          </a:p>
          <a:p>
            <a:endParaRPr lang="en-US" sz="2400" spc="-30" dirty="0">
              <a:effectLst/>
              <a:latin typeface="Open Sans" panose="020B060603050402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953227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a:xfrm>
            <a:off x="457200" y="304800"/>
            <a:ext cx="8610600" cy="1143000"/>
          </a:xfrm>
        </p:spPr>
        <p:txBody>
          <a:bodyPr/>
          <a:lstStyle/>
          <a:p>
            <a:r>
              <a:rPr lang="en-US" dirty="0"/>
              <a:t>UT LEIC Trainings: FREE for VCIF Grantees</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228600" y="1219201"/>
            <a:ext cx="3063128" cy="933450"/>
          </a:xfrm>
        </p:spPr>
        <p:txBody>
          <a:bodyPr>
            <a:noAutofit/>
          </a:bodyPr>
          <a:lstStyle/>
          <a:p>
            <a:pPr marL="0" indent="0">
              <a:buNone/>
            </a:pPr>
            <a:r>
              <a:rPr lang="en-US" dirty="0"/>
              <a:t>Crime Scene Operations   </a:t>
            </a:r>
            <a:r>
              <a:rPr lang="en-US" b="1" dirty="0"/>
              <a:t>Multiple dates in Feb, Mar, May, June 2024</a:t>
            </a:r>
          </a:p>
        </p:txBody>
      </p:sp>
      <p:sp>
        <p:nvSpPr>
          <p:cNvPr id="9" name="Content Placeholder 2">
            <a:extLst>
              <a:ext uri="{FF2B5EF4-FFF2-40B4-BE49-F238E27FC236}">
                <a16:creationId xmlns:a16="http://schemas.microsoft.com/office/drawing/2014/main" id="{BED8A79E-D7F1-AEAE-B6F8-95BA9395FDBD}"/>
              </a:ext>
            </a:extLst>
          </p:cNvPr>
          <p:cNvSpPr txBox="1">
            <a:spLocks/>
          </p:cNvSpPr>
          <p:nvPr/>
        </p:nvSpPr>
        <p:spPr>
          <a:xfrm>
            <a:off x="6080872" y="1219200"/>
            <a:ext cx="3063128" cy="10547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Criminal Investigations </a:t>
            </a:r>
            <a:r>
              <a:rPr lang="en-US" b="1" dirty="0"/>
              <a:t>February 19-23, 2024; July 11-26, 2024</a:t>
            </a:r>
            <a:endParaRPr lang="en-US" dirty="0"/>
          </a:p>
        </p:txBody>
      </p:sp>
      <p:sp>
        <p:nvSpPr>
          <p:cNvPr id="5" name="TextBox 4">
            <a:extLst>
              <a:ext uri="{FF2B5EF4-FFF2-40B4-BE49-F238E27FC236}">
                <a16:creationId xmlns:a16="http://schemas.microsoft.com/office/drawing/2014/main" id="{C6C511BF-55CE-6ED4-E4BF-AE98A4471662}"/>
              </a:ext>
            </a:extLst>
          </p:cNvPr>
          <p:cNvSpPr txBox="1"/>
          <p:nvPr/>
        </p:nvSpPr>
        <p:spPr>
          <a:xfrm>
            <a:off x="2819400" y="5951931"/>
            <a:ext cx="4676388" cy="338554"/>
          </a:xfrm>
          <a:prstGeom prst="rect">
            <a:avLst/>
          </a:prstGeom>
          <a:noFill/>
        </p:spPr>
        <p:txBody>
          <a:bodyPr wrap="square" rtlCol="0">
            <a:spAutoFit/>
          </a:bodyPr>
          <a:lstStyle/>
          <a:p>
            <a:pPr marL="0" indent="0">
              <a:buNone/>
            </a:pP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Contact </a:t>
            </a:r>
            <a:r>
              <a:rPr lang="en-US" sz="1600" i="0" u="none" strike="noStrike"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hlinkClick r:id="rId3" tooltip="Email Ashley Ferris">
                  <a:extLst>
                    <a:ext uri="{A12FA001-AC4F-418D-AE19-62706E023703}">
                      <ahyp:hlinkClr xmlns:ahyp="http://schemas.microsoft.com/office/drawing/2018/hyperlinkcolor" val="tx"/>
                    </a:ext>
                  </a:extLst>
                </a:hlinkClick>
              </a:rPr>
              <a:t>ashley.ferris@tennessee.edu</a:t>
            </a: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Content Placeholder 2">
            <a:extLst>
              <a:ext uri="{FF2B5EF4-FFF2-40B4-BE49-F238E27FC236}">
                <a16:creationId xmlns:a16="http://schemas.microsoft.com/office/drawing/2014/main" id="{483DF2E3-4B23-76A6-326B-FF903606622B}"/>
              </a:ext>
            </a:extLst>
          </p:cNvPr>
          <p:cNvSpPr txBox="1">
            <a:spLocks/>
          </p:cNvSpPr>
          <p:nvPr/>
        </p:nvSpPr>
        <p:spPr>
          <a:xfrm>
            <a:off x="3162057" y="1219200"/>
            <a:ext cx="2886521"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Field Training Officer </a:t>
            </a:r>
            <a:r>
              <a:rPr lang="en-US" b="1" dirty="0"/>
              <a:t>Every Month from Feb-Aug 2024</a:t>
            </a:r>
          </a:p>
        </p:txBody>
      </p:sp>
      <p:pic>
        <p:nvPicPr>
          <p:cNvPr id="8" name="Picture 7">
            <a:extLst>
              <a:ext uri="{FF2B5EF4-FFF2-40B4-BE49-F238E27FC236}">
                <a16:creationId xmlns:a16="http://schemas.microsoft.com/office/drawing/2014/main" id="{447EE7CE-A3A5-1C58-8140-746665C89478}"/>
              </a:ext>
            </a:extLst>
          </p:cNvPr>
          <p:cNvPicPr>
            <a:picLocks noChangeAspect="1"/>
          </p:cNvPicPr>
          <p:nvPr/>
        </p:nvPicPr>
        <p:blipFill>
          <a:blip r:embed="rId4"/>
          <a:stretch>
            <a:fillRect/>
          </a:stretch>
        </p:blipFill>
        <p:spPr>
          <a:xfrm>
            <a:off x="6036663" y="2264446"/>
            <a:ext cx="2760211" cy="3566165"/>
          </a:xfrm>
          <a:prstGeom prst="rect">
            <a:avLst/>
          </a:prstGeom>
        </p:spPr>
      </p:pic>
      <p:pic>
        <p:nvPicPr>
          <p:cNvPr id="11" name="Picture 10">
            <a:extLst>
              <a:ext uri="{FF2B5EF4-FFF2-40B4-BE49-F238E27FC236}">
                <a16:creationId xmlns:a16="http://schemas.microsoft.com/office/drawing/2014/main" id="{44321DA9-7E07-670E-4B30-F05523775817}"/>
              </a:ext>
            </a:extLst>
          </p:cNvPr>
          <p:cNvPicPr>
            <a:picLocks noChangeAspect="1"/>
          </p:cNvPicPr>
          <p:nvPr/>
        </p:nvPicPr>
        <p:blipFill>
          <a:blip r:embed="rId5"/>
          <a:stretch>
            <a:fillRect/>
          </a:stretch>
        </p:blipFill>
        <p:spPr>
          <a:xfrm>
            <a:off x="247649" y="2273971"/>
            <a:ext cx="2752839" cy="3556640"/>
          </a:xfrm>
          <a:prstGeom prst="rect">
            <a:avLst/>
          </a:prstGeom>
        </p:spPr>
      </p:pic>
      <p:pic>
        <p:nvPicPr>
          <p:cNvPr id="15" name="Picture 14">
            <a:extLst>
              <a:ext uri="{FF2B5EF4-FFF2-40B4-BE49-F238E27FC236}">
                <a16:creationId xmlns:a16="http://schemas.microsoft.com/office/drawing/2014/main" id="{D3ACA09A-FB88-47A9-6359-7C4047581DF9}"/>
              </a:ext>
            </a:extLst>
          </p:cNvPr>
          <p:cNvPicPr>
            <a:picLocks noChangeAspect="1"/>
          </p:cNvPicPr>
          <p:nvPr/>
        </p:nvPicPr>
        <p:blipFill>
          <a:blip r:embed="rId6"/>
          <a:stretch>
            <a:fillRect/>
          </a:stretch>
        </p:blipFill>
        <p:spPr>
          <a:xfrm>
            <a:off x="3162057" y="2273972"/>
            <a:ext cx="2760212" cy="3566166"/>
          </a:xfrm>
          <a:prstGeom prst="rect">
            <a:avLst/>
          </a:prstGeom>
        </p:spPr>
      </p:pic>
    </p:spTree>
    <p:extLst>
      <p:ext uri="{BB962C8B-B14F-4D97-AF65-F5344CB8AC3E}">
        <p14:creationId xmlns:p14="http://schemas.microsoft.com/office/powerpoint/2010/main" val="2484250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a:xfrm>
            <a:off x="457200" y="304800"/>
            <a:ext cx="8610600" cy="1143000"/>
          </a:xfrm>
        </p:spPr>
        <p:txBody>
          <a:bodyPr/>
          <a:lstStyle/>
          <a:p>
            <a:r>
              <a:rPr lang="en-US" dirty="0"/>
              <a:t>UT LEIC Trainings: FREE for VCIF Grantees</a:t>
            </a:r>
          </a:p>
        </p:txBody>
      </p:sp>
      <p:sp>
        <p:nvSpPr>
          <p:cNvPr id="5" name="TextBox 4">
            <a:extLst>
              <a:ext uri="{FF2B5EF4-FFF2-40B4-BE49-F238E27FC236}">
                <a16:creationId xmlns:a16="http://schemas.microsoft.com/office/drawing/2014/main" id="{C6C511BF-55CE-6ED4-E4BF-AE98A4471662}"/>
              </a:ext>
            </a:extLst>
          </p:cNvPr>
          <p:cNvSpPr txBox="1"/>
          <p:nvPr/>
        </p:nvSpPr>
        <p:spPr>
          <a:xfrm>
            <a:off x="2819400" y="5951931"/>
            <a:ext cx="4676388" cy="338554"/>
          </a:xfrm>
          <a:prstGeom prst="rect">
            <a:avLst/>
          </a:prstGeom>
          <a:noFill/>
        </p:spPr>
        <p:txBody>
          <a:bodyPr wrap="square" rtlCol="0">
            <a:spAutoFit/>
          </a:bodyPr>
          <a:lstStyle/>
          <a:p>
            <a:pPr marL="0" indent="0">
              <a:buNone/>
            </a:pP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Contact </a:t>
            </a:r>
            <a:r>
              <a:rPr lang="en-US" sz="1600" i="0" u="none" strike="noStrike" dirty="0">
                <a:solidFill>
                  <a:schemeClr val="accent5"/>
                </a:solidFill>
                <a:effectLst/>
                <a:latin typeface="Open Sans" panose="020B0606030504020204" pitchFamily="34" charset="0"/>
                <a:ea typeface="Open Sans" panose="020B0606030504020204" pitchFamily="34" charset="0"/>
                <a:cs typeface="Open Sans" panose="020B0606030504020204" pitchFamily="34" charset="0"/>
                <a:hlinkClick r:id="rId3" tooltip="Email Ashley Ferris">
                  <a:extLst>
                    <a:ext uri="{A12FA001-AC4F-418D-AE19-62706E023703}">
                      <ahyp:hlinkClr xmlns:ahyp="http://schemas.microsoft.com/office/drawing/2018/hyperlinkcolor" val="tx"/>
                    </a:ext>
                  </a:extLst>
                </a:hlinkClick>
              </a:rPr>
              <a:t>ashley.ferris@tennessee.edu</a:t>
            </a:r>
            <a:r>
              <a:rPr lang="en-US" sz="1600" dirty="0">
                <a:solidFill>
                  <a:schemeClr val="accent5"/>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2" name="Content Placeholder 2">
            <a:extLst>
              <a:ext uri="{FF2B5EF4-FFF2-40B4-BE49-F238E27FC236}">
                <a16:creationId xmlns:a16="http://schemas.microsoft.com/office/drawing/2014/main" id="{483DF2E3-4B23-76A6-326B-FF903606622B}"/>
              </a:ext>
            </a:extLst>
          </p:cNvPr>
          <p:cNvSpPr txBox="1">
            <a:spLocks/>
          </p:cNvSpPr>
          <p:nvPr/>
        </p:nvSpPr>
        <p:spPr>
          <a:xfrm>
            <a:off x="2462111" y="1215314"/>
            <a:ext cx="4600778" cy="838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rgbClr val="E71B1B"/>
              </a:buClr>
              <a:buFont typeface="Arial" panose="020B0604020202020204" pitchFamily="34" charset="0"/>
              <a:buChar char="•"/>
              <a:defRPr sz="1800" kern="1200">
                <a:solidFill>
                  <a:schemeClr val="accent5"/>
                </a:solidFill>
                <a:latin typeface="Open Sans"/>
                <a:ea typeface="+mn-ea"/>
                <a:cs typeface="Open Sans"/>
              </a:defRPr>
            </a:lvl1pPr>
            <a:lvl2pPr marL="742950" indent="-285750" algn="l" defTabSz="914400" rtl="0" eaLnBrk="1" latinLnBrk="0" hangingPunct="1">
              <a:spcBef>
                <a:spcPct val="20000"/>
              </a:spcBef>
              <a:buClr>
                <a:srgbClr val="E71B1B"/>
              </a:buClr>
              <a:buFont typeface="Calibri" panose="020F0502020204030204" pitchFamily="34" charset="0"/>
              <a:buChar char="▫"/>
              <a:defRPr sz="1600" kern="1200">
                <a:solidFill>
                  <a:schemeClr val="accent5"/>
                </a:solidFill>
                <a:latin typeface="Open Sans"/>
                <a:ea typeface="+mn-ea"/>
                <a:cs typeface="Open Sans"/>
              </a:defRPr>
            </a:lvl2pPr>
            <a:lvl3pPr marL="1143000" indent="-228600" algn="l" defTabSz="914400" rtl="0" eaLnBrk="1" latinLnBrk="0" hangingPunct="1">
              <a:spcBef>
                <a:spcPct val="20000"/>
              </a:spcBef>
              <a:buClr>
                <a:srgbClr val="E71B1B"/>
              </a:buClr>
              <a:buFont typeface="Calibri" panose="020F0502020204030204" pitchFamily="34" charset="0"/>
              <a:buChar char="–"/>
              <a:defRPr sz="1400" kern="1200">
                <a:solidFill>
                  <a:schemeClr val="accent5"/>
                </a:solidFill>
                <a:latin typeface="Open Sans"/>
                <a:ea typeface="+mn-ea"/>
                <a:cs typeface="Open Sans"/>
              </a:defRPr>
            </a:lvl3pPr>
            <a:lvl4pPr marL="1600200" indent="-228600" algn="l" defTabSz="914400" rtl="0" eaLnBrk="1" latinLnBrk="0" hangingPunct="1">
              <a:spcBef>
                <a:spcPct val="20000"/>
              </a:spcBef>
              <a:buClr>
                <a:srgbClr val="E71B1B"/>
              </a:buClr>
              <a:buFont typeface="Wingdings" panose="05000000000000000000" pitchFamily="2" charset="2"/>
              <a:buChar char="§"/>
              <a:defRPr sz="1200" kern="1200">
                <a:solidFill>
                  <a:schemeClr val="accent5"/>
                </a:solidFill>
                <a:latin typeface="Open Sans"/>
                <a:ea typeface="+mn-ea"/>
                <a:cs typeface="Open Sans"/>
              </a:defRPr>
            </a:lvl4pPr>
            <a:lvl5pPr marL="2057400" indent="-228600" algn="l" defTabSz="914400" rtl="0" eaLnBrk="1" latinLnBrk="0" hangingPunct="1">
              <a:spcBef>
                <a:spcPct val="20000"/>
              </a:spcBef>
              <a:buClr>
                <a:srgbClr val="E71B1B"/>
              </a:buClr>
              <a:buFont typeface="Arial" pitchFamily="34" charset="0"/>
              <a:buChar char="»"/>
              <a:defRPr sz="1200" kern="1200">
                <a:solidFill>
                  <a:schemeClr val="accent5"/>
                </a:solidFill>
                <a:latin typeface="Open Sans"/>
                <a:ea typeface="+mn-ea"/>
                <a:cs typeface="Open San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a:t>NEW -- Human Trafficking </a:t>
            </a:r>
            <a:r>
              <a:rPr lang="en-US" b="1" dirty="0"/>
              <a:t>May 1, 2024</a:t>
            </a:r>
          </a:p>
        </p:txBody>
      </p:sp>
      <p:pic>
        <p:nvPicPr>
          <p:cNvPr id="10" name="Picture 9">
            <a:extLst>
              <a:ext uri="{FF2B5EF4-FFF2-40B4-BE49-F238E27FC236}">
                <a16:creationId xmlns:a16="http://schemas.microsoft.com/office/drawing/2014/main" id="{FD754D8B-F130-58D1-B82D-6BA936ACC66F}"/>
              </a:ext>
            </a:extLst>
          </p:cNvPr>
          <p:cNvPicPr>
            <a:picLocks noChangeAspect="1"/>
          </p:cNvPicPr>
          <p:nvPr/>
        </p:nvPicPr>
        <p:blipFill>
          <a:blip r:embed="rId4"/>
          <a:stretch>
            <a:fillRect/>
          </a:stretch>
        </p:blipFill>
        <p:spPr>
          <a:xfrm>
            <a:off x="2915785" y="1649370"/>
            <a:ext cx="3312430" cy="4279625"/>
          </a:xfrm>
          <a:prstGeom prst="rect">
            <a:avLst/>
          </a:prstGeom>
        </p:spPr>
      </p:pic>
    </p:spTree>
    <p:extLst>
      <p:ext uri="{BB962C8B-B14F-4D97-AF65-F5344CB8AC3E}">
        <p14:creationId xmlns:p14="http://schemas.microsoft.com/office/powerpoint/2010/main" val="3092353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a:bodyPr>
          <a:lstStyle/>
          <a:p>
            <a:r>
              <a:rPr lang="en-US" sz="2800" dirty="0"/>
              <a:t>Reminders</a:t>
            </a:r>
          </a:p>
          <a:p>
            <a:pPr marL="57150" indent="0">
              <a:buNone/>
            </a:pPr>
            <a:endParaRPr lang="en-US" sz="2800" dirty="0"/>
          </a:p>
          <a:p>
            <a:pPr indent="-285750"/>
            <a:r>
              <a:rPr lang="en-US" sz="2800" dirty="0"/>
              <a:t>Amendments</a:t>
            </a:r>
          </a:p>
          <a:p>
            <a:pPr indent="-285750"/>
            <a:endParaRPr lang="en-US" sz="2800" dirty="0"/>
          </a:p>
          <a:p>
            <a:pPr indent="-285750"/>
            <a:r>
              <a:rPr lang="en-US" sz="2800" dirty="0"/>
              <a:t>Invoicing</a:t>
            </a:r>
          </a:p>
          <a:p>
            <a:pPr marL="457200" lvl="1" indent="0">
              <a:buNone/>
            </a:pPr>
            <a:endParaRPr lang="en-US" sz="2800" dirty="0"/>
          </a:p>
          <a:p>
            <a:r>
              <a:rPr lang="en-US" sz="2800" dirty="0"/>
              <a:t>UT Trainings</a:t>
            </a:r>
          </a:p>
          <a:p>
            <a:pPr lvl="1"/>
            <a:endParaRPr lang="en-US" sz="1400" dirty="0"/>
          </a:p>
        </p:txBody>
      </p:sp>
    </p:spTree>
    <p:extLst>
      <p:ext uri="{BB962C8B-B14F-4D97-AF65-F5344CB8AC3E}">
        <p14:creationId xmlns:p14="http://schemas.microsoft.com/office/powerpoint/2010/main" val="1182461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Technical Assistance via UT LEIC</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219200"/>
            <a:ext cx="7772400" cy="4724400"/>
          </a:xfrm>
        </p:spPr>
        <p:txBody>
          <a:bodyPr>
            <a:normAutofit fontScale="92500" lnSpcReduction="20000"/>
          </a:bodyPr>
          <a:lstStyle/>
          <a:p>
            <a:pPr marL="0" indent="0">
              <a:buNone/>
            </a:pPr>
            <a:r>
              <a:rPr lang="en-US" sz="2400" b="1" dirty="0">
                <a:latin typeface="Open Sans" panose="020B0606030504020204" pitchFamily="34" charset="0"/>
                <a:ea typeface="Open Sans" panose="020B0606030504020204" pitchFamily="34" charset="0"/>
                <a:cs typeface="Open Sans" panose="020B0606030504020204" pitchFamily="34" charset="0"/>
              </a:rPr>
              <a:t>UT Law Enforcement Innovation Center (LEIC) </a:t>
            </a:r>
            <a:r>
              <a:rPr lang="en-US" sz="2400" dirty="0">
                <a:latin typeface="Open Sans" panose="020B0606030504020204" pitchFamily="34" charset="0"/>
                <a:ea typeface="Open Sans" panose="020B0606030504020204" pitchFamily="34" charset="0"/>
                <a:cs typeface="Open Sans" panose="020B0606030504020204" pitchFamily="34" charset="0"/>
              </a:rPr>
              <a:t>is our contracted technical assistance provider. Contact UT LEIC for assistance with:</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Training ideas and/or needs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Model policies and procedures for new equipment, training, etc.</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Template resolutions for city/county commission meetings</a:t>
            </a:r>
          </a:p>
          <a:p>
            <a:pPr marL="457200" lvl="1" indent="0">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US" sz="2400" dirty="0">
                <a:latin typeface="Open Sans" panose="020B0606030504020204" pitchFamily="34" charset="0"/>
                <a:ea typeface="Open Sans" panose="020B0606030504020204" pitchFamily="34" charset="0"/>
                <a:cs typeface="Open Sans" panose="020B0606030504020204" pitchFamily="34" charset="0"/>
              </a:rPr>
              <a:t>LEIC Training Calendar</a:t>
            </a:r>
          </a:p>
          <a:p>
            <a:pPr lvl="1"/>
            <a:r>
              <a:rPr lang="en-US" sz="2000" dirty="0">
                <a:hlinkClick r:id="rId3"/>
              </a:rPr>
              <a:t>https://leic.tennessee.edu/events/</a:t>
            </a:r>
            <a:r>
              <a:rPr lang="en-US" sz="2000" dirty="0"/>
              <a:t> </a:t>
            </a:r>
          </a:p>
          <a:p>
            <a:pPr marL="0" indent="0">
              <a:buNone/>
            </a:pPr>
            <a:endParaRPr lang="en-US" sz="2400" dirty="0"/>
          </a:p>
          <a:p>
            <a:pPr marL="0" indent="0">
              <a:buNone/>
            </a:pPr>
            <a:r>
              <a:rPr lang="en-US" sz="2400" dirty="0"/>
              <a:t>Contact:</a:t>
            </a:r>
          </a:p>
          <a:p>
            <a:pPr lvl="1"/>
            <a:r>
              <a:rPr lang="en-US" sz="2000" dirty="0"/>
              <a:t>Rhiannon Jones, Program Manager</a:t>
            </a:r>
          </a:p>
          <a:p>
            <a:pPr lvl="1"/>
            <a:r>
              <a:rPr lang="en-US" sz="2000" dirty="0">
                <a:hlinkClick r:id="rId4"/>
              </a:rPr>
              <a:t>rhiannon.jones@tennessee.edu</a:t>
            </a:r>
            <a:endParaRPr lang="en-US" sz="2000" dirty="0"/>
          </a:p>
          <a:p>
            <a:pPr lvl="1"/>
            <a:r>
              <a:rPr lang="en-US" sz="2000" dirty="0"/>
              <a:t>(865) 946-3201</a:t>
            </a:r>
          </a:p>
        </p:txBody>
      </p:sp>
      <p:pic>
        <p:nvPicPr>
          <p:cNvPr id="5" name="Picture 4" descr="Qr code&#10;&#10;Description automatically generated">
            <a:extLst>
              <a:ext uri="{FF2B5EF4-FFF2-40B4-BE49-F238E27FC236}">
                <a16:creationId xmlns:a16="http://schemas.microsoft.com/office/drawing/2014/main" id="{94100397-4EB8-B071-E0DC-7E6A73602C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3500438"/>
            <a:ext cx="2747962" cy="2747962"/>
          </a:xfrm>
          <a:prstGeom prst="rect">
            <a:avLst/>
          </a:prstGeom>
        </p:spPr>
      </p:pic>
    </p:spTree>
    <p:extLst>
      <p:ext uri="{BB962C8B-B14F-4D97-AF65-F5344CB8AC3E}">
        <p14:creationId xmlns:p14="http://schemas.microsoft.com/office/powerpoint/2010/main" val="622965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Next Office Hours</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p:txBody>
          <a:bodyPr>
            <a:normAutofit/>
          </a:bodyPr>
          <a:lstStyle/>
          <a:p>
            <a:r>
              <a:rPr lang="en-US" sz="3200" dirty="0"/>
              <a:t>March 27</a:t>
            </a:r>
            <a:r>
              <a:rPr lang="en-US" sz="3200" baseline="30000" dirty="0"/>
              <a:t>th</a:t>
            </a:r>
            <a:r>
              <a:rPr lang="en-US" sz="3200" dirty="0"/>
              <a:t>, 10:00-11:00 AM Central</a:t>
            </a:r>
          </a:p>
          <a:p>
            <a:pPr lvl="1"/>
            <a:r>
              <a:rPr lang="en-US" sz="3000" dirty="0"/>
              <a:t>Invitation will be sent by email</a:t>
            </a:r>
          </a:p>
        </p:txBody>
      </p:sp>
    </p:spTree>
    <p:extLst>
      <p:ext uri="{BB962C8B-B14F-4D97-AF65-F5344CB8AC3E}">
        <p14:creationId xmlns:p14="http://schemas.microsoft.com/office/powerpoint/2010/main" val="1706050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Please Complete Survey</a:t>
            </a:r>
          </a:p>
        </p:txBody>
      </p:sp>
      <p:sp>
        <p:nvSpPr>
          <p:cNvPr id="6" name="Content Placeholder 5">
            <a:extLst>
              <a:ext uri="{FF2B5EF4-FFF2-40B4-BE49-F238E27FC236}">
                <a16:creationId xmlns:a16="http://schemas.microsoft.com/office/drawing/2014/main" id="{ED7ADD95-4E1E-3E70-5893-7A672AFD4B84}"/>
              </a:ext>
            </a:extLst>
          </p:cNvPr>
          <p:cNvSpPr>
            <a:spLocks noGrp="1"/>
          </p:cNvSpPr>
          <p:nvPr>
            <p:ph idx="1"/>
          </p:nvPr>
        </p:nvSpPr>
        <p:spPr/>
        <p:txBody>
          <a:bodyPr>
            <a:normAutofit/>
          </a:bodyPr>
          <a:lstStyle/>
          <a:p>
            <a:r>
              <a:rPr lang="en-US" sz="2800" dirty="0">
                <a:hlinkClick r:id="rId3"/>
              </a:rPr>
              <a:t>https://stateoftennessee.formstack.com/forms/ocjp_training_satisfaction_survey</a:t>
            </a:r>
            <a:r>
              <a:rPr lang="en-US" sz="2800" dirty="0"/>
              <a:t> </a:t>
            </a:r>
          </a:p>
          <a:p>
            <a:r>
              <a:rPr lang="en-US" sz="2800" dirty="0"/>
              <a:t>Select “VCIF Office Hours”</a:t>
            </a:r>
          </a:p>
          <a:p>
            <a:r>
              <a:rPr lang="en-US" sz="2800" dirty="0"/>
              <a:t>Use QR Code:</a:t>
            </a:r>
          </a:p>
        </p:txBody>
      </p:sp>
      <p:pic>
        <p:nvPicPr>
          <p:cNvPr id="4" name="Picture 3">
            <a:extLst>
              <a:ext uri="{FF2B5EF4-FFF2-40B4-BE49-F238E27FC236}">
                <a16:creationId xmlns:a16="http://schemas.microsoft.com/office/drawing/2014/main" id="{A61DAE4D-808D-16FD-3325-968A1DC8AAA1}"/>
              </a:ext>
            </a:extLst>
          </p:cNvPr>
          <p:cNvPicPr>
            <a:picLocks noChangeAspect="1"/>
          </p:cNvPicPr>
          <p:nvPr/>
        </p:nvPicPr>
        <p:blipFill>
          <a:blip r:embed="rId4"/>
          <a:stretch>
            <a:fillRect/>
          </a:stretch>
        </p:blipFill>
        <p:spPr>
          <a:xfrm>
            <a:off x="3195637" y="3200400"/>
            <a:ext cx="2752725" cy="2752725"/>
          </a:xfrm>
          <a:prstGeom prst="rect">
            <a:avLst/>
          </a:prstGeom>
        </p:spPr>
      </p:pic>
    </p:spTree>
    <p:extLst>
      <p:ext uri="{BB962C8B-B14F-4D97-AF65-F5344CB8AC3E}">
        <p14:creationId xmlns:p14="http://schemas.microsoft.com/office/powerpoint/2010/main" val="1114867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a:t>THANK YOU</a:t>
            </a:r>
          </a:p>
        </p:txBody>
      </p:sp>
    </p:spTree>
    <p:extLst>
      <p:ext uri="{BB962C8B-B14F-4D97-AF65-F5344CB8AC3E}">
        <p14:creationId xmlns:p14="http://schemas.microsoft.com/office/powerpoint/2010/main" val="140700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6BCB-11B2-A4FE-6FFE-CFA9752A739E}"/>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5B8A0C72-3BCE-DBA4-E632-5CF1D976D8EB}"/>
              </a:ext>
            </a:extLst>
          </p:cNvPr>
          <p:cNvSpPr>
            <a:spLocks noGrp="1"/>
          </p:cNvSpPr>
          <p:nvPr>
            <p:ph idx="1"/>
          </p:nvPr>
        </p:nvSpPr>
        <p:spPr>
          <a:xfrm>
            <a:off x="457200" y="1143001"/>
            <a:ext cx="8229600" cy="4343399"/>
          </a:xfrm>
        </p:spPr>
        <p:txBody>
          <a:bodyPr>
            <a:normAutofit/>
          </a:bodyPr>
          <a:lstStyle/>
          <a:p>
            <a:pPr marL="0" indent="0">
              <a:buNone/>
            </a:pPr>
            <a:r>
              <a:rPr lang="en-US" sz="2800" dirty="0"/>
              <a:t>Agency must provide </a:t>
            </a:r>
            <a:r>
              <a:rPr lang="en-US" sz="2800" b="1" dirty="0"/>
              <a:t>written notification</a:t>
            </a:r>
            <a:r>
              <a:rPr lang="en-US" sz="2800" dirty="0"/>
              <a:t> to their OCJP PM Specialist </a:t>
            </a:r>
            <a:r>
              <a:rPr lang="en-US" sz="2800" b="1" dirty="0"/>
              <a:t>within ten (10) days </a:t>
            </a:r>
            <a:r>
              <a:rPr lang="en-US" sz="2800" dirty="0"/>
              <a:t>from the date of occurrence of </a:t>
            </a:r>
            <a:r>
              <a:rPr lang="en-US" sz="2800" b="1" dirty="0"/>
              <a:t>any change in designation or contact information of: </a:t>
            </a:r>
          </a:p>
          <a:p>
            <a:pPr marL="0" indent="0">
              <a:buNone/>
            </a:pPr>
            <a:endParaRPr lang="en-US" sz="2800" b="1" dirty="0"/>
          </a:p>
          <a:p>
            <a:r>
              <a:rPr lang="en-US" sz="2800" b="1" dirty="0"/>
              <a:t>Authorized Official </a:t>
            </a:r>
          </a:p>
          <a:p>
            <a:r>
              <a:rPr lang="en-US" sz="2800" b="1" dirty="0"/>
              <a:t>Project Director </a:t>
            </a:r>
          </a:p>
          <a:p>
            <a:r>
              <a:rPr lang="en-US" sz="2800" b="1" dirty="0"/>
              <a:t>Financial Director</a:t>
            </a:r>
          </a:p>
          <a:p>
            <a:pPr marL="0" indent="0">
              <a:buNone/>
            </a:pPr>
            <a:endParaRPr lang="en-US" dirty="0"/>
          </a:p>
        </p:txBody>
      </p:sp>
      <p:pic>
        <p:nvPicPr>
          <p:cNvPr id="5" name="Picture 4" descr="Scatter chart, qr code&#10;&#10;Description automatically generated">
            <a:extLst>
              <a:ext uri="{FF2B5EF4-FFF2-40B4-BE49-F238E27FC236}">
                <a16:creationId xmlns:a16="http://schemas.microsoft.com/office/drawing/2014/main" id="{D6038900-A3AB-5403-7AB1-D95EE84E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3048000"/>
            <a:ext cx="3362325" cy="3362325"/>
          </a:xfrm>
          <a:prstGeom prst="rect">
            <a:avLst/>
          </a:prstGeom>
        </p:spPr>
      </p:pic>
    </p:spTree>
    <p:extLst>
      <p:ext uri="{BB962C8B-B14F-4D97-AF65-F5344CB8AC3E}">
        <p14:creationId xmlns:p14="http://schemas.microsoft.com/office/powerpoint/2010/main" val="3447102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Civil Rights Compliance</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All new Project Directors are responsible for completing </a:t>
            </a:r>
            <a:r>
              <a:rPr lang="en-US" sz="2400" b="1" dirty="0">
                <a:latin typeface="Open Sans" panose="020B0606030504020204" pitchFamily="34" charset="0"/>
                <a:ea typeface="Open Sans" panose="020B0606030504020204" pitchFamily="34" charset="0"/>
                <a:cs typeface="Open Sans" panose="020B0606030504020204" pitchFamily="34" charset="0"/>
              </a:rPr>
              <a:t>Civil Rights Compliance Training within 90 days of start date </a:t>
            </a:r>
            <a:r>
              <a:rPr lang="en-US" sz="2400" dirty="0">
                <a:latin typeface="Open Sans" panose="020B0606030504020204" pitchFamily="34" charset="0"/>
                <a:ea typeface="Open Sans" panose="020B0606030504020204" pitchFamily="34" charset="0"/>
                <a:cs typeface="Open Sans" panose="020B0606030504020204" pitchFamily="34" charset="0"/>
              </a:rPr>
              <a:t>as well as </a:t>
            </a:r>
            <a:r>
              <a:rPr lang="en-US" sz="2400" b="1" dirty="0">
                <a:latin typeface="Open Sans" panose="020B0606030504020204" pitchFamily="34" charset="0"/>
                <a:ea typeface="Open Sans" panose="020B0606030504020204" pitchFamily="34" charset="0"/>
                <a:cs typeface="Open Sans" panose="020B0606030504020204" pitchFamily="34" charset="0"/>
              </a:rPr>
              <a:t>providing periodic training for staff</a:t>
            </a:r>
            <a:r>
              <a:rPr lang="en-US" sz="2400" dirty="0">
                <a:latin typeface="Open Sans" panose="020B0606030504020204" pitchFamily="34" charset="0"/>
                <a:ea typeface="Open Sans" panose="020B0606030504020204" pitchFamily="34" charset="0"/>
                <a:cs typeface="Open Sans" panose="020B0606030504020204" pitchFamily="34" charset="0"/>
              </a:rPr>
              <a:t>. </a:t>
            </a:r>
          </a:p>
          <a:p>
            <a:r>
              <a:rPr lang="en-US" sz="2400" dirty="0">
                <a:effectLst/>
                <a:latin typeface="Open Sans" panose="020B0606030504020204" pitchFamily="34" charset="0"/>
                <a:ea typeface="Open Sans" panose="020B0606030504020204" pitchFamily="34" charset="0"/>
                <a:cs typeface="Open Sans" panose="020B0606030504020204" pitchFamily="34" charset="0"/>
              </a:rPr>
              <a:t>At the end of the online quiz, Project Directors should retain verification of completion in the grant file.  The Project Director and the Civil Rights Compliance Officer should complete this training annually.  Verification of the training must be retained in the personnel files.</a:t>
            </a:r>
          </a:p>
          <a:p>
            <a:r>
              <a:rPr lang="en-US" sz="2400" dirty="0">
                <a:latin typeface="Open Sans" panose="020B0606030504020204" pitchFamily="34" charset="0"/>
                <a:ea typeface="Open Sans" panose="020B0606030504020204" pitchFamily="34" charset="0"/>
                <a:cs typeface="Open Sans" panose="020B0606030504020204" pitchFamily="34" charset="0"/>
              </a:rPr>
              <a:t>It is the responsibility of the Project Director to maintain documentation demonstrating the required Civil Rights Training has been completed annually.</a:t>
            </a:r>
          </a:p>
          <a:p>
            <a:endParaRPr lang="en-US" sz="2400" dirty="0"/>
          </a:p>
        </p:txBody>
      </p:sp>
    </p:spTree>
    <p:extLst>
      <p:ext uri="{BB962C8B-B14F-4D97-AF65-F5344CB8AC3E}">
        <p14:creationId xmlns:p14="http://schemas.microsoft.com/office/powerpoint/2010/main" val="1853452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A26F1-46D8-6724-AD04-919346434655}"/>
              </a:ext>
            </a:extLst>
          </p:cNvPr>
          <p:cNvSpPr>
            <a:spLocks noGrp="1"/>
          </p:cNvSpPr>
          <p:nvPr>
            <p:ph type="title"/>
          </p:nvPr>
        </p:nvSpPr>
        <p:spPr/>
        <p:txBody>
          <a:bodyPr/>
          <a:lstStyle/>
          <a:p>
            <a:r>
              <a:rPr lang="en-US" dirty="0"/>
              <a:t>Reminder: VCIF New Project Orientation</a:t>
            </a:r>
          </a:p>
        </p:txBody>
      </p:sp>
      <p:sp>
        <p:nvSpPr>
          <p:cNvPr id="3" name="Content Placeholder 2">
            <a:extLst>
              <a:ext uri="{FF2B5EF4-FFF2-40B4-BE49-F238E27FC236}">
                <a16:creationId xmlns:a16="http://schemas.microsoft.com/office/drawing/2014/main" id="{5D5D12C3-E915-EBE4-9223-CE11E60C36D0}"/>
              </a:ext>
            </a:extLst>
          </p:cNvPr>
          <p:cNvSpPr>
            <a:spLocks noGrp="1"/>
          </p:cNvSpPr>
          <p:nvPr>
            <p:ph idx="1"/>
          </p:nvPr>
        </p:nvSpPr>
        <p:spPr>
          <a:xfrm>
            <a:off x="457200" y="1447800"/>
            <a:ext cx="8229600" cy="4546595"/>
          </a:xfrm>
        </p:spPr>
        <p:txBody>
          <a:bodyPr>
            <a:normAutofit lnSpcReduction="10000"/>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All new </a:t>
            </a:r>
            <a:r>
              <a:rPr lang="en-US" sz="2400" b="1" u="sng" dirty="0">
                <a:latin typeface="Open Sans" panose="020B0606030504020204" pitchFamily="34" charset="0"/>
                <a:ea typeface="Open Sans" panose="020B0606030504020204" pitchFamily="34" charset="0"/>
                <a:cs typeface="Open Sans" panose="020B0606030504020204" pitchFamily="34" charset="0"/>
              </a:rPr>
              <a:t>Project Directors </a:t>
            </a:r>
            <a:r>
              <a:rPr lang="en-US" sz="2400" b="1" dirty="0">
                <a:latin typeface="Open Sans" panose="020B0606030504020204" pitchFamily="34" charset="0"/>
                <a:ea typeface="Open Sans" panose="020B0606030504020204" pitchFamily="34" charset="0"/>
                <a:cs typeface="Open Sans" panose="020B0606030504020204" pitchFamily="34" charset="0"/>
              </a:rPr>
              <a:t>&amp; </a:t>
            </a:r>
            <a:r>
              <a:rPr lang="en-US" sz="2400" b="1" u="sng" dirty="0">
                <a:latin typeface="Open Sans" panose="020B0606030504020204" pitchFamily="34" charset="0"/>
                <a:ea typeface="Open Sans" panose="020B0606030504020204" pitchFamily="34" charset="0"/>
                <a:cs typeface="Open Sans" panose="020B0606030504020204" pitchFamily="34" charset="0"/>
              </a:rPr>
              <a:t>Financial Directors </a:t>
            </a:r>
            <a:r>
              <a:rPr lang="en-US" sz="2400" b="1" dirty="0">
                <a:latin typeface="Open Sans" panose="020B0606030504020204" pitchFamily="34" charset="0"/>
                <a:ea typeface="Open Sans" panose="020B0606030504020204" pitchFamily="34" charset="0"/>
                <a:cs typeface="Open Sans" panose="020B0606030504020204" pitchFamily="34" charset="0"/>
              </a:rPr>
              <a:t>must view this required training video – </a:t>
            </a:r>
            <a:r>
              <a:rPr lang="en-US" sz="2400" b="1" dirty="0">
                <a:solidFill>
                  <a:schemeClr val="bg2"/>
                </a:solidFill>
                <a:latin typeface="Open Sans" panose="020B0606030504020204" pitchFamily="34" charset="0"/>
                <a:ea typeface="Open Sans" panose="020B0606030504020204" pitchFamily="34" charset="0"/>
                <a:cs typeface="Open Sans" panose="020B0606030504020204" pitchFamily="34" charset="0"/>
              </a:rPr>
              <a:t>Deadline was December 29, 2023</a:t>
            </a:r>
          </a:p>
          <a:p>
            <a:pPr marL="0" indent="0">
              <a:buNone/>
            </a:pPr>
            <a:endParaRPr lang="en-US" sz="2400" b="1" dirty="0">
              <a:latin typeface="Open Sans" panose="020B0606030504020204" pitchFamily="34" charset="0"/>
              <a:ea typeface="Open Sans" panose="020B0606030504020204" pitchFamily="34" charset="0"/>
              <a:cs typeface="Open Sans" panose="020B0606030504020204" pitchFamily="34" charset="0"/>
            </a:endParaRPr>
          </a:p>
          <a:p>
            <a:r>
              <a:rPr lang="en-US" sz="2400" dirty="0">
                <a:effectLst/>
                <a:latin typeface="Open Sans" panose="020B0606030504020204" pitchFamily="34" charset="0"/>
                <a:ea typeface="Open Sans" panose="020B0606030504020204" pitchFamily="34" charset="0"/>
                <a:cs typeface="Open Sans" panose="020B0606030504020204" pitchFamily="34" charset="0"/>
              </a:rPr>
              <a:t>Video can be found on VCIF Fund Source Chapter page: </a:t>
            </a:r>
            <a:r>
              <a:rPr lang="en-US" sz="2400" dirty="0">
                <a:effectLst/>
                <a:latin typeface="Open Sans" panose="020B0606030504020204" pitchFamily="34" charset="0"/>
                <a:ea typeface="Open Sans" panose="020B0606030504020204" pitchFamily="34" charset="0"/>
                <a:cs typeface="Open Sans" panose="020B0606030504020204" pitchFamily="34" charset="0"/>
                <a:hlinkClick r:id="rId3"/>
              </a:rPr>
              <a:t>https://www.tn.gov/finance/office-of-criminal-justice-programs/ocjp/ocjp-grants-manual/redirect-fund-source-chapters/fund-source-chapters/vcif.html</a:t>
            </a:r>
            <a:r>
              <a:rPr lang="en-US" sz="2400" dirty="0">
                <a:effectLst/>
                <a:latin typeface="Open Sans" panose="020B0606030504020204" pitchFamily="34" charset="0"/>
                <a:ea typeface="Open Sans" panose="020B0606030504020204" pitchFamily="34" charset="0"/>
                <a:cs typeface="Open Sans" panose="020B0606030504020204" pitchFamily="34" charset="0"/>
              </a:rPr>
              <a:t> </a:t>
            </a:r>
          </a:p>
          <a:p>
            <a:pPr marL="0" indent="0">
              <a:buNone/>
            </a:pPr>
            <a:endParaRPr lang="en-US" sz="2400" dirty="0">
              <a:effectLst/>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Agency personnel </a:t>
            </a:r>
            <a:r>
              <a:rPr lang="en-US" sz="2400" b="1" dirty="0">
                <a:latin typeface="Open Sans" panose="020B0606030504020204" pitchFamily="34" charset="0"/>
                <a:ea typeface="Open Sans" panose="020B0606030504020204" pitchFamily="34" charset="0"/>
                <a:cs typeface="Open Sans" panose="020B0606030504020204" pitchFamily="34" charset="0"/>
              </a:rPr>
              <a:t>must email</a:t>
            </a:r>
            <a:r>
              <a:rPr lang="en-US" sz="2400" dirty="0">
                <a:latin typeface="Open Sans" panose="020B0606030504020204" pitchFamily="34" charset="0"/>
                <a:ea typeface="Open Sans" panose="020B0606030504020204" pitchFamily="34" charset="0"/>
                <a:cs typeface="Open Sans" panose="020B0606030504020204" pitchFamily="34" charset="0"/>
              </a:rPr>
              <a:t> their project management specialist or </a:t>
            </a:r>
            <a:r>
              <a:rPr lang="en-US" sz="2400" dirty="0">
                <a:latin typeface="Open Sans" panose="020B0606030504020204" pitchFamily="34" charset="0"/>
                <a:ea typeface="Open Sans" panose="020B0606030504020204" pitchFamily="34" charset="0"/>
                <a:cs typeface="Open Sans" panose="020B0606030504020204" pitchFamily="34" charset="0"/>
                <a:hlinkClick r:id="rId4"/>
              </a:rPr>
              <a:t>info.ocjp@tn.gov</a:t>
            </a:r>
            <a:r>
              <a:rPr lang="en-US" sz="2400" dirty="0">
                <a:latin typeface="Open Sans" panose="020B0606030504020204" pitchFamily="34" charset="0"/>
                <a:ea typeface="Open Sans" panose="020B0606030504020204" pitchFamily="34" charset="0"/>
                <a:cs typeface="Open Sans" panose="020B0606030504020204" pitchFamily="34" charset="0"/>
              </a:rPr>
              <a:t> when they have completed this training video.</a:t>
            </a:r>
          </a:p>
          <a:p>
            <a:endParaRPr lang="en-US" sz="2400" dirty="0"/>
          </a:p>
        </p:txBody>
      </p:sp>
    </p:spTree>
    <p:extLst>
      <p:ext uri="{BB962C8B-B14F-4D97-AF65-F5344CB8AC3E}">
        <p14:creationId xmlns:p14="http://schemas.microsoft.com/office/powerpoint/2010/main" val="369715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pPr lvl="1"/>
            <a:endParaRPr lang="en-US" sz="2000" dirty="0"/>
          </a:p>
          <a:p>
            <a:pPr marL="0" indent="0">
              <a:buNone/>
            </a:pPr>
            <a:endParaRPr lang="en-US" dirty="0"/>
          </a:p>
        </p:txBody>
      </p:sp>
    </p:spTree>
    <p:extLst>
      <p:ext uri="{BB962C8B-B14F-4D97-AF65-F5344CB8AC3E}">
        <p14:creationId xmlns:p14="http://schemas.microsoft.com/office/powerpoint/2010/main" val="157236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a:xfrm>
            <a:off x="457200" y="304800"/>
            <a:ext cx="7924800" cy="1143000"/>
          </a:xfrm>
        </p:spPr>
        <p:txBody>
          <a:bodyPr/>
          <a:lstStyle/>
          <a:p>
            <a:r>
              <a:rPr lang="en-US" dirty="0"/>
              <a:t>Reminder: Purchasing Equipment</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lnSpcReduction="10000"/>
          </a:bodyPr>
          <a:lstStyle/>
          <a:p>
            <a:r>
              <a:rPr lang="en-US" sz="2400" dirty="0"/>
              <a:t>Follow your agency’s </a:t>
            </a:r>
            <a:r>
              <a:rPr lang="en-US" sz="2400" b="1" dirty="0"/>
              <a:t>procurement policies</a:t>
            </a:r>
            <a:r>
              <a:rPr lang="en-US" sz="2400" dirty="0"/>
              <a:t> (sole source, bid process)</a:t>
            </a:r>
          </a:p>
          <a:p>
            <a:r>
              <a:rPr lang="en-US" sz="2400" dirty="0"/>
              <a:t>Follow TN &amp; Federal law (drones, etc.)</a:t>
            </a:r>
          </a:p>
          <a:p>
            <a:r>
              <a:rPr lang="en-US" sz="2400" dirty="0"/>
              <a:t>Follow </a:t>
            </a:r>
            <a:r>
              <a:rPr lang="en-US" sz="2400" b="1" dirty="0"/>
              <a:t>VCIF requirements </a:t>
            </a:r>
            <a:r>
              <a:rPr lang="en-US" sz="2400" dirty="0"/>
              <a:t>(LPRs through TDOT &amp; state-wide contract, P25 radios)</a:t>
            </a:r>
          </a:p>
          <a:p>
            <a:pPr lvl="1"/>
            <a:r>
              <a:rPr lang="en-US" sz="2200" b="1" dirty="0"/>
              <a:t>LPRs: See Memo from 1/26/24</a:t>
            </a:r>
          </a:p>
          <a:p>
            <a:r>
              <a:rPr lang="en-US" sz="2400" dirty="0"/>
              <a:t>Contract terms: May not use VCIF funds for agreements or contracts with vendors that </a:t>
            </a:r>
            <a:r>
              <a:rPr lang="en-US" sz="2400" b="1" dirty="0"/>
              <a:t>last beyond 2025</a:t>
            </a:r>
          </a:p>
          <a:p>
            <a:r>
              <a:rPr lang="en-US" sz="2400" dirty="0"/>
              <a:t>Refer to VCIF Equipment Certifications</a:t>
            </a:r>
          </a:p>
          <a:p>
            <a:pPr lvl="1"/>
            <a:r>
              <a:rPr lang="en-US" sz="2000" dirty="0"/>
              <a:t>Signed during the contracting process</a:t>
            </a:r>
          </a:p>
          <a:p>
            <a:pPr lvl="1"/>
            <a:r>
              <a:rPr lang="en-US" sz="2000" dirty="0"/>
              <a:t>Available online</a:t>
            </a:r>
          </a:p>
        </p:txBody>
      </p:sp>
    </p:spTree>
    <p:extLst>
      <p:ext uri="{BB962C8B-B14F-4D97-AF65-F5344CB8AC3E}">
        <p14:creationId xmlns:p14="http://schemas.microsoft.com/office/powerpoint/2010/main" val="2053085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Reminder: Vehicles</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572000"/>
          </a:xfrm>
        </p:spPr>
        <p:txBody>
          <a:bodyPr>
            <a:normAutofit/>
          </a:bodyPr>
          <a:lstStyle/>
          <a:p>
            <a:r>
              <a:rPr lang="en-US" sz="2400" dirty="0"/>
              <a:t>Vehicles include: </a:t>
            </a:r>
            <a:r>
              <a:rPr lang="en-US" sz="2400" b="0" i="0" dirty="0">
                <a:effectLst/>
                <a:latin typeface="Open Sans" panose="020B0606030504020204" pitchFamily="34" charset="0"/>
              </a:rPr>
              <a:t>armored rescue vehicles, boats, UTVs/ATVs, trucks, vans, and </a:t>
            </a:r>
          </a:p>
          <a:p>
            <a:pPr lvl="1"/>
            <a:r>
              <a:rPr lang="en-US" sz="2000" dirty="0"/>
              <a:t>Must be </a:t>
            </a:r>
            <a:r>
              <a:rPr lang="en-US" sz="2000" b="1" dirty="0"/>
              <a:t>marked with branding </a:t>
            </a:r>
            <a:r>
              <a:rPr lang="en-US" sz="2000" dirty="0"/>
              <a:t>consistent with the agency’s other fleet vehicles</a:t>
            </a:r>
          </a:p>
          <a:p>
            <a:pPr lvl="2"/>
            <a:r>
              <a:rPr lang="en-US" sz="1800" b="0" i="0" dirty="0">
                <a:effectLst/>
                <a:latin typeface="Open Sans" panose="020B0606030504020204" pitchFamily="34" charset="0"/>
              </a:rPr>
              <a:t>Unless explicitly described in the contract scope as “covert” or “undercover”</a:t>
            </a:r>
            <a:endParaRPr lang="en-US" sz="1800" dirty="0"/>
          </a:p>
          <a:p>
            <a:pPr lvl="1"/>
            <a:r>
              <a:rPr lang="en-US" sz="2000" b="0" i="0" dirty="0">
                <a:effectLst/>
                <a:latin typeface="Open Sans" panose="020B0606030504020204" pitchFamily="34" charset="0"/>
              </a:rPr>
              <a:t>Such vehicles must be issued to the unit described in the scope and used only within the purpose outlined in the contract scope</a:t>
            </a:r>
          </a:p>
        </p:txBody>
      </p:sp>
    </p:spTree>
    <p:extLst>
      <p:ext uri="{BB962C8B-B14F-4D97-AF65-F5344CB8AC3E}">
        <p14:creationId xmlns:p14="http://schemas.microsoft.com/office/powerpoint/2010/main" val="104580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8B8DF-02FE-8338-AB4D-2604D419BE9D}"/>
              </a:ext>
            </a:extLst>
          </p:cNvPr>
          <p:cNvSpPr>
            <a:spLocks noGrp="1"/>
          </p:cNvSpPr>
          <p:nvPr>
            <p:ph type="title"/>
          </p:nvPr>
        </p:nvSpPr>
        <p:spPr/>
        <p:txBody>
          <a:bodyPr/>
          <a:lstStyle/>
          <a:p>
            <a:r>
              <a:rPr lang="en-US" dirty="0"/>
              <a:t>Reminder: Vehicles, cont.</a:t>
            </a:r>
          </a:p>
        </p:txBody>
      </p:sp>
      <p:sp>
        <p:nvSpPr>
          <p:cNvPr id="3" name="Content Placeholder 2">
            <a:extLst>
              <a:ext uri="{FF2B5EF4-FFF2-40B4-BE49-F238E27FC236}">
                <a16:creationId xmlns:a16="http://schemas.microsoft.com/office/drawing/2014/main" id="{721DDEBB-5CA3-5C6F-EEFD-7BC055E63FEF}"/>
              </a:ext>
            </a:extLst>
          </p:cNvPr>
          <p:cNvSpPr>
            <a:spLocks noGrp="1"/>
          </p:cNvSpPr>
          <p:nvPr>
            <p:ph idx="1"/>
          </p:nvPr>
        </p:nvSpPr>
        <p:spPr>
          <a:xfrm>
            <a:off x="457200" y="1447800"/>
            <a:ext cx="8229600" cy="4876800"/>
          </a:xfrm>
        </p:spPr>
        <p:txBody>
          <a:bodyPr>
            <a:normAutofit/>
          </a:bodyPr>
          <a:lstStyle/>
          <a:p>
            <a:r>
              <a:rPr lang="en-US" sz="2400" dirty="0"/>
              <a:t>Issues:</a:t>
            </a:r>
          </a:p>
          <a:p>
            <a:pPr lvl="1"/>
            <a:r>
              <a:rPr lang="en-US" sz="2000" dirty="0"/>
              <a:t>Low inventory</a:t>
            </a:r>
          </a:p>
          <a:p>
            <a:pPr lvl="1"/>
            <a:r>
              <a:rPr lang="en-US" sz="2000" dirty="0"/>
              <a:t>Long delivery timelines</a:t>
            </a:r>
          </a:p>
          <a:p>
            <a:pPr lvl="1"/>
            <a:endParaRPr lang="en-US" dirty="0"/>
          </a:p>
          <a:p>
            <a:r>
              <a:rPr lang="en-US" sz="2400" dirty="0"/>
              <a:t>Guidance:</a:t>
            </a:r>
          </a:p>
          <a:p>
            <a:pPr lvl="1"/>
            <a:r>
              <a:rPr lang="en-US" sz="2000" b="1" dirty="0"/>
              <a:t>Place order/make purchase ASAP</a:t>
            </a:r>
          </a:p>
          <a:p>
            <a:pPr lvl="1"/>
            <a:r>
              <a:rPr lang="en-US" sz="2000" b="1" dirty="0"/>
              <a:t>Inform your PM Specialist as soon as you anticipate issues or delays</a:t>
            </a:r>
          </a:p>
          <a:p>
            <a:pPr lvl="1"/>
            <a:r>
              <a:rPr lang="en-US" sz="2000" dirty="0"/>
              <a:t>May purchase different vehicles from budget </a:t>
            </a:r>
          </a:p>
          <a:p>
            <a:pPr lvl="1"/>
            <a:r>
              <a:rPr lang="en-US" sz="2000" dirty="0"/>
              <a:t>May purchase used vehicles; do not have to use SWC</a:t>
            </a:r>
          </a:p>
          <a:p>
            <a:pPr lvl="1"/>
            <a:r>
              <a:rPr lang="en-US" sz="2000" dirty="0"/>
              <a:t>Some states sells surplus</a:t>
            </a:r>
            <a:r>
              <a:rPr lang="en-US" sz="2000"/>
              <a:t>, low-mileage, fleet vehicles </a:t>
            </a:r>
          </a:p>
          <a:p>
            <a:pPr lvl="1"/>
            <a:r>
              <a:rPr lang="en-US" sz="2000" b="1" dirty="0"/>
              <a:t>Follow agency procurement policies; inform PM Specialist of changes</a:t>
            </a:r>
          </a:p>
          <a:p>
            <a:pPr lvl="1"/>
            <a:endParaRPr lang="en-US" sz="2000" dirty="0"/>
          </a:p>
          <a:p>
            <a:pPr marL="0" indent="0">
              <a:buNone/>
            </a:pPr>
            <a:endParaRPr lang="en-US" dirty="0"/>
          </a:p>
        </p:txBody>
      </p:sp>
    </p:spTree>
    <p:extLst>
      <p:ext uri="{BB962C8B-B14F-4D97-AF65-F5344CB8AC3E}">
        <p14:creationId xmlns:p14="http://schemas.microsoft.com/office/powerpoint/2010/main" val="972445612"/>
      </p:ext>
    </p:extLst>
  </p:cSld>
  <p:clrMapOvr>
    <a:masterClrMapping/>
  </p:clrMapOvr>
</p:sld>
</file>

<file path=ppt/theme/theme1.xml><?xml version="1.0" encoding="utf-8"?>
<a:theme xmlns:a="http://schemas.openxmlformats.org/drawingml/2006/main" name="PowerPoint A">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4962</TotalTime>
  <Words>1804</Words>
  <Application>Microsoft Office PowerPoint</Application>
  <PresentationFormat>On-screen Show (4:3)</PresentationFormat>
  <Paragraphs>174</Paragraphs>
  <Slides>23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Open Sans</vt:lpstr>
      <vt:lpstr>Open Sans Light</vt:lpstr>
      <vt:lpstr>PermianSlabSerifTypeface</vt:lpstr>
      <vt:lpstr>Symbol</vt:lpstr>
      <vt:lpstr>Wingdings</vt:lpstr>
      <vt:lpstr>PowerPoint A</vt:lpstr>
      <vt:lpstr>STATE OF TENNESSEE</vt:lpstr>
      <vt:lpstr>Agenda</vt:lpstr>
      <vt:lpstr>Remember!</vt:lpstr>
      <vt:lpstr>Reminder: Civil Rights Compliance</vt:lpstr>
      <vt:lpstr>Reminder: VCIF New Project Orientation</vt:lpstr>
      <vt:lpstr>Questions?</vt:lpstr>
      <vt:lpstr>Reminder: Purchasing Equipment</vt:lpstr>
      <vt:lpstr>Reminder: Vehicles</vt:lpstr>
      <vt:lpstr>Reminder: Vehicles, cont.</vt:lpstr>
      <vt:lpstr>Questions?</vt:lpstr>
      <vt:lpstr>Amendment Requests</vt:lpstr>
      <vt:lpstr>Amendment Requests, cont.</vt:lpstr>
      <vt:lpstr>Amendment Process</vt:lpstr>
      <vt:lpstr>Amendment Process, cont. </vt:lpstr>
      <vt:lpstr>Amendment Process, cont. </vt:lpstr>
      <vt:lpstr>Questions?</vt:lpstr>
      <vt:lpstr>Invoicing</vt:lpstr>
      <vt:lpstr>UT LEIC Trainings: FREE for VCIF Grantees</vt:lpstr>
      <vt:lpstr>UT LEIC Trainings: FREE for VCIF Grantees</vt:lpstr>
      <vt:lpstr>Technical Assistance via UT LEIC</vt:lpstr>
      <vt:lpstr>Next Office Hours</vt:lpstr>
      <vt:lpstr>Please Complete Survey</vt:lpstr>
      <vt:lpstr>THANK YOU</vt:lpstr>
    </vt:vector>
  </TitlesOfParts>
  <Company>State of Tennessee: Finance &amp;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TENNESSEE</dc:title>
  <dc:creator>Molly Wehlage</dc:creator>
  <cp:lastModifiedBy>Benjamin Weinstein</cp:lastModifiedBy>
  <cp:revision>106</cp:revision>
  <cp:lastPrinted>2023-04-17T17:29:57Z</cp:lastPrinted>
  <dcterms:created xsi:type="dcterms:W3CDTF">2015-04-17T19:02:10Z</dcterms:created>
  <dcterms:modified xsi:type="dcterms:W3CDTF">2024-02-21T16:30:46Z</dcterms:modified>
</cp:coreProperties>
</file>