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8"/>
  </p:notesMasterIdLst>
  <p:handoutMasterIdLst>
    <p:handoutMasterId r:id="rId29"/>
  </p:handoutMasterIdLst>
  <p:sldIdLst>
    <p:sldId id="256" r:id="rId2"/>
    <p:sldId id="289" r:id="rId3"/>
    <p:sldId id="317" r:id="rId4"/>
    <p:sldId id="313" r:id="rId5"/>
    <p:sldId id="293" r:id="rId6"/>
    <p:sldId id="257" r:id="rId7"/>
    <p:sldId id="312" r:id="rId8"/>
    <p:sldId id="268" r:id="rId9"/>
    <p:sldId id="315" r:id="rId10"/>
    <p:sldId id="262" r:id="rId11"/>
    <p:sldId id="314" r:id="rId12"/>
    <p:sldId id="305" r:id="rId13"/>
    <p:sldId id="299" r:id="rId14"/>
    <p:sldId id="306" r:id="rId15"/>
    <p:sldId id="265" r:id="rId16"/>
    <p:sldId id="303" r:id="rId17"/>
    <p:sldId id="302" r:id="rId18"/>
    <p:sldId id="263" r:id="rId19"/>
    <p:sldId id="304" r:id="rId20"/>
    <p:sldId id="273" r:id="rId21"/>
    <p:sldId id="270" r:id="rId22"/>
    <p:sldId id="274" r:id="rId23"/>
    <p:sldId id="311" r:id="rId24"/>
    <p:sldId id="316" r:id="rId25"/>
    <p:sldId id="298" r:id="rId26"/>
    <p:sldId id="259" r:id="rId2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330847-6B6D-C631-8481-9CFD7C63D77F}" name="Katelyn Cotriss" initials="KC" userId="S::AG060003@tn.gov::1000b6e3-fd76-4cd1-8bec-d03446714a71" providerId="AD"/>
  <p188:author id="{AB462582-FB32-279C-015D-50D305819604}" name="Benjamin Weinstein" initials="BW" userId="S::AG06128@tn.gov::90124763-5760-4649-b59c-04642d62db61" providerId="AD"/>
  <p188:author id="{81C14AE5-3947-C876-E179-4E4F7C7DABB5}" name="Jessica Cleveland" initials="JC" userId="S::AG06073@tn.gov::578954d2-1192-4d1e-a8be-eaf7090c75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246"/>
    <a:srgbClr val="514F50"/>
    <a:srgbClr val="1A2343"/>
    <a:srgbClr val="011D5F"/>
    <a:srgbClr val="E71B1B"/>
    <a:srgbClr val="7E7E82"/>
    <a:srgbClr val="C8141E"/>
    <a:srgbClr val="FF1925"/>
    <a:srgbClr val="7F7F7F"/>
    <a:srgbClr val="D42A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7779" autoAdjust="0"/>
  </p:normalViewPr>
  <p:slideViewPr>
    <p:cSldViewPr>
      <p:cViewPr varScale="1">
        <p:scale>
          <a:sx n="100" d="100"/>
          <a:sy n="100" d="100"/>
        </p:scale>
        <p:origin x="1914" y="84"/>
      </p:cViewPr>
      <p:guideLst>
        <p:guide orient="horz" pos="2160"/>
        <p:guide pos="2880"/>
      </p:guideLst>
    </p:cSldViewPr>
  </p:slideViewPr>
  <p:outlineViewPr>
    <p:cViewPr>
      <p:scale>
        <a:sx n="33" d="100"/>
        <a:sy n="33" d="100"/>
      </p:scale>
      <p:origin x="0" y="3006"/>
    </p:cViewPr>
  </p:outlineViewPr>
  <p:notesTextViewPr>
    <p:cViewPr>
      <p:scale>
        <a:sx n="1" d="1"/>
        <a:sy n="1" d="1"/>
      </p:scale>
      <p:origin x="0" y="0"/>
    </p:cViewPr>
  </p:notesTextViewPr>
  <p:sorterViewPr>
    <p:cViewPr>
      <p:scale>
        <a:sx n="100" d="100"/>
        <a:sy n="100" d="100"/>
      </p:scale>
      <p:origin x="0" y="12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A529B845-3DE4-C44E-82C8-700AB11ED3A6}" type="datetime1">
              <a:rPr lang="en-US" smtClean="0"/>
              <a:t>3/27/2024</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A796EF79-0BF4-924E-943E-33FECC0BC4E2}" type="slidenum">
              <a:rPr lang="en-US" smtClean="0"/>
              <a:t>‹#›</a:t>
            </a:fld>
            <a:endParaRPr lang="en-US"/>
          </a:p>
        </p:txBody>
      </p:sp>
    </p:spTree>
    <p:extLst>
      <p:ext uri="{BB962C8B-B14F-4D97-AF65-F5344CB8AC3E}">
        <p14:creationId xmlns:p14="http://schemas.microsoft.com/office/powerpoint/2010/main" val="30257532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170238" cy="479425"/>
          </a:xfrm>
          <a:prstGeom prst="rect">
            <a:avLst/>
          </a:prstGeom>
        </p:spPr>
        <p:txBody>
          <a:bodyPr vert="horz" lIns="91413" tIns="45708" rIns="91413" bIns="45708" rtlCol="0"/>
          <a:lstStyle>
            <a:lvl1pPr algn="l">
              <a:defRPr sz="1200"/>
            </a:lvl1pPr>
          </a:lstStyle>
          <a:p>
            <a:endParaRPr lang="en-US"/>
          </a:p>
        </p:txBody>
      </p:sp>
      <p:sp>
        <p:nvSpPr>
          <p:cNvPr id="3" name="Date Placeholder 2"/>
          <p:cNvSpPr>
            <a:spLocks noGrp="1"/>
          </p:cNvSpPr>
          <p:nvPr>
            <p:ph type="dt" idx="1"/>
          </p:nvPr>
        </p:nvSpPr>
        <p:spPr>
          <a:xfrm>
            <a:off x="4143375" y="3"/>
            <a:ext cx="3170238" cy="479425"/>
          </a:xfrm>
          <a:prstGeom prst="rect">
            <a:avLst/>
          </a:prstGeom>
        </p:spPr>
        <p:txBody>
          <a:bodyPr vert="horz" lIns="91413" tIns="45708" rIns="91413" bIns="45708" rtlCol="0"/>
          <a:lstStyle>
            <a:lvl1pPr algn="r">
              <a:defRPr sz="1200"/>
            </a:lvl1pPr>
          </a:lstStyle>
          <a:p>
            <a:fld id="{D55E2DDC-EEF2-C84C-B230-6800F23774E3}" type="datetime1">
              <a:rPr lang="en-US" smtClean="0"/>
              <a:t>3/27/2024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13" tIns="45708" rIns="91413" bIns="45708" rtlCol="0" anchor="ctr"/>
          <a:lstStyle/>
          <a:p>
            <a:endParaRPr lang="en-US"/>
          </a:p>
        </p:txBody>
      </p:sp>
      <p:sp>
        <p:nvSpPr>
          <p:cNvPr id="5" name="Notes Placeholder 4"/>
          <p:cNvSpPr>
            <a:spLocks noGrp="1"/>
          </p:cNvSpPr>
          <p:nvPr>
            <p:ph type="body" sz="quarter" idx="3"/>
          </p:nvPr>
        </p:nvSpPr>
        <p:spPr>
          <a:xfrm>
            <a:off x="731840" y="4560891"/>
            <a:ext cx="5851525" cy="4319587"/>
          </a:xfrm>
          <a:prstGeom prst="rect">
            <a:avLst/>
          </a:prstGeom>
        </p:spPr>
        <p:txBody>
          <a:bodyPr vert="horz" lIns="91413" tIns="45708" rIns="91413" bIns="457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20190"/>
            <a:ext cx="3170238" cy="479425"/>
          </a:xfrm>
          <a:prstGeom prst="rect">
            <a:avLst/>
          </a:prstGeom>
        </p:spPr>
        <p:txBody>
          <a:bodyPr vert="horz" lIns="91413" tIns="45708" rIns="91413" bIns="45708"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90"/>
            <a:ext cx="3170238" cy="479425"/>
          </a:xfrm>
          <a:prstGeom prst="rect">
            <a:avLst/>
          </a:prstGeom>
        </p:spPr>
        <p:txBody>
          <a:bodyPr vert="horz" lIns="91413" tIns="45708" rIns="91413" bIns="45708" rtlCol="0" anchor="b"/>
          <a:lstStyle>
            <a:lvl1pPr algn="r">
              <a:defRPr sz="1200"/>
            </a:lvl1pPr>
          </a:lstStyle>
          <a:p>
            <a:fld id="{DE8B79F1-B7B6-4FD2-9263-BB9B47A67CD8}" type="slidenum">
              <a:rPr lang="en-US" smtClean="0"/>
              <a:t>‹#›</a:t>
            </a:fld>
            <a:endParaRPr lang="en-US"/>
          </a:p>
        </p:txBody>
      </p:sp>
    </p:spTree>
    <p:extLst>
      <p:ext uri="{BB962C8B-B14F-4D97-AF65-F5344CB8AC3E}">
        <p14:creationId xmlns:p14="http://schemas.microsoft.com/office/powerpoint/2010/main" val="1738363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n.gov/finance/office-of-criminal-justice-programs/ocjp/ocjp-grants-manual/redirect-fund-source-chapters/fund-source-chapters/vcif.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n.gov/content/dam/tn/finance/ocjp/Hiring%20and%20Recuritment%20Sites.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portal.cops.usdoj.gov/resourcecenter/Home.aspx?item=cops-r1132"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tateoftennessee.formstack.com/forms/ocjp_training_satisfaction_surve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n.gov/finance/office-of-criminal-justice-programs/ocjp/ocjp-grants-manual/redirect-fund-source-chapters/fund-source-chapters/vcif.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Good morning! </a:t>
            </a:r>
            <a:r>
              <a:rPr lang="en-US" dirty="0"/>
              <a:t>Welcome to VCIF Office Hours #5. We will get started in a few minutes. Please keep yourself on mute during the meeting. You are welcome to type questions in the chat during the presentation at any time. You may also use the “raised hand” function in Teams, and we will invite you to come off mute to ask a question once you are called on.</a:t>
            </a: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a:t>
            </a:fld>
            <a:endParaRPr lang="en-US"/>
          </a:p>
        </p:txBody>
      </p:sp>
    </p:spTree>
    <p:extLst>
      <p:ext uri="{BB962C8B-B14F-4D97-AF65-F5344CB8AC3E}">
        <p14:creationId xmlns:p14="http://schemas.microsoft.com/office/powerpoint/2010/main" val="4153572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https://www.tn.gov/finance/office-of-criminal-justice-programs/ocjp/ocjp-grants-manual/redirect-fund-source-chapters/fund-source-chapters/vcif.html</a:t>
            </a:r>
            <a:r>
              <a:rPr lang="en-US" sz="1200" dirty="0">
                <a:latin typeface="Open Sans" panose="020B0606030504020204" pitchFamily="34" charset="0"/>
              </a:rPr>
              <a:t>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17</a:t>
            </a:fld>
            <a:endParaRPr lang="en-US"/>
          </a:p>
        </p:txBody>
      </p:sp>
    </p:spTree>
    <p:extLst>
      <p:ext uri="{BB962C8B-B14F-4D97-AF65-F5344CB8AC3E}">
        <p14:creationId xmlns:p14="http://schemas.microsoft.com/office/powerpoint/2010/main" val="1471979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79F1-B7B6-4FD2-9263-BB9B47A67C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0306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VCIF Hiring Resource: </a:t>
            </a:r>
            <a:r>
              <a:rPr lang="en-US" dirty="0">
                <a:hlinkClick r:id="rId3"/>
              </a:rPr>
              <a:t>https://www.tn.gov/content/dam/tn/finance/ocjp/Hiring%20and%20Recuritment%20Sites.pdf</a:t>
            </a:r>
            <a:r>
              <a:rPr lang="en-US" dirty="0"/>
              <a:t> </a:t>
            </a: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t>COPS Toolkit: </a:t>
            </a:r>
            <a:r>
              <a:rPr lang="en-US" dirty="0">
                <a:hlinkClick r:id="rId4"/>
              </a:rPr>
              <a:t>https://portal.cops.usdoj.gov/resourcecenter/Home.aspx?item=cops-r1132</a:t>
            </a:r>
            <a:r>
              <a:rPr lang="en-US" dirty="0"/>
              <a:t> </a:t>
            </a:r>
          </a:p>
        </p:txBody>
      </p:sp>
      <p:sp>
        <p:nvSpPr>
          <p:cNvPr id="4" name="Slide Number Placeholder 3"/>
          <p:cNvSpPr>
            <a:spLocks noGrp="1"/>
          </p:cNvSpPr>
          <p:nvPr>
            <p:ph type="sldNum" sz="quarter" idx="5"/>
          </p:nvPr>
        </p:nvSpPr>
        <p:spPr/>
        <p:txBody>
          <a:bodyPr/>
          <a:lstStyle/>
          <a:p>
            <a:fld id="{DE8B79F1-B7B6-4FD2-9263-BB9B47A67CD8}" type="slidenum">
              <a:rPr lang="en-US" smtClean="0"/>
              <a:t>20</a:t>
            </a:fld>
            <a:endParaRPr lang="en-US"/>
          </a:p>
        </p:txBody>
      </p:sp>
    </p:spTree>
    <p:extLst>
      <p:ext uri="{BB962C8B-B14F-4D97-AF65-F5344CB8AC3E}">
        <p14:creationId xmlns:p14="http://schemas.microsoft.com/office/powerpoint/2010/main" val="3115236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 LEIC Training Calendar: https://leic.tennessee.edu/events/</a:t>
            </a:r>
          </a:p>
        </p:txBody>
      </p:sp>
      <p:sp>
        <p:nvSpPr>
          <p:cNvPr id="4" name="Slide Number Placeholder 3"/>
          <p:cNvSpPr>
            <a:spLocks noGrp="1"/>
          </p:cNvSpPr>
          <p:nvPr>
            <p:ph type="sldNum" sz="quarter" idx="5"/>
          </p:nvPr>
        </p:nvSpPr>
        <p:spPr/>
        <p:txBody>
          <a:bodyPr/>
          <a:lstStyle/>
          <a:p>
            <a:fld id="{DE8B79F1-B7B6-4FD2-9263-BB9B47A67CD8}" type="slidenum">
              <a:rPr lang="en-US" smtClean="0"/>
              <a:t>21</a:t>
            </a:fld>
            <a:endParaRPr lang="en-US"/>
          </a:p>
        </p:txBody>
      </p:sp>
    </p:spTree>
    <p:extLst>
      <p:ext uri="{BB962C8B-B14F-4D97-AF65-F5344CB8AC3E}">
        <p14:creationId xmlns:p14="http://schemas.microsoft.com/office/powerpoint/2010/main" val="56487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 LEIC Training Calendar: https://leic.tennessee.edu/events/</a:t>
            </a:r>
          </a:p>
        </p:txBody>
      </p:sp>
      <p:sp>
        <p:nvSpPr>
          <p:cNvPr id="4" name="Slide Number Placeholder 3"/>
          <p:cNvSpPr>
            <a:spLocks noGrp="1"/>
          </p:cNvSpPr>
          <p:nvPr>
            <p:ph type="sldNum" sz="quarter" idx="5"/>
          </p:nvPr>
        </p:nvSpPr>
        <p:spPr/>
        <p:txBody>
          <a:bodyPr/>
          <a:lstStyle/>
          <a:p>
            <a:fld id="{DE8B79F1-B7B6-4FD2-9263-BB9B47A67CD8}" type="slidenum">
              <a:rPr lang="en-US" smtClean="0"/>
              <a:t>22</a:t>
            </a:fld>
            <a:endParaRPr lang="en-US"/>
          </a:p>
        </p:txBody>
      </p:sp>
    </p:spTree>
    <p:extLst>
      <p:ext uri="{BB962C8B-B14F-4D97-AF65-F5344CB8AC3E}">
        <p14:creationId xmlns:p14="http://schemas.microsoft.com/office/powerpoint/2010/main" val="3579437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 LEIC Training Calendar: https://leic.tennessee.edu/events/</a:t>
            </a:r>
          </a:p>
        </p:txBody>
      </p:sp>
      <p:sp>
        <p:nvSpPr>
          <p:cNvPr id="4" name="Slide Number Placeholder 3"/>
          <p:cNvSpPr>
            <a:spLocks noGrp="1"/>
          </p:cNvSpPr>
          <p:nvPr>
            <p:ph type="sldNum" sz="quarter" idx="5"/>
          </p:nvPr>
        </p:nvSpPr>
        <p:spPr/>
        <p:txBody>
          <a:bodyPr/>
          <a:lstStyle/>
          <a:p>
            <a:fld id="{DE8B79F1-B7B6-4FD2-9263-BB9B47A67CD8}" type="slidenum">
              <a:rPr lang="en-US" smtClean="0"/>
              <a:t>23</a:t>
            </a:fld>
            <a:endParaRPr lang="en-US"/>
          </a:p>
        </p:txBody>
      </p:sp>
    </p:spTree>
    <p:extLst>
      <p:ext uri="{BB962C8B-B14F-4D97-AF65-F5344CB8AC3E}">
        <p14:creationId xmlns:p14="http://schemas.microsoft.com/office/powerpoint/2010/main" val="1967182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24</a:t>
            </a:fld>
            <a:endParaRPr lang="en-US"/>
          </a:p>
        </p:txBody>
      </p:sp>
    </p:spTree>
    <p:extLst>
      <p:ext uri="{BB962C8B-B14F-4D97-AF65-F5344CB8AC3E}">
        <p14:creationId xmlns:p14="http://schemas.microsoft.com/office/powerpoint/2010/main" val="887391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Training satisfaction survey: </a:t>
            </a:r>
            <a:r>
              <a:rPr lang="en-US" sz="1200" dirty="0">
                <a:hlinkClick r:id="rId3"/>
              </a:rPr>
              <a:t>https://stateoftennessee.formstack.com/forms/ocjp_training_satisfaction_survey</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25</a:t>
            </a:fld>
            <a:endParaRPr lang="en-US"/>
          </a:p>
        </p:txBody>
      </p:sp>
    </p:spTree>
    <p:extLst>
      <p:ext uri="{BB962C8B-B14F-4D97-AF65-F5344CB8AC3E}">
        <p14:creationId xmlns:p14="http://schemas.microsoft.com/office/powerpoint/2010/main" val="535261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4</a:t>
            </a:fld>
            <a:endParaRPr lang="en-US"/>
          </a:p>
        </p:txBody>
      </p:sp>
    </p:spTree>
    <p:extLst>
      <p:ext uri="{BB962C8B-B14F-4D97-AF65-F5344CB8AC3E}">
        <p14:creationId xmlns:p14="http://schemas.microsoft.com/office/powerpoint/2010/main" val="916174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VCIF Fund Source Chapter: </a:t>
            </a:r>
            <a:r>
              <a:rPr lang="en-US" sz="1200" dirty="0">
                <a:effectLst/>
                <a:latin typeface="Open Sans" panose="020B0606030504020204" pitchFamily="34" charset="0"/>
                <a:ea typeface="Open Sans" panose="020B0606030504020204" pitchFamily="34" charset="0"/>
                <a:cs typeface="Open Sans" panose="020B0606030504020204" pitchFamily="34" charset="0"/>
                <a:hlinkClick r:id="rId3"/>
              </a:rPr>
              <a:t>https://www.tn.gov/finance/office-of-criminal-justice-programs/ocjp/ocjp-grants-manual/redirect-fund-source-chapters/fund-source-chapters/vcif.html</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5</a:t>
            </a:fld>
            <a:endParaRPr lang="en-US"/>
          </a:p>
        </p:txBody>
      </p:sp>
    </p:spTree>
    <p:extLst>
      <p:ext uri="{BB962C8B-B14F-4D97-AF65-F5344CB8AC3E}">
        <p14:creationId xmlns:p14="http://schemas.microsoft.com/office/powerpoint/2010/main" val="1282199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OCJP Grants Manual: https://www.tn.gov/finance/office-of-criminal-justice-programs/ocjp/ocjp-grants-manual.html</a:t>
            </a:r>
          </a:p>
        </p:txBody>
      </p:sp>
      <p:sp>
        <p:nvSpPr>
          <p:cNvPr id="4" name="Slide Number Placeholder 3"/>
          <p:cNvSpPr>
            <a:spLocks noGrp="1"/>
          </p:cNvSpPr>
          <p:nvPr>
            <p:ph type="sldNum" sz="quarter" idx="5"/>
          </p:nvPr>
        </p:nvSpPr>
        <p:spPr/>
        <p:txBody>
          <a:bodyPr/>
          <a:lstStyle/>
          <a:p>
            <a:fld id="{DE8B79F1-B7B6-4FD2-9263-BB9B47A67CD8}" type="slidenum">
              <a:rPr lang="en-US" smtClean="0"/>
              <a:t>6</a:t>
            </a:fld>
            <a:endParaRPr lang="en-US"/>
          </a:p>
        </p:txBody>
      </p:sp>
    </p:spTree>
    <p:extLst>
      <p:ext uri="{BB962C8B-B14F-4D97-AF65-F5344CB8AC3E}">
        <p14:creationId xmlns:p14="http://schemas.microsoft.com/office/powerpoint/2010/main" val="4248213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OCJP Grant Personnel (in the manual): https://www.tn.gov/finance/office-of-criminal-justice-programs/ocjp/ocjp-grants-manual/achievement-of-operational-status.html</a:t>
            </a:r>
          </a:p>
        </p:txBody>
      </p:sp>
      <p:sp>
        <p:nvSpPr>
          <p:cNvPr id="4" name="Slide Number Placeholder 3"/>
          <p:cNvSpPr>
            <a:spLocks noGrp="1"/>
          </p:cNvSpPr>
          <p:nvPr>
            <p:ph type="sldNum" sz="quarter" idx="5"/>
          </p:nvPr>
        </p:nvSpPr>
        <p:spPr/>
        <p:txBody>
          <a:bodyPr/>
          <a:lstStyle/>
          <a:p>
            <a:fld id="{DE8B79F1-B7B6-4FD2-9263-BB9B47A67CD8}" type="slidenum">
              <a:rPr lang="en-US" smtClean="0"/>
              <a:t>7</a:t>
            </a:fld>
            <a:endParaRPr lang="en-US"/>
          </a:p>
        </p:txBody>
      </p:sp>
    </p:spTree>
    <p:extLst>
      <p:ext uri="{BB962C8B-B14F-4D97-AF65-F5344CB8AC3E}">
        <p14:creationId xmlns:p14="http://schemas.microsoft.com/office/powerpoint/2010/main" val="3231734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Civil Rights Compliance training and quiz: https://stateoftennessee.formstack.com/forms/title_vi_training</a:t>
            </a:r>
          </a:p>
          <a:p>
            <a:r>
              <a:rPr lang="en-US" dirty="0"/>
              <a:t>Civile Rights Compliance Grants Manual Chapter: https://www.tn.gov/finance/office-of-criminal-justice-programs/ocjp/ocjp-grants-manual/civil-rights.html</a:t>
            </a:r>
          </a:p>
        </p:txBody>
      </p:sp>
      <p:sp>
        <p:nvSpPr>
          <p:cNvPr id="4" name="Slide Number Placeholder 3"/>
          <p:cNvSpPr>
            <a:spLocks noGrp="1"/>
          </p:cNvSpPr>
          <p:nvPr>
            <p:ph type="sldNum" sz="quarter" idx="5"/>
          </p:nvPr>
        </p:nvSpPr>
        <p:spPr/>
        <p:txBody>
          <a:bodyPr/>
          <a:lstStyle/>
          <a:p>
            <a:fld id="{DE8B79F1-B7B6-4FD2-9263-BB9B47A67CD8}" type="slidenum">
              <a:rPr lang="en-US" smtClean="0"/>
              <a:t>8</a:t>
            </a:fld>
            <a:endParaRPr lang="en-US"/>
          </a:p>
        </p:txBody>
      </p:sp>
    </p:spTree>
    <p:extLst>
      <p:ext uri="{BB962C8B-B14F-4D97-AF65-F5344CB8AC3E}">
        <p14:creationId xmlns:p14="http://schemas.microsoft.com/office/powerpoint/2010/main" val="2330220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OCJP Grant Personnel (in the manual): https://www.tn.gov/finance/office-of-criminal-justice-programs/ocjp/ocjp-grants-manual/achievement-of-operational-status.html</a:t>
            </a:r>
          </a:p>
        </p:txBody>
      </p:sp>
      <p:sp>
        <p:nvSpPr>
          <p:cNvPr id="4" name="Slide Number Placeholder 3"/>
          <p:cNvSpPr>
            <a:spLocks noGrp="1"/>
          </p:cNvSpPr>
          <p:nvPr>
            <p:ph type="sldNum" sz="quarter" idx="5"/>
          </p:nvPr>
        </p:nvSpPr>
        <p:spPr/>
        <p:txBody>
          <a:bodyPr/>
          <a:lstStyle/>
          <a:p>
            <a:fld id="{DE8B79F1-B7B6-4FD2-9263-BB9B47A67CD8}" type="slidenum">
              <a:rPr lang="en-US" smtClean="0"/>
              <a:t>10</a:t>
            </a:fld>
            <a:endParaRPr lang="en-US"/>
          </a:p>
        </p:txBody>
      </p:sp>
    </p:spTree>
    <p:extLst>
      <p:ext uri="{BB962C8B-B14F-4D97-AF65-F5344CB8AC3E}">
        <p14:creationId xmlns:p14="http://schemas.microsoft.com/office/powerpoint/2010/main" val="1873391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OCJP Grant Personnel (in the manual): https://www.tn.gov/finance/office-of-criminal-justice-programs/ocjp/ocjp-grants-manual/achievement-of-operational-status.html</a:t>
            </a:r>
          </a:p>
        </p:txBody>
      </p:sp>
      <p:sp>
        <p:nvSpPr>
          <p:cNvPr id="4" name="Slide Number Placeholder 3"/>
          <p:cNvSpPr>
            <a:spLocks noGrp="1"/>
          </p:cNvSpPr>
          <p:nvPr>
            <p:ph type="sldNum" sz="quarter" idx="5"/>
          </p:nvPr>
        </p:nvSpPr>
        <p:spPr/>
        <p:txBody>
          <a:bodyPr/>
          <a:lstStyle/>
          <a:p>
            <a:fld id="{DE8B79F1-B7B6-4FD2-9263-BB9B47A67CD8}" type="slidenum">
              <a:rPr lang="en-US" smtClean="0"/>
              <a:t>11</a:t>
            </a:fld>
            <a:endParaRPr lang="en-US"/>
          </a:p>
        </p:txBody>
      </p:sp>
    </p:spTree>
    <p:extLst>
      <p:ext uri="{BB962C8B-B14F-4D97-AF65-F5344CB8AC3E}">
        <p14:creationId xmlns:p14="http://schemas.microsoft.com/office/powerpoint/2010/main" val="3632785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OCJP grant-funded personnel policies (manual): https://www.tn.gov/finance/office-of-criminal-justice-programs/ocjp/ocjp-grants-manual/personnel-policies-and-procedures.html</a:t>
            </a:r>
          </a:p>
        </p:txBody>
      </p:sp>
      <p:sp>
        <p:nvSpPr>
          <p:cNvPr id="4" name="Slide Number Placeholder 3"/>
          <p:cNvSpPr>
            <a:spLocks noGrp="1"/>
          </p:cNvSpPr>
          <p:nvPr>
            <p:ph type="sldNum" sz="quarter" idx="5"/>
          </p:nvPr>
        </p:nvSpPr>
        <p:spPr/>
        <p:txBody>
          <a:bodyPr/>
          <a:lstStyle/>
          <a:p>
            <a:fld id="{DE8B79F1-B7B6-4FD2-9263-BB9B47A67CD8}" type="slidenum">
              <a:rPr lang="en-US" smtClean="0"/>
              <a:t>15</a:t>
            </a:fld>
            <a:endParaRPr lang="en-US"/>
          </a:p>
        </p:txBody>
      </p:sp>
    </p:spTree>
    <p:extLst>
      <p:ext uri="{BB962C8B-B14F-4D97-AF65-F5344CB8AC3E}">
        <p14:creationId xmlns:p14="http://schemas.microsoft.com/office/powerpoint/2010/main" val="2499849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cxnSp>
        <p:nvCxnSpPr>
          <p:cNvPr id="8" name="Straight Connector 7"/>
          <p:cNvCxnSpPr/>
          <p:nvPr userDrawn="1"/>
        </p:nvCxnSpPr>
        <p:spPr>
          <a:xfrm>
            <a:off x="3657600" y="3124200"/>
            <a:ext cx="0" cy="790575"/>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hasCustomPrompt="1"/>
          </p:nvPr>
        </p:nvSpPr>
        <p:spPr>
          <a:xfrm>
            <a:off x="3810000" y="3581399"/>
            <a:ext cx="2133600" cy="419099"/>
          </a:xfrm>
        </p:spPr>
        <p:txBody>
          <a:bodyPr anchor="ctr">
            <a:normAutofit/>
          </a:bodyPr>
          <a:lstStyle>
            <a:lvl1pPr marL="0" indent="0">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sp>
        <p:nvSpPr>
          <p:cNvPr id="13" name="Title 1"/>
          <p:cNvSpPr>
            <a:spLocks noGrp="1"/>
          </p:cNvSpPr>
          <p:nvPr>
            <p:ph type="title"/>
          </p:nvPr>
        </p:nvSpPr>
        <p:spPr>
          <a:xfrm>
            <a:off x="3810000" y="3048000"/>
            <a:ext cx="5181600" cy="533399"/>
          </a:xfrm>
        </p:spPr>
        <p:txBody>
          <a:bodyPr anchor="ctr">
            <a:noAutofit/>
          </a:bodyPr>
          <a:lstStyle>
            <a:lvl1pPr algn="l">
              <a:defRPr sz="2000" b="1" cap="all">
                <a:solidFill>
                  <a:schemeClr val="tx2"/>
                </a:solidFill>
              </a:defRPr>
            </a:lvl1pPr>
          </a:lstStyle>
          <a:p>
            <a:r>
              <a:rPr lang="en-US"/>
              <a:t>Click to edit Master title style</a:t>
            </a:r>
            <a:endParaRPr lang="en-JM" dirty="0"/>
          </a:p>
        </p:txBody>
      </p:sp>
      <p:sp>
        <p:nvSpPr>
          <p:cNvPr id="9" name="Text Placeholder 2"/>
          <p:cNvSpPr>
            <a:spLocks noGrp="1"/>
          </p:cNvSpPr>
          <p:nvPr>
            <p:ph type="body" idx="10" hasCustomPrompt="1"/>
          </p:nvPr>
        </p:nvSpPr>
        <p:spPr>
          <a:xfrm>
            <a:off x="6477000" y="6096000"/>
            <a:ext cx="2133600" cy="457200"/>
          </a:xfrm>
        </p:spPr>
        <p:txBody>
          <a:bodyPr anchor="b">
            <a:normAutofit/>
          </a:bodyPr>
          <a:lstStyle>
            <a:lvl1pPr marL="0" indent="0" algn="r">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000" y="2979991"/>
            <a:ext cx="2337816" cy="1078992"/>
          </a:xfrm>
          <a:prstGeom prst="rect">
            <a:avLst/>
          </a:prstGeom>
        </p:spPr>
      </p:pic>
    </p:spTree>
    <p:extLst>
      <p:ext uri="{BB962C8B-B14F-4D97-AF65-F5344CB8AC3E}">
        <p14:creationId xmlns:p14="http://schemas.microsoft.com/office/powerpoint/2010/main" val="281125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2"/>
          <p:cNvSpPr>
            <a:spLocks noGrp="1"/>
          </p:cNvSpPr>
          <p:nvPr>
            <p:ph idx="1"/>
          </p:nvPr>
        </p:nvSpPr>
        <p:spPr>
          <a:xfrm>
            <a:off x="457200" y="1701805"/>
            <a:ext cx="82296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chemeClr val="accent5"/>
                </a:solidFill>
              </a:defRPr>
            </a:lvl1pPr>
            <a:lvl2pPr marL="742950" indent="-285750">
              <a:buFont typeface="Calibri" panose="020F0502020204030204" pitchFamily="34" charset="0"/>
              <a:buChar cha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Tree>
    <p:extLst>
      <p:ext uri="{BB962C8B-B14F-4D97-AF65-F5344CB8AC3E}">
        <p14:creationId xmlns:p14="http://schemas.microsoft.com/office/powerpoint/2010/main" val="63109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Column 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1676400"/>
            <a:ext cx="4038600" cy="4191000"/>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4648200" y="1676400"/>
            <a:ext cx="4038600" cy="4191000"/>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171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cxnSp>
        <p:nvCxnSpPr>
          <p:cNvPr id="8" name="Straight Connector 7"/>
          <p:cNvCxnSpPr/>
          <p:nvPr userDrawn="1"/>
        </p:nvCxnSpPr>
        <p:spPr>
          <a:xfrm>
            <a:off x="4572000" y="3124200"/>
            <a:ext cx="0" cy="790575"/>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4800600" y="3276600"/>
            <a:ext cx="3581400" cy="457200"/>
          </a:xfrm>
        </p:spPr>
        <p:txBody>
          <a:bodyPr anchor="t">
            <a:noAutofit/>
          </a:bodyPr>
          <a:lstStyle>
            <a:lvl1pPr algn="l">
              <a:defRPr sz="2400" b="1" cap="all" baseline="0">
                <a:solidFill>
                  <a:schemeClr val="tx2"/>
                </a:solidFill>
              </a:defRPr>
            </a:lvl1pPr>
          </a:lstStyle>
          <a:p>
            <a:r>
              <a:rPr lang="en-US" dirty="0"/>
              <a:t>THANK YOU</a:t>
            </a:r>
            <a:endParaRPr lang="en-JM"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7400" y="2979991"/>
            <a:ext cx="2337816" cy="1078992"/>
          </a:xfrm>
          <a:prstGeom prst="rect">
            <a:avLst/>
          </a:prstGeom>
        </p:spPr>
      </p:pic>
    </p:spTree>
    <p:extLst>
      <p:ext uri="{BB962C8B-B14F-4D97-AF65-F5344CB8AC3E}">
        <p14:creationId xmlns:p14="http://schemas.microsoft.com/office/powerpoint/2010/main" val="21402512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kk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457200" y="1701805"/>
            <a:ext cx="8229600" cy="4165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7" name="Slide Number Placeholder 3"/>
          <p:cNvSpPr txBox="1">
            <a:spLocks/>
          </p:cNvSpPr>
          <p:nvPr/>
        </p:nvSpPr>
        <p:spPr>
          <a:xfrm rot="16200000">
            <a:off x="8267700" y="6210300"/>
            <a:ext cx="381000" cy="457200"/>
          </a:xfrm>
          <a:prstGeom prst="rect">
            <a:avLst/>
          </a:prstGeom>
          <a:noFill/>
        </p:spPr>
        <p:txBody>
          <a:bodyPr vert="vert" anchor="ctr" anchorCtr="1"/>
          <a:lstStyle>
            <a:defPPr>
              <a:defRPr lang="en-US"/>
            </a:defPPr>
            <a:lvl1pPr marL="0" algn="l" defTabSz="914400" rtl="0" eaLnBrk="1" latinLnBrk="0" hangingPunct="1">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B4D3B3-1937-AB48-AF5F-DF2988F16F28}" type="slidenum">
              <a:rPr lang="en-US" sz="1200" smtClean="0">
                <a:solidFill>
                  <a:schemeClr val="accent5"/>
                </a:solidFill>
              </a:rPr>
              <a:t>‹#›</a:t>
            </a:fld>
            <a:endParaRPr lang="en-US" sz="1200" dirty="0">
              <a:solidFill>
                <a:schemeClr val="accent5"/>
              </a:solidFill>
              <a:latin typeface="Open Sans"/>
              <a:cs typeface="Open Sans"/>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324" y="5943600"/>
            <a:ext cx="752475" cy="752475"/>
          </a:xfrm>
          <a:prstGeom prst="rect">
            <a:avLst/>
          </a:prstGeom>
        </p:spPr>
      </p:pic>
    </p:spTree>
    <p:extLst>
      <p:ext uri="{BB962C8B-B14F-4D97-AF65-F5344CB8AC3E}">
        <p14:creationId xmlns:p14="http://schemas.microsoft.com/office/powerpoint/2010/main" val="12398014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0" r:id="rId4"/>
  </p:sldLayoutIdLst>
  <p:hf hdr="0" ftr="0" dt="0"/>
  <p:txStyles>
    <p:title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p:titleStyle>
    <p:body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rgbClr val="7E7E82"/>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rgbClr val="7E7E82"/>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rgbClr val="7E7E82"/>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rgbClr val="7E7E82"/>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rgbClr val="7E7E82"/>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tn.gov/finance/office-of-criminal-justice-programs/ocjp/ocjp-grants-manual/redirect-fund-source-chapters/fund-source-chapters/vcif.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OBF.Grants@tn.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Jacqueline.L.Nodell@tn.gov" TargetMode="External"/><Relationship Id="rId7" Type="http://schemas.openxmlformats.org/officeDocument/2006/relationships/hyperlink" Target="mailto:Benjamin.Weinstein@tn.gov" TargetMode="External"/><Relationship Id="rId2" Type="http://schemas.openxmlformats.org/officeDocument/2006/relationships/hyperlink" Target="mailto:Erin.Morris@tn.gov" TargetMode="External"/><Relationship Id="rId1" Type="http://schemas.openxmlformats.org/officeDocument/2006/relationships/slideLayout" Target="../slideLayouts/slideLayout2.xml"/><Relationship Id="rId6" Type="http://schemas.openxmlformats.org/officeDocument/2006/relationships/hyperlink" Target="mailto:Aimee.Curley@tn.gov" TargetMode="External"/><Relationship Id="rId5" Type="http://schemas.openxmlformats.org/officeDocument/2006/relationships/hyperlink" Target="mailto:Kimberly.Casillas@tn.gov" TargetMode="External"/><Relationship Id="rId4" Type="http://schemas.openxmlformats.org/officeDocument/2006/relationships/hyperlink" Target="mailto:Katelyn.Cotriss@tn.gov"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tn.gov/content/dam/tn/finance/ocjp/Hiring%20and%20Recuritment%20Sites.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portal.cops.usdoj.gov/resourcecenter/Home.aspx?item=cops-r113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leic.tennessee.edu/even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mailto:rhiannon.jones@tennessee.edu"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ashley.ferris@tennessee.ed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hyperlink" Target="mailto:ashley.ferris@tennessee.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stateoftennessee.formstack.com/forms/ocjp_training_satisfaction_surve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tn.gov/finance/office-of-criminal-justice-programs/ocjp/ocjp-grants-manual/redirect-fund-source-chapters/fund-source-chapters/vcif.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info.ocjp@tn.gov"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tn.gov/finance/office-of-criminal-justice-programs/ocjp/ocjp-grants-manual.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3810000" y="3581399"/>
            <a:ext cx="3962400" cy="685801"/>
          </a:xfrm>
        </p:spPr>
        <p:txBody>
          <a:bodyPr>
            <a:normAutofit/>
          </a:bodyPr>
          <a:lstStyle/>
          <a:p>
            <a:r>
              <a:rPr lang="en-US" dirty="0"/>
              <a:t>VCIF Open Office Hours #5</a:t>
            </a:r>
          </a:p>
          <a:p>
            <a:r>
              <a:rPr lang="en-US" dirty="0"/>
              <a:t>March 27, 2024</a:t>
            </a:r>
          </a:p>
        </p:txBody>
      </p:sp>
      <p:sp>
        <p:nvSpPr>
          <p:cNvPr id="20" name="Text Placeholder 19"/>
          <p:cNvSpPr>
            <a:spLocks noGrp="1"/>
          </p:cNvSpPr>
          <p:nvPr>
            <p:ph type="body" idx="4294967295"/>
          </p:nvPr>
        </p:nvSpPr>
        <p:spPr>
          <a:xfrm>
            <a:off x="6324600" y="6096000"/>
            <a:ext cx="2438404" cy="457200"/>
          </a:xfrm>
        </p:spPr>
        <p:txBody>
          <a:bodyPr>
            <a:normAutofit/>
          </a:bodyPr>
          <a:lstStyle/>
          <a:p>
            <a:pPr marL="0" indent="0" algn="r">
              <a:buNone/>
            </a:pPr>
            <a:r>
              <a:rPr lang="en-US" dirty="0">
                <a:solidFill>
                  <a:srgbClr val="514F50"/>
                </a:solidFill>
              </a:rPr>
              <a:t>2024</a:t>
            </a:r>
          </a:p>
        </p:txBody>
      </p:sp>
      <p:sp>
        <p:nvSpPr>
          <p:cNvPr id="18" name="Title 17"/>
          <p:cNvSpPr>
            <a:spLocks noGrp="1"/>
          </p:cNvSpPr>
          <p:nvPr>
            <p:ph type="title"/>
          </p:nvPr>
        </p:nvSpPr>
        <p:spPr/>
        <p:txBody>
          <a:bodyPr/>
          <a:lstStyle/>
          <a:p>
            <a:r>
              <a:rPr lang="en-US" sz="3200" dirty="0"/>
              <a:t>STATE OF TENNESSEE</a:t>
            </a:r>
          </a:p>
        </p:txBody>
      </p:sp>
    </p:spTree>
    <p:extLst>
      <p:ext uri="{BB962C8B-B14F-4D97-AF65-F5344CB8AC3E}">
        <p14:creationId xmlns:p14="http://schemas.microsoft.com/office/powerpoint/2010/main" val="268174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Notice of PIT Monitoring</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295400"/>
            <a:ext cx="8229600" cy="4343399"/>
          </a:xfrm>
        </p:spPr>
        <p:txBody>
          <a:bodyPr>
            <a:normAutofit/>
          </a:bodyPr>
          <a:lstStyle/>
          <a:p>
            <a:pPr marL="0" indent="0">
              <a:buNone/>
            </a:pPr>
            <a:r>
              <a:rPr lang="en-US" sz="2800" dirty="0"/>
              <a:t>All contracts </a:t>
            </a:r>
            <a:r>
              <a:rPr lang="en-US" sz="2800" b="1" dirty="0"/>
              <a:t>ending in FY24 </a:t>
            </a:r>
            <a:r>
              <a:rPr lang="en-US" sz="2800" dirty="0"/>
              <a:t>will be </a:t>
            </a:r>
            <a:r>
              <a:rPr lang="en-US" sz="2800"/>
              <a:t>“point-in- time” monitored </a:t>
            </a:r>
            <a:r>
              <a:rPr lang="en-US" sz="2800" dirty="0"/>
              <a:t>in the next several months.</a:t>
            </a:r>
          </a:p>
          <a:p>
            <a:pPr marL="0" indent="0">
              <a:buNone/>
            </a:pPr>
            <a:endParaRPr lang="en-US" sz="2800" dirty="0"/>
          </a:p>
          <a:p>
            <a:pPr marL="0" indent="0">
              <a:buNone/>
            </a:pPr>
            <a:endParaRPr lang="en-US" sz="2800" b="1" dirty="0"/>
          </a:p>
        </p:txBody>
      </p:sp>
      <p:pic>
        <p:nvPicPr>
          <p:cNvPr id="8" name="Picture 7">
            <a:extLst>
              <a:ext uri="{FF2B5EF4-FFF2-40B4-BE49-F238E27FC236}">
                <a16:creationId xmlns:a16="http://schemas.microsoft.com/office/drawing/2014/main" id="{2A2A2ACE-BFC0-FCF4-3472-86F004BED182}"/>
              </a:ext>
            </a:extLst>
          </p:cNvPr>
          <p:cNvPicPr>
            <a:picLocks noChangeAspect="1"/>
          </p:cNvPicPr>
          <p:nvPr/>
        </p:nvPicPr>
        <p:blipFill rotWithShape="1">
          <a:blip r:embed="rId3"/>
          <a:srcRect l="55613" t="18366" r="11871" b="38137"/>
          <a:stretch/>
        </p:blipFill>
        <p:spPr>
          <a:xfrm>
            <a:off x="1371602" y="2252764"/>
            <a:ext cx="6705598" cy="3780816"/>
          </a:xfrm>
          <a:prstGeom prst="rect">
            <a:avLst/>
          </a:prstGeom>
        </p:spPr>
      </p:pic>
      <p:sp>
        <p:nvSpPr>
          <p:cNvPr id="9" name="Rectangle 8">
            <a:extLst>
              <a:ext uri="{FF2B5EF4-FFF2-40B4-BE49-F238E27FC236}">
                <a16:creationId xmlns:a16="http://schemas.microsoft.com/office/drawing/2014/main" id="{81D0267E-0FF2-3768-28A3-D4501824AA80}"/>
              </a:ext>
            </a:extLst>
          </p:cNvPr>
          <p:cNvSpPr/>
          <p:nvPr/>
        </p:nvSpPr>
        <p:spPr>
          <a:xfrm>
            <a:off x="3532497" y="2286000"/>
            <a:ext cx="457200" cy="2286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9EBF79-F0C6-6BB7-9E90-C70A050951EC}"/>
              </a:ext>
            </a:extLst>
          </p:cNvPr>
          <p:cNvSpPr/>
          <p:nvPr/>
        </p:nvSpPr>
        <p:spPr>
          <a:xfrm>
            <a:off x="1828801" y="3456214"/>
            <a:ext cx="381000" cy="17417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D3F782-401A-CC70-3C64-BE6767F7C82A}"/>
              </a:ext>
            </a:extLst>
          </p:cNvPr>
          <p:cNvSpPr/>
          <p:nvPr/>
        </p:nvSpPr>
        <p:spPr>
          <a:xfrm>
            <a:off x="1905001" y="2752724"/>
            <a:ext cx="2057400" cy="17417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DB52AF-9D91-4FBC-78AD-6AFA944431FE}"/>
              </a:ext>
            </a:extLst>
          </p:cNvPr>
          <p:cNvSpPr/>
          <p:nvPr/>
        </p:nvSpPr>
        <p:spPr>
          <a:xfrm>
            <a:off x="4419601" y="4495800"/>
            <a:ext cx="571500" cy="1524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036045D-C9E4-E19F-EEFB-715752BBCB11}"/>
              </a:ext>
            </a:extLst>
          </p:cNvPr>
          <p:cNvCxnSpPr>
            <a:cxnSpLocks/>
          </p:cNvCxnSpPr>
          <p:nvPr/>
        </p:nvCxnSpPr>
        <p:spPr>
          <a:xfrm flipH="1">
            <a:off x="5181600" y="3886067"/>
            <a:ext cx="466724" cy="51420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A2CC87-F716-CC27-D9A2-AB9AE1639560}"/>
              </a:ext>
            </a:extLst>
          </p:cNvPr>
          <p:cNvCxnSpPr>
            <a:cxnSpLocks/>
          </p:cNvCxnSpPr>
          <p:nvPr/>
        </p:nvCxnSpPr>
        <p:spPr>
          <a:xfrm flipH="1">
            <a:off x="7615646" y="4598126"/>
            <a:ext cx="466724" cy="51420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BE538D-2B79-53DA-6241-D8EED41FC3E0}"/>
              </a:ext>
            </a:extLst>
          </p:cNvPr>
          <p:cNvCxnSpPr>
            <a:cxnSpLocks/>
          </p:cNvCxnSpPr>
          <p:nvPr/>
        </p:nvCxnSpPr>
        <p:spPr>
          <a:xfrm flipH="1">
            <a:off x="3657600" y="5064876"/>
            <a:ext cx="466724" cy="51420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B499704-4F9C-C899-B562-FC52F1A25894}"/>
              </a:ext>
            </a:extLst>
          </p:cNvPr>
          <p:cNvCxnSpPr>
            <a:cxnSpLocks/>
          </p:cNvCxnSpPr>
          <p:nvPr/>
        </p:nvCxnSpPr>
        <p:spPr>
          <a:xfrm flipH="1">
            <a:off x="2743200" y="2582704"/>
            <a:ext cx="466724" cy="51420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10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Notice of PIT Monitoring</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295400"/>
            <a:ext cx="8229600" cy="4572000"/>
          </a:xfrm>
        </p:spPr>
        <p:txBody>
          <a:bodyPr>
            <a:normAutofit lnSpcReduction="10000"/>
          </a:bodyPr>
          <a:lstStyle/>
          <a:p>
            <a:pPr marL="0" indent="0">
              <a:buNone/>
            </a:pPr>
            <a:r>
              <a:rPr lang="en-US" sz="2800" dirty="0"/>
              <a:t>Key Points</a:t>
            </a:r>
          </a:p>
          <a:p>
            <a:r>
              <a:rPr lang="en-US" sz="2400" dirty="0"/>
              <a:t>Must respond by </a:t>
            </a:r>
            <a:r>
              <a:rPr lang="en-US" sz="2400" b="1" dirty="0"/>
              <a:t>filling out online form</a:t>
            </a:r>
            <a:r>
              <a:rPr lang="en-US" sz="2400" dirty="0"/>
              <a:t>: Due 15 calendar days after notice sent by email.</a:t>
            </a:r>
          </a:p>
          <a:p>
            <a:r>
              <a:rPr lang="en-US" sz="2400" dirty="0"/>
              <a:t>Refer to attached invoice – </a:t>
            </a:r>
            <a:r>
              <a:rPr lang="en-US" sz="2400" b="1" dirty="0"/>
              <a:t>only expenses included on invoice </a:t>
            </a:r>
            <a:r>
              <a:rPr lang="en-US" sz="2400" dirty="0"/>
              <a:t>will be monitored.</a:t>
            </a:r>
          </a:p>
          <a:p>
            <a:r>
              <a:rPr lang="en-US" sz="2400" dirty="0"/>
              <a:t>Must include attachments:</a:t>
            </a:r>
          </a:p>
          <a:p>
            <a:pPr lvl="1"/>
            <a:r>
              <a:rPr lang="en-US" sz="2200" dirty="0"/>
              <a:t>Invoice</a:t>
            </a:r>
          </a:p>
          <a:p>
            <a:pPr lvl="1"/>
            <a:r>
              <a:rPr lang="en-US" sz="2200" dirty="0"/>
              <a:t>Purchasing Policy</a:t>
            </a:r>
          </a:p>
          <a:p>
            <a:pPr lvl="1"/>
            <a:r>
              <a:rPr lang="en-US" sz="2200" dirty="0"/>
              <a:t>Evidence of bids/quotes (if applicable)</a:t>
            </a:r>
          </a:p>
          <a:p>
            <a:pPr lvl="1"/>
            <a:r>
              <a:rPr lang="en-US" sz="2200" dirty="0"/>
              <a:t>Receipts/proof of purchase</a:t>
            </a:r>
          </a:p>
          <a:p>
            <a:pPr lvl="1"/>
            <a:r>
              <a:rPr lang="en-US" sz="2200" dirty="0"/>
              <a:t>Photos of equipment (if applicable)</a:t>
            </a:r>
          </a:p>
          <a:p>
            <a:pPr marL="0" indent="0">
              <a:buNone/>
            </a:pPr>
            <a:endParaRPr lang="en-US" sz="2800" dirty="0"/>
          </a:p>
          <a:p>
            <a:pPr marL="0" indent="0">
              <a:buNone/>
            </a:pPr>
            <a:endParaRPr lang="en-US" sz="2800" b="1" dirty="0"/>
          </a:p>
        </p:txBody>
      </p:sp>
    </p:spTree>
    <p:extLst>
      <p:ext uri="{BB962C8B-B14F-4D97-AF65-F5344CB8AC3E}">
        <p14:creationId xmlns:p14="http://schemas.microsoft.com/office/powerpoint/2010/main" val="209333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876800"/>
          </a:xfrm>
        </p:spPr>
        <p:txBody>
          <a:bodyPr>
            <a:normAutofit/>
          </a:bodyPr>
          <a:lstStyle/>
          <a:p>
            <a:pPr lvl="1"/>
            <a:endParaRPr lang="en-US" sz="2000" dirty="0"/>
          </a:p>
          <a:p>
            <a:pPr marL="0" indent="0">
              <a:buNone/>
            </a:pPr>
            <a:endParaRPr lang="en-US" dirty="0"/>
          </a:p>
        </p:txBody>
      </p:sp>
    </p:spTree>
    <p:extLst>
      <p:ext uri="{BB962C8B-B14F-4D97-AF65-F5344CB8AC3E}">
        <p14:creationId xmlns:p14="http://schemas.microsoft.com/office/powerpoint/2010/main" val="157236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a:xfrm>
            <a:off x="457200" y="304800"/>
            <a:ext cx="7924800" cy="1143000"/>
          </a:xfrm>
        </p:spPr>
        <p:txBody>
          <a:bodyPr/>
          <a:lstStyle/>
          <a:p>
            <a:r>
              <a:rPr lang="en-US" dirty="0"/>
              <a:t>Reminder: Purchasing Equipment</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572000"/>
          </a:xfrm>
        </p:spPr>
        <p:txBody>
          <a:bodyPr>
            <a:normAutofit lnSpcReduction="10000"/>
          </a:bodyPr>
          <a:lstStyle/>
          <a:p>
            <a:r>
              <a:rPr lang="en-US" sz="2400" dirty="0"/>
              <a:t>Follow your agency’s </a:t>
            </a:r>
            <a:r>
              <a:rPr lang="en-US" sz="2400" b="1" dirty="0"/>
              <a:t>procurement policies</a:t>
            </a:r>
            <a:r>
              <a:rPr lang="en-US" sz="2400" dirty="0"/>
              <a:t> (sole source, bid process).</a:t>
            </a:r>
          </a:p>
          <a:p>
            <a:r>
              <a:rPr lang="en-US" sz="2400" dirty="0"/>
              <a:t>Follow TN &amp; Federal law (drones, etc.).</a:t>
            </a:r>
          </a:p>
          <a:p>
            <a:r>
              <a:rPr lang="en-US" sz="2400" dirty="0"/>
              <a:t>Follow </a:t>
            </a:r>
            <a:r>
              <a:rPr lang="en-US" sz="2400" b="1" dirty="0"/>
              <a:t>VCIF requirements </a:t>
            </a:r>
            <a:r>
              <a:rPr lang="en-US" sz="2400" dirty="0"/>
              <a:t>(LPRs: TDOT application, SWC 450, installed on state right of ways; P25 radios).</a:t>
            </a:r>
          </a:p>
          <a:p>
            <a:pPr lvl="1"/>
            <a:r>
              <a:rPr lang="en-US" sz="2200" b="1" dirty="0"/>
              <a:t>LPRs: See Memo from 1/26/24</a:t>
            </a:r>
          </a:p>
          <a:p>
            <a:r>
              <a:rPr lang="en-US" sz="2400" dirty="0"/>
              <a:t>Contract terms: May not use VCIF funds for agreements or contracts with vendors that </a:t>
            </a:r>
            <a:r>
              <a:rPr lang="en-US" sz="2400" b="1" dirty="0"/>
              <a:t>last beyond 2025.</a:t>
            </a:r>
          </a:p>
          <a:p>
            <a:r>
              <a:rPr lang="en-US" sz="2400" dirty="0"/>
              <a:t>Refer to VCIF Equipment Certifications:</a:t>
            </a:r>
          </a:p>
          <a:p>
            <a:pPr lvl="1"/>
            <a:r>
              <a:rPr lang="en-US" sz="2000" dirty="0"/>
              <a:t>Signed during the contracting process</a:t>
            </a:r>
          </a:p>
          <a:p>
            <a:pPr lvl="1"/>
            <a:r>
              <a:rPr lang="en-US" sz="2000" dirty="0"/>
              <a:t>Available online</a:t>
            </a:r>
          </a:p>
        </p:txBody>
      </p:sp>
    </p:spTree>
    <p:extLst>
      <p:ext uri="{BB962C8B-B14F-4D97-AF65-F5344CB8AC3E}">
        <p14:creationId xmlns:p14="http://schemas.microsoft.com/office/powerpoint/2010/main" val="2053085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Reminder: Vehicles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572000"/>
          </a:xfrm>
        </p:spPr>
        <p:txBody>
          <a:bodyPr>
            <a:normAutofit lnSpcReduction="10000"/>
          </a:bodyPr>
          <a:lstStyle/>
          <a:p>
            <a:r>
              <a:rPr lang="en-US" sz="2400" dirty="0"/>
              <a:t>Vehicles: cars, </a:t>
            </a:r>
            <a:r>
              <a:rPr lang="en-US" sz="2400" b="0" i="0" dirty="0">
                <a:effectLst/>
                <a:latin typeface="Open Sans" panose="020B0606030504020204" pitchFamily="34" charset="0"/>
              </a:rPr>
              <a:t>armored rescue vehicles, boats, UTVs/ATVs, trucks, vans, </a:t>
            </a:r>
            <a:r>
              <a:rPr lang="en-US" sz="2400" dirty="0">
                <a:latin typeface="Open Sans" panose="020B0606030504020204" pitchFamily="34" charset="0"/>
              </a:rPr>
              <a:t>etc.</a:t>
            </a:r>
            <a:endParaRPr lang="en-US" sz="2400" b="0" i="0" dirty="0">
              <a:effectLst/>
              <a:latin typeface="Open Sans" panose="020B0606030504020204" pitchFamily="34" charset="0"/>
            </a:endParaRPr>
          </a:p>
          <a:p>
            <a:pPr lvl="1"/>
            <a:r>
              <a:rPr lang="en-US" sz="2000" dirty="0"/>
              <a:t>Must be </a:t>
            </a:r>
            <a:r>
              <a:rPr lang="en-US" sz="2000" b="1" dirty="0"/>
              <a:t>marked with branding </a:t>
            </a:r>
            <a:r>
              <a:rPr lang="en-US" sz="2000" dirty="0"/>
              <a:t>consistent with the agency’s other fleet vehicles.</a:t>
            </a:r>
          </a:p>
          <a:p>
            <a:pPr lvl="2"/>
            <a:r>
              <a:rPr lang="en-US" sz="1800" b="0" i="0" dirty="0">
                <a:effectLst/>
                <a:latin typeface="Open Sans" panose="020B0606030504020204" pitchFamily="34" charset="0"/>
              </a:rPr>
              <a:t>Unless explicitly described in the contract scope as “covert” or “undercover”</a:t>
            </a:r>
            <a:endParaRPr lang="en-US" sz="1800" dirty="0"/>
          </a:p>
          <a:p>
            <a:pPr lvl="1"/>
            <a:r>
              <a:rPr lang="en-US" sz="2000" b="0" i="0" dirty="0">
                <a:effectLst/>
                <a:latin typeface="Open Sans" panose="020B0606030504020204" pitchFamily="34" charset="0"/>
              </a:rPr>
              <a:t>Such vehicles must be issued to the unit described in the scope and used only within the purpose outlined in the contract scope.</a:t>
            </a:r>
          </a:p>
          <a:p>
            <a:r>
              <a:rPr lang="en-US" sz="2400" b="1" dirty="0"/>
              <a:t>Place order/make purchase ASAP.</a:t>
            </a:r>
          </a:p>
          <a:p>
            <a:r>
              <a:rPr lang="en-US" sz="2400" b="1" dirty="0"/>
              <a:t>Inform your PM Specialist as soon as you anticipate issues or delays.</a:t>
            </a:r>
          </a:p>
          <a:p>
            <a:r>
              <a:rPr lang="en-US" sz="2400" b="1" dirty="0"/>
              <a:t>Follow agency procurement policies.</a:t>
            </a:r>
          </a:p>
          <a:p>
            <a:pPr lvl="1"/>
            <a:endParaRPr lang="en-US" sz="2000" b="0" i="0" dirty="0">
              <a:effectLst/>
              <a:latin typeface="Open Sans" panose="020B0606030504020204" pitchFamily="34" charset="0"/>
            </a:endParaRPr>
          </a:p>
        </p:txBody>
      </p:sp>
    </p:spTree>
    <p:extLst>
      <p:ext uri="{BB962C8B-B14F-4D97-AF65-F5344CB8AC3E}">
        <p14:creationId xmlns:p14="http://schemas.microsoft.com/office/powerpoint/2010/main" val="1045802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3E886-6938-909D-A317-CB95C73DC10C}"/>
              </a:ext>
            </a:extLst>
          </p:cNvPr>
          <p:cNvSpPr>
            <a:spLocks noGrp="1"/>
          </p:cNvSpPr>
          <p:nvPr>
            <p:ph type="title"/>
          </p:nvPr>
        </p:nvSpPr>
        <p:spPr/>
        <p:txBody>
          <a:bodyPr/>
          <a:lstStyle/>
          <a:p>
            <a:r>
              <a:rPr lang="en-US" dirty="0"/>
              <a:t>Reminder: Hiring Staff with VCIF funds?</a:t>
            </a:r>
          </a:p>
        </p:txBody>
      </p:sp>
      <p:sp>
        <p:nvSpPr>
          <p:cNvPr id="3" name="Content Placeholder 2">
            <a:extLst>
              <a:ext uri="{FF2B5EF4-FFF2-40B4-BE49-F238E27FC236}">
                <a16:creationId xmlns:a16="http://schemas.microsoft.com/office/drawing/2014/main" id="{6FF61696-724B-E5CE-E7B4-870F18D36565}"/>
              </a:ext>
            </a:extLst>
          </p:cNvPr>
          <p:cNvSpPr>
            <a:spLocks noGrp="1"/>
          </p:cNvSpPr>
          <p:nvPr>
            <p:ph idx="1"/>
          </p:nvPr>
        </p:nvSpPr>
        <p:spPr>
          <a:xfrm>
            <a:off x="457200" y="1438275"/>
            <a:ext cx="8229600" cy="4165599"/>
          </a:xfrm>
        </p:spPr>
        <p: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Grantees </a:t>
            </a:r>
            <a:r>
              <a:rPr lang="en-US" sz="2400" u="sng" dirty="0">
                <a:latin typeface="Open Sans" panose="020B0606030504020204" pitchFamily="34" charset="0"/>
                <a:ea typeface="Open Sans" panose="020B0606030504020204" pitchFamily="34" charset="0"/>
                <a:cs typeface="Open Sans" panose="020B0606030504020204" pitchFamily="34" charset="0"/>
              </a:rPr>
              <a:t>must use </a:t>
            </a:r>
            <a:r>
              <a:rPr lang="en-US" sz="2400" dirty="0">
                <a:latin typeface="Open Sans" panose="020B0606030504020204" pitchFamily="34" charset="0"/>
                <a:ea typeface="Open Sans" panose="020B0606030504020204" pitchFamily="34" charset="0"/>
                <a:cs typeface="Open Sans" panose="020B0606030504020204" pitchFamily="34" charset="0"/>
              </a:rPr>
              <a:t>the Personnel Spreadsheet to notify OCJP of grant funded staff, and any of those staffing changes made throughout the life of the project.  </a:t>
            </a:r>
          </a:p>
          <a:p>
            <a:r>
              <a:rPr lang="en-US" sz="2400" dirty="0">
                <a:latin typeface="Open Sans" panose="020B0606030504020204" pitchFamily="34" charset="0"/>
                <a:ea typeface="Open Sans" panose="020B0606030504020204" pitchFamily="34" charset="0"/>
                <a:cs typeface="Open Sans" panose="020B0606030504020204" pitchFamily="34" charset="0"/>
              </a:rPr>
              <a:t>You must </a:t>
            </a:r>
            <a:r>
              <a:rPr lang="en-US" sz="2400" b="1" dirty="0">
                <a:latin typeface="Open Sans" panose="020B0606030504020204" pitchFamily="34" charset="0"/>
                <a:ea typeface="Open Sans" panose="020B0606030504020204" pitchFamily="34" charset="0"/>
                <a:cs typeface="Open Sans" panose="020B0606030504020204" pitchFamily="34" charset="0"/>
              </a:rPr>
              <a:t>notify OCJP </a:t>
            </a:r>
            <a:r>
              <a:rPr lang="en-US" sz="2400" dirty="0">
                <a:latin typeface="Open Sans" panose="020B0606030504020204" pitchFamily="34" charset="0"/>
                <a:ea typeface="Open Sans" panose="020B0606030504020204" pitchFamily="34" charset="0"/>
                <a:cs typeface="Open Sans" panose="020B0606030504020204" pitchFamily="34" charset="0"/>
              </a:rPr>
              <a:t>of any grant-funded staffing changes</a:t>
            </a:r>
            <a:r>
              <a:rPr lang="en-US" sz="2400" b="1" dirty="0">
                <a:latin typeface="Open Sans" panose="020B0606030504020204" pitchFamily="34" charset="0"/>
                <a:ea typeface="Open Sans" panose="020B0606030504020204" pitchFamily="34" charset="0"/>
                <a:cs typeface="Open Sans" panose="020B0606030504020204" pitchFamily="34" charset="0"/>
              </a:rPr>
              <a:t> within 10 days. </a:t>
            </a:r>
          </a:p>
          <a:p>
            <a:r>
              <a:rPr lang="en-US" sz="2400" b="1" dirty="0">
                <a:latin typeface="Open Sans" panose="020B0606030504020204" pitchFamily="34" charset="0"/>
                <a:ea typeface="Open Sans" panose="020B0606030504020204" pitchFamily="34" charset="0"/>
                <a:cs typeface="Open Sans" panose="020B0606030504020204" pitchFamily="34" charset="0"/>
              </a:rPr>
              <a:t>Vacancies must be filled within 45 days</a:t>
            </a:r>
            <a:r>
              <a:rPr lang="en-US" sz="2400" dirty="0">
                <a:latin typeface="Open Sans" panose="020B0606030504020204" pitchFamily="34" charset="0"/>
                <a:ea typeface="Open Sans" panose="020B0606030504020204" pitchFamily="34" charset="0"/>
                <a:cs typeface="Open Sans" panose="020B0606030504020204" pitchFamily="34" charset="0"/>
              </a:rPr>
              <a:t>; if they remain unfilled, you must provide a </a:t>
            </a:r>
            <a:r>
              <a:rPr lang="en-US" sz="2400" b="1" dirty="0">
                <a:latin typeface="Open Sans" panose="020B0606030504020204" pitchFamily="34" charset="0"/>
                <a:ea typeface="Open Sans" panose="020B0606030504020204" pitchFamily="34" charset="0"/>
                <a:cs typeface="Open Sans" panose="020B0606030504020204" pitchFamily="34" charset="0"/>
              </a:rPr>
              <a:t>status update every 30 days.</a:t>
            </a:r>
          </a:p>
          <a:p>
            <a:pPr marL="0" indent="0">
              <a:buNone/>
            </a:pPr>
            <a:endParaRPr lang="en-US"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1800"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p>
        </p:txBody>
      </p:sp>
      <p:pic>
        <p:nvPicPr>
          <p:cNvPr id="5" name="Picture 4" descr="Qr code&#10;&#10;Description automatically generated">
            <a:extLst>
              <a:ext uri="{FF2B5EF4-FFF2-40B4-BE49-F238E27FC236}">
                <a16:creationId xmlns:a16="http://schemas.microsoft.com/office/drawing/2014/main" id="{43FC7774-F6D4-BB35-0D16-A19C8F1BE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4730744"/>
            <a:ext cx="2006605" cy="2006605"/>
          </a:xfrm>
          <a:prstGeom prst="rect">
            <a:avLst/>
          </a:prstGeom>
        </p:spPr>
      </p:pic>
    </p:spTree>
    <p:extLst>
      <p:ext uri="{BB962C8B-B14F-4D97-AF65-F5344CB8AC3E}">
        <p14:creationId xmlns:p14="http://schemas.microsoft.com/office/powerpoint/2010/main" val="2200499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876800"/>
          </a:xfrm>
        </p:spPr>
        <p:txBody>
          <a:bodyPr>
            <a:normAutofit/>
          </a:bodyPr>
          <a:lstStyle/>
          <a:p>
            <a:pPr lvl="1"/>
            <a:endParaRPr lang="en-US" sz="2000" dirty="0"/>
          </a:p>
          <a:p>
            <a:pPr marL="0" indent="0">
              <a:buNone/>
            </a:pPr>
            <a:endParaRPr lang="en-US" dirty="0"/>
          </a:p>
        </p:txBody>
      </p:sp>
    </p:spTree>
    <p:extLst>
      <p:ext uri="{BB962C8B-B14F-4D97-AF65-F5344CB8AC3E}">
        <p14:creationId xmlns:p14="http://schemas.microsoft.com/office/powerpoint/2010/main" val="2854880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Reminder: Amendment Requests</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295400"/>
            <a:ext cx="8229600" cy="4952999"/>
          </a:xfrm>
        </p:spPr>
        <p:txBody>
          <a:bodyPr>
            <a:normAutofit/>
          </a:bodyPr>
          <a:lstStyle/>
          <a:p>
            <a:r>
              <a:rPr lang="en-US" sz="2400" b="1" dirty="0"/>
              <a:t>Deadline to submit a request has passed – </a:t>
            </a:r>
            <a:r>
              <a:rPr lang="en-US" sz="2400" b="1" dirty="0">
                <a:solidFill>
                  <a:schemeClr val="bg2"/>
                </a:solidFill>
              </a:rPr>
              <a:t>Must explain why you are submitting a late request.</a:t>
            </a:r>
            <a:endParaRPr lang="en-US" sz="2400" b="1" u="sng" dirty="0">
              <a:solidFill>
                <a:schemeClr val="bg2"/>
              </a:solidFill>
            </a:endParaRPr>
          </a:p>
          <a:p>
            <a:pPr lvl="1"/>
            <a:r>
              <a:rPr lang="en-US" sz="2200" dirty="0">
                <a:latin typeface="Open Sans" panose="020B0606030504020204" pitchFamily="34" charset="0"/>
                <a:ea typeface="Open Sans" panose="020B0606030504020204" pitchFamily="34" charset="0"/>
                <a:cs typeface="Open Sans" panose="020B0606030504020204" pitchFamily="34" charset="0"/>
              </a:rPr>
              <a:t>Requests are not guaranteed and subject to approval.</a:t>
            </a:r>
          </a:p>
          <a:p>
            <a:pPr lvl="1"/>
            <a:r>
              <a:rPr lang="en-US" sz="2200" dirty="0">
                <a:effectLst/>
                <a:latin typeface="Open Sans" panose="020B0606030504020204" pitchFamily="34" charset="0"/>
                <a:ea typeface="Open Sans" panose="020B0606030504020204" pitchFamily="34" charset="0"/>
                <a:cs typeface="Open Sans" panose="020B0606030504020204" pitchFamily="34" charset="0"/>
              </a:rPr>
              <a:t>Please remember, funds do not roll over, and that any funds not spent by June 30, 2024 will be lost. </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lvl="1"/>
            <a:r>
              <a:rPr lang="en-US" sz="2200" b="1" dirty="0">
                <a:latin typeface="Open Sans" panose="020B0606030504020204" pitchFamily="34" charset="0"/>
              </a:rPr>
              <a:t>You should continue with your project </a:t>
            </a:r>
            <a:r>
              <a:rPr lang="en-US" sz="2200" dirty="0">
                <a:latin typeface="Open Sans" panose="020B0606030504020204" pitchFamily="34" charset="0"/>
              </a:rPr>
              <a:t>during the amendment process, using current invoice workbook.</a:t>
            </a:r>
          </a:p>
          <a:p>
            <a:r>
              <a:rPr lang="en-US" sz="2400" dirty="0">
                <a:latin typeface="Open Sans" panose="020B0606030504020204" pitchFamily="34" charset="0"/>
              </a:rPr>
              <a:t>For more info on Amendments, refer to VCIF Fund Source Chapter, link to Office Hours #4 video:</a:t>
            </a:r>
          </a:p>
          <a:p>
            <a:pPr lvl="1"/>
            <a:r>
              <a:rPr lang="en-US" sz="2200" dirty="0">
                <a:hlinkClick r:id="rId3"/>
              </a:rPr>
              <a:t>https://www.tn.gov/finance/office-of-criminal-justice-programs/ocjp/ocjp-grants-manual/redirect-fund-source-chapters/fund-source-chapters/vcif.html</a:t>
            </a:r>
            <a:r>
              <a:rPr lang="en-US" sz="2200" dirty="0">
                <a:latin typeface="Open Sans" panose="020B0606030504020204" pitchFamily="34" charset="0"/>
              </a:rPr>
              <a:t> </a:t>
            </a:r>
            <a:endParaRPr lang="en-US" sz="2200" dirty="0"/>
          </a:p>
          <a:p>
            <a:pPr marL="457200" lvl="1" indent="0">
              <a:buNone/>
            </a:pPr>
            <a:endParaRPr lang="en-US" sz="2200" dirty="0"/>
          </a:p>
          <a:p>
            <a:pPr marL="0" marR="0" indent="0">
              <a:spcBef>
                <a:spcPts val="0"/>
              </a:spcBef>
              <a:spcAft>
                <a:spcPts val="0"/>
              </a:spcAft>
              <a:buNone/>
            </a:pPr>
            <a:endParaRPr lang="en-US" sz="2400" dirty="0"/>
          </a:p>
          <a:p>
            <a:endParaRPr lang="en-US" sz="2800" dirty="0"/>
          </a:p>
          <a:p>
            <a:pPr marL="0" indent="0">
              <a:buNone/>
            </a:pPr>
            <a:endParaRPr lang="en-US" dirty="0"/>
          </a:p>
        </p:txBody>
      </p:sp>
    </p:spTree>
    <p:extLst>
      <p:ext uri="{BB962C8B-B14F-4D97-AF65-F5344CB8AC3E}">
        <p14:creationId xmlns:p14="http://schemas.microsoft.com/office/powerpoint/2010/main" val="514360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85C3-1515-6382-7AF5-0368A4CD8A6B}"/>
              </a:ext>
            </a:extLst>
          </p:cNvPr>
          <p:cNvSpPr>
            <a:spLocks noGrp="1"/>
          </p:cNvSpPr>
          <p:nvPr>
            <p:ph type="title"/>
          </p:nvPr>
        </p:nvSpPr>
        <p:spPr/>
        <p:txBody>
          <a:bodyPr/>
          <a:lstStyle/>
          <a:p>
            <a:r>
              <a:rPr lang="en-US" dirty="0"/>
              <a:t>Reminder: Invoicing</a:t>
            </a:r>
          </a:p>
        </p:txBody>
      </p:sp>
      <p:sp>
        <p:nvSpPr>
          <p:cNvPr id="3" name="Content Placeholder 2">
            <a:extLst>
              <a:ext uri="{FF2B5EF4-FFF2-40B4-BE49-F238E27FC236}">
                <a16:creationId xmlns:a16="http://schemas.microsoft.com/office/drawing/2014/main" id="{D036F758-E32C-E082-32B3-AA835BF2A48A}"/>
              </a:ext>
            </a:extLst>
          </p:cNvPr>
          <p:cNvSpPr>
            <a:spLocks noGrp="1"/>
          </p:cNvSpPr>
          <p:nvPr>
            <p:ph idx="1"/>
          </p:nvPr>
        </p:nvSpPr>
        <p:spPr>
          <a:xfrm>
            <a:off x="472440" y="1295400"/>
            <a:ext cx="8229600" cy="5029199"/>
          </a:xfrm>
        </p:spPr>
        <p:txBody>
          <a:bodyPr>
            <a:normAutofit fontScale="85000" lnSpcReduction="10000"/>
          </a:bodyPr>
          <a:lstStyle/>
          <a:p>
            <a:pPr marL="0" indent="0">
              <a:buNone/>
            </a:pPr>
            <a:r>
              <a:rPr lang="en-US" sz="2400" dirty="0"/>
              <a:t>VCIF is a REIMBURSEMENT grant – your agency spends the money on budgeted items and then invoices the state for reimbursement. </a:t>
            </a:r>
          </a:p>
          <a:p>
            <a:pPr marL="0" indent="0">
              <a:buNone/>
            </a:pPr>
            <a:endParaRPr lang="en-US" sz="1400" dirty="0"/>
          </a:p>
          <a:p>
            <a:r>
              <a:rPr lang="en-US" sz="2400" b="1" spc="-30" dirty="0">
                <a:effectLst/>
                <a:latin typeface="Open Sans" panose="020B0606030504020204" pitchFamily="34" charset="0"/>
                <a:ea typeface="Calibri" panose="020F0502020204030204" pitchFamily="34" charset="0"/>
                <a:cs typeface="Times New Roman" panose="02020603050405020304" pitchFamily="18" charset="0"/>
              </a:rPr>
              <a:t>Monthly</a:t>
            </a:r>
            <a:r>
              <a:rPr lang="en-US" sz="2400" spc="-30" dirty="0">
                <a:effectLst/>
                <a:latin typeface="Open Sans" panose="020B0606030504020204" pitchFamily="34" charset="0"/>
                <a:ea typeface="Calibri" panose="020F0502020204030204" pitchFamily="34" charset="0"/>
                <a:cs typeface="Times New Roman" panose="02020603050405020304" pitchFamily="18" charset="0"/>
              </a:rPr>
              <a:t> invoicing is </a:t>
            </a:r>
            <a:r>
              <a:rPr lang="en-US" sz="2400" spc="-30" dirty="0">
                <a:latin typeface="Open Sans" panose="020B0606030504020204" pitchFamily="34" charset="0"/>
                <a:ea typeface="Calibri" panose="020F0502020204030204" pitchFamily="34" charset="0"/>
                <a:cs typeface="Times New Roman" panose="02020603050405020304" pitchFamily="18" charset="0"/>
              </a:rPr>
              <a:t>strongly recommended.</a:t>
            </a:r>
          </a:p>
          <a:p>
            <a:r>
              <a:rPr lang="en-US" sz="2400" spc="-30" dirty="0">
                <a:latin typeface="Open Sans" panose="020B0606030504020204" pitchFamily="34" charset="0"/>
                <a:ea typeface="Calibri" panose="020F0502020204030204" pitchFamily="34" charset="0"/>
                <a:cs typeface="Times New Roman" panose="02020603050405020304" pitchFamily="18" charset="0"/>
              </a:rPr>
              <a:t>Agencies </a:t>
            </a:r>
            <a:r>
              <a:rPr lang="en-US" sz="2400" b="1" spc="-30" dirty="0">
                <a:latin typeface="Open Sans" panose="020B0606030504020204" pitchFamily="34" charset="0"/>
                <a:ea typeface="Calibri" panose="020F0502020204030204" pitchFamily="34" charset="0"/>
                <a:cs typeface="Times New Roman" panose="02020603050405020304" pitchFamily="18" charset="0"/>
              </a:rPr>
              <a:t>must use the invoice workbook sent to them </a:t>
            </a:r>
            <a:r>
              <a:rPr lang="en-US" sz="2400" spc="-30" dirty="0">
                <a:latin typeface="Open Sans" panose="020B0606030504020204" pitchFamily="34" charset="0"/>
                <a:ea typeface="Calibri" panose="020F0502020204030204" pitchFamily="34" charset="0"/>
                <a:cs typeface="Times New Roman" panose="02020603050405020304" pitchFamily="18" charset="0"/>
              </a:rPr>
              <a:t>by the State Office of Business and Finance (OBF). </a:t>
            </a:r>
            <a:r>
              <a:rPr lang="en-US" sz="2400" spc="-30" dirty="0">
                <a:solidFill>
                  <a:srgbClr val="0070C0"/>
                </a:solidFill>
                <a:latin typeface="Open Sans" panose="020B0606030504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OBF.Grants@tn.gov</a:t>
            </a:r>
            <a:r>
              <a:rPr lang="en-US" sz="2400" spc="-30" dirty="0">
                <a:solidFill>
                  <a:srgbClr val="0070C0"/>
                </a:solidFill>
                <a:latin typeface="Open Sans" panose="020B0606030504020204" pitchFamily="34" charset="0"/>
                <a:ea typeface="Calibri" panose="020F0502020204030204" pitchFamily="34" charset="0"/>
                <a:cs typeface="Times New Roman" panose="02020603050405020304" pitchFamily="18" charset="0"/>
              </a:rPr>
              <a:t> </a:t>
            </a:r>
          </a:p>
          <a:p>
            <a:pPr lvl="1"/>
            <a:r>
              <a:rPr lang="en-US" sz="2200" spc="-30" dirty="0">
                <a:latin typeface="Open Sans" panose="020B0606030504020204" pitchFamily="34" charset="0"/>
                <a:ea typeface="Calibri" panose="020F0502020204030204" pitchFamily="34" charset="0"/>
                <a:cs typeface="Times New Roman" panose="02020603050405020304" pitchFamily="18" charset="0"/>
              </a:rPr>
              <a:t>CHECK THAT YOUR ADDRESS IS CORRECT – THIS IS WHERE CHECKS WILL BE MAILED.</a:t>
            </a:r>
          </a:p>
          <a:p>
            <a:pPr lvl="1"/>
            <a:r>
              <a:rPr lang="en-US" sz="2200" spc="-30" dirty="0">
                <a:latin typeface="Open Sans" panose="020B0606030504020204" pitchFamily="34" charset="0"/>
                <a:ea typeface="Calibri" panose="020F0502020204030204" pitchFamily="34" charset="0"/>
                <a:cs typeface="Times New Roman" panose="02020603050405020304" pitchFamily="18" charset="0"/>
              </a:rPr>
              <a:t>Use current invoice workbook until any amendments are </a:t>
            </a:r>
            <a:r>
              <a:rPr lang="en-US" sz="2200" i="1" spc="-30" dirty="0">
                <a:latin typeface="Open Sans" panose="020B0606030504020204" pitchFamily="34" charset="0"/>
                <a:ea typeface="Calibri" panose="020F0502020204030204" pitchFamily="34" charset="0"/>
                <a:cs typeface="Times New Roman" panose="02020603050405020304" pitchFamily="18" charset="0"/>
              </a:rPr>
              <a:t>effective</a:t>
            </a:r>
            <a:r>
              <a:rPr lang="en-US" sz="2200" spc="-30" dirty="0">
                <a:latin typeface="Open Sans" panose="020B0606030504020204" pitchFamily="34" charset="0"/>
                <a:ea typeface="Calibri" panose="020F0502020204030204" pitchFamily="34" charset="0"/>
                <a:cs typeface="Times New Roman" panose="02020603050405020304" pitchFamily="18" charset="0"/>
              </a:rPr>
              <a:t>.</a:t>
            </a:r>
          </a:p>
          <a:p>
            <a:r>
              <a:rPr lang="en-US" sz="2400" spc="-30" dirty="0">
                <a:effectLst/>
                <a:latin typeface="Open Sans" panose="020B0606030504020204" pitchFamily="34" charset="0"/>
                <a:ea typeface="Calibri" panose="020F0502020204030204" pitchFamily="34" charset="0"/>
                <a:cs typeface="Times New Roman" panose="02020603050405020304" pitchFamily="18" charset="0"/>
              </a:rPr>
              <a:t>At a minimum, agencies </a:t>
            </a:r>
            <a:r>
              <a:rPr lang="en-US" sz="2400" b="1" spc="-30" dirty="0">
                <a:effectLst/>
                <a:latin typeface="Open Sans" panose="020B0606030504020204" pitchFamily="34" charset="0"/>
                <a:ea typeface="Calibri" panose="020F0502020204030204" pitchFamily="34" charset="0"/>
                <a:cs typeface="Times New Roman" panose="02020603050405020304" pitchFamily="18" charset="0"/>
              </a:rPr>
              <a:t>MUST </a:t>
            </a:r>
            <a:r>
              <a:rPr lang="en-US" sz="2400" spc="-30" dirty="0">
                <a:effectLst/>
                <a:latin typeface="Open Sans" panose="020B0606030504020204" pitchFamily="34" charset="0"/>
                <a:ea typeface="Calibri" panose="020F0502020204030204" pitchFamily="34" charset="0"/>
                <a:cs typeface="Times New Roman" panose="02020603050405020304" pitchFamily="18" charset="0"/>
              </a:rPr>
              <a:t>request reimbursement </a:t>
            </a:r>
            <a:r>
              <a:rPr lang="en-US" sz="2400" b="1" spc="-30" dirty="0">
                <a:effectLst/>
                <a:latin typeface="Open Sans" panose="020B0606030504020204" pitchFamily="34" charset="0"/>
                <a:ea typeface="Calibri" panose="020F0502020204030204" pitchFamily="34" charset="0"/>
                <a:cs typeface="Times New Roman" panose="02020603050405020304" pitchFamily="18" charset="0"/>
              </a:rPr>
              <a:t>no later than 30 days after the end of each quarter </a:t>
            </a:r>
            <a:r>
              <a:rPr lang="en-US" sz="2400" spc="-30" dirty="0">
                <a:effectLst/>
                <a:latin typeface="Open Sans" panose="020B0606030504020204" pitchFamily="34" charset="0"/>
                <a:ea typeface="Calibri" panose="020F0502020204030204" pitchFamily="34" charset="0"/>
                <a:cs typeface="Times New Roman" panose="02020603050405020304" pitchFamily="18" charset="0"/>
              </a:rPr>
              <a:t>for all the expenses incurred during the quarter in its entirety. </a:t>
            </a:r>
            <a:r>
              <a:rPr lang="en-US" sz="2400" b="1" spc="-30" dirty="0">
                <a:solidFill>
                  <a:srgbClr val="FF0000"/>
                </a:solidFill>
                <a:effectLst/>
                <a:latin typeface="Open Sans" panose="020B0606030504020204" pitchFamily="34" charset="0"/>
                <a:ea typeface="Calibri" panose="020F0502020204030204" pitchFamily="34" charset="0"/>
                <a:cs typeface="Times New Roman" panose="02020603050405020304" pitchFamily="18" charset="0"/>
              </a:rPr>
              <a:t>(Next due: April 30)</a:t>
            </a:r>
          </a:p>
          <a:p>
            <a:endParaRPr lang="en-US" sz="2400" spc="-30" dirty="0">
              <a:latin typeface="Open Sans" panose="020B0606030504020204" pitchFamily="34" charset="0"/>
              <a:ea typeface="Calibri" panose="020F0502020204030204" pitchFamily="34" charset="0"/>
              <a:cs typeface="Times New Roman" panose="02020603050405020304" pitchFamily="18" charset="0"/>
            </a:endParaRPr>
          </a:p>
          <a:p>
            <a:pPr marL="0" indent="0">
              <a:buNone/>
            </a:pPr>
            <a:r>
              <a:rPr lang="en-US" sz="2400" b="1" spc="-30" dirty="0">
                <a:latin typeface="Open Sans" panose="020B0606030504020204" pitchFamily="34" charset="0"/>
                <a:ea typeface="Calibri" panose="020F0502020204030204" pitchFamily="34" charset="0"/>
                <a:cs typeface="Times New Roman" panose="02020603050405020304" pitchFamily="18" charset="0"/>
              </a:rPr>
              <a:t>Reach out to your OCJP PM Specialist </a:t>
            </a:r>
            <a:r>
              <a:rPr lang="en-US" sz="2400" spc="-30" dirty="0">
                <a:latin typeface="Open Sans" panose="020B0606030504020204" pitchFamily="34" charset="0"/>
                <a:ea typeface="Calibri" panose="020F0502020204030204" pitchFamily="34" charset="0"/>
                <a:cs typeface="Times New Roman" panose="02020603050405020304" pitchFamily="18" charset="0"/>
              </a:rPr>
              <a:t>to discuss any barriers your agency is experiencing in expending funds, hiring grant funded staff, and executing subcontracts, etc.</a:t>
            </a:r>
          </a:p>
          <a:p>
            <a:endParaRPr lang="en-US" sz="2400" spc="-3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953227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876800"/>
          </a:xfrm>
        </p:spPr>
        <p:txBody>
          <a:bodyPr>
            <a:normAutofit/>
          </a:bodyPr>
          <a:lstStyle/>
          <a:p>
            <a:pPr lvl="1"/>
            <a:endParaRPr lang="en-US" sz="2000" dirty="0"/>
          </a:p>
          <a:p>
            <a:pPr marL="0" indent="0">
              <a:buNone/>
            </a:pPr>
            <a:endParaRPr lang="en-US" dirty="0"/>
          </a:p>
        </p:txBody>
      </p:sp>
    </p:spTree>
    <p:extLst>
      <p:ext uri="{BB962C8B-B14F-4D97-AF65-F5344CB8AC3E}">
        <p14:creationId xmlns:p14="http://schemas.microsoft.com/office/powerpoint/2010/main" val="3527139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VCIF PM Specialists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572000"/>
          </a:xfrm>
        </p:spPr>
        <p:txBody>
          <a:bodyPr>
            <a:normAutofit fontScale="92500" lnSpcReduction="10000"/>
          </a:bodyPr>
          <a:lstStyle/>
          <a:p>
            <a:r>
              <a:rPr lang="en-US" sz="2400" dirty="0"/>
              <a:t>Erin Morris, PM Specialist</a:t>
            </a:r>
          </a:p>
          <a:p>
            <a:pPr lvl="1"/>
            <a:r>
              <a:rPr lang="en-US" sz="2400" dirty="0">
                <a:hlinkClick r:id="rId2"/>
              </a:rPr>
              <a:t>Erin.Morris@tn.gov</a:t>
            </a:r>
            <a:r>
              <a:rPr lang="en-US" sz="2400" dirty="0"/>
              <a:t>; 615-741-2415</a:t>
            </a:r>
          </a:p>
          <a:p>
            <a:r>
              <a:rPr lang="en-US" sz="2400" dirty="0"/>
              <a:t>Jacque Nodell, PM Specialist</a:t>
            </a:r>
          </a:p>
          <a:p>
            <a:pPr lvl="1"/>
            <a:r>
              <a:rPr lang="en-US" sz="2400" dirty="0">
                <a:hlinkClick r:id="rId3"/>
              </a:rPr>
              <a:t>Jacqueline.L.Nodell@tn.gov</a:t>
            </a:r>
            <a:r>
              <a:rPr lang="en-US" sz="2400" dirty="0"/>
              <a:t>; 615-837-5161</a:t>
            </a:r>
          </a:p>
          <a:p>
            <a:r>
              <a:rPr lang="en-US" sz="2400" dirty="0"/>
              <a:t>Kate Cotriss, PM Specialist</a:t>
            </a:r>
          </a:p>
          <a:p>
            <a:pPr lvl="1"/>
            <a:r>
              <a:rPr lang="en-US" sz="2400" dirty="0">
                <a:hlinkClick r:id="rId4"/>
              </a:rPr>
              <a:t>Katelyn.Cotriss@tn.gov</a:t>
            </a:r>
            <a:r>
              <a:rPr lang="en-US" sz="2400" dirty="0"/>
              <a:t>; 615-741-2999</a:t>
            </a:r>
          </a:p>
          <a:p>
            <a:r>
              <a:rPr lang="en-US" sz="2400" dirty="0"/>
              <a:t>Kimberly Casillas, PM Specialist</a:t>
            </a:r>
          </a:p>
          <a:p>
            <a:pPr lvl="1"/>
            <a:r>
              <a:rPr lang="en-US" sz="2400" dirty="0">
                <a:hlinkClick r:id="rId5"/>
              </a:rPr>
              <a:t>Kimberly.Casillas@tn.gov</a:t>
            </a:r>
            <a:r>
              <a:rPr lang="en-US" sz="2400" dirty="0"/>
              <a:t>; 615-253-2615</a:t>
            </a:r>
          </a:p>
          <a:p>
            <a:r>
              <a:rPr lang="en-US" sz="2400" dirty="0"/>
              <a:t>Aimee Curley, Senior PM Specialist</a:t>
            </a:r>
          </a:p>
          <a:p>
            <a:pPr lvl="1"/>
            <a:r>
              <a:rPr lang="en-US" sz="2400" dirty="0">
                <a:hlinkClick r:id="rId6"/>
              </a:rPr>
              <a:t>Aimee.Curley@tn.gov</a:t>
            </a:r>
            <a:r>
              <a:rPr lang="en-US" sz="2400" dirty="0"/>
              <a:t>; 615-532-2277</a:t>
            </a:r>
          </a:p>
          <a:p>
            <a:r>
              <a:rPr lang="en-US" sz="2400" dirty="0"/>
              <a:t>Ben Weinstein, Senior PM Specialist</a:t>
            </a:r>
          </a:p>
          <a:p>
            <a:pPr lvl="1"/>
            <a:r>
              <a:rPr lang="en-US" sz="2400" dirty="0">
                <a:hlinkClick r:id="rId7"/>
              </a:rPr>
              <a:t>Benjamin.Weinstein@tn.gov</a:t>
            </a:r>
            <a:r>
              <a:rPr lang="en-US" sz="2400" dirty="0"/>
              <a:t>; 615-687-7061</a:t>
            </a:r>
          </a:p>
        </p:txBody>
      </p:sp>
    </p:spTree>
    <p:extLst>
      <p:ext uri="{BB962C8B-B14F-4D97-AF65-F5344CB8AC3E}">
        <p14:creationId xmlns:p14="http://schemas.microsoft.com/office/powerpoint/2010/main" val="1182461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457200" y="1524000"/>
            <a:ext cx="8229600" cy="4724400"/>
          </a:xfrm>
        </p:spPr>
        <p:txBody>
          <a:bodyPr>
            <a:normAutofit/>
          </a:bodyPr>
          <a:lstStyle/>
          <a:p>
            <a:pPr marL="0" indent="0">
              <a:buNone/>
            </a:pPr>
            <a:r>
              <a:rPr lang="en-US" sz="2400" dirty="0">
                <a:latin typeface="Open Sans" panose="020B0606030504020204" pitchFamily="34" charset="0"/>
                <a:ea typeface="Open Sans" panose="020B0606030504020204" pitchFamily="34" charset="0"/>
                <a:cs typeface="Open Sans" panose="020B0606030504020204" pitchFamily="34" charset="0"/>
              </a:rPr>
              <a:t>Hiring for VCIF-funded positions? </a:t>
            </a:r>
          </a:p>
          <a:p>
            <a:pPr lvl="1"/>
            <a:r>
              <a:rPr lang="en-US" sz="1800" dirty="0">
                <a:latin typeface="Open Sans" panose="020B0606030504020204" pitchFamily="34" charset="0"/>
                <a:ea typeface="Open Sans" panose="020B0606030504020204" pitchFamily="34" charset="0"/>
                <a:cs typeface="Open Sans" panose="020B0606030504020204" pitchFamily="34" charset="0"/>
              </a:rPr>
              <a:t>LE job posting sites: </a:t>
            </a:r>
            <a:r>
              <a:rPr lang="en-US" sz="1800" dirty="0">
                <a:hlinkClick r:id="rId3"/>
              </a:rPr>
              <a:t>https://www.tn.gov/content/dam/tn/finance/ocjp/Hiring%20and%20Recuritment%20Sites.pdf</a:t>
            </a:r>
            <a:r>
              <a:rPr lang="en-US" sz="1800" dirty="0"/>
              <a:t> </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400" dirty="0"/>
          </a:p>
          <a:p>
            <a:pPr marL="0" indent="0">
              <a:buNone/>
            </a:pPr>
            <a:r>
              <a:rPr lang="en-US" sz="2400" dirty="0"/>
              <a:t>Toolkit</a:t>
            </a:r>
          </a:p>
          <a:p>
            <a:pPr lvl="1"/>
            <a:r>
              <a:rPr lang="en-US" sz="1800" dirty="0"/>
              <a:t>Customized Offerings for Mitigating and Preventing Agency-Specific Stress (COMPASS): </a:t>
            </a:r>
            <a:r>
              <a:rPr lang="en-US" sz="1800" dirty="0">
                <a:hlinkClick r:id="rId4"/>
              </a:rPr>
              <a:t>https://portal.cops.usdoj.gov/resourcecenter/Home.aspx?item</a:t>
            </a:r>
            <a:r>
              <a:rPr lang="en-US" dirty="0">
                <a:hlinkClick r:id="rId4"/>
              </a:rPr>
              <a:t>=cops-r1132</a:t>
            </a:r>
            <a:r>
              <a:rPr lang="en-US" dirty="0"/>
              <a:t> </a:t>
            </a:r>
          </a:p>
        </p:txBody>
      </p:sp>
    </p:spTree>
    <p:extLst>
      <p:ext uri="{BB962C8B-B14F-4D97-AF65-F5344CB8AC3E}">
        <p14:creationId xmlns:p14="http://schemas.microsoft.com/office/powerpoint/2010/main" val="1427719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p:txBody>
          <a:bodyPr/>
          <a:lstStyle/>
          <a:p>
            <a:r>
              <a:rPr lang="en-US" dirty="0"/>
              <a:t>Technical Assistance via UT LEIC</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457200" y="1219200"/>
            <a:ext cx="7772400" cy="4724400"/>
          </a:xfrm>
        </p:spPr>
        <p:txBody>
          <a:bodyPr>
            <a:normAutofit fontScale="92500" lnSpcReduction="20000"/>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UT Law Enforcement Innovation Center (LEIC) </a:t>
            </a:r>
            <a:r>
              <a:rPr lang="en-US" sz="2400" dirty="0">
                <a:latin typeface="Open Sans" panose="020B0606030504020204" pitchFamily="34" charset="0"/>
                <a:ea typeface="Open Sans" panose="020B0606030504020204" pitchFamily="34" charset="0"/>
                <a:cs typeface="Open Sans" panose="020B0606030504020204" pitchFamily="34" charset="0"/>
              </a:rPr>
              <a:t>is our contracted technical assistance provider. Contact UT LEIC for assistance with:</a:t>
            </a:r>
          </a:p>
          <a:p>
            <a:pPr lvl="1"/>
            <a:r>
              <a:rPr lang="en-US" sz="2000" b="1" dirty="0">
                <a:latin typeface="Open Sans" panose="020B0606030504020204" pitchFamily="34" charset="0"/>
                <a:ea typeface="Open Sans" panose="020B0606030504020204" pitchFamily="34" charset="0"/>
                <a:cs typeface="Open Sans" panose="020B0606030504020204" pitchFamily="34" charset="0"/>
              </a:rPr>
              <a:t>Training ideas and/or needs**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Model policies and procedures for new equipment, training, etc.</a:t>
            </a:r>
          </a:p>
          <a:p>
            <a:pPr lvl="1"/>
            <a:r>
              <a:rPr lang="en-US" sz="2000" dirty="0">
                <a:latin typeface="Open Sans" panose="020B0606030504020204" pitchFamily="34" charset="0"/>
                <a:ea typeface="Open Sans" panose="020B0606030504020204" pitchFamily="34" charset="0"/>
                <a:cs typeface="Open Sans" panose="020B0606030504020204" pitchFamily="34" charset="0"/>
              </a:rPr>
              <a:t>Template resolutions for city/county commission meetings</a:t>
            </a:r>
          </a:p>
          <a:p>
            <a:pPr marL="457200" lvl="1"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dirty="0">
                <a:latin typeface="Open Sans" panose="020B0606030504020204" pitchFamily="34" charset="0"/>
                <a:ea typeface="Open Sans" panose="020B0606030504020204" pitchFamily="34" charset="0"/>
                <a:cs typeface="Open Sans" panose="020B0606030504020204" pitchFamily="34" charset="0"/>
              </a:rPr>
              <a:t>LEIC Training Calendar</a:t>
            </a:r>
          </a:p>
          <a:p>
            <a:pPr lvl="1"/>
            <a:r>
              <a:rPr lang="en-US" sz="2000" dirty="0">
                <a:hlinkClick r:id="rId3"/>
              </a:rPr>
              <a:t>https://leic.tennessee.edu/events/</a:t>
            </a:r>
            <a:r>
              <a:rPr lang="en-US" sz="2000" dirty="0"/>
              <a:t> </a:t>
            </a:r>
          </a:p>
          <a:p>
            <a:pPr marL="0" indent="0">
              <a:buNone/>
            </a:pPr>
            <a:endParaRPr lang="en-US" sz="2400" dirty="0"/>
          </a:p>
          <a:p>
            <a:pPr marL="0" indent="0">
              <a:buNone/>
            </a:pPr>
            <a:r>
              <a:rPr lang="en-US" sz="2400" dirty="0"/>
              <a:t>**Contact:</a:t>
            </a:r>
          </a:p>
          <a:p>
            <a:pPr lvl="1"/>
            <a:r>
              <a:rPr lang="en-US" sz="2000" dirty="0"/>
              <a:t>Rhiannon Jones, Program Manager</a:t>
            </a:r>
          </a:p>
          <a:p>
            <a:pPr lvl="1"/>
            <a:r>
              <a:rPr lang="en-US" sz="2000" dirty="0">
                <a:hlinkClick r:id="rId4"/>
              </a:rPr>
              <a:t>rhiannon.jones@tennessee.edu</a:t>
            </a:r>
            <a:endParaRPr lang="en-US" sz="2000" dirty="0"/>
          </a:p>
          <a:p>
            <a:pPr lvl="1"/>
            <a:r>
              <a:rPr lang="en-US" sz="2000" dirty="0"/>
              <a:t>(865) 946-3201</a:t>
            </a:r>
          </a:p>
        </p:txBody>
      </p:sp>
      <p:pic>
        <p:nvPicPr>
          <p:cNvPr id="5" name="Picture 4" descr="Qr code&#10;&#10;Description automatically generated">
            <a:extLst>
              <a:ext uri="{FF2B5EF4-FFF2-40B4-BE49-F238E27FC236}">
                <a16:creationId xmlns:a16="http://schemas.microsoft.com/office/drawing/2014/main" id="{94100397-4EB8-B071-E0DC-7E6A73602C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3500438"/>
            <a:ext cx="2747962" cy="2747962"/>
          </a:xfrm>
          <a:prstGeom prst="rect">
            <a:avLst/>
          </a:prstGeom>
        </p:spPr>
      </p:pic>
    </p:spTree>
    <p:extLst>
      <p:ext uri="{BB962C8B-B14F-4D97-AF65-F5344CB8AC3E}">
        <p14:creationId xmlns:p14="http://schemas.microsoft.com/office/powerpoint/2010/main" val="622965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a:xfrm>
            <a:off x="457200" y="304800"/>
            <a:ext cx="8610600" cy="1143000"/>
          </a:xfrm>
        </p:spPr>
        <p:txBody>
          <a:bodyPr/>
          <a:lstStyle/>
          <a:p>
            <a:r>
              <a:rPr lang="en-US" dirty="0"/>
              <a:t>UT LEIC Trainings: FREE for VCIF Grantees</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228600" y="1219201"/>
            <a:ext cx="3063128" cy="933450"/>
          </a:xfrm>
        </p:spPr>
        <p:txBody>
          <a:bodyPr>
            <a:noAutofit/>
          </a:bodyPr>
          <a:lstStyle/>
          <a:p>
            <a:pPr marL="0" indent="0">
              <a:buNone/>
            </a:pPr>
            <a:r>
              <a:rPr lang="en-US" dirty="0"/>
              <a:t>Crime Scene Operations   </a:t>
            </a:r>
            <a:r>
              <a:rPr lang="en-US" b="1" dirty="0"/>
              <a:t>Multiple dates coming in May, June 2024</a:t>
            </a:r>
          </a:p>
        </p:txBody>
      </p:sp>
      <p:sp>
        <p:nvSpPr>
          <p:cNvPr id="9" name="Content Placeholder 2">
            <a:extLst>
              <a:ext uri="{FF2B5EF4-FFF2-40B4-BE49-F238E27FC236}">
                <a16:creationId xmlns:a16="http://schemas.microsoft.com/office/drawing/2014/main" id="{BED8A79E-D7F1-AEAE-B6F8-95BA9395FDBD}"/>
              </a:ext>
            </a:extLst>
          </p:cNvPr>
          <p:cNvSpPr txBox="1">
            <a:spLocks/>
          </p:cNvSpPr>
          <p:nvPr/>
        </p:nvSpPr>
        <p:spPr>
          <a:xfrm>
            <a:off x="6080872" y="1219200"/>
            <a:ext cx="3063128" cy="10547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Criminal Investigations </a:t>
            </a:r>
            <a:r>
              <a:rPr lang="en-US" b="1" dirty="0"/>
              <a:t>July 11-26, 2024</a:t>
            </a:r>
            <a:endParaRPr lang="en-US" dirty="0"/>
          </a:p>
        </p:txBody>
      </p:sp>
      <p:sp>
        <p:nvSpPr>
          <p:cNvPr id="5" name="TextBox 4">
            <a:extLst>
              <a:ext uri="{FF2B5EF4-FFF2-40B4-BE49-F238E27FC236}">
                <a16:creationId xmlns:a16="http://schemas.microsoft.com/office/drawing/2014/main" id="{C6C511BF-55CE-6ED4-E4BF-AE98A4471662}"/>
              </a:ext>
            </a:extLst>
          </p:cNvPr>
          <p:cNvSpPr txBox="1"/>
          <p:nvPr/>
        </p:nvSpPr>
        <p:spPr>
          <a:xfrm>
            <a:off x="2819400" y="5951931"/>
            <a:ext cx="4676388" cy="338554"/>
          </a:xfrm>
          <a:prstGeom prst="rect">
            <a:avLst/>
          </a:prstGeom>
          <a:noFill/>
        </p:spPr>
        <p:txBody>
          <a:bodyPr wrap="square" rtlCol="0">
            <a:spAutoFit/>
          </a:bodyPr>
          <a:lstStyle/>
          <a:p>
            <a:pPr marL="0" indent="0">
              <a:buNone/>
            </a:pPr>
            <a:r>
              <a:rPr lang="en-US" sz="16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Contact </a:t>
            </a:r>
            <a:r>
              <a:rPr lang="en-US" sz="1600" i="0" u="none" strike="noStrike" dirty="0">
                <a:solidFill>
                  <a:schemeClr val="accent5"/>
                </a:solidFill>
                <a:effectLst/>
                <a:latin typeface="Open Sans" panose="020B0606030504020204" pitchFamily="34" charset="0"/>
                <a:ea typeface="Open Sans" panose="020B0606030504020204" pitchFamily="34" charset="0"/>
                <a:cs typeface="Open Sans" panose="020B0606030504020204" pitchFamily="34" charset="0"/>
                <a:hlinkClick r:id="rId3" tooltip="Email Ashley Ferris">
                  <a:extLst>
                    <a:ext uri="{A12FA001-AC4F-418D-AE19-62706E023703}">
                      <ahyp:hlinkClr xmlns:ahyp="http://schemas.microsoft.com/office/drawing/2018/hyperlinkcolor" val="tx"/>
                    </a:ext>
                  </a:extLst>
                </a:hlinkClick>
              </a:rPr>
              <a:t>ashley.ferris@tennessee.edu</a:t>
            </a:r>
            <a:r>
              <a:rPr lang="en-US" sz="16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2" name="Content Placeholder 2">
            <a:extLst>
              <a:ext uri="{FF2B5EF4-FFF2-40B4-BE49-F238E27FC236}">
                <a16:creationId xmlns:a16="http://schemas.microsoft.com/office/drawing/2014/main" id="{483DF2E3-4B23-76A6-326B-FF903606622B}"/>
              </a:ext>
            </a:extLst>
          </p:cNvPr>
          <p:cNvSpPr txBox="1">
            <a:spLocks/>
          </p:cNvSpPr>
          <p:nvPr/>
        </p:nvSpPr>
        <p:spPr>
          <a:xfrm>
            <a:off x="3162057" y="1219200"/>
            <a:ext cx="2886521"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Field Training Officer </a:t>
            </a:r>
            <a:r>
              <a:rPr lang="en-US" b="1" dirty="0"/>
              <a:t>Every Month until Aug 2024</a:t>
            </a:r>
          </a:p>
        </p:txBody>
      </p:sp>
      <p:pic>
        <p:nvPicPr>
          <p:cNvPr id="8" name="Picture 7">
            <a:extLst>
              <a:ext uri="{FF2B5EF4-FFF2-40B4-BE49-F238E27FC236}">
                <a16:creationId xmlns:a16="http://schemas.microsoft.com/office/drawing/2014/main" id="{447EE7CE-A3A5-1C58-8140-746665C89478}"/>
              </a:ext>
            </a:extLst>
          </p:cNvPr>
          <p:cNvPicPr>
            <a:picLocks noChangeAspect="1"/>
          </p:cNvPicPr>
          <p:nvPr/>
        </p:nvPicPr>
        <p:blipFill>
          <a:blip r:embed="rId4"/>
          <a:stretch>
            <a:fillRect/>
          </a:stretch>
        </p:blipFill>
        <p:spPr>
          <a:xfrm>
            <a:off x="6036663" y="2264446"/>
            <a:ext cx="2760211" cy="3566165"/>
          </a:xfrm>
          <a:prstGeom prst="rect">
            <a:avLst/>
          </a:prstGeom>
        </p:spPr>
      </p:pic>
      <p:pic>
        <p:nvPicPr>
          <p:cNvPr id="11" name="Picture 10">
            <a:extLst>
              <a:ext uri="{FF2B5EF4-FFF2-40B4-BE49-F238E27FC236}">
                <a16:creationId xmlns:a16="http://schemas.microsoft.com/office/drawing/2014/main" id="{44321DA9-7E07-670E-4B30-F05523775817}"/>
              </a:ext>
            </a:extLst>
          </p:cNvPr>
          <p:cNvPicPr>
            <a:picLocks noChangeAspect="1"/>
          </p:cNvPicPr>
          <p:nvPr/>
        </p:nvPicPr>
        <p:blipFill>
          <a:blip r:embed="rId5"/>
          <a:stretch>
            <a:fillRect/>
          </a:stretch>
        </p:blipFill>
        <p:spPr>
          <a:xfrm>
            <a:off x="247649" y="2273971"/>
            <a:ext cx="2752839" cy="3556640"/>
          </a:xfrm>
          <a:prstGeom prst="rect">
            <a:avLst/>
          </a:prstGeom>
        </p:spPr>
      </p:pic>
      <p:pic>
        <p:nvPicPr>
          <p:cNvPr id="15" name="Picture 14">
            <a:extLst>
              <a:ext uri="{FF2B5EF4-FFF2-40B4-BE49-F238E27FC236}">
                <a16:creationId xmlns:a16="http://schemas.microsoft.com/office/drawing/2014/main" id="{D3ACA09A-FB88-47A9-6359-7C4047581DF9}"/>
              </a:ext>
            </a:extLst>
          </p:cNvPr>
          <p:cNvPicPr>
            <a:picLocks noChangeAspect="1"/>
          </p:cNvPicPr>
          <p:nvPr/>
        </p:nvPicPr>
        <p:blipFill>
          <a:blip r:embed="rId6"/>
          <a:stretch>
            <a:fillRect/>
          </a:stretch>
        </p:blipFill>
        <p:spPr>
          <a:xfrm>
            <a:off x="3162057" y="2273972"/>
            <a:ext cx="2760212" cy="3566166"/>
          </a:xfrm>
          <a:prstGeom prst="rect">
            <a:avLst/>
          </a:prstGeom>
        </p:spPr>
      </p:pic>
    </p:spTree>
    <p:extLst>
      <p:ext uri="{BB962C8B-B14F-4D97-AF65-F5344CB8AC3E}">
        <p14:creationId xmlns:p14="http://schemas.microsoft.com/office/powerpoint/2010/main" val="2484250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a:xfrm>
            <a:off x="457200" y="304800"/>
            <a:ext cx="8610600" cy="1143000"/>
          </a:xfrm>
        </p:spPr>
        <p:txBody>
          <a:bodyPr/>
          <a:lstStyle/>
          <a:p>
            <a:r>
              <a:rPr lang="en-US" dirty="0"/>
              <a:t>UT LEIC Trainings: FREE for VCIF Grantees</a:t>
            </a:r>
          </a:p>
        </p:txBody>
      </p:sp>
      <p:sp>
        <p:nvSpPr>
          <p:cNvPr id="5" name="TextBox 4">
            <a:extLst>
              <a:ext uri="{FF2B5EF4-FFF2-40B4-BE49-F238E27FC236}">
                <a16:creationId xmlns:a16="http://schemas.microsoft.com/office/drawing/2014/main" id="{C6C511BF-55CE-6ED4-E4BF-AE98A4471662}"/>
              </a:ext>
            </a:extLst>
          </p:cNvPr>
          <p:cNvSpPr txBox="1"/>
          <p:nvPr/>
        </p:nvSpPr>
        <p:spPr>
          <a:xfrm>
            <a:off x="2819400" y="5951931"/>
            <a:ext cx="4676388" cy="338554"/>
          </a:xfrm>
          <a:prstGeom prst="rect">
            <a:avLst/>
          </a:prstGeom>
          <a:noFill/>
        </p:spPr>
        <p:txBody>
          <a:bodyPr wrap="square" rtlCol="0">
            <a:spAutoFit/>
          </a:bodyPr>
          <a:lstStyle/>
          <a:p>
            <a:pPr marL="0" indent="0">
              <a:buNone/>
            </a:pPr>
            <a:r>
              <a:rPr lang="en-US" sz="16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Contact </a:t>
            </a:r>
            <a:r>
              <a:rPr lang="en-US" sz="1600" i="0" u="none" strike="noStrike" dirty="0">
                <a:solidFill>
                  <a:schemeClr val="accent5"/>
                </a:solidFill>
                <a:effectLst/>
                <a:latin typeface="Open Sans" panose="020B0606030504020204" pitchFamily="34" charset="0"/>
                <a:ea typeface="Open Sans" panose="020B0606030504020204" pitchFamily="34" charset="0"/>
                <a:cs typeface="Open Sans" panose="020B0606030504020204" pitchFamily="34" charset="0"/>
                <a:hlinkClick r:id="rId3" tooltip="Email Ashley Ferris">
                  <a:extLst>
                    <a:ext uri="{A12FA001-AC4F-418D-AE19-62706E023703}">
                      <ahyp:hlinkClr xmlns:ahyp="http://schemas.microsoft.com/office/drawing/2018/hyperlinkcolor" val="tx"/>
                    </a:ext>
                  </a:extLst>
                </a:hlinkClick>
              </a:rPr>
              <a:t>ashley.ferris@tennessee.edu</a:t>
            </a:r>
            <a:r>
              <a:rPr lang="en-US" sz="16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2" name="Content Placeholder 2">
            <a:extLst>
              <a:ext uri="{FF2B5EF4-FFF2-40B4-BE49-F238E27FC236}">
                <a16:creationId xmlns:a16="http://schemas.microsoft.com/office/drawing/2014/main" id="{483DF2E3-4B23-76A6-326B-FF903606622B}"/>
              </a:ext>
            </a:extLst>
          </p:cNvPr>
          <p:cNvSpPr txBox="1">
            <a:spLocks/>
          </p:cNvSpPr>
          <p:nvPr/>
        </p:nvSpPr>
        <p:spPr>
          <a:xfrm>
            <a:off x="2462111" y="1215314"/>
            <a:ext cx="4600778"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NEW -- Human Trafficking </a:t>
            </a:r>
            <a:r>
              <a:rPr lang="en-US" b="1" dirty="0"/>
              <a:t>May 1, 2024</a:t>
            </a:r>
          </a:p>
        </p:txBody>
      </p:sp>
      <p:pic>
        <p:nvPicPr>
          <p:cNvPr id="10" name="Picture 9">
            <a:extLst>
              <a:ext uri="{FF2B5EF4-FFF2-40B4-BE49-F238E27FC236}">
                <a16:creationId xmlns:a16="http://schemas.microsoft.com/office/drawing/2014/main" id="{FD754D8B-F130-58D1-B82D-6BA936ACC66F}"/>
              </a:ext>
            </a:extLst>
          </p:cNvPr>
          <p:cNvPicPr>
            <a:picLocks noChangeAspect="1"/>
          </p:cNvPicPr>
          <p:nvPr/>
        </p:nvPicPr>
        <p:blipFill>
          <a:blip r:embed="rId4"/>
          <a:stretch>
            <a:fillRect/>
          </a:stretch>
        </p:blipFill>
        <p:spPr>
          <a:xfrm>
            <a:off x="2915785" y="1649370"/>
            <a:ext cx="3312430" cy="4279625"/>
          </a:xfrm>
          <a:prstGeom prst="rect">
            <a:avLst/>
          </a:prstGeom>
        </p:spPr>
      </p:pic>
    </p:spTree>
    <p:extLst>
      <p:ext uri="{BB962C8B-B14F-4D97-AF65-F5344CB8AC3E}">
        <p14:creationId xmlns:p14="http://schemas.microsoft.com/office/powerpoint/2010/main" val="3092353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Next Office Hours</a:t>
            </a:r>
          </a:p>
        </p:txBody>
      </p:sp>
      <p:sp>
        <p:nvSpPr>
          <p:cNvPr id="6" name="Content Placeholder 5">
            <a:extLst>
              <a:ext uri="{FF2B5EF4-FFF2-40B4-BE49-F238E27FC236}">
                <a16:creationId xmlns:a16="http://schemas.microsoft.com/office/drawing/2014/main" id="{ED7ADD95-4E1E-3E70-5893-7A672AFD4B84}"/>
              </a:ext>
            </a:extLst>
          </p:cNvPr>
          <p:cNvSpPr>
            <a:spLocks noGrp="1"/>
          </p:cNvSpPr>
          <p:nvPr>
            <p:ph idx="1"/>
          </p:nvPr>
        </p:nvSpPr>
        <p:spPr>
          <a:xfrm>
            <a:off x="457200" y="1447800"/>
            <a:ext cx="8229600" cy="4165599"/>
          </a:xfrm>
        </p:spPr>
        <p:txBody>
          <a:bodyPr>
            <a:normAutofit/>
          </a:bodyPr>
          <a:lstStyle/>
          <a:p>
            <a:r>
              <a:rPr lang="en-US" sz="3200"/>
              <a:t>April 30</a:t>
            </a:r>
            <a:r>
              <a:rPr lang="en-US" sz="3200" baseline="30000"/>
              <a:t>th</a:t>
            </a:r>
            <a:r>
              <a:rPr lang="en-US" sz="3200" dirty="0"/>
              <a:t>, 10:00-11:00 AM Central</a:t>
            </a:r>
          </a:p>
          <a:p>
            <a:pPr lvl="1"/>
            <a:r>
              <a:rPr lang="en-US" sz="3000" b="1" dirty="0"/>
              <a:t>Topic: Updated Annual Report</a:t>
            </a:r>
          </a:p>
          <a:p>
            <a:pPr lvl="1"/>
            <a:r>
              <a:rPr lang="en-US" sz="3000" dirty="0"/>
              <a:t>Invitation will be sent by email</a:t>
            </a:r>
          </a:p>
        </p:txBody>
      </p:sp>
    </p:spTree>
    <p:extLst>
      <p:ext uri="{BB962C8B-B14F-4D97-AF65-F5344CB8AC3E}">
        <p14:creationId xmlns:p14="http://schemas.microsoft.com/office/powerpoint/2010/main" val="631712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Please Complete Survey</a:t>
            </a:r>
          </a:p>
        </p:txBody>
      </p:sp>
      <p:sp>
        <p:nvSpPr>
          <p:cNvPr id="6" name="Content Placeholder 5">
            <a:extLst>
              <a:ext uri="{FF2B5EF4-FFF2-40B4-BE49-F238E27FC236}">
                <a16:creationId xmlns:a16="http://schemas.microsoft.com/office/drawing/2014/main" id="{ED7ADD95-4E1E-3E70-5893-7A672AFD4B84}"/>
              </a:ext>
            </a:extLst>
          </p:cNvPr>
          <p:cNvSpPr>
            <a:spLocks noGrp="1"/>
          </p:cNvSpPr>
          <p:nvPr>
            <p:ph idx="1"/>
          </p:nvPr>
        </p:nvSpPr>
        <p:spPr/>
        <p:txBody>
          <a:bodyPr>
            <a:normAutofit/>
          </a:bodyPr>
          <a:lstStyle/>
          <a:p>
            <a:r>
              <a:rPr lang="en-US" sz="2800" dirty="0">
                <a:hlinkClick r:id="rId3"/>
              </a:rPr>
              <a:t>https://stateoftennessee.formstack.com/forms/ocjp_training_satisfaction_survey</a:t>
            </a:r>
            <a:r>
              <a:rPr lang="en-US" sz="2800" dirty="0"/>
              <a:t> </a:t>
            </a:r>
          </a:p>
          <a:p>
            <a:r>
              <a:rPr lang="en-US" sz="2800" dirty="0"/>
              <a:t>Select “VCIF Office Hours”</a:t>
            </a:r>
          </a:p>
          <a:p>
            <a:r>
              <a:rPr lang="en-US" sz="2800" dirty="0"/>
              <a:t>Use QR Code:</a:t>
            </a:r>
          </a:p>
        </p:txBody>
      </p:sp>
      <p:pic>
        <p:nvPicPr>
          <p:cNvPr id="4" name="Picture 3">
            <a:extLst>
              <a:ext uri="{FF2B5EF4-FFF2-40B4-BE49-F238E27FC236}">
                <a16:creationId xmlns:a16="http://schemas.microsoft.com/office/drawing/2014/main" id="{A61DAE4D-808D-16FD-3325-968A1DC8AAA1}"/>
              </a:ext>
            </a:extLst>
          </p:cNvPr>
          <p:cNvPicPr>
            <a:picLocks noChangeAspect="1"/>
          </p:cNvPicPr>
          <p:nvPr/>
        </p:nvPicPr>
        <p:blipFill>
          <a:blip r:embed="rId4"/>
          <a:stretch>
            <a:fillRect/>
          </a:stretch>
        </p:blipFill>
        <p:spPr>
          <a:xfrm>
            <a:off x="3195637" y="3200400"/>
            <a:ext cx="2752725" cy="2752725"/>
          </a:xfrm>
          <a:prstGeom prst="rect">
            <a:avLst/>
          </a:prstGeom>
        </p:spPr>
      </p:pic>
    </p:spTree>
    <p:extLst>
      <p:ext uri="{BB962C8B-B14F-4D97-AF65-F5344CB8AC3E}">
        <p14:creationId xmlns:p14="http://schemas.microsoft.com/office/powerpoint/2010/main" val="1114867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THANK YOU</a:t>
            </a:r>
          </a:p>
        </p:txBody>
      </p:sp>
    </p:spTree>
    <p:extLst>
      <p:ext uri="{BB962C8B-B14F-4D97-AF65-F5344CB8AC3E}">
        <p14:creationId xmlns:p14="http://schemas.microsoft.com/office/powerpoint/2010/main" val="140700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572000"/>
          </a:xfrm>
        </p:spPr>
        <p:txBody>
          <a:bodyPr>
            <a:normAutofit/>
          </a:bodyPr>
          <a:lstStyle/>
          <a:p>
            <a:r>
              <a:rPr lang="en-US" sz="2800" dirty="0"/>
              <a:t>Next Office Hours</a:t>
            </a:r>
          </a:p>
          <a:p>
            <a:r>
              <a:rPr lang="en-US" sz="2800" dirty="0"/>
              <a:t>Reminders</a:t>
            </a:r>
          </a:p>
          <a:p>
            <a:pPr lvl="1"/>
            <a:r>
              <a:rPr lang="en-US" sz="2600" dirty="0"/>
              <a:t>Grant Management</a:t>
            </a:r>
          </a:p>
          <a:p>
            <a:r>
              <a:rPr lang="en-US" sz="2800" dirty="0"/>
              <a:t>Notice of Monitoring</a:t>
            </a:r>
          </a:p>
          <a:p>
            <a:r>
              <a:rPr lang="en-US" sz="2800" dirty="0"/>
              <a:t>Project Implementation</a:t>
            </a:r>
          </a:p>
          <a:p>
            <a:pPr lvl="1"/>
            <a:r>
              <a:rPr lang="en-US" sz="2600" dirty="0"/>
              <a:t>Expense types</a:t>
            </a:r>
          </a:p>
          <a:p>
            <a:pPr lvl="1"/>
            <a:r>
              <a:rPr lang="en-US" sz="2600" dirty="0"/>
              <a:t>Amendments</a:t>
            </a:r>
          </a:p>
          <a:p>
            <a:pPr lvl="1"/>
            <a:r>
              <a:rPr lang="en-US" sz="2800" dirty="0"/>
              <a:t>Invoicing</a:t>
            </a:r>
          </a:p>
          <a:p>
            <a:r>
              <a:rPr lang="en-US" sz="2800" dirty="0"/>
              <a:t>Resources &amp; UT LEIC Trainings</a:t>
            </a:r>
          </a:p>
          <a:p>
            <a:pPr lvl="1"/>
            <a:endParaRPr lang="en-US" sz="1400" dirty="0"/>
          </a:p>
        </p:txBody>
      </p:sp>
    </p:spTree>
    <p:extLst>
      <p:ext uri="{BB962C8B-B14F-4D97-AF65-F5344CB8AC3E}">
        <p14:creationId xmlns:p14="http://schemas.microsoft.com/office/powerpoint/2010/main" val="3256167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Next Office Hours</a:t>
            </a:r>
          </a:p>
        </p:txBody>
      </p:sp>
      <p:sp>
        <p:nvSpPr>
          <p:cNvPr id="6" name="Content Placeholder 5">
            <a:extLst>
              <a:ext uri="{FF2B5EF4-FFF2-40B4-BE49-F238E27FC236}">
                <a16:creationId xmlns:a16="http://schemas.microsoft.com/office/drawing/2014/main" id="{ED7ADD95-4E1E-3E70-5893-7A672AFD4B84}"/>
              </a:ext>
            </a:extLst>
          </p:cNvPr>
          <p:cNvSpPr>
            <a:spLocks noGrp="1"/>
          </p:cNvSpPr>
          <p:nvPr>
            <p:ph idx="1"/>
          </p:nvPr>
        </p:nvSpPr>
        <p:spPr>
          <a:xfrm>
            <a:off x="457200" y="1447800"/>
            <a:ext cx="8229600" cy="4165599"/>
          </a:xfrm>
        </p:spPr>
        <p:txBody>
          <a:bodyPr>
            <a:normAutofit/>
          </a:bodyPr>
          <a:lstStyle/>
          <a:p>
            <a:r>
              <a:rPr lang="en-US" sz="3200" dirty="0"/>
              <a:t>April 30</a:t>
            </a:r>
            <a:r>
              <a:rPr lang="en-US" sz="3200" baseline="30000" dirty="0"/>
              <a:t>th</a:t>
            </a:r>
            <a:r>
              <a:rPr lang="en-US" sz="3200" dirty="0"/>
              <a:t>, 10:00-11:00 AM Central</a:t>
            </a:r>
          </a:p>
          <a:p>
            <a:pPr lvl="1"/>
            <a:r>
              <a:rPr lang="en-US" sz="3000" b="1" dirty="0"/>
              <a:t>Topic: Updated Annual Report</a:t>
            </a:r>
          </a:p>
          <a:p>
            <a:pPr lvl="1"/>
            <a:r>
              <a:rPr lang="en-US" sz="3000" dirty="0"/>
              <a:t>Invitation will be sent by email</a:t>
            </a:r>
          </a:p>
        </p:txBody>
      </p:sp>
    </p:spTree>
    <p:extLst>
      <p:ext uri="{BB962C8B-B14F-4D97-AF65-F5344CB8AC3E}">
        <p14:creationId xmlns:p14="http://schemas.microsoft.com/office/powerpoint/2010/main" val="1287660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p:txBody>
          <a:bodyPr/>
          <a:lstStyle/>
          <a:p>
            <a:r>
              <a:rPr lang="en-US" dirty="0"/>
              <a:t>Reminder: VCIF New Project Orientation</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457200" y="1447800"/>
            <a:ext cx="8229600" cy="4546595"/>
          </a:xfrm>
        </p:spPr>
        <p:txBody>
          <a:bodyPr>
            <a:normAutofit lnSpcReduction="10000"/>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All new </a:t>
            </a:r>
            <a:r>
              <a:rPr lang="en-US" sz="2400" b="1" u="sng" dirty="0">
                <a:latin typeface="Open Sans" panose="020B0606030504020204" pitchFamily="34" charset="0"/>
                <a:ea typeface="Open Sans" panose="020B0606030504020204" pitchFamily="34" charset="0"/>
                <a:cs typeface="Open Sans" panose="020B0606030504020204" pitchFamily="34" charset="0"/>
              </a:rPr>
              <a:t>Project Directors </a:t>
            </a:r>
            <a:r>
              <a:rPr lang="en-US" sz="2400" b="1" dirty="0">
                <a:latin typeface="Open Sans" panose="020B0606030504020204" pitchFamily="34" charset="0"/>
                <a:ea typeface="Open Sans" panose="020B0606030504020204" pitchFamily="34" charset="0"/>
                <a:cs typeface="Open Sans" panose="020B0606030504020204" pitchFamily="34" charset="0"/>
              </a:rPr>
              <a:t>&amp; </a:t>
            </a:r>
            <a:r>
              <a:rPr lang="en-US" sz="2400" b="1" u="sng" dirty="0">
                <a:latin typeface="Open Sans" panose="020B0606030504020204" pitchFamily="34" charset="0"/>
                <a:ea typeface="Open Sans" panose="020B0606030504020204" pitchFamily="34" charset="0"/>
                <a:cs typeface="Open Sans" panose="020B0606030504020204" pitchFamily="34" charset="0"/>
              </a:rPr>
              <a:t>Financial Directors </a:t>
            </a:r>
            <a:r>
              <a:rPr lang="en-US" sz="2400" b="1" dirty="0">
                <a:latin typeface="Open Sans" panose="020B0606030504020204" pitchFamily="34" charset="0"/>
                <a:ea typeface="Open Sans" panose="020B0606030504020204" pitchFamily="34" charset="0"/>
                <a:cs typeface="Open Sans" panose="020B0606030504020204" pitchFamily="34" charset="0"/>
              </a:rPr>
              <a:t>must view this required training video – </a:t>
            </a:r>
            <a:r>
              <a:rPr lang="en-US" sz="2400" b="1" dirty="0">
                <a:solidFill>
                  <a:schemeClr val="bg2"/>
                </a:solidFill>
                <a:latin typeface="Open Sans" panose="020B0606030504020204" pitchFamily="34" charset="0"/>
                <a:ea typeface="Open Sans" panose="020B0606030504020204" pitchFamily="34" charset="0"/>
                <a:cs typeface="Open Sans" panose="020B0606030504020204" pitchFamily="34" charset="0"/>
              </a:rPr>
              <a:t>30 Days </a:t>
            </a:r>
            <a:r>
              <a:rPr lang="en-US" sz="2400" b="1">
                <a:solidFill>
                  <a:schemeClr val="bg2"/>
                </a:solidFill>
                <a:latin typeface="Open Sans" panose="020B0606030504020204" pitchFamily="34" charset="0"/>
                <a:ea typeface="Open Sans" panose="020B0606030504020204" pitchFamily="34" charset="0"/>
                <a:cs typeface="Open Sans" panose="020B0606030504020204" pitchFamily="34" charset="0"/>
              </a:rPr>
              <a:t>from start date.</a:t>
            </a:r>
            <a:endParaRPr lang="en-US" sz="2400" b="1"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400" b="1" dirty="0">
              <a:latin typeface="Open Sans" panose="020B0606030504020204" pitchFamily="34" charset="0"/>
              <a:ea typeface="Open Sans" panose="020B0606030504020204" pitchFamily="34" charset="0"/>
              <a:cs typeface="Open Sans" panose="020B0606030504020204" pitchFamily="34" charset="0"/>
            </a:endParaRPr>
          </a:p>
          <a:p>
            <a:r>
              <a:rPr lang="en-US" sz="2400" dirty="0">
                <a:effectLst/>
                <a:latin typeface="Open Sans" panose="020B0606030504020204" pitchFamily="34" charset="0"/>
                <a:ea typeface="Open Sans" panose="020B0606030504020204" pitchFamily="34" charset="0"/>
                <a:cs typeface="Open Sans" panose="020B0606030504020204" pitchFamily="34" charset="0"/>
              </a:rPr>
              <a:t>Video can be found on VCIF Fund Source Chapter page: </a:t>
            </a:r>
            <a:r>
              <a:rPr lang="en-US" sz="2400" dirty="0">
                <a:effectLst/>
                <a:latin typeface="Open Sans" panose="020B0606030504020204" pitchFamily="34" charset="0"/>
                <a:ea typeface="Open Sans" panose="020B0606030504020204" pitchFamily="34" charset="0"/>
                <a:cs typeface="Open Sans" panose="020B0606030504020204" pitchFamily="34" charset="0"/>
                <a:hlinkClick r:id="rId3"/>
              </a:rPr>
              <a:t>https://www.tn.gov/finance/office-of-criminal-justice-programs/ocjp/ocjp-grants-manual/redirect-fund-source-chapters/fund-source-chapters/vcif.html</a:t>
            </a:r>
            <a:r>
              <a:rPr lang="en-US" sz="2400" dirty="0">
                <a:effectLst/>
                <a:latin typeface="Open Sans" panose="020B0606030504020204" pitchFamily="34" charset="0"/>
                <a:ea typeface="Open Sans" panose="020B0606030504020204" pitchFamily="34" charset="0"/>
                <a:cs typeface="Open Sans" panose="020B0606030504020204" pitchFamily="34" charset="0"/>
              </a:rPr>
              <a:t> </a:t>
            </a:r>
          </a:p>
          <a:p>
            <a:pPr marL="0" indent="0">
              <a:buNone/>
            </a:pPr>
            <a:endParaRPr lang="en-US" sz="2400" dirty="0">
              <a:effectLst/>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Agency personnel </a:t>
            </a:r>
            <a:r>
              <a:rPr lang="en-US" sz="2400" b="1" dirty="0">
                <a:latin typeface="Open Sans" panose="020B0606030504020204" pitchFamily="34" charset="0"/>
                <a:ea typeface="Open Sans" panose="020B0606030504020204" pitchFamily="34" charset="0"/>
                <a:cs typeface="Open Sans" panose="020B0606030504020204" pitchFamily="34" charset="0"/>
              </a:rPr>
              <a:t>must email</a:t>
            </a:r>
            <a:r>
              <a:rPr lang="en-US" sz="2400" dirty="0">
                <a:latin typeface="Open Sans" panose="020B0606030504020204" pitchFamily="34" charset="0"/>
                <a:ea typeface="Open Sans" panose="020B0606030504020204" pitchFamily="34" charset="0"/>
                <a:cs typeface="Open Sans" panose="020B0606030504020204" pitchFamily="34" charset="0"/>
              </a:rPr>
              <a:t> their project management specialist or </a:t>
            </a:r>
            <a:r>
              <a:rPr lang="en-US" sz="2400" dirty="0">
                <a:latin typeface="Open Sans" panose="020B0606030504020204" pitchFamily="34" charset="0"/>
                <a:ea typeface="Open Sans" panose="020B0606030504020204" pitchFamily="34" charset="0"/>
                <a:cs typeface="Open Sans" panose="020B0606030504020204" pitchFamily="34" charset="0"/>
                <a:hlinkClick r:id="rId4"/>
              </a:rPr>
              <a:t>info.ocjp@tn.gov</a:t>
            </a:r>
            <a:r>
              <a:rPr lang="en-US" sz="2400" dirty="0">
                <a:latin typeface="Open Sans" panose="020B0606030504020204" pitchFamily="34" charset="0"/>
                <a:ea typeface="Open Sans" panose="020B0606030504020204" pitchFamily="34" charset="0"/>
                <a:cs typeface="Open Sans" panose="020B0606030504020204" pitchFamily="34" charset="0"/>
              </a:rPr>
              <a:t> when they have completed this training video.</a:t>
            </a:r>
          </a:p>
          <a:p>
            <a:endParaRPr lang="en-US" sz="2400" dirty="0"/>
          </a:p>
        </p:txBody>
      </p:sp>
    </p:spTree>
    <p:extLst>
      <p:ext uri="{BB962C8B-B14F-4D97-AF65-F5344CB8AC3E}">
        <p14:creationId xmlns:p14="http://schemas.microsoft.com/office/powerpoint/2010/main" val="3697153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a question? Start here</a:t>
            </a:r>
          </a:p>
        </p:txBody>
      </p:sp>
      <p:sp>
        <p:nvSpPr>
          <p:cNvPr id="3" name="Content Placeholder 2"/>
          <p:cNvSpPr>
            <a:spLocks noGrp="1"/>
          </p:cNvSpPr>
          <p:nvPr>
            <p:ph idx="1"/>
          </p:nvPr>
        </p:nvSpPr>
        <p:spPr>
          <a:xfrm>
            <a:off x="457200" y="1447801"/>
            <a:ext cx="8229600" cy="1371600"/>
          </a:xfrm>
        </p:spPr>
        <p:txBody>
          <a:bodyPr>
            <a:normAutofit/>
          </a:bodyPr>
          <a:lstStyle/>
          <a:p>
            <a:pPr indent="-285750"/>
            <a:r>
              <a:rPr lang="en-US" sz="2000" dirty="0"/>
              <a:t>OCJP Grants Manual: </a:t>
            </a:r>
            <a:r>
              <a:rPr lang="en-US" sz="2000" dirty="0">
                <a:hlinkClick r:id="rId3"/>
              </a:rPr>
              <a:t>https://www.tn.gov/finance/office-of-criminal-justice-programs/ocjp/ocjp-grants-manual.html</a:t>
            </a:r>
            <a:r>
              <a:rPr lang="en-US" sz="2000" dirty="0"/>
              <a:t> </a:t>
            </a:r>
            <a:endParaRPr lang="en-US" sz="3200" dirty="0"/>
          </a:p>
          <a:p>
            <a:pPr lvl="2"/>
            <a:endParaRPr lang="en-US" dirty="0"/>
          </a:p>
          <a:p>
            <a:pPr lvl="1"/>
            <a:endParaRPr lang="en-US" sz="1400" dirty="0"/>
          </a:p>
        </p:txBody>
      </p:sp>
      <p:sp>
        <p:nvSpPr>
          <p:cNvPr id="8" name="Text Placeholder 2"/>
          <p:cNvSpPr txBox="1">
            <a:spLocks/>
          </p:cNvSpPr>
          <p:nvPr/>
        </p:nvSpPr>
        <p:spPr>
          <a:xfrm>
            <a:off x="457200" y="1701806"/>
            <a:ext cx="8229600" cy="4165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E71B1B"/>
              </a:buClr>
              <a:buFont typeface="Courier New" panose="02070309020205020404" pitchFamily="49" charset="0"/>
              <a:buChar char="o"/>
              <a:defRPr sz="1600" kern="1200">
                <a:solidFill>
                  <a:srgbClr val="7E7E82"/>
                </a:solidFill>
                <a:latin typeface="Open Sans"/>
                <a:ea typeface="+mn-ea"/>
                <a:cs typeface="Open Sans"/>
              </a:defRPr>
            </a:lvl1pPr>
            <a:lvl2pPr marL="742950" indent="-285750" algn="l" defTabSz="914400" rtl="0" eaLnBrk="1" latinLnBrk="0" hangingPunct="1">
              <a:spcBef>
                <a:spcPct val="20000"/>
              </a:spcBef>
              <a:buClr>
                <a:srgbClr val="E71B1B"/>
              </a:buClr>
              <a:buFont typeface="Arial" pitchFamily="34" charset="0"/>
              <a:buChar char="•"/>
              <a:defRPr sz="1400" kern="1200">
                <a:solidFill>
                  <a:srgbClr val="7E7E82"/>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200" kern="1200">
                <a:solidFill>
                  <a:srgbClr val="7E7E82"/>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100" kern="1200">
                <a:solidFill>
                  <a:srgbClr val="7E7E82"/>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100" kern="1200">
                <a:solidFill>
                  <a:srgbClr val="7E7E82"/>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JM" dirty="0"/>
          </a:p>
        </p:txBody>
      </p:sp>
      <p:sp>
        <p:nvSpPr>
          <p:cNvPr id="11" name="TextBox 10">
            <a:extLst>
              <a:ext uri="{FF2B5EF4-FFF2-40B4-BE49-F238E27FC236}">
                <a16:creationId xmlns:a16="http://schemas.microsoft.com/office/drawing/2014/main" id="{F2D8D076-24A6-71D7-4FC6-FD57BA4BE313}"/>
              </a:ext>
            </a:extLst>
          </p:cNvPr>
          <p:cNvSpPr txBox="1"/>
          <p:nvPr/>
        </p:nvSpPr>
        <p:spPr>
          <a:xfrm>
            <a:off x="808187" y="5241170"/>
            <a:ext cx="3268411" cy="646331"/>
          </a:xfrm>
          <a:prstGeom prst="rect">
            <a:avLst/>
          </a:prstGeom>
          <a:noFill/>
        </p:spPr>
        <p:txBody>
          <a:bodyPr wrap="square" rtlCol="0">
            <a:spAutoFit/>
          </a:bodyPr>
          <a:lstStyle/>
          <a:p>
            <a:r>
              <a:rPr lang="en-US" dirty="0"/>
              <a:t>To search, first download Grants Manual to PDF</a:t>
            </a:r>
          </a:p>
        </p:txBody>
      </p:sp>
      <p:sp>
        <p:nvSpPr>
          <p:cNvPr id="18" name="TextBox 17">
            <a:extLst>
              <a:ext uri="{FF2B5EF4-FFF2-40B4-BE49-F238E27FC236}">
                <a16:creationId xmlns:a16="http://schemas.microsoft.com/office/drawing/2014/main" id="{DDBE2EC6-F658-EFE2-B69B-B9DD784E7D54}"/>
              </a:ext>
            </a:extLst>
          </p:cNvPr>
          <p:cNvSpPr txBox="1"/>
          <p:nvPr/>
        </p:nvSpPr>
        <p:spPr>
          <a:xfrm>
            <a:off x="6489391" y="2584266"/>
            <a:ext cx="2646989" cy="1200329"/>
          </a:xfrm>
          <a:prstGeom prst="rect">
            <a:avLst/>
          </a:prstGeom>
          <a:noFill/>
        </p:spPr>
        <p:txBody>
          <a:bodyPr wrap="square" rtlCol="0">
            <a:spAutoFit/>
          </a:bodyPr>
          <a:lstStyle/>
          <a:p>
            <a:r>
              <a:rPr lang="en-US" dirty="0"/>
              <a:t>Once PDF is downloaded, type “</a:t>
            </a:r>
            <a:r>
              <a:rPr lang="en-US" dirty="0" err="1"/>
              <a:t>ctrl+F</a:t>
            </a:r>
            <a:r>
              <a:rPr lang="en-US" dirty="0"/>
              <a:t>”; then type search word or phrase</a:t>
            </a:r>
          </a:p>
          <a:p>
            <a:endParaRPr lang="en-US" dirty="0"/>
          </a:p>
        </p:txBody>
      </p:sp>
      <p:pic>
        <p:nvPicPr>
          <p:cNvPr id="5" name="Picture 4">
            <a:extLst>
              <a:ext uri="{FF2B5EF4-FFF2-40B4-BE49-F238E27FC236}">
                <a16:creationId xmlns:a16="http://schemas.microsoft.com/office/drawing/2014/main" id="{8BF26091-DF9E-1A83-840E-63103C09D93B}"/>
              </a:ext>
            </a:extLst>
          </p:cNvPr>
          <p:cNvPicPr>
            <a:picLocks noChangeAspect="1"/>
          </p:cNvPicPr>
          <p:nvPr/>
        </p:nvPicPr>
        <p:blipFill rotWithShape="1">
          <a:blip r:embed="rId4"/>
          <a:srcRect l="9167" t="9432" r="49166" b="30009"/>
          <a:stretch/>
        </p:blipFill>
        <p:spPr>
          <a:xfrm>
            <a:off x="342900" y="2248049"/>
            <a:ext cx="5943600" cy="2839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Arrow Connector 8">
            <a:extLst>
              <a:ext uri="{FF2B5EF4-FFF2-40B4-BE49-F238E27FC236}">
                <a16:creationId xmlns:a16="http://schemas.microsoft.com/office/drawing/2014/main" id="{513F66CB-A1D8-CE0D-F2E4-FF85D2BBBF61}"/>
              </a:ext>
            </a:extLst>
          </p:cNvPr>
          <p:cNvCxnSpPr>
            <a:cxnSpLocks/>
          </p:cNvCxnSpPr>
          <p:nvPr/>
        </p:nvCxnSpPr>
        <p:spPr>
          <a:xfrm flipV="1">
            <a:off x="2011579" y="4419600"/>
            <a:ext cx="1514904" cy="82347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EB05BA8-B5D8-9C75-6ACF-A8E5B471B9EA}"/>
              </a:ext>
            </a:extLst>
          </p:cNvPr>
          <p:cNvPicPr>
            <a:picLocks noChangeAspect="1"/>
          </p:cNvPicPr>
          <p:nvPr/>
        </p:nvPicPr>
        <p:blipFill rotWithShape="1">
          <a:blip r:embed="rId5"/>
          <a:srcRect l="18137" t="3368" r="45000" b="37322"/>
          <a:stretch/>
        </p:blipFill>
        <p:spPr>
          <a:xfrm>
            <a:off x="4526179" y="3859346"/>
            <a:ext cx="4385411" cy="2319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6" name="Straight Arrow Connector 15">
            <a:extLst>
              <a:ext uri="{FF2B5EF4-FFF2-40B4-BE49-F238E27FC236}">
                <a16:creationId xmlns:a16="http://schemas.microsoft.com/office/drawing/2014/main" id="{36A2F304-C799-A40F-9150-46302D472F01}"/>
              </a:ext>
            </a:extLst>
          </p:cNvPr>
          <p:cNvCxnSpPr>
            <a:cxnSpLocks/>
          </p:cNvCxnSpPr>
          <p:nvPr/>
        </p:nvCxnSpPr>
        <p:spPr>
          <a:xfrm>
            <a:off x="7258050" y="3489557"/>
            <a:ext cx="361950" cy="54904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270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143001"/>
            <a:ext cx="8229600" cy="4343399"/>
          </a:xfrm>
        </p:spPr>
        <p:txBody>
          <a:bodyPr>
            <a:normAutofit/>
          </a:bodyPr>
          <a:lstStyle/>
          <a:p>
            <a:pPr marL="0" indent="0">
              <a:buNone/>
            </a:pPr>
            <a:r>
              <a:rPr lang="en-US" sz="2800" dirty="0"/>
              <a:t>Agency must provide </a:t>
            </a:r>
            <a:r>
              <a:rPr lang="en-US" sz="2800" b="1" dirty="0"/>
              <a:t>written notification</a:t>
            </a:r>
            <a:r>
              <a:rPr lang="en-US" sz="2800" dirty="0"/>
              <a:t> to their OCJP PM Specialist </a:t>
            </a:r>
            <a:r>
              <a:rPr lang="en-US" sz="2800" b="1" dirty="0"/>
              <a:t>within ten (10) days </a:t>
            </a:r>
            <a:r>
              <a:rPr lang="en-US" sz="2800" dirty="0"/>
              <a:t>from the date of occurrence of </a:t>
            </a:r>
            <a:r>
              <a:rPr lang="en-US" sz="2800" b="1" dirty="0"/>
              <a:t>any change in designation or contact information of: </a:t>
            </a:r>
          </a:p>
          <a:p>
            <a:pPr marL="0" indent="0">
              <a:buNone/>
            </a:pPr>
            <a:endParaRPr lang="en-US" sz="2800" b="1" dirty="0"/>
          </a:p>
          <a:p>
            <a:r>
              <a:rPr lang="en-US" sz="2800" b="1" dirty="0"/>
              <a:t>Authorized Official </a:t>
            </a:r>
          </a:p>
          <a:p>
            <a:r>
              <a:rPr lang="en-US" sz="2800" b="1" dirty="0"/>
              <a:t>Project Director </a:t>
            </a:r>
          </a:p>
          <a:p>
            <a:r>
              <a:rPr lang="en-US" sz="2800" b="1" dirty="0"/>
              <a:t>Financial Director</a:t>
            </a:r>
          </a:p>
          <a:p>
            <a:pPr marL="0" indent="0">
              <a:buNone/>
            </a:pPr>
            <a:endParaRPr lang="en-US" dirty="0"/>
          </a:p>
        </p:txBody>
      </p:sp>
      <p:pic>
        <p:nvPicPr>
          <p:cNvPr id="5" name="Picture 4" descr="Scatter chart, qr code&#10;&#10;Description automatically generated">
            <a:extLst>
              <a:ext uri="{FF2B5EF4-FFF2-40B4-BE49-F238E27FC236}">
                <a16:creationId xmlns:a16="http://schemas.microsoft.com/office/drawing/2014/main" id="{D6038900-A3AB-5403-7AB1-D95EE84EC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048000"/>
            <a:ext cx="3362325" cy="3362325"/>
          </a:xfrm>
          <a:prstGeom prst="rect">
            <a:avLst/>
          </a:prstGeom>
        </p:spPr>
      </p:pic>
    </p:spTree>
    <p:extLst>
      <p:ext uri="{BB962C8B-B14F-4D97-AF65-F5344CB8AC3E}">
        <p14:creationId xmlns:p14="http://schemas.microsoft.com/office/powerpoint/2010/main" val="2249571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p:txBody>
          <a:bodyPr/>
          <a:lstStyle/>
          <a:p>
            <a:r>
              <a:rPr lang="en-US" dirty="0"/>
              <a:t>Reminder: Civil Rights Compliance</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457200" y="1447800"/>
            <a:ext cx="8229600" cy="4546595"/>
          </a:xfrm>
        </p:spPr>
        <p:txBody>
          <a:bodyPr>
            <a:normAutofit lnSpcReduction="10000"/>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All new Project Directors are responsible for completing </a:t>
            </a:r>
            <a:r>
              <a:rPr lang="en-US" sz="2400" b="1" dirty="0">
                <a:latin typeface="Open Sans" panose="020B0606030504020204" pitchFamily="34" charset="0"/>
                <a:ea typeface="Open Sans" panose="020B0606030504020204" pitchFamily="34" charset="0"/>
                <a:cs typeface="Open Sans" panose="020B0606030504020204" pitchFamily="34" charset="0"/>
              </a:rPr>
              <a:t>Civil Rights Compliance Training within 90 days of start date </a:t>
            </a:r>
            <a:r>
              <a:rPr lang="en-US" sz="2400" dirty="0">
                <a:latin typeface="Open Sans" panose="020B0606030504020204" pitchFamily="34" charset="0"/>
                <a:ea typeface="Open Sans" panose="020B0606030504020204" pitchFamily="34" charset="0"/>
                <a:cs typeface="Open Sans" panose="020B0606030504020204" pitchFamily="34" charset="0"/>
              </a:rPr>
              <a:t>as well as </a:t>
            </a:r>
            <a:r>
              <a:rPr lang="en-US" sz="2400" b="1" dirty="0">
                <a:latin typeface="Open Sans" panose="020B0606030504020204" pitchFamily="34" charset="0"/>
                <a:ea typeface="Open Sans" panose="020B0606030504020204" pitchFamily="34" charset="0"/>
                <a:cs typeface="Open Sans" panose="020B0606030504020204" pitchFamily="34" charset="0"/>
              </a:rPr>
              <a:t>providing periodic training for staff</a:t>
            </a:r>
            <a:r>
              <a:rPr lang="en-US" sz="2400" dirty="0">
                <a:latin typeface="Open Sans" panose="020B0606030504020204" pitchFamily="34" charset="0"/>
                <a:ea typeface="Open Sans" panose="020B0606030504020204" pitchFamily="34" charset="0"/>
                <a:cs typeface="Open Sans" panose="020B0606030504020204" pitchFamily="34" charset="0"/>
              </a:rPr>
              <a:t>. </a:t>
            </a:r>
          </a:p>
          <a:p>
            <a:r>
              <a:rPr lang="en-US" sz="2400" dirty="0">
                <a:effectLst/>
                <a:latin typeface="Open Sans" panose="020B0606030504020204" pitchFamily="34" charset="0"/>
                <a:ea typeface="Open Sans" panose="020B0606030504020204" pitchFamily="34" charset="0"/>
                <a:cs typeface="Open Sans" panose="020B0606030504020204" pitchFamily="34" charset="0"/>
              </a:rPr>
              <a:t>At the end of the online quiz, Project Directors should retain verification of completion in the grant file.  The Project Director and the Civil Rights Compliance Officer should complete this training annually.  Verification of the training must be retained in the personnel files.</a:t>
            </a:r>
          </a:p>
          <a:p>
            <a:r>
              <a:rPr lang="en-US" sz="2400" dirty="0">
                <a:latin typeface="Open Sans" panose="020B0606030504020204" pitchFamily="34" charset="0"/>
                <a:ea typeface="Open Sans" panose="020B0606030504020204" pitchFamily="34" charset="0"/>
                <a:cs typeface="Open Sans" panose="020B0606030504020204" pitchFamily="34" charset="0"/>
              </a:rPr>
              <a:t>It is the responsibility of the Project Director to maintain documentation demonstrating the required Civil Rights Training has been completed annually.</a:t>
            </a:r>
          </a:p>
          <a:p>
            <a:endParaRPr lang="en-US" sz="2400" dirty="0"/>
          </a:p>
        </p:txBody>
      </p:sp>
    </p:spTree>
    <p:extLst>
      <p:ext uri="{BB962C8B-B14F-4D97-AF65-F5344CB8AC3E}">
        <p14:creationId xmlns:p14="http://schemas.microsoft.com/office/powerpoint/2010/main" val="1853452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876800"/>
          </a:xfrm>
        </p:spPr>
        <p:txBody>
          <a:bodyPr>
            <a:normAutofit/>
          </a:bodyPr>
          <a:lstStyle/>
          <a:p>
            <a:pPr lvl="1"/>
            <a:endParaRPr lang="en-US" sz="2000" dirty="0"/>
          </a:p>
          <a:p>
            <a:pPr marL="0" indent="0">
              <a:buNone/>
            </a:pPr>
            <a:endParaRPr lang="en-US" dirty="0"/>
          </a:p>
        </p:txBody>
      </p:sp>
    </p:spTree>
    <p:extLst>
      <p:ext uri="{BB962C8B-B14F-4D97-AF65-F5344CB8AC3E}">
        <p14:creationId xmlns:p14="http://schemas.microsoft.com/office/powerpoint/2010/main" val="2059410951"/>
      </p:ext>
    </p:extLst>
  </p:cSld>
  <p:clrMapOvr>
    <a:masterClrMapping/>
  </p:clrMapOvr>
</p:sld>
</file>

<file path=ppt/theme/theme1.xml><?xml version="1.0" encoding="utf-8"?>
<a:theme xmlns:a="http://schemas.openxmlformats.org/drawingml/2006/main" name="PowerPoint A">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5094</TotalTime>
  <Words>1755</Words>
  <Application>Microsoft Office PowerPoint</Application>
  <PresentationFormat>On-screen Show (4:3)</PresentationFormat>
  <Paragraphs>177</Paragraphs>
  <Slides>26</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Courier New</vt:lpstr>
      <vt:lpstr>Open Sans</vt:lpstr>
      <vt:lpstr>Open Sans Light</vt:lpstr>
      <vt:lpstr>PermianSlabSerifTypeface</vt:lpstr>
      <vt:lpstr>Wingdings</vt:lpstr>
      <vt:lpstr>PowerPoint A</vt:lpstr>
      <vt:lpstr>STATE OF TENNESSEE</vt:lpstr>
      <vt:lpstr>VCIF PM Specialists</vt:lpstr>
      <vt:lpstr>Agenda</vt:lpstr>
      <vt:lpstr>Next Office Hours</vt:lpstr>
      <vt:lpstr>Reminder: VCIF New Project Orientation</vt:lpstr>
      <vt:lpstr>Have a question? Start here</vt:lpstr>
      <vt:lpstr>Remember!</vt:lpstr>
      <vt:lpstr>Reminder: Civil Rights Compliance</vt:lpstr>
      <vt:lpstr>Questions?</vt:lpstr>
      <vt:lpstr>Notice of PIT Monitoring</vt:lpstr>
      <vt:lpstr>Notice of PIT Monitoring</vt:lpstr>
      <vt:lpstr>Questions?</vt:lpstr>
      <vt:lpstr>Reminder: Purchasing Equipment</vt:lpstr>
      <vt:lpstr>Reminder: Vehicles</vt:lpstr>
      <vt:lpstr>Reminder: Hiring Staff with VCIF funds?</vt:lpstr>
      <vt:lpstr>Questions?</vt:lpstr>
      <vt:lpstr>Reminder: Amendment Requests</vt:lpstr>
      <vt:lpstr>Reminder: Invoicing</vt:lpstr>
      <vt:lpstr>Questions?</vt:lpstr>
      <vt:lpstr>Resources</vt:lpstr>
      <vt:lpstr>Technical Assistance via UT LEIC</vt:lpstr>
      <vt:lpstr>UT LEIC Trainings: FREE for VCIF Grantees</vt:lpstr>
      <vt:lpstr>UT LEIC Trainings: FREE for VCIF Grantees</vt:lpstr>
      <vt:lpstr>Next Office Hours</vt:lpstr>
      <vt:lpstr>Please Complete Survey</vt:lpstr>
      <vt:lpstr>THANK YOU</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TENNESSEE</dc:title>
  <dc:creator>Molly Wehlage</dc:creator>
  <cp:lastModifiedBy>Benjamin Weinstein</cp:lastModifiedBy>
  <cp:revision>116</cp:revision>
  <cp:lastPrinted>2023-04-17T17:29:57Z</cp:lastPrinted>
  <dcterms:created xsi:type="dcterms:W3CDTF">2015-04-17T19:02:10Z</dcterms:created>
  <dcterms:modified xsi:type="dcterms:W3CDTF">2024-03-27T14:55:08Z</dcterms:modified>
</cp:coreProperties>
</file>