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68" r:id="rId3"/>
    <p:sldId id="275" r:id="rId4"/>
    <p:sldId id="278" r:id="rId5"/>
    <p:sldId id="279" r:id="rId6"/>
    <p:sldId id="266" r:id="rId7"/>
    <p:sldId id="276" r:id="rId8"/>
    <p:sldId id="269" r:id="rId9"/>
    <p:sldId id="277" r:id="rId10"/>
    <p:sldId id="280" r:id="rId11"/>
    <p:sldId id="272" r:id="rId12"/>
    <p:sldId id="274" r:id="rId13"/>
  </p:sldIdLst>
  <p:sldSz cx="9144000" cy="6858000" type="screen4x3"/>
  <p:notesSz cx="6950075" cy="9236075"/>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en Lipinski" initials="EL" lastIdx="6" clrIdx="0">
    <p:extLst>
      <p:ext uri="{19B8F6BF-5375-455C-9EA6-DF929625EA0E}">
        <p15:presenceInfo xmlns:p15="http://schemas.microsoft.com/office/powerpoint/2012/main" userId="S::BA10522@tn.gov::f0cf5198-5cdc-4f5d-8eb0-8ad25e8519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200"/>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46" autoAdjust="0"/>
    <p:restoredTop sz="62559" autoAdjust="0"/>
  </p:normalViewPr>
  <p:slideViewPr>
    <p:cSldViewPr>
      <p:cViewPr varScale="1">
        <p:scale>
          <a:sx n="53" d="100"/>
          <a:sy n="53" d="100"/>
        </p:scale>
        <p:origin x="162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6-15T13:42:45.807" idx="3">
    <p:pos x="10" y="10"/>
    <p:text>MOUs?</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2E346DB1-93BF-4901-ACC9-8E8D608898D3}" type="datetimeFigureOut">
              <a:rPr lang="en-US" smtClean="0"/>
              <a:t>10/25/2022</a:t>
            </a:fld>
            <a:endParaRPr lang="en-US" dirty="0"/>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E85CD792-0BB6-45B0-BC5C-961A80AF48C8}" type="slidenum">
              <a:rPr lang="en-US" smtClean="0"/>
              <a:t>‹#›</a:t>
            </a:fld>
            <a:endParaRPr lang="en-US" dirty="0"/>
          </a:p>
        </p:txBody>
      </p:sp>
    </p:spTree>
    <p:extLst>
      <p:ext uri="{BB962C8B-B14F-4D97-AF65-F5344CB8AC3E}">
        <p14:creationId xmlns:p14="http://schemas.microsoft.com/office/powerpoint/2010/main" val="2625272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5A2F9FBC-3E43-4E23-B1CE-E0D8DFD04185}" type="datetimeFigureOut">
              <a:rPr lang="en-US" smtClean="0"/>
              <a:t>10/25/2022</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305AFDD1-7ADA-4E98-A158-5149FD9E2B93}" type="slidenum">
              <a:rPr lang="en-US" smtClean="0"/>
              <a:t>‹#›</a:t>
            </a:fld>
            <a:endParaRPr lang="en-US" dirty="0"/>
          </a:p>
        </p:txBody>
      </p:sp>
    </p:spTree>
    <p:extLst>
      <p:ext uri="{BB962C8B-B14F-4D97-AF65-F5344CB8AC3E}">
        <p14:creationId xmlns:p14="http://schemas.microsoft.com/office/powerpoint/2010/main" val="1978968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everyone. Welcome to the breakout session on Building Positive Supplier Relationships.</a:t>
            </a:r>
          </a:p>
          <a:p>
            <a:endParaRPr lang="en-US" dirty="0"/>
          </a:p>
          <a:p>
            <a:r>
              <a:rPr lang="en-US" dirty="0"/>
              <a:t>(Introduction)</a:t>
            </a:r>
          </a:p>
        </p:txBody>
      </p:sp>
      <p:sp>
        <p:nvSpPr>
          <p:cNvPr id="4" name="Slide Number Placeholder 3"/>
          <p:cNvSpPr>
            <a:spLocks noGrp="1"/>
          </p:cNvSpPr>
          <p:nvPr>
            <p:ph type="sldNum" sz="quarter" idx="10"/>
          </p:nvPr>
        </p:nvSpPr>
        <p:spPr/>
        <p:txBody>
          <a:bodyPr/>
          <a:lstStyle/>
          <a:p>
            <a:fld id="{305AFDD1-7ADA-4E98-A158-5149FD9E2B93}" type="slidenum">
              <a:rPr lang="en-US" smtClean="0"/>
              <a:t>1</a:t>
            </a:fld>
            <a:endParaRPr lang="en-US" dirty="0"/>
          </a:p>
        </p:txBody>
      </p:sp>
    </p:spTree>
    <p:extLst>
      <p:ext uri="{BB962C8B-B14F-4D97-AF65-F5344CB8AC3E}">
        <p14:creationId xmlns:p14="http://schemas.microsoft.com/office/powerpoint/2010/main" val="1052945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Statewide Contract Usage Instructions page will look like this. We will be popping the link to this site into the chat for your reference. When you open up this page, you can scroll down and find usage instructions for every current Statewide Contract. Clicking the links to these contracts will open either another link or a file containing the corresponding Statewide Contract usage instructions. In these instructions, you will find important contract information such as contract start and expiry dates, contract suppliers and contract numbers, contract administrator information, AND instructions on how to use each Statewide Contract appropriately. I know that you will have already reviewed this, but it is such an important resource that it is worth mentioning again. </a:t>
            </a:r>
          </a:p>
        </p:txBody>
      </p:sp>
      <p:sp>
        <p:nvSpPr>
          <p:cNvPr id="4" name="Slide Number Placeholder 3"/>
          <p:cNvSpPr>
            <a:spLocks noGrp="1"/>
          </p:cNvSpPr>
          <p:nvPr>
            <p:ph type="sldNum" sz="quarter" idx="5"/>
          </p:nvPr>
        </p:nvSpPr>
        <p:spPr/>
        <p:txBody>
          <a:bodyPr/>
          <a:lstStyle/>
          <a:p>
            <a:fld id="{305AFDD1-7ADA-4E98-A158-5149FD9E2B93}" type="slidenum">
              <a:rPr lang="en-US" smtClean="0"/>
              <a:t>10</a:t>
            </a:fld>
            <a:endParaRPr lang="en-US" dirty="0"/>
          </a:p>
        </p:txBody>
      </p:sp>
    </p:spTree>
    <p:extLst>
      <p:ext uri="{BB962C8B-B14F-4D97-AF65-F5344CB8AC3E}">
        <p14:creationId xmlns:p14="http://schemas.microsoft.com/office/powerpoint/2010/main" val="2453091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Here are some additional resources for your reference. </a:t>
            </a:r>
          </a:p>
          <a:p>
            <a:pPr marL="228600" indent="-228600">
              <a:buAutoNum type="arabicPeriod"/>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If you have any questions following this forum or if you have any questions in general about specific Statewide Contracts, please email your questions to SWC.CPO@tn.gov and someone will be sure to connect you to the right person to get your questions answered. We have also included the Supplier Information website, Edison Supplier Portal, and Statewide Contract Usage Instructions</a:t>
            </a:r>
            <a:endParaRPr lang="en-US" dirty="0"/>
          </a:p>
          <a:p>
            <a:pPr marL="228600" indent="-228600">
              <a:buAutoNum type="arabicPeriod"/>
            </a:pPr>
            <a:r>
              <a:rPr lang="en-US" dirty="0"/>
              <a:t>Contacting the Chief</a:t>
            </a:r>
            <a:r>
              <a:rPr lang="en-US" baseline="0" dirty="0"/>
              <a:t> Procurement Officer or your State Representative will slow down the process.  Category Specialists are here to help and are subject matter experts in these contracts.  If you are unable to reach a Category Specialist, the Team Leads are listed on the CPO Website and will be able to assist you.</a:t>
            </a:r>
          </a:p>
          <a:p>
            <a:pPr marL="228600" indent="-228600">
              <a:buAutoNum type="arabicPeriod"/>
            </a:pPr>
            <a:endParaRPr lang="en-US" baseline="0" dirty="0"/>
          </a:p>
        </p:txBody>
      </p:sp>
      <p:sp>
        <p:nvSpPr>
          <p:cNvPr id="4" name="Slide Number Placeholder 3"/>
          <p:cNvSpPr>
            <a:spLocks noGrp="1"/>
          </p:cNvSpPr>
          <p:nvPr>
            <p:ph type="sldNum" sz="quarter" idx="10"/>
          </p:nvPr>
        </p:nvSpPr>
        <p:spPr/>
        <p:txBody>
          <a:bodyPr/>
          <a:lstStyle/>
          <a:p>
            <a:fld id="{305AFDD1-7ADA-4E98-A158-5149FD9E2B93}" type="slidenum">
              <a:rPr lang="en-US" smtClean="0"/>
              <a:t>11</a:t>
            </a:fld>
            <a:endParaRPr lang="en-US" dirty="0"/>
          </a:p>
        </p:txBody>
      </p:sp>
    </p:spTree>
    <p:extLst>
      <p:ext uri="{BB962C8B-B14F-4D97-AF65-F5344CB8AC3E}">
        <p14:creationId xmlns:p14="http://schemas.microsoft.com/office/powerpoint/2010/main" val="2596430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the presentation portion of this session, does anyone have any questions ?</a:t>
            </a:r>
          </a:p>
        </p:txBody>
      </p:sp>
      <p:sp>
        <p:nvSpPr>
          <p:cNvPr id="4" name="Slide Number Placeholder 3"/>
          <p:cNvSpPr>
            <a:spLocks noGrp="1"/>
          </p:cNvSpPr>
          <p:nvPr>
            <p:ph type="sldNum" sz="quarter" idx="10"/>
          </p:nvPr>
        </p:nvSpPr>
        <p:spPr/>
        <p:txBody>
          <a:bodyPr/>
          <a:lstStyle/>
          <a:p>
            <a:fld id="{305AFDD1-7ADA-4E98-A158-5149FD9E2B93}" type="slidenum">
              <a:rPr lang="en-US" smtClean="0"/>
              <a:t>12</a:t>
            </a:fld>
            <a:endParaRPr lang="en-US" dirty="0"/>
          </a:p>
        </p:txBody>
      </p:sp>
    </p:spTree>
    <p:extLst>
      <p:ext uri="{BB962C8B-B14F-4D97-AF65-F5344CB8AC3E}">
        <p14:creationId xmlns:p14="http://schemas.microsoft.com/office/powerpoint/2010/main" val="291270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a:t>
            </a:r>
            <a:r>
              <a:rPr lang="en-US" baseline="0" dirty="0"/>
              <a:t> the end of this workshop, you should be able to understand how to successfully &gt;&gt;&gt; build relationships with suppliers, manage conflict with suppliers, and find solutions to problems or issues that may arise. </a:t>
            </a:r>
          </a:p>
          <a:p>
            <a:endParaRPr lang="en-US" baseline="0" dirty="0"/>
          </a:p>
          <a:p>
            <a:r>
              <a:rPr lang="en-US" baseline="0" dirty="0"/>
              <a:t>One of our main goals for today’s session is to provide you with some tools and resources that will help you to resolve contract issues or problems on your own.  </a:t>
            </a:r>
          </a:p>
        </p:txBody>
      </p:sp>
      <p:sp>
        <p:nvSpPr>
          <p:cNvPr id="4" name="Slide Number Placeholder 3"/>
          <p:cNvSpPr>
            <a:spLocks noGrp="1"/>
          </p:cNvSpPr>
          <p:nvPr>
            <p:ph type="sldNum" sz="quarter" idx="10"/>
          </p:nvPr>
        </p:nvSpPr>
        <p:spPr/>
        <p:txBody>
          <a:bodyPr/>
          <a:lstStyle/>
          <a:p>
            <a:fld id="{305AFDD1-7ADA-4E98-A158-5149FD9E2B93}" type="slidenum">
              <a:rPr lang="en-US" smtClean="0"/>
              <a:t>2</a:t>
            </a:fld>
            <a:endParaRPr lang="en-US" dirty="0"/>
          </a:p>
        </p:txBody>
      </p:sp>
    </p:spTree>
    <p:extLst>
      <p:ext uri="{BB962C8B-B14F-4D97-AF65-F5344CB8AC3E}">
        <p14:creationId xmlns:p14="http://schemas.microsoft.com/office/powerpoint/2010/main" val="1970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chemeClr val="bg2"/>
                </a:solidFill>
              </a:rPr>
              <a:t>ASK GROUP: </a:t>
            </a:r>
            <a:r>
              <a:rPr lang="en-US" baseline="0" dirty="0"/>
              <a:t>What are some of the components of building a successful relationship? </a:t>
            </a:r>
            <a:r>
              <a:rPr lang="en-US" dirty="0"/>
              <a:t>Why should locals build relationships with suppliers on SWCs? Please share some answers in the chat. </a:t>
            </a:r>
          </a:p>
          <a:p>
            <a:endParaRPr lang="en-US" dirty="0"/>
          </a:p>
          <a:p>
            <a:pPr lvl="1"/>
            <a:r>
              <a:rPr lang="en-US" dirty="0"/>
              <a:t>Strengthen bonds that inspire better work </a:t>
            </a:r>
          </a:p>
          <a:p>
            <a:pPr lvl="1"/>
            <a:r>
              <a:rPr lang="en-US" dirty="0"/>
              <a:t>Trust</a:t>
            </a:r>
          </a:p>
          <a:p>
            <a:pPr lvl="1"/>
            <a:r>
              <a:rPr lang="en-US" dirty="0"/>
              <a:t>Better Customer Service</a:t>
            </a:r>
          </a:p>
          <a:p>
            <a:pPr lvl="1"/>
            <a:r>
              <a:rPr lang="en-US" dirty="0"/>
              <a:t>Quicker response time</a:t>
            </a:r>
          </a:p>
          <a:p>
            <a:pPr lvl="1"/>
            <a:r>
              <a:rPr lang="en-US" dirty="0"/>
              <a:t>Potential increase in competition or consistency</a:t>
            </a:r>
          </a:p>
          <a:p>
            <a:pPr lvl="1"/>
            <a:endParaRPr lang="en-US" dirty="0"/>
          </a:p>
          <a:p>
            <a:r>
              <a:rPr lang="en-US" baseline="0" dirty="0"/>
              <a:t>*We will focus on traditional statewide contracts today, but you should also note that the State holds other contracts that are multi award or constant compete etc.  These contracts are more complex and may require increased CPO involvement. </a:t>
            </a:r>
          </a:p>
          <a:p>
            <a:endParaRPr lang="en-US" baseline="0" dirty="0"/>
          </a:p>
          <a:p>
            <a:r>
              <a:rPr lang="en-US" baseline="0" dirty="0"/>
              <a:t>*Always review the usage instructions for each statewide contract.  This document will include contact information and info to help you get started.</a:t>
            </a:r>
          </a:p>
          <a:p>
            <a:endParaRPr lang="en-US" baseline="0" dirty="0"/>
          </a:p>
          <a:p>
            <a:r>
              <a:rPr lang="en-US" baseline="0" dirty="0"/>
              <a:t>*If you can’t find something on the website, reach out to the category specialist for assistance.  This is why category specialists are here, to assist. </a:t>
            </a:r>
          </a:p>
          <a:p>
            <a:endParaRPr lang="en-US" baseline="0" dirty="0"/>
          </a:p>
          <a:p>
            <a:r>
              <a:rPr lang="en-US" baseline="0" dirty="0"/>
              <a:t>*Merely sending a purchase order to the person listed as the point of contact is not acceptable.</a:t>
            </a:r>
          </a:p>
          <a:p>
            <a:endParaRPr lang="en-US" baseline="0" dirty="0"/>
          </a:p>
          <a:p>
            <a:r>
              <a:rPr lang="en-US" baseline="0" dirty="0"/>
              <a:t>*Don’t order over the phone.  CREATE A PAPER TRAIL.  Create PO that explains the exact item being purchased (be as specific as possible)  delivery point should be listed on each PO. </a:t>
            </a:r>
          </a:p>
          <a:p>
            <a:endParaRPr lang="en-US" baseline="0" dirty="0"/>
          </a:p>
          <a:p>
            <a:r>
              <a:rPr lang="en-US" baseline="0" dirty="0"/>
              <a:t>*Ensure the items that are being requested match the needs and are compatible with local government policy, procedures, or mandates </a:t>
            </a:r>
            <a:r>
              <a:rPr lang="en-US" baseline="0" dirty="0">
                <a:highlight>
                  <a:srgbClr val="FFFF00"/>
                </a:highlight>
              </a:rPr>
              <a:t>HOW?</a:t>
            </a:r>
          </a:p>
          <a:p>
            <a:endParaRPr lang="en-US" baseline="0" dirty="0"/>
          </a:p>
          <a:p>
            <a:endParaRPr lang="en-US" baseline="0" dirty="0"/>
          </a:p>
          <a:p>
            <a:r>
              <a:rPr lang="en-US" dirty="0"/>
              <a:t>Locate and review the contract, specs, and catalogs</a:t>
            </a:r>
          </a:p>
          <a:p>
            <a:r>
              <a:rPr lang="en-US" dirty="0"/>
              <a:t>Read usage instructions to understand how the contract is intended to function</a:t>
            </a:r>
          </a:p>
          <a:p>
            <a:r>
              <a:rPr lang="en-US" dirty="0"/>
              <a:t>Reach out to the supplier</a:t>
            </a:r>
          </a:p>
          <a:p>
            <a:pPr lvl="1"/>
            <a:r>
              <a:rPr lang="en-US" dirty="0"/>
              <a:t>Identify the correct point of contact</a:t>
            </a:r>
          </a:p>
          <a:p>
            <a:pPr lvl="1"/>
            <a:r>
              <a:rPr lang="en-US" dirty="0"/>
              <a:t>Introduce yourself and the municipality to the supplier </a:t>
            </a:r>
          </a:p>
          <a:p>
            <a:pPr lvl="1"/>
            <a:r>
              <a:rPr lang="en-US" dirty="0"/>
              <a:t>Set up account requirements</a:t>
            </a:r>
          </a:p>
          <a:p>
            <a:pPr lvl="1"/>
            <a:r>
              <a:rPr lang="en-US" dirty="0"/>
              <a:t>Place order/Request quote</a:t>
            </a:r>
          </a:p>
          <a:p>
            <a:pPr lvl="2"/>
            <a:r>
              <a:rPr lang="en-US" dirty="0"/>
              <a:t>Use official paperwork/email</a:t>
            </a:r>
          </a:p>
          <a:p>
            <a:pPr lvl="2"/>
            <a:r>
              <a:rPr lang="en-US" dirty="0"/>
              <a:t>Verify pricing and terms match SWC</a:t>
            </a:r>
          </a:p>
          <a:p>
            <a:pPr lvl="2"/>
            <a:r>
              <a:rPr lang="en-US" dirty="0"/>
              <a:t>Upon receipt, verify for accuracy</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305AFDD1-7ADA-4E98-A158-5149FD9E2B93}" type="slidenum">
              <a:rPr lang="en-US" smtClean="0"/>
              <a:t>3</a:t>
            </a:fld>
            <a:endParaRPr lang="en-US" dirty="0"/>
          </a:p>
        </p:txBody>
      </p:sp>
    </p:spTree>
    <p:extLst>
      <p:ext uri="{BB962C8B-B14F-4D97-AF65-F5344CB8AC3E}">
        <p14:creationId xmlns:p14="http://schemas.microsoft.com/office/powerpoint/2010/main" val="1662333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want to emphasize the importance of referencing contract documents as a first step when dealing with contract questions.</a:t>
            </a:r>
          </a:p>
          <a:p>
            <a:endParaRPr lang="en-US" dirty="0"/>
          </a:p>
          <a:p>
            <a:r>
              <a:rPr lang="en-US" dirty="0"/>
              <a:t>The contract itself will list each line item, Unit of Measure, and item price. </a:t>
            </a:r>
          </a:p>
          <a:p>
            <a:endParaRPr lang="en-US" dirty="0"/>
          </a:p>
          <a:p>
            <a:r>
              <a:rPr lang="en-US" dirty="0"/>
              <a:t>Contract Terms and Conditions contain helpful information that may provide the answer to questions that arise. Some Terms and Conditions the CPO refers to often when reviewing disputes about various charges include the Delivery, Price Changes, </a:t>
            </a:r>
          </a:p>
        </p:txBody>
      </p:sp>
      <p:sp>
        <p:nvSpPr>
          <p:cNvPr id="4" name="Slide Number Placeholder 3"/>
          <p:cNvSpPr>
            <a:spLocks noGrp="1"/>
          </p:cNvSpPr>
          <p:nvPr>
            <p:ph type="sldNum" sz="quarter" idx="5"/>
          </p:nvPr>
        </p:nvSpPr>
        <p:spPr/>
        <p:txBody>
          <a:bodyPr/>
          <a:lstStyle/>
          <a:p>
            <a:fld id="{305AFDD1-7ADA-4E98-A158-5149FD9E2B93}" type="slidenum">
              <a:rPr lang="en-US" smtClean="0"/>
              <a:t>4</a:t>
            </a:fld>
            <a:endParaRPr lang="en-US" dirty="0"/>
          </a:p>
        </p:txBody>
      </p:sp>
    </p:spTree>
    <p:extLst>
      <p:ext uri="{BB962C8B-B14F-4D97-AF65-F5344CB8AC3E}">
        <p14:creationId xmlns:p14="http://schemas.microsoft.com/office/powerpoint/2010/main" val="1835067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Compensation Firm, and Travel Compensation. These are just a few examples of the State’s Terms, however, please be sure to reference EACH contract’s Terms and Conditions as they may vary from contract to contract. </a:t>
            </a:r>
          </a:p>
          <a:p>
            <a:endParaRPr lang="en-US" dirty="0"/>
          </a:p>
          <a:p>
            <a:r>
              <a:rPr lang="en-US" dirty="0"/>
              <a:t>Lastly, don’t forget to review the contract Specifications for Service Level Agreements, Key Performance Indicators, supplier response times, or other Contractor requirements that may not otherwise be outlined in the Terms and Conditions. </a:t>
            </a:r>
          </a:p>
          <a:p>
            <a:endParaRPr lang="en-US" dirty="0"/>
          </a:p>
          <a:p>
            <a:r>
              <a:rPr lang="en-US" dirty="0"/>
              <a:t>(next slide)</a:t>
            </a:r>
          </a:p>
          <a:p>
            <a:endParaRPr lang="en-US" dirty="0"/>
          </a:p>
        </p:txBody>
      </p:sp>
      <p:sp>
        <p:nvSpPr>
          <p:cNvPr id="4" name="Slide Number Placeholder 3"/>
          <p:cNvSpPr>
            <a:spLocks noGrp="1"/>
          </p:cNvSpPr>
          <p:nvPr>
            <p:ph type="sldNum" sz="quarter" idx="5"/>
          </p:nvPr>
        </p:nvSpPr>
        <p:spPr/>
        <p:txBody>
          <a:bodyPr/>
          <a:lstStyle/>
          <a:p>
            <a:fld id="{305AFDD1-7ADA-4E98-A158-5149FD9E2B93}" type="slidenum">
              <a:rPr lang="en-US" smtClean="0"/>
              <a:t>5</a:t>
            </a:fld>
            <a:endParaRPr lang="en-US" dirty="0"/>
          </a:p>
        </p:txBody>
      </p:sp>
    </p:spTree>
    <p:extLst>
      <p:ext uri="{BB962C8B-B14F-4D97-AF65-F5344CB8AC3E}">
        <p14:creationId xmlns:p14="http://schemas.microsoft.com/office/powerpoint/2010/main" val="1066847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GROUP: If a relationship isn't built, what pitfalls could occur?</a:t>
            </a:r>
          </a:p>
          <a:p>
            <a:pPr lvl="1"/>
            <a:r>
              <a:rPr lang="en-US" dirty="0"/>
              <a:t>Poor response time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Inaccuracies – EXAMPLE </a:t>
            </a:r>
            <a:r>
              <a:rPr lang="en-US" baseline="0" dirty="0"/>
              <a:t>wrong color police car, wrong invoices, etc.</a:t>
            </a:r>
            <a:endParaRPr lang="en-US" dirty="0"/>
          </a:p>
          <a:p>
            <a:pPr lvl="1"/>
            <a:r>
              <a:rPr lang="en-US" dirty="0"/>
              <a:t>Potential legal issues/protests</a:t>
            </a:r>
          </a:p>
          <a:p>
            <a:pPr lvl="1"/>
            <a:r>
              <a:rPr lang="en-US" dirty="0"/>
              <a:t>Increased cost due to complexity (additional maintenance</a:t>
            </a:r>
            <a:r>
              <a:rPr lang="en-US" baseline="0" dirty="0"/>
              <a:t> and support)</a:t>
            </a:r>
            <a:endParaRPr lang="en-US" dirty="0"/>
          </a:p>
          <a:p>
            <a:endParaRPr lang="en-US" baseline="0" dirty="0"/>
          </a:p>
          <a:p>
            <a:r>
              <a:rPr lang="en-US" dirty="0"/>
              <a:t>Conflicts often arise when the procurement</a:t>
            </a:r>
            <a:r>
              <a:rPr lang="en-US" baseline="0" dirty="0"/>
              <a:t> official and supplier don’t have shared expectations and understandings of objective.  </a:t>
            </a:r>
          </a:p>
          <a:p>
            <a:r>
              <a:rPr lang="en-US" baseline="0" dirty="0"/>
              <a:t>	*Working with the supplier before ordering will help you understand all charges, such as maintenance and support for software</a:t>
            </a:r>
          </a:p>
          <a:p>
            <a:endParaRPr lang="en-US" baseline="0" dirty="0"/>
          </a:p>
          <a:p>
            <a:r>
              <a:rPr lang="en-US" baseline="0" dirty="0"/>
              <a:t>ASK GROUP: What are some examples of minor issues that have occurred with a vendor in the past?</a:t>
            </a:r>
          </a:p>
          <a:p>
            <a:endParaRPr lang="en-US" baseline="0" dirty="0"/>
          </a:p>
          <a:p>
            <a:endParaRPr lang="en-US" baseline="0" dirty="0"/>
          </a:p>
          <a:p>
            <a:r>
              <a:rPr lang="en-US" dirty="0"/>
              <a:t>Before contacting CPO, start</a:t>
            </a:r>
            <a:r>
              <a:rPr lang="en-US" baseline="0" dirty="0"/>
              <a:t> here by:</a:t>
            </a:r>
            <a:endParaRPr lang="en-US" dirty="0"/>
          </a:p>
          <a:p>
            <a:pPr lvl="1"/>
            <a:r>
              <a:rPr lang="en-US" dirty="0"/>
              <a:t>1.  Identify the issue and severity</a:t>
            </a:r>
          </a:p>
          <a:p>
            <a:pPr lvl="1"/>
            <a:r>
              <a:rPr lang="en-US" dirty="0"/>
              <a:t>2.  Get the vendor to agree/understand a problem exists</a:t>
            </a:r>
          </a:p>
          <a:p>
            <a:pPr lvl="2"/>
            <a:r>
              <a:rPr lang="en-US" dirty="0"/>
              <a:t>Item delivered to the wrong location</a:t>
            </a:r>
          </a:p>
          <a:p>
            <a:pPr lvl="2"/>
            <a:r>
              <a:rPr lang="en-US" dirty="0"/>
              <a:t>Vehicle ordered is the wrong color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lvl="0"/>
            <a:endParaRPr lang="en-US" dirty="0"/>
          </a:p>
          <a:p>
            <a:endParaRPr lang="en-US" baseline="0" dirty="0"/>
          </a:p>
        </p:txBody>
      </p:sp>
      <p:sp>
        <p:nvSpPr>
          <p:cNvPr id="4" name="Slide Number Placeholder 3"/>
          <p:cNvSpPr>
            <a:spLocks noGrp="1"/>
          </p:cNvSpPr>
          <p:nvPr>
            <p:ph type="sldNum" sz="quarter" idx="10"/>
          </p:nvPr>
        </p:nvSpPr>
        <p:spPr/>
        <p:txBody>
          <a:bodyPr/>
          <a:lstStyle/>
          <a:p>
            <a:fld id="{305AFDD1-7ADA-4E98-A158-5149FD9E2B93}" type="slidenum">
              <a:rPr lang="en-US" smtClean="0"/>
              <a:t>6</a:t>
            </a:fld>
            <a:endParaRPr lang="en-US" dirty="0"/>
          </a:p>
        </p:txBody>
      </p:sp>
    </p:spTree>
    <p:extLst>
      <p:ext uri="{BB962C8B-B14F-4D97-AF65-F5344CB8AC3E}">
        <p14:creationId xmlns:p14="http://schemas.microsoft.com/office/powerpoint/2010/main" val="1662333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Minor Conflict Resolution Path</a:t>
            </a:r>
          </a:p>
          <a:p>
            <a:pPr lvl="1"/>
            <a:r>
              <a:rPr lang="en-US" dirty="0"/>
              <a:t>1. Local government procurement rep should contact the Supplier</a:t>
            </a:r>
          </a:p>
          <a:p>
            <a:pPr lvl="2"/>
            <a:r>
              <a:rPr lang="en-US" dirty="0"/>
              <a:t>Example – something was shipped to the wrong address:  Edit/confirm shipping location for future transactions</a:t>
            </a:r>
          </a:p>
          <a:p>
            <a:pPr lvl="2"/>
            <a:r>
              <a:rPr lang="en-US" dirty="0"/>
              <a:t>Request reshipment </a:t>
            </a:r>
          </a:p>
          <a:p>
            <a:pPr lvl="1"/>
            <a:r>
              <a:rPr lang="en-US" dirty="0"/>
              <a:t>2. Document resolution in file</a:t>
            </a:r>
          </a:p>
          <a:p>
            <a:pPr lvl="2"/>
            <a:endParaRPr lang="en-US" dirty="0"/>
          </a:p>
          <a:p>
            <a:r>
              <a:rPr lang="en-US" b="1" dirty="0"/>
              <a:t>Major Conflict Resolution Path</a:t>
            </a:r>
          </a:p>
          <a:p>
            <a:pPr lvl="1"/>
            <a:r>
              <a:rPr lang="en-US" dirty="0"/>
              <a:t>1. Verify order submission accuracy with Supplier</a:t>
            </a:r>
          </a:p>
          <a:p>
            <a:pPr lvl="1"/>
            <a:r>
              <a:rPr lang="en-US" dirty="0"/>
              <a:t>2. When</a:t>
            </a:r>
            <a:r>
              <a:rPr lang="en-US" baseline="0" dirty="0"/>
              <a:t> complications occur that you can’t resolve or the supplier doesn’t take accountability for, </a:t>
            </a:r>
            <a:r>
              <a:rPr lang="en-US" dirty="0"/>
              <a:t>Contact CPO Contract Administrator</a:t>
            </a:r>
          </a:p>
          <a:p>
            <a:endParaRPr lang="en-US" dirty="0"/>
          </a:p>
          <a:p>
            <a:endParaRPr lang="en-US" dirty="0"/>
          </a:p>
        </p:txBody>
      </p:sp>
      <p:sp>
        <p:nvSpPr>
          <p:cNvPr id="4" name="Slide Number Placeholder 3"/>
          <p:cNvSpPr>
            <a:spLocks noGrp="1"/>
          </p:cNvSpPr>
          <p:nvPr>
            <p:ph type="sldNum" sz="quarter" idx="10"/>
          </p:nvPr>
        </p:nvSpPr>
        <p:spPr/>
        <p:txBody>
          <a:bodyPr/>
          <a:lstStyle/>
          <a:p>
            <a:fld id="{305AFDD1-7ADA-4E98-A158-5149FD9E2B93}" type="slidenum">
              <a:rPr lang="en-US" smtClean="0"/>
              <a:t>7</a:t>
            </a:fld>
            <a:endParaRPr lang="en-US" dirty="0"/>
          </a:p>
        </p:txBody>
      </p:sp>
    </p:spTree>
    <p:extLst>
      <p:ext uri="{BB962C8B-B14F-4D97-AF65-F5344CB8AC3E}">
        <p14:creationId xmlns:p14="http://schemas.microsoft.com/office/powerpoint/2010/main" val="43897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Once a grievance has been identified, the agency should contact the supplier informally to explain:</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The complaint;</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The basis for the complaint; and</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Acceptable resolutions.</a:t>
            </a:r>
          </a:p>
          <a:p>
            <a:pPr marL="0" marR="0" indent="0" algn="l" defTabSz="914400" rtl="0" eaLnBrk="1" fontAlgn="auto" latinLnBrk="0" hangingPunct="1">
              <a:lnSpc>
                <a:spcPct val="100000"/>
              </a:lnSpc>
              <a:spcBef>
                <a:spcPts val="0"/>
              </a:spcBef>
              <a:spcAft>
                <a:spcPts val="0"/>
              </a:spcAft>
              <a:buClrTx/>
              <a:buSzTx/>
              <a:buFontTx/>
              <a:buNone/>
              <a:tabLst/>
              <a:defRPr/>
            </a:pP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If a resolution is reached, the agency should keep any documentation in an agency file</a:t>
            </a:r>
          </a:p>
          <a:p>
            <a:r>
              <a:rPr lang="en-US" dirty="0"/>
              <a:t>One example is of a Printing </a:t>
            </a:r>
            <a:r>
              <a:rPr lang="en-US" baseline="0" dirty="0"/>
              <a:t>job where the documents were crooked, and the agency wanted the old and new items for free.  This was unacceptable and unreasonable.</a:t>
            </a:r>
          </a:p>
          <a:p>
            <a:endParaRPr lang="en-US" baseline="0" dirty="0"/>
          </a:p>
          <a:p>
            <a:r>
              <a:rPr lang="en-US" baseline="0" dirty="0"/>
              <a:t>Compromise is the best solution.  Consider all options at hand.</a:t>
            </a:r>
          </a:p>
          <a:p>
            <a:endParaRPr lang="en-US" baseline="0" dirty="0"/>
          </a:p>
          <a:p>
            <a:r>
              <a:rPr lang="en-US" baseline="0" dirty="0"/>
              <a:t>Be accommodating.  </a:t>
            </a:r>
          </a:p>
          <a:p>
            <a:endParaRPr lang="en-US" baseline="0" dirty="0"/>
          </a:p>
          <a:p>
            <a:r>
              <a:rPr lang="en-US" baseline="0" dirty="0"/>
              <a:t>Remember that this contractor will be working with you for at most 60 months.  This is a long-term relationship that the CPO has worked to put in place.</a:t>
            </a:r>
          </a:p>
          <a:p>
            <a:pPr marL="0" marR="0" indent="0" algn="l" defTabSz="914400" rtl="0" eaLnBrk="1" fontAlgn="auto" latinLnBrk="0" hangingPunct="1">
              <a:lnSpc>
                <a:spcPct val="100000"/>
              </a:lnSpc>
              <a:spcBef>
                <a:spcPts val="0"/>
              </a:spcBef>
              <a:spcAft>
                <a:spcPts val="0"/>
              </a:spcAft>
              <a:buClrTx/>
              <a:buSzTx/>
              <a:buFontTx/>
              <a:buNone/>
              <a:tabLst/>
              <a:defRPr/>
            </a:pP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Understand the other’s perspective and point of view.  Hurricane example.  If a vendor is struggling</a:t>
            </a:r>
            <a:r>
              <a:rPr lang="en-US" sz="1200" b="0" i="0" u="none" strike="noStrike" kern="1200" baseline="0" dirty="0">
                <a:solidFill>
                  <a:schemeClr val="tx1"/>
                </a:solidFill>
                <a:effectLst/>
                <a:latin typeface="+mn-lt"/>
                <a:ea typeface="+mn-ea"/>
                <a:cs typeface="+mn-cs"/>
              </a:rPr>
              <a:t> to meet demand due to a natural disaster, be understanding.</a:t>
            </a:r>
            <a:br>
              <a:rPr lang="en-US" sz="1200" b="0" i="0" u="none" strike="noStrike"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No “hot-button” language like “you always do this”; try to avoid using the “you” word and use more “I,” if possible</a:t>
            </a:r>
          </a:p>
          <a:p>
            <a:endParaRPr lang="en-US" baseline="0" dirty="0"/>
          </a:p>
          <a:p>
            <a:endParaRPr lang="en-US" baseline="0" dirty="0"/>
          </a:p>
          <a:p>
            <a:r>
              <a:rPr lang="en-US" dirty="0"/>
              <a:t>Find a solution that is Acceptable and reasonable to both parties</a:t>
            </a:r>
          </a:p>
          <a:p>
            <a:pPr lvl="1"/>
            <a:r>
              <a:rPr lang="en-US" dirty="0"/>
              <a:t>What does acceptable and reasonable mean?</a:t>
            </a:r>
          </a:p>
          <a:p>
            <a:pPr lvl="2"/>
            <a:r>
              <a:rPr lang="en-US" dirty="0"/>
              <a:t>Correcting a mistake at no additional expense</a:t>
            </a:r>
          </a:p>
          <a:p>
            <a:pPr marL="914400" lvl="2" indent="0">
              <a:buNone/>
            </a:pPr>
            <a:endParaRPr lang="en-US" dirty="0"/>
          </a:p>
          <a:p>
            <a:r>
              <a:rPr lang="en-US" dirty="0"/>
              <a:t>Be cordial and accommodating</a:t>
            </a:r>
          </a:p>
          <a:p>
            <a:endParaRPr lang="en-US" dirty="0"/>
          </a:p>
          <a:p>
            <a:r>
              <a:rPr lang="en-US" dirty="0"/>
              <a:t>It’s important to understand that every statewide contract is managed differently.</a:t>
            </a:r>
          </a:p>
          <a:p>
            <a:endParaRPr lang="en-US" dirty="0"/>
          </a:p>
          <a:p>
            <a:r>
              <a:rPr lang="en-US" dirty="0"/>
              <a:t>Some suppliers of new contracts are previous contract holders, while others are brand new to doing business with the State of Tennessee. When contracts are first created, expect some small bumps in the road while the CPO and supplier(s) smooth things out.</a:t>
            </a:r>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305AFDD1-7ADA-4E98-A158-5149FD9E2B93}" type="slidenum">
              <a:rPr lang="en-US" smtClean="0"/>
              <a:t>8</a:t>
            </a:fld>
            <a:endParaRPr lang="en-US" dirty="0"/>
          </a:p>
        </p:txBody>
      </p:sp>
    </p:spTree>
    <p:extLst>
      <p:ext uri="{BB962C8B-B14F-4D97-AF65-F5344CB8AC3E}">
        <p14:creationId xmlns:p14="http://schemas.microsoft.com/office/powerpoint/2010/main" val="43897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just want to share screenshots of some useful Supplier links. </a:t>
            </a:r>
          </a:p>
          <a:p>
            <a:endParaRPr lang="en-US" dirty="0"/>
          </a:p>
          <a:p>
            <a:r>
              <a:rPr lang="en-US" dirty="0"/>
              <a:t>This is a preview of the Supplier Information page. You should be receiving a link to this site in the chat. </a:t>
            </a:r>
          </a:p>
          <a:p>
            <a:r>
              <a:rPr lang="en-US" dirty="0"/>
              <a:t>We really want to highlight the usefulness of this page. Here you will find information on registering as a Supplier with the State of Tennessee, links to the Supplier Portal, and several extremely helpful job aids and video tutorials for your reference.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Local Governments are Subject Matter Experts when it comes to suppliers in their communities that could potentially do business with the State. If you know of a vendor that you would like to do business with through the State, encourage them to register as a supplier.</a:t>
            </a:r>
          </a:p>
          <a:p>
            <a:endParaRPr lang="en-US" dirty="0"/>
          </a:p>
          <a:p>
            <a:r>
              <a:rPr lang="en-US" dirty="0"/>
              <a:t>There are a few things that suppliers who are interested in doing business with the State should be aware of:</a:t>
            </a:r>
          </a:p>
          <a:p>
            <a:endParaRPr lang="en-US" dirty="0"/>
          </a:p>
          <a:p>
            <a:r>
              <a:rPr lang="en-US" dirty="0"/>
              <a:t>	1. Eligibility requirements to do business with the State </a:t>
            </a:r>
          </a:p>
          <a:p>
            <a:r>
              <a:rPr lang="en-US" dirty="0"/>
              <a:t>	– (i.e., registering as a supplier, providing all the necessary documents (W-9, ACH forms, etc.), registering with the Sec. of State, etc.</a:t>
            </a:r>
          </a:p>
          <a:p>
            <a:r>
              <a:rPr lang="en-US" dirty="0"/>
              <a:t>	</a:t>
            </a:r>
          </a:p>
          <a:p>
            <a:r>
              <a:rPr lang="en-US" dirty="0"/>
              <a:t>	2. How to receive notifications of upcoming Bid and Solicitation opportunities </a:t>
            </a:r>
          </a:p>
          <a:p>
            <a:r>
              <a:rPr lang="en-US" dirty="0"/>
              <a:t>	– Suppliers must assign relevant UNSPSC codes to their accounts when registering. This will allow them to be properly notified of upcoming bid opportunities. Suppliers should also check the Supplier Portal regularly for contract opportunities, different procurement methods, pre-bid conferences, questions and answers period, etc.</a:t>
            </a:r>
          </a:p>
          <a:p>
            <a:r>
              <a:rPr lang="en-US" dirty="0"/>
              <a:t>	</a:t>
            </a:r>
          </a:p>
          <a:p>
            <a:r>
              <a:rPr lang="en-US" dirty="0"/>
              <a:t>	3. Contract Management </a:t>
            </a:r>
          </a:p>
          <a:p>
            <a:r>
              <a:rPr lang="en-US" dirty="0"/>
              <a:t>	–  Once a Supplier has been awarded a contract, what happens next? – Suppliers are required to submit various reports and agreements throughout the life of the contract, including quarterly usage reports, attestations, Memorandums Of Understandings, Governor’s Office of Business Diversity Enterprise (also known as GoDBE) certifications, and other items as needed. </a:t>
            </a:r>
          </a:p>
          <a:p>
            <a:r>
              <a:rPr lang="en-US" dirty="0"/>
              <a:t>	-check-ins with category specialists are also required in the event of Supplier name changes/company restructures or other issues that may arise.</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05AFDD1-7ADA-4E98-A158-5149FD9E2B93}" type="slidenum">
              <a:rPr lang="en-US" smtClean="0"/>
              <a:t>9</a:t>
            </a:fld>
            <a:endParaRPr lang="en-US" dirty="0"/>
          </a:p>
        </p:txBody>
      </p:sp>
    </p:spTree>
    <p:extLst>
      <p:ext uri="{BB962C8B-B14F-4D97-AF65-F5344CB8AC3E}">
        <p14:creationId xmlns:p14="http://schemas.microsoft.com/office/powerpoint/2010/main" val="926506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 y="4038603"/>
            <a:ext cx="89916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76200" y="5461001"/>
            <a:ext cx="89916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9" name="Picture 8">
            <a:extLst>
              <a:ext uri="{FF2B5EF4-FFF2-40B4-BE49-F238E27FC236}">
                <a16:creationId xmlns:a16="http://schemas.microsoft.com/office/drawing/2014/main" id="{5950F80E-86F1-45B4-8633-C0832B927A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600" y="998220"/>
            <a:ext cx="7315200"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 y="6152266"/>
            <a:ext cx="1950720" cy="731520"/>
          </a:xfrm>
          <a:prstGeom prst="rect">
            <a:avLst/>
          </a:prstGeom>
        </p:spPr>
      </p:pic>
    </p:spTree>
    <p:extLst>
      <p:ext uri="{BB962C8B-B14F-4D97-AF65-F5344CB8AC3E}">
        <p14:creationId xmlns:p14="http://schemas.microsoft.com/office/powerpoint/2010/main" val="1682480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 y="6152266"/>
            <a:ext cx="1950720" cy="73152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 y="6152266"/>
            <a:ext cx="1950720"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dirty="0"/>
              <a:t>Click icon to add picture</a:t>
            </a:r>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8" name="Picture 7">
            <a:extLst>
              <a:ext uri="{FF2B5EF4-FFF2-40B4-BE49-F238E27FC236}">
                <a16:creationId xmlns:a16="http://schemas.microsoft.com/office/drawing/2014/main" id="{5E2A0E2D-F116-4220-8025-8220863CA0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285750"/>
            <a:ext cx="3401568" cy="1275588"/>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4532CA0E-D5A6-4AA3-AEBE-807C7E772F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3352800"/>
            <a:ext cx="3200400" cy="3200400"/>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 y="6152266"/>
            <a:ext cx="1950720" cy="73152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 y="6152266"/>
            <a:ext cx="1950720" cy="73152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 y="6152266"/>
            <a:ext cx="1950720" cy="73152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 y="6152266"/>
            <a:ext cx="1950720" cy="73152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 y="6152266"/>
            <a:ext cx="1950720" cy="73152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 id="2147483676" r:id="rId14"/>
    <p:sldLayoutId id="2147483677" r:id="rId15"/>
    <p:sldLayoutId id="2147483675"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hyperlink" Target="https://www.tn.gov/generalservices/procurement/central-procurement-office--cpo-/state-agencies-/statewide-contract-instruction--swc-.html" TargetMode="External"/><Relationship Id="rId3" Type="http://schemas.openxmlformats.org/officeDocument/2006/relationships/notesSlide" Target="../notesSlides/notesSlide11.xml"/><Relationship Id="rId7" Type="http://schemas.openxmlformats.org/officeDocument/2006/relationships/hyperlink" Target="https://hub.edison.tn.gov/psp/paprd/SUPPLIER/SUPP/h/?tab=PAPP_GUEST" TargetMode="External"/><Relationship Id="rId2" Type="http://schemas.openxmlformats.org/officeDocument/2006/relationships/slideLayout" Target="../slideLayouts/slideLayout5.xml"/><Relationship Id="rId1" Type="http://schemas.openxmlformats.org/officeDocument/2006/relationships/tags" Target="../tags/tag8.xml"/><Relationship Id="rId6" Type="http://schemas.openxmlformats.org/officeDocument/2006/relationships/hyperlink" Target="https://www.tn.gov/generalservices/procurement/central-procurement-office--cpo-/supplier-information.html" TargetMode="External"/><Relationship Id="rId5" Type="http://schemas.openxmlformats.org/officeDocument/2006/relationships/hyperlink" Target="mailto:SWC.CPO@tn.gov" TargetMode="Externa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4038603"/>
            <a:ext cx="8991600" cy="1981197"/>
          </a:xfrm>
        </p:spPr>
        <p:txBody>
          <a:bodyPr/>
          <a:lstStyle/>
          <a:p>
            <a:r>
              <a:rPr lang="en-US" dirty="0"/>
              <a:t>Building Positive Supplier Relationships</a:t>
            </a:r>
          </a:p>
        </p:txBody>
      </p:sp>
      <p:sp>
        <p:nvSpPr>
          <p:cNvPr id="4" name="Text Placeholder 3"/>
          <p:cNvSpPr>
            <a:spLocks noGrp="1"/>
          </p:cNvSpPr>
          <p:nvPr>
            <p:ph type="body" sz="quarter" idx="11"/>
          </p:nvPr>
        </p:nvSpPr>
        <p:spPr/>
        <p:txBody>
          <a:bodyPr>
            <a:normAutofit lnSpcReduction="10000"/>
          </a:bodyPr>
          <a:lstStyle/>
          <a:p>
            <a:r>
              <a:rPr lang="en-US" dirty="0"/>
              <a:t>Nick Edwards, Director of Sourcing</a:t>
            </a:r>
          </a:p>
          <a:p>
            <a:r>
              <a:rPr lang="en-US" dirty="0"/>
              <a:t>October 26, 2022</a:t>
            </a:r>
          </a:p>
        </p:txBody>
      </p:sp>
    </p:spTree>
    <p:custDataLst>
      <p:tags r:id="rId1"/>
    </p:custDataLst>
    <p:extLst>
      <p:ext uri="{BB962C8B-B14F-4D97-AF65-F5344CB8AC3E}">
        <p14:creationId xmlns:p14="http://schemas.microsoft.com/office/powerpoint/2010/main" val="479260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3BE8-257B-4E58-A536-A53C9AD375C1}"/>
              </a:ext>
            </a:extLst>
          </p:cNvPr>
          <p:cNvSpPr>
            <a:spLocks noGrp="1"/>
          </p:cNvSpPr>
          <p:nvPr>
            <p:ph type="title"/>
          </p:nvPr>
        </p:nvSpPr>
        <p:spPr/>
        <p:txBody>
          <a:bodyPr/>
          <a:lstStyle/>
          <a:p>
            <a:r>
              <a:rPr lang="en-US" dirty="0"/>
              <a:t>Statewide Contract Usage Instructions</a:t>
            </a:r>
          </a:p>
        </p:txBody>
      </p:sp>
      <p:sp>
        <p:nvSpPr>
          <p:cNvPr id="4" name="Content Placeholder 3">
            <a:extLst>
              <a:ext uri="{FF2B5EF4-FFF2-40B4-BE49-F238E27FC236}">
                <a16:creationId xmlns:a16="http://schemas.microsoft.com/office/drawing/2014/main" id="{15E8ECDB-88D3-4352-BEC0-6C0C1B3C4113}"/>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E30D7425-09FB-4546-AD6E-2E187F36A68C}"/>
              </a:ext>
            </a:extLst>
          </p:cNvPr>
          <p:cNvPicPr>
            <a:picLocks noChangeAspect="1"/>
          </p:cNvPicPr>
          <p:nvPr/>
        </p:nvPicPr>
        <p:blipFill rotWithShape="1">
          <a:blip r:embed="rId3"/>
          <a:srcRect b="24920"/>
          <a:stretch/>
        </p:blipFill>
        <p:spPr>
          <a:xfrm>
            <a:off x="-11723" y="1003303"/>
            <a:ext cx="9138213" cy="5148963"/>
          </a:xfrm>
          <a:prstGeom prst="rect">
            <a:avLst/>
          </a:prstGeom>
        </p:spPr>
      </p:pic>
    </p:spTree>
    <p:extLst>
      <p:ext uri="{BB962C8B-B14F-4D97-AF65-F5344CB8AC3E}">
        <p14:creationId xmlns:p14="http://schemas.microsoft.com/office/powerpoint/2010/main" val="3513754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CPO Resources for Assistance</a:t>
            </a:r>
          </a:p>
        </p:txBody>
      </p:sp>
      <p:pic>
        <p:nvPicPr>
          <p:cNvPr id="4098" name="Picture 2" descr="C:\Users\ba10518\AppData\Local\Microsoft\Windows\INetCache\IE\UYXTBWUX\ContactUs[1].jpg"/>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386751" y="1010492"/>
            <a:ext cx="7336082" cy="51054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533399" y="1358900"/>
            <a:ext cx="8610601" cy="4488608"/>
          </a:xfrm>
        </p:spPr>
        <p:txBody>
          <a:bodyPr>
            <a:normAutofit fontScale="92500" lnSpcReduction="20000"/>
          </a:bodyPr>
          <a:lstStyle/>
          <a:p>
            <a:r>
              <a:rPr lang="en-US" sz="3200" b="1" dirty="0">
                <a:hlinkClick r:id="rId5"/>
              </a:rPr>
              <a:t>SWC.CPO@tn.gov</a:t>
            </a:r>
            <a:endParaRPr lang="en-US" sz="3200" b="1" dirty="0"/>
          </a:p>
          <a:p>
            <a:endParaRPr lang="en-US" sz="3200" b="1" dirty="0"/>
          </a:p>
          <a:p>
            <a:r>
              <a:rPr lang="en-US" sz="3200" b="1" dirty="0"/>
              <a:t>Supplier Information Site</a:t>
            </a:r>
          </a:p>
          <a:p>
            <a:pPr lvl="1"/>
            <a:r>
              <a:rPr lang="en-US" sz="2800" dirty="0">
                <a:hlinkClick r:id="rId6"/>
              </a:rPr>
              <a:t>Supplier Information (tn.gov)</a:t>
            </a:r>
            <a:endParaRPr lang="en-US" sz="2800" b="1" dirty="0"/>
          </a:p>
          <a:p>
            <a:pPr marL="0" indent="0">
              <a:buNone/>
            </a:pPr>
            <a:endParaRPr lang="en-US" sz="3200" b="1" dirty="0"/>
          </a:p>
          <a:p>
            <a:r>
              <a:rPr lang="en-US" sz="3200" b="1" dirty="0"/>
              <a:t>Edison Supplier Portal</a:t>
            </a:r>
          </a:p>
          <a:p>
            <a:pPr lvl="1"/>
            <a:r>
              <a:rPr lang="en-US" sz="2800" dirty="0">
                <a:hlinkClick r:id="rId7"/>
              </a:rPr>
              <a:t>Guest (tn.gov)</a:t>
            </a:r>
            <a:endParaRPr lang="en-US" sz="2800" dirty="0"/>
          </a:p>
          <a:p>
            <a:pPr lvl="1"/>
            <a:endParaRPr lang="en-US" sz="2800" b="1" dirty="0"/>
          </a:p>
          <a:p>
            <a:r>
              <a:rPr lang="en-US" sz="3200" b="1" dirty="0"/>
              <a:t>Usage Instructions</a:t>
            </a:r>
          </a:p>
          <a:p>
            <a:pPr lvl="1"/>
            <a:r>
              <a:rPr lang="en-US" sz="2800" dirty="0">
                <a:hlinkClick r:id="rId8"/>
              </a:rPr>
              <a:t>Statewide Contract Instruction (SWC) (tn.gov)</a:t>
            </a:r>
            <a:endParaRPr lang="en-US" sz="2800" dirty="0"/>
          </a:p>
        </p:txBody>
      </p:sp>
      <p:sp>
        <p:nvSpPr>
          <p:cNvPr id="2" name="Rectangle 1"/>
          <p:cNvSpPr/>
          <p:nvPr/>
        </p:nvSpPr>
        <p:spPr>
          <a:xfrm>
            <a:off x="375249" y="3962400"/>
            <a:ext cx="8382000" cy="646331"/>
          </a:xfrm>
          <a:prstGeom prst="rect">
            <a:avLst/>
          </a:prstGeom>
        </p:spPr>
        <p:txBody>
          <a:bodyPr wrap="square">
            <a:spAutoFit/>
          </a:bodyPr>
          <a:lstStyle/>
          <a:p>
            <a:endParaRPr lang="en-US" sz="3600" b="1" dirty="0"/>
          </a:p>
        </p:txBody>
      </p:sp>
    </p:spTree>
    <p:custDataLst>
      <p:tags r:id="rId1"/>
    </p:custDataLst>
    <p:extLst>
      <p:ext uri="{BB962C8B-B14F-4D97-AF65-F5344CB8AC3E}">
        <p14:creationId xmlns:p14="http://schemas.microsoft.com/office/powerpoint/2010/main" val="300509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Questions?</a:t>
            </a:r>
          </a:p>
        </p:txBody>
      </p:sp>
    </p:spTree>
    <p:custDataLst>
      <p:tags r:id="rId1"/>
    </p:custDataLst>
    <p:extLst>
      <p:ext uri="{BB962C8B-B14F-4D97-AF65-F5344CB8AC3E}">
        <p14:creationId xmlns:p14="http://schemas.microsoft.com/office/powerpoint/2010/main" val="4269128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Objectives</a:t>
            </a:r>
          </a:p>
        </p:txBody>
      </p:sp>
      <p:sp>
        <p:nvSpPr>
          <p:cNvPr id="4" name="Content Placeholder 3"/>
          <p:cNvSpPr>
            <a:spLocks noGrp="1"/>
          </p:cNvSpPr>
          <p:nvPr>
            <p:ph idx="1"/>
          </p:nvPr>
        </p:nvSpPr>
        <p:spPr>
          <a:xfrm>
            <a:off x="685800" y="1447800"/>
            <a:ext cx="7924800" cy="4958462"/>
          </a:xfrm>
        </p:spPr>
        <p:txBody>
          <a:bodyPr/>
          <a:lstStyle/>
          <a:p>
            <a:r>
              <a:rPr lang="en-US" dirty="0"/>
              <a:t>Building Supplier Relationships</a:t>
            </a:r>
          </a:p>
          <a:p>
            <a:r>
              <a:rPr lang="en-US" dirty="0"/>
              <a:t>Managing Conflicts with Suppliers</a:t>
            </a:r>
          </a:p>
          <a:p>
            <a:r>
              <a:rPr lang="en-US" dirty="0"/>
              <a:t>Creating Solutions</a:t>
            </a:r>
          </a:p>
          <a:p>
            <a:r>
              <a:rPr lang="en-US" dirty="0"/>
              <a:t>Supplier Onboarding</a:t>
            </a:r>
          </a:p>
          <a:p>
            <a:r>
              <a:rPr lang="en-US" dirty="0"/>
              <a:t>CPO Resources for Assistance</a:t>
            </a:r>
          </a:p>
          <a:p>
            <a:endParaRPr lang="en-US" dirty="0"/>
          </a:p>
        </p:txBody>
      </p:sp>
    </p:spTree>
    <p:custDataLst>
      <p:tags r:id="rId1"/>
    </p:custDataLst>
    <p:extLst>
      <p:ext uri="{BB962C8B-B14F-4D97-AF65-F5344CB8AC3E}">
        <p14:creationId xmlns:p14="http://schemas.microsoft.com/office/powerpoint/2010/main" val="2553809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br>
              <a:rPr lang="en-US" dirty="0"/>
            </a:br>
            <a:r>
              <a:rPr lang="en-US" dirty="0"/>
              <a:t>Building Supplier Relationships</a:t>
            </a:r>
            <a:br>
              <a:rPr lang="en-US" dirty="0"/>
            </a:br>
            <a:endParaRPr lang="en-US" dirty="0"/>
          </a:p>
        </p:txBody>
      </p:sp>
      <p:pic>
        <p:nvPicPr>
          <p:cNvPr id="307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62000" y="1051942"/>
            <a:ext cx="7924800" cy="5044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730570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2987A-C60A-4911-B8E5-1788FA98A187}"/>
              </a:ext>
            </a:extLst>
          </p:cNvPr>
          <p:cNvSpPr>
            <a:spLocks noGrp="1"/>
          </p:cNvSpPr>
          <p:nvPr>
            <p:ph type="title"/>
          </p:nvPr>
        </p:nvSpPr>
        <p:spPr/>
        <p:txBody>
          <a:bodyPr/>
          <a:lstStyle/>
          <a:p>
            <a:r>
              <a:rPr lang="en-US" dirty="0"/>
              <a:t>Reviewing Contract Documents</a:t>
            </a:r>
          </a:p>
        </p:txBody>
      </p:sp>
      <p:sp>
        <p:nvSpPr>
          <p:cNvPr id="3" name="Content Placeholder 2">
            <a:extLst>
              <a:ext uri="{FF2B5EF4-FFF2-40B4-BE49-F238E27FC236}">
                <a16:creationId xmlns:a16="http://schemas.microsoft.com/office/drawing/2014/main" id="{52659159-3A81-4A1F-9AD8-EB3DC25F5DE2}"/>
              </a:ext>
            </a:extLst>
          </p:cNvPr>
          <p:cNvSpPr>
            <a:spLocks noGrp="1"/>
          </p:cNvSpPr>
          <p:nvPr>
            <p:ph idx="1"/>
          </p:nvPr>
        </p:nvSpPr>
        <p:spPr/>
        <p:txBody>
          <a:bodyPr>
            <a:normAutofit/>
          </a:bodyPr>
          <a:lstStyle/>
          <a:p>
            <a:r>
              <a:rPr lang="en-US" b="1" u="sng" dirty="0"/>
              <a:t>Delivery</a:t>
            </a:r>
            <a:r>
              <a:rPr lang="en-US" dirty="0"/>
              <a:t> - Contractor shall provide all goods or services as required and described in this Contract and shall meet all service and delivery timelines specified in this Contract. All quotations shall be F.O.B. destination.</a:t>
            </a:r>
          </a:p>
          <a:p>
            <a:endParaRPr lang="en-US" dirty="0"/>
          </a:p>
          <a:p>
            <a:r>
              <a:rPr lang="en-US" b="1" u="sng" dirty="0"/>
              <a:t>Price Changes</a:t>
            </a:r>
            <a:r>
              <a:rPr lang="en-US" dirty="0"/>
              <a:t> - Prices identified in the Contract, whether derived from an awarded published catalog, price list, price schedule, or other mutually agreed upon source, shall remain firm for 365 days (“Firm Price Period”).</a:t>
            </a:r>
          </a:p>
        </p:txBody>
      </p:sp>
    </p:spTree>
    <p:extLst>
      <p:ext uri="{BB962C8B-B14F-4D97-AF65-F5344CB8AC3E}">
        <p14:creationId xmlns:p14="http://schemas.microsoft.com/office/powerpoint/2010/main" val="3207548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95517-1602-4C81-A139-0BED0DE5B99D}"/>
              </a:ext>
            </a:extLst>
          </p:cNvPr>
          <p:cNvSpPr>
            <a:spLocks noGrp="1"/>
          </p:cNvSpPr>
          <p:nvPr>
            <p:ph type="title"/>
          </p:nvPr>
        </p:nvSpPr>
        <p:spPr/>
        <p:txBody>
          <a:bodyPr/>
          <a:lstStyle/>
          <a:p>
            <a:r>
              <a:rPr lang="en-US" dirty="0"/>
              <a:t>Reviewing Contract Documents (continued)</a:t>
            </a:r>
          </a:p>
        </p:txBody>
      </p:sp>
      <p:sp>
        <p:nvSpPr>
          <p:cNvPr id="3" name="Content Placeholder 2">
            <a:extLst>
              <a:ext uri="{FF2B5EF4-FFF2-40B4-BE49-F238E27FC236}">
                <a16:creationId xmlns:a16="http://schemas.microsoft.com/office/drawing/2014/main" id="{F41CC239-53A8-4FF5-961A-9688DF68E77C}"/>
              </a:ext>
            </a:extLst>
          </p:cNvPr>
          <p:cNvSpPr>
            <a:spLocks noGrp="1"/>
          </p:cNvSpPr>
          <p:nvPr>
            <p:ph idx="1"/>
          </p:nvPr>
        </p:nvSpPr>
        <p:spPr/>
        <p:txBody>
          <a:bodyPr>
            <a:normAutofit/>
          </a:bodyPr>
          <a:lstStyle/>
          <a:p>
            <a:r>
              <a:rPr lang="en-US" b="1" u="sng" dirty="0"/>
              <a:t>Compensation Firm</a:t>
            </a:r>
            <a:r>
              <a:rPr lang="en-US" dirty="0"/>
              <a:t> - The payment methodology of this Contract shall constitute the entire compensation due the Contractor for all goods or services provided under this Contract, regardless of the difficulty, materials, or equipment required.  The payment methodology includes all applicable taxes, fees, overhead, and all other direct and indirect costs incurred or to be incurred by the Contractor.</a:t>
            </a:r>
          </a:p>
          <a:p>
            <a:pPr marL="0" indent="0">
              <a:buNone/>
            </a:pPr>
            <a:endParaRPr lang="en-US" dirty="0"/>
          </a:p>
          <a:p>
            <a:r>
              <a:rPr lang="en-US" b="1" u="sng" dirty="0"/>
              <a:t>Travel Compensation</a:t>
            </a:r>
            <a:r>
              <a:rPr lang="en-US" dirty="0"/>
              <a:t> - The Contractor shall not be compensated or reimbursed for travel time, travel expenses, meals, or lodging.</a:t>
            </a:r>
          </a:p>
          <a:p>
            <a:endParaRPr lang="en-US" dirty="0"/>
          </a:p>
        </p:txBody>
      </p:sp>
    </p:spTree>
    <p:extLst>
      <p:ext uri="{BB962C8B-B14F-4D97-AF65-F5344CB8AC3E}">
        <p14:creationId xmlns:p14="http://schemas.microsoft.com/office/powerpoint/2010/main" val="303021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Failure to develop supplier relationships</a:t>
            </a:r>
          </a:p>
        </p:txBody>
      </p:sp>
      <p:pic>
        <p:nvPicPr>
          <p:cNvPr id="2056" name="Picture 8" descr="C:\Users\ba10518\AppData\Local\Microsoft\Windows\INetCache\IE\00O357DZ\iStock_000001852501Larg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066800"/>
            <a:ext cx="7620000" cy="50625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22000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ba10518\AppData\Local\Microsoft\Windows\INetCache\IE\NB1UVAS7\Depositphotos_6113901_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4361" y="1676400"/>
            <a:ext cx="5727741" cy="443116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a:t>When to Contact CPO</a:t>
            </a:r>
          </a:p>
        </p:txBody>
      </p:sp>
      <p:sp>
        <p:nvSpPr>
          <p:cNvPr id="4" name="Content Placeholder 3"/>
          <p:cNvSpPr>
            <a:spLocks noGrp="1"/>
          </p:cNvSpPr>
          <p:nvPr>
            <p:ph idx="1"/>
          </p:nvPr>
        </p:nvSpPr>
        <p:spPr>
          <a:xfrm>
            <a:off x="228600" y="1371600"/>
            <a:ext cx="7620000" cy="3911596"/>
          </a:xfrm>
        </p:spPr>
        <p:txBody>
          <a:bodyPr/>
          <a:lstStyle/>
          <a:p>
            <a:pPr marL="457200" lvl="1" indent="0">
              <a:buNone/>
            </a:pPr>
            <a:endParaRPr lang="en-US" dirty="0"/>
          </a:p>
          <a:p>
            <a:r>
              <a:rPr lang="en-US" dirty="0"/>
              <a:t>Minor Conflict Resolution Path</a:t>
            </a:r>
          </a:p>
          <a:p>
            <a:endParaRPr lang="en-US" dirty="0"/>
          </a:p>
          <a:p>
            <a:r>
              <a:rPr lang="en-US" dirty="0"/>
              <a:t>Major Conflict Resolution Path</a:t>
            </a:r>
          </a:p>
          <a:p>
            <a:endParaRPr lang="en-US" dirty="0"/>
          </a:p>
        </p:txBody>
      </p:sp>
    </p:spTree>
    <p:custDataLst>
      <p:tags r:id="rId1"/>
    </p:custDataLst>
    <p:extLst>
      <p:ext uri="{BB962C8B-B14F-4D97-AF65-F5344CB8AC3E}">
        <p14:creationId xmlns:p14="http://schemas.microsoft.com/office/powerpoint/2010/main" val="2783686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Creating Solutions</a:t>
            </a:r>
          </a:p>
        </p:txBody>
      </p:sp>
      <p:sp>
        <p:nvSpPr>
          <p:cNvPr id="4" name="Content Placeholder 3"/>
          <p:cNvSpPr>
            <a:spLocks noGrp="1"/>
          </p:cNvSpPr>
          <p:nvPr>
            <p:ph idx="1"/>
          </p:nvPr>
        </p:nvSpPr>
        <p:spPr/>
        <p:txBody>
          <a:bodyPr/>
          <a:lstStyle/>
          <a:p>
            <a:endParaRPr lang="en-US" dirty="0"/>
          </a:p>
          <a:p>
            <a:r>
              <a:rPr lang="en-US" dirty="0"/>
              <a:t>Acceptable and reasonable to both parties</a:t>
            </a:r>
          </a:p>
          <a:p>
            <a:pPr marL="914400" lvl="2" indent="0">
              <a:buNone/>
            </a:pPr>
            <a:endParaRPr lang="en-US" dirty="0"/>
          </a:p>
          <a:p>
            <a:r>
              <a:rPr lang="en-US" dirty="0"/>
              <a:t>Be cordial and accommodating</a:t>
            </a:r>
          </a:p>
          <a:p>
            <a:endParaRPr lang="en-US" dirty="0"/>
          </a:p>
          <a:p>
            <a:endParaRPr lang="en-US" dirty="0"/>
          </a:p>
          <a:p>
            <a:pPr marL="514350" lvl="1" indent="0">
              <a:buNone/>
            </a:pPr>
            <a:endParaRPr lang="en-US" dirty="0"/>
          </a:p>
          <a:p>
            <a:pPr marL="0" indent="0">
              <a:buNone/>
            </a:pPr>
            <a:endParaRPr lang="en-US" dirty="0"/>
          </a:p>
        </p:txBody>
      </p:sp>
      <p:pic>
        <p:nvPicPr>
          <p:cNvPr id="6146" name="Picture 2" descr="C:\Users\ba10518\AppData\Local\Microsoft\Windows\INetCache\IE\UYXTBWUX\Dove_peace.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4038600"/>
            <a:ext cx="2209799" cy="18407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90941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0ABE5-3E7D-4DE4-9BE8-72805DA53E9D}"/>
              </a:ext>
            </a:extLst>
          </p:cNvPr>
          <p:cNvSpPr>
            <a:spLocks noGrp="1"/>
          </p:cNvSpPr>
          <p:nvPr>
            <p:ph type="title"/>
          </p:nvPr>
        </p:nvSpPr>
        <p:spPr/>
        <p:txBody>
          <a:bodyPr/>
          <a:lstStyle/>
          <a:p>
            <a:r>
              <a:rPr lang="en-US" dirty="0"/>
              <a:t>Supplier Information</a:t>
            </a:r>
          </a:p>
        </p:txBody>
      </p:sp>
      <p:pic>
        <p:nvPicPr>
          <p:cNvPr id="12" name="Content Placeholder 11">
            <a:extLst>
              <a:ext uri="{FF2B5EF4-FFF2-40B4-BE49-F238E27FC236}">
                <a16:creationId xmlns:a16="http://schemas.microsoft.com/office/drawing/2014/main" id="{5AFFA19E-60A7-4CD4-82AE-6D708CE1BF04}"/>
              </a:ext>
            </a:extLst>
          </p:cNvPr>
          <p:cNvPicPr>
            <a:picLocks noGrp="1" noChangeAspect="1"/>
          </p:cNvPicPr>
          <p:nvPr>
            <p:ph idx="1"/>
          </p:nvPr>
        </p:nvPicPr>
        <p:blipFill>
          <a:blip r:embed="rId3"/>
          <a:stretch>
            <a:fillRect/>
          </a:stretch>
        </p:blipFill>
        <p:spPr>
          <a:xfrm>
            <a:off x="425424" y="1003303"/>
            <a:ext cx="8293151" cy="5147849"/>
          </a:xfrm>
        </p:spPr>
      </p:pic>
    </p:spTree>
    <p:extLst>
      <p:ext uri="{BB962C8B-B14F-4D97-AF65-F5344CB8AC3E}">
        <p14:creationId xmlns:p14="http://schemas.microsoft.com/office/powerpoint/2010/main" val="15253575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8"/>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31297</TotalTime>
  <Words>1985</Words>
  <Application>Microsoft Office PowerPoint</Application>
  <PresentationFormat>On-screen Show (4:3)</PresentationFormat>
  <Paragraphs>180</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Open Sans</vt:lpstr>
      <vt:lpstr>PermianSlabSerifTypeface</vt:lpstr>
      <vt:lpstr>PowerPoint B</vt:lpstr>
      <vt:lpstr>Building Positive Supplier Relationships</vt:lpstr>
      <vt:lpstr>Objectives</vt:lpstr>
      <vt:lpstr> Building Supplier Relationships </vt:lpstr>
      <vt:lpstr>Reviewing Contract Documents</vt:lpstr>
      <vt:lpstr>Reviewing Contract Documents (continued)</vt:lpstr>
      <vt:lpstr>Failure to develop supplier relationships</vt:lpstr>
      <vt:lpstr>When to Contact CPO</vt:lpstr>
      <vt:lpstr>Creating Solutions</vt:lpstr>
      <vt:lpstr>Supplier Information</vt:lpstr>
      <vt:lpstr>Statewide Contract Usage Instructions</vt:lpstr>
      <vt:lpstr>CPO Resources for Assistance</vt:lpstr>
      <vt:lpstr>Questions?</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Michelle Parks</cp:lastModifiedBy>
  <cp:revision>215</cp:revision>
  <cp:lastPrinted>2019-11-06T13:22:02Z</cp:lastPrinted>
  <dcterms:created xsi:type="dcterms:W3CDTF">2015-04-23T14:34:26Z</dcterms:created>
  <dcterms:modified xsi:type="dcterms:W3CDTF">2022-10-25T21:17:54Z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492C5712-719A-42C7-8707-B1206006DB79</vt:lpwstr>
  </property>
  <property fmtid="{D5CDD505-2E9C-101B-9397-08002B2CF9AE}" pid="3" name="ArticulatePath">
    <vt:lpwstr>Building Positive Supplier Relationships</vt:lpwstr>
  </property>
</Properties>
</file>