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3323" r:id="rId5"/>
    <p:sldId id="281" r:id="rId6"/>
    <p:sldId id="282" r:id="rId7"/>
    <p:sldId id="3322" r:id="rId8"/>
    <p:sldId id="3310" r:id="rId9"/>
    <p:sldId id="256" r:id="rId10"/>
    <p:sldId id="259" r:id="rId11"/>
    <p:sldId id="266" r:id="rId12"/>
    <p:sldId id="267" r:id="rId13"/>
    <p:sldId id="260" r:id="rId14"/>
    <p:sldId id="261" r:id="rId15"/>
    <p:sldId id="269" r:id="rId16"/>
    <p:sldId id="268" r:id="rId17"/>
    <p:sldId id="262" r:id="rId18"/>
    <p:sldId id="264" r:id="rId19"/>
    <p:sldId id="265" r:id="rId20"/>
    <p:sldId id="270" r:id="rId21"/>
    <p:sldId id="271" r:id="rId22"/>
    <p:sldId id="3324" r:id="rId23"/>
    <p:sldId id="3326" r:id="rId24"/>
    <p:sldId id="3328" r:id="rId25"/>
    <p:sldId id="3325" r:id="rId26"/>
    <p:sldId id="3330"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8992CD7-35E5-446C-AA58-BFB6F4C60DA0}">
          <p14:sldIdLst>
            <p14:sldId id="3323"/>
            <p14:sldId id="281"/>
            <p14:sldId id="282"/>
            <p14:sldId id="3322"/>
            <p14:sldId id="3310"/>
            <p14:sldId id="256"/>
            <p14:sldId id="259"/>
            <p14:sldId id="266"/>
            <p14:sldId id="267"/>
            <p14:sldId id="260"/>
            <p14:sldId id="261"/>
            <p14:sldId id="269"/>
            <p14:sldId id="268"/>
            <p14:sldId id="262"/>
            <p14:sldId id="264"/>
            <p14:sldId id="265"/>
          </p14:sldIdLst>
        </p14:section>
        <p14:section name="Untitled Section" id="{31F71260-0E6C-4E7B-9846-513A29BD48A0}">
          <p14:sldIdLst>
            <p14:sldId id="270"/>
            <p14:sldId id="271"/>
            <p14:sldId id="3324"/>
            <p14:sldId id="3326"/>
            <p14:sldId id="3328"/>
            <p14:sldId id="3325"/>
            <p14:sldId id="333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87007-FF6A-4D1E-A0AA-8863F8F997BC}" v="8" dt="2024-01-30T15:30:31.5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00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C951EB-7300-4A85-AF06-7B9DB28C5C1B}"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6159BDE3-CC0D-4FD7-8705-6B5FF4DD3F9A}">
      <dgm:prSet phldrT="[Text]"/>
      <dgm:spPr>
        <a:solidFill>
          <a:srgbClr val="00B050"/>
        </a:solidFill>
      </dgm:spPr>
      <dgm:t>
        <a:bodyPr/>
        <a:lstStyle/>
        <a:p>
          <a:r>
            <a:rPr lang="en-US" dirty="0"/>
            <a:t>Trust</a:t>
          </a:r>
        </a:p>
      </dgm:t>
    </dgm:pt>
    <dgm:pt modelId="{E87088DB-2E12-4EF7-B07E-5BB18AA10621}" type="parTrans" cxnId="{A4F14E10-0CB3-4BF8-A1B5-D1FCB87D0314}">
      <dgm:prSet/>
      <dgm:spPr/>
      <dgm:t>
        <a:bodyPr/>
        <a:lstStyle/>
        <a:p>
          <a:endParaRPr lang="en-US"/>
        </a:p>
      </dgm:t>
    </dgm:pt>
    <dgm:pt modelId="{FD0484B7-4B5B-4AA9-A6A7-23CCD370089C}" type="sibTrans" cxnId="{A4F14E10-0CB3-4BF8-A1B5-D1FCB87D0314}">
      <dgm:prSet/>
      <dgm:spPr/>
      <dgm:t>
        <a:bodyPr/>
        <a:lstStyle/>
        <a:p>
          <a:endParaRPr lang="en-US"/>
        </a:p>
      </dgm:t>
    </dgm:pt>
    <dgm:pt modelId="{EC0C30D3-81B3-4CF9-A9F6-C37727D22938}">
      <dgm:prSet phldrT="[Text]"/>
      <dgm:spPr/>
      <dgm:t>
        <a:bodyPr/>
        <a:lstStyle/>
        <a:p>
          <a:r>
            <a:rPr lang="en-US" dirty="0"/>
            <a:t>Achieving </a:t>
          </a:r>
        </a:p>
        <a:p>
          <a:r>
            <a:rPr lang="en-US" dirty="0"/>
            <a:t>Equity</a:t>
          </a:r>
        </a:p>
      </dgm:t>
    </dgm:pt>
    <dgm:pt modelId="{D16AAAD7-C88D-4834-8780-0CB7F2B0EFB7}" type="parTrans" cxnId="{AD93A799-6751-4831-A0C6-72239C6DB272}">
      <dgm:prSet/>
      <dgm:spPr/>
      <dgm:t>
        <a:bodyPr/>
        <a:lstStyle/>
        <a:p>
          <a:endParaRPr lang="en-US"/>
        </a:p>
      </dgm:t>
    </dgm:pt>
    <dgm:pt modelId="{26EBA821-939A-43F5-B70C-6111EE81B496}" type="sibTrans" cxnId="{AD93A799-6751-4831-A0C6-72239C6DB272}">
      <dgm:prSet/>
      <dgm:spPr/>
      <dgm:t>
        <a:bodyPr/>
        <a:lstStyle/>
        <a:p>
          <a:endParaRPr lang="en-US"/>
        </a:p>
      </dgm:t>
    </dgm:pt>
    <dgm:pt modelId="{1EECC45A-1A92-4D93-8A08-1BB98A5891AE}">
      <dgm:prSet phldrT="[Text]"/>
      <dgm:spPr/>
      <dgm:t>
        <a:bodyPr/>
        <a:lstStyle/>
        <a:p>
          <a:r>
            <a:rPr lang="en-US" dirty="0"/>
            <a:t>Eliminate disparities</a:t>
          </a:r>
        </a:p>
      </dgm:t>
    </dgm:pt>
    <dgm:pt modelId="{BBB6A19C-BA23-45B7-B454-CCD1E2399C01}" type="parTrans" cxnId="{FC4C75E7-054E-4A0A-9C94-C58A42809DAA}">
      <dgm:prSet/>
      <dgm:spPr/>
      <dgm:t>
        <a:bodyPr/>
        <a:lstStyle/>
        <a:p>
          <a:endParaRPr lang="en-US"/>
        </a:p>
      </dgm:t>
    </dgm:pt>
    <dgm:pt modelId="{8F63963A-CE93-462B-AEF4-45C1D4843965}" type="sibTrans" cxnId="{FC4C75E7-054E-4A0A-9C94-C58A42809DAA}">
      <dgm:prSet/>
      <dgm:spPr/>
      <dgm:t>
        <a:bodyPr/>
        <a:lstStyle/>
        <a:p>
          <a:endParaRPr lang="en-US"/>
        </a:p>
      </dgm:t>
    </dgm:pt>
    <dgm:pt modelId="{BA3D9DAC-C3F6-4DC2-9F1A-ED46EB0E82D1}">
      <dgm:prSet phldrT="[Text]"/>
      <dgm:spPr/>
      <dgm:t>
        <a:bodyPr/>
        <a:lstStyle/>
        <a:p>
          <a:r>
            <a:rPr lang="en-US" dirty="0"/>
            <a:t>Health </a:t>
          </a:r>
        </a:p>
        <a:p>
          <a:r>
            <a:rPr lang="en-US" dirty="0"/>
            <a:t>Research</a:t>
          </a:r>
        </a:p>
      </dgm:t>
    </dgm:pt>
    <dgm:pt modelId="{3EE2D856-D1F4-4608-9549-4F16F32D7ADC}" type="parTrans" cxnId="{023B453E-DAAE-441D-B0C4-B0BC76586D4D}">
      <dgm:prSet/>
      <dgm:spPr/>
      <dgm:t>
        <a:bodyPr/>
        <a:lstStyle/>
        <a:p>
          <a:endParaRPr lang="en-US"/>
        </a:p>
      </dgm:t>
    </dgm:pt>
    <dgm:pt modelId="{EB4121C8-09DD-4AF3-A2A4-C2CEA0D7AFBF}" type="sibTrans" cxnId="{023B453E-DAAE-441D-B0C4-B0BC76586D4D}">
      <dgm:prSet/>
      <dgm:spPr/>
      <dgm:t>
        <a:bodyPr/>
        <a:lstStyle/>
        <a:p>
          <a:endParaRPr lang="en-US"/>
        </a:p>
      </dgm:t>
    </dgm:pt>
    <dgm:pt modelId="{4988D264-A28F-4C3E-A177-7304697CA8A3}" type="pres">
      <dgm:prSet presAssocID="{D3C951EB-7300-4A85-AF06-7B9DB28C5C1B}" presName="Name0" presStyleCnt="0">
        <dgm:presLayoutVars>
          <dgm:chMax val="1"/>
          <dgm:chPref val="1"/>
          <dgm:dir/>
          <dgm:animOne val="branch"/>
          <dgm:animLvl val="lvl"/>
        </dgm:presLayoutVars>
      </dgm:prSet>
      <dgm:spPr/>
    </dgm:pt>
    <dgm:pt modelId="{21BFF032-3422-4CD6-80F6-AC2DE3979D25}" type="pres">
      <dgm:prSet presAssocID="{6159BDE3-CC0D-4FD7-8705-6B5FF4DD3F9A}" presName="singleCycle" presStyleCnt="0"/>
      <dgm:spPr/>
    </dgm:pt>
    <dgm:pt modelId="{E6DEAA02-6DFC-4364-8AF0-044B8B77FF9B}" type="pres">
      <dgm:prSet presAssocID="{6159BDE3-CC0D-4FD7-8705-6B5FF4DD3F9A}" presName="singleCenter" presStyleLbl="node1" presStyleIdx="0" presStyleCnt="4">
        <dgm:presLayoutVars>
          <dgm:chMax val="7"/>
          <dgm:chPref val="7"/>
        </dgm:presLayoutVars>
      </dgm:prSet>
      <dgm:spPr/>
    </dgm:pt>
    <dgm:pt modelId="{CD8A6750-B51B-4A7F-B0FD-DB1C7CB6B704}" type="pres">
      <dgm:prSet presAssocID="{D16AAAD7-C88D-4834-8780-0CB7F2B0EFB7}" presName="Name56" presStyleLbl="parChTrans1D2" presStyleIdx="0" presStyleCnt="3"/>
      <dgm:spPr/>
    </dgm:pt>
    <dgm:pt modelId="{7BF5B91A-9789-4928-B06A-521AD85A2991}" type="pres">
      <dgm:prSet presAssocID="{EC0C30D3-81B3-4CF9-A9F6-C37727D22938}" presName="text0" presStyleLbl="node1" presStyleIdx="1" presStyleCnt="4">
        <dgm:presLayoutVars>
          <dgm:bulletEnabled val="1"/>
        </dgm:presLayoutVars>
      </dgm:prSet>
      <dgm:spPr/>
    </dgm:pt>
    <dgm:pt modelId="{DC6F12D2-5B8C-4A67-9EE3-2CD3695D54DB}" type="pres">
      <dgm:prSet presAssocID="{BBB6A19C-BA23-45B7-B454-CCD1E2399C01}" presName="Name56" presStyleLbl="parChTrans1D2" presStyleIdx="1" presStyleCnt="3"/>
      <dgm:spPr/>
    </dgm:pt>
    <dgm:pt modelId="{6E84049D-AB40-4B2B-B2A8-2EF155D70C8F}" type="pres">
      <dgm:prSet presAssocID="{1EECC45A-1A92-4D93-8A08-1BB98A5891AE}" presName="text0" presStyleLbl="node1" presStyleIdx="2" presStyleCnt="4">
        <dgm:presLayoutVars>
          <dgm:bulletEnabled val="1"/>
        </dgm:presLayoutVars>
      </dgm:prSet>
      <dgm:spPr/>
    </dgm:pt>
    <dgm:pt modelId="{97CBBEEA-9761-4C78-9773-E91E9E322F72}" type="pres">
      <dgm:prSet presAssocID="{3EE2D856-D1F4-4608-9549-4F16F32D7ADC}" presName="Name56" presStyleLbl="parChTrans1D2" presStyleIdx="2" presStyleCnt="3"/>
      <dgm:spPr/>
    </dgm:pt>
    <dgm:pt modelId="{AA93595F-186F-4982-9907-3C1BAB1D7C55}" type="pres">
      <dgm:prSet presAssocID="{BA3D9DAC-C3F6-4DC2-9F1A-ED46EB0E82D1}" presName="text0" presStyleLbl="node1" presStyleIdx="3" presStyleCnt="4">
        <dgm:presLayoutVars>
          <dgm:bulletEnabled val="1"/>
        </dgm:presLayoutVars>
      </dgm:prSet>
      <dgm:spPr/>
    </dgm:pt>
  </dgm:ptLst>
  <dgm:cxnLst>
    <dgm:cxn modelId="{DC81D60D-435D-4E2F-917D-E8647386CE8F}" type="presOf" srcId="{1EECC45A-1A92-4D93-8A08-1BB98A5891AE}" destId="{6E84049D-AB40-4B2B-B2A8-2EF155D70C8F}" srcOrd="0" destOrd="0" presId="urn:microsoft.com/office/officeart/2008/layout/RadialCluster"/>
    <dgm:cxn modelId="{A4F14E10-0CB3-4BF8-A1B5-D1FCB87D0314}" srcId="{D3C951EB-7300-4A85-AF06-7B9DB28C5C1B}" destId="{6159BDE3-CC0D-4FD7-8705-6B5FF4DD3F9A}" srcOrd="0" destOrd="0" parTransId="{E87088DB-2E12-4EF7-B07E-5BB18AA10621}" sibTransId="{FD0484B7-4B5B-4AA9-A6A7-23CCD370089C}"/>
    <dgm:cxn modelId="{BBEFA914-50CF-4048-B943-619F9AFD052A}" type="presOf" srcId="{3EE2D856-D1F4-4608-9549-4F16F32D7ADC}" destId="{97CBBEEA-9761-4C78-9773-E91E9E322F72}" srcOrd="0" destOrd="0" presId="urn:microsoft.com/office/officeart/2008/layout/RadialCluster"/>
    <dgm:cxn modelId="{023B453E-DAAE-441D-B0C4-B0BC76586D4D}" srcId="{6159BDE3-CC0D-4FD7-8705-6B5FF4DD3F9A}" destId="{BA3D9DAC-C3F6-4DC2-9F1A-ED46EB0E82D1}" srcOrd="2" destOrd="0" parTransId="{3EE2D856-D1F4-4608-9549-4F16F32D7ADC}" sibTransId="{EB4121C8-09DD-4AF3-A2A4-C2CEA0D7AFBF}"/>
    <dgm:cxn modelId="{D1540875-A502-4F1A-95E3-B0990F6C4FF5}" type="presOf" srcId="{6159BDE3-CC0D-4FD7-8705-6B5FF4DD3F9A}" destId="{E6DEAA02-6DFC-4364-8AF0-044B8B77FF9B}" srcOrd="0" destOrd="0" presId="urn:microsoft.com/office/officeart/2008/layout/RadialCluster"/>
    <dgm:cxn modelId="{CB6CB977-A19F-4048-A7F6-6F83912392FD}" type="presOf" srcId="{D16AAAD7-C88D-4834-8780-0CB7F2B0EFB7}" destId="{CD8A6750-B51B-4A7F-B0FD-DB1C7CB6B704}" srcOrd="0" destOrd="0" presId="urn:microsoft.com/office/officeart/2008/layout/RadialCluster"/>
    <dgm:cxn modelId="{726FAA7F-688B-4D07-A567-09694FCF5D29}" type="presOf" srcId="{BA3D9DAC-C3F6-4DC2-9F1A-ED46EB0E82D1}" destId="{AA93595F-186F-4982-9907-3C1BAB1D7C55}" srcOrd="0" destOrd="0" presId="urn:microsoft.com/office/officeart/2008/layout/RadialCluster"/>
    <dgm:cxn modelId="{AD93A799-6751-4831-A0C6-72239C6DB272}" srcId="{6159BDE3-CC0D-4FD7-8705-6B5FF4DD3F9A}" destId="{EC0C30D3-81B3-4CF9-A9F6-C37727D22938}" srcOrd="0" destOrd="0" parTransId="{D16AAAD7-C88D-4834-8780-0CB7F2B0EFB7}" sibTransId="{26EBA821-939A-43F5-B70C-6111EE81B496}"/>
    <dgm:cxn modelId="{19CD58A4-C395-4D07-B4DB-E457564F45EA}" type="presOf" srcId="{EC0C30D3-81B3-4CF9-A9F6-C37727D22938}" destId="{7BF5B91A-9789-4928-B06A-521AD85A2991}" srcOrd="0" destOrd="0" presId="urn:microsoft.com/office/officeart/2008/layout/RadialCluster"/>
    <dgm:cxn modelId="{A18D0AC6-9FE9-4743-B9A4-7DA4B290C6C3}" type="presOf" srcId="{D3C951EB-7300-4A85-AF06-7B9DB28C5C1B}" destId="{4988D264-A28F-4C3E-A177-7304697CA8A3}" srcOrd="0" destOrd="0" presId="urn:microsoft.com/office/officeart/2008/layout/RadialCluster"/>
    <dgm:cxn modelId="{1F6505C8-8EF5-485A-BF4E-A7AD3C90D48D}" type="presOf" srcId="{BBB6A19C-BA23-45B7-B454-CCD1E2399C01}" destId="{DC6F12D2-5B8C-4A67-9EE3-2CD3695D54DB}" srcOrd="0" destOrd="0" presId="urn:microsoft.com/office/officeart/2008/layout/RadialCluster"/>
    <dgm:cxn modelId="{FC4C75E7-054E-4A0A-9C94-C58A42809DAA}" srcId="{6159BDE3-CC0D-4FD7-8705-6B5FF4DD3F9A}" destId="{1EECC45A-1A92-4D93-8A08-1BB98A5891AE}" srcOrd="1" destOrd="0" parTransId="{BBB6A19C-BA23-45B7-B454-CCD1E2399C01}" sibTransId="{8F63963A-CE93-462B-AEF4-45C1D4843965}"/>
    <dgm:cxn modelId="{E139500C-5853-43C7-849E-AC4F4DC0EF41}" type="presParOf" srcId="{4988D264-A28F-4C3E-A177-7304697CA8A3}" destId="{21BFF032-3422-4CD6-80F6-AC2DE3979D25}" srcOrd="0" destOrd="0" presId="urn:microsoft.com/office/officeart/2008/layout/RadialCluster"/>
    <dgm:cxn modelId="{FE764A94-F5E4-4677-9660-4DEA3E587C15}" type="presParOf" srcId="{21BFF032-3422-4CD6-80F6-AC2DE3979D25}" destId="{E6DEAA02-6DFC-4364-8AF0-044B8B77FF9B}" srcOrd="0" destOrd="0" presId="urn:microsoft.com/office/officeart/2008/layout/RadialCluster"/>
    <dgm:cxn modelId="{2C5FA42E-B89C-4979-A957-5115FA664D99}" type="presParOf" srcId="{21BFF032-3422-4CD6-80F6-AC2DE3979D25}" destId="{CD8A6750-B51B-4A7F-B0FD-DB1C7CB6B704}" srcOrd="1" destOrd="0" presId="urn:microsoft.com/office/officeart/2008/layout/RadialCluster"/>
    <dgm:cxn modelId="{5F7AB3D6-503F-48C8-A89A-16828CEA5661}" type="presParOf" srcId="{21BFF032-3422-4CD6-80F6-AC2DE3979D25}" destId="{7BF5B91A-9789-4928-B06A-521AD85A2991}" srcOrd="2" destOrd="0" presId="urn:microsoft.com/office/officeart/2008/layout/RadialCluster"/>
    <dgm:cxn modelId="{1483B951-4C30-4788-A073-FF84C8B82620}" type="presParOf" srcId="{21BFF032-3422-4CD6-80F6-AC2DE3979D25}" destId="{DC6F12D2-5B8C-4A67-9EE3-2CD3695D54DB}" srcOrd="3" destOrd="0" presId="urn:microsoft.com/office/officeart/2008/layout/RadialCluster"/>
    <dgm:cxn modelId="{A553931C-DE0C-4CA5-BD54-AD4C92A29447}" type="presParOf" srcId="{21BFF032-3422-4CD6-80F6-AC2DE3979D25}" destId="{6E84049D-AB40-4B2B-B2A8-2EF155D70C8F}" srcOrd="4" destOrd="0" presId="urn:microsoft.com/office/officeart/2008/layout/RadialCluster"/>
    <dgm:cxn modelId="{140B530C-1BD9-4C50-BDBA-F3E55CE55121}" type="presParOf" srcId="{21BFF032-3422-4CD6-80F6-AC2DE3979D25}" destId="{97CBBEEA-9761-4C78-9773-E91E9E322F72}" srcOrd="5" destOrd="0" presId="urn:microsoft.com/office/officeart/2008/layout/RadialCluster"/>
    <dgm:cxn modelId="{CF45A654-F81E-4034-9C33-464A84820A9F}" type="presParOf" srcId="{21BFF032-3422-4CD6-80F6-AC2DE3979D25}" destId="{AA93595F-186F-4982-9907-3C1BAB1D7C55}"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EAA02-6DFC-4364-8AF0-044B8B77FF9B}">
      <dsp:nvSpPr>
        <dsp:cNvPr id="0" name=""/>
        <dsp:cNvSpPr/>
      </dsp:nvSpPr>
      <dsp:spPr>
        <a:xfrm>
          <a:off x="4652630" y="2294826"/>
          <a:ext cx="1479787" cy="1479787"/>
        </a:xfrm>
        <a:prstGeom prst="roundRect">
          <a:avLst/>
        </a:prstGeom>
        <a:solidFill>
          <a:srgbClr val="00B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Trust</a:t>
          </a:r>
        </a:p>
      </dsp:txBody>
      <dsp:txXfrm>
        <a:off x="4724867" y="2367063"/>
        <a:ext cx="1335313" cy="1335313"/>
      </dsp:txXfrm>
    </dsp:sp>
    <dsp:sp modelId="{CD8A6750-B51B-4A7F-B0FD-DB1C7CB6B704}">
      <dsp:nvSpPr>
        <dsp:cNvPr id="0" name=""/>
        <dsp:cNvSpPr/>
      </dsp:nvSpPr>
      <dsp:spPr>
        <a:xfrm rot="16200000">
          <a:off x="4873519" y="1775822"/>
          <a:ext cx="1038009" cy="0"/>
        </a:xfrm>
        <a:custGeom>
          <a:avLst/>
          <a:gdLst/>
          <a:ahLst/>
          <a:cxnLst/>
          <a:rect l="0" t="0" r="0" b="0"/>
          <a:pathLst>
            <a:path>
              <a:moveTo>
                <a:pt x="0" y="0"/>
              </a:moveTo>
              <a:lnTo>
                <a:pt x="1038009"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F5B91A-9789-4928-B06A-521AD85A2991}">
      <dsp:nvSpPr>
        <dsp:cNvPr id="0" name=""/>
        <dsp:cNvSpPr/>
      </dsp:nvSpPr>
      <dsp:spPr>
        <a:xfrm>
          <a:off x="4896795" y="265359"/>
          <a:ext cx="991457" cy="9914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666750">
            <a:lnSpc>
              <a:spcPct val="90000"/>
            </a:lnSpc>
            <a:spcBef>
              <a:spcPct val="0"/>
            </a:spcBef>
            <a:spcAft>
              <a:spcPct val="35000"/>
            </a:spcAft>
            <a:buNone/>
          </a:pPr>
          <a:r>
            <a:rPr lang="en-US" sz="1500" kern="1200" dirty="0"/>
            <a:t>Achieving </a:t>
          </a:r>
        </a:p>
        <a:p>
          <a:pPr marL="0" lvl="0" indent="0" algn="ctr" defTabSz="666750">
            <a:lnSpc>
              <a:spcPct val="90000"/>
            </a:lnSpc>
            <a:spcBef>
              <a:spcPct val="0"/>
            </a:spcBef>
            <a:spcAft>
              <a:spcPct val="35000"/>
            </a:spcAft>
            <a:buNone/>
          </a:pPr>
          <a:r>
            <a:rPr lang="en-US" sz="1500" kern="1200" dirty="0"/>
            <a:t>Equity</a:t>
          </a:r>
        </a:p>
      </dsp:txBody>
      <dsp:txXfrm>
        <a:off x="4945194" y="313758"/>
        <a:ext cx="894659" cy="894659"/>
      </dsp:txXfrm>
    </dsp:sp>
    <dsp:sp modelId="{DC6F12D2-5B8C-4A67-9EE3-2CD3695D54DB}">
      <dsp:nvSpPr>
        <dsp:cNvPr id="0" name=""/>
        <dsp:cNvSpPr/>
      </dsp:nvSpPr>
      <dsp:spPr>
        <a:xfrm rot="1800000">
          <a:off x="6075689" y="3673612"/>
          <a:ext cx="846857" cy="0"/>
        </a:xfrm>
        <a:custGeom>
          <a:avLst/>
          <a:gdLst/>
          <a:ahLst/>
          <a:cxnLst/>
          <a:rect l="0" t="0" r="0" b="0"/>
          <a:pathLst>
            <a:path>
              <a:moveTo>
                <a:pt x="0" y="0"/>
              </a:moveTo>
              <a:lnTo>
                <a:pt x="846857"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84049D-AB40-4B2B-B2A8-2EF155D70C8F}">
      <dsp:nvSpPr>
        <dsp:cNvPr id="0" name=""/>
        <dsp:cNvSpPr/>
      </dsp:nvSpPr>
      <dsp:spPr>
        <a:xfrm>
          <a:off x="6865818" y="3675807"/>
          <a:ext cx="991457" cy="9914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n-US" sz="1300" kern="1200" dirty="0"/>
            <a:t>Eliminate disparities</a:t>
          </a:r>
        </a:p>
      </dsp:txBody>
      <dsp:txXfrm>
        <a:off x="6914217" y="3724206"/>
        <a:ext cx="894659" cy="894659"/>
      </dsp:txXfrm>
    </dsp:sp>
    <dsp:sp modelId="{97CBBEEA-9761-4C78-9773-E91E9E322F72}">
      <dsp:nvSpPr>
        <dsp:cNvPr id="0" name=""/>
        <dsp:cNvSpPr/>
      </dsp:nvSpPr>
      <dsp:spPr>
        <a:xfrm rot="9000000">
          <a:off x="3862501" y="3673612"/>
          <a:ext cx="846857" cy="0"/>
        </a:xfrm>
        <a:custGeom>
          <a:avLst/>
          <a:gdLst/>
          <a:ahLst/>
          <a:cxnLst/>
          <a:rect l="0" t="0" r="0" b="0"/>
          <a:pathLst>
            <a:path>
              <a:moveTo>
                <a:pt x="0" y="0"/>
              </a:moveTo>
              <a:lnTo>
                <a:pt x="846857"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93595F-186F-4982-9907-3C1BAB1D7C55}">
      <dsp:nvSpPr>
        <dsp:cNvPr id="0" name=""/>
        <dsp:cNvSpPr/>
      </dsp:nvSpPr>
      <dsp:spPr>
        <a:xfrm>
          <a:off x="2927772" y="3675807"/>
          <a:ext cx="991457" cy="9914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dirty="0"/>
            <a:t>Health </a:t>
          </a:r>
        </a:p>
        <a:p>
          <a:pPr marL="0" lvl="0" indent="0" algn="ctr" defTabSz="711200">
            <a:lnSpc>
              <a:spcPct val="90000"/>
            </a:lnSpc>
            <a:spcBef>
              <a:spcPct val="0"/>
            </a:spcBef>
            <a:spcAft>
              <a:spcPct val="35000"/>
            </a:spcAft>
            <a:buNone/>
          </a:pPr>
          <a:r>
            <a:rPr lang="en-US" sz="1600" kern="1200" dirty="0"/>
            <a:t>Research</a:t>
          </a:r>
        </a:p>
      </dsp:txBody>
      <dsp:txXfrm>
        <a:off x="2976171" y="3724206"/>
        <a:ext cx="894659" cy="894659"/>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3E1EA88-FB4C-4829-9F7A-841EF750751F}" type="datetimeFigureOut">
              <a:rPr lang="en-US" smtClean="0"/>
              <a:t>1/31/2024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2B8386C-DEFC-4FD2-B700-9D740B3F1384}" type="slidenum">
              <a:rPr lang="en-US" smtClean="0"/>
              <a:t>‹#›</a:t>
            </a:fld>
            <a:endParaRPr lang="en-US"/>
          </a:p>
        </p:txBody>
      </p:sp>
    </p:spTree>
    <p:extLst>
      <p:ext uri="{BB962C8B-B14F-4D97-AF65-F5344CB8AC3E}">
        <p14:creationId xmlns:p14="http://schemas.microsoft.com/office/powerpoint/2010/main" val="1186393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Merriam Webster defines trust as the assured reliance on the character, ability, strength or truth of someone or something or the belief in a person’s ability to complete a specified task. Indeed it is the foundation to any relationship of value and the cornerstone to the patient doctor relationship and as I hope to discuss in detail today the cornerstone to the community and academic partnership.</a:t>
            </a:r>
          </a:p>
        </p:txBody>
      </p:sp>
      <p:sp>
        <p:nvSpPr>
          <p:cNvPr id="4" name="Slide Number Placeholder 3"/>
          <p:cNvSpPr>
            <a:spLocks noGrp="1"/>
          </p:cNvSpPr>
          <p:nvPr>
            <p:ph type="sldNum" sz="quarter" idx="5"/>
          </p:nvPr>
        </p:nvSpPr>
        <p:spPr/>
        <p:txBody>
          <a:bodyPr/>
          <a:lstStyle/>
          <a:p>
            <a:fld id="{3BE6E994-B5F2-4372-B490-8F1278941C63}" type="slidenum">
              <a:rPr lang="en-US" smtClean="0"/>
              <a:t>2</a:t>
            </a:fld>
            <a:endParaRPr lang="en-US"/>
          </a:p>
        </p:txBody>
      </p:sp>
    </p:spTree>
    <p:extLst>
      <p:ext uri="{BB962C8B-B14F-4D97-AF65-F5344CB8AC3E}">
        <p14:creationId xmlns:p14="http://schemas.microsoft.com/office/powerpoint/2010/main" val="298419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trust as the touchstone between academic partners and the communities that they serve, indeed it is possible to conduct meaningful health research of projects with the goals of achieving equity and elimination of health disparities. Even though many of us here today know that trust is required to build and maintain relationships, not as many may clearly understand how to position ourselves to be trustworthy.</a:t>
            </a:r>
          </a:p>
        </p:txBody>
      </p:sp>
      <p:sp>
        <p:nvSpPr>
          <p:cNvPr id="4" name="Slide Number Placeholder 3"/>
          <p:cNvSpPr>
            <a:spLocks noGrp="1"/>
          </p:cNvSpPr>
          <p:nvPr>
            <p:ph type="sldNum" sz="quarter" idx="5"/>
          </p:nvPr>
        </p:nvSpPr>
        <p:spPr/>
        <p:txBody>
          <a:bodyPr/>
          <a:lstStyle/>
          <a:p>
            <a:fld id="{3BE6E994-B5F2-4372-B490-8F1278941C63}" type="slidenum">
              <a:rPr lang="en-US" smtClean="0"/>
              <a:t>3</a:t>
            </a:fld>
            <a:endParaRPr lang="en-US"/>
          </a:p>
        </p:txBody>
      </p:sp>
    </p:spTree>
    <p:extLst>
      <p:ext uri="{BB962C8B-B14F-4D97-AF65-F5344CB8AC3E}">
        <p14:creationId xmlns:p14="http://schemas.microsoft.com/office/powerpoint/2010/main" val="2077109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are going to take a deep dive into strategies and principles for community engagement. This can apply to both research and community facing projects and events. This picture is me and my partners. This picture was taken at our local Nashville Radio Station talking on the topic of Black maternal mortality in Tennessee. Stephanie Devane Johnson-a nurse midwife and Kristin Mejia who is a community based doula and here today. When you see this picture, what do you see? (Audience question). We are close, genuine, honest and actually I can say after several years that we have love for one another and it is rooted in our desire to change the narrative of the Black birthing person.</a:t>
            </a:r>
          </a:p>
        </p:txBody>
      </p:sp>
      <p:sp>
        <p:nvSpPr>
          <p:cNvPr id="4" name="Slide Number Placeholder 3"/>
          <p:cNvSpPr>
            <a:spLocks noGrp="1"/>
          </p:cNvSpPr>
          <p:nvPr>
            <p:ph type="sldNum" sz="quarter" idx="5"/>
          </p:nvPr>
        </p:nvSpPr>
        <p:spPr/>
        <p:txBody>
          <a:bodyPr/>
          <a:lstStyle/>
          <a:p>
            <a:fld id="{3BE6E994-B5F2-4372-B490-8F1278941C63}" type="slidenum">
              <a:rPr lang="en-US" smtClean="0"/>
              <a:t>4</a:t>
            </a:fld>
            <a:endParaRPr lang="en-US"/>
          </a:p>
        </p:txBody>
      </p:sp>
    </p:spTree>
    <p:extLst>
      <p:ext uri="{BB962C8B-B14F-4D97-AF65-F5344CB8AC3E}">
        <p14:creationId xmlns:p14="http://schemas.microsoft.com/office/powerpoint/2010/main" val="3178195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was taken from the second edition of the Principles of Community Engagement jointly devised by the organizations that you see in the  flow chart. As you go from outreach to consult to involve to collaborate to shared leadership, this document really describes the level of community involvement, the direction of communication and information and leadership structure.</a:t>
            </a:r>
          </a:p>
        </p:txBody>
      </p:sp>
      <p:sp>
        <p:nvSpPr>
          <p:cNvPr id="4" name="Slide Number Placeholder 3"/>
          <p:cNvSpPr>
            <a:spLocks noGrp="1"/>
          </p:cNvSpPr>
          <p:nvPr>
            <p:ph type="sldNum" sz="quarter" idx="5"/>
          </p:nvPr>
        </p:nvSpPr>
        <p:spPr/>
        <p:txBody>
          <a:bodyPr/>
          <a:lstStyle/>
          <a:p>
            <a:fld id="{3BE6E994-B5F2-4372-B490-8F1278941C63}" type="slidenum">
              <a:rPr lang="en-US" smtClean="0"/>
              <a:t>5</a:t>
            </a:fld>
            <a:endParaRPr lang="en-US"/>
          </a:p>
        </p:txBody>
      </p:sp>
    </p:spTree>
    <p:extLst>
      <p:ext uri="{BB962C8B-B14F-4D97-AF65-F5344CB8AC3E}">
        <p14:creationId xmlns:p14="http://schemas.microsoft.com/office/powerpoint/2010/main" val="2952353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F116AE-F95B-401C-AE28-D0893759482E}" type="slidenum">
              <a:rPr lang="en-US" smtClean="0"/>
              <a:t>21</a:t>
            </a:fld>
            <a:endParaRPr lang="en-US"/>
          </a:p>
        </p:txBody>
      </p:sp>
    </p:spTree>
    <p:extLst>
      <p:ext uri="{BB962C8B-B14F-4D97-AF65-F5344CB8AC3E}">
        <p14:creationId xmlns:p14="http://schemas.microsoft.com/office/powerpoint/2010/main" val="2140741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52114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16641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946886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708875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5829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637529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4191535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3971096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3642791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0DB09-DB36-4650-9AAA-6337916233CF}"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257592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D0DB09-DB36-4650-9AAA-6337916233CF}"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2667086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D0DB09-DB36-4650-9AAA-6337916233CF}" type="datetimeFigureOut">
              <a:rPr lang="en-US" smtClean="0"/>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1648556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E9D0DB09-DB36-4650-9AAA-6337916233CF}" type="datetimeFigureOut">
              <a:rPr lang="en-US" smtClean="0"/>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131575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0DB09-DB36-4650-9AAA-6337916233CF}" type="datetimeFigureOut">
              <a:rPr lang="en-US" smtClean="0"/>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2492342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D0DB09-DB36-4650-9AAA-6337916233CF}"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3022658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D0DB09-DB36-4650-9AAA-6337916233CF}"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FB8FB-BA6A-47F3-822C-0440EC1F55F5}" type="slidenum">
              <a:rPr lang="en-US" smtClean="0"/>
              <a:t>‹#›</a:t>
            </a:fld>
            <a:endParaRPr lang="en-US"/>
          </a:p>
        </p:txBody>
      </p:sp>
    </p:spTree>
    <p:extLst>
      <p:ext uri="{BB962C8B-B14F-4D97-AF65-F5344CB8AC3E}">
        <p14:creationId xmlns:p14="http://schemas.microsoft.com/office/powerpoint/2010/main" val="4237931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D0DB09-DB36-4650-9AAA-6337916233CF}" type="datetimeFigureOut">
              <a:rPr lang="en-US" smtClean="0"/>
              <a:t>1/31/2024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0FB8FB-BA6A-47F3-822C-0440EC1F55F5}" type="slidenum">
              <a:rPr lang="en-US" smtClean="0"/>
              <a:t>‹#›</a:t>
            </a:fld>
            <a:endParaRPr lang="en-US"/>
          </a:p>
        </p:txBody>
      </p:sp>
    </p:spTree>
    <p:extLst>
      <p:ext uri="{BB962C8B-B14F-4D97-AF65-F5344CB8AC3E}">
        <p14:creationId xmlns:p14="http://schemas.microsoft.com/office/powerpoint/2010/main" val="2565545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4D730-0886-931F-9F3C-ADDD1F1819CB}"/>
              </a:ext>
            </a:extLst>
          </p:cNvPr>
          <p:cNvSpPr>
            <a:spLocks noGrp="1"/>
          </p:cNvSpPr>
          <p:nvPr>
            <p:ph type="title"/>
          </p:nvPr>
        </p:nvSpPr>
        <p:spPr/>
        <p:txBody>
          <a:bodyPr/>
          <a:lstStyle/>
          <a:p>
            <a:r>
              <a:rPr lang="en-US" dirty="0"/>
              <a:t>Community Engagement and Celebration of Black Motherhood</a:t>
            </a:r>
          </a:p>
        </p:txBody>
      </p:sp>
      <p:sp>
        <p:nvSpPr>
          <p:cNvPr id="3" name="Text Placeholder 2">
            <a:extLst>
              <a:ext uri="{FF2B5EF4-FFF2-40B4-BE49-F238E27FC236}">
                <a16:creationId xmlns:a16="http://schemas.microsoft.com/office/drawing/2014/main" id="{3D97E061-8425-9319-60E3-2DCAB0C37EB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56235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9706D-D515-993E-2F9D-BFF2EDFBE7F8}"/>
              </a:ext>
            </a:extLst>
          </p:cNvPr>
          <p:cNvSpPr>
            <a:spLocks noGrp="1"/>
          </p:cNvSpPr>
          <p:nvPr>
            <p:ph type="title"/>
          </p:nvPr>
        </p:nvSpPr>
        <p:spPr/>
        <p:txBody>
          <a:bodyPr/>
          <a:lstStyle/>
          <a:p>
            <a:r>
              <a:rPr lang="en-US"/>
              <a:t>Goals of the program</a:t>
            </a:r>
          </a:p>
        </p:txBody>
      </p:sp>
      <p:sp>
        <p:nvSpPr>
          <p:cNvPr id="3" name="Content Placeholder 2">
            <a:extLst>
              <a:ext uri="{FF2B5EF4-FFF2-40B4-BE49-F238E27FC236}">
                <a16:creationId xmlns:a16="http://schemas.microsoft.com/office/drawing/2014/main" id="{F7E016FB-5E67-4D73-768E-3FCF3561A19A}"/>
              </a:ext>
            </a:extLst>
          </p:cNvPr>
          <p:cNvSpPr>
            <a:spLocks noGrp="1"/>
          </p:cNvSpPr>
          <p:nvPr>
            <p:ph idx="1"/>
          </p:nvPr>
        </p:nvSpPr>
        <p:spPr/>
        <p:txBody>
          <a:bodyPr>
            <a:normAutofit fontScale="70000" lnSpcReduction="20000"/>
          </a:bodyPr>
          <a:lstStyle/>
          <a:p>
            <a:r>
              <a:rPr lang="en-US" sz="4000"/>
              <a:t>Elevate the positive stories/experiences of Black birthing people.</a:t>
            </a:r>
          </a:p>
          <a:p>
            <a:endParaRPr lang="en-US" sz="4000"/>
          </a:p>
          <a:p>
            <a:r>
              <a:rPr lang="en-US" sz="4000"/>
              <a:t>Provide a platform for Black women who have had a positive birth to share with expectant mothers tips on how to have the birth they desire.</a:t>
            </a:r>
          </a:p>
          <a:p>
            <a:endParaRPr lang="en-US" sz="4000"/>
          </a:p>
          <a:p>
            <a:r>
              <a:rPr lang="en-US" sz="4000"/>
              <a:t>Celebrate the courage and beauty of Black motherhood.</a:t>
            </a:r>
          </a:p>
          <a:p>
            <a:endParaRPr lang="en-US"/>
          </a:p>
          <a:p>
            <a:endParaRPr lang="en-US"/>
          </a:p>
        </p:txBody>
      </p:sp>
    </p:spTree>
    <p:extLst>
      <p:ext uri="{BB962C8B-B14F-4D97-AF65-F5344CB8AC3E}">
        <p14:creationId xmlns:p14="http://schemas.microsoft.com/office/powerpoint/2010/main" val="3737447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029A4-5D4E-AF54-2930-63863911C5CE}"/>
              </a:ext>
            </a:extLst>
          </p:cNvPr>
          <p:cNvSpPr>
            <a:spLocks noGrp="1"/>
          </p:cNvSpPr>
          <p:nvPr>
            <p:ph type="title"/>
          </p:nvPr>
        </p:nvSpPr>
        <p:spPr/>
        <p:txBody>
          <a:bodyPr/>
          <a:lstStyle/>
          <a:p>
            <a:r>
              <a:rPr lang="en-US" dirty="0"/>
              <a:t>Program outline (3 p.m.)</a:t>
            </a:r>
          </a:p>
        </p:txBody>
      </p:sp>
      <p:sp>
        <p:nvSpPr>
          <p:cNvPr id="3" name="Content Placeholder 2">
            <a:extLst>
              <a:ext uri="{FF2B5EF4-FFF2-40B4-BE49-F238E27FC236}">
                <a16:creationId xmlns:a16="http://schemas.microsoft.com/office/drawing/2014/main" id="{DD3A26AE-4D22-68F2-525B-E2197459BC4D}"/>
              </a:ext>
            </a:extLst>
          </p:cNvPr>
          <p:cNvSpPr>
            <a:spLocks noGrp="1"/>
          </p:cNvSpPr>
          <p:nvPr>
            <p:ph idx="1"/>
          </p:nvPr>
        </p:nvSpPr>
        <p:spPr/>
        <p:txBody>
          <a:bodyPr>
            <a:normAutofit fontScale="62500" lnSpcReduction="20000"/>
          </a:bodyPr>
          <a:lstStyle/>
          <a:p>
            <a:r>
              <a:rPr lang="en-US" sz="3000" dirty="0"/>
              <a:t>Photobooth for expectant mothers- 2:30-3:00 p.m.-Michelle Taylor Photography</a:t>
            </a:r>
          </a:p>
          <a:p>
            <a:r>
              <a:rPr lang="en-US" sz="3000" dirty="0"/>
              <a:t>Dinner or refreshments are served-2:30 p.m.</a:t>
            </a:r>
          </a:p>
          <a:p>
            <a:r>
              <a:rPr lang="en-US" sz="3000" dirty="0"/>
              <a:t>Introduction of Event: Rolanda Lister</a:t>
            </a:r>
          </a:p>
          <a:p>
            <a:r>
              <a:rPr lang="en-US" sz="3000" dirty="0"/>
              <a:t>Welcome: Jamie Ware and Ronald Alvarez</a:t>
            </a:r>
          </a:p>
          <a:p>
            <a:r>
              <a:rPr lang="en-US" sz="3000" dirty="0"/>
              <a:t>Introduce panel/moderators-Etoi Garrison</a:t>
            </a:r>
          </a:p>
          <a:p>
            <a:r>
              <a:rPr lang="en-US" sz="3000" dirty="0"/>
              <a:t>Panel discussion- sisterhood circle 3:00-4:30 p.m.</a:t>
            </a:r>
          </a:p>
          <a:p>
            <a:r>
              <a:rPr lang="en-US" sz="3000" dirty="0"/>
              <a:t>Vendor Booth visitation 4:30-5:30 p.m.</a:t>
            </a:r>
          </a:p>
          <a:p>
            <a:r>
              <a:rPr lang="en-US" sz="3000" dirty="0"/>
              <a:t>Release of lanterns (honoring our past, present and future)-March of Dimes representative 5:30-5:45 p.m.</a:t>
            </a:r>
          </a:p>
          <a:p>
            <a:r>
              <a:rPr lang="en-US" sz="3000" dirty="0"/>
              <a:t>Wrap up/Dismissal/Acknowledgements: Rolanda Lister</a:t>
            </a:r>
          </a:p>
          <a:p>
            <a:endParaRPr lang="en-US" dirty="0"/>
          </a:p>
        </p:txBody>
      </p:sp>
    </p:spTree>
    <p:extLst>
      <p:ext uri="{BB962C8B-B14F-4D97-AF65-F5344CB8AC3E}">
        <p14:creationId xmlns:p14="http://schemas.microsoft.com/office/powerpoint/2010/main" val="172899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4EF2F-9FD6-A192-4F95-CE8FD816D406}"/>
              </a:ext>
            </a:extLst>
          </p:cNvPr>
          <p:cNvSpPr>
            <a:spLocks noGrp="1"/>
          </p:cNvSpPr>
          <p:nvPr>
            <p:ph type="title"/>
          </p:nvPr>
        </p:nvSpPr>
        <p:spPr/>
        <p:txBody>
          <a:bodyPr/>
          <a:lstStyle/>
          <a:p>
            <a:r>
              <a:rPr lang="en-US" dirty="0"/>
              <a:t>Panel discussion-Speakers and sisterhood circle participants.</a:t>
            </a:r>
          </a:p>
        </p:txBody>
      </p:sp>
      <p:sp>
        <p:nvSpPr>
          <p:cNvPr id="3" name="Content Placeholder 2">
            <a:extLst>
              <a:ext uri="{FF2B5EF4-FFF2-40B4-BE49-F238E27FC236}">
                <a16:creationId xmlns:a16="http://schemas.microsoft.com/office/drawing/2014/main" id="{24412801-EF3F-F8B4-0D9A-0A97A6A0ECB7}"/>
              </a:ext>
            </a:extLst>
          </p:cNvPr>
          <p:cNvSpPr>
            <a:spLocks noGrp="1"/>
          </p:cNvSpPr>
          <p:nvPr>
            <p:ph idx="1"/>
          </p:nvPr>
        </p:nvSpPr>
        <p:spPr/>
        <p:txBody>
          <a:bodyPr>
            <a:noAutofit/>
          </a:bodyPr>
          <a:lstStyle/>
          <a:p>
            <a:r>
              <a:rPr lang="en-US" sz="3000" dirty="0"/>
              <a:t>High risk mother </a:t>
            </a:r>
            <a:r>
              <a:rPr lang="en-US" sz="3000" dirty="0" err="1"/>
              <a:t>Kiwanna</a:t>
            </a:r>
            <a:r>
              <a:rPr lang="en-US" sz="3000" dirty="0"/>
              <a:t> Frierson, March of Dimes Contact.</a:t>
            </a:r>
          </a:p>
          <a:p>
            <a:r>
              <a:rPr lang="en-US" sz="3000" dirty="0"/>
              <a:t>Midwife- Stephanie Devane-Johnson</a:t>
            </a:r>
          </a:p>
          <a:p>
            <a:r>
              <a:rPr lang="en-US" sz="3000" dirty="0"/>
              <a:t>Clinicians- Rolanda Lister, Connie Graves, Jamie Ware</a:t>
            </a:r>
          </a:p>
          <a:p>
            <a:endParaRPr lang="en-US" sz="3000" dirty="0"/>
          </a:p>
          <a:p>
            <a:pPr marL="0" indent="0">
              <a:buNone/>
            </a:pPr>
            <a:r>
              <a:rPr lang="en-US" sz="3000" dirty="0"/>
              <a:t>Moderators: Dr. </a:t>
            </a:r>
            <a:r>
              <a:rPr lang="en-US" sz="3000" dirty="0" err="1"/>
              <a:t>Quantrilla</a:t>
            </a:r>
            <a:r>
              <a:rPr lang="en-US" sz="3000" dirty="0"/>
              <a:t> Ard (also mother), </a:t>
            </a:r>
            <a:r>
              <a:rPr lang="en-US" sz="3000" dirty="0">
                <a:effectLst/>
                <a:latin typeface="Calibri" panose="020F0502020204030204" pitchFamily="34" charset="0"/>
                <a:ea typeface="Calibri" panose="020F0502020204030204" pitchFamily="34" charset="0"/>
              </a:rPr>
              <a:t>Michelle Dubois (als</a:t>
            </a:r>
            <a:r>
              <a:rPr lang="en-US" sz="3000" dirty="0">
                <a:latin typeface="Calibri" panose="020F0502020204030204" pitchFamily="34" charset="0"/>
                <a:ea typeface="Calibri" panose="020F0502020204030204" pitchFamily="34" charset="0"/>
              </a:rPr>
              <a:t>o mother with hospital and home birth)</a:t>
            </a:r>
            <a:endParaRPr lang="en-US" sz="3000" dirty="0"/>
          </a:p>
        </p:txBody>
      </p:sp>
    </p:spTree>
    <p:extLst>
      <p:ext uri="{BB962C8B-B14F-4D97-AF65-F5344CB8AC3E}">
        <p14:creationId xmlns:p14="http://schemas.microsoft.com/office/powerpoint/2010/main" val="954909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8D1D72-664B-DD70-64EC-1194849580EF}"/>
              </a:ext>
            </a:extLst>
          </p:cNvPr>
          <p:cNvSpPr>
            <a:spLocks noGrp="1"/>
          </p:cNvSpPr>
          <p:nvPr>
            <p:ph type="title"/>
          </p:nvPr>
        </p:nvSpPr>
        <p:spPr>
          <a:xfrm>
            <a:off x="1098574" y="451992"/>
            <a:ext cx="8596668" cy="1320800"/>
          </a:xfrm>
        </p:spPr>
        <p:txBody>
          <a:bodyPr/>
          <a:lstStyle/>
          <a:p>
            <a:r>
              <a:rPr lang="en-US" dirty="0"/>
              <a:t>Questions for mothers who have given birth…</a:t>
            </a:r>
          </a:p>
        </p:txBody>
      </p:sp>
      <p:sp>
        <p:nvSpPr>
          <p:cNvPr id="6" name="Content Placeholder 5">
            <a:extLst>
              <a:ext uri="{FF2B5EF4-FFF2-40B4-BE49-F238E27FC236}">
                <a16:creationId xmlns:a16="http://schemas.microsoft.com/office/drawing/2014/main" id="{179CE7CB-98B9-C53C-19E1-8C7F34EEB159}"/>
              </a:ext>
            </a:extLst>
          </p:cNvPr>
          <p:cNvSpPr>
            <a:spLocks noGrp="1"/>
          </p:cNvSpPr>
          <p:nvPr>
            <p:ph idx="1"/>
          </p:nvPr>
        </p:nvSpPr>
        <p:spPr/>
        <p:txBody>
          <a:bodyPr>
            <a:normAutofit/>
          </a:bodyPr>
          <a:lstStyle/>
          <a:p>
            <a:pPr lvl="1"/>
            <a:r>
              <a:rPr lang="en-US" sz="3200" dirty="0"/>
              <a:t>Tell us about your baby and how he/she arrived.</a:t>
            </a:r>
          </a:p>
          <a:p>
            <a:pPr lvl="1"/>
            <a:r>
              <a:rPr lang="en-US" sz="3200" dirty="0"/>
              <a:t>What are the common reasons for Black women morbidity and mortality?</a:t>
            </a:r>
          </a:p>
          <a:p>
            <a:pPr lvl="1"/>
            <a:r>
              <a:rPr lang="en-US" sz="3200" dirty="0"/>
              <a:t>What advice do you have for your sisters to have a health pregnancy?</a:t>
            </a:r>
          </a:p>
          <a:p>
            <a:endParaRPr lang="en-US" dirty="0"/>
          </a:p>
        </p:txBody>
      </p:sp>
    </p:spTree>
    <p:extLst>
      <p:ext uri="{BB962C8B-B14F-4D97-AF65-F5344CB8AC3E}">
        <p14:creationId xmlns:p14="http://schemas.microsoft.com/office/powerpoint/2010/main" val="1686176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714F3-CA3D-83DC-819F-89F7B70D3054}"/>
              </a:ext>
            </a:extLst>
          </p:cNvPr>
          <p:cNvSpPr>
            <a:spLocks noGrp="1"/>
          </p:cNvSpPr>
          <p:nvPr>
            <p:ph type="title"/>
          </p:nvPr>
        </p:nvSpPr>
        <p:spPr/>
        <p:txBody>
          <a:bodyPr/>
          <a:lstStyle/>
          <a:p>
            <a:r>
              <a:rPr lang="en-US" dirty="0"/>
              <a:t>Props/environment</a:t>
            </a:r>
          </a:p>
        </p:txBody>
      </p:sp>
      <p:sp>
        <p:nvSpPr>
          <p:cNvPr id="3" name="Content Placeholder 2">
            <a:extLst>
              <a:ext uri="{FF2B5EF4-FFF2-40B4-BE49-F238E27FC236}">
                <a16:creationId xmlns:a16="http://schemas.microsoft.com/office/drawing/2014/main" id="{481E22BA-5955-67F7-F9FB-DCB9928EBBDC}"/>
              </a:ext>
            </a:extLst>
          </p:cNvPr>
          <p:cNvSpPr>
            <a:spLocks noGrp="1"/>
          </p:cNvSpPr>
          <p:nvPr>
            <p:ph idx="1"/>
          </p:nvPr>
        </p:nvSpPr>
        <p:spPr/>
        <p:txBody>
          <a:bodyPr>
            <a:normAutofit/>
          </a:bodyPr>
          <a:lstStyle/>
          <a:p>
            <a:r>
              <a:rPr lang="en-US" sz="4000" dirty="0"/>
              <a:t>Floral crowns (Donated by Lana’s Flowers)</a:t>
            </a:r>
          </a:p>
          <a:p>
            <a:r>
              <a:rPr lang="en-US" sz="4000" dirty="0"/>
              <a:t>Photobooth-Michelle Taylor</a:t>
            </a:r>
          </a:p>
          <a:p>
            <a:r>
              <a:rPr lang="en-US" sz="4000" dirty="0"/>
              <a:t>Food (Meharry Medical College)</a:t>
            </a:r>
          </a:p>
          <a:p>
            <a:pPr marL="0" indent="0">
              <a:buNone/>
            </a:pPr>
            <a:endParaRPr lang="en-US" dirty="0"/>
          </a:p>
          <a:p>
            <a:endParaRPr lang="en-US" dirty="0"/>
          </a:p>
        </p:txBody>
      </p:sp>
    </p:spTree>
    <p:extLst>
      <p:ext uri="{BB962C8B-B14F-4D97-AF65-F5344CB8AC3E}">
        <p14:creationId xmlns:p14="http://schemas.microsoft.com/office/powerpoint/2010/main" val="216797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22E8-4F18-0838-2EE2-3AF1949AFF1D}"/>
              </a:ext>
            </a:extLst>
          </p:cNvPr>
          <p:cNvSpPr>
            <a:spLocks noGrp="1"/>
          </p:cNvSpPr>
          <p:nvPr>
            <p:ph type="title"/>
          </p:nvPr>
        </p:nvSpPr>
        <p:spPr/>
        <p:txBody>
          <a:bodyPr/>
          <a:lstStyle/>
          <a:p>
            <a:r>
              <a:rPr lang="en-US"/>
              <a:t>Giveaways for panel participants</a:t>
            </a:r>
          </a:p>
        </p:txBody>
      </p:sp>
      <p:sp>
        <p:nvSpPr>
          <p:cNvPr id="3" name="Content Placeholder 2">
            <a:extLst>
              <a:ext uri="{FF2B5EF4-FFF2-40B4-BE49-F238E27FC236}">
                <a16:creationId xmlns:a16="http://schemas.microsoft.com/office/drawing/2014/main" id="{E002789B-64C9-EB92-F5C3-0B4DEEA6E430}"/>
              </a:ext>
            </a:extLst>
          </p:cNvPr>
          <p:cNvSpPr>
            <a:spLocks noGrp="1"/>
          </p:cNvSpPr>
          <p:nvPr>
            <p:ph idx="1"/>
          </p:nvPr>
        </p:nvSpPr>
        <p:spPr/>
        <p:txBody>
          <a:bodyPr/>
          <a:lstStyle/>
          <a:p>
            <a:r>
              <a:rPr lang="en-US" sz="3000" dirty="0"/>
              <a:t>Floral crowns</a:t>
            </a:r>
          </a:p>
          <a:p>
            <a:r>
              <a:rPr lang="en-US" sz="3000" dirty="0"/>
              <a:t>Wrapped baskets (Onesies, diapers, lotions, body products)-Love letter to Black women</a:t>
            </a:r>
          </a:p>
          <a:p>
            <a:r>
              <a:rPr lang="en-US" sz="3000" dirty="0"/>
              <a:t>“Village” elders sign up</a:t>
            </a:r>
          </a:p>
          <a:p>
            <a:r>
              <a:rPr lang="en-US" sz="3000" dirty="0"/>
              <a:t>Vendor booths</a:t>
            </a:r>
          </a:p>
          <a:p>
            <a:endParaRPr lang="en-US" dirty="0"/>
          </a:p>
          <a:p>
            <a:endParaRPr lang="en-US" dirty="0"/>
          </a:p>
        </p:txBody>
      </p:sp>
    </p:spTree>
    <p:extLst>
      <p:ext uri="{BB962C8B-B14F-4D97-AF65-F5344CB8AC3E}">
        <p14:creationId xmlns:p14="http://schemas.microsoft.com/office/powerpoint/2010/main" val="941391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E38FA-5298-FCC7-D6F7-FACED133D790}"/>
              </a:ext>
            </a:extLst>
          </p:cNvPr>
          <p:cNvSpPr>
            <a:spLocks noGrp="1"/>
          </p:cNvSpPr>
          <p:nvPr>
            <p:ph type="title"/>
          </p:nvPr>
        </p:nvSpPr>
        <p:spPr>
          <a:xfrm>
            <a:off x="4128368" y="4522156"/>
            <a:ext cx="4937937" cy="1363215"/>
          </a:xfrm>
        </p:spPr>
        <p:txBody>
          <a:bodyPr vert="horz" lIns="91440" tIns="45720" rIns="91440" bIns="45720" rtlCol="0" anchor="t">
            <a:normAutofit/>
          </a:bodyPr>
          <a:lstStyle/>
          <a:p>
            <a:r>
              <a:rPr lang="en-US" kern="1200">
                <a:solidFill>
                  <a:schemeClr val="tx1"/>
                </a:solidFill>
                <a:latin typeface="+mj-lt"/>
                <a:ea typeface="+mj-ea"/>
                <a:cs typeface="+mj-cs"/>
              </a:rPr>
              <a:t>Mood boards</a:t>
            </a:r>
          </a:p>
        </p:txBody>
      </p:sp>
      <p:sp>
        <p:nvSpPr>
          <p:cNvPr id="3" name="Content Placeholder 2">
            <a:extLst>
              <a:ext uri="{FF2B5EF4-FFF2-40B4-BE49-F238E27FC236}">
                <a16:creationId xmlns:a16="http://schemas.microsoft.com/office/drawing/2014/main" id="{23185CB4-DDC7-DDBA-42D4-8AC1AE23E86E}"/>
              </a:ext>
            </a:extLst>
          </p:cNvPr>
          <p:cNvSpPr>
            <a:spLocks noGrp="1"/>
          </p:cNvSpPr>
          <p:nvPr>
            <p:ph idx="1"/>
          </p:nvPr>
        </p:nvSpPr>
        <p:spPr>
          <a:xfrm>
            <a:off x="4128370" y="3945418"/>
            <a:ext cx="4937936" cy="576738"/>
          </a:xfrm>
        </p:spPr>
        <p:txBody>
          <a:bodyPr vert="horz" lIns="91440" tIns="45720" rIns="91440" bIns="45720" rtlCol="0" anchor="b">
            <a:normAutofit/>
          </a:bodyPr>
          <a:lstStyle/>
          <a:p>
            <a:pPr marL="0" indent="0">
              <a:buNone/>
            </a:pPr>
            <a:r>
              <a:rPr lang="en-US" sz="2000" kern="1200">
                <a:solidFill>
                  <a:schemeClr val="tx1"/>
                </a:solidFill>
                <a:latin typeface="+mn-lt"/>
                <a:ea typeface="+mn-ea"/>
                <a:cs typeface="+mn-cs"/>
              </a:rPr>
              <a:t>Celebration of Black motherhood</a:t>
            </a:r>
          </a:p>
        </p:txBody>
      </p:sp>
      <p:pic>
        <p:nvPicPr>
          <p:cNvPr id="2058" name="Picture 10" descr="Importance of makeup artist. Makeup artists play a crucial role in… | by  Prateek | Medium">
            <a:extLst>
              <a:ext uri="{FF2B5EF4-FFF2-40B4-BE49-F238E27FC236}">
                <a16:creationId xmlns:a16="http://schemas.microsoft.com/office/drawing/2014/main" id="{E6471093-8AD0-ADBA-8A05-906FF1120C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2522"/>
          <a:stretch/>
        </p:blipFill>
        <p:spPr bwMode="auto">
          <a:xfrm>
            <a:off x="1246573" y="10"/>
            <a:ext cx="3913632" cy="2285224"/>
          </a:xfrm>
          <a:custGeom>
            <a:avLst/>
            <a:gdLst/>
            <a:ahLst/>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noFill/>
          <a:extLst>
            <a:ext uri="{909E8E84-426E-40DD-AFC4-6F175D3DCCD1}">
              <a14:hiddenFill xmlns:a14="http://schemas.microsoft.com/office/drawing/2010/main">
                <a:solidFill>
                  <a:srgbClr val="FFFFFF"/>
                </a:solidFill>
              </a14:hiddenFill>
            </a:ext>
          </a:extLst>
        </p:spPr>
      </p:pic>
      <p:pic>
        <p:nvPicPr>
          <p:cNvPr id="2052" name="Picture 4" descr="Maternity Shoot Trend: Floral Crowns">
            <a:extLst>
              <a:ext uri="{FF2B5EF4-FFF2-40B4-BE49-F238E27FC236}">
                <a16:creationId xmlns:a16="http://schemas.microsoft.com/office/drawing/2014/main" id="{7FB637ED-BB92-E3A7-ACE0-D15C654AFC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693" r="34878"/>
          <a:stretch/>
        </p:blipFill>
        <p:spPr bwMode="auto">
          <a:xfrm>
            <a:off x="20" y="2288331"/>
            <a:ext cx="3564618" cy="4569668"/>
          </a:xfrm>
          <a:custGeom>
            <a:avLst/>
            <a:gdLst/>
            <a:ahLst/>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noFill/>
          <a:extLst>
            <a:ext uri="{909E8E84-426E-40DD-AFC4-6F175D3DCCD1}">
              <a14:hiddenFill xmlns:a14="http://schemas.microsoft.com/office/drawing/2010/main">
                <a:solidFill>
                  <a:srgbClr val="FFFFFF"/>
                </a:solidFill>
              </a14:hiddenFill>
            </a:ext>
          </a:extLst>
        </p:spPr>
      </p:pic>
      <p:pic>
        <p:nvPicPr>
          <p:cNvPr id="2054" name="Picture 6" descr="flower wall for photo studio background decor | Flower wall decor, Flower  wall, Wall backdrops">
            <a:extLst>
              <a:ext uri="{FF2B5EF4-FFF2-40B4-BE49-F238E27FC236}">
                <a16:creationId xmlns:a16="http://schemas.microsoft.com/office/drawing/2014/main" id="{D8F6B617-7557-139B-C60F-371F19163D4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3731" r="1" b="19724"/>
          <a:stretch/>
        </p:blipFill>
        <p:spPr bwMode="auto">
          <a:xfrm>
            <a:off x="5525559" y="725908"/>
            <a:ext cx="2852928" cy="2852928"/>
          </a:xfrm>
          <a:custGeom>
            <a:avLst/>
            <a:gdLst/>
            <a:ahLst/>
            <a:cxnLst/>
            <a:rect l="l" t="t" r="r" b="b"/>
            <a:pathLst>
              <a:path w="2852928" h="2852928">
                <a:moveTo>
                  <a:pt x="1426464" y="0"/>
                </a:moveTo>
                <a:cubicBezTo>
                  <a:pt x="2214278" y="0"/>
                  <a:pt x="2852928" y="638650"/>
                  <a:pt x="2852928" y="1426464"/>
                </a:cubicBezTo>
                <a:cubicBezTo>
                  <a:pt x="2852928" y="2214278"/>
                  <a:pt x="2214278" y="2852928"/>
                  <a:pt x="1426464" y="2852928"/>
                </a:cubicBezTo>
                <a:cubicBezTo>
                  <a:pt x="638650" y="2852928"/>
                  <a:pt x="0" y="2214278"/>
                  <a:pt x="0" y="1426464"/>
                </a:cubicBezTo>
                <a:cubicBezTo>
                  <a:pt x="0" y="638650"/>
                  <a:pt x="638650" y="0"/>
                  <a:pt x="1426464" y="0"/>
                </a:cubicBezTo>
                <a:close/>
              </a:path>
            </a:pathLst>
          </a:custGeom>
          <a:noFill/>
          <a:extLst>
            <a:ext uri="{909E8E84-426E-40DD-AFC4-6F175D3DCCD1}">
              <a14:hiddenFill xmlns:a14="http://schemas.microsoft.com/office/drawing/2010/main">
                <a:solidFill>
                  <a:srgbClr val="FFFFFF"/>
                </a:solidFill>
              </a14:hiddenFill>
            </a:ext>
          </a:extLst>
        </p:spPr>
      </p:pic>
      <p:pic>
        <p:nvPicPr>
          <p:cNvPr id="2050" name="Picture 2" descr="Reducing infant mortality in Cleveland by 'centering' on prenatal care">
            <a:extLst>
              <a:ext uri="{FF2B5EF4-FFF2-40B4-BE49-F238E27FC236}">
                <a16:creationId xmlns:a16="http://schemas.microsoft.com/office/drawing/2014/main" id="{49AB5871-256B-68A6-D884-B122CD0092A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2344" r="37578"/>
          <a:stretch/>
        </p:blipFill>
        <p:spPr bwMode="auto">
          <a:xfrm>
            <a:off x="8918761" y="-4331"/>
            <a:ext cx="3273238" cy="3383891"/>
          </a:xfrm>
          <a:custGeom>
            <a:avLst/>
            <a:gdLst/>
            <a:ahLst/>
            <a:cxnLst/>
            <a:rect l="l" t="t" r="r" b="b"/>
            <a:pathLst>
              <a:path w="3273238" h="3383891">
                <a:moveTo>
                  <a:pt x="122841" y="0"/>
                </a:moveTo>
                <a:lnTo>
                  <a:pt x="3273238" y="0"/>
                </a:lnTo>
                <a:lnTo>
                  <a:pt x="3273238" y="3291335"/>
                </a:lnTo>
                <a:lnTo>
                  <a:pt x="3118338" y="3331164"/>
                </a:lnTo>
                <a:cubicBezTo>
                  <a:pt x="2949390" y="3365736"/>
                  <a:pt x="2774463" y="3383891"/>
                  <a:pt x="2595295" y="3383891"/>
                </a:cubicBezTo>
                <a:cubicBezTo>
                  <a:pt x="1161953" y="3383891"/>
                  <a:pt x="0" y="2221938"/>
                  <a:pt x="0" y="788596"/>
                </a:cubicBezTo>
                <a:cubicBezTo>
                  <a:pt x="0" y="519845"/>
                  <a:pt x="40850" y="260634"/>
                  <a:pt x="116679" y="16835"/>
                </a:cubicBezTo>
                <a:close/>
              </a:path>
            </a:pathLst>
          </a:custGeom>
          <a:noFill/>
          <a:extLst>
            <a:ext uri="{909E8E84-426E-40DD-AFC4-6F175D3DCCD1}">
              <a14:hiddenFill xmlns:a14="http://schemas.microsoft.com/office/drawing/2010/main">
                <a:solidFill>
                  <a:srgbClr val="FFFFFF"/>
                </a:solidFill>
              </a14:hiddenFill>
            </a:ext>
          </a:extLst>
        </p:spPr>
      </p:pic>
      <p:pic>
        <p:nvPicPr>
          <p:cNvPr id="2056" name="Picture 8" descr="How to Walk the Red Carpet, According to a Publicist">
            <a:extLst>
              <a:ext uri="{FF2B5EF4-FFF2-40B4-BE49-F238E27FC236}">
                <a16:creationId xmlns:a16="http://schemas.microsoft.com/office/drawing/2014/main" id="{C7F7B206-9E23-01F9-123F-9BC14A361D14}"/>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9103" r="13329" b="-1"/>
          <a:stretch/>
        </p:blipFill>
        <p:spPr bwMode="auto">
          <a:xfrm>
            <a:off x="9363236" y="4071322"/>
            <a:ext cx="2828765" cy="2786678"/>
          </a:xfrm>
          <a:custGeom>
            <a:avLst/>
            <a:gdLst/>
            <a:ahLst/>
            <a:cxnLst/>
            <a:rect l="l" t="t" r="r" b="b"/>
            <a:pathLst>
              <a:path w="2828765" h="2786678">
                <a:moveTo>
                  <a:pt x="1888236" y="0"/>
                </a:moveTo>
                <a:cubicBezTo>
                  <a:pt x="2214125" y="0"/>
                  <a:pt x="2520731" y="82558"/>
                  <a:pt x="2788281" y="227900"/>
                </a:cubicBezTo>
                <a:lnTo>
                  <a:pt x="2828765" y="252495"/>
                </a:lnTo>
                <a:lnTo>
                  <a:pt x="2828765" y="2786678"/>
                </a:lnTo>
                <a:lnTo>
                  <a:pt x="227128" y="2786678"/>
                </a:lnTo>
                <a:lnTo>
                  <a:pt x="148387" y="2623223"/>
                </a:lnTo>
                <a:cubicBezTo>
                  <a:pt x="52837" y="2397318"/>
                  <a:pt x="0" y="2148947"/>
                  <a:pt x="0" y="1888236"/>
                </a:cubicBezTo>
                <a:cubicBezTo>
                  <a:pt x="0" y="845392"/>
                  <a:pt x="845392" y="0"/>
                  <a:pt x="1888236"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700457"/>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A5BCD-DE08-50F9-7080-79297B153C48}"/>
              </a:ext>
            </a:extLst>
          </p:cNvPr>
          <p:cNvSpPr>
            <a:spLocks noGrp="1"/>
          </p:cNvSpPr>
          <p:nvPr>
            <p:ph type="title"/>
          </p:nvPr>
        </p:nvSpPr>
        <p:spPr/>
        <p:txBody>
          <a:bodyPr/>
          <a:lstStyle/>
          <a:p>
            <a:r>
              <a:rPr lang="en-US" dirty="0"/>
              <a:t>Community vendor booths/partnerships</a:t>
            </a:r>
          </a:p>
        </p:txBody>
      </p:sp>
      <p:sp>
        <p:nvSpPr>
          <p:cNvPr id="3" name="Content Placeholder 2">
            <a:extLst>
              <a:ext uri="{FF2B5EF4-FFF2-40B4-BE49-F238E27FC236}">
                <a16:creationId xmlns:a16="http://schemas.microsoft.com/office/drawing/2014/main" id="{858E7774-A62F-5CAE-2081-50A57D6DC92F}"/>
              </a:ext>
            </a:extLst>
          </p:cNvPr>
          <p:cNvSpPr>
            <a:spLocks noGrp="1"/>
          </p:cNvSpPr>
          <p:nvPr>
            <p:ph idx="1"/>
          </p:nvPr>
        </p:nvSpPr>
        <p:spPr/>
        <p:txBody>
          <a:bodyPr>
            <a:normAutofit fontScale="62500" lnSpcReduction="20000"/>
          </a:bodyPr>
          <a:lstStyle/>
          <a:p>
            <a:pPr>
              <a:buFont typeface="+mj-lt"/>
              <a:buAutoNum type="arabicPeriod"/>
            </a:pPr>
            <a:r>
              <a:rPr lang="en-US" sz="2000" dirty="0"/>
              <a:t>Meharry Salt Wagon Clinic</a:t>
            </a:r>
          </a:p>
          <a:p>
            <a:pPr>
              <a:buFont typeface="+mj-lt"/>
              <a:buAutoNum type="arabicPeriod"/>
            </a:pPr>
            <a:r>
              <a:rPr lang="en-US" sz="2000" dirty="0"/>
              <a:t>Shade Tree Clinic</a:t>
            </a:r>
          </a:p>
          <a:p>
            <a:pPr>
              <a:buFont typeface="+mj-lt"/>
              <a:buAutoNum type="arabicPeriod"/>
            </a:pPr>
            <a:r>
              <a:rPr lang="en-US" sz="2000" dirty="0"/>
              <a:t>March of Dimes</a:t>
            </a:r>
          </a:p>
          <a:p>
            <a:pPr>
              <a:buFont typeface="+mj-lt"/>
              <a:buAutoNum type="arabicPeriod"/>
            </a:pPr>
            <a:r>
              <a:rPr lang="en-US" sz="2000" dirty="0"/>
              <a:t>Nurses for Newborns</a:t>
            </a:r>
          </a:p>
          <a:p>
            <a:pPr>
              <a:buFont typeface="+mj-lt"/>
              <a:buAutoNum type="arabicPeriod"/>
            </a:pPr>
            <a:r>
              <a:rPr lang="en-US" sz="2000" dirty="0"/>
              <a:t>Office of Health Equity</a:t>
            </a:r>
          </a:p>
          <a:p>
            <a:pPr>
              <a:buFont typeface="+mj-lt"/>
              <a:buAutoNum type="arabicPeriod"/>
            </a:pPr>
            <a:r>
              <a:rPr lang="en-US" sz="2000" dirty="0"/>
              <a:t>Homeland Heart</a:t>
            </a:r>
          </a:p>
          <a:p>
            <a:pPr>
              <a:buFont typeface="+mj-lt"/>
              <a:buAutoNum type="arabicPeriod"/>
            </a:pPr>
            <a:r>
              <a:rPr lang="en-US" sz="2000" dirty="0"/>
              <a:t>East Nashville Doulas</a:t>
            </a:r>
          </a:p>
          <a:p>
            <a:pPr marL="0" marR="0">
              <a:spcBef>
                <a:spcPts val="0"/>
              </a:spcBef>
              <a:spcAft>
                <a:spcPts val="0"/>
              </a:spcAft>
              <a:buFont typeface="+mj-lt"/>
              <a:buAutoNum type="arabicPeriod"/>
            </a:pPr>
            <a:r>
              <a:rPr lang="en-US" sz="2000" dirty="0">
                <a:solidFill>
                  <a:srgbClr val="000000"/>
                </a:solidFill>
                <a:latin typeface="Aptos" panose="020B0004020202020204" pitchFamily="34" charset="0"/>
                <a:ea typeface="Calibri" panose="020F0502020204030204" pitchFamily="34" charset="0"/>
              </a:rPr>
              <a:t>VUMC L&amp;D inpatient representative</a:t>
            </a:r>
          </a:p>
          <a:p>
            <a:pPr marL="0" marR="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rPr>
              <a:t>Lactation</a:t>
            </a:r>
          </a:p>
          <a:p>
            <a:pPr marL="0" marR="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rPr>
              <a:t>SON Volunteer doulas </a:t>
            </a:r>
          </a:p>
          <a:p>
            <a:pPr marL="0" marR="0">
              <a:spcBef>
                <a:spcPts val="0"/>
              </a:spcBef>
              <a:spcAft>
                <a:spcPts val="0"/>
              </a:spcAft>
              <a:buFont typeface="+mj-lt"/>
              <a:buAutoNum type="arabicPeriod"/>
            </a:pPr>
            <a:r>
              <a:rPr lang="en-US" sz="2000" dirty="0">
                <a:latin typeface="Calibri" panose="020F0502020204030204" pitchFamily="34" charset="0"/>
                <a:ea typeface="Calibri" panose="020F0502020204030204" pitchFamily="34" charset="0"/>
              </a:rPr>
              <a:t>St. Thomas Midtown</a:t>
            </a:r>
          </a:p>
          <a:p>
            <a:pPr marL="0" marR="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rPr>
              <a:t>VAN-Outpatient clinics</a:t>
            </a:r>
          </a:p>
          <a:p>
            <a:pPr marL="0" marR="0">
              <a:spcBef>
                <a:spcPts val="0"/>
              </a:spcBef>
              <a:spcAft>
                <a:spcPts val="0"/>
              </a:spcAft>
              <a:buFont typeface="+mj-lt"/>
              <a:buAutoNum type="arabicPeriod"/>
            </a:pPr>
            <a:r>
              <a:rPr lang="en-US" sz="2000" dirty="0">
                <a:latin typeface="Calibri" panose="020F0502020204030204" pitchFamily="34" charset="0"/>
                <a:ea typeface="Calibri" panose="020F0502020204030204" pitchFamily="34" charset="0"/>
              </a:rPr>
              <a:t>Tennessee Department of Health</a:t>
            </a:r>
          </a:p>
          <a:p>
            <a:pPr marL="0" marR="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rPr>
              <a:t>New Life Center</a:t>
            </a:r>
          </a:p>
          <a:p>
            <a:pPr marL="0" marR="0">
              <a:spcBef>
                <a:spcPts val="0"/>
              </a:spcBef>
              <a:spcAft>
                <a:spcPts val="0"/>
              </a:spcAft>
              <a:buFont typeface="+mj-lt"/>
              <a:buAutoNum type="arabicPeriod"/>
            </a:pPr>
            <a:r>
              <a:rPr lang="en-US" sz="2000" dirty="0">
                <a:latin typeface="Calibri" panose="020F0502020204030204" pitchFamily="34" charset="0"/>
                <a:ea typeface="Calibri" panose="020F0502020204030204" pitchFamily="34" charset="0"/>
              </a:rPr>
              <a:t>VUMC Generalist Division</a:t>
            </a:r>
          </a:p>
          <a:p>
            <a:pPr marL="0" marR="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rPr>
              <a:t>Vanderbilt Birth Center</a:t>
            </a:r>
          </a:p>
          <a:p>
            <a:pPr marL="0" marR="0">
              <a:spcBef>
                <a:spcPts val="0"/>
              </a:spcBef>
              <a:spcAft>
                <a:spcPts val="0"/>
              </a:spcAft>
              <a:buFont typeface="+mj-lt"/>
              <a:buAutoNum type="arabicPeriod"/>
            </a:pPr>
            <a:r>
              <a:rPr lang="en-US" sz="2000" dirty="0">
                <a:latin typeface="Calibri" panose="020F0502020204030204" pitchFamily="34" charset="0"/>
                <a:ea typeface="Calibri" panose="020F0502020204030204" pitchFamily="34" charset="0"/>
              </a:rPr>
              <a:t>McGruder Center</a:t>
            </a:r>
          </a:p>
          <a:p>
            <a:pPr marL="0" marR="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rPr>
              <a:t>Matthew Walker Clinic</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090574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69583-5D2F-47B2-B83D-ED2DF3976F2E}"/>
              </a:ext>
            </a:extLst>
          </p:cNvPr>
          <p:cNvSpPr>
            <a:spLocks noGrp="1"/>
          </p:cNvSpPr>
          <p:nvPr>
            <p:ph type="title"/>
          </p:nvPr>
        </p:nvSpPr>
        <p:spPr/>
        <p:txBody>
          <a:bodyPr/>
          <a:lstStyle/>
          <a:p>
            <a:r>
              <a:rPr lang="en-US" dirty="0"/>
              <a:t>Wish List</a:t>
            </a:r>
          </a:p>
        </p:txBody>
      </p:sp>
      <p:sp>
        <p:nvSpPr>
          <p:cNvPr id="3" name="Content Placeholder 2">
            <a:extLst>
              <a:ext uri="{FF2B5EF4-FFF2-40B4-BE49-F238E27FC236}">
                <a16:creationId xmlns:a16="http://schemas.microsoft.com/office/drawing/2014/main" id="{88A53104-15A8-4B05-B2F4-E0C167BCE7D9}"/>
              </a:ext>
            </a:extLst>
          </p:cNvPr>
          <p:cNvSpPr>
            <a:spLocks noGrp="1"/>
          </p:cNvSpPr>
          <p:nvPr>
            <p:ph idx="1"/>
          </p:nvPr>
        </p:nvSpPr>
        <p:spPr/>
        <p:txBody>
          <a:bodyPr>
            <a:normAutofit lnSpcReduction="10000"/>
          </a:bodyPr>
          <a:lstStyle/>
          <a:p>
            <a:r>
              <a:rPr lang="en-US" dirty="0"/>
              <a:t>Nurture the Next</a:t>
            </a:r>
          </a:p>
          <a:p>
            <a:r>
              <a:rPr lang="en-US" dirty="0"/>
              <a:t>Thistle Farms</a:t>
            </a:r>
          </a:p>
          <a:p>
            <a:r>
              <a:rPr lang="en-US" dirty="0"/>
              <a:t>Melrose Midwifery Clinic</a:t>
            </a:r>
          </a:p>
          <a:p>
            <a:r>
              <a:rPr lang="en-US" dirty="0"/>
              <a:t>Healing Trust</a:t>
            </a:r>
          </a:p>
          <a:p>
            <a:r>
              <a:rPr lang="en-US" dirty="0"/>
              <a:t>Boedecker Foundation</a:t>
            </a:r>
          </a:p>
          <a:p>
            <a:r>
              <a:rPr lang="en-US" dirty="0"/>
              <a:t>Meharry OBGYN Department</a:t>
            </a:r>
          </a:p>
          <a:p>
            <a:r>
              <a:rPr lang="en-US" dirty="0" err="1"/>
              <a:t>Ashyiya</a:t>
            </a:r>
            <a:r>
              <a:rPr lang="en-US" dirty="0"/>
              <a:t> Swan-Nashville Freedom School</a:t>
            </a:r>
          </a:p>
          <a:p>
            <a:r>
              <a:rPr lang="en-US" dirty="0" err="1"/>
              <a:t>Mamaya</a:t>
            </a:r>
            <a:r>
              <a:rPr lang="en-US" dirty="0"/>
              <a:t> Mental Health Support</a:t>
            </a:r>
          </a:p>
          <a:p>
            <a:r>
              <a:rPr lang="en-US" dirty="0"/>
              <a:t>Breastfeeding support/lactation support</a:t>
            </a:r>
          </a:p>
          <a:p>
            <a:r>
              <a:rPr lang="en-US" dirty="0"/>
              <a:t>WIC Office</a:t>
            </a:r>
          </a:p>
          <a:p>
            <a:endParaRPr lang="en-US" dirty="0"/>
          </a:p>
        </p:txBody>
      </p:sp>
    </p:spTree>
    <p:extLst>
      <p:ext uri="{BB962C8B-B14F-4D97-AF65-F5344CB8AC3E}">
        <p14:creationId xmlns:p14="http://schemas.microsoft.com/office/powerpoint/2010/main" val="2098512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D1EA1-A6F2-5274-1AAE-BD5C63AD7271}"/>
              </a:ext>
            </a:extLst>
          </p:cNvPr>
          <p:cNvSpPr>
            <a:spLocks noGrp="1"/>
          </p:cNvSpPr>
          <p:nvPr>
            <p:ph type="title"/>
          </p:nvPr>
        </p:nvSpPr>
        <p:spPr/>
        <p:txBody>
          <a:bodyPr/>
          <a:lstStyle/>
          <a:p>
            <a:r>
              <a:rPr lang="en-US" dirty="0"/>
              <a:t>How you can help</a:t>
            </a:r>
          </a:p>
        </p:txBody>
      </p:sp>
      <p:sp>
        <p:nvSpPr>
          <p:cNvPr id="3" name="Content Placeholder 2">
            <a:extLst>
              <a:ext uri="{FF2B5EF4-FFF2-40B4-BE49-F238E27FC236}">
                <a16:creationId xmlns:a16="http://schemas.microsoft.com/office/drawing/2014/main" id="{02856965-A18E-1902-95D7-1AAA937E7362}"/>
              </a:ext>
            </a:extLst>
          </p:cNvPr>
          <p:cNvSpPr>
            <a:spLocks noGrp="1"/>
          </p:cNvSpPr>
          <p:nvPr>
            <p:ph idx="1"/>
          </p:nvPr>
        </p:nvSpPr>
        <p:spPr/>
        <p:txBody>
          <a:bodyPr>
            <a:normAutofit/>
          </a:bodyPr>
          <a:lstStyle/>
          <a:p>
            <a:r>
              <a:rPr lang="en-US" sz="5000" dirty="0"/>
              <a:t>Publicize this event to your networks</a:t>
            </a:r>
          </a:p>
          <a:p>
            <a:r>
              <a:rPr lang="en-US" sz="5000" dirty="0"/>
              <a:t>Sign up to be a vendor</a:t>
            </a:r>
          </a:p>
          <a:p>
            <a:pPr marL="0" indent="0">
              <a:buNone/>
            </a:pPr>
            <a:endParaRPr lang="en-US" sz="5000" dirty="0"/>
          </a:p>
          <a:p>
            <a:pPr marL="457200" lvl="1" indent="0">
              <a:buNone/>
            </a:pPr>
            <a:endParaRPr lang="en-US" sz="4800" dirty="0"/>
          </a:p>
        </p:txBody>
      </p:sp>
    </p:spTree>
    <p:extLst>
      <p:ext uri="{BB962C8B-B14F-4D97-AF65-F5344CB8AC3E}">
        <p14:creationId xmlns:p14="http://schemas.microsoft.com/office/powerpoint/2010/main" val="833413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F8898-BBBB-07FA-2636-4E93AD43CB48}"/>
              </a:ext>
            </a:extLst>
          </p:cNvPr>
          <p:cNvSpPr>
            <a:spLocks noGrp="1"/>
          </p:cNvSpPr>
          <p:nvPr>
            <p:ph type="title"/>
          </p:nvPr>
        </p:nvSpPr>
        <p:spPr/>
        <p:txBody>
          <a:bodyPr/>
          <a:lstStyle/>
          <a:p>
            <a:r>
              <a:rPr lang="en-US" b="1" dirty="0"/>
              <a:t>What is trust?</a:t>
            </a:r>
          </a:p>
        </p:txBody>
      </p:sp>
      <p:sp>
        <p:nvSpPr>
          <p:cNvPr id="3" name="Content Placeholder 2">
            <a:extLst>
              <a:ext uri="{FF2B5EF4-FFF2-40B4-BE49-F238E27FC236}">
                <a16:creationId xmlns:a16="http://schemas.microsoft.com/office/drawing/2014/main" id="{3CC775B5-0BA0-04BB-6718-F7357865D4A0}"/>
              </a:ext>
            </a:extLst>
          </p:cNvPr>
          <p:cNvSpPr>
            <a:spLocks noGrp="1"/>
          </p:cNvSpPr>
          <p:nvPr>
            <p:ph idx="1"/>
          </p:nvPr>
        </p:nvSpPr>
        <p:spPr/>
        <p:txBody>
          <a:bodyPr>
            <a:normAutofit fontScale="77500" lnSpcReduction="20000"/>
          </a:bodyPr>
          <a:lstStyle/>
          <a:p>
            <a:r>
              <a:rPr lang="en-US" sz="4000" b="0" i="0" dirty="0">
                <a:effectLst/>
              </a:rPr>
              <a:t>Assured reliance on the character, ability, strength, or truth of someone or something</a:t>
            </a:r>
          </a:p>
          <a:p>
            <a:endParaRPr lang="en-US" sz="4000" dirty="0"/>
          </a:p>
          <a:p>
            <a:r>
              <a:rPr lang="en-US" sz="4000" dirty="0"/>
              <a:t>Belief in a person’s/institution’s ability to complete a task</a:t>
            </a:r>
          </a:p>
          <a:p>
            <a:endParaRPr lang="en-US" sz="4000" dirty="0">
              <a:solidFill>
                <a:srgbClr val="212121"/>
              </a:solidFill>
            </a:endParaRPr>
          </a:p>
          <a:p>
            <a:r>
              <a:rPr lang="en-US" sz="4000" b="1" i="1" dirty="0">
                <a:solidFill>
                  <a:srgbClr val="212121"/>
                </a:solidFill>
              </a:rPr>
              <a:t>Cornerstone of the patient: doctor/academic institution relationship</a:t>
            </a:r>
            <a:endParaRPr lang="en-US" sz="4000" b="1" i="1" dirty="0"/>
          </a:p>
          <a:p>
            <a:endParaRPr lang="en-US" dirty="0"/>
          </a:p>
        </p:txBody>
      </p:sp>
      <p:pic>
        <p:nvPicPr>
          <p:cNvPr id="12290" name="Picture 2" descr="A Words List: Browse the Dictionary | Merriam-Webster">
            <a:extLst>
              <a:ext uri="{FF2B5EF4-FFF2-40B4-BE49-F238E27FC236}">
                <a16:creationId xmlns:a16="http://schemas.microsoft.com/office/drawing/2014/main" id="{BF4979B0-385D-0578-2380-F4FC1852EC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4131" y="5680598"/>
            <a:ext cx="1888013" cy="992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102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0E14C-0A58-F89B-B624-00490CCB0AED}"/>
              </a:ext>
            </a:extLst>
          </p:cNvPr>
          <p:cNvSpPr>
            <a:spLocks noGrp="1"/>
          </p:cNvSpPr>
          <p:nvPr>
            <p:ph type="title"/>
          </p:nvPr>
        </p:nvSpPr>
        <p:spPr/>
        <p:txBody>
          <a:bodyPr/>
          <a:lstStyle/>
          <a:p>
            <a:r>
              <a:rPr lang="en-US" dirty="0"/>
              <a:t>Publicize this event</a:t>
            </a:r>
          </a:p>
        </p:txBody>
      </p:sp>
      <p:sp>
        <p:nvSpPr>
          <p:cNvPr id="3" name="Content Placeholder 2">
            <a:extLst>
              <a:ext uri="{FF2B5EF4-FFF2-40B4-BE49-F238E27FC236}">
                <a16:creationId xmlns:a16="http://schemas.microsoft.com/office/drawing/2014/main" id="{222CC388-E778-433B-148C-4AC2EB26907F}"/>
              </a:ext>
            </a:extLst>
          </p:cNvPr>
          <p:cNvSpPr>
            <a:spLocks noGrp="1"/>
          </p:cNvSpPr>
          <p:nvPr>
            <p:ph idx="1"/>
          </p:nvPr>
        </p:nvSpPr>
        <p:spPr/>
        <p:txBody>
          <a:bodyPr>
            <a:normAutofit/>
          </a:bodyPr>
          <a:lstStyle/>
          <a:p>
            <a:r>
              <a:rPr lang="en-US" sz="5000" dirty="0"/>
              <a:t>Event Brite Registration</a:t>
            </a:r>
          </a:p>
          <a:p>
            <a:pPr marL="0" indent="0">
              <a:buNone/>
            </a:pPr>
            <a:endParaRPr lang="en-US" sz="5000" dirty="0"/>
          </a:p>
          <a:p>
            <a:r>
              <a:rPr lang="en-US" sz="5000" dirty="0"/>
              <a:t>Tickets are free, but registration is required</a:t>
            </a:r>
          </a:p>
        </p:txBody>
      </p:sp>
    </p:spTree>
    <p:extLst>
      <p:ext uri="{BB962C8B-B14F-4D97-AF65-F5344CB8AC3E}">
        <p14:creationId xmlns:p14="http://schemas.microsoft.com/office/powerpoint/2010/main" val="3481205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IPOC WOMEN'S CIRCLE – Elder Apothecary">
            <a:extLst>
              <a:ext uri="{FF2B5EF4-FFF2-40B4-BE49-F238E27FC236}">
                <a16:creationId xmlns:a16="http://schemas.microsoft.com/office/drawing/2014/main" id="{4C79199E-A6FD-420E-095E-86B680189C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4" r="2" b="2"/>
          <a:stretch/>
        </p:blipFill>
        <p:spPr bwMode="auto">
          <a:xfrm>
            <a:off x="605294" y="640855"/>
            <a:ext cx="7000300" cy="5613969"/>
          </a:xfrm>
          <a:prstGeom prst="rect">
            <a:avLst/>
          </a:prstGeom>
          <a:noFill/>
          <a:ln w="6350" cap="sq">
            <a:noFill/>
            <a:miter lim="800000"/>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332F991-9E0B-1B98-0C4E-ABD7955E1822}"/>
              </a:ext>
            </a:extLst>
          </p:cNvPr>
          <p:cNvSpPr>
            <a:spLocks noGrp="1"/>
          </p:cNvSpPr>
          <p:nvPr>
            <p:ph type="ctrTitle"/>
          </p:nvPr>
        </p:nvSpPr>
        <p:spPr>
          <a:xfrm>
            <a:off x="7700745" y="1469318"/>
            <a:ext cx="3643257" cy="3252231"/>
          </a:xfrm>
        </p:spPr>
        <p:txBody>
          <a:bodyPr>
            <a:normAutofit/>
          </a:bodyPr>
          <a:lstStyle/>
          <a:p>
            <a:r>
              <a:rPr lang="en-US" sz="1900" dirty="0"/>
              <a:t>What:  “</a:t>
            </a:r>
            <a:r>
              <a:rPr lang="en-US" sz="1900" i="0" dirty="0"/>
              <a:t>Celebration of Black Motherhood”</a:t>
            </a:r>
            <a:br>
              <a:rPr lang="en-US" sz="1900" dirty="0"/>
            </a:br>
            <a:r>
              <a:rPr lang="en-US" sz="1900" dirty="0"/>
              <a:t>When:  April 20, 2024, 3:00p</a:t>
            </a:r>
            <a:br>
              <a:rPr lang="en-US" sz="1900" dirty="0"/>
            </a:br>
            <a:r>
              <a:rPr lang="en-US" sz="1900" dirty="0"/>
              <a:t>Where:  Cal Turner Fam. </a:t>
            </a:r>
            <a:r>
              <a:rPr lang="en-US" sz="1900" dirty="0" err="1"/>
              <a:t>Cntr</a:t>
            </a:r>
            <a:br>
              <a:rPr lang="en-US" sz="1900" dirty="0"/>
            </a:br>
            <a:r>
              <a:rPr lang="en-US" sz="1900" dirty="0"/>
              <a:t>How much:  FREE,  QR code</a:t>
            </a:r>
            <a:br>
              <a:rPr lang="en-US" sz="1900" dirty="0"/>
            </a:br>
            <a:endParaRPr lang="en-US" sz="1900" dirty="0"/>
          </a:p>
        </p:txBody>
      </p:sp>
      <p:sp>
        <p:nvSpPr>
          <p:cNvPr id="3" name="Subtitle 2">
            <a:extLst>
              <a:ext uri="{FF2B5EF4-FFF2-40B4-BE49-F238E27FC236}">
                <a16:creationId xmlns:a16="http://schemas.microsoft.com/office/drawing/2014/main" id="{F8F5F225-7F81-AB4B-658B-1CB347BFFEB6}"/>
              </a:ext>
            </a:extLst>
          </p:cNvPr>
          <p:cNvSpPr>
            <a:spLocks noGrp="1"/>
          </p:cNvSpPr>
          <p:nvPr>
            <p:ph type="subTitle" idx="1"/>
          </p:nvPr>
        </p:nvSpPr>
        <p:spPr>
          <a:xfrm>
            <a:off x="8100458" y="6012077"/>
            <a:ext cx="3710706" cy="1006814"/>
          </a:xfrm>
        </p:spPr>
        <p:txBody>
          <a:bodyPr>
            <a:normAutofit/>
          </a:bodyPr>
          <a:lstStyle/>
          <a:p>
            <a:pPr>
              <a:spcAft>
                <a:spcPts val="600"/>
              </a:spcAft>
            </a:pPr>
            <a:r>
              <a:rPr lang="en-US" sz="1400" dirty="0">
                <a:solidFill>
                  <a:schemeClr val="tx1">
                    <a:lumMod val="85000"/>
                    <a:lumOff val="15000"/>
                  </a:schemeClr>
                </a:solidFill>
              </a:rPr>
              <a:t>*</a:t>
            </a:r>
            <a:r>
              <a:rPr lang="en-US" sz="1200" dirty="0">
                <a:solidFill>
                  <a:schemeClr val="tx1">
                    <a:lumMod val="85000"/>
                    <a:lumOff val="15000"/>
                  </a:schemeClr>
                </a:solidFill>
              </a:rPr>
              <a:t>We invite you to join us for this community event where Black mothers, Black Clinicians and other Birth workers will share insights on how to have a healthy pregnancy.</a:t>
            </a:r>
          </a:p>
        </p:txBody>
      </p:sp>
      <p:sp>
        <p:nvSpPr>
          <p:cNvPr id="7" name="TextBox 6">
            <a:extLst>
              <a:ext uri="{FF2B5EF4-FFF2-40B4-BE49-F238E27FC236}">
                <a16:creationId xmlns:a16="http://schemas.microsoft.com/office/drawing/2014/main" id="{113336C5-9247-4437-1ABD-A0AE55F2E481}"/>
              </a:ext>
            </a:extLst>
          </p:cNvPr>
          <p:cNvSpPr txBox="1"/>
          <p:nvPr/>
        </p:nvSpPr>
        <p:spPr>
          <a:xfrm>
            <a:off x="846340" y="6214536"/>
            <a:ext cx="6797298" cy="369332"/>
          </a:xfrm>
          <a:prstGeom prst="rect">
            <a:avLst/>
          </a:prstGeom>
          <a:noFill/>
        </p:spPr>
        <p:txBody>
          <a:bodyPr wrap="square" rtlCol="0">
            <a:spAutoFit/>
          </a:bodyPr>
          <a:lstStyle/>
          <a:p>
            <a:r>
              <a:rPr lang="en-US" dirty="0"/>
              <a:t>*Food         *Photo booth        *Giveaways        *Panel discussion</a:t>
            </a:r>
          </a:p>
        </p:txBody>
      </p:sp>
      <p:sp>
        <p:nvSpPr>
          <p:cNvPr id="8" name="TextBox 7">
            <a:extLst>
              <a:ext uri="{FF2B5EF4-FFF2-40B4-BE49-F238E27FC236}">
                <a16:creationId xmlns:a16="http://schemas.microsoft.com/office/drawing/2014/main" id="{0954A5A0-35EE-6CF3-7980-FD041E8C101E}"/>
              </a:ext>
            </a:extLst>
          </p:cNvPr>
          <p:cNvSpPr txBox="1"/>
          <p:nvPr/>
        </p:nvSpPr>
        <p:spPr>
          <a:xfrm>
            <a:off x="806119" y="1365839"/>
            <a:ext cx="6746459" cy="461665"/>
          </a:xfrm>
          <a:prstGeom prst="rect">
            <a:avLst/>
          </a:prstGeom>
          <a:noFill/>
        </p:spPr>
        <p:txBody>
          <a:bodyPr wrap="square" rtlCol="0">
            <a:spAutoFit/>
          </a:bodyPr>
          <a:lstStyle/>
          <a:p>
            <a:pPr algn="ctr"/>
            <a:r>
              <a:rPr lang="en-US" sz="2400" b="1" dirty="0"/>
              <a:t>Black Maternal Health Week </a:t>
            </a:r>
          </a:p>
        </p:txBody>
      </p:sp>
      <p:pic>
        <p:nvPicPr>
          <p:cNvPr id="1026" name="Picture 2" descr="Logo Standards and Governance | Marketing and Engagement Department">
            <a:extLst>
              <a:ext uri="{FF2B5EF4-FFF2-40B4-BE49-F238E27FC236}">
                <a16:creationId xmlns:a16="http://schemas.microsoft.com/office/drawing/2014/main" id="{05176DD5-0B47-77FB-26BE-691F7EEF16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1276" y="599077"/>
            <a:ext cx="1129300" cy="1129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ivingMatters">
            <a:extLst>
              <a:ext uri="{FF2B5EF4-FFF2-40B4-BE49-F238E27FC236}">
                <a16:creationId xmlns:a16="http://schemas.microsoft.com/office/drawing/2014/main" id="{80C82C95-FA8E-C829-B47B-AADCF5C6F8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6243" y="4920514"/>
            <a:ext cx="1142155" cy="27064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scension Saint Thomas Hospital Midtown - MDsave">
            <a:extLst>
              <a:ext uri="{FF2B5EF4-FFF2-40B4-BE49-F238E27FC236}">
                <a16:creationId xmlns:a16="http://schemas.microsoft.com/office/drawing/2014/main" id="{3185C7FA-C7CB-56A1-E311-6F2CAB78CC7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51390" y="5644870"/>
            <a:ext cx="1519625" cy="31943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Nurses for Newborns - Saving babies. Strengthening families.">
            <a:extLst>
              <a:ext uri="{FF2B5EF4-FFF2-40B4-BE49-F238E27FC236}">
                <a16:creationId xmlns:a16="http://schemas.microsoft.com/office/drawing/2014/main" id="{91FE9C64-802A-2D1D-7E52-A77AB3164D4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03139" y="5494362"/>
            <a:ext cx="1051751" cy="231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March of Dimes - Wikipedia">
            <a:extLst>
              <a:ext uri="{FF2B5EF4-FFF2-40B4-BE49-F238E27FC236}">
                <a16:creationId xmlns:a16="http://schemas.microsoft.com/office/drawing/2014/main" id="{8146438A-FE31-C5E1-5AF6-4A091984104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45619" y="4985851"/>
            <a:ext cx="542925" cy="3843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FEC1193-4628-08DD-FE12-34B6FB2567AC}"/>
              </a:ext>
            </a:extLst>
          </p:cNvPr>
          <p:cNvSpPr txBox="1"/>
          <p:nvPr/>
        </p:nvSpPr>
        <p:spPr>
          <a:xfrm>
            <a:off x="7800270" y="1930631"/>
            <a:ext cx="3567438" cy="646331"/>
          </a:xfrm>
          <a:prstGeom prst="rect">
            <a:avLst/>
          </a:prstGeom>
          <a:solidFill>
            <a:schemeClr val="bg1"/>
          </a:solidFill>
        </p:spPr>
        <p:txBody>
          <a:bodyPr wrap="square" rtlCol="0">
            <a:spAutoFit/>
          </a:bodyPr>
          <a:lstStyle/>
          <a:p>
            <a:pPr algn="ctr"/>
            <a:r>
              <a:rPr lang="en-US" sz="1200" dirty="0"/>
              <a:t>Center for Women’s Health/Office of Health Equity/Meharry Medical College</a:t>
            </a:r>
          </a:p>
          <a:p>
            <a:pPr algn="ctr"/>
            <a:r>
              <a:rPr lang="en-US" sz="1200" i="1" dirty="0"/>
              <a:t>Sponsor:</a:t>
            </a:r>
          </a:p>
        </p:txBody>
      </p:sp>
      <p:pic>
        <p:nvPicPr>
          <p:cNvPr id="6" name="Picture 2" descr="Logo Standards and Governance | Marketing and Engagement Department">
            <a:extLst>
              <a:ext uri="{FF2B5EF4-FFF2-40B4-BE49-F238E27FC236}">
                <a16:creationId xmlns:a16="http://schemas.microsoft.com/office/drawing/2014/main" id="{3214A0A2-776B-FDD3-B6D1-7311E16453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83989" y="4897965"/>
            <a:ext cx="729790" cy="72979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709C3A8-90B9-2172-1B9B-F3791739EC97}"/>
              </a:ext>
            </a:extLst>
          </p:cNvPr>
          <p:cNvSpPr txBox="1"/>
          <p:nvPr/>
        </p:nvSpPr>
        <p:spPr>
          <a:xfrm>
            <a:off x="8461491" y="4580572"/>
            <a:ext cx="2988640" cy="276999"/>
          </a:xfrm>
          <a:prstGeom prst="rect">
            <a:avLst/>
          </a:prstGeom>
          <a:noFill/>
        </p:spPr>
        <p:txBody>
          <a:bodyPr wrap="square" rtlCol="0">
            <a:spAutoFit/>
          </a:bodyPr>
          <a:lstStyle/>
          <a:p>
            <a:pPr algn="ctr"/>
            <a:r>
              <a:rPr lang="en-US" sz="1200" i="1" dirty="0"/>
              <a:t>In collaboration with…</a:t>
            </a:r>
          </a:p>
        </p:txBody>
      </p:sp>
      <p:pic>
        <p:nvPicPr>
          <p:cNvPr id="10" name="Picture 4" descr="GivingMatters">
            <a:extLst>
              <a:ext uri="{FF2B5EF4-FFF2-40B4-BE49-F238E27FC236}">
                <a16:creationId xmlns:a16="http://schemas.microsoft.com/office/drawing/2014/main" id="{08DF50D6-35C1-929E-270A-E8234AC284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1655" y="845923"/>
            <a:ext cx="1948312" cy="46166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Tennessee Department of Health - Wikipedia">
            <a:extLst>
              <a:ext uri="{FF2B5EF4-FFF2-40B4-BE49-F238E27FC236}">
                <a16:creationId xmlns:a16="http://schemas.microsoft.com/office/drawing/2014/main" id="{BF29A84C-F9E1-7683-5FB7-89DECDC4303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84970" y="5279250"/>
            <a:ext cx="1034296" cy="432994"/>
          </a:xfrm>
          <a:prstGeom prst="rect">
            <a:avLst/>
          </a:prstGeom>
          <a:noFill/>
          <a:extLst>
            <a:ext uri="{909E8E84-426E-40DD-AFC4-6F175D3DCCD1}">
              <a14:hiddenFill xmlns:a14="http://schemas.microsoft.com/office/drawing/2010/main">
                <a:solidFill>
                  <a:srgbClr val="FFFFFF"/>
                </a:solidFill>
              </a14:hiddenFill>
            </a:ext>
          </a:extLst>
        </p:spPr>
      </p:pic>
      <p:pic>
        <p:nvPicPr>
          <p:cNvPr id="1027" name="x_Picture 9">
            <a:extLst>
              <a:ext uri="{FF2B5EF4-FFF2-40B4-BE49-F238E27FC236}">
                <a16:creationId xmlns:a16="http://schemas.microsoft.com/office/drawing/2014/main" id="{70DAFC55-EAEC-33F1-02C6-912E4F2A9A9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375121" y="4932825"/>
            <a:ext cx="542925" cy="59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6379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D452A-3870-B3ED-6EA0-75C5DE337397}"/>
              </a:ext>
            </a:extLst>
          </p:cNvPr>
          <p:cNvSpPr>
            <a:spLocks noGrp="1"/>
          </p:cNvSpPr>
          <p:nvPr>
            <p:ph type="title"/>
          </p:nvPr>
        </p:nvSpPr>
        <p:spPr/>
        <p:txBody>
          <a:bodyPr/>
          <a:lstStyle/>
          <a:p>
            <a:r>
              <a:rPr lang="en-US" dirty="0"/>
              <a:t>Sign up to be a vendor</a:t>
            </a:r>
          </a:p>
        </p:txBody>
      </p:sp>
      <p:sp>
        <p:nvSpPr>
          <p:cNvPr id="3" name="Content Placeholder 2">
            <a:extLst>
              <a:ext uri="{FF2B5EF4-FFF2-40B4-BE49-F238E27FC236}">
                <a16:creationId xmlns:a16="http://schemas.microsoft.com/office/drawing/2014/main" id="{7993A693-7806-46E8-6D37-6D42043FC40B}"/>
              </a:ext>
            </a:extLst>
          </p:cNvPr>
          <p:cNvSpPr>
            <a:spLocks noGrp="1"/>
          </p:cNvSpPr>
          <p:nvPr>
            <p:ph idx="1"/>
          </p:nvPr>
        </p:nvSpPr>
        <p:spPr/>
        <p:txBody>
          <a:bodyPr/>
          <a:lstStyle/>
          <a:p>
            <a:pPr lvl="1"/>
            <a:r>
              <a:rPr lang="en-US" sz="5000" dirty="0"/>
              <a:t>Set up a non-merchant informational table</a:t>
            </a:r>
          </a:p>
          <a:p>
            <a:pPr lvl="1"/>
            <a:r>
              <a:rPr lang="en-US" sz="5000" dirty="0"/>
              <a:t>Fill out vendor interest form</a:t>
            </a:r>
          </a:p>
          <a:p>
            <a:endParaRPr lang="en-US" dirty="0"/>
          </a:p>
        </p:txBody>
      </p:sp>
    </p:spTree>
    <p:extLst>
      <p:ext uri="{BB962C8B-B14F-4D97-AF65-F5344CB8AC3E}">
        <p14:creationId xmlns:p14="http://schemas.microsoft.com/office/powerpoint/2010/main" val="1261884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C965-B001-D32A-FF52-3DF0259F3E5C}"/>
              </a:ext>
            </a:extLst>
          </p:cNvPr>
          <p:cNvSpPr>
            <a:spLocks noGrp="1"/>
          </p:cNvSpPr>
          <p:nvPr>
            <p:ph type="title"/>
          </p:nvPr>
        </p:nvSpPr>
        <p:spPr>
          <a:xfrm>
            <a:off x="1601787" y="772886"/>
            <a:ext cx="4240747" cy="3680781"/>
          </a:xfrm>
        </p:spPr>
        <p:txBody>
          <a:bodyPr vert="horz" lIns="91440" tIns="45720" rIns="91440" bIns="45720" rtlCol="0" anchor="b">
            <a:normAutofit fontScale="90000"/>
          </a:bodyPr>
          <a:lstStyle/>
          <a:p>
            <a:pPr algn="r">
              <a:lnSpc>
                <a:spcPct val="90000"/>
              </a:lnSpc>
            </a:pPr>
            <a:r>
              <a:rPr lang="en-US" sz="3800" kern="1200" dirty="0">
                <a:solidFill>
                  <a:schemeClr val="accent1"/>
                </a:solidFill>
                <a:latin typeface="+mj-lt"/>
                <a:ea typeface="+mj-ea"/>
                <a:cs typeface="+mj-cs"/>
              </a:rPr>
              <a:t>Register interest in </a:t>
            </a:r>
            <a:r>
              <a:rPr lang="en-US" sz="3800" dirty="0"/>
              <a:t>events</a:t>
            </a:r>
            <a:br>
              <a:rPr lang="en-US" sz="3800" dirty="0"/>
            </a:br>
            <a:br>
              <a:rPr lang="en-US" sz="3800" dirty="0"/>
            </a:br>
            <a:r>
              <a:rPr lang="en-US" sz="3800" dirty="0"/>
              <a:t>Commit to</a:t>
            </a:r>
            <a:r>
              <a:rPr lang="en-US" sz="3800" kern="1200" dirty="0">
                <a:solidFill>
                  <a:schemeClr val="accent1"/>
                </a:solidFill>
                <a:latin typeface="+mj-lt"/>
                <a:ea typeface="+mj-ea"/>
                <a:cs typeface="+mj-cs"/>
              </a:rPr>
              <a:t> donate money for the Celebration of Black Motherhood</a:t>
            </a:r>
          </a:p>
        </p:txBody>
      </p:sp>
      <p:pic>
        <p:nvPicPr>
          <p:cNvPr id="8" name="Content Placeholder 7">
            <a:extLst>
              <a:ext uri="{FF2B5EF4-FFF2-40B4-BE49-F238E27FC236}">
                <a16:creationId xmlns:a16="http://schemas.microsoft.com/office/drawing/2014/main" id="{887AC9D2-556A-87AB-5742-41EDAFFC30FD}"/>
              </a:ext>
            </a:extLst>
          </p:cNvPr>
          <p:cNvPicPr>
            <a:picLocks noGrp="1" noChangeAspect="1"/>
          </p:cNvPicPr>
          <p:nvPr>
            <p:ph idx="1"/>
          </p:nvPr>
        </p:nvPicPr>
        <p:blipFill>
          <a:blip r:embed="rId2"/>
          <a:stretch>
            <a:fillRect/>
          </a:stretch>
        </p:blipFill>
        <p:spPr>
          <a:xfrm>
            <a:off x="6095998" y="1438197"/>
            <a:ext cx="3766459" cy="3766459"/>
          </a:xfrm>
          <a:prstGeom prst="rect">
            <a:avLst/>
          </a:prstGeom>
        </p:spPr>
      </p:pic>
    </p:spTree>
    <p:extLst>
      <p:ext uri="{BB962C8B-B14F-4D97-AF65-F5344CB8AC3E}">
        <p14:creationId xmlns:p14="http://schemas.microsoft.com/office/powerpoint/2010/main" val="97969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B6E6-F010-829F-CA2C-57476B22216D}"/>
              </a:ext>
            </a:extLst>
          </p:cNvPr>
          <p:cNvSpPr>
            <a:spLocks noGrp="1"/>
          </p:cNvSpPr>
          <p:nvPr>
            <p:ph type="title"/>
          </p:nvPr>
        </p:nvSpPr>
        <p:spPr>
          <a:xfrm>
            <a:off x="0" y="581556"/>
            <a:ext cx="10515600" cy="1325563"/>
          </a:xfrm>
        </p:spPr>
        <p:txBody>
          <a:bodyPr/>
          <a:lstStyle/>
          <a:p>
            <a:r>
              <a:rPr lang="en-US" dirty="0"/>
              <a:t>Why is trust necessary in the context of health and research?</a:t>
            </a:r>
          </a:p>
        </p:txBody>
      </p:sp>
      <p:graphicFrame>
        <p:nvGraphicFramePr>
          <p:cNvPr id="5" name="Content Placeholder 4">
            <a:extLst>
              <a:ext uri="{FF2B5EF4-FFF2-40B4-BE49-F238E27FC236}">
                <a16:creationId xmlns:a16="http://schemas.microsoft.com/office/drawing/2014/main" id="{4F62EEEE-5D88-C9E8-282F-EF44BEE9E9AB}"/>
              </a:ext>
            </a:extLst>
          </p:cNvPr>
          <p:cNvGraphicFramePr>
            <a:graphicFrameLocks noGrp="1"/>
          </p:cNvGraphicFramePr>
          <p:nvPr>
            <p:ph idx="1"/>
            <p:extLst>
              <p:ext uri="{D42A27DB-BD31-4B8C-83A1-F6EECF244321}">
                <p14:modId xmlns:p14="http://schemas.microsoft.com/office/powerpoint/2010/main" val="1514713988"/>
              </p:ext>
            </p:extLst>
          </p:nvPr>
        </p:nvGraphicFramePr>
        <p:xfrm>
          <a:off x="-544287" y="1925375"/>
          <a:ext cx="10785049" cy="4932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ACC7F448-36D3-16D5-C123-21683A64AA46}"/>
              </a:ext>
            </a:extLst>
          </p:cNvPr>
          <p:cNvSpPr txBox="1"/>
          <p:nvPr/>
        </p:nvSpPr>
        <p:spPr>
          <a:xfrm>
            <a:off x="8039100" y="6176963"/>
            <a:ext cx="3495675" cy="369332"/>
          </a:xfrm>
          <a:prstGeom prst="rect">
            <a:avLst/>
          </a:prstGeom>
          <a:noFill/>
        </p:spPr>
        <p:txBody>
          <a:bodyPr wrap="square" rtlCol="0">
            <a:spAutoFit/>
          </a:bodyPr>
          <a:lstStyle/>
          <a:p>
            <a:r>
              <a:rPr lang="en-US" dirty="0"/>
              <a:t>Griffith et al. </a:t>
            </a:r>
            <a:r>
              <a:rPr lang="en-US" i="1" dirty="0"/>
              <a:t>Am J </a:t>
            </a:r>
            <a:r>
              <a:rPr lang="en-US" i="1" dirty="0" err="1"/>
              <a:t>Prev</a:t>
            </a:r>
            <a:r>
              <a:rPr lang="en-US" i="1" dirty="0"/>
              <a:t> Med. </a:t>
            </a:r>
            <a:r>
              <a:rPr lang="en-US" dirty="0"/>
              <a:t>2021</a:t>
            </a:r>
          </a:p>
        </p:txBody>
      </p:sp>
    </p:spTree>
    <p:extLst>
      <p:ext uri="{BB962C8B-B14F-4D97-AF65-F5344CB8AC3E}">
        <p14:creationId xmlns:p14="http://schemas.microsoft.com/office/powerpoint/2010/main" val="27505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C3376-782E-4543-23FE-B66C13E3A774}"/>
              </a:ext>
            </a:extLst>
          </p:cNvPr>
          <p:cNvSpPr>
            <a:spLocks noGrp="1"/>
          </p:cNvSpPr>
          <p:nvPr>
            <p:ph type="title"/>
          </p:nvPr>
        </p:nvSpPr>
        <p:spPr>
          <a:xfrm>
            <a:off x="5484286" y="3968876"/>
            <a:ext cx="7028495" cy="2889114"/>
          </a:xfrm>
        </p:spPr>
        <p:txBody>
          <a:bodyPr vert="horz" lIns="91440" tIns="45720" rIns="91440" bIns="45720" rtlCol="0" anchor="b">
            <a:normAutofit/>
          </a:bodyPr>
          <a:lstStyle/>
          <a:p>
            <a:r>
              <a:rPr lang="en-US" sz="4800" dirty="0">
                <a:solidFill>
                  <a:schemeClr val="tx1"/>
                </a:solidFill>
              </a:rPr>
              <a:t>Strategies for Community Engagement</a:t>
            </a:r>
          </a:p>
        </p:txBody>
      </p:sp>
      <p:pic>
        <p:nvPicPr>
          <p:cNvPr id="4" name="Picture 2" descr="Image preview">
            <a:extLst>
              <a:ext uri="{FF2B5EF4-FFF2-40B4-BE49-F238E27FC236}">
                <a16:creationId xmlns:a16="http://schemas.microsoft.com/office/drawing/2014/main" id="{3CAE5435-9990-B928-A1D3-B1B8D8CC8CC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733" r="-1" b="11085"/>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66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2366-EDA7-240D-E2E3-1AC6E506921D}"/>
              </a:ext>
            </a:extLst>
          </p:cNvPr>
          <p:cNvSpPr>
            <a:spLocks noGrp="1"/>
          </p:cNvSpPr>
          <p:nvPr>
            <p:ph type="title"/>
          </p:nvPr>
        </p:nvSpPr>
        <p:spPr>
          <a:xfrm>
            <a:off x="838200" y="0"/>
            <a:ext cx="10515600" cy="1325563"/>
          </a:xfrm>
        </p:spPr>
        <p:txBody>
          <a:bodyPr/>
          <a:lstStyle/>
          <a:p>
            <a:r>
              <a:rPr lang="en-US" dirty="0"/>
              <a:t>Principles of Community Engagement-2</a:t>
            </a:r>
            <a:r>
              <a:rPr lang="en-US" baseline="30000" dirty="0"/>
              <a:t>nd</a:t>
            </a:r>
            <a:r>
              <a:rPr lang="en-US" dirty="0"/>
              <a:t> Ed.</a:t>
            </a:r>
          </a:p>
        </p:txBody>
      </p:sp>
      <p:sp>
        <p:nvSpPr>
          <p:cNvPr id="3" name="Content Placeholder 2">
            <a:extLst>
              <a:ext uri="{FF2B5EF4-FFF2-40B4-BE49-F238E27FC236}">
                <a16:creationId xmlns:a16="http://schemas.microsoft.com/office/drawing/2014/main" id="{E9200DAD-6C05-B98C-0545-C8D8934F6F9A}"/>
              </a:ext>
            </a:extLst>
          </p:cNvPr>
          <p:cNvSpPr>
            <a:spLocks noGrp="1"/>
          </p:cNvSpPr>
          <p:nvPr>
            <p:ph idx="1"/>
          </p:nvPr>
        </p:nvSpPr>
        <p:spPr/>
        <p:txBody>
          <a:bodyPr/>
          <a:lstStyle/>
          <a:p>
            <a:endParaRPr lang="en-US"/>
          </a:p>
        </p:txBody>
      </p:sp>
      <p:pic>
        <p:nvPicPr>
          <p:cNvPr id="5122" name="Picture 2" descr="Figure 1.1. Community Engagement Continuum | Principles of Community  Engagement | ATSDR">
            <a:extLst>
              <a:ext uri="{FF2B5EF4-FFF2-40B4-BE49-F238E27FC236}">
                <a16:creationId xmlns:a16="http://schemas.microsoft.com/office/drawing/2014/main" id="{4FF222A3-F47D-A40F-DCC8-03CD686C7A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177" y="901052"/>
            <a:ext cx="10068580" cy="505589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Principles of community engagement, second edition - MN Dept. of Health">
            <a:extLst>
              <a:ext uri="{FF2B5EF4-FFF2-40B4-BE49-F238E27FC236}">
                <a16:creationId xmlns:a16="http://schemas.microsoft.com/office/drawing/2014/main" id="{26FB1B5F-DB7F-FA6A-18AE-895F444F04B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8775"/>
          <a:stretch/>
        </p:blipFill>
        <p:spPr bwMode="auto">
          <a:xfrm>
            <a:off x="3910417" y="6091485"/>
            <a:ext cx="4193721" cy="7004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8C78DD5-F6B3-0125-C094-4AFE3AECB4CC}"/>
              </a:ext>
            </a:extLst>
          </p:cNvPr>
          <p:cNvSpPr txBox="1"/>
          <p:nvPr/>
        </p:nvSpPr>
        <p:spPr>
          <a:xfrm>
            <a:off x="838200" y="1621971"/>
            <a:ext cx="2079798" cy="3880773"/>
          </a:xfrm>
          <a:prstGeom prst="rect">
            <a:avLst/>
          </a:prstGeom>
          <a:noFill/>
          <a:ln w="762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110434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AACC8-7B79-A58C-3C4A-7C6FC2130377}"/>
              </a:ext>
            </a:extLst>
          </p:cNvPr>
          <p:cNvSpPr>
            <a:spLocks noGrp="1"/>
          </p:cNvSpPr>
          <p:nvPr>
            <p:ph type="ctrTitle"/>
          </p:nvPr>
        </p:nvSpPr>
        <p:spPr>
          <a:xfrm>
            <a:off x="1507067" y="1079168"/>
            <a:ext cx="7766936" cy="1646302"/>
          </a:xfrm>
        </p:spPr>
        <p:txBody>
          <a:bodyPr/>
          <a:lstStyle/>
          <a:p>
            <a:r>
              <a:rPr lang="en-US" dirty="0"/>
              <a:t>Rolanda Lister, MD</a:t>
            </a:r>
          </a:p>
        </p:txBody>
      </p:sp>
      <p:sp>
        <p:nvSpPr>
          <p:cNvPr id="3" name="Subtitle 2">
            <a:extLst>
              <a:ext uri="{FF2B5EF4-FFF2-40B4-BE49-F238E27FC236}">
                <a16:creationId xmlns:a16="http://schemas.microsoft.com/office/drawing/2014/main" id="{4731E214-8C61-1D27-2BEA-BEFBC4152C15}"/>
              </a:ext>
            </a:extLst>
          </p:cNvPr>
          <p:cNvSpPr>
            <a:spLocks noGrp="1"/>
          </p:cNvSpPr>
          <p:nvPr>
            <p:ph type="subTitle" idx="1"/>
          </p:nvPr>
        </p:nvSpPr>
        <p:spPr>
          <a:xfrm>
            <a:off x="2917997" y="2725470"/>
            <a:ext cx="7766936" cy="1096899"/>
          </a:xfrm>
        </p:spPr>
        <p:txBody>
          <a:bodyPr>
            <a:noAutofit/>
          </a:bodyPr>
          <a:lstStyle/>
          <a:p>
            <a:r>
              <a:rPr lang="en-US" sz="4000" dirty="0"/>
              <a:t>Celebration of Black Motherhood</a:t>
            </a:r>
          </a:p>
          <a:p>
            <a:r>
              <a:rPr lang="en-US" sz="4000" dirty="0"/>
              <a:t>Saturday, April 20</a:t>
            </a:r>
          </a:p>
          <a:p>
            <a:r>
              <a:rPr lang="en-US" sz="4000" dirty="0"/>
              <a:t>3:00 p.m.</a:t>
            </a:r>
          </a:p>
          <a:p>
            <a:r>
              <a:rPr lang="en-US" sz="4000" dirty="0"/>
              <a:t>Cal Turner Family Center</a:t>
            </a:r>
          </a:p>
        </p:txBody>
      </p:sp>
      <p:pic>
        <p:nvPicPr>
          <p:cNvPr id="3074" name="Picture 2" descr="BIPOC WOMEN'S CIRCLE – Elder Apothecary">
            <a:extLst>
              <a:ext uri="{FF2B5EF4-FFF2-40B4-BE49-F238E27FC236}">
                <a16:creationId xmlns:a16="http://schemas.microsoft.com/office/drawing/2014/main" id="{70476381-2366-A1C2-FDAB-52FD0601C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0" y="4744635"/>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12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72D0A-14C4-B70F-B3D7-71EE619E66D1}"/>
              </a:ext>
            </a:extLst>
          </p:cNvPr>
          <p:cNvSpPr>
            <a:spLocks noGrp="1"/>
          </p:cNvSpPr>
          <p:nvPr>
            <p:ph type="title"/>
          </p:nvPr>
        </p:nvSpPr>
        <p:spPr/>
        <p:txBody>
          <a:bodyPr/>
          <a:lstStyle/>
          <a:p>
            <a:r>
              <a:rPr lang="en-US"/>
              <a:t>Black Maternal Health Week</a:t>
            </a:r>
          </a:p>
        </p:txBody>
      </p:sp>
      <p:sp>
        <p:nvSpPr>
          <p:cNvPr id="3" name="Content Placeholder 2">
            <a:extLst>
              <a:ext uri="{FF2B5EF4-FFF2-40B4-BE49-F238E27FC236}">
                <a16:creationId xmlns:a16="http://schemas.microsoft.com/office/drawing/2014/main" id="{F51B455A-8A52-9350-B4C3-3464B8F3C1D1}"/>
              </a:ext>
            </a:extLst>
          </p:cNvPr>
          <p:cNvSpPr>
            <a:spLocks noGrp="1"/>
          </p:cNvSpPr>
          <p:nvPr>
            <p:ph idx="1"/>
          </p:nvPr>
        </p:nvSpPr>
        <p:spPr/>
        <p:txBody>
          <a:bodyPr>
            <a:normAutofit fontScale="92500" lnSpcReduction="10000"/>
          </a:bodyPr>
          <a:lstStyle/>
          <a:p>
            <a:r>
              <a:rPr lang="en-US" sz="3000" dirty="0"/>
              <a:t>Saturday-April 20, 2024 (Celebration of Motherhood)</a:t>
            </a:r>
          </a:p>
          <a:p>
            <a:r>
              <a:rPr lang="en-US" sz="3000" dirty="0"/>
              <a:t>Time: 3 p.m.</a:t>
            </a:r>
          </a:p>
          <a:p>
            <a:r>
              <a:rPr lang="en-US" sz="3000" dirty="0"/>
              <a:t>Location: Cal Turner Family</a:t>
            </a:r>
          </a:p>
          <a:p>
            <a:r>
              <a:rPr lang="en-US" sz="3000" dirty="0"/>
              <a:t>Program format: Circle of Sisterhood</a:t>
            </a:r>
          </a:p>
          <a:p>
            <a:r>
              <a:rPr lang="en-US" sz="3000" dirty="0"/>
              <a:t>3 Black post-partum mothers, 2 moderators, Audience, 3 clinicians (Up to 75 expecting mothers+ families)/faculty, vendor.</a:t>
            </a:r>
          </a:p>
          <a:p>
            <a:endParaRPr lang="en-US" dirty="0"/>
          </a:p>
          <a:p>
            <a:endParaRPr lang="en-US" dirty="0"/>
          </a:p>
        </p:txBody>
      </p:sp>
    </p:spTree>
    <p:extLst>
      <p:ext uri="{BB962C8B-B14F-4D97-AF65-F5344CB8AC3E}">
        <p14:creationId xmlns:p14="http://schemas.microsoft.com/office/powerpoint/2010/main" val="2890419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9AE08-FFF4-BE4B-ED5F-A4D7BABBE44D}"/>
              </a:ext>
            </a:extLst>
          </p:cNvPr>
          <p:cNvSpPr>
            <a:spLocks noGrp="1"/>
          </p:cNvSpPr>
          <p:nvPr>
            <p:ph type="title"/>
          </p:nvPr>
        </p:nvSpPr>
        <p:spPr/>
        <p:txBody>
          <a:bodyPr/>
          <a:lstStyle/>
          <a:p>
            <a:r>
              <a:rPr lang="en-US"/>
              <a:t>Why we want to host a celebration of Black Motherhood.</a:t>
            </a:r>
          </a:p>
        </p:txBody>
      </p:sp>
      <p:sp>
        <p:nvSpPr>
          <p:cNvPr id="3" name="Content Placeholder 2">
            <a:extLst>
              <a:ext uri="{FF2B5EF4-FFF2-40B4-BE49-F238E27FC236}">
                <a16:creationId xmlns:a16="http://schemas.microsoft.com/office/drawing/2014/main" id="{ECC35686-9C0A-ADF2-ABBB-741DBAD3579E}"/>
              </a:ext>
            </a:extLst>
          </p:cNvPr>
          <p:cNvSpPr>
            <a:spLocks noGrp="1"/>
          </p:cNvSpPr>
          <p:nvPr>
            <p:ph idx="1"/>
          </p:nvPr>
        </p:nvSpPr>
        <p:spPr/>
        <p:txBody>
          <a:bodyPr>
            <a:normAutofit/>
          </a:bodyPr>
          <a:lstStyle/>
          <a:p>
            <a:r>
              <a:rPr lang="en-US" sz="3000" dirty="0"/>
              <a:t>BIPOC women are 2-4 times more likely to die from pregnancy related causes.</a:t>
            </a:r>
          </a:p>
          <a:p>
            <a:endParaRPr lang="en-US" sz="3000" dirty="0"/>
          </a:p>
          <a:p>
            <a:r>
              <a:rPr lang="en-US" sz="3000" dirty="0"/>
              <a:t>There is a lot of negativity that surrounds the conversation of Black motherhood creating a sense of anxiety for expectant mothers.</a:t>
            </a:r>
          </a:p>
        </p:txBody>
      </p:sp>
    </p:spTree>
    <p:extLst>
      <p:ext uri="{BB962C8B-B14F-4D97-AF65-F5344CB8AC3E}">
        <p14:creationId xmlns:p14="http://schemas.microsoft.com/office/powerpoint/2010/main" val="2192209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33D99-68DC-4BAD-CA2E-065EAFC60068}"/>
              </a:ext>
            </a:extLst>
          </p:cNvPr>
          <p:cNvSpPr>
            <a:spLocks noGrp="1"/>
          </p:cNvSpPr>
          <p:nvPr>
            <p:ph type="title"/>
          </p:nvPr>
        </p:nvSpPr>
        <p:spPr/>
        <p:txBody>
          <a:bodyPr/>
          <a:lstStyle/>
          <a:p>
            <a:r>
              <a:rPr lang="en-US" dirty="0"/>
              <a:t>Love letter to Black birthing people…</a:t>
            </a:r>
          </a:p>
        </p:txBody>
      </p:sp>
      <p:sp>
        <p:nvSpPr>
          <p:cNvPr id="3" name="Content Placeholder 2">
            <a:extLst>
              <a:ext uri="{FF2B5EF4-FFF2-40B4-BE49-F238E27FC236}">
                <a16:creationId xmlns:a16="http://schemas.microsoft.com/office/drawing/2014/main" id="{FA07CB5B-19FC-FBC9-F6AA-38FC6FB4DE8F}"/>
              </a:ext>
            </a:extLst>
          </p:cNvPr>
          <p:cNvSpPr>
            <a:spLocks noGrp="1"/>
          </p:cNvSpPr>
          <p:nvPr>
            <p:ph idx="1"/>
          </p:nvPr>
        </p:nvSpPr>
        <p:spPr/>
        <p:txBody>
          <a:bodyPr>
            <a:normAutofit fontScale="92500" lnSpcReduction="20000"/>
          </a:bodyPr>
          <a:lstStyle/>
          <a:p>
            <a:r>
              <a:rPr lang="en-US" sz="3000" b="0" i="0" dirty="0">
                <a:solidFill>
                  <a:srgbClr val="444444"/>
                </a:solidFill>
                <a:effectLst/>
                <a:latin typeface="Helvetica Neue"/>
              </a:rPr>
              <a:t>“This collective consciousness of the risk that is carried with our pregnancies casts a shadow of fear over a period that should be full of the joy and promise of new life.” </a:t>
            </a:r>
          </a:p>
          <a:p>
            <a:endParaRPr lang="en-US" sz="3000" b="0" i="0" dirty="0">
              <a:solidFill>
                <a:srgbClr val="444444"/>
              </a:solidFill>
              <a:effectLst/>
              <a:latin typeface="Helvetica Neue"/>
            </a:endParaRPr>
          </a:p>
          <a:p>
            <a:r>
              <a:rPr lang="en-US" sz="3000" b="0" i="0" dirty="0">
                <a:solidFill>
                  <a:srgbClr val="444444"/>
                </a:solidFill>
                <a:effectLst/>
                <a:latin typeface="Helvetica Neue"/>
              </a:rPr>
              <a:t>“Unfortunately, lost in the messaging about racial inequities in maternal mortality is the reality that the vast majority of Black people and babies will survive, thrive and have healthy pregnancy outcomes…”</a:t>
            </a:r>
          </a:p>
          <a:p>
            <a:endParaRPr lang="en-US" dirty="0"/>
          </a:p>
          <a:p>
            <a:endParaRPr lang="en-US" dirty="0"/>
          </a:p>
        </p:txBody>
      </p:sp>
    </p:spTree>
    <p:extLst>
      <p:ext uri="{BB962C8B-B14F-4D97-AF65-F5344CB8AC3E}">
        <p14:creationId xmlns:p14="http://schemas.microsoft.com/office/powerpoint/2010/main" val="41804149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2d7a5b5b-5f5c-4adc-b9b3-c8b8bb742d3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58A4C135BCF145926FD870BB8FF64B" ma:contentTypeVersion="16" ma:contentTypeDescription="Create a new document." ma:contentTypeScope="" ma:versionID="18fc44f9cffa61560c2faf27ae4bd8be">
  <xsd:schema xmlns:xsd="http://www.w3.org/2001/XMLSchema" xmlns:xs="http://www.w3.org/2001/XMLSchema" xmlns:p="http://schemas.microsoft.com/office/2006/metadata/properties" xmlns:ns3="2d7a5b5b-5f5c-4adc-b9b3-c8b8bb742d38" xmlns:ns4="2589b251-7f54-4bbe-b63c-cff2c165ddce" targetNamespace="http://schemas.microsoft.com/office/2006/metadata/properties" ma:root="true" ma:fieldsID="61c157c460b18756141d9a095b7b8655" ns3:_="" ns4:_="">
    <xsd:import namespace="2d7a5b5b-5f5c-4adc-b9b3-c8b8bb742d38"/>
    <xsd:import namespace="2589b251-7f54-4bbe-b63c-cff2c165ddc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a5b5b-5f5c-4adc-b9b3-c8b8bb742d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89b251-7f54-4bbe-b63c-cff2c165ddc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B4DF0A-60A5-4262-AAE5-0A59E36B2840}">
  <ds:schemaRefs>
    <ds:schemaRef ds:uri="http://schemas.microsoft.com/sharepoint/v3/contenttype/forms"/>
  </ds:schemaRefs>
</ds:datastoreItem>
</file>

<file path=customXml/itemProps2.xml><?xml version="1.0" encoding="utf-8"?>
<ds:datastoreItem xmlns:ds="http://schemas.openxmlformats.org/officeDocument/2006/customXml" ds:itemID="{E67527BC-3882-4319-AE2E-EC2CC90494F2}">
  <ds:schemaRefs>
    <ds:schemaRef ds:uri="2589b251-7f54-4bbe-b63c-cff2c165ddce"/>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dcmitype/"/>
    <ds:schemaRef ds:uri="http://purl.org/dc/elements/1.1/"/>
    <ds:schemaRef ds:uri="http://purl.org/dc/terms/"/>
    <ds:schemaRef ds:uri="http://schemas.openxmlformats.org/package/2006/metadata/core-properties"/>
    <ds:schemaRef ds:uri="2d7a5b5b-5f5c-4adc-b9b3-c8b8bb742d38"/>
  </ds:schemaRefs>
</ds:datastoreItem>
</file>

<file path=customXml/itemProps3.xml><?xml version="1.0" encoding="utf-8"?>
<ds:datastoreItem xmlns:ds="http://schemas.openxmlformats.org/officeDocument/2006/customXml" ds:itemID="{E06E3135-D093-434B-BB1E-23BC4DDFB98F}">
  <ds:schemaRefs>
    <ds:schemaRef ds:uri="2589b251-7f54-4bbe-b63c-cff2c165ddce"/>
    <ds:schemaRef ds:uri="2d7a5b5b-5f5c-4adc-b9b3-c8b8bb742d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4464</TotalTime>
  <Words>1178</Words>
  <Application>Microsoft Office PowerPoint</Application>
  <PresentationFormat>Widescreen</PresentationFormat>
  <Paragraphs>130</Paragraphs>
  <Slides>23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Aptos</vt:lpstr>
      <vt:lpstr>Arial</vt:lpstr>
      <vt:lpstr>Calibri</vt:lpstr>
      <vt:lpstr>Helvetica Neue</vt:lpstr>
      <vt:lpstr>Trebuchet MS</vt:lpstr>
      <vt:lpstr>Wingdings 3</vt:lpstr>
      <vt:lpstr>Facet</vt:lpstr>
      <vt:lpstr>Community Engagement and Celebration of Black Motherhood</vt:lpstr>
      <vt:lpstr>What is trust?</vt:lpstr>
      <vt:lpstr>Why is trust necessary in the context of health and research?</vt:lpstr>
      <vt:lpstr>Strategies for Community Engagement</vt:lpstr>
      <vt:lpstr>Principles of Community Engagement-2nd Ed.</vt:lpstr>
      <vt:lpstr>Rolanda Lister, MD</vt:lpstr>
      <vt:lpstr>Black Maternal Health Week</vt:lpstr>
      <vt:lpstr>Why we want to host a celebration of Black Motherhood.</vt:lpstr>
      <vt:lpstr>Love letter to Black birthing people…</vt:lpstr>
      <vt:lpstr>Goals of the program</vt:lpstr>
      <vt:lpstr>Program outline (3 p.m.)</vt:lpstr>
      <vt:lpstr>Panel discussion-Speakers and sisterhood circle participants.</vt:lpstr>
      <vt:lpstr>Questions for mothers who have given birth…</vt:lpstr>
      <vt:lpstr>Props/environment</vt:lpstr>
      <vt:lpstr>Giveaways for panel participants</vt:lpstr>
      <vt:lpstr>Mood boards</vt:lpstr>
      <vt:lpstr>Community vendor booths/partnerships</vt:lpstr>
      <vt:lpstr>Wish List</vt:lpstr>
      <vt:lpstr>How you can help</vt:lpstr>
      <vt:lpstr>Publicize this event</vt:lpstr>
      <vt:lpstr>What:  “Celebration of Black Motherhood” When:  April 20, 2024, 3:00p Where:  Cal Turner Fam. Cntr How much:  FREE,  QR code </vt:lpstr>
      <vt:lpstr>Sign up to be a vendor</vt:lpstr>
      <vt:lpstr>Register interest in events  Commit to donate money for the Celebration of Black Motherhood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Lister, Rolanda Lamora</dc:creator>
  <cp:lastModifiedBy>Schacona Johnson</cp:lastModifiedBy>
  <cp:revision>4</cp:revision>
  <cp:lastPrinted>2023-10-07T16:08:39Z</cp:lastPrinted>
  <dcterms:created xsi:type="dcterms:W3CDTF">2023-01-13T19:22:34Z</dcterms:created>
  <dcterms:modified xsi:type="dcterms:W3CDTF">2024-01-31T23:06:33Z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92c8cef-6f2b-4af1-b4ac-d815ff795cd6_Enabled">
    <vt:lpwstr>true</vt:lpwstr>
  </property>
  <property fmtid="{D5CDD505-2E9C-101B-9397-08002B2CF9AE}" pid="3" name="MSIP_Label_792c8cef-6f2b-4af1-b4ac-d815ff795cd6_SetDate">
    <vt:lpwstr>2023-01-13T19:29:58Z</vt:lpwstr>
  </property>
  <property fmtid="{D5CDD505-2E9C-101B-9397-08002B2CF9AE}" pid="4" name="MSIP_Label_792c8cef-6f2b-4af1-b4ac-d815ff795cd6_Method">
    <vt:lpwstr>Standard</vt:lpwstr>
  </property>
  <property fmtid="{D5CDD505-2E9C-101B-9397-08002B2CF9AE}" pid="5" name="MSIP_Label_792c8cef-6f2b-4af1-b4ac-d815ff795cd6_Name">
    <vt:lpwstr>VUMC General</vt:lpwstr>
  </property>
  <property fmtid="{D5CDD505-2E9C-101B-9397-08002B2CF9AE}" pid="6" name="MSIP_Label_792c8cef-6f2b-4af1-b4ac-d815ff795cd6_SiteId">
    <vt:lpwstr>ef575030-1424-4ed8-b83c-12c533d879ab</vt:lpwstr>
  </property>
  <property fmtid="{D5CDD505-2E9C-101B-9397-08002B2CF9AE}" pid="7" name="MSIP_Label_792c8cef-6f2b-4af1-b4ac-d815ff795cd6_ActionId">
    <vt:lpwstr>7add11a4-a660-4e6a-928e-aa7beb871d21</vt:lpwstr>
  </property>
  <property fmtid="{D5CDD505-2E9C-101B-9397-08002B2CF9AE}" pid="8" name="MSIP_Label_792c8cef-6f2b-4af1-b4ac-d815ff795cd6_ContentBits">
    <vt:lpwstr>0</vt:lpwstr>
  </property>
  <property fmtid="{D5CDD505-2E9C-101B-9397-08002B2CF9AE}" pid="9" name="ContentTypeId">
    <vt:lpwstr>0x0101009058A4C135BCF145926FD870BB8FF64B</vt:lpwstr>
  </property>
</Properties>
</file>