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8.xml" ContentType="application/vnd.openxmlformats-officedocument.drawingml.chartshapes+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10.xml" ContentType="application/vnd.openxmlformats-officedocument.drawingml.chartshapes+xml"/>
  <Override PartName="/ppt/charts/chart20.xml" ContentType="application/vnd.openxmlformats-officedocument.drawingml.chart+xml"/>
  <Override PartName="/ppt/drawings/drawing11.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drawings/drawing12.xml" ContentType="application/vnd.openxmlformats-officedocument.drawingml.chartshapes+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drawings/drawing14.xml" ContentType="application/vnd.openxmlformats-officedocument.drawingml.chartshapes+xml"/>
  <Override PartName="/ppt/charts/chart26.xml" ContentType="application/vnd.openxmlformats-officedocument.drawingml.chart+xml"/>
  <Override PartName="/ppt/drawings/drawing15.xml" ContentType="application/vnd.openxmlformats-officedocument.drawingml.chartshapes+xml"/>
  <Override PartName="/ppt/notesSlides/notesSlide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drawings/drawing16.xml" ContentType="application/vnd.openxmlformats-officedocument.drawingml.chartshapes+xml"/>
  <Override PartName="/ppt/charts/chart29.xml" ContentType="application/vnd.openxmlformats-officedocument.drawingml.chart+xml"/>
  <Override PartName="/ppt/drawings/drawing17.xml" ContentType="application/vnd.openxmlformats-officedocument.drawingml.chartshapes+xml"/>
  <Override PartName="/ppt/charts/chart30.xml" ContentType="application/vnd.openxmlformats-officedocument.drawingml.chart+xml"/>
  <Override PartName="/ppt/drawings/drawing18.xml" ContentType="application/vnd.openxmlformats-officedocument.drawingml.chartshapes+xml"/>
  <Override PartName="/ppt/charts/chart31.xml" ContentType="application/vnd.openxmlformats-officedocument.drawingml.chart+xml"/>
  <Override PartName="/ppt/drawings/drawing19.xml" ContentType="application/vnd.openxmlformats-officedocument.drawingml.chartshapes+xml"/>
  <Override PartName="/ppt/charts/chart32.xml" ContentType="application/vnd.openxmlformats-officedocument.drawingml.chart+xml"/>
  <Override PartName="/ppt/drawings/drawing20.xml" ContentType="application/vnd.openxmlformats-officedocument.drawingml.chartshapes+xml"/>
  <Override PartName="/ppt/charts/chart33.xml" ContentType="application/vnd.openxmlformats-officedocument.drawingml.chart+xml"/>
  <Override PartName="/ppt/drawings/drawing21.xml" ContentType="application/vnd.openxmlformats-officedocument.drawingml.chartshapes+xml"/>
  <Override PartName="/ppt/charts/chart34.xml" ContentType="application/vnd.openxmlformats-officedocument.drawingml.chart+xml"/>
  <Override PartName="/ppt/drawings/drawing22.xml" ContentType="application/vnd.openxmlformats-officedocument.drawingml.chartshapes+xml"/>
  <Override PartName="/ppt/charts/chart35.xml" ContentType="application/vnd.openxmlformats-officedocument.drawingml.chart+xml"/>
  <Override PartName="/ppt/drawings/drawing23.xml" ContentType="application/vnd.openxmlformats-officedocument.drawingml.chartshapes+xml"/>
  <Override PartName="/ppt/charts/chart36.xml" ContentType="application/vnd.openxmlformats-officedocument.drawingml.chart+xml"/>
  <Override PartName="/ppt/drawings/drawing24.xml" ContentType="application/vnd.openxmlformats-officedocument.drawingml.chartshapes+xml"/>
  <Override PartName="/ppt/charts/chart37.xml" ContentType="application/vnd.openxmlformats-officedocument.drawingml.chart+xml"/>
  <Override PartName="/ppt/drawings/drawing25.xml" ContentType="application/vnd.openxmlformats-officedocument.drawingml.chartshapes+xml"/>
  <Override PartName="/ppt/charts/chart38.xml" ContentType="application/vnd.openxmlformats-officedocument.drawingml.chart+xml"/>
  <Override PartName="/ppt/drawings/drawing26.xml" ContentType="application/vnd.openxmlformats-officedocument.drawingml.chartshapes+xml"/>
  <Override PartName="/ppt/charts/chart39.xml" ContentType="application/vnd.openxmlformats-officedocument.drawingml.chart+xml"/>
  <Override PartName="/ppt/drawings/drawing27.xml" ContentType="application/vnd.openxmlformats-officedocument.drawingml.chartshapes+xml"/>
  <Override PartName="/ppt/charts/chart40.xml" ContentType="application/vnd.openxmlformats-officedocument.drawingml.chart+xml"/>
  <Override PartName="/ppt/drawings/drawing28.xml" ContentType="application/vnd.openxmlformats-officedocument.drawingml.chartshapes+xml"/>
  <Override PartName="/ppt/charts/chart41.xml" ContentType="application/vnd.openxmlformats-officedocument.drawingml.chart+xml"/>
  <Override PartName="/ppt/drawings/drawing29.xml" ContentType="application/vnd.openxmlformats-officedocument.drawingml.chartshapes+xml"/>
  <Override PartName="/ppt/charts/chart42.xml" ContentType="application/vnd.openxmlformats-officedocument.drawingml.chart+xml"/>
  <Override PartName="/ppt/drawings/drawing30.xml" ContentType="application/vnd.openxmlformats-officedocument.drawingml.chartshapes+xml"/>
  <Override PartName="/ppt/charts/chart43.xml" ContentType="application/vnd.openxmlformats-officedocument.drawingml.chart+xml"/>
  <Override PartName="/ppt/drawings/drawing3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9"/>
  </p:notesMasterIdLst>
  <p:sldIdLst>
    <p:sldId id="392" r:id="rId6"/>
    <p:sldId id="393" r:id="rId7"/>
    <p:sldId id="321" r:id="rId8"/>
    <p:sldId id="383" r:id="rId9"/>
    <p:sldId id="319" r:id="rId10"/>
    <p:sldId id="351" r:id="rId11"/>
    <p:sldId id="385" r:id="rId12"/>
    <p:sldId id="342" r:id="rId13"/>
    <p:sldId id="387" r:id="rId14"/>
    <p:sldId id="388" r:id="rId15"/>
    <p:sldId id="389" r:id="rId16"/>
    <p:sldId id="390" r:id="rId17"/>
    <p:sldId id="391" r:id="rId18"/>
    <p:sldId id="386" r:id="rId19"/>
    <p:sldId id="384" r:id="rId20"/>
    <p:sldId id="317" r:id="rId21"/>
    <p:sldId id="353" r:id="rId22"/>
    <p:sldId id="357" r:id="rId23"/>
    <p:sldId id="358" r:id="rId24"/>
    <p:sldId id="394" r:id="rId25"/>
    <p:sldId id="395" r:id="rId26"/>
    <p:sldId id="359" r:id="rId27"/>
    <p:sldId id="360" r:id="rId28"/>
    <p:sldId id="396" r:id="rId29"/>
    <p:sldId id="397" r:id="rId30"/>
    <p:sldId id="361" r:id="rId31"/>
    <p:sldId id="362" r:id="rId32"/>
    <p:sldId id="398" r:id="rId33"/>
    <p:sldId id="399" r:id="rId34"/>
    <p:sldId id="363" r:id="rId35"/>
    <p:sldId id="364" r:id="rId36"/>
    <p:sldId id="400" r:id="rId37"/>
    <p:sldId id="401" r:id="rId38"/>
    <p:sldId id="365" r:id="rId39"/>
    <p:sldId id="366" r:id="rId40"/>
    <p:sldId id="402" r:id="rId41"/>
    <p:sldId id="403" r:id="rId42"/>
    <p:sldId id="367" r:id="rId43"/>
    <p:sldId id="368" r:id="rId44"/>
    <p:sldId id="404"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405" r:id="rId60"/>
    <p:sldId id="339" r:id="rId61"/>
    <p:sldId id="340" r:id="rId62"/>
    <p:sldId id="341" r:id="rId63"/>
    <p:sldId id="345" r:id="rId64"/>
    <p:sldId id="346" r:id="rId65"/>
    <p:sldId id="336" r:id="rId66"/>
    <p:sldId id="337" r:id="rId67"/>
    <p:sldId id="338"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p:restoredTop sz="90201" autoAdjust="0"/>
  </p:normalViewPr>
  <p:slideViewPr>
    <p:cSldViewPr>
      <p:cViewPr varScale="1">
        <p:scale>
          <a:sx n="100" d="100"/>
          <a:sy n="100" d="100"/>
        </p:scale>
        <p:origin x="16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4483624329567"/>
          <c:y val="5.2148317698929934E-2"/>
          <c:w val="0.773724523564989"/>
          <c:h val="0.78335914806738438"/>
        </c:manualLayout>
      </c:layout>
      <c:barChart>
        <c:barDir val="col"/>
        <c:grouping val="clustered"/>
        <c:varyColors val="0"/>
        <c:ser>
          <c:idx val="0"/>
          <c:order val="0"/>
          <c:tx>
            <c:strRef>
              <c:f>Sheet1!$E$2</c:f>
              <c:strCache>
                <c:ptCount val="1"/>
                <c:pt idx="0">
                  <c:v>Tennessee</c:v>
                </c:pt>
              </c:strCache>
            </c:strRef>
          </c:tx>
          <c:spPr>
            <a:solidFill>
              <a:schemeClr val="bg2">
                <a:lumMod val="75000"/>
              </a:schemeClr>
            </a:solidFill>
            <a:ln>
              <a:solidFill>
                <a:schemeClr val="tx2"/>
              </a:solidFill>
            </a:ln>
          </c:spPr>
          <c:invertIfNegative val="0"/>
          <c:dLbls>
            <c:numFmt formatCode="#,##0" sourceLinked="0"/>
            <c:spPr>
              <a:noFill/>
              <a:ln>
                <a:noFill/>
              </a:ln>
              <a:effectLst/>
            </c:spPr>
            <c:txPr>
              <a:bodyPr/>
              <a:lstStyle/>
              <a:p>
                <a:pPr>
                  <a:defRPr sz="14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Sheet1!$D$3:$D$7</c:f>
              <c:numCache>
                <c:formatCode>General</c:formatCode>
                <c:ptCount val="5"/>
                <c:pt idx="0">
                  <c:v>2013</c:v>
                </c:pt>
                <c:pt idx="1">
                  <c:v>2014</c:v>
                </c:pt>
                <c:pt idx="2">
                  <c:v>2015</c:v>
                </c:pt>
                <c:pt idx="3">
                  <c:v>2016</c:v>
                </c:pt>
                <c:pt idx="4">
                  <c:v>2017</c:v>
                </c:pt>
              </c:numCache>
            </c:numRef>
          </c:cat>
          <c:val>
            <c:numRef>
              <c:f>Sheet1!$E$3:$E$7</c:f>
              <c:numCache>
                <c:formatCode>General</c:formatCode>
                <c:ptCount val="5"/>
                <c:pt idx="0">
                  <c:v>1166</c:v>
                </c:pt>
                <c:pt idx="1">
                  <c:v>1263</c:v>
                </c:pt>
                <c:pt idx="2">
                  <c:v>1451</c:v>
                </c:pt>
                <c:pt idx="3">
                  <c:v>1631</c:v>
                </c:pt>
                <c:pt idx="4">
                  <c:v>1776</c:v>
                </c:pt>
              </c:numCache>
            </c:numRef>
          </c:val>
          <c:extLst>
            <c:ext xmlns:c16="http://schemas.microsoft.com/office/drawing/2014/chart" uri="{C3380CC4-5D6E-409C-BE32-E72D297353CC}">
              <c16:uniqueId val="{00000000-34C5-BB4E-BE08-C5F8DAF3C3D8}"/>
            </c:ext>
          </c:extLst>
        </c:ser>
        <c:dLbls>
          <c:showLegendKey val="0"/>
          <c:showVal val="0"/>
          <c:showCatName val="0"/>
          <c:showSerName val="0"/>
          <c:showPercent val="0"/>
          <c:showBubbleSize val="0"/>
        </c:dLbls>
        <c:gapWidth val="150"/>
        <c:axId val="95320064"/>
        <c:axId val="91558400"/>
      </c:barChart>
      <c:catAx>
        <c:axId val="95320064"/>
        <c:scaling>
          <c:orientation val="minMax"/>
        </c:scaling>
        <c:delete val="0"/>
        <c:axPos val="b"/>
        <c:numFmt formatCode="General" sourceLinked="1"/>
        <c:majorTickMark val="none"/>
        <c:minorTickMark val="none"/>
        <c:tickLblPos val="nextTo"/>
        <c:txPr>
          <a:bodyPr/>
          <a:lstStyle/>
          <a:p>
            <a:pPr>
              <a:defRPr sz="1600" b="1">
                <a:latin typeface="+mn-lt"/>
              </a:defRPr>
            </a:pPr>
            <a:endParaRPr lang="en-US"/>
          </a:p>
        </c:txPr>
        <c:crossAx val="91558400"/>
        <c:crosses val="autoZero"/>
        <c:auto val="1"/>
        <c:lblAlgn val="ctr"/>
        <c:lblOffset val="100"/>
        <c:noMultiLvlLbl val="0"/>
      </c:catAx>
      <c:valAx>
        <c:axId val="91558400"/>
        <c:scaling>
          <c:orientation val="minMax"/>
        </c:scaling>
        <c:delete val="0"/>
        <c:axPos val="l"/>
        <c:majorGridlines/>
        <c:title>
          <c:tx>
            <c:rich>
              <a:bodyPr/>
              <a:lstStyle/>
              <a:p>
                <a:pPr>
                  <a:defRPr sz="2000">
                    <a:latin typeface="+mn-lt"/>
                  </a:defRPr>
                </a:pPr>
                <a:r>
                  <a:rPr lang="en-US" sz="2000">
                    <a:latin typeface="+mn-lt"/>
                  </a:rPr>
                  <a:t>Number of Deaths</a:t>
                </a:r>
              </a:p>
            </c:rich>
          </c:tx>
          <c:layout>
            <c:manualLayout>
              <c:xMode val="edge"/>
              <c:yMode val="edge"/>
              <c:x val="2.3251169690745182E-2"/>
              <c:y val="0.19579717707361163"/>
            </c:manualLayout>
          </c:layout>
          <c:overlay val="0"/>
        </c:title>
        <c:numFmt formatCode="#,##0" sourceLinked="0"/>
        <c:majorTickMark val="none"/>
        <c:minorTickMark val="none"/>
        <c:tickLblPos val="nextTo"/>
        <c:txPr>
          <a:bodyPr/>
          <a:lstStyle/>
          <a:p>
            <a:pPr>
              <a:defRPr sz="1600">
                <a:latin typeface="+mn-lt"/>
              </a:defRPr>
            </a:pPr>
            <a:endParaRPr lang="en-US"/>
          </a:p>
        </c:txPr>
        <c:crossAx val="95320064"/>
        <c:crosses val="autoZero"/>
        <c:crossBetween val="between"/>
      </c:valAx>
      <c:spPr>
        <a:noFill/>
        <a:ln w="25400">
          <a:noFill/>
        </a:ln>
      </c:spPr>
    </c:plotArea>
    <c:plotVisOnly val="1"/>
    <c:dispBlanksAs val="gap"/>
    <c:showDLblsOverMax val="0"/>
  </c:chart>
  <c:txPr>
    <a:bodyPr/>
    <a:lstStyle/>
    <a:p>
      <a:pPr>
        <a:defRPr>
          <a:latin typeface="+mj-lt"/>
          <a:ea typeface="Open Sans Light" panose="020B0306030504020204" pitchFamily="34" charset="0"/>
          <a:cs typeface="Open Sans Light" panose="020B030603050402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93</c:v>
                </c:pt>
                <c:pt idx="1">
                  <c:v>94</c:v>
                </c:pt>
                <c:pt idx="2">
                  <c:v>89</c:v>
                </c:pt>
                <c:pt idx="3">
                  <c:v>90</c:v>
                </c:pt>
                <c:pt idx="4">
                  <c:v>89</c:v>
                </c:pt>
              </c:numCache>
            </c:numRef>
          </c:val>
          <c:extLst>
            <c:ext xmlns:c16="http://schemas.microsoft.com/office/drawing/2014/chart" uri="{C3380CC4-5D6E-409C-BE32-E72D297353CC}">
              <c16:uniqueId val="{00000000-D19F-D64E-B320-FEB27BA1557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54</c:v>
                </c:pt>
                <c:pt idx="1">
                  <c:v>59</c:v>
                </c:pt>
                <c:pt idx="2">
                  <c:v>58</c:v>
                </c:pt>
                <c:pt idx="3">
                  <c:v>58</c:v>
                </c:pt>
                <c:pt idx="4">
                  <c:v>59</c:v>
                </c:pt>
              </c:numCache>
            </c:numRef>
          </c:val>
          <c:extLst>
            <c:ext xmlns:c16="http://schemas.microsoft.com/office/drawing/2014/chart" uri="{C3380CC4-5D6E-409C-BE32-E72D297353CC}">
              <c16:uniqueId val="{00000001-D19F-D64E-B320-FEB27BA15578}"/>
            </c:ext>
          </c:extLst>
        </c:ser>
        <c:dLbls>
          <c:showLegendKey val="0"/>
          <c:showVal val="0"/>
          <c:showCatName val="0"/>
          <c:showSerName val="0"/>
          <c:showPercent val="0"/>
          <c:showBubbleSize val="0"/>
        </c:dLbls>
        <c:gapWidth val="150"/>
        <c:axId val="88520704"/>
        <c:axId val="88460672"/>
      </c:barChart>
      <c:catAx>
        <c:axId val="88520704"/>
        <c:scaling>
          <c:orientation val="minMax"/>
        </c:scaling>
        <c:delete val="0"/>
        <c:axPos val="b"/>
        <c:numFmt formatCode="General" sourceLinked="1"/>
        <c:majorTickMark val="out"/>
        <c:minorTickMark val="none"/>
        <c:tickLblPos val="nextTo"/>
        <c:crossAx val="88460672"/>
        <c:crosses val="autoZero"/>
        <c:auto val="1"/>
        <c:lblAlgn val="ctr"/>
        <c:lblOffset val="100"/>
        <c:noMultiLvlLbl val="0"/>
      </c:catAx>
      <c:valAx>
        <c:axId val="88460672"/>
        <c:scaling>
          <c:orientation val="minMax"/>
        </c:scaling>
        <c:delete val="0"/>
        <c:axPos val="l"/>
        <c:majorGridlines/>
        <c:numFmt formatCode="General" sourceLinked="1"/>
        <c:majorTickMark val="out"/>
        <c:minorTickMark val="none"/>
        <c:tickLblPos val="nextTo"/>
        <c:crossAx val="885207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63480857996199"/>
          <c:y val="3.1820731312695499E-2"/>
          <c:w val="0.68602237759073204"/>
          <c:h val="0.72153147808578721"/>
        </c:manualLayout>
      </c:layout>
      <c:barChart>
        <c:barDir val="col"/>
        <c:grouping val="clustered"/>
        <c:varyColors val="0"/>
        <c:ser>
          <c:idx val="1"/>
          <c:order val="0"/>
          <c:tx>
            <c:strRef>
              <c:f>Sheet1!$C$1</c:f>
              <c:strCache>
                <c:ptCount val="1"/>
                <c:pt idx="0">
                  <c:v>Opioid</c:v>
                </c:pt>
              </c:strCache>
            </c:strRef>
          </c:tx>
          <c:spPr>
            <a:solidFill>
              <a:schemeClr val="tx2">
                <a:lumMod val="60000"/>
                <a:lumOff val="40000"/>
              </a:schemeClr>
            </a:solidFill>
            <a:ln w="28575">
              <a:noFill/>
            </a:ln>
          </c:spPr>
          <c:invertIfNegative val="0"/>
          <c:dPt>
            <c:idx val="2"/>
            <c:invertIfNegative val="0"/>
            <c:bubble3D val="0"/>
            <c:spPr>
              <a:solidFill>
                <a:schemeClr val="tx2">
                  <a:lumMod val="60000"/>
                  <a:lumOff val="40000"/>
                </a:schemeClr>
              </a:solidFill>
              <a:ln w="28575">
                <a:noFill/>
              </a:ln>
            </c:spPr>
            <c:extLst>
              <c:ext xmlns:c16="http://schemas.microsoft.com/office/drawing/2014/chart" uri="{C3380CC4-5D6E-409C-BE32-E72D297353CC}">
                <c16:uniqueId val="{00000001-6B70-5049-83EA-2C86EB62EC1F}"/>
              </c:ext>
            </c:extLst>
          </c:dPt>
          <c:dLbls>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64.7</c:v>
                </c:pt>
                <c:pt idx="1">
                  <c:v>68.2</c:v>
                </c:pt>
                <c:pt idx="2">
                  <c:v>71.3</c:v>
                </c:pt>
                <c:pt idx="3">
                  <c:v>72.7</c:v>
                </c:pt>
                <c:pt idx="4">
                  <c:v>71</c:v>
                </c:pt>
              </c:numCache>
            </c:numRef>
          </c:val>
          <c:extLst>
            <c:ext xmlns:c16="http://schemas.microsoft.com/office/drawing/2014/chart" uri="{C3380CC4-5D6E-409C-BE32-E72D297353CC}">
              <c16:uniqueId val="{00000001-4ABA-447D-89CC-A19CC721762E}"/>
            </c:ext>
          </c:extLst>
        </c:ser>
        <c:ser>
          <c:idx val="2"/>
          <c:order val="1"/>
          <c:tx>
            <c:strRef>
              <c:f>Sheet1!$D$1</c:f>
              <c:strCache>
                <c:ptCount val="1"/>
                <c:pt idx="0">
                  <c:v>Fentanyl</c:v>
                </c:pt>
              </c:strCache>
            </c:strRef>
          </c:tx>
          <c:spPr>
            <a:solidFill>
              <a:srgbClr val="002060"/>
            </a:solidFill>
            <a:ln w="22225"/>
          </c:spPr>
          <c:invertIfNegative val="0"/>
          <c:dLbls>
            <c:dLbl>
              <c:idx val="1"/>
              <c:layout>
                <c:manualLayout>
                  <c:x val="-4.3104579599963794E-3"/>
                  <c:y val="4.56603027361305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70-5049-83EA-2C86EB62EC1F}"/>
                </c:ext>
              </c:extLst>
            </c:dLbl>
            <c:dLbl>
              <c:idx val="2"/>
              <c:layout>
                <c:manualLayout>
                  <c:x val="1.4367816091955077E-3"/>
                  <c:y val="-4.56621004566218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70-5049-83EA-2C86EB62EC1F}"/>
                </c:ext>
              </c:extLst>
            </c:dLbl>
            <c:dLbl>
              <c:idx val="3"/>
              <c:layout>
                <c:manualLayout>
                  <c:x val="1.4367816091954023E-3"/>
                  <c:y val="-6.8493150684932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70-5049-83EA-2C86EB62EC1F}"/>
                </c:ext>
              </c:extLst>
            </c:dLbl>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4.5999999999999996</c:v>
                </c:pt>
                <c:pt idx="1">
                  <c:v>6</c:v>
                </c:pt>
                <c:pt idx="2">
                  <c:v>12</c:v>
                </c:pt>
                <c:pt idx="3">
                  <c:v>18</c:v>
                </c:pt>
                <c:pt idx="4">
                  <c:v>28</c:v>
                </c:pt>
              </c:numCache>
            </c:numRef>
          </c:val>
          <c:extLst>
            <c:ext xmlns:c16="http://schemas.microsoft.com/office/drawing/2014/chart" uri="{C3380CC4-5D6E-409C-BE32-E72D297353CC}">
              <c16:uniqueId val="{00000002-4ABA-447D-89CC-A19CC721762E}"/>
            </c:ext>
          </c:extLst>
        </c:ser>
        <c:ser>
          <c:idx val="3"/>
          <c:order val="2"/>
          <c:tx>
            <c:strRef>
              <c:f>Sheet1!$E$1</c:f>
              <c:strCache>
                <c:ptCount val="1"/>
                <c:pt idx="0">
                  <c:v>Heroin</c:v>
                </c:pt>
              </c:strCache>
            </c:strRef>
          </c:tx>
          <c:spPr>
            <a:solidFill>
              <a:schemeClr val="accent3"/>
            </a:solidFill>
          </c:spPr>
          <c:invertIfNegative val="0"/>
          <c:dLbls>
            <c:dLbl>
              <c:idx val="0"/>
              <c:layout>
                <c:manualLayout>
                  <c:x val="-1.4367816091954023E-3"/>
                  <c:y val="4.5662100456621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70-5049-83EA-2C86EB62EC1F}"/>
                </c:ext>
              </c:extLst>
            </c:dLbl>
            <c:dLbl>
              <c:idx val="2"/>
              <c:layout>
                <c:manualLayout>
                  <c:x val="5.74712643678160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70-5049-83EA-2C86EB62EC1F}"/>
                </c:ext>
              </c:extLst>
            </c:dLbl>
            <c:dLbl>
              <c:idx val="3"/>
              <c:layout>
                <c:manualLayout>
                  <c:x val="-1.4367816091954023E-3"/>
                  <c:y val="1.3698630136986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70-5049-83EA-2C86EB62EC1F}"/>
                </c:ext>
              </c:extLst>
            </c:dLbl>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5.4</c:v>
                </c:pt>
                <c:pt idx="1">
                  <c:v>11.6</c:v>
                </c:pt>
                <c:pt idx="2">
                  <c:v>14.1</c:v>
                </c:pt>
                <c:pt idx="3">
                  <c:v>15.9</c:v>
                </c:pt>
                <c:pt idx="4">
                  <c:v>18</c:v>
                </c:pt>
              </c:numCache>
            </c:numRef>
          </c:val>
          <c:extLst>
            <c:ext xmlns:c16="http://schemas.microsoft.com/office/drawing/2014/chart" uri="{C3380CC4-5D6E-409C-BE32-E72D297353CC}">
              <c16:uniqueId val="{00000008-6B70-5049-83EA-2C86EB62EC1F}"/>
            </c:ext>
          </c:extLst>
        </c:ser>
        <c:dLbls>
          <c:dLblPos val="outEnd"/>
          <c:showLegendKey val="0"/>
          <c:showVal val="1"/>
          <c:showCatName val="0"/>
          <c:showSerName val="0"/>
          <c:showPercent val="0"/>
          <c:showBubbleSize val="0"/>
        </c:dLbls>
        <c:gapWidth val="150"/>
        <c:axId val="88521216"/>
        <c:axId val="88462976"/>
      </c:barChart>
      <c:catAx>
        <c:axId val="88521216"/>
        <c:scaling>
          <c:orientation val="minMax"/>
        </c:scaling>
        <c:delete val="0"/>
        <c:axPos val="b"/>
        <c:numFmt formatCode="General" sourceLinked="1"/>
        <c:majorTickMark val="out"/>
        <c:minorTickMark val="none"/>
        <c:tickLblPos val="nextTo"/>
        <c:crossAx val="88462976"/>
        <c:crosses val="autoZero"/>
        <c:auto val="1"/>
        <c:lblAlgn val="ctr"/>
        <c:lblOffset val="100"/>
        <c:noMultiLvlLbl val="0"/>
      </c:catAx>
      <c:valAx>
        <c:axId val="88462976"/>
        <c:scaling>
          <c:orientation val="minMax"/>
          <c:max val="100"/>
          <c:min val="0"/>
        </c:scaling>
        <c:delete val="0"/>
        <c:axPos val="l"/>
        <c:majorGridlines>
          <c:spPr>
            <a:ln>
              <a:gradFill>
                <a:gsLst>
                  <a:gs pos="0">
                    <a:schemeClr val="bg1">
                      <a:lumMod val="75000"/>
                    </a:schemeClr>
                  </a:gs>
                  <a:gs pos="1000">
                    <a:schemeClr val="bg1">
                      <a:lumMod val="75000"/>
                    </a:schemeClr>
                  </a:gs>
                  <a:gs pos="1000">
                    <a:schemeClr val="bg1">
                      <a:lumMod val="75000"/>
                    </a:schemeClr>
                  </a:gs>
                </a:gsLst>
                <a:lin ang="5400000" scaled="0"/>
              </a:gradFill>
            </a:ln>
          </c:spPr>
        </c:majorGridlines>
        <c:numFmt formatCode="#,##0" sourceLinked="0"/>
        <c:majorTickMark val="out"/>
        <c:minorTickMark val="none"/>
        <c:tickLblPos val="nextTo"/>
        <c:txPr>
          <a:bodyPr/>
          <a:lstStyle/>
          <a:p>
            <a:pPr>
              <a:defRPr sz="1600"/>
            </a:pPr>
            <a:endParaRPr lang="en-US"/>
          </a:p>
        </c:txPr>
        <c:crossAx val="88521216"/>
        <c:crosses val="autoZero"/>
        <c:crossBetween val="between"/>
        <c:majorUnit val="10"/>
        <c:minorUnit val="2"/>
      </c:valAx>
    </c:plotArea>
    <c:legend>
      <c:legendPos val="r"/>
      <c:overlay val="0"/>
    </c:legend>
    <c:plotVisOnly val="1"/>
    <c:dispBlanksAs val="gap"/>
    <c:showDLblsOverMax val="0"/>
  </c:chart>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8306288002067"/>
          <c:y val="3.4103836335526549E-2"/>
          <c:w val="0.75649291593620538"/>
          <c:h val="0.76034426347391504"/>
        </c:manualLayout>
      </c:layout>
      <c:barChart>
        <c:barDir val="col"/>
        <c:grouping val="clustered"/>
        <c:varyColors val="0"/>
        <c:ser>
          <c:idx val="1"/>
          <c:order val="0"/>
          <c:tx>
            <c:strRef>
              <c:f>Sheet1!$C$1</c:f>
              <c:strCache>
                <c:ptCount val="1"/>
                <c:pt idx="0">
                  <c:v>Opioid</c:v>
                </c:pt>
              </c:strCache>
            </c:strRef>
          </c:tx>
          <c:spPr>
            <a:solidFill>
              <a:schemeClr val="tx2">
                <a:lumMod val="60000"/>
                <a:lumOff val="40000"/>
              </a:schemeClr>
            </a:solidFill>
            <a:ln w="28575">
              <a:noFill/>
            </a:ln>
          </c:spPr>
          <c:invertIfNegative val="0"/>
          <c:dPt>
            <c:idx val="2"/>
            <c:invertIfNegative val="0"/>
            <c:bubble3D val="0"/>
            <c:spPr>
              <a:solidFill>
                <a:schemeClr val="tx2">
                  <a:lumMod val="60000"/>
                  <a:lumOff val="40000"/>
                </a:schemeClr>
              </a:solidFill>
              <a:ln w="28575">
                <a:noFill/>
              </a:ln>
            </c:spPr>
            <c:extLst>
              <c:ext xmlns:c16="http://schemas.microsoft.com/office/drawing/2014/chart" uri="{C3380CC4-5D6E-409C-BE32-E72D297353CC}">
                <c16:uniqueId val="{00000001-0B20-1648-9914-471629B58CA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64.7</c:v>
                </c:pt>
                <c:pt idx="1">
                  <c:v>68.2</c:v>
                </c:pt>
                <c:pt idx="2">
                  <c:v>71.3</c:v>
                </c:pt>
                <c:pt idx="3">
                  <c:v>72.7</c:v>
                </c:pt>
                <c:pt idx="4">
                  <c:v>71</c:v>
                </c:pt>
              </c:numCache>
            </c:numRef>
          </c:val>
          <c:extLst>
            <c:ext xmlns:c16="http://schemas.microsoft.com/office/drawing/2014/chart" uri="{C3380CC4-5D6E-409C-BE32-E72D297353CC}">
              <c16:uniqueId val="{00000001-4ABA-447D-89CC-A19CC721762E}"/>
            </c:ext>
          </c:extLst>
        </c:ser>
        <c:ser>
          <c:idx val="2"/>
          <c:order val="1"/>
          <c:tx>
            <c:strRef>
              <c:f>Sheet1!$D$1</c:f>
              <c:strCache>
                <c:ptCount val="1"/>
                <c:pt idx="0">
                  <c:v>Fentanyl</c:v>
                </c:pt>
              </c:strCache>
            </c:strRef>
          </c:tx>
          <c:spPr>
            <a:solidFill>
              <a:srgbClr val="002060"/>
            </a:solidFill>
            <a:ln w="22225"/>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4.5999999999999996</c:v>
                </c:pt>
                <c:pt idx="1">
                  <c:v>5.5</c:v>
                </c:pt>
                <c:pt idx="2">
                  <c:v>12</c:v>
                </c:pt>
                <c:pt idx="3">
                  <c:v>18</c:v>
                </c:pt>
                <c:pt idx="4">
                  <c:v>28</c:v>
                </c:pt>
              </c:numCache>
            </c:numRef>
          </c:val>
          <c:extLst>
            <c:ext xmlns:c16="http://schemas.microsoft.com/office/drawing/2014/chart" uri="{C3380CC4-5D6E-409C-BE32-E72D297353CC}">
              <c16:uniqueId val="{00000002-4ABA-447D-89CC-A19CC721762E}"/>
            </c:ext>
          </c:extLst>
        </c:ser>
        <c:ser>
          <c:idx val="3"/>
          <c:order val="2"/>
          <c:tx>
            <c:strRef>
              <c:f>Sheet1!$E$1</c:f>
              <c:strCache>
                <c:ptCount val="1"/>
                <c:pt idx="0">
                  <c:v>Heroin</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5.4</c:v>
                </c:pt>
                <c:pt idx="1">
                  <c:v>11.6</c:v>
                </c:pt>
                <c:pt idx="2">
                  <c:v>14.1</c:v>
                </c:pt>
                <c:pt idx="3">
                  <c:v>15.9</c:v>
                </c:pt>
                <c:pt idx="4">
                  <c:v>18</c:v>
                </c:pt>
              </c:numCache>
            </c:numRef>
          </c:val>
          <c:extLst>
            <c:ext xmlns:c16="http://schemas.microsoft.com/office/drawing/2014/chart" uri="{C3380CC4-5D6E-409C-BE32-E72D297353CC}">
              <c16:uniqueId val="{00000008-0B20-1648-9914-471629B58CA1}"/>
            </c:ext>
          </c:extLst>
        </c:ser>
        <c:ser>
          <c:idx val="0"/>
          <c:order val="3"/>
          <c:tx>
            <c:strRef>
              <c:f>Sheet1!$F$1</c:f>
              <c:strCache>
                <c:ptCount val="1"/>
                <c:pt idx="0">
                  <c:v>Buprenorphine</c:v>
                </c:pt>
              </c:strCache>
            </c:strRef>
          </c:tx>
          <c:spPr>
            <a:solidFill>
              <a:srgbClr val="33993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Sheet1!$F$2:$F$6</c:f>
              <c:numCache>
                <c:formatCode>0</c:formatCode>
                <c:ptCount val="5"/>
                <c:pt idx="0">
                  <c:v>2</c:v>
                </c:pt>
                <c:pt idx="1">
                  <c:v>3.7</c:v>
                </c:pt>
                <c:pt idx="2">
                  <c:v>3.4</c:v>
                </c:pt>
                <c:pt idx="3">
                  <c:v>4.0999999999999996</c:v>
                </c:pt>
                <c:pt idx="4">
                  <c:v>4</c:v>
                </c:pt>
              </c:numCache>
            </c:numRef>
          </c:val>
          <c:extLst>
            <c:ext xmlns:c16="http://schemas.microsoft.com/office/drawing/2014/chart" uri="{C3380CC4-5D6E-409C-BE32-E72D297353CC}">
              <c16:uniqueId val="{00000009-0B20-1648-9914-471629B58CA1}"/>
            </c:ext>
          </c:extLst>
        </c:ser>
        <c:dLbls>
          <c:dLblPos val="outEnd"/>
          <c:showLegendKey val="0"/>
          <c:showVal val="1"/>
          <c:showCatName val="0"/>
          <c:showSerName val="0"/>
          <c:showPercent val="0"/>
          <c:showBubbleSize val="0"/>
        </c:dLbls>
        <c:gapWidth val="150"/>
        <c:axId val="88606208"/>
        <c:axId val="89251840"/>
      </c:barChart>
      <c:catAx>
        <c:axId val="88606208"/>
        <c:scaling>
          <c:orientation val="minMax"/>
        </c:scaling>
        <c:delete val="0"/>
        <c:axPos val="b"/>
        <c:numFmt formatCode="General" sourceLinked="1"/>
        <c:majorTickMark val="out"/>
        <c:minorTickMark val="none"/>
        <c:tickLblPos val="nextTo"/>
        <c:crossAx val="89251840"/>
        <c:crosses val="autoZero"/>
        <c:auto val="1"/>
        <c:lblAlgn val="ctr"/>
        <c:lblOffset val="100"/>
        <c:noMultiLvlLbl val="0"/>
      </c:catAx>
      <c:valAx>
        <c:axId val="89251840"/>
        <c:scaling>
          <c:orientation val="minMax"/>
          <c:max val="100"/>
        </c:scaling>
        <c:delete val="0"/>
        <c:axPos val="l"/>
        <c:majorGridlines>
          <c:spPr>
            <a:ln>
              <a:gradFill>
                <a:gsLst>
                  <a:gs pos="0">
                    <a:schemeClr val="bg1">
                      <a:lumMod val="75000"/>
                    </a:schemeClr>
                  </a:gs>
                  <a:gs pos="50000">
                    <a:schemeClr val="bg1">
                      <a:lumMod val="75000"/>
                    </a:schemeClr>
                  </a:gs>
                  <a:gs pos="100000">
                    <a:schemeClr val="bg1">
                      <a:lumMod val="75000"/>
                    </a:schemeClr>
                  </a:gs>
                </a:gsLst>
                <a:lin ang="5400000" scaled="0"/>
              </a:gradFill>
            </a:ln>
          </c:spPr>
        </c:majorGridlines>
        <c:numFmt formatCode="0" sourceLinked="1"/>
        <c:majorTickMark val="out"/>
        <c:minorTickMark val="none"/>
        <c:tickLblPos val="nextTo"/>
        <c:crossAx val="88606208"/>
        <c:crosses val="autoZero"/>
        <c:crossBetween val="between"/>
      </c:valAx>
    </c:plotArea>
    <c:legend>
      <c:legendPos val="r"/>
      <c:layout>
        <c:manualLayout>
          <c:xMode val="edge"/>
          <c:yMode val="edge"/>
          <c:x val="0.82986294647380443"/>
          <c:y val="0.20001725811670801"/>
          <c:w val="0.16566256335827698"/>
          <c:h val="0.21640383993096754"/>
        </c:manualLayout>
      </c:layout>
      <c:overlay val="0"/>
      <c:spPr>
        <a:solidFill>
          <a:schemeClr val="bg1"/>
        </a:solidFill>
      </c:spPr>
    </c:legend>
    <c:plotVisOnly val="1"/>
    <c:dispBlanksAs val="gap"/>
    <c:showDLblsOverMax val="0"/>
  </c:chart>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49</c:v>
                </c:pt>
                <c:pt idx="2">
                  <c:v>146</c:v>
                </c:pt>
                <c:pt idx="3">
                  <c:v>197</c:v>
                </c:pt>
                <c:pt idx="4">
                  <c:v>206</c:v>
                </c:pt>
                <c:pt idx="5">
                  <c:v>126</c:v>
                </c:pt>
                <c:pt idx="6">
                  <c:v>24</c:v>
                </c:pt>
                <c:pt idx="7">
                  <c:v>0</c:v>
                </c:pt>
                <c:pt idx="8">
                  <c:v>0</c:v>
                </c:pt>
              </c:numCache>
            </c:numRef>
          </c:val>
          <c:extLst>
            <c:ext xmlns:c16="http://schemas.microsoft.com/office/drawing/2014/chart" uri="{C3380CC4-5D6E-409C-BE32-E72D297353CC}">
              <c16:uniqueId val="{00000000-ACEC-E14A-B8FA-140A531E1F79}"/>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48</c:v>
                </c:pt>
                <c:pt idx="2">
                  <c:v>195</c:v>
                </c:pt>
                <c:pt idx="3">
                  <c:v>213</c:v>
                </c:pt>
                <c:pt idx="4">
                  <c:v>264</c:v>
                </c:pt>
                <c:pt idx="5">
                  <c:v>123</c:v>
                </c:pt>
                <c:pt idx="6">
                  <c:v>13</c:v>
                </c:pt>
                <c:pt idx="7">
                  <c:v>4</c:v>
                </c:pt>
                <c:pt idx="8">
                  <c:v>0</c:v>
                </c:pt>
              </c:numCache>
            </c:numRef>
          </c:val>
          <c:extLst>
            <c:ext xmlns:c16="http://schemas.microsoft.com/office/drawing/2014/chart" uri="{C3380CC4-5D6E-409C-BE32-E72D297353CC}">
              <c16:uniqueId val="{00000001-ACEC-E14A-B8FA-140A531E1F79}"/>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0</c:v>
                </c:pt>
                <c:pt idx="1">
                  <c:v>68</c:v>
                </c:pt>
                <c:pt idx="2">
                  <c:v>204</c:v>
                </c:pt>
                <c:pt idx="3">
                  <c:v>259</c:v>
                </c:pt>
                <c:pt idx="4">
                  <c:v>295</c:v>
                </c:pt>
                <c:pt idx="5">
                  <c:v>165</c:v>
                </c:pt>
                <c:pt idx="6">
                  <c:v>31</c:v>
                </c:pt>
                <c:pt idx="7">
                  <c:v>8</c:v>
                </c:pt>
                <c:pt idx="8">
                  <c:v>1</c:v>
                </c:pt>
              </c:numCache>
            </c:numRef>
          </c:val>
          <c:extLst>
            <c:ext xmlns:c16="http://schemas.microsoft.com/office/drawing/2014/chart" uri="{C3380CC4-5D6E-409C-BE32-E72D297353CC}">
              <c16:uniqueId val="{00000002-ACEC-E14A-B8FA-140A531E1F79}"/>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2</c:v>
                </c:pt>
                <c:pt idx="1">
                  <c:v>86</c:v>
                </c:pt>
                <c:pt idx="2">
                  <c:v>288</c:v>
                </c:pt>
                <c:pt idx="3">
                  <c:v>279</c:v>
                </c:pt>
                <c:pt idx="4">
                  <c:v>298</c:v>
                </c:pt>
                <c:pt idx="5">
                  <c:v>189</c:v>
                </c:pt>
                <c:pt idx="6">
                  <c:v>38</c:v>
                </c:pt>
                <c:pt idx="7">
                  <c:v>4</c:v>
                </c:pt>
                <c:pt idx="8">
                  <c:v>2</c:v>
                </c:pt>
              </c:numCache>
            </c:numRef>
          </c:val>
          <c:extLst>
            <c:ext xmlns:c16="http://schemas.microsoft.com/office/drawing/2014/chart" uri="{C3380CC4-5D6E-409C-BE32-E72D297353CC}">
              <c16:uniqueId val="{00000003-ACEC-E14A-B8FA-140A531E1F79}"/>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1</c:v>
                </c:pt>
                <c:pt idx="1">
                  <c:v>102</c:v>
                </c:pt>
                <c:pt idx="2">
                  <c:v>303</c:v>
                </c:pt>
                <c:pt idx="3">
                  <c:v>307</c:v>
                </c:pt>
                <c:pt idx="4">
                  <c:v>305</c:v>
                </c:pt>
                <c:pt idx="5">
                  <c:v>198</c:v>
                </c:pt>
                <c:pt idx="6">
                  <c:v>40</c:v>
                </c:pt>
                <c:pt idx="7">
                  <c:v>6</c:v>
                </c:pt>
                <c:pt idx="8">
                  <c:v>4</c:v>
                </c:pt>
              </c:numCache>
            </c:numRef>
          </c:val>
          <c:extLst>
            <c:ext xmlns:c16="http://schemas.microsoft.com/office/drawing/2014/chart" uri="{C3380CC4-5D6E-409C-BE32-E72D297353CC}">
              <c16:uniqueId val="{00000004-ACEC-E14A-B8FA-140A531E1F79}"/>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ACEC-E14A-B8FA-140A531E1F79}"/>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ACEC-E14A-B8FA-140A531E1F79}"/>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ACEC-E14A-B8FA-140A531E1F79}"/>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ACEC-E14A-B8FA-140A531E1F79}"/>
            </c:ext>
          </c:extLst>
        </c:ser>
        <c:dLbls>
          <c:showLegendKey val="0"/>
          <c:showVal val="0"/>
          <c:showCatName val="0"/>
          <c:showSerName val="0"/>
          <c:showPercent val="0"/>
          <c:showBubbleSize val="0"/>
        </c:dLbls>
        <c:gapWidth val="150"/>
        <c:axId val="91787264"/>
        <c:axId val="89254144"/>
      </c:barChart>
      <c:catAx>
        <c:axId val="91787264"/>
        <c:scaling>
          <c:orientation val="minMax"/>
        </c:scaling>
        <c:delete val="0"/>
        <c:axPos val="b"/>
        <c:numFmt formatCode="General" sourceLinked="0"/>
        <c:majorTickMark val="out"/>
        <c:minorTickMark val="none"/>
        <c:tickLblPos val="nextTo"/>
        <c:crossAx val="89254144"/>
        <c:crosses val="autoZero"/>
        <c:auto val="1"/>
        <c:lblAlgn val="ctr"/>
        <c:lblOffset val="100"/>
        <c:noMultiLvlLbl val="0"/>
      </c:catAx>
      <c:valAx>
        <c:axId val="89254144"/>
        <c:scaling>
          <c:orientation val="minMax"/>
        </c:scaling>
        <c:delete val="0"/>
        <c:axPos val="l"/>
        <c:majorGridlines/>
        <c:numFmt formatCode="########0" sourceLinked="1"/>
        <c:majorTickMark val="out"/>
        <c:minorTickMark val="none"/>
        <c:tickLblPos val="nextTo"/>
        <c:crossAx val="91787264"/>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279A-0045-9A85-D0A0D94E6D5E}"/>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279A-0045-9A85-D0A0D94E6D5E}"/>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279A-0045-9A85-D0A0D94E6D5E}"/>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49</c:v>
                </c:pt>
                <c:pt idx="1">
                  <c:v>48</c:v>
                </c:pt>
                <c:pt idx="2">
                  <c:v>68</c:v>
                </c:pt>
                <c:pt idx="3">
                  <c:v>86</c:v>
                </c:pt>
                <c:pt idx="4" formatCode="General">
                  <c:v>102</c:v>
                </c:pt>
              </c:numCache>
            </c:numRef>
          </c:val>
          <c:smooth val="0"/>
          <c:extLst>
            <c:ext xmlns:c16="http://schemas.microsoft.com/office/drawing/2014/chart" uri="{C3380CC4-5D6E-409C-BE32-E72D297353CC}">
              <c16:uniqueId val="{00000003-279A-0045-9A85-D0A0D94E6D5E}"/>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146</c:v>
                </c:pt>
                <c:pt idx="1">
                  <c:v>195</c:v>
                </c:pt>
                <c:pt idx="2">
                  <c:v>204</c:v>
                </c:pt>
                <c:pt idx="3">
                  <c:v>288</c:v>
                </c:pt>
                <c:pt idx="4" formatCode="General">
                  <c:v>303</c:v>
                </c:pt>
              </c:numCache>
            </c:numRef>
          </c:val>
          <c:smooth val="0"/>
          <c:extLst>
            <c:ext xmlns:c16="http://schemas.microsoft.com/office/drawing/2014/chart" uri="{C3380CC4-5D6E-409C-BE32-E72D297353CC}">
              <c16:uniqueId val="{00000004-279A-0045-9A85-D0A0D94E6D5E}"/>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197</c:v>
                </c:pt>
                <c:pt idx="1">
                  <c:v>213</c:v>
                </c:pt>
                <c:pt idx="2">
                  <c:v>259</c:v>
                </c:pt>
                <c:pt idx="3">
                  <c:v>279</c:v>
                </c:pt>
                <c:pt idx="4" formatCode="General">
                  <c:v>307</c:v>
                </c:pt>
              </c:numCache>
            </c:numRef>
          </c:val>
          <c:smooth val="0"/>
          <c:extLst>
            <c:ext xmlns:c16="http://schemas.microsoft.com/office/drawing/2014/chart" uri="{C3380CC4-5D6E-409C-BE32-E72D297353CC}">
              <c16:uniqueId val="{00000005-279A-0045-9A85-D0A0D94E6D5E}"/>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206</c:v>
                </c:pt>
                <c:pt idx="1">
                  <c:v>264</c:v>
                </c:pt>
                <c:pt idx="2">
                  <c:v>295</c:v>
                </c:pt>
                <c:pt idx="3">
                  <c:v>298</c:v>
                </c:pt>
                <c:pt idx="4" formatCode="General">
                  <c:v>305</c:v>
                </c:pt>
              </c:numCache>
            </c:numRef>
          </c:val>
          <c:smooth val="0"/>
          <c:extLst>
            <c:ext xmlns:c16="http://schemas.microsoft.com/office/drawing/2014/chart" uri="{C3380CC4-5D6E-409C-BE32-E72D297353CC}">
              <c16:uniqueId val="{00000006-279A-0045-9A85-D0A0D94E6D5E}"/>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126</c:v>
                </c:pt>
                <c:pt idx="1">
                  <c:v>123</c:v>
                </c:pt>
                <c:pt idx="2">
                  <c:v>165</c:v>
                </c:pt>
                <c:pt idx="3">
                  <c:v>189</c:v>
                </c:pt>
                <c:pt idx="4" formatCode="General">
                  <c:v>198</c:v>
                </c:pt>
              </c:numCache>
            </c:numRef>
          </c:val>
          <c:smooth val="0"/>
          <c:extLst>
            <c:ext xmlns:c16="http://schemas.microsoft.com/office/drawing/2014/chart" uri="{C3380CC4-5D6E-409C-BE32-E72D297353CC}">
              <c16:uniqueId val="{00000007-279A-0045-9A85-D0A0D94E6D5E}"/>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24</c:v>
                </c:pt>
                <c:pt idx="1">
                  <c:v>13</c:v>
                </c:pt>
                <c:pt idx="2">
                  <c:v>31</c:v>
                </c:pt>
                <c:pt idx="3">
                  <c:v>38</c:v>
                </c:pt>
                <c:pt idx="4" formatCode="General">
                  <c:v>40</c:v>
                </c:pt>
              </c:numCache>
            </c:numRef>
          </c:val>
          <c:smooth val="0"/>
          <c:extLst>
            <c:ext xmlns:c16="http://schemas.microsoft.com/office/drawing/2014/chart" uri="{C3380CC4-5D6E-409C-BE32-E72D297353CC}">
              <c16:uniqueId val="{00000008-279A-0045-9A85-D0A0D94E6D5E}"/>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4</c:v>
                </c:pt>
                <c:pt idx="1">
                  <c:v>4</c:v>
                </c:pt>
                <c:pt idx="2">
                  <c:v>8</c:v>
                </c:pt>
                <c:pt idx="3">
                  <c:v>4</c:v>
                </c:pt>
                <c:pt idx="4" formatCode="General">
                  <c:v>6</c:v>
                </c:pt>
              </c:numCache>
            </c:numRef>
          </c:val>
          <c:smooth val="0"/>
          <c:extLst>
            <c:ext xmlns:c16="http://schemas.microsoft.com/office/drawing/2014/chart" uri="{C3380CC4-5D6E-409C-BE32-E72D297353CC}">
              <c16:uniqueId val="{00000009-279A-0045-9A85-D0A0D94E6D5E}"/>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1</c:v>
                </c:pt>
                <c:pt idx="3">
                  <c:v>2</c:v>
                </c:pt>
                <c:pt idx="4" formatCode="General">
                  <c:v>4</c:v>
                </c:pt>
              </c:numCache>
            </c:numRef>
          </c:val>
          <c:smooth val="0"/>
          <c:extLst>
            <c:ext xmlns:c16="http://schemas.microsoft.com/office/drawing/2014/chart" uri="{C3380CC4-5D6E-409C-BE32-E72D297353CC}">
              <c16:uniqueId val="{0000000A-279A-0045-9A85-D0A0D94E6D5E}"/>
            </c:ext>
          </c:extLst>
        </c:ser>
        <c:dLbls>
          <c:showLegendKey val="0"/>
          <c:showVal val="0"/>
          <c:showCatName val="0"/>
          <c:showSerName val="0"/>
          <c:showPercent val="0"/>
          <c:showBubbleSize val="0"/>
        </c:dLbls>
        <c:marker val="1"/>
        <c:smooth val="0"/>
        <c:axId val="91789824"/>
        <c:axId val="89256448"/>
      </c:lineChart>
      <c:catAx>
        <c:axId val="91789824"/>
        <c:scaling>
          <c:orientation val="minMax"/>
        </c:scaling>
        <c:delete val="0"/>
        <c:axPos val="b"/>
        <c:numFmt formatCode="General" sourceLinked="1"/>
        <c:majorTickMark val="out"/>
        <c:minorTickMark val="none"/>
        <c:tickLblPos val="nextTo"/>
        <c:crossAx val="89256448"/>
        <c:crosses val="autoZero"/>
        <c:auto val="1"/>
        <c:lblAlgn val="ctr"/>
        <c:lblOffset val="100"/>
        <c:noMultiLvlLbl val="0"/>
      </c:catAx>
      <c:valAx>
        <c:axId val="89256448"/>
        <c:scaling>
          <c:orientation val="minMax"/>
        </c:scaling>
        <c:delete val="0"/>
        <c:axPos val="l"/>
        <c:majorGridlines/>
        <c:numFmt formatCode="########0" sourceLinked="1"/>
        <c:majorTickMark val="out"/>
        <c:minorTickMark val="none"/>
        <c:tickLblPos val="nextTo"/>
        <c:crossAx val="91789824"/>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94</c:v>
                </c:pt>
                <c:pt idx="1">
                  <c:v>95</c:v>
                </c:pt>
                <c:pt idx="2">
                  <c:v>93</c:v>
                </c:pt>
                <c:pt idx="3">
                  <c:v>92</c:v>
                </c:pt>
                <c:pt idx="4">
                  <c:v>90</c:v>
                </c:pt>
              </c:numCache>
            </c:numRef>
          </c:val>
          <c:extLst>
            <c:ext xmlns:c16="http://schemas.microsoft.com/office/drawing/2014/chart" uri="{C3380CC4-5D6E-409C-BE32-E72D297353CC}">
              <c16:uniqueId val="{00000000-50B1-2B4A-A77B-2384A9930D27}"/>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53</c:v>
                </c:pt>
                <c:pt idx="1">
                  <c:v>56</c:v>
                </c:pt>
                <c:pt idx="2">
                  <c:v>54</c:v>
                </c:pt>
                <c:pt idx="3">
                  <c:v>53</c:v>
                </c:pt>
                <c:pt idx="4">
                  <c:v>51</c:v>
                </c:pt>
              </c:numCache>
            </c:numRef>
          </c:val>
          <c:extLst>
            <c:ext xmlns:c16="http://schemas.microsoft.com/office/drawing/2014/chart" uri="{C3380CC4-5D6E-409C-BE32-E72D297353CC}">
              <c16:uniqueId val="{00000001-50B1-2B4A-A77B-2384A9930D27}"/>
            </c:ext>
          </c:extLst>
        </c:ser>
        <c:dLbls>
          <c:showLegendKey val="0"/>
          <c:showVal val="0"/>
          <c:showCatName val="0"/>
          <c:showSerName val="0"/>
          <c:showPercent val="0"/>
          <c:showBubbleSize val="0"/>
        </c:dLbls>
        <c:gapWidth val="150"/>
        <c:axId val="91966464"/>
        <c:axId val="89259328"/>
      </c:barChart>
      <c:catAx>
        <c:axId val="91966464"/>
        <c:scaling>
          <c:orientation val="minMax"/>
        </c:scaling>
        <c:delete val="0"/>
        <c:axPos val="b"/>
        <c:numFmt formatCode="General" sourceLinked="1"/>
        <c:majorTickMark val="out"/>
        <c:minorTickMark val="none"/>
        <c:tickLblPos val="nextTo"/>
        <c:crossAx val="89259328"/>
        <c:crosses val="autoZero"/>
        <c:auto val="1"/>
        <c:lblAlgn val="ctr"/>
        <c:lblOffset val="100"/>
        <c:noMultiLvlLbl val="0"/>
      </c:catAx>
      <c:valAx>
        <c:axId val="89259328"/>
        <c:scaling>
          <c:orientation val="minMax"/>
        </c:scaling>
        <c:delete val="0"/>
        <c:axPos val="l"/>
        <c:majorGridlines/>
        <c:numFmt formatCode="General" sourceLinked="1"/>
        <c:majorTickMark val="out"/>
        <c:minorTickMark val="none"/>
        <c:tickLblPos val="nextTo"/>
        <c:crossAx val="919664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7825970906169E-2"/>
          <c:y val="2.8440663667041621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34</c:v>
                </c:pt>
                <c:pt idx="2">
                  <c:v>105</c:v>
                </c:pt>
                <c:pt idx="3">
                  <c:v>156</c:v>
                </c:pt>
                <c:pt idx="4">
                  <c:v>164</c:v>
                </c:pt>
                <c:pt idx="5">
                  <c:v>97</c:v>
                </c:pt>
                <c:pt idx="6">
                  <c:v>18</c:v>
                </c:pt>
                <c:pt idx="7">
                  <c:v>2</c:v>
                </c:pt>
                <c:pt idx="8">
                  <c:v>0</c:v>
                </c:pt>
              </c:numCache>
            </c:numRef>
          </c:val>
          <c:extLst>
            <c:ext xmlns:c16="http://schemas.microsoft.com/office/drawing/2014/chart" uri="{C3380CC4-5D6E-409C-BE32-E72D297353CC}">
              <c16:uniqueId val="{00000000-7B1F-BF40-9019-13D6D0FCD7AC}"/>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27</c:v>
                </c:pt>
                <c:pt idx="2">
                  <c:v>129</c:v>
                </c:pt>
                <c:pt idx="3">
                  <c:v>145</c:v>
                </c:pt>
                <c:pt idx="4">
                  <c:v>193</c:v>
                </c:pt>
                <c:pt idx="5">
                  <c:v>98</c:v>
                </c:pt>
                <c:pt idx="6">
                  <c:v>7</c:v>
                </c:pt>
                <c:pt idx="7">
                  <c:v>4</c:v>
                </c:pt>
                <c:pt idx="8">
                  <c:v>0</c:v>
                </c:pt>
              </c:numCache>
            </c:numRef>
          </c:val>
          <c:extLst>
            <c:ext xmlns:c16="http://schemas.microsoft.com/office/drawing/2014/chart" uri="{C3380CC4-5D6E-409C-BE32-E72D297353CC}">
              <c16:uniqueId val="{00000001-7B1F-BF40-9019-13D6D0FCD7AC}"/>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0</c:v>
                </c:pt>
                <c:pt idx="1">
                  <c:v>32</c:v>
                </c:pt>
                <c:pt idx="2">
                  <c:v>109</c:v>
                </c:pt>
                <c:pt idx="3">
                  <c:v>175</c:v>
                </c:pt>
                <c:pt idx="4">
                  <c:v>206</c:v>
                </c:pt>
                <c:pt idx="5">
                  <c:v>136</c:v>
                </c:pt>
                <c:pt idx="6">
                  <c:v>22</c:v>
                </c:pt>
                <c:pt idx="7">
                  <c:v>6</c:v>
                </c:pt>
                <c:pt idx="8">
                  <c:v>1</c:v>
                </c:pt>
              </c:numCache>
            </c:numRef>
          </c:val>
          <c:extLst>
            <c:ext xmlns:c16="http://schemas.microsoft.com/office/drawing/2014/chart" uri="{C3380CC4-5D6E-409C-BE32-E72D297353CC}">
              <c16:uniqueId val="{00000002-7B1F-BF40-9019-13D6D0FCD7AC}"/>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1</c:v>
                </c:pt>
                <c:pt idx="1">
                  <c:v>41</c:v>
                </c:pt>
                <c:pt idx="2">
                  <c:v>136</c:v>
                </c:pt>
                <c:pt idx="3">
                  <c:v>170</c:v>
                </c:pt>
                <c:pt idx="4">
                  <c:v>224</c:v>
                </c:pt>
                <c:pt idx="5">
                  <c:v>133</c:v>
                </c:pt>
                <c:pt idx="6">
                  <c:v>30</c:v>
                </c:pt>
                <c:pt idx="7">
                  <c:v>3</c:v>
                </c:pt>
                <c:pt idx="8">
                  <c:v>1</c:v>
                </c:pt>
              </c:numCache>
            </c:numRef>
          </c:val>
          <c:extLst>
            <c:ext xmlns:c16="http://schemas.microsoft.com/office/drawing/2014/chart" uri="{C3380CC4-5D6E-409C-BE32-E72D297353CC}">
              <c16:uniqueId val="{00000003-7B1F-BF40-9019-13D6D0FCD7AC}"/>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0</c:v>
                </c:pt>
                <c:pt idx="1">
                  <c:v>47</c:v>
                </c:pt>
                <c:pt idx="2">
                  <c:v>120</c:v>
                </c:pt>
                <c:pt idx="3">
                  <c:v>140</c:v>
                </c:pt>
                <c:pt idx="4">
                  <c:v>180</c:v>
                </c:pt>
                <c:pt idx="5">
                  <c:v>122</c:v>
                </c:pt>
                <c:pt idx="6">
                  <c:v>26</c:v>
                </c:pt>
                <c:pt idx="7">
                  <c:v>5</c:v>
                </c:pt>
                <c:pt idx="8">
                  <c:v>3</c:v>
                </c:pt>
              </c:numCache>
            </c:numRef>
          </c:val>
          <c:extLst>
            <c:ext xmlns:c16="http://schemas.microsoft.com/office/drawing/2014/chart" uri="{C3380CC4-5D6E-409C-BE32-E72D297353CC}">
              <c16:uniqueId val="{00000004-7B1F-BF40-9019-13D6D0FCD7AC}"/>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7B1F-BF40-9019-13D6D0FCD7AC}"/>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7B1F-BF40-9019-13D6D0FCD7AC}"/>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7B1F-BF40-9019-13D6D0FCD7AC}"/>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7B1F-BF40-9019-13D6D0FCD7AC}"/>
            </c:ext>
          </c:extLst>
        </c:ser>
        <c:dLbls>
          <c:showLegendKey val="0"/>
          <c:showVal val="0"/>
          <c:showCatName val="0"/>
          <c:showSerName val="0"/>
          <c:showPercent val="0"/>
          <c:showBubbleSize val="0"/>
        </c:dLbls>
        <c:gapWidth val="150"/>
        <c:axId val="91966976"/>
        <c:axId val="92497600"/>
      </c:barChart>
      <c:catAx>
        <c:axId val="91966976"/>
        <c:scaling>
          <c:orientation val="minMax"/>
        </c:scaling>
        <c:delete val="0"/>
        <c:axPos val="b"/>
        <c:numFmt formatCode="General" sourceLinked="0"/>
        <c:majorTickMark val="out"/>
        <c:minorTickMark val="none"/>
        <c:tickLblPos val="nextTo"/>
        <c:crossAx val="92497600"/>
        <c:crosses val="autoZero"/>
        <c:auto val="1"/>
        <c:lblAlgn val="ctr"/>
        <c:lblOffset val="100"/>
        <c:noMultiLvlLbl val="0"/>
      </c:catAx>
      <c:valAx>
        <c:axId val="92497600"/>
        <c:scaling>
          <c:orientation val="minMax"/>
        </c:scaling>
        <c:delete val="0"/>
        <c:axPos val="l"/>
        <c:majorGridlines/>
        <c:numFmt formatCode="0" sourceLinked="0"/>
        <c:majorTickMark val="out"/>
        <c:minorTickMark val="none"/>
        <c:tickLblPos val="nextTo"/>
        <c:crossAx val="91966976"/>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B7CF-7044-BCFB-C786728A5258}"/>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B7CF-7044-BCFB-C786728A5258}"/>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B7CF-7044-BCFB-C786728A5258}"/>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34</c:v>
                </c:pt>
                <c:pt idx="1">
                  <c:v>27</c:v>
                </c:pt>
                <c:pt idx="2">
                  <c:v>32</c:v>
                </c:pt>
                <c:pt idx="3">
                  <c:v>41</c:v>
                </c:pt>
                <c:pt idx="4" formatCode="General">
                  <c:v>47</c:v>
                </c:pt>
              </c:numCache>
            </c:numRef>
          </c:val>
          <c:smooth val="0"/>
          <c:extLst>
            <c:ext xmlns:c16="http://schemas.microsoft.com/office/drawing/2014/chart" uri="{C3380CC4-5D6E-409C-BE32-E72D297353CC}">
              <c16:uniqueId val="{00000003-B7CF-7044-BCFB-C786728A5258}"/>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105</c:v>
                </c:pt>
                <c:pt idx="1">
                  <c:v>129</c:v>
                </c:pt>
                <c:pt idx="2">
                  <c:v>109</c:v>
                </c:pt>
                <c:pt idx="3">
                  <c:v>136</c:v>
                </c:pt>
                <c:pt idx="4" formatCode="General">
                  <c:v>120</c:v>
                </c:pt>
              </c:numCache>
            </c:numRef>
          </c:val>
          <c:smooth val="0"/>
          <c:extLst>
            <c:ext xmlns:c16="http://schemas.microsoft.com/office/drawing/2014/chart" uri="{C3380CC4-5D6E-409C-BE32-E72D297353CC}">
              <c16:uniqueId val="{00000004-B7CF-7044-BCFB-C786728A5258}"/>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156</c:v>
                </c:pt>
                <c:pt idx="1">
                  <c:v>145</c:v>
                </c:pt>
                <c:pt idx="2">
                  <c:v>175</c:v>
                </c:pt>
                <c:pt idx="3">
                  <c:v>170</c:v>
                </c:pt>
                <c:pt idx="4" formatCode="General">
                  <c:v>140</c:v>
                </c:pt>
              </c:numCache>
            </c:numRef>
          </c:val>
          <c:smooth val="0"/>
          <c:extLst>
            <c:ext xmlns:c16="http://schemas.microsoft.com/office/drawing/2014/chart" uri="{C3380CC4-5D6E-409C-BE32-E72D297353CC}">
              <c16:uniqueId val="{00000005-B7CF-7044-BCFB-C786728A5258}"/>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164</c:v>
                </c:pt>
                <c:pt idx="1">
                  <c:v>193</c:v>
                </c:pt>
                <c:pt idx="2">
                  <c:v>206</c:v>
                </c:pt>
                <c:pt idx="3">
                  <c:v>224</c:v>
                </c:pt>
                <c:pt idx="4" formatCode="General">
                  <c:v>180</c:v>
                </c:pt>
              </c:numCache>
            </c:numRef>
          </c:val>
          <c:smooth val="0"/>
          <c:extLst>
            <c:ext xmlns:c16="http://schemas.microsoft.com/office/drawing/2014/chart" uri="{C3380CC4-5D6E-409C-BE32-E72D297353CC}">
              <c16:uniqueId val="{00000006-B7CF-7044-BCFB-C786728A5258}"/>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97</c:v>
                </c:pt>
                <c:pt idx="1">
                  <c:v>98</c:v>
                </c:pt>
                <c:pt idx="2">
                  <c:v>136</c:v>
                </c:pt>
                <c:pt idx="3">
                  <c:v>133</c:v>
                </c:pt>
                <c:pt idx="4" formatCode="General">
                  <c:v>122</c:v>
                </c:pt>
              </c:numCache>
            </c:numRef>
          </c:val>
          <c:smooth val="0"/>
          <c:extLst>
            <c:ext xmlns:c16="http://schemas.microsoft.com/office/drawing/2014/chart" uri="{C3380CC4-5D6E-409C-BE32-E72D297353CC}">
              <c16:uniqueId val="{00000007-B7CF-7044-BCFB-C786728A5258}"/>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18</c:v>
                </c:pt>
                <c:pt idx="1">
                  <c:v>7</c:v>
                </c:pt>
                <c:pt idx="2">
                  <c:v>22</c:v>
                </c:pt>
                <c:pt idx="3">
                  <c:v>30</c:v>
                </c:pt>
                <c:pt idx="4" formatCode="General">
                  <c:v>26</c:v>
                </c:pt>
              </c:numCache>
            </c:numRef>
          </c:val>
          <c:smooth val="0"/>
          <c:extLst>
            <c:ext xmlns:c16="http://schemas.microsoft.com/office/drawing/2014/chart" uri="{C3380CC4-5D6E-409C-BE32-E72D297353CC}">
              <c16:uniqueId val="{00000008-B7CF-7044-BCFB-C786728A5258}"/>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2</c:v>
                </c:pt>
                <c:pt idx="1">
                  <c:v>4</c:v>
                </c:pt>
                <c:pt idx="2">
                  <c:v>6</c:v>
                </c:pt>
                <c:pt idx="3">
                  <c:v>3</c:v>
                </c:pt>
                <c:pt idx="4" formatCode="General">
                  <c:v>5</c:v>
                </c:pt>
              </c:numCache>
            </c:numRef>
          </c:val>
          <c:smooth val="0"/>
          <c:extLst>
            <c:ext xmlns:c16="http://schemas.microsoft.com/office/drawing/2014/chart" uri="{C3380CC4-5D6E-409C-BE32-E72D297353CC}">
              <c16:uniqueId val="{00000009-B7CF-7044-BCFB-C786728A5258}"/>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1</c:v>
                </c:pt>
                <c:pt idx="3">
                  <c:v>1</c:v>
                </c:pt>
                <c:pt idx="4" formatCode="General">
                  <c:v>3</c:v>
                </c:pt>
              </c:numCache>
            </c:numRef>
          </c:val>
          <c:smooth val="0"/>
          <c:extLst>
            <c:ext xmlns:c16="http://schemas.microsoft.com/office/drawing/2014/chart" uri="{C3380CC4-5D6E-409C-BE32-E72D297353CC}">
              <c16:uniqueId val="{0000000A-B7CF-7044-BCFB-C786728A5258}"/>
            </c:ext>
          </c:extLst>
        </c:ser>
        <c:dLbls>
          <c:showLegendKey val="0"/>
          <c:showVal val="0"/>
          <c:showCatName val="0"/>
          <c:showSerName val="0"/>
          <c:showPercent val="0"/>
          <c:showBubbleSize val="0"/>
        </c:dLbls>
        <c:marker val="1"/>
        <c:smooth val="0"/>
        <c:axId val="92183040"/>
        <c:axId val="92499904"/>
      </c:lineChart>
      <c:catAx>
        <c:axId val="92183040"/>
        <c:scaling>
          <c:orientation val="minMax"/>
        </c:scaling>
        <c:delete val="0"/>
        <c:axPos val="b"/>
        <c:numFmt formatCode="General" sourceLinked="1"/>
        <c:majorTickMark val="out"/>
        <c:minorTickMark val="none"/>
        <c:tickLblPos val="nextTo"/>
        <c:crossAx val="92499904"/>
        <c:crosses val="autoZero"/>
        <c:auto val="1"/>
        <c:lblAlgn val="ctr"/>
        <c:lblOffset val="100"/>
        <c:noMultiLvlLbl val="0"/>
      </c:catAx>
      <c:valAx>
        <c:axId val="92499904"/>
        <c:scaling>
          <c:orientation val="minMax"/>
        </c:scaling>
        <c:delete val="0"/>
        <c:axPos val="l"/>
        <c:majorGridlines/>
        <c:numFmt formatCode="########0" sourceLinked="1"/>
        <c:majorTickMark val="out"/>
        <c:minorTickMark val="none"/>
        <c:tickLblPos val="nextTo"/>
        <c:crossAx val="92183040"/>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79</c:v>
                </c:pt>
                <c:pt idx="1">
                  <c:v>87</c:v>
                </c:pt>
                <c:pt idx="2">
                  <c:v>76</c:v>
                </c:pt>
                <c:pt idx="3">
                  <c:v>85</c:v>
                </c:pt>
                <c:pt idx="4">
                  <c:v>87</c:v>
                </c:pt>
              </c:numCache>
            </c:numRef>
          </c:val>
          <c:extLst>
            <c:ext xmlns:c16="http://schemas.microsoft.com/office/drawing/2014/chart" uri="{C3380CC4-5D6E-409C-BE32-E72D297353CC}">
              <c16:uniqueId val="{00000000-A50F-6F4C-B28D-8327E023BD61}"/>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84</c:v>
                </c:pt>
                <c:pt idx="1">
                  <c:v>73</c:v>
                </c:pt>
                <c:pt idx="2">
                  <c:v>73</c:v>
                </c:pt>
                <c:pt idx="3">
                  <c:v>70</c:v>
                </c:pt>
                <c:pt idx="4">
                  <c:v>69.45</c:v>
                </c:pt>
              </c:numCache>
            </c:numRef>
          </c:val>
          <c:extLst>
            <c:ext xmlns:c16="http://schemas.microsoft.com/office/drawing/2014/chart" uri="{C3380CC4-5D6E-409C-BE32-E72D297353CC}">
              <c16:uniqueId val="{00000001-A50F-6F4C-B28D-8327E023BD61}"/>
            </c:ext>
          </c:extLst>
        </c:ser>
        <c:dLbls>
          <c:showLegendKey val="0"/>
          <c:showVal val="0"/>
          <c:showCatName val="0"/>
          <c:showSerName val="0"/>
          <c:showPercent val="0"/>
          <c:showBubbleSize val="0"/>
        </c:dLbls>
        <c:gapWidth val="150"/>
        <c:axId val="92539392"/>
        <c:axId val="92502784"/>
      </c:barChart>
      <c:catAx>
        <c:axId val="92539392"/>
        <c:scaling>
          <c:orientation val="minMax"/>
        </c:scaling>
        <c:delete val="0"/>
        <c:axPos val="b"/>
        <c:numFmt formatCode="General" sourceLinked="1"/>
        <c:majorTickMark val="out"/>
        <c:minorTickMark val="none"/>
        <c:tickLblPos val="nextTo"/>
        <c:crossAx val="92502784"/>
        <c:crosses val="autoZero"/>
        <c:auto val="1"/>
        <c:lblAlgn val="ctr"/>
        <c:lblOffset val="100"/>
        <c:noMultiLvlLbl val="0"/>
      </c:catAx>
      <c:valAx>
        <c:axId val="92502784"/>
        <c:scaling>
          <c:orientation val="minMax"/>
        </c:scaling>
        <c:delete val="0"/>
        <c:axPos val="l"/>
        <c:majorGridlines/>
        <c:numFmt formatCode="General" sourceLinked="1"/>
        <c:majorTickMark val="out"/>
        <c:minorTickMark val="none"/>
        <c:tickLblPos val="nextTo"/>
        <c:crossAx val="925393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9</c:v>
                </c:pt>
                <c:pt idx="2">
                  <c:v>21</c:v>
                </c:pt>
                <c:pt idx="3">
                  <c:v>13</c:v>
                </c:pt>
                <c:pt idx="4">
                  <c:v>13</c:v>
                </c:pt>
                <c:pt idx="5">
                  <c:v>7</c:v>
                </c:pt>
                <c:pt idx="6">
                  <c:v>0</c:v>
                </c:pt>
                <c:pt idx="7">
                  <c:v>0</c:v>
                </c:pt>
                <c:pt idx="8">
                  <c:v>0</c:v>
                </c:pt>
              </c:numCache>
            </c:numRef>
          </c:val>
          <c:extLst>
            <c:ext xmlns:c16="http://schemas.microsoft.com/office/drawing/2014/chart" uri="{C3380CC4-5D6E-409C-BE32-E72D297353CC}">
              <c16:uniqueId val="{00000000-5564-4342-B451-B02669CCC5E1}"/>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15</c:v>
                </c:pt>
                <c:pt idx="2">
                  <c:v>51</c:v>
                </c:pt>
                <c:pt idx="3">
                  <c:v>34</c:v>
                </c:pt>
                <c:pt idx="4">
                  <c:v>27</c:v>
                </c:pt>
                <c:pt idx="5">
                  <c:v>20</c:v>
                </c:pt>
                <c:pt idx="6">
                  <c:v>0</c:v>
                </c:pt>
                <c:pt idx="7">
                  <c:v>0</c:v>
                </c:pt>
                <c:pt idx="8">
                  <c:v>0</c:v>
                </c:pt>
              </c:numCache>
            </c:numRef>
          </c:val>
          <c:extLst>
            <c:ext xmlns:c16="http://schemas.microsoft.com/office/drawing/2014/chart" uri="{C3380CC4-5D6E-409C-BE32-E72D297353CC}">
              <c16:uniqueId val="{00000001-5564-4342-B451-B02669CCC5E1}"/>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0</c:v>
                </c:pt>
                <c:pt idx="1">
                  <c:v>19</c:v>
                </c:pt>
                <c:pt idx="2">
                  <c:v>67</c:v>
                </c:pt>
                <c:pt idx="3">
                  <c:v>57</c:v>
                </c:pt>
                <c:pt idx="4">
                  <c:v>43</c:v>
                </c:pt>
                <c:pt idx="5">
                  <c:v>16</c:v>
                </c:pt>
                <c:pt idx="6">
                  <c:v>3</c:v>
                </c:pt>
                <c:pt idx="7">
                  <c:v>0</c:v>
                </c:pt>
                <c:pt idx="8">
                  <c:v>0</c:v>
                </c:pt>
              </c:numCache>
            </c:numRef>
          </c:val>
          <c:extLst>
            <c:ext xmlns:c16="http://schemas.microsoft.com/office/drawing/2014/chart" uri="{C3380CC4-5D6E-409C-BE32-E72D297353CC}">
              <c16:uniqueId val="{00000002-5564-4342-B451-B02669CCC5E1}"/>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0</c:v>
                </c:pt>
                <c:pt idx="1">
                  <c:v>26</c:v>
                </c:pt>
                <c:pt idx="2">
                  <c:v>85</c:v>
                </c:pt>
                <c:pt idx="3">
                  <c:v>68</c:v>
                </c:pt>
                <c:pt idx="4">
                  <c:v>49</c:v>
                </c:pt>
                <c:pt idx="5">
                  <c:v>28</c:v>
                </c:pt>
                <c:pt idx="6">
                  <c:v>3</c:v>
                </c:pt>
                <c:pt idx="7">
                  <c:v>1</c:v>
                </c:pt>
                <c:pt idx="8">
                  <c:v>0</c:v>
                </c:pt>
              </c:numCache>
            </c:numRef>
          </c:val>
          <c:extLst>
            <c:ext xmlns:c16="http://schemas.microsoft.com/office/drawing/2014/chart" uri="{C3380CC4-5D6E-409C-BE32-E72D297353CC}">
              <c16:uniqueId val="{00000003-5564-4342-B451-B02669CCC5E1}"/>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0</c:v>
                </c:pt>
                <c:pt idx="1">
                  <c:v>37</c:v>
                </c:pt>
                <c:pt idx="2">
                  <c:v>90</c:v>
                </c:pt>
                <c:pt idx="3">
                  <c:v>78</c:v>
                </c:pt>
                <c:pt idx="4">
                  <c:v>66</c:v>
                </c:pt>
                <c:pt idx="5">
                  <c:v>36</c:v>
                </c:pt>
                <c:pt idx="6">
                  <c:v>3</c:v>
                </c:pt>
                <c:pt idx="7">
                  <c:v>0</c:v>
                </c:pt>
                <c:pt idx="8">
                  <c:v>1</c:v>
                </c:pt>
              </c:numCache>
            </c:numRef>
          </c:val>
          <c:extLst>
            <c:ext xmlns:c16="http://schemas.microsoft.com/office/drawing/2014/chart" uri="{C3380CC4-5D6E-409C-BE32-E72D297353CC}">
              <c16:uniqueId val="{00000004-5564-4342-B451-B02669CCC5E1}"/>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5564-4342-B451-B02669CCC5E1}"/>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5564-4342-B451-B02669CCC5E1}"/>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5564-4342-B451-B02669CCC5E1}"/>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5564-4342-B451-B02669CCC5E1}"/>
            </c:ext>
          </c:extLst>
        </c:ser>
        <c:dLbls>
          <c:showLegendKey val="0"/>
          <c:showVal val="0"/>
          <c:showCatName val="0"/>
          <c:showSerName val="0"/>
          <c:showPercent val="0"/>
          <c:showBubbleSize val="0"/>
        </c:dLbls>
        <c:gapWidth val="150"/>
        <c:axId val="92696576"/>
        <c:axId val="95929472"/>
      </c:barChart>
      <c:catAx>
        <c:axId val="92696576"/>
        <c:scaling>
          <c:orientation val="minMax"/>
        </c:scaling>
        <c:delete val="0"/>
        <c:axPos val="b"/>
        <c:numFmt formatCode="General" sourceLinked="0"/>
        <c:majorTickMark val="out"/>
        <c:minorTickMark val="none"/>
        <c:tickLblPos val="nextTo"/>
        <c:crossAx val="95929472"/>
        <c:crosses val="autoZero"/>
        <c:auto val="1"/>
        <c:lblAlgn val="ctr"/>
        <c:lblOffset val="100"/>
        <c:noMultiLvlLbl val="0"/>
      </c:catAx>
      <c:valAx>
        <c:axId val="95929472"/>
        <c:scaling>
          <c:orientation val="minMax"/>
        </c:scaling>
        <c:delete val="0"/>
        <c:axPos val="l"/>
        <c:majorGridlines/>
        <c:numFmt formatCode="########0" sourceLinked="1"/>
        <c:majorTickMark val="out"/>
        <c:minorTickMark val="none"/>
        <c:tickLblPos val="nextTo"/>
        <c:crossAx val="92696576"/>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91</c:v>
                </c:pt>
                <c:pt idx="1">
                  <c:v>92</c:v>
                </c:pt>
                <c:pt idx="2">
                  <c:v>86</c:v>
                </c:pt>
                <c:pt idx="3">
                  <c:v>88</c:v>
                </c:pt>
                <c:pt idx="4">
                  <c:v>87</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54</c:v>
                </c:pt>
                <c:pt idx="1">
                  <c:v>57</c:v>
                </c:pt>
                <c:pt idx="2">
                  <c:v>56</c:v>
                </c:pt>
                <c:pt idx="3">
                  <c:v>58</c:v>
                </c:pt>
                <c:pt idx="4">
                  <c:v>58</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95392256"/>
        <c:axId val="91560704"/>
      </c:barChart>
      <c:catAx>
        <c:axId val="95392256"/>
        <c:scaling>
          <c:orientation val="minMax"/>
        </c:scaling>
        <c:delete val="0"/>
        <c:axPos val="b"/>
        <c:numFmt formatCode="General" sourceLinked="1"/>
        <c:majorTickMark val="out"/>
        <c:minorTickMark val="none"/>
        <c:tickLblPos val="nextTo"/>
        <c:crossAx val="91560704"/>
        <c:crosses val="autoZero"/>
        <c:auto val="1"/>
        <c:lblAlgn val="ctr"/>
        <c:lblOffset val="100"/>
        <c:noMultiLvlLbl val="0"/>
      </c:catAx>
      <c:valAx>
        <c:axId val="91560704"/>
        <c:scaling>
          <c:orientation val="minMax"/>
        </c:scaling>
        <c:delete val="0"/>
        <c:axPos val="l"/>
        <c:majorGridlines/>
        <c:numFmt formatCode="General" sourceLinked="1"/>
        <c:majorTickMark val="out"/>
        <c:minorTickMark val="none"/>
        <c:tickLblPos val="nextTo"/>
        <c:crossAx val="953922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AC74-8140-AF62-76B15D7F9555}"/>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AC74-8140-AF62-76B15D7F9555}"/>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AC74-8140-AF62-76B15D7F9555}"/>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9</c:v>
                </c:pt>
                <c:pt idx="1">
                  <c:v>15</c:v>
                </c:pt>
                <c:pt idx="2">
                  <c:v>19</c:v>
                </c:pt>
                <c:pt idx="3">
                  <c:v>26</c:v>
                </c:pt>
                <c:pt idx="4" formatCode="General">
                  <c:v>37</c:v>
                </c:pt>
              </c:numCache>
            </c:numRef>
          </c:val>
          <c:smooth val="0"/>
          <c:extLst>
            <c:ext xmlns:c16="http://schemas.microsoft.com/office/drawing/2014/chart" uri="{C3380CC4-5D6E-409C-BE32-E72D297353CC}">
              <c16:uniqueId val="{00000003-AC74-8140-AF62-76B15D7F9555}"/>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21</c:v>
                </c:pt>
                <c:pt idx="1">
                  <c:v>51</c:v>
                </c:pt>
                <c:pt idx="2">
                  <c:v>67</c:v>
                </c:pt>
                <c:pt idx="3">
                  <c:v>85</c:v>
                </c:pt>
                <c:pt idx="4" formatCode="General">
                  <c:v>90</c:v>
                </c:pt>
              </c:numCache>
            </c:numRef>
          </c:val>
          <c:smooth val="0"/>
          <c:extLst>
            <c:ext xmlns:c16="http://schemas.microsoft.com/office/drawing/2014/chart" uri="{C3380CC4-5D6E-409C-BE32-E72D297353CC}">
              <c16:uniqueId val="{00000004-AC74-8140-AF62-76B15D7F9555}"/>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13</c:v>
                </c:pt>
                <c:pt idx="1">
                  <c:v>34</c:v>
                </c:pt>
                <c:pt idx="2">
                  <c:v>57</c:v>
                </c:pt>
                <c:pt idx="3">
                  <c:v>68</c:v>
                </c:pt>
                <c:pt idx="4" formatCode="General">
                  <c:v>78</c:v>
                </c:pt>
              </c:numCache>
            </c:numRef>
          </c:val>
          <c:smooth val="0"/>
          <c:extLst>
            <c:ext xmlns:c16="http://schemas.microsoft.com/office/drawing/2014/chart" uri="{C3380CC4-5D6E-409C-BE32-E72D297353CC}">
              <c16:uniqueId val="{00000005-AC74-8140-AF62-76B15D7F9555}"/>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13</c:v>
                </c:pt>
                <c:pt idx="1">
                  <c:v>27</c:v>
                </c:pt>
                <c:pt idx="2">
                  <c:v>43</c:v>
                </c:pt>
                <c:pt idx="3">
                  <c:v>49</c:v>
                </c:pt>
                <c:pt idx="4" formatCode="General">
                  <c:v>66</c:v>
                </c:pt>
              </c:numCache>
            </c:numRef>
          </c:val>
          <c:smooth val="0"/>
          <c:extLst>
            <c:ext xmlns:c16="http://schemas.microsoft.com/office/drawing/2014/chart" uri="{C3380CC4-5D6E-409C-BE32-E72D297353CC}">
              <c16:uniqueId val="{00000006-AC74-8140-AF62-76B15D7F9555}"/>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7</c:v>
                </c:pt>
                <c:pt idx="1">
                  <c:v>20</c:v>
                </c:pt>
                <c:pt idx="2">
                  <c:v>16</c:v>
                </c:pt>
                <c:pt idx="3">
                  <c:v>28</c:v>
                </c:pt>
                <c:pt idx="4" formatCode="General">
                  <c:v>36</c:v>
                </c:pt>
              </c:numCache>
            </c:numRef>
          </c:val>
          <c:smooth val="0"/>
          <c:extLst>
            <c:ext xmlns:c16="http://schemas.microsoft.com/office/drawing/2014/chart" uri="{C3380CC4-5D6E-409C-BE32-E72D297353CC}">
              <c16:uniqueId val="{00000007-AC74-8140-AF62-76B15D7F9555}"/>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0</c:v>
                </c:pt>
                <c:pt idx="1">
                  <c:v>0</c:v>
                </c:pt>
                <c:pt idx="2">
                  <c:v>3</c:v>
                </c:pt>
                <c:pt idx="3">
                  <c:v>3</c:v>
                </c:pt>
                <c:pt idx="4" formatCode="General">
                  <c:v>3</c:v>
                </c:pt>
              </c:numCache>
            </c:numRef>
          </c:val>
          <c:smooth val="0"/>
          <c:extLst>
            <c:ext xmlns:c16="http://schemas.microsoft.com/office/drawing/2014/chart" uri="{C3380CC4-5D6E-409C-BE32-E72D297353CC}">
              <c16:uniqueId val="{00000008-AC74-8140-AF62-76B15D7F9555}"/>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0</c:v>
                </c:pt>
                <c:pt idx="3">
                  <c:v>1</c:v>
                </c:pt>
                <c:pt idx="4" formatCode="General">
                  <c:v>0</c:v>
                </c:pt>
              </c:numCache>
            </c:numRef>
          </c:val>
          <c:smooth val="0"/>
          <c:extLst>
            <c:ext xmlns:c16="http://schemas.microsoft.com/office/drawing/2014/chart" uri="{C3380CC4-5D6E-409C-BE32-E72D297353CC}">
              <c16:uniqueId val="{00000009-AC74-8140-AF62-76B15D7F9555}"/>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formatCode="General">
                  <c:v>1</c:v>
                </c:pt>
              </c:numCache>
            </c:numRef>
          </c:val>
          <c:smooth val="0"/>
          <c:extLst>
            <c:ext xmlns:c16="http://schemas.microsoft.com/office/drawing/2014/chart" uri="{C3380CC4-5D6E-409C-BE32-E72D297353CC}">
              <c16:uniqueId val="{0000000A-AC74-8140-AF62-76B15D7F9555}"/>
            </c:ext>
          </c:extLst>
        </c:ser>
        <c:dLbls>
          <c:showLegendKey val="0"/>
          <c:showVal val="0"/>
          <c:showCatName val="0"/>
          <c:showSerName val="0"/>
          <c:showPercent val="0"/>
          <c:showBubbleSize val="0"/>
        </c:dLbls>
        <c:marker val="1"/>
        <c:smooth val="0"/>
        <c:axId val="92697600"/>
        <c:axId val="95931776"/>
      </c:lineChart>
      <c:catAx>
        <c:axId val="92697600"/>
        <c:scaling>
          <c:orientation val="minMax"/>
        </c:scaling>
        <c:delete val="0"/>
        <c:axPos val="b"/>
        <c:numFmt formatCode="General" sourceLinked="1"/>
        <c:majorTickMark val="out"/>
        <c:minorTickMark val="none"/>
        <c:tickLblPos val="nextTo"/>
        <c:crossAx val="95931776"/>
        <c:crosses val="autoZero"/>
        <c:auto val="1"/>
        <c:lblAlgn val="ctr"/>
        <c:lblOffset val="100"/>
        <c:noMultiLvlLbl val="0"/>
      </c:catAx>
      <c:valAx>
        <c:axId val="95931776"/>
        <c:scaling>
          <c:orientation val="minMax"/>
        </c:scaling>
        <c:delete val="0"/>
        <c:axPos val="l"/>
        <c:majorGridlines/>
        <c:numFmt formatCode="########0" sourceLinked="1"/>
        <c:majorTickMark val="out"/>
        <c:minorTickMark val="none"/>
        <c:tickLblPos val="nextTo"/>
        <c:crossAx val="92697600"/>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99863060595688E-2"/>
          <c:y val="5.1645594049017599E-2"/>
          <c:w val="0.71219034577199591"/>
          <c:h val="0.86246907796083794"/>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94</c:v>
                </c:pt>
                <c:pt idx="1">
                  <c:v>94</c:v>
                </c:pt>
                <c:pt idx="2">
                  <c:v>89</c:v>
                </c:pt>
                <c:pt idx="3">
                  <c:v>82</c:v>
                </c:pt>
                <c:pt idx="4">
                  <c:v>84</c:v>
                </c:pt>
              </c:numCache>
            </c:numRef>
          </c:val>
          <c:extLst>
            <c:ext xmlns:c16="http://schemas.microsoft.com/office/drawing/2014/chart" uri="{C3380CC4-5D6E-409C-BE32-E72D297353CC}">
              <c16:uniqueId val="{00000000-1586-734F-B5AE-B1C1BB0C913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53</c:v>
                </c:pt>
                <c:pt idx="1">
                  <c:v>68</c:v>
                </c:pt>
                <c:pt idx="2">
                  <c:v>64</c:v>
                </c:pt>
                <c:pt idx="3">
                  <c:v>67</c:v>
                </c:pt>
                <c:pt idx="4">
                  <c:v>67</c:v>
                </c:pt>
              </c:numCache>
            </c:numRef>
          </c:val>
          <c:extLst>
            <c:ext xmlns:c16="http://schemas.microsoft.com/office/drawing/2014/chart" uri="{C3380CC4-5D6E-409C-BE32-E72D297353CC}">
              <c16:uniqueId val="{00000001-1586-734F-B5AE-B1C1BB0C9138}"/>
            </c:ext>
          </c:extLst>
        </c:ser>
        <c:dLbls>
          <c:showLegendKey val="0"/>
          <c:showVal val="0"/>
          <c:showCatName val="0"/>
          <c:showSerName val="0"/>
          <c:showPercent val="0"/>
          <c:showBubbleSize val="0"/>
        </c:dLbls>
        <c:gapWidth val="150"/>
        <c:axId val="96506880"/>
        <c:axId val="95934656"/>
      </c:barChart>
      <c:catAx>
        <c:axId val="96506880"/>
        <c:scaling>
          <c:orientation val="minMax"/>
        </c:scaling>
        <c:delete val="0"/>
        <c:axPos val="b"/>
        <c:numFmt formatCode="General" sourceLinked="1"/>
        <c:majorTickMark val="out"/>
        <c:minorTickMark val="none"/>
        <c:tickLblPos val="nextTo"/>
        <c:crossAx val="95934656"/>
        <c:crosses val="autoZero"/>
        <c:auto val="1"/>
        <c:lblAlgn val="ctr"/>
        <c:lblOffset val="100"/>
        <c:noMultiLvlLbl val="0"/>
      </c:catAx>
      <c:valAx>
        <c:axId val="95934656"/>
        <c:scaling>
          <c:orientation val="minMax"/>
          <c:max val="100"/>
        </c:scaling>
        <c:delete val="0"/>
        <c:axPos val="l"/>
        <c:majorGridlines/>
        <c:numFmt formatCode="General" sourceLinked="1"/>
        <c:majorTickMark val="out"/>
        <c:minorTickMark val="none"/>
        <c:tickLblPos val="nextTo"/>
        <c:crossAx val="965068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9</c:v>
                </c:pt>
                <c:pt idx="2">
                  <c:v>17</c:v>
                </c:pt>
                <c:pt idx="3">
                  <c:v>26</c:v>
                </c:pt>
                <c:pt idx="4">
                  <c:v>19</c:v>
                </c:pt>
                <c:pt idx="5">
                  <c:v>8</c:v>
                </c:pt>
                <c:pt idx="6">
                  <c:v>0</c:v>
                </c:pt>
                <c:pt idx="7">
                  <c:v>0</c:v>
                </c:pt>
                <c:pt idx="8">
                  <c:v>0</c:v>
                </c:pt>
              </c:numCache>
            </c:numRef>
          </c:val>
          <c:extLst>
            <c:ext xmlns:c16="http://schemas.microsoft.com/office/drawing/2014/chart" uri="{C3380CC4-5D6E-409C-BE32-E72D297353CC}">
              <c16:uniqueId val="{00000000-04F9-5D49-A4AC-056447F987C6}"/>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5</c:v>
                </c:pt>
                <c:pt idx="2">
                  <c:v>29</c:v>
                </c:pt>
                <c:pt idx="3">
                  <c:v>24</c:v>
                </c:pt>
                <c:pt idx="4">
                  <c:v>12</c:v>
                </c:pt>
                <c:pt idx="5">
                  <c:v>3</c:v>
                </c:pt>
                <c:pt idx="6">
                  <c:v>0</c:v>
                </c:pt>
                <c:pt idx="7">
                  <c:v>0</c:v>
                </c:pt>
                <c:pt idx="8">
                  <c:v>0</c:v>
                </c:pt>
              </c:numCache>
            </c:numRef>
          </c:val>
          <c:extLst>
            <c:ext xmlns:c16="http://schemas.microsoft.com/office/drawing/2014/chart" uri="{C3380CC4-5D6E-409C-BE32-E72D297353CC}">
              <c16:uniqueId val="{00000001-04F9-5D49-A4AC-056447F987C6}"/>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1</c:v>
                </c:pt>
                <c:pt idx="1">
                  <c:v>8</c:v>
                </c:pt>
                <c:pt idx="2">
                  <c:v>28</c:v>
                </c:pt>
                <c:pt idx="3">
                  <c:v>29</c:v>
                </c:pt>
                <c:pt idx="4">
                  <c:v>26</c:v>
                </c:pt>
                <c:pt idx="5">
                  <c:v>15</c:v>
                </c:pt>
                <c:pt idx="6">
                  <c:v>3</c:v>
                </c:pt>
                <c:pt idx="7">
                  <c:v>1</c:v>
                </c:pt>
                <c:pt idx="8">
                  <c:v>0</c:v>
                </c:pt>
              </c:numCache>
            </c:numRef>
          </c:val>
          <c:extLst>
            <c:ext xmlns:c16="http://schemas.microsoft.com/office/drawing/2014/chart" uri="{C3380CC4-5D6E-409C-BE32-E72D297353CC}">
              <c16:uniqueId val="{00000002-04F9-5D49-A4AC-056447F987C6}"/>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0</c:v>
                </c:pt>
                <c:pt idx="1">
                  <c:v>17</c:v>
                </c:pt>
                <c:pt idx="2">
                  <c:v>53</c:v>
                </c:pt>
                <c:pt idx="3">
                  <c:v>48</c:v>
                </c:pt>
                <c:pt idx="4">
                  <c:v>47</c:v>
                </c:pt>
                <c:pt idx="5">
                  <c:v>22</c:v>
                </c:pt>
                <c:pt idx="6">
                  <c:v>0</c:v>
                </c:pt>
                <c:pt idx="7">
                  <c:v>0</c:v>
                </c:pt>
                <c:pt idx="8">
                  <c:v>0</c:v>
                </c:pt>
              </c:numCache>
            </c:numRef>
          </c:val>
          <c:extLst>
            <c:ext xmlns:c16="http://schemas.microsoft.com/office/drawing/2014/chart" uri="{C3380CC4-5D6E-409C-BE32-E72D297353CC}">
              <c16:uniqueId val="{00000003-04F9-5D49-A4AC-056447F987C6}"/>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1</c:v>
                </c:pt>
                <c:pt idx="1">
                  <c:v>53</c:v>
                </c:pt>
                <c:pt idx="2">
                  <c:v>159</c:v>
                </c:pt>
                <c:pt idx="3">
                  <c:v>140</c:v>
                </c:pt>
                <c:pt idx="4">
                  <c:v>96</c:v>
                </c:pt>
                <c:pt idx="5">
                  <c:v>43</c:v>
                </c:pt>
                <c:pt idx="6">
                  <c:v>7</c:v>
                </c:pt>
                <c:pt idx="7">
                  <c:v>0</c:v>
                </c:pt>
                <c:pt idx="8">
                  <c:v>1</c:v>
                </c:pt>
              </c:numCache>
            </c:numRef>
          </c:val>
          <c:extLst>
            <c:ext xmlns:c16="http://schemas.microsoft.com/office/drawing/2014/chart" uri="{C3380CC4-5D6E-409C-BE32-E72D297353CC}">
              <c16:uniqueId val="{00000004-04F9-5D49-A4AC-056447F987C6}"/>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04F9-5D49-A4AC-056447F987C6}"/>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04F9-5D49-A4AC-056447F987C6}"/>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04F9-5D49-A4AC-056447F987C6}"/>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04F9-5D49-A4AC-056447F987C6}"/>
            </c:ext>
          </c:extLst>
        </c:ser>
        <c:dLbls>
          <c:showLegendKey val="0"/>
          <c:showVal val="0"/>
          <c:showCatName val="0"/>
          <c:showSerName val="0"/>
          <c:showPercent val="0"/>
          <c:showBubbleSize val="0"/>
        </c:dLbls>
        <c:gapWidth val="150"/>
        <c:axId val="96507392"/>
        <c:axId val="96854592"/>
      </c:barChart>
      <c:catAx>
        <c:axId val="96507392"/>
        <c:scaling>
          <c:orientation val="minMax"/>
        </c:scaling>
        <c:delete val="0"/>
        <c:axPos val="b"/>
        <c:numFmt formatCode="General" sourceLinked="0"/>
        <c:majorTickMark val="out"/>
        <c:minorTickMark val="none"/>
        <c:tickLblPos val="nextTo"/>
        <c:crossAx val="96854592"/>
        <c:crosses val="autoZero"/>
        <c:auto val="1"/>
        <c:lblAlgn val="ctr"/>
        <c:lblOffset val="100"/>
        <c:noMultiLvlLbl val="0"/>
      </c:catAx>
      <c:valAx>
        <c:axId val="96854592"/>
        <c:scaling>
          <c:orientation val="minMax"/>
        </c:scaling>
        <c:delete val="0"/>
        <c:axPos val="l"/>
        <c:majorGridlines/>
        <c:numFmt formatCode="########0" sourceLinked="1"/>
        <c:majorTickMark val="out"/>
        <c:minorTickMark val="none"/>
        <c:tickLblPos val="nextTo"/>
        <c:crossAx val="96507392"/>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306A-7846-8C2B-8353036510B2}"/>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306A-7846-8C2B-8353036510B2}"/>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306A-7846-8C2B-8353036510B2}"/>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3</c:v>
                </c:pt>
                <c:pt idx="1">
                  <c:v>4</c:v>
                </c:pt>
                <c:pt idx="2">
                  <c:v>24</c:v>
                </c:pt>
                <c:pt idx="3">
                  <c:v>35</c:v>
                </c:pt>
                <c:pt idx="4" formatCode="General">
                  <c:v>53</c:v>
                </c:pt>
              </c:numCache>
            </c:numRef>
          </c:val>
          <c:smooth val="0"/>
          <c:extLst>
            <c:ext xmlns:c16="http://schemas.microsoft.com/office/drawing/2014/chart" uri="{C3380CC4-5D6E-409C-BE32-E72D297353CC}">
              <c16:uniqueId val="{00000003-306A-7846-8C2B-8353036510B2}"/>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12</c:v>
                </c:pt>
                <c:pt idx="1">
                  <c:v>14</c:v>
                </c:pt>
                <c:pt idx="2">
                  <c:v>42</c:v>
                </c:pt>
                <c:pt idx="3">
                  <c:v>114</c:v>
                </c:pt>
                <c:pt idx="4" formatCode="General">
                  <c:v>159</c:v>
                </c:pt>
              </c:numCache>
            </c:numRef>
          </c:val>
          <c:smooth val="0"/>
          <c:extLst>
            <c:ext xmlns:c16="http://schemas.microsoft.com/office/drawing/2014/chart" uri="{C3380CC4-5D6E-409C-BE32-E72D297353CC}">
              <c16:uniqueId val="{00000004-306A-7846-8C2B-8353036510B2}"/>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12</c:v>
                </c:pt>
                <c:pt idx="1">
                  <c:v>17</c:v>
                </c:pt>
                <c:pt idx="2">
                  <c:v>42</c:v>
                </c:pt>
                <c:pt idx="3">
                  <c:v>69</c:v>
                </c:pt>
                <c:pt idx="4" formatCode="General">
                  <c:v>140</c:v>
                </c:pt>
              </c:numCache>
            </c:numRef>
          </c:val>
          <c:smooth val="0"/>
          <c:extLst>
            <c:ext xmlns:c16="http://schemas.microsoft.com/office/drawing/2014/chart" uri="{C3380CC4-5D6E-409C-BE32-E72D297353CC}">
              <c16:uniqueId val="{00000005-306A-7846-8C2B-8353036510B2}"/>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14</c:v>
                </c:pt>
                <c:pt idx="1">
                  <c:v>25</c:v>
                </c:pt>
                <c:pt idx="2">
                  <c:v>38</c:v>
                </c:pt>
                <c:pt idx="3">
                  <c:v>42</c:v>
                </c:pt>
                <c:pt idx="4" formatCode="General">
                  <c:v>96</c:v>
                </c:pt>
              </c:numCache>
            </c:numRef>
          </c:val>
          <c:smooth val="0"/>
          <c:extLst>
            <c:ext xmlns:c16="http://schemas.microsoft.com/office/drawing/2014/chart" uri="{C3380CC4-5D6E-409C-BE32-E72D297353CC}">
              <c16:uniqueId val="{00000006-306A-7846-8C2B-8353036510B2}"/>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7</c:v>
                </c:pt>
                <c:pt idx="1">
                  <c:v>6</c:v>
                </c:pt>
                <c:pt idx="2">
                  <c:v>19</c:v>
                </c:pt>
                <c:pt idx="3">
                  <c:v>28</c:v>
                </c:pt>
                <c:pt idx="4" formatCode="General">
                  <c:v>43</c:v>
                </c:pt>
              </c:numCache>
            </c:numRef>
          </c:val>
          <c:smooth val="0"/>
          <c:extLst>
            <c:ext xmlns:c16="http://schemas.microsoft.com/office/drawing/2014/chart" uri="{C3380CC4-5D6E-409C-BE32-E72D297353CC}">
              <c16:uniqueId val="{00000007-306A-7846-8C2B-8353036510B2}"/>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5</c:v>
                </c:pt>
                <c:pt idx="1">
                  <c:v>2</c:v>
                </c:pt>
                <c:pt idx="2">
                  <c:v>3</c:v>
                </c:pt>
                <c:pt idx="3">
                  <c:v>5</c:v>
                </c:pt>
                <c:pt idx="4" formatCode="General">
                  <c:v>7</c:v>
                </c:pt>
              </c:numCache>
            </c:numRef>
          </c:val>
          <c:smooth val="0"/>
          <c:extLst>
            <c:ext xmlns:c16="http://schemas.microsoft.com/office/drawing/2014/chart" uri="{C3380CC4-5D6E-409C-BE32-E72D297353CC}">
              <c16:uniqueId val="{00000008-306A-7846-8C2B-8353036510B2}"/>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1</c:v>
                </c:pt>
                <c:pt idx="3">
                  <c:v>0</c:v>
                </c:pt>
                <c:pt idx="4" formatCode="General">
                  <c:v>0</c:v>
                </c:pt>
              </c:numCache>
            </c:numRef>
          </c:val>
          <c:smooth val="0"/>
          <c:extLst>
            <c:ext xmlns:c16="http://schemas.microsoft.com/office/drawing/2014/chart" uri="{C3380CC4-5D6E-409C-BE32-E72D297353CC}">
              <c16:uniqueId val="{00000009-306A-7846-8C2B-8353036510B2}"/>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formatCode="General">
                  <c:v>1</c:v>
                </c:pt>
              </c:numCache>
            </c:numRef>
          </c:val>
          <c:smooth val="0"/>
          <c:extLst>
            <c:ext xmlns:c16="http://schemas.microsoft.com/office/drawing/2014/chart" uri="{C3380CC4-5D6E-409C-BE32-E72D297353CC}">
              <c16:uniqueId val="{0000000A-306A-7846-8C2B-8353036510B2}"/>
            </c:ext>
          </c:extLst>
        </c:ser>
        <c:dLbls>
          <c:showLegendKey val="0"/>
          <c:showVal val="0"/>
          <c:showCatName val="0"/>
          <c:showSerName val="0"/>
          <c:showPercent val="0"/>
          <c:showBubbleSize val="0"/>
        </c:dLbls>
        <c:marker val="1"/>
        <c:smooth val="0"/>
        <c:axId val="96509440"/>
        <c:axId val="96856896"/>
      </c:lineChart>
      <c:catAx>
        <c:axId val="96509440"/>
        <c:scaling>
          <c:orientation val="minMax"/>
        </c:scaling>
        <c:delete val="0"/>
        <c:axPos val="b"/>
        <c:numFmt formatCode="General" sourceLinked="1"/>
        <c:majorTickMark val="out"/>
        <c:minorTickMark val="none"/>
        <c:tickLblPos val="nextTo"/>
        <c:crossAx val="96856896"/>
        <c:crosses val="autoZero"/>
        <c:auto val="1"/>
        <c:lblAlgn val="ctr"/>
        <c:lblOffset val="100"/>
        <c:noMultiLvlLbl val="0"/>
      </c:catAx>
      <c:valAx>
        <c:axId val="96856896"/>
        <c:scaling>
          <c:orientation val="minMax"/>
        </c:scaling>
        <c:delete val="0"/>
        <c:axPos val="l"/>
        <c:majorGridlines/>
        <c:numFmt formatCode="########0" sourceLinked="1"/>
        <c:majorTickMark val="out"/>
        <c:minorTickMark val="none"/>
        <c:tickLblPos val="nextTo"/>
        <c:crossAx val="96509440"/>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46239872189882E-2"/>
          <c:y val="5.3762352093071009E-2"/>
          <c:w val="0.71219034577199591"/>
          <c:h val="0.85683220436313712"/>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93</c:v>
                </c:pt>
                <c:pt idx="1">
                  <c:v>95</c:v>
                </c:pt>
                <c:pt idx="2">
                  <c:v>91</c:v>
                </c:pt>
                <c:pt idx="3">
                  <c:v>95</c:v>
                </c:pt>
                <c:pt idx="4">
                  <c:v>94</c:v>
                </c:pt>
              </c:numCache>
            </c:numRef>
          </c:val>
          <c:extLst>
            <c:ext xmlns:c16="http://schemas.microsoft.com/office/drawing/2014/chart" uri="{C3380CC4-5D6E-409C-BE32-E72D297353CC}">
              <c16:uniqueId val="{00000000-DAA1-5042-9908-205CEBA0620D}"/>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61</c:v>
                </c:pt>
                <c:pt idx="1">
                  <c:v>67</c:v>
                </c:pt>
                <c:pt idx="2">
                  <c:v>64</c:v>
                </c:pt>
                <c:pt idx="3">
                  <c:v>65</c:v>
                </c:pt>
                <c:pt idx="4" formatCode="0">
                  <c:v>59.47</c:v>
                </c:pt>
              </c:numCache>
            </c:numRef>
          </c:val>
          <c:extLst>
            <c:ext xmlns:c16="http://schemas.microsoft.com/office/drawing/2014/chart" uri="{C3380CC4-5D6E-409C-BE32-E72D297353CC}">
              <c16:uniqueId val="{00000001-DAA1-5042-9908-205CEBA0620D}"/>
            </c:ext>
          </c:extLst>
        </c:ser>
        <c:dLbls>
          <c:showLegendKey val="0"/>
          <c:showVal val="0"/>
          <c:showCatName val="0"/>
          <c:showSerName val="0"/>
          <c:showPercent val="0"/>
          <c:showBubbleSize val="0"/>
        </c:dLbls>
        <c:gapWidth val="150"/>
        <c:axId val="96664576"/>
        <c:axId val="96859776"/>
      </c:barChart>
      <c:catAx>
        <c:axId val="96664576"/>
        <c:scaling>
          <c:orientation val="minMax"/>
        </c:scaling>
        <c:delete val="0"/>
        <c:axPos val="b"/>
        <c:numFmt formatCode="General" sourceLinked="1"/>
        <c:majorTickMark val="out"/>
        <c:minorTickMark val="none"/>
        <c:tickLblPos val="nextTo"/>
        <c:crossAx val="96859776"/>
        <c:crosses val="autoZero"/>
        <c:auto val="1"/>
        <c:lblAlgn val="ctr"/>
        <c:lblOffset val="100"/>
        <c:noMultiLvlLbl val="0"/>
      </c:catAx>
      <c:valAx>
        <c:axId val="96859776"/>
        <c:scaling>
          <c:orientation val="minMax"/>
          <c:max val="100"/>
        </c:scaling>
        <c:delete val="0"/>
        <c:axPos val="l"/>
        <c:majorGridlines>
          <c:spPr>
            <a:ln>
              <a:gradFill>
                <a:gsLst>
                  <a:gs pos="0">
                    <a:schemeClr val="bg1">
                      <a:lumMod val="75000"/>
                    </a:schemeClr>
                  </a:gs>
                  <a:gs pos="50000">
                    <a:schemeClr val="bg1">
                      <a:lumMod val="85000"/>
                    </a:schemeClr>
                  </a:gs>
                  <a:gs pos="100000">
                    <a:schemeClr val="bg1">
                      <a:lumMod val="75000"/>
                    </a:schemeClr>
                  </a:gs>
                </a:gsLst>
                <a:lin ang="5400000" scaled="0"/>
              </a:gradFill>
            </a:ln>
          </c:spPr>
        </c:majorGridlines>
        <c:numFmt formatCode="0" sourceLinked="1"/>
        <c:majorTickMark val="out"/>
        <c:minorTickMark val="none"/>
        <c:tickLblPos val="nextTo"/>
        <c:crossAx val="966645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9</c:v>
                </c:pt>
                <c:pt idx="2">
                  <c:v>17</c:v>
                </c:pt>
                <c:pt idx="3">
                  <c:v>26</c:v>
                </c:pt>
                <c:pt idx="4">
                  <c:v>19</c:v>
                </c:pt>
                <c:pt idx="5">
                  <c:v>8</c:v>
                </c:pt>
                <c:pt idx="6">
                  <c:v>0</c:v>
                </c:pt>
                <c:pt idx="7">
                  <c:v>0</c:v>
                </c:pt>
                <c:pt idx="8">
                  <c:v>0</c:v>
                </c:pt>
              </c:numCache>
            </c:numRef>
          </c:val>
          <c:extLst>
            <c:ext xmlns:c16="http://schemas.microsoft.com/office/drawing/2014/chart" uri="{C3380CC4-5D6E-409C-BE32-E72D297353CC}">
              <c16:uniqueId val="{00000000-B726-F649-8BA7-3F483AAE1280}"/>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5</c:v>
                </c:pt>
                <c:pt idx="2">
                  <c:v>29</c:v>
                </c:pt>
                <c:pt idx="3">
                  <c:v>24</c:v>
                </c:pt>
                <c:pt idx="4">
                  <c:v>12</c:v>
                </c:pt>
                <c:pt idx="5">
                  <c:v>3</c:v>
                </c:pt>
                <c:pt idx="6">
                  <c:v>0</c:v>
                </c:pt>
                <c:pt idx="7">
                  <c:v>0</c:v>
                </c:pt>
                <c:pt idx="8">
                  <c:v>0</c:v>
                </c:pt>
              </c:numCache>
            </c:numRef>
          </c:val>
          <c:extLst>
            <c:ext xmlns:c16="http://schemas.microsoft.com/office/drawing/2014/chart" uri="{C3380CC4-5D6E-409C-BE32-E72D297353CC}">
              <c16:uniqueId val="{00000001-B726-F649-8BA7-3F483AAE1280}"/>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1</c:v>
                </c:pt>
                <c:pt idx="1">
                  <c:v>8</c:v>
                </c:pt>
                <c:pt idx="2">
                  <c:v>28</c:v>
                </c:pt>
                <c:pt idx="3">
                  <c:v>29</c:v>
                </c:pt>
                <c:pt idx="4">
                  <c:v>26</c:v>
                </c:pt>
                <c:pt idx="5">
                  <c:v>15</c:v>
                </c:pt>
                <c:pt idx="6">
                  <c:v>3</c:v>
                </c:pt>
                <c:pt idx="7">
                  <c:v>1</c:v>
                </c:pt>
                <c:pt idx="8">
                  <c:v>0</c:v>
                </c:pt>
              </c:numCache>
            </c:numRef>
          </c:val>
          <c:extLst>
            <c:ext xmlns:c16="http://schemas.microsoft.com/office/drawing/2014/chart" uri="{C3380CC4-5D6E-409C-BE32-E72D297353CC}">
              <c16:uniqueId val="{00000002-B726-F649-8BA7-3F483AAE1280}"/>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0</c:v>
                </c:pt>
                <c:pt idx="1">
                  <c:v>17</c:v>
                </c:pt>
                <c:pt idx="2">
                  <c:v>53</c:v>
                </c:pt>
                <c:pt idx="3">
                  <c:v>48</c:v>
                </c:pt>
                <c:pt idx="4">
                  <c:v>47</c:v>
                </c:pt>
                <c:pt idx="5">
                  <c:v>22</c:v>
                </c:pt>
                <c:pt idx="6">
                  <c:v>0</c:v>
                </c:pt>
                <c:pt idx="7">
                  <c:v>0</c:v>
                </c:pt>
                <c:pt idx="8">
                  <c:v>0</c:v>
                </c:pt>
              </c:numCache>
            </c:numRef>
          </c:val>
          <c:extLst>
            <c:ext xmlns:c16="http://schemas.microsoft.com/office/drawing/2014/chart" uri="{C3380CC4-5D6E-409C-BE32-E72D297353CC}">
              <c16:uniqueId val="{00000003-B726-F649-8BA7-3F483AAE1280}"/>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0</c:v>
                </c:pt>
                <c:pt idx="1">
                  <c:v>31</c:v>
                </c:pt>
                <c:pt idx="2">
                  <c:v>85</c:v>
                </c:pt>
                <c:pt idx="3">
                  <c:v>88</c:v>
                </c:pt>
                <c:pt idx="4">
                  <c:v>66</c:v>
                </c:pt>
                <c:pt idx="5">
                  <c:v>40</c:v>
                </c:pt>
                <c:pt idx="6">
                  <c:v>6</c:v>
                </c:pt>
                <c:pt idx="7">
                  <c:v>0</c:v>
                </c:pt>
                <c:pt idx="8">
                  <c:v>1</c:v>
                </c:pt>
              </c:numCache>
            </c:numRef>
          </c:val>
          <c:extLst>
            <c:ext xmlns:c16="http://schemas.microsoft.com/office/drawing/2014/chart" uri="{C3380CC4-5D6E-409C-BE32-E72D297353CC}">
              <c16:uniqueId val="{00000004-B726-F649-8BA7-3F483AAE1280}"/>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B726-F649-8BA7-3F483AAE1280}"/>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B726-F649-8BA7-3F483AAE1280}"/>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B726-F649-8BA7-3F483AAE1280}"/>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B726-F649-8BA7-3F483AAE1280}"/>
            </c:ext>
          </c:extLst>
        </c:ser>
        <c:dLbls>
          <c:showLegendKey val="0"/>
          <c:showVal val="0"/>
          <c:showCatName val="0"/>
          <c:showSerName val="0"/>
          <c:showPercent val="0"/>
          <c:showBubbleSize val="0"/>
        </c:dLbls>
        <c:gapWidth val="150"/>
        <c:axId val="96756224"/>
        <c:axId val="84008960"/>
      </c:barChart>
      <c:catAx>
        <c:axId val="96756224"/>
        <c:scaling>
          <c:orientation val="minMax"/>
        </c:scaling>
        <c:delete val="0"/>
        <c:axPos val="b"/>
        <c:numFmt formatCode="General" sourceLinked="0"/>
        <c:majorTickMark val="out"/>
        <c:minorTickMark val="none"/>
        <c:tickLblPos val="nextTo"/>
        <c:crossAx val="84008960"/>
        <c:crosses val="autoZero"/>
        <c:auto val="1"/>
        <c:lblAlgn val="ctr"/>
        <c:lblOffset val="100"/>
        <c:noMultiLvlLbl val="0"/>
      </c:catAx>
      <c:valAx>
        <c:axId val="84008960"/>
        <c:scaling>
          <c:orientation val="minMax"/>
        </c:scaling>
        <c:delete val="0"/>
        <c:axPos val="l"/>
        <c:majorGridlines/>
        <c:numFmt formatCode="########0" sourceLinked="1"/>
        <c:majorTickMark val="out"/>
        <c:minorTickMark val="none"/>
        <c:tickLblPos val="nextTo"/>
        <c:crossAx val="96756224"/>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5EA1-104E-9B8E-E9232879206B}"/>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5EA1-104E-9B8E-E9232879206B}"/>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5EA1-104E-9B8E-E9232879206B}"/>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9</c:v>
                </c:pt>
                <c:pt idx="1">
                  <c:v>5</c:v>
                </c:pt>
                <c:pt idx="2">
                  <c:v>8</c:v>
                </c:pt>
                <c:pt idx="3">
                  <c:v>17</c:v>
                </c:pt>
                <c:pt idx="4" formatCode="General">
                  <c:v>31</c:v>
                </c:pt>
              </c:numCache>
            </c:numRef>
          </c:val>
          <c:smooth val="0"/>
          <c:extLst>
            <c:ext xmlns:c16="http://schemas.microsoft.com/office/drawing/2014/chart" uri="{C3380CC4-5D6E-409C-BE32-E72D297353CC}">
              <c16:uniqueId val="{00000003-5EA1-104E-9B8E-E9232879206B}"/>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17</c:v>
                </c:pt>
                <c:pt idx="1">
                  <c:v>29</c:v>
                </c:pt>
                <c:pt idx="2">
                  <c:v>28</c:v>
                </c:pt>
                <c:pt idx="3">
                  <c:v>53</c:v>
                </c:pt>
                <c:pt idx="4" formatCode="General">
                  <c:v>85</c:v>
                </c:pt>
              </c:numCache>
            </c:numRef>
          </c:val>
          <c:smooth val="0"/>
          <c:extLst>
            <c:ext xmlns:c16="http://schemas.microsoft.com/office/drawing/2014/chart" uri="{C3380CC4-5D6E-409C-BE32-E72D297353CC}">
              <c16:uniqueId val="{00000004-5EA1-104E-9B8E-E9232879206B}"/>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26</c:v>
                </c:pt>
                <c:pt idx="1">
                  <c:v>24</c:v>
                </c:pt>
                <c:pt idx="2">
                  <c:v>29</c:v>
                </c:pt>
                <c:pt idx="3">
                  <c:v>48</c:v>
                </c:pt>
                <c:pt idx="4" formatCode="General">
                  <c:v>88</c:v>
                </c:pt>
              </c:numCache>
            </c:numRef>
          </c:val>
          <c:smooth val="0"/>
          <c:extLst>
            <c:ext xmlns:c16="http://schemas.microsoft.com/office/drawing/2014/chart" uri="{C3380CC4-5D6E-409C-BE32-E72D297353CC}">
              <c16:uniqueId val="{00000005-5EA1-104E-9B8E-E9232879206B}"/>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19</c:v>
                </c:pt>
                <c:pt idx="1">
                  <c:v>12</c:v>
                </c:pt>
                <c:pt idx="2">
                  <c:v>26</c:v>
                </c:pt>
                <c:pt idx="3">
                  <c:v>47</c:v>
                </c:pt>
                <c:pt idx="4" formatCode="General">
                  <c:v>66</c:v>
                </c:pt>
              </c:numCache>
            </c:numRef>
          </c:val>
          <c:smooth val="0"/>
          <c:extLst>
            <c:ext xmlns:c16="http://schemas.microsoft.com/office/drawing/2014/chart" uri="{C3380CC4-5D6E-409C-BE32-E72D297353CC}">
              <c16:uniqueId val="{00000006-5EA1-104E-9B8E-E9232879206B}"/>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8</c:v>
                </c:pt>
                <c:pt idx="1">
                  <c:v>3</c:v>
                </c:pt>
                <c:pt idx="2">
                  <c:v>15</c:v>
                </c:pt>
                <c:pt idx="3">
                  <c:v>22</c:v>
                </c:pt>
                <c:pt idx="4" formatCode="General">
                  <c:v>40</c:v>
                </c:pt>
              </c:numCache>
            </c:numRef>
          </c:val>
          <c:smooth val="0"/>
          <c:extLst>
            <c:ext xmlns:c16="http://schemas.microsoft.com/office/drawing/2014/chart" uri="{C3380CC4-5D6E-409C-BE32-E72D297353CC}">
              <c16:uniqueId val="{00000007-5EA1-104E-9B8E-E9232879206B}"/>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0</c:v>
                </c:pt>
                <c:pt idx="1">
                  <c:v>0</c:v>
                </c:pt>
                <c:pt idx="2">
                  <c:v>3</c:v>
                </c:pt>
                <c:pt idx="3">
                  <c:v>0</c:v>
                </c:pt>
                <c:pt idx="4" formatCode="General">
                  <c:v>6</c:v>
                </c:pt>
              </c:numCache>
            </c:numRef>
          </c:val>
          <c:smooth val="0"/>
          <c:extLst>
            <c:ext xmlns:c16="http://schemas.microsoft.com/office/drawing/2014/chart" uri="{C3380CC4-5D6E-409C-BE32-E72D297353CC}">
              <c16:uniqueId val="{00000008-5EA1-104E-9B8E-E9232879206B}"/>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1</c:v>
                </c:pt>
                <c:pt idx="3">
                  <c:v>0</c:v>
                </c:pt>
                <c:pt idx="4" formatCode="General">
                  <c:v>0</c:v>
                </c:pt>
              </c:numCache>
            </c:numRef>
          </c:val>
          <c:smooth val="0"/>
          <c:extLst>
            <c:ext xmlns:c16="http://schemas.microsoft.com/office/drawing/2014/chart" uri="{C3380CC4-5D6E-409C-BE32-E72D297353CC}">
              <c16:uniqueId val="{00000009-5EA1-104E-9B8E-E9232879206B}"/>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formatCode="General">
                  <c:v>1</c:v>
                </c:pt>
              </c:numCache>
            </c:numRef>
          </c:val>
          <c:smooth val="0"/>
          <c:extLst>
            <c:ext xmlns:c16="http://schemas.microsoft.com/office/drawing/2014/chart" uri="{C3380CC4-5D6E-409C-BE32-E72D297353CC}">
              <c16:uniqueId val="{0000000A-5EA1-104E-9B8E-E9232879206B}"/>
            </c:ext>
          </c:extLst>
        </c:ser>
        <c:dLbls>
          <c:showLegendKey val="0"/>
          <c:showVal val="0"/>
          <c:showCatName val="0"/>
          <c:showSerName val="0"/>
          <c:showPercent val="0"/>
          <c:showBubbleSize val="0"/>
        </c:dLbls>
        <c:marker val="1"/>
        <c:smooth val="0"/>
        <c:axId val="96758272"/>
        <c:axId val="84011264"/>
      </c:lineChart>
      <c:catAx>
        <c:axId val="96758272"/>
        <c:scaling>
          <c:orientation val="minMax"/>
        </c:scaling>
        <c:delete val="0"/>
        <c:axPos val="b"/>
        <c:numFmt formatCode="General" sourceLinked="1"/>
        <c:majorTickMark val="out"/>
        <c:minorTickMark val="none"/>
        <c:tickLblPos val="nextTo"/>
        <c:crossAx val="84011264"/>
        <c:crosses val="autoZero"/>
        <c:auto val="1"/>
        <c:lblAlgn val="ctr"/>
        <c:lblOffset val="100"/>
        <c:noMultiLvlLbl val="0"/>
      </c:catAx>
      <c:valAx>
        <c:axId val="84011264"/>
        <c:scaling>
          <c:orientation val="minMax"/>
        </c:scaling>
        <c:delete val="0"/>
        <c:axPos val="l"/>
        <c:majorGridlines/>
        <c:numFmt formatCode="########0" sourceLinked="1"/>
        <c:majorTickMark val="out"/>
        <c:minorTickMark val="none"/>
        <c:tickLblPos val="nextTo"/>
        <c:crossAx val="96758272"/>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46239872189882E-2"/>
          <c:y val="5.1200712902169786E-2"/>
          <c:w val="0.71219034577199591"/>
          <c:h val="0.85683220436313712"/>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91</c:v>
                </c:pt>
                <c:pt idx="1">
                  <c:v>96</c:v>
                </c:pt>
                <c:pt idx="2">
                  <c:v>88</c:v>
                </c:pt>
                <c:pt idx="3">
                  <c:v>96</c:v>
                </c:pt>
                <c:pt idx="4">
                  <c:v>93</c:v>
                </c:pt>
              </c:numCache>
            </c:numRef>
          </c:val>
          <c:extLst>
            <c:ext xmlns:c16="http://schemas.microsoft.com/office/drawing/2014/chart" uri="{C3380CC4-5D6E-409C-BE32-E72D297353CC}">
              <c16:uniqueId val="{00000000-CB90-5F44-8295-6D679B0F215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59</c:v>
                </c:pt>
                <c:pt idx="1">
                  <c:v>65</c:v>
                </c:pt>
                <c:pt idx="2">
                  <c:v>65</c:v>
                </c:pt>
                <c:pt idx="3">
                  <c:v>62</c:v>
                </c:pt>
                <c:pt idx="4">
                  <c:v>55</c:v>
                </c:pt>
              </c:numCache>
            </c:numRef>
          </c:val>
          <c:extLst>
            <c:ext xmlns:c16="http://schemas.microsoft.com/office/drawing/2014/chart" uri="{C3380CC4-5D6E-409C-BE32-E72D297353CC}">
              <c16:uniqueId val="{00000001-CB90-5F44-8295-6D679B0F2158}"/>
            </c:ext>
          </c:extLst>
        </c:ser>
        <c:dLbls>
          <c:showLegendKey val="0"/>
          <c:showVal val="0"/>
          <c:showCatName val="0"/>
          <c:showSerName val="0"/>
          <c:showPercent val="0"/>
          <c:showBubbleSize val="0"/>
        </c:dLbls>
        <c:gapWidth val="150"/>
        <c:axId val="97617408"/>
        <c:axId val="84014144"/>
      </c:barChart>
      <c:catAx>
        <c:axId val="97617408"/>
        <c:scaling>
          <c:orientation val="minMax"/>
        </c:scaling>
        <c:delete val="0"/>
        <c:axPos val="b"/>
        <c:numFmt formatCode="General" sourceLinked="1"/>
        <c:majorTickMark val="out"/>
        <c:minorTickMark val="none"/>
        <c:tickLblPos val="nextTo"/>
        <c:crossAx val="84014144"/>
        <c:crosses val="autoZero"/>
        <c:auto val="1"/>
        <c:lblAlgn val="ctr"/>
        <c:lblOffset val="100"/>
        <c:noMultiLvlLbl val="0"/>
      </c:catAx>
      <c:valAx>
        <c:axId val="84014144"/>
        <c:scaling>
          <c:orientation val="minMax"/>
          <c:max val="100"/>
        </c:scaling>
        <c:delete val="0"/>
        <c:axPos val="l"/>
        <c:majorGridlines/>
        <c:numFmt formatCode="General" sourceLinked="1"/>
        <c:majorTickMark val="out"/>
        <c:minorTickMark val="none"/>
        <c:tickLblPos val="nextTo"/>
        <c:crossAx val="976174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7</c:v>
                </c:pt>
                <c:pt idx="2">
                  <c:v>15</c:v>
                </c:pt>
                <c:pt idx="3">
                  <c:v>20</c:v>
                </c:pt>
                <c:pt idx="4">
                  <c:v>10</c:v>
                </c:pt>
                <c:pt idx="5">
                  <c:v>4</c:v>
                </c:pt>
                <c:pt idx="6">
                  <c:v>0</c:v>
                </c:pt>
                <c:pt idx="7">
                  <c:v>0</c:v>
                </c:pt>
                <c:pt idx="8">
                  <c:v>0</c:v>
                </c:pt>
              </c:numCache>
            </c:numRef>
          </c:val>
          <c:extLst>
            <c:ext xmlns:c16="http://schemas.microsoft.com/office/drawing/2014/chart" uri="{C3380CC4-5D6E-409C-BE32-E72D297353CC}">
              <c16:uniqueId val="{00000000-2150-7C47-A87F-82E7BC2CE721}"/>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3</c:v>
                </c:pt>
                <c:pt idx="2">
                  <c:v>23</c:v>
                </c:pt>
                <c:pt idx="3">
                  <c:v>17</c:v>
                </c:pt>
                <c:pt idx="4">
                  <c:v>5</c:v>
                </c:pt>
                <c:pt idx="5">
                  <c:v>1</c:v>
                </c:pt>
                <c:pt idx="6">
                  <c:v>0</c:v>
                </c:pt>
                <c:pt idx="7">
                  <c:v>0</c:v>
                </c:pt>
                <c:pt idx="8">
                  <c:v>0</c:v>
                </c:pt>
              </c:numCache>
            </c:numRef>
          </c:val>
          <c:extLst>
            <c:ext xmlns:c16="http://schemas.microsoft.com/office/drawing/2014/chart" uri="{C3380CC4-5D6E-409C-BE32-E72D297353CC}">
              <c16:uniqueId val="{00000001-2150-7C47-A87F-82E7BC2CE721}"/>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0</c:v>
                </c:pt>
                <c:pt idx="1">
                  <c:v>5</c:v>
                </c:pt>
                <c:pt idx="2">
                  <c:v>20</c:v>
                </c:pt>
                <c:pt idx="3">
                  <c:v>13</c:v>
                </c:pt>
                <c:pt idx="4">
                  <c:v>14</c:v>
                </c:pt>
                <c:pt idx="5">
                  <c:v>10</c:v>
                </c:pt>
                <c:pt idx="6">
                  <c:v>2</c:v>
                </c:pt>
                <c:pt idx="7">
                  <c:v>0</c:v>
                </c:pt>
                <c:pt idx="8">
                  <c:v>0</c:v>
                </c:pt>
              </c:numCache>
            </c:numRef>
          </c:val>
          <c:extLst>
            <c:ext xmlns:c16="http://schemas.microsoft.com/office/drawing/2014/chart" uri="{C3380CC4-5D6E-409C-BE32-E72D297353CC}">
              <c16:uniqueId val="{00000002-2150-7C47-A87F-82E7BC2CE721}"/>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0</c:v>
                </c:pt>
                <c:pt idx="1">
                  <c:v>9</c:v>
                </c:pt>
                <c:pt idx="2">
                  <c:v>39</c:v>
                </c:pt>
                <c:pt idx="3">
                  <c:v>28</c:v>
                </c:pt>
                <c:pt idx="4">
                  <c:v>22</c:v>
                </c:pt>
                <c:pt idx="5">
                  <c:v>13</c:v>
                </c:pt>
                <c:pt idx="6">
                  <c:v>0</c:v>
                </c:pt>
                <c:pt idx="7">
                  <c:v>0</c:v>
                </c:pt>
                <c:pt idx="8">
                  <c:v>0</c:v>
                </c:pt>
              </c:numCache>
            </c:numRef>
          </c:val>
          <c:extLst>
            <c:ext xmlns:c16="http://schemas.microsoft.com/office/drawing/2014/chart" uri="{C3380CC4-5D6E-409C-BE32-E72D297353CC}">
              <c16:uniqueId val="{00000003-2150-7C47-A87F-82E7BC2CE721}"/>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0</c:v>
                </c:pt>
                <c:pt idx="1">
                  <c:v>22</c:v>
                </c:pt>
                <c:pt idx="2">
                  <c:v>44</c:v>
                </c:pt>
                <c:pt idx="3">
                  <c:v>52</c:v>
                </c:pt>
                <c:pt idx="4">
                  <c:v>32</c:v>
                </c:pt>
                <c:pt idx="5">
                  <c:v>22</c:v>
                </c:pt>
                <c:pt idx="6">
                  <c:v>3</c:v>
                </c:pt>
                <c:pt idx="7">
                  <c:v>0</c:v>
                </c:pt>
                <c:pt idx="8">
                  <c:v>1</c:v>
                </c:pt>
              </c:numCache>
            </c:numRef>
          </c:val>
          <c:extLst>
            <c:ext xmlns:c16="http://schemas.microsoft.com/office/drawing/2014/chart" uri="{C3380CC4-5D6E-409C-BE32-E72D297353CC}">
              <c16:uniqueId val="{00000004-2150-7C47-A87F-82E7BC2CE721}"/>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2150-7C47-A87F-82E7BC2CE721}"/>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2150-7C47-A87F-82E7BC2CE721}"/>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2150-7C47-A87F-82E7BC2CE721}"/>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2150-7C47-A87F-82E7BC2CE721}"/>
            </c:ext>
          </c:extLst>
        </c:ser>
        <c:dLbls>
          <c:showLegendKey val="0"/>
          <c:showVal val="0"/>
          <c:showCatName val="0"/>
          <c:showSerName val="0"/>
          <c:showPercent val="0"/>
          <c:showBubbleSize val="0"/>
        </c:dLbls>
        <c:gapWidth val="150"/>
        <c:axId val="99553792"/>
        <c:axId val="84016448"/>
      </c:barChart>
      <c:catAx>
        <c:axId val="99553792"/>
        <c:scaling>
          <c:orientation val="minMax"/>
        </c:scaling>
        <c:delete val="0"/>
        <c:axPos val="b"/>
        <c:numFmt formatCode="General" sourceLinked="0"/>
        <c:majorTickMark val="out"/>
        <c:minorTickMark val="none"/>
        <c:tickLblPos val="nextTo"/>
        <c:crossAx val="84016448"/>
        <c:crosses val="autoZero"/>
        <c:auto val="1"/>
        <c:lblAlgn val="ctr"/>
        <c:lblOffset val="100"/>
        <c:noMultiLvlLbl val="0"/>
      </c:catAx>
      <c:valAx>
        <c:axId val="84016448"/>
        <c:scaling>
          <c:orientation val="minMax"/>
        </c:scaling>
        <c:delete val="0"/>
        <c:axPos val="l"/>
        <c:majorGridlines/>
        <c:numFmt formatCode="########0" sourceLinked="1"/>
        <c:majorTickMark val="out"/>
        <c:minorTickMark val="none"/>
        <c:tickLblPos val="nextTo"/>
        <c:crossAx val="99553792"/>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5C99-9341-A25F-7CFB33DADEE8}"/>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5C99-9341-A25F-7CFB33DADEE8}"/>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5C99-9341-A25F-7CFB33DADEE8}"/>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7</c:v>
                </c:pt>
                <c:pt idx="1">
                  <c:v>3</c:v>
                </c:pt>
                <c:pt idx="2">
                  <c:v>5</c:v>
                </c:pt>
                <c:pt idx="3">
                  <c:v>9</c:v>
                </c:pt>
                <c:pt idx="4" formatCode="General">
                  <c:v>22</c:v>
                </c:pt>
              </c:numCache>
            </c:numRef>
          </c:val>
          <c:smooth val="0"/>
          <c:extLst>
            <c:ext xmlns:c16="http://schemas.microsoft.com/office/drawing/2014/chart" uri="{C3380CC4-5D6E-409C-BE32-E72D297353CC}">
              <c16:uniqueId val="{00000003-5C99-9341-A25F-7CFB33DADEE8}"/>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15</c:v>
                </c:pt>
                <c:pt idx="1">
                  <c:v>23</c:v>
                </c:pt>
                <c:pt idx="2">
                  <c:v>20</c:v>
                </c:pt>
                <c:pt idx="3">
                  <c:v>39</c:v>
                </c:pt>
                <c:pt idx="4" formatCode="General">
                  <c:v>44</c:v>
                </c:pt>
              </c:numCache>
            </c:numRef>
          </c:val>
          <c:smooth val="0"/>
          <c:extLst>
            <c:ext xmlns:c16="http://schemas.microsoft.com/office/drawing/2014/chart" uri="{C3380CC4-5D6E-409C-BE32-E72D297353CC}">
              <c16:uniqueId val="{00000004-5C99-9341-A25F-7CFB33DADEE8}"/>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20</c:v>
                </c:pt>
                <c:pt idx="1">
                  <c:v>17</c:v>
                </c:pt>
                <c:pt idx="2">
                  <c:v>13</c:v>
                </c:pt>
                <c:pt idx="3">
                  <c:v>28</c:v>
                </c:pt>
                <c:pt idx="4" formatCode="General">
                  <c:v>52</c:v>
                </c:pt>
              </c:numCache>
            </c:numRef>
          </c:val>
          <c:smooth val="0"/>
          <c:extLst>
            <c:ext xmlns:c16="http://schemas.microsoft.com/office/drawing/2014/chart" uri="{C3380CC4-5D6E-409C-BE32-E72D297353CC}">
              <c16:uniqueId val="{00000005-5C99-9341-A25F-7CFB33DADEE8}"/>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10</c:v>
                </c:pt>
                <c:pt idx="1">
                  <c:v>5</c:v>
                </c:pt>
                <c:pt idx="2">
                  <c:v>14</c:v>
                </c:pt>
                <c:pt idx="3">
                  <c:v>22</c:v>
                </c:pt>
                <c:pt idx="4" formatCode="General">
                  <c:v>32</c:v>
                </c:pt>
              </c:numCache>
            </c:numRef>
          </c:val>
          <c:smooth val="0"/>
          <c:extLst>
            <c:ext xmlns:c16="http://schemas.microsoft.com/office/drawing/2014/chart" uri="{C3380CC4-5D6E-409C-BE32-E72D297353CC}">
              <c16:uniqueId val="{00000006-5C99-9341-A25F-7CFB33DADEE8}"/>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4</c:v>
                </c:pt>
                <c:pt idx="1">
                  <c:v>1</c:v>
                </c:pt>
                <c:pt idx="2">
                  <c:v>10</c:v>
                </c:pt>
                <c:pt idx="3">
                  <c:v>13</c:v>
                </c:pt>
                <c:pt idx="4" formatCode="General">
                  <c:v>22</c:v>
                </c:pt>
              </c:numCache>
            </c:numRef>
          </c:val>
          <c:smooth val="0"/>
          <c:extLst>
            <c:ext xmlns:c16="http://schemas.microsoft.com/office/drawing/2014/chart" uri="{C3380CC4-5D6E-409C-BE32-E72D297353CC}">
              <c16:uniqueId val="{00000007-5C99-9341-A25F-7CFB33DADEE8}"/>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0</c:v>
                </c:pt>
                <c:pt idx="1">
                  <c:v>0</c:v>
                </c:pt>
                <c:pt idx="2">
                  <c:v>2</c:v>
                </c:pt>
                <c:pt idx="3">
                  <c:v>0</c:v>
                </c:pt>
                <c:pt idx="4" formatCode="General">
                  <c:v>3</c:v>
                </c:pt>
              </c:numCache>
            </c:numRef>
          </c:val>
          <c:smooth val="0"/>
          <c:extLst>
            <c:ext xmlns:c16="http://schemas.microsoft.com/office/drawing/2014/chart" uri="{C3380CC4-5D6E-409C-BE32-E72D297353CC}">
              <c16:uniqueId val="{00000008-5C99-9341-A25F-7CFB33DADEE8}"/>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0</c:v>
                </c:pt>
                <c:pt idx="3">
                  <c:v>0</c:v>
                </c:pt>
                <c:pt idx="4" formatCode="General">
                  <c:v>0</c:v>
                </c:pt>
              </c:numCache>
            </c:numRef>
          </c:val>
          <c:smooth val="0"/>
          <c:extLst>
            <c:ext xmlns:c16="http://schemas.microsoft.com/office/drawing/2014/chart" uri="{C3380CC4-5D6E-409C-BE32-E72D297353CC}">
              <c16:uniqueId val="{00000009-5C99-9341-A25F-7CFB33DADEE8}"/>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formatCode="General">
                  <c:v>1</c:v>
                </c:pt>
              </c:numCache>
            </c:numRef>
          </c:val>
          <c:smooth val="0"/>
          <c:extLst>
            <c:ext xmlns:c16="http://schemas.microsoft.com/office/drawing/2014/chart" uri="{C3380CC4-5D6E-409C-BE32-E72D297353CC}">
              <c16:uniqueId val="{0000000A-5C99-9341-A25F-7CFB33DADEE8}"/>
            </c:ext>
          </c:extLst>
        </c:ser>
        <c:dLbls>
          <c:showLegendKey val="0"/>
          <c:showVal val="0"/>
          <c:showCatName val="0"/>
          <c:showSerName val="0"/>
          <c:showPercent val="0"/>
          <c:showBubbleSize val="0"/>
        </c:dLbls>
        <c:marker val="1"/>
        <c:smooth val="0"/>
        <c:axId val="99639808"/>
        <c:axId val="97765056"/>
      </c:lineChart>
      <c:catAx>
        <c:axId val="99639808"/>
        <c:scaling>
          <c:orientation val="minMax"/>
        </c:scaling>
        <c:delete val="0"/>
        <c:axPos val="b"/>
        <c:numFmt formatCode="General" sourceLinked="1"/>
        <c:majorTickMark val="out"/>
        <c:minorTickMark val="none"/>
        <c:tickLblPos val="nextTo"/>
        <c:crossAx val="97765056"/>
        <c:crosses val="autoZero"/>
        <c:auto val="1"/>
        <c:lblAlgn val="ctr"/>
        <c:lblOffset val="100"/>
        <c:noMultiLvlLbl val="0"/>
      </c:catAx>
      <c:valAx>
        <c:axId val="97765056"/>
        <c:scaling>
          <c:orientation val="minMax"/>
        </c:scaling>
        <c:delete val="0"/>
        <c:axPos val="l"/>
        <c:majorGridlines/>
        <c:numFmt formatCode="########0" sourceLinked="1"/>
        <c:majorTickMark val="out"/>
        <c:minorTickMark val="none"/>
        <c:tickLblPos val="nextTo"/>
        <c:crossAx val="99639808"/>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0136939404314"/>
          <c:y val="4.0954156138564915E-2"/>
          <c:w val="0.67008513066301489"/>
          <c:h val="0.84146236921772988"/>
        </c:manualLayout>
      </c:layout>
      <c:lineChart>
        <c:grouping val="standard"/>
        <c:varyColors val="0"/>
        <c:ser>
          <c:idx val="0"/>
          <c:order val="0"/>
          <c:tx>
            <c:strRef>
              <c:f>Sheet1!$B$1</c:f>
              <c:strCache>
                <c:ptCount val="1"/>
                <c:pt idx="0">
                  <c:v>All drug overdose</c:v>
                </c:pt>
              </c:strCache>
            </c:strRef>
          </c:tx>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1166</c:v>
                </c:pt>
                <c:pt idx="1">
                  <c:v>1263</c:v>
                </c:pt>
                <c:pt idx="2">
                  <c:v>1451</c:v>
                </c:pt>
                <c:pt idx="3">
                  <c:v>1631</c:v>
                </c:pt>
                <c:pt idx="4">
                  <c:v>1776</c:v>
                </c:pt>
              </c:numCache>
            </c:numRef>
          </c:val>
          <c:smooth val="0"/>
          <c:extLst>
            <c:ext xmlns:c16="http://schemas.microsoft.com/office/drawing/2014/chart" uri="{C3380CC4-5D6E-409C-BE32-E72D297353CC}">
              <c16:uniqueId val="{00000000-5B0B-3E40-9218-8BD7E45AADA0}"/>
            </c:ext>
          </c:extLst>
        </c:ser>
        <c:ser>
          <c:idx val="1"/>
          <c:order val="1"/>
          <c:tx>
            <c:strRef>
              <c:f>Sheet1!$C$1</c:f>
              <c:strCache>
                <c:ptCount val="1"/>
                <c:pt idx="0">
                  <c:v>Any opioid</c:v>
                </c:pt>
              </c:strCache>
            </c:strRef>
          </c:tx>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754</c:v>
                </c:pt>
                <c:pt idx="1">
                  <c:v>861</c:v>
                </c:pt>
                <c:pt idx="2">
                  <c:v>1034</c:v>
                </c:pt>
                <c:pt idx="3">
                  <c:v>1186</c:v>
                </c:pt>
                <c:pt idx="4">
                  <c:v>1268</c:v>
                </c:pt>
              </c:numCache>
            </c:numRef>
          </c:val>
          <c:smooth val="0"/>
          <c:extLst>
            <c:ext xmlns:c16="http://schemas.microsoft.com/office/drawing/2014/chart" uri="{C3380CC4-5D6E-409C-BE32-E72D297353CC}">
              <c16:uniqueId val="{00000001-5B0B-3E40-9218-8BD7E45AADA0}"/>
            </c:ext>
          </c:extLst>
        </c:ser>
        <c:ser>
          <c:idx val="2"/>
          <c:order val="2"/>
          <c:tx>
            <c:strRef>
              <c:f>Sheet1!$D$1</c:f>
              <c:strCache>
                <c:ptCount val="1"/>
                <c:pt idx="0">
                  <c:v>Pain Relievers</c:v>
                </c:pt>
              </c:strCache>
            </c:strRef>
          </c:tx>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578</c:v>
                </c:pt>
                <c:pt idx="1">
                  <c:v>603</c:v>
                </c:pt>
                <c:pt idx="2">
                  <c:v>689</c:v>
                </c:pt>
                <c:pt idx="3">
                  <c:v>739</c:v>
                </c:pt>
                <c:pt idx="4">
                  <c:v>644</c:v>
                </c:pt>
              </c:numCache>
            </c:numRef>
          </c:val>
          <c:smooth val="0"/>
          <c:extLst>
            <c:ext xmlns:c16="http://schemas.microsoft.com/office/drawing/2014/chart" uri="{C3380CC4-5D6E-409C-BE32-E72D297353CC}">
              <c16:uniqueId val="{00000002-5B0B-3E40-9218-8BD7E45AADA0}"/>
            </c:ext>
          </c:extLst>
        </c:ser>
        <c:ser>
          <c:idx val="3"/>
          <c:order val="3"/>
          <c:tx>
            <c:strRef>
              <c:f>Sheet1!$E$1</c:f>
              <c:strCache>
                <c:ptCount val="1"/>
                <c:pt idx="0">
                  <c:v>Heroin</c:v>
                </c:pt>
              </c:strCache>
            </c:strRef>
          </c:tx>
          <c:dLbls>
            <c:dLbl>
              <c:idx val="3"/>
              <c:layout>
                <c:manualLayout>
                  <c:x val="-1.4007303434896725E-2"/>
                  <c:y val="3.6465034734415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B-3E40-9218-8BD7E45AADA0}"/>
                </c:ext>
              </c:extLst>
            </c:dLbl>
            <c:dLbl>
              <c:idx val="4"/>
              <c:layout>
                <c:manualLayout>
                  <c:x val="-1.2826086956521739E-2"/>
                  <c:y val="3.791226002533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C-FA44-A114-417F0AA6C1C1}"/>
                </c:ext>
              </c:extLst>
            </c:dLbl>
            <c:spPr>
              <a:noFill/>
              <a:ln>
                <a:noFill/>
              </a:ln>
              <a:effectLst/>
            </c:spPr>
            <c:txPr>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General</c:formatCode>
                <c:ptCount val="5"/>
                <c:pt idx="0">
                  <c:v>63</c:v>
                </c:pt>
                <c:pt idx="1">
                  <c:v>147</c:v>
                </c:pt>
                <c:pt idx="2">
                  <c:v>205</c:v>
                </c:pt>
                <c:pt idx="3">
                  <c:v>260</c:v>
                </c:pt>
                <c:pt idx="4">
                  <c:v>311</c:v>
                </c:pt>
              </c:numCache>
            </c:numRef>
          </c:val>
          <c:smooth val="0"/>
          <c:extLst>
            <c:ext xmlns:c16="http://schemas.microsoft.com/office/drawing/2014/chart" uri="{C3380CC4-5D6E-409C-BE32-E72D297353CC}">
              <c16:uniqueId val="{00000004-5B0B-3E40-9218-8BD7E45AADA0}"/>
            </c:ext>
          </c:extLst>
        </c:ser>
        <c:ser>
          <c:idx val="4"/>
          <c:order val="4"/>
          <c:tx>
            <c:strRef>
              <c:f>Sheet1!$F$1</c:f>
              <c:strCache>
                <c:ptCount val="1"/>
                <c:pt idx="0">
                  <c:v>Fentanyl</c:v>
                </c:pt>
              </c:strCache>
            </c:strRef>
          </c:tx>
          <c:dLbls>
            <c:dLbl>
              <c:idx val="0"/>
              <c:layout>
                <c:manualLayout>
                  <c:x val="-3.1318840579710142E-2"/>
                  <c:y val="3.26994251237907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0B-3E40-9218-8BD7E45AADA0}"/>
                </c:ext>
              </c:extLst>
            </c:dLbl>
            <c:dLbl>
              <c:idx val="1"/>
              <c:layout>
                <c:manualLayout>
                  <c:x val="5.6521739130434778E-4"/>
                  <c:y val="9.64467240567973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0B-3E40-9218-8BD7E45AADA0}"/>
                </c:ext>
              </c:extLst>
            </c:dLbl>
            <c:dLbl>
              <c:idx val="3"/>
              <c:layout>
                <c:manualLayout>
                  <c:x val="-2.2702955608809874E-2"/>
                  <c:y val="-3.9026472221443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0B-3E40-9218-8BD7E45AADA0}"/>
                </c:ext>
              </c:extLst>
            </c:dLbl>
            <c:dLbl>
              <c:idx val="4"/>
              <c:layout>
                <c:manualLayout>
                  <c:x val="-7.2246376811594307E-2"/>
                  <c:y val="-1.9980785689029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2C-FA44-A114-417F0AA6C1C1}"/>
                </c:ext>
              </c:extLst>
            </c:dLbl>
            <c:spPr>
              <a:noFill/>
              <a:ln>
                <a:noFill/>
              </a:ln>
              <a:effectLst/>
            </c:spPr>
            <c:txPr>
              <a:bodyPr/>
              <a:lstStyle/>
              <a:p>
                <a:pPr>
                  <a:defRPr sz="16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General</c:formatCode>
                <c:ptCount val="5"/>
                <c:pt idx="0">
                  <c:v>53</c:v>
                </c:pt>
                <c:pt idx="1">
                  <c:v>69</c:v>
                </c:pt>
                <c:pt idx="2">
                  <c:v>169</c:v>
                </c:pt>
                <c:pt idx="3">
                  <c:v>294</c:v>
                </c:pt>
                <c:pt idx="4">
                  <c:v>500</c:v>
                </c:pt>
              </c:numCache>
            </c:numRef>
          </c:val>
          <c:smooth val="0"/>
          <c:extLst>
            <c:ext xmlns:c16="http://schemas.microsoft.com/office/drawing/2014/chart" uri="{C3380CC4-5D6E-409C-BE32-E72D297353CC}">
              <c16:uniqueId val="{00000008-5B0B-3E40-9218-8BD7E45AADA0}"/>
            </c:ext>
          </c:extLst>
        </c:ser>
        <c:dLbls>
          <c:showLegendKey val="0"/>
          <c:showVal val="0"/>
          <c:showCatName val="0"/>
          <c:showSerName val="0"/>
          <c:showPercent val="0"/>
          <c:showBubbleSize val="0"/>
        </c:dLbls>
        <c:marker val="1"/>
        <c:smooth val="0"/>
        <c:axId val="87969280"/>
        <c:axId val="69282048"/>
      </c:lineChart>
      <c:catAx>
        <c:axId val="87969280"/>
        <c:scaling>
          <c:orientation val="minMax"/>
        </c:scaling>
        <c:delete val="0"/>
        <c:axPos val="b"/>
        <c:numFmt formatCode="General" sourceLinked="1"/>
        <c:majorTickMark val="out"/>
        <c:minorTickMark val="none"/>
        <c:tickLblPos val="nextTo"/>
        <c:txPr>
          <a:bodyPr/>
          <a:lstStyle/>
          <a:p>
            <a:pPr>
              <a:defRPr sz="1400"/>
            </a:pPr>
            <a:endParaRPr lang="en-US"/>
          </a:p>
        </c:txPr>
        <c:crossAx val="69282048"/>
        <c:crosses val="autoZero"/>
        <c:auto val="1"/>
        <c:lblAlgn val="ctr"/>
        <c:lblOffset val="100"/>
        <c:noMultiLvlLbl val="0"/>
      </c:catAx>
      <c:valAx>
        <c:axId val="69282048"/>
        <c:scaling>
          <c:orientation val="minMax"/>
        </c:scaling>
        <c:delete val="0"/>
        <c:axPos val="l"/>
        <c:numFmt formatCode="General" sourceLinked="1"/>
        <c:majorTickMark val="out"/>
        <c:minorTickMark val="none"/>
        <c:tickLblPos val="nextTo"/>
        <c:txPr>
          <a:bodyPr/>
          <a:lstStyle/>
          <a:p>
            <a:pPr>
              <a:defRPr sz="1400"/>
            </a:pPr>
            <a:endParaRPr lang="en-US"/>
          </a:p>
        </c:txPr>
        <c:crossAx val="87969280"/>
        <c:crosses val="autoZero"/>
        <c:crossBetween val="between"/>
      </c:valAx>
    </c:plotArea>
    <c:legend>
      <c:legendPos val="r"/>
      <c:layout>
        <c:manualLayout>
          <c:xMode val="edge"/>
          <c:yMode val="edge"/>
          <c:x val="0.79863722469473919"/>
          <c:y val="0.34448520431492996"/>
          <c:w val="0.20136277530526078"/>
          <c:h val="0.27516644099364973"/>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Sheet1!$B$2:$B$12</c:f>
              <c:numCache>
                <c:formatCode>####0.00</c:formatCode>
                <c:ptCount val="11"/>
                <c:pt idx="0">
                  <c:v>2.52219531880549</c:v>
                </c:pt>
                <c:pt idx="1">
                  <c:v>0.31212837215689998</c:v>
                </c:pt>
                <c:pt idx="2">
                  <c:v>0</c:v>
                </c:pt>
                <c:pt idx="3">
                  <c:v>7.2638208378590399</c:v>
                </c:pt>
                <c:pt idx="4">
                  <c:v>23.157665896319799</c:v>
                </c:pt>
                <c:pt idx="5">
                  <c:v>33.156025840309198</c:v>
                </c:pt>
                <c:pt idx="6">
                  <c:v>37.803075906581</c:v>
                </c:pt>
                <c:pt idx="7">
                  <c:v>25.9551744524179</c:v>
                </c:pt>
                <c:pt idx="8">
                  <c:v>7.2963733465261296</c:v>
                </c:pt>
                <c:pt idx="9">
                  <c:v>6.3917049873053697</c:v>
                </c:pt>
                <c:pt idx="10">
                  <c:v>5.5127804627060399</c:v>
                </c:pt>
              </c:numCache>
            </c:numRef>
          </c:val>
          <c:extLst>
            <c:ext xmlns:c16="http://schemas.microsoft.com/office/drawing/2014/chart" uri="{C3380CC4-5D6E-409C-BE32-E72D297353CC}">
              <c16:uniqueId val="{00000000-B840-424C-8BBC-FFD6F931A5AC}"/>
            </c:ext>
          </c:extLst>
        </c:ser>
        <c:ser>
          <c:idx val="1"/>
          <c:order val="1"/>
          <c:tx>
            <c:strRef>
              <c:f>Sheet1!$C$1</c:f>
              <c:strCache>
                <c:ptCount val="1"/>
                <c:pt idx="0">
                  <c:v>2014</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Sheet1!$C$2:$C$12</c:f>
              <c:numCache>
                <c:formatCode>####0.00</c:formatCode>
                <c:ptCount val="11"/>
                <c:pt idx="0">
                  <c:v>0</c:v>
                </c:pt>
                <c:pt idx="1">
                  <c:v>0.31159928332164999</c:v>
                </c:pt>
                <c:pt idx="2">
                  <c:v>0</c:v>
                </c:pt>
                <c:pt idx="3">
                  <c:v>7.6755066680964203</c:v>
                </c:pt>
                <c:pt idx="4">
                  <c:v>27.9614365188012</c:v>
                </c:pt>
                <c:pt idx="5">
                  <c:v>35.2318877150216</c:v>
                </c:pt>
                <c:pt idx="6">
                  <c:v>44.048884225035202</c:v>
                </c:pt>
                <c:pt idx="7">
                  <c:v>23.270558232197398</c:v>
                </c:pt>
                <c:pt idx="8">
                  <c:v>6.9930308477941301</c:v>
                </c:pt>
                <c:pt idx="9">
                  <c:v>6.9381326709729398</c:v>
                </c:pt>
                <c:pt idx="10">
                  <c:v>5.3985963649451199</c:v>
                </c:pt>
              </c:numCache>
            </c:numRef>
          </c:val>
          <c:extLst>
            <c:ext xmlns:c16="http://schemas.microsoft.com/office/drawing/2014/chart" uri="{C3380CC4-5D6E-409C-BE32-E72D297353CC}">
              <c16:uniqueId val="{00000001-B840-424C-8BBC-FFD6F931A5AC}"/>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Sheet1!$D$2:$D$12</c:f>
              <c:numCache>
                <c:formatCode>####0.00</c:formatCode>
                <c:ptCount val="11"/>
                <c:pt idx="0">
                  <c:v>2.4829606823176</c:v>
                </c:pt>
                <c:pt idx="1">
                  <c:v>0.62182480707885002</c:v>
                </c:pt>
                <c:pt idx="2">
                  <c:v>0.23872074328091</c:v>
                </c:pt>
                <c:pt idx="3">
                  <c:v>9.8394362342328705</c:v>
                </c:pt>
                <c:pt idx="4">
                  <c:v>28.891362743670602</c:v>
                </c:pt>
                <c:pt idx="5">
                  <c:v>41.684483100465599</c:v>
                </c:pt>
                <c:pt idx="6">
                  <c:v>45.702919846688502</c:v>
                </c:pt>
                <c:pt idx="7">
                  <c:v>29.701245230552999</c:v>
                </c:pt>
                <c:pt idx="8">
                  <c:v>9.3797515846843496</c:v>
                </c:pt>
                <c:pt idx="9">
                  <c:v>9.1486968189642308</c:v>
                </c:pt>
                <c:pt idx="10">
                  <c:v>8.7922909193219407</c:v>
                </c:pt>
              </c:numCache>
            </c:numRef>
          </c:val>
          <c:extLst>
            <c:ext xmlns:c16="http://schemas.microsoft.com/office/drawing/2014/chart" uri="{C3380CC4-5D6E-409C-BE32-E72D297353CC}">
              <c16:uniqueId val="{00000002-B840-424C-8BBC-FFD6F931A5AC}"/>
            </c:ext>
          </c:extLst>
        </c:ser>
        <c:ser>
          <c:idx val="3"/>
          <c:order val="3"/>
          <c:tx>
            <c:strRef>
              <c:f>Sheet1!$E$1</c:f>
              <c:strCache>
                <c:ptCount val="1"/>
                <c:pt idx="0">
                  <c:v>2016</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Sheet1!$E$2:$E$12</c:f>
              <c:numCache>
                <c:formatCode>####0.00</c:formatCode>
                <c:ptCount val="11"/>
                <c:pt idx="0">
                  <c:v>0</c:v>
                </c:pt>
                <c:pt idx="1">
                  <c:v>0.30620462430223999</c:v>
                </c:pt>
                <c:pt idx="2">
                  <c:v>0.23946130784187999</c:v>
                </c:pt>
                <c:pt idx="3">
                  <c:v>13.229097171139999</c:v>
                </c:pt>
                <c:pt idx="4">
                  <c:v>38.338486235138198</c:v>
                </c:pt>
                <c:pt idx="5">
                  <c:v>41.742653533569801</c:v>
                </c:pt>
                <c:pt idx="6">
                  <c:v>51.9890565831003</c:v>
                </c:pt>
                <c:pt idx="7">
                  <c:v>32.074838212439303</c:v>
                </c:pt>
                <c:pt idx="8">
                  <c:v>10.3435819665218</c:v>
                </c:pt>
                <c:pt idx="9">
                  <c:v>2.9709245517205001</c:v>
                </c:pt>
                <c:pt idx="10">
                  <c:v>5.1855116803650603</c:v>
                </c:pt>
              </c:numCache>
            </c:numRef>
          </c:val>
          <c:extLst>
            <c:ext xmlns:c16="http://schemas.microsoft.com/office/drawing/2014/chart" uri="{C3380CC4-5D6E-409C-BE32-E72D297353CC}">
              <c16:uniqueId val="{00000003-B840-424C-8BBC-FFD6F931A5AC}"/>
            </c:ext>
          </c:extLst>
        </c:ser>
        <c:ser>
          <c:idx val="4"/>
          <c:order val="4"/>
          <c:tx>
            <c:strRef>
              <c:f>Sheet1!$F$1</c:f>
              <c:strCache>
                <c:ptCount val="1"/>
                <c:pt idx="0">
                  <c:v>2017</c:v>
                </c:pt>
              </c:strCache>
            </c:strRef>
          </c:tx>
          <c:spPr>
            <a:solidFill>
              <a:srgbClr val="009900"/>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Sheet1!$F$2:$F$12</c:f>
              <c:numCache>
                <c:formatCode>####0.00</c:formatCode>
                <c:ptCount val="11"/>
                <c:pt idx="0">
                  <c:v>2.4720045484883699</c:v>
                </c:pt>
                <c:pt idx="1">
                  <c:v>0.61024354820008997</c:v>
                </c:pt>
                <c:pt idx="2">
                  <c:v>0.23823789721701999</c:v>
                </c:pt>
                <c:pt idx="3">
                  <c:v>14.4489779068247</c:v>
                </c:pt>
                <c:pt idx="4">
                  <c:v>42.685775920418898</c:v>
                </c:pt>
                <c:pt idx="5">
                  <c:v>49.486917719911197</c:v>
                </c:pt>
                <c:pt idx="6">
                  <c:v>47.106378540128503</c:v>
                </c:pt>
                <c:pt idx="7">
                  <c:v>36.600049256141098</c:v>
                </c:pt>
                <c:pt idx="8">
                  <c:v>11.2977037803974</c:v>
                </c:pt>
                <c:pt idx="9">
                  <c:v>3.8393856982882699</c:v>
                </c:pt>
                <c:pt idx="10">
                  <c:v>11.874167748064099</c:v>
                </c:pt>
              </c:numCache>
            </c:numRef>
          </c:val>
          <c:extLst>
            <c:ext xmlns:c16="http://schemas.microsoft.com/office/drawing/2014/chart" uri="{C3380CC4-5D6E-409C-BE32-E72D297353CC}">
              <c16:uniqueId val="{00000004-B840-424C-8BBC-FFD6F931A5AC}"/>
            </c:ext>
          </c:extLst>
        </c:ser>
        <c:ser>
          <c:idx val="5"/>
          <c:order val="5"/>
          <c:tx>
            <c:strRef>
              <c:f>Sheet1!$G$1</c:f>
              <c:strCache>
                <c:ptCount val="1"/>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Sheet1!$G$2:$G$12</c:f>
              <c:numCache>
                <c:formatCode>General</c:formatCode>
                <c:ptCount val="11"/>
              </c:numCache>
            </c:numRef>
          </c:val>
          <c:extLst>
            <c:ext xmlns:c16="http://schemas.microsoft.com/office/drawing/2014/chart" uri="{C3380CC4-5D6E-409C-BE32-E72D297353CC}">
              <c16:uniqueId val="{00000005-B840-424C-8BBC-FFD6F931A5AC}"/>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Sheet1!$H$2:$H$12</c:f>
              <c:numCache>
                <c:formatCode>General</c:formatCode>
                <c:ptCount val="11"/>
              </c:numCache>
            </c:numRef>
          </c:val>
          <c:extLst>
            <c:ext xmlns:c16="http://schemas.microsoft.com/office/drawing/2014/chart" uri="{C3380CC4-5D6E-409C-BE32-E72D297353CC}">
              <c16:uniqueId val="{00000006-B840-424C-8BBC-FFD6F931A5AC}"/>
            </c:ext>
          </c:extLst>
        </c:ser>
        <c:ser>
          <c:idx val="7"/>
          <c:order val="7"/>
          <c:tx>
            <c:strRef>
              <c:f>Sheet1!$I$1</c:f>
              <c:strCache>
                <c:ptCount val="1"/>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Sheet1!$I$2:$I$12</c:f>
              <c:numCache>
                <c:formatCode>General</c:formatCode>
                <c:ptCount val="11"/>
              </c:numCache>
            </c:numRef>
          </c:val>
          <c:extLst>
            <c:ext xmlns:c16="http://schemas.microsoft.com/office/drawing/2014/chart" uri="{C3380CC4-5D6E-409C-BE32-E72D297353CC}">
              <c16:uniqueId val="{00000007-B840-424C-8BBC-FFD6F931A5AC}"/>
            </c:ext>
          </c:extLst>
        </c:ser>
        <c:ser>
          <c:idx val="8"/>
          <c:order val="8"/>
          <c:tx>
            <c:strRef>
              <c:f>Sheet1!$J$1</c:f>
              <c:strCache>
                <c:ptCount val="1"/>
              </c:strCache>
            </c:strRef>
          </c:tx>
          <c:spPr>
            <a:solidFill>
              <a:schemeClr val="accent1"/>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Sheet1!$J$2:$J$12</c:f>
              <c:numCache>
                <c:formatCode>General</c:formatCode>
                <c:ptCount val="11"/>
              </c:numCache>
            </c:numRef>
          </c:val>
          <c:extLst>
            <c:ext xmlns:c16="http://schemas.microsoft.com/office/drawing/2014/chart" uri="{C3380CC4-5D6E-409C-BE32-E72D297353CC}">
              <c16:uniqueId val="{00000008-B840-424C-8BBC-FFD6F931A5AC}"/>
            </c:ext>
          </c:extLst>
        </c:ser>
        <c:dLbls>
          <c:showLegendKey val="0"/>
          <c:showVal val="0"/>
          <c:showCatName val="0"/>
          <c:showSerName val="0"/>
          <c:showPercent val="0"/>
          <c:showBubbleSize val="0"/>
        </c:dLbls>
        <c:gapWidth val="150"/>
        <c:axId val="99762688"/>
        <c:axId val="97767936"/>
      </c:barChart>
      <c:catAx>
        <c:axId val="99762688"/>
        <c:scaling>
          <c:orientation val="minMax"/>
        </c:scaling>
        <c:delete val="0"/>
        <c:axPos val="b"/>
        <c:numFmt formatCode="General" sourceLinked="0"/>
        <c:majorTickMark val="out"/>
        <c:minorTickMark val="none"/>
        <c:tickLblPos val="nextTo"/>
        <c:crossAx val="97767936"/>
        <c:crosses val="autoZero"/>
        <c:auto val="1"/>
        <c:lblAlgn val="ctr"/>
        <c:lblOffset val="100"/>
        <c:noMultiLvlLbl val="0"/>
      </c:catAx>
      <c:valAx>
        <c:axId val="97767936"/>
        <c:scaling>
          <c:orientation val="minMax"/>
        </c:scaling>
        <c:delete val="0"/>
        <c:axPos val="l"/>
        <c:majorGridlines/>
        <c:numFmt formatCode="0" sourceLinked="0"/>
        <c:majorTickMark val="out"/>
        <c:minorTickMark val="none"/>
        <c:tickLblPos val="nextTo"/>
        <c:crossAx val="99762688"/>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AFC2-144F-91FD-AC59102E1309}"/>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AFC2-144F-91FD-AC59102E1309}"/>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AFC2-144F-91FD-AC59102E1309}"/>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7.2638208378590399</c:v>
                </c:pt>
                <c:pt idx="1">
                  <c:v>7.6755066680964203</c:v>
                </c:pt>
                <c:pt idx="2">
                  <c:v>9.8394362342328705</c:v>
                </c:pt>
                <c:pt idx="3">
                  <c:v>13.229097171139999</c:v>
                </c:pt>
                <c:pt idx="4">
                  <c:v>13.88</c:v>
                </c:pt>
              </c:numCache>
            </c:numRef>
          </c:val>
          <c:smooth val="0"/>
          <c:extLst>
            <c:ext xmlns:c16="http://schemas.microsoft.com/office/drawing/2014/chart" uri="{C3380CC4-5D6E-409C-BE32-E72D297353CC}">
              <c16:uniqueId val="{00000003-AFC2-144F-91FD-AC59102E1309}"/>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23.157665896319799</c:v>
                </c:pt>
                <c:pt idx="1">
                  <c:v>27.9614365188012</c:v>
                </c:pt>
                <c:pt idx="2">
                  <c:v>28.891362743670602</c:v>
                </c:pt>
                <c:pt idx="3">
                  <c:v>38.338486235138198</c:v>
                </c:pt>
                <c:pt idx="4">
                  <c:v>43</c:v>
                </c:pt>
              </c:numCache>
            </c:numRef>
          </c:val>
          <c:smooth val="0"/>
          <c:extLst>
            <c:ext xmlns:c16="http://schemas.microsoft.com/office/drawing/2014/chart" uri="{C3380CC4-5D6E-409C-BE32-E72D297353CC}">
              <c16:uniqueId val="{00000004-AFC2-144F-91FD-AC59102E1309}"/>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33.156025840309198</c:v>
                </c:pt>
                <c:pt idx="1">
                  <c:v>35.2318877150216</c:v>
                </c:pt>
                <c:pt idx="2">
                  <c:v>41.684483100465599</c:v>
                </c:pt>
                <c:pt idx="3">
                  <c:v>41.742653533569801</c:v>
                </c:pt>
                <c:pt idx="4">
                  <c:v>49</c:v>
                </c:pt>
              </c:numCache>
            </c:numRef>
          </c:val>
          <c:smooth val="0"/>
          <c:extLst>
            <c:ext xmlns:c16="http://schemas.microsoft.com/office/drawing/2014/chart" uri="{C3380CC4-5D6E-409C-BE32-E72D297353CC}">
              <c16:uniqueId val="{00000005-AFC2-144F-91FD-AC59102E1309}"/>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37.803075906581</c:v>
                </c:pt>
                <c:pt idx="1">
                  <c:v>44.048884225035202</c:v>
                </c:pt>
                <c:pt idx="2">
                  <c:v>45.702919846688502</c:v>
                </c:pt>
                <c:pt idx="3">
                  <c:v>51.9890565831003</c:v>
                </c:pt>
                <c:pt idx="4">
                  <c:v>47</c:v>
                </c:pt>
              </c:numCache>
            </c:numRef>
          </c:val>
          <c:smooth val="0"/>
          <c:extLst>
            <c:ext xmlns:c16="http://schemas.microsoft.com/office/drawing/2014/chart" uri="{C3380CC4-5D6E-409C-BE32-E72D297353CC}">
              <c16:uniqueId val="{00000006-AFC2-144F-91FD-AC59102E1309}"/>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25.9551744524179</c:v>
                </c:pt>
                <c:pt idx="1">
                  <c:v>23.270558232197398</c:v>
                </c:pt>
                <c:pt idx="2">
                  <c:v>29.701245230552999</c:v>
                </c:pt>
                <c:pt idx="3">
                  <c:v>32.074838212439303</c:v>
                </c:pt>
                <c:pt idx="4">
                  <c:v>37</c:v>
                </c:pt>
              </c:numCache>
            </c:numRef>
          </c:val>
          <c:smooth val="0"/>
          <c:extLst>
            <c:ext xmlns:c16="http://schemas.microsoft.com/office/drawing/2014/chart" uri="{C3380CC4-5D6E-409C-BE32-E72D297353CC}">
              <c16:uniqueId val="{00000007-AFC2-144F-91FD-AC59102E1309}"/>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7.2963733465261296</c:v>
                </c:pt>
                <c:pt idx="1">
                  <c:v>6.9930308477941301</c:v>
                </c:pt>
                <c:pt idx="2">
                  <c:v>9.3797515846843496</c:v>
                </c:pt>
                <c:pt idx="3">
                  <c:v>10.3435819665218</c:v>
                </c:pt>
                <c:pt idx="4">
                  <c:v>11.14</c:v>
                </c:pt>
              </c:numCache>
            </c:numRef>
          </c:val>
          <c:smooth val="0"/>
          <c:extLst>
            <c:ext xmlns:c16="http://schemas.microsoft.com/office/drawing/2014/chart" uri="{C3380CC4-5D6E-409C-BE32-E72D297353CC}">
              <c16:uniqueId val="{00000008-AFC2-144F-91FD-AC59102E1309}"/>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6.3917049873053697</c:v>
                </c:pt>
                <c:pt idx="1">
                  <c:v>6.9381326709729398</c:v>
                </c:pt>
                <c:pt idx="2">
                  <c:v>9.1486968189642308</c:v>
                </c:pt>
                <c:pt idx="3">
                  <c:v>2.9709245517205001</c:v>
                </c:pt>
                <c:pt idx="4">
                  <c:v>3.84</c:v>
                </c:pt>
              </c:numCache>
            </c:numRef>
          </c:val>
          <c:smooth val="0"/>
          <c:extLst>
            <c:ext xmlns:c16="http://schemas.microsoft.com/office/drawing/2014/chart" uri="{C3380CC4-5D6E-409C-BE32-E72D297353CC}">
              <c16:uniqueId val="{00000009-AFC2-144F-91FD-AC59102E1309}"/>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5.5127804627060399</c:v>
                </c:pt>
                <c:pt idx="1">
                  <c:v>5.3985963649451199</c:v>
                </c:pt>
                <c:pt idx="2">
                  <c:v>8.7922909193219407</c:v>
                </c:pt>
                <c:pt idx="3">
                  <c:v>5.1855116803650603</c:v>
                </c:pt>
                <c:pt idx="4">
                  <c:v>11.87</c:v>
                </c:pt>
              </c:numCache>
            </c:numRef>
          </c:val>
          <c:smooth val="0"/>
          <c:extLst>
            <c:ext xmlns:c16="http://schemas.microsoft.com/office/drawing/2014/chart" uri="{C3380CC4-5D6E-409C-BE32-E72D297353CC}">
              <c16:uniqueId val="{0000000A-AFC2-144F-91FD-AC59102E1309}"/>
            </c:ext>
          </c:extLst>
        </c:ser>
        <c:dLbls>
          <c:showLegendKey val="0"/>
          <c:showVal val="0"/>
          <c:showCatName val="0"/>
          <c:showSerName val="0"/>
          <c:showPercent val="0"/>
          <c:showBubbleSize val="0"/>
        </c:dLbls>
        <c:marker val="1"/>
        <c:smooth val="0"/>
        <c:axId val="99898880"/>
        <c:axId val="97770240"/>
      </c:lineChart>
      <c:catAx>
        <c:axId val="99898880"/>
        <c:scaling>
          <c:orientation val="minMax"/>
        </c:scaling>
        <c:delete val="0"/>
        <c:axPos val="b"/>
        <c:numFmt formatCode="General" sourceLinked="1"/>
        <c:majorTickMark val="out"/>
        <c:minorTickMark val="none"/>
        <c:tickLblPos val="nextTo"/>
        <c:crossAx val="97770240"/>
        <c:crosses val="autoZero"/>
        <c:auto val="1"/>
        <c:lblAlgn val="ctr"/>
        <c:lblOffset val="100"/>
        <c:noMultiLvlLbl val="0"/>
      </c:catAx>
      <c:valAx>
        <c:axId val="97770240"/>
        <c:scaling>
          <c:orientation val="minMax"/>
        </c:scaling>
        <c:delete val="0"/>
        <c:axPos val="l"/>
        <c:majorGridlines/>
        <c:numFmt formatCode="0" sourceLinked="1"/>
        <c:majorTickMark val="out"/>
        <c:minorTickMark val="none"/>
        <c:tickLblPos val="nextTo"/>
        <c:crossAx val="99898880"/>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5.5613628289858204</c:v>
                </c:pt>
                <c:pt idx="2">
                  <c:v>17.250098065625998</c:v>
                </c:pt>
                <c:pt idx="3">
                  <c:v>23.411244052118001</c:v>
                </c:pt>
                <c:pt idx="4">
                  <c:v>22.8370487881398</c:v>
                </c:pt>
                <c:pt idx="5">
                  <c:v>15.140518430577099</c:v>
                </c:pt>
                <c:pt idx="6">
                  <c:v>4.2710478126006599</c:v>
                </c:pt>
                <c:pt idx="7">
                  <c:v>1.4203788860678599</c:v>
                </c:pt>
                <c:pt idx="8">
                  <c:v>0</c:v>
                </c:pt>
              </c:numCache>
            </c:numRef>
          </c:val>
          <c:extLst>
            <c:ext xmlns:c16="http://schemas.microsoft.com/office/drawing/2014/chart" uri="{C3380CC4-5D6E-409C-BE32-E72D297353CC}">
              <c16:uniqueId val="{00000000-FF6B-EF41-8A14-27F411891186}"/>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5.4180047068915904</c:v>
                </c:pt>
                <c:pt idx="2">
                  <c:v>22.718667171525901</c:v>
                </c:pt>
                <c:pt idx="3">
                  <c:v>25.3526759570933</c:v>
                </c:pt>
                <c:pt idx="4">
                  <c:v>29.440266925086799</c:v>
                </c:pt>
                <c:pt idx="5">
                  <c:v>14.603462564083101</c:v>
                </c:pt>
                <c:pt idx="6">
                  <c:v>2.2173024639347201</c:v>
                </c:pt>
                <c:pt idx="7">
                  <c:v>1.3876265341945899</c:v>
                </c:pt>
                <c:pt idx="8">
                  <c:v>0</c:v>
                </c:pt>
              </c:numCache>
            </c:numRef>
          </c:val>
          <c:extLst>
            <c:ext xmlns:c16="http://schemas.microsoft.com/office/drawing/2014/chart" uri="{C3380CC4-5D6E-409C-BE32-E72D297353CC}">
              <c16:uniqueId val="{00000001-FF6B-EF41-8A14-27F411891186}"/>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c:v>
                </c:pt>
                <c:pt idx="1">
                  <c:v>7.6905938382509804</c:v>
                </c:pt>
                <c:pt idx="2">
                  <c:v>23.388246030590501</c:v>
                </c:pt>
                <c:pt idx="3">
                  <c:v>30.934902931291099</c:v>
                </c:pt>
                <c:pt idx="4">
                  <c:v>32.964208691376797</c:v>
                </c:pt>
                <c:pt idx="5">
                  <c:v>19.294115996225401</c:v>
                </c:pt>
                <c:pt idx="6">
                  <c:v>5.10126840570552</c:v>
                </c:pt>
                <c:pt idx="7">
                  <c:v>2.7107249833968101</c:v>
                </c:pt>
                <c:pt idx="8">
                  <c:v>0.87922909193219001</c:v>
                </c:pt>
              </c:numCache>
            </c:numRef>
          </c:val>
          <c:extLst>
            <c:ext xmlns:c16="http://schemas.microsoft.com/office/drawing/2014/chart" uri="{C3380CC4-5D6E-409C-BE32-E72D297353CC}">
              <c16:uniqueId val="{00000002-FF6B-EF41-8A14-27F411891186}"/>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0.23946130784187999</c:v>
                </c:pt>
                <c:pt idx="1">
                  <c:v>9.8077789372245192</c:v>
                </c:pt>
                <c:pt idx="2">
                  <c:v>32.285041040116397</c:v>
                </c:pt>
                <c:pt idx="3">
                  <c:v>33.562536990968198</c:v>
                </c:pt>
                <c:pt idx="4">
                  <c:v>33.317717982288002</c:v>
                </c:pt>
                <c:pt idx="5">
                  <c:v>21.806274899823801</c:v>
                </c:pt>
                <c:pt idx="6">
                  <c:v>6.0470171496588998</c:v>
                </c:pt>
                <c:pt idx="7">
                  <c:v>1.3204109118757801</c:v>
                </c:pt>
                <c:pt idx="8">
                  <c:v>1.7285038934550201</c:v>
                </c:pt>
              </c:numCache>
            </c:numRef>
          </c:val>
          <c:extLst>
            <c:ext xmlns:c16="http://schemas.microsoft.com/office/drawing/2014/chart" uri="{C3380CC4-5D6E-409C-BE32-E72D297353CC}">
              <c16:uniqueId val="{00000003-FF6B-EF41-8A14-27F411891186}"/>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0.11911894860850999</c:v>
                </c:pt>
                <c:pt idx="1">
                  <c:v>11.6967916388581</c:v>
                </c:pt>
                <c:pt idx="2">
                  <c:v>33.0787470687645</c:v>
                </c:pt>
                <c:pt idx="3">
                  <c:v>36.785674915285099</c:v>
                </c:pt>
                <c:pt idx="4">
                  <c:v>34.208203463664702</c:v>
                </c:pt>
                <c:pt idx="5">
                  <c:v>22.575731316872101</c:v>
                </c:pt>
                <c:pt idx="6">
                  <c:v>6.19052261939584</c:v>
                </c:pt>
                <c:pt idx="7">
                  <c:v>1.9196928491441401</c:v>
                </c:pt>
                <c:pt idx="8">
                  <c:v>3.3926193565897398</c:v>
                </c:pt>
              </c:numCache>
            </c:numRef>
          </c:val>
          <c:extLst>
            <c:ext xmlns:c16="http://schemas.microsoft.com/office/drawing/2014/chart" uri="{C3380CC4-5D6E-409C-BE32-E72D297353CC}">
              <c16:uniqueId val="{00000004-FF6B-EF41-8A14-27F411891186}"/>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FF6B-EF41-8A14-27F411891186}"/>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FF6B-EF41-8A14-27F411891186}"/>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FF6B-EF41-8A14-27F411891186}"/>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FF6B-EF41-8A14-27F411891186}"/>
            </c:ext>
          </c:extLst>
        </c:ser>
        <c:dLbls>
          <c:showLegendKey val="0"/>
          <c:showVal val="0"/>
          <c:showCatName val="0"/>
          <c:showSerName val="0"/>
          <c:showPercent val="0"/>
          <c:showBubbleSize val="0"/>
        </c:dLbls>
        <c:gapWidth val="150"/>
        <c:axId val="100049408"/>
        <c:axId val="99828864"/>
      </c:barChart>
      <c:catAx>
        <c:axId val="100049408"/>
        <c:scaling>
          <c:orientation val="minMax"/>
        </c:scaling>
        <c:delete val="0"/>
        <c:axPos val="b"/>
        <c:numFmt formatCode="General" sourceLinked="0"/>
        <c:majorTickMark val="out"/>
        <c:minorTickMark val="none"/>
        <c:tickLblPos val="nextTo"/>
        <c:crossAx val="99828864"/>
        <c:crosses val="autoZero"/>
        <c:auto val="1"/>
        <c:lblAlgn val="ctr"/>
        <c:lblOffset val="100"/>
        <c:noMultiLvlLbl val="0"/>
      </c:catAx>
      <c:valAx>
        <c:axId val="99828864"/>
        <c:scaling>
          <c:orientation val="minMax"/>
        </c:scaling>
        <c:delete val="0"/>
        <c:axPos val="l"/>
        <c:majorGridlines/>
        <c:numFmt formatCode="0" sourceLinked="0"/>
        <c:majorTickMark val="out"/>
        <c:minorTickMark val="none"/>
        <c:tickLblPos val="nextTo"/>
        <c:crossAx val="100049408"/>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D30C-E74C-A79C-C8BAA82A8BD1}"/>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D30C-E74C-A79C-C8BAA82A8BD1}"/>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D30C-E74C-A79C-C8BAA82A8BD1}"/>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5.5613628289858204</c:v>
                </c:pt>
                <c:pt idx="1">
                  <c:v>5.4180047068915904</c:v>
                </c:pt>
                <c:pt idx="2">
                  <c:v>7.6905938382509804</c:v>
                </c:pt>
                <c:pt idx="3">
                  <c:v>9.8077789372245192</c:v>
                </c:pt>
                <c:pt idx="4">
                  <c:v>12</c:v>
                </c:pt>
              </c:numCache>
            </c:numRef>
          </c:val>
          <c:smooth val="0"/>
          <c:extLst>
            <c:ext xmlns:c16="http://schemas.microsoft.com/office/drawing/2014/chart" uri="{C3380CC4-5D6E-409C-BE32-E72D297353CC}">
              <c16:uniqueId val="{00000003-D30C-E74C-A79C-C8BAA82A8BD1}"/>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17.250098065625998</c:v>
                </c:pt>
                <c:pt idx="1">
                  <c:v>22.718667171525901</c:v>
                </c:pt>
                <c:pt idx="2">
                  <c:v>23.388246030590501</c:v>
                </c:pt>
                <c:pt idx="3">
                  <c:v>32.285041040116397</c:v>
                </c:pt>
                <c:pt idx="4">
                  <c:v>33</c:v>
                </c:pt>
              </c:numCache>
            </c:numRef>
          </c:val>
          <c:smooth val="0"/>
          <c:extLst>
            <c:ext xmlns:c16="http://schemas.microsoft.com/office/drawing/2014/chart" uri="{C3380CC4-5D6E-409C-BE32-E72D297353CC}">
              <c16:uniqueId val="{00000004-D30C-E74C-A79C-C8BAA82A8BD1}"/>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23.411244052118001</c:v>
                </c:pt>
                <c:pt idx="1">
                  <c:v>25.3526759570933</c:v>
                </c:pt>
                <c:pt idx="2">
                  <c:v>30.934902931291099</c:v>
                </c:pt>
                <c:pt idx="3">
                  <c:v>33.562536990968198</c:v>
                </c:pt>
                <c:pt idx="4">
                  <c:v>37</c:v>
                </c:pt>
              </c:numCache>
            </c:numRef>
          </c:val>
          <c:smooth val="0"/>
          <c:extLst>
            <c:ext xmlns:c16="http://schemas.microsoft.com/office/drawing/2014/chart" uri="{C3380CC4-5D6E-409C-BE32-E72D297353CC}">
              <c16:uniqueId val="{00000005-D30C-E74C-A79C-C8BAA82A8BD1}"/>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22.8370487881398</c:v>
                </c:pt>
                <c:pt idx="1">
                  <c:v>29.440266925086799</c:v>
                </c:pt>
                <c:pt idx="2">
                  <c:v>32.964208691376797</c:v>
                </c:pt>
                <c:pt idx="3">
                  <c:v>33.317717982288002</c:v>
                </c:pt>
                <c:pt idx="4">
                  <c:v>34</c:v>
                </c:pt>
              </c:numCache>
            </c:numRef>
          </c:val>
          <c:smooth val="0"/>
          <c:extLst>
            <c:ext xmlns:c16="http://schemas.microsoft.com/office/drawing/2014/chart" uri="{C3380CC4-5D6E-409C-BE32-E72D297353CC}">
              <c16:uniqueId val="{00000006-D30C-E74C-A79C-C8BAA82A8BD1}"/>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15.140518430577099</c:v>
                </c:pt>
                <c:pt idx="1">
                  <c:v>14.603462564083101</c:v>
                </c:pt>
                <c:pt idx="2">
                  <c:v>19.294115996225401</c:v>
                </c:pt>
                <c:pt idx="3">
                  <c:v>21.806274899823801</c:v>
                </c:pt>
                <c:pt idx="4">
                  <c:v>23</c:v>
                </c:pt>
              </c:numCache>
            </c:numRef>
          </c:val>
          <c:smooth val="0"/>
          <c:extLst>
            <c:ext xmlns:c16="http://schemas.microsoft.com/office/drawing/2014/chart" uri="{C3380CC4-5D6E-409C-BE32-E72D297353CC}">
              <c16:uniqueId val="{00000007-D30C-E74C-A79C-C8BAA82A8BD1}"/>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4.2710478126006599</c:v>
                </c:pt>
                <c:pt idx="1">
                  <c:v>2.2173024639347201</c:v>
                </c:pt>
                <c:pt idx="2">
                  <c:v>5.10126840570552</c:v>
                </c:pt>
                <c:pt idx="3">
                  <c:v>6.0470171496588998</c:v>
                </c:pt>
                <c:pt idx="4">
                  <c:v>6.37</c:v>
                </c:pt>
              </c:numCache>
            </c:numRef>
          </c:val>
          <c:smooth val="0"/>
          <c:extLst>
            <c:ext xmlns:c16="http://schemas.microsoft.com/office/drawing/2014/chart" uri="{C3380CC4-5D6E-409C-BE32-E72D297353CC}">
              <c16:uniqueId val="{00000008-D30C-E74C-A79C-C8BAA82A8BD1}"/>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1.4203788860678599</c:v>
                </c:pt>
                <c:pt idx="1">
                  <c:v>1.3876265341945899</c:v>
                </c:pt>
                <c:pt idx="2">
                  <c:v>2.7107249833968101</c:v>
                </c:pt>
                <c:pt idx="3">
                  <c:v>1.3204109118757801</c:v>
                </c:pt>
                <c:pt idx="4">
                  <c:v>1.98</c:v>
                </c:pt>
              </c:numCache>
            </c:numRef>
          </c:val>
          <c:smooth val="0"/>
          <c:extLst>
            <c:ext xmlns:c16="http://schemas.microsoft.com/office/drawing/2014/chart" uri="{C3380CC4-5D6E-409C-BE32-E72D297353CC}">
              <c16:uniqueId val="{00000009-D30C-E74C-A79C-C8BAA82A8BD1}"/>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0.87922909193219001</c:v>
                </c:pt>
                <c:pt idx="3">
                  <c:v>1.7285038934550201</c:v>
                </c:pt>
                <c:pt idx="4">
                  <c:v>3.39</c:v>
                </c:pt>
              </c:numCache>
            </c:numRef>
          </c:val>
          <c:smooth val="0"/>
          <c:extLst>
            <c:ext xmlns:c16="http://schemas.microsoft.com/office/drawing/2014/chart" uri="{C3380CC4-5D6E-409C-BE32-E72D297353CC}">
              <c16:uniqueId val="{0000000A-D30C-E74C-A79C-C8BAA82A8BD1}"/>
            </c:ext>
          </c:extLst>
        </c:ser>
        <c:dLbls>
          <c:showLegendKey val="0"/>
          <c:showVal val="0"/>
          <c:showCatName val="0"/>
          <c:showSerName val="0"/>
          <c:showPercent val="0"/>
          <c:showBubbleSize val="0"/>
        </c:dLbls>
        <c:marker val="1"/>
        <c:smooth val="0"/>
        <c:axId val="100802560"/>
        <c:axId val="99831168"/>
      </c:lineChart>
      <c:catAx>
        <c:axId val="100802560"/>
        <c:scaling>
          <c:orientation val="minMax"/>
        </c:scaling>
        <c:delete val="0"/>
        <c:axPos val="b"/>
        <c:numFmt formatCode="General" sourceLinked="1"/>
        <c:majorTickMark val="out"/>
        <c:minorTickMark val="none"/>
        <c:tickLblPos val="nextTo"/>
        <c:crossAx val="99831168"/>
        <c:crosses val="autoZero"/>
        <c:auto val="1"/>
        <c:lblAlgn val="ctr"/>
        <c:lblOffset val="100"/>
        <c:noMultiLvlLbl val="0"/>
      </c:catAx>
      <c:valAx>
        <c:axId val="99831168"/>
        <c:scaling>
          <c:orientation val="minMax"/>
        </c:scaling>
        <c:delete val="0"/>
        <c:axPos val="l"/>
        <c:majorGridlines/>
        <c:numFmt formatCode="0" sourceLinked="1"/>
        <c:majorTickMark val="out"/>
        <c:minorTickMark val="none"/>
        <c:tickLblPos val="nextTo"/>
        <c:crossAx val="100802560"/>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63667041621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3.8589048201126102</c:v>
                </c:pt>
                <c:pt idx="2">
                  <c:v>12.4058924444571</c:v>
                </c:pt>
                <c:pt idx="3">
                  <c:v>18.538853158022299</c:v>
                </c:pt>
                <c:pt idx="4">
                  <c:v>18.1809514624026</c:v>
                </c:pt>
                <c:pt idx="5">
                  <c:v>11.6557959346506</c:v>
                </c:pt>
                <c:pt idx="6">
                  <c:v>3.20328585945049</c:v>
                </c:pt>
                <c:pt idx="7">
                  <c:v>0.71018944303392995</c:v>
                </c:pt>
                <c:pt idx="8">
                  <c:v>0</c:v>
                </c:pt>
              </c:numCache>
            </c:numRef>
          </c:val>
          <c:extLst>
            <c:ext xmlns:c16="http://schemas.microsoft.com/office/drawing/2014/chart" uri="{C3380CC4-5D6E-409C-BE32-E72D297353CC}">
              <c16:uniqueId val="{00000000-AD6B-5848-9B0E-D6000CDA0A3A}"/>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3.0476276476265198</c:v>
                </c:pt>
                <c:pt idx="2">
                  <c:v>15.029272128855601</c:v>
                </c:pt>
                <c:pt idx="3">
                  <c:v>17.258863914453201</c:v>
                </c:pt>
                <c:pt idx="4">
                  <c:v>21.522619380839998</c:v>
                </c:pt>
                <c:pt idx="5">
                  <c:v>11.635279116098699</c:v>
                </c:pt>
                <c:pt idx="6">
                  <c:v>1.1939320959648501</c:v>
                </c:pt>
                <c:pt idx="7">
                  <c:v>1.3876265341945899</c:v>
                </c:pt>
                <c:pt idx="8">
                  <c:v>0</c:v>
                </c:pt>
              </c:numCache>
            </c:numRef>
          </c:val>
          <c:extLst>
            <c:ext xmlns:c16="http://schemas.microsoft.com/office/drawing/2014/chart" uri="{C3380CC4-5D6E-409C-BE32-E72D297353CC}">
              <c16:uniqueId val="{00000001-AD6B-5848-9B0E-D6000CDA0A3A}"/>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c:v>
                </c:pt>
                <c:pt idx="1">
                  <c:v>3.6191029827063401</c:v>
                </c:pt>
                <c:pt idx="2">
                  <c:v>12.496660869286099</c:v>
                </c:pt>
                <c:pt idx="3">
                  <c:v>20.901961440061498</c:v>
                </c:pt>
                <c:pt idx="4">
                  <c:v>23.019074543808902</c:v>
                </c:pt>
                <c:pt idx="5">
                  <c:v>15.903028942343299</c:v>
                </c:pt>
                <c:pt idx="6">
                  <c:v>3.62025499759747</c:v>
                </c:pt>
                <c:pt idx="7">
                  <c:v>2.0330437375476098</c:v>
                </c:pt>
                <c:pt idx="8">
                  <c:v>0.87922909193219001</c:v>
                </c:pt>
              </c:numCache>
            </c:numRef>
          </c:val>
          <c:extLst>
            <c:ext xmlns:c16="http://schemas.microsoft.com/office/drawing/2014/chart" uri="{C3380CC4-5D6E-409C-BE32-E72D297353CC}">
              <c16:uniqueId val="{00000002-AD6B-5848-9B0E-D6000CDA0A3A}"/>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0.11973065392094</c:v>
                </c:pt>
                <c:pt idx="1">
                  <c:v>4.6758015863512199</c:v>
                </c:pt>
                <c:pt idx="2">
                  <c:v>15.245713824499401</c:v>
                </c:pt>
                <c:pt idx="3">
                  <c:v>20.4502913565039</c:v>
                </c:pt>
                <c:pt idx="4">
                  <c:v>25.044190698095601</c:v>
                </c:pt>
                <c:pt idx="5">
                  <c:v>15.3451564109871</c:v>
                </c:pt>
                <c:pt idx="6">
                  <c:v>4.7739609076254501</c:v>
                </c:pt>
                <c:pt idx="7">
                  <c:v>0.99030818390682995</c:v>
                </c:pt>
                <c:pt idx="8">
                  <c:v>0.86425194672751005</c:v>
                </c:pt>
              </c:numCache>
            </c:numRef>
          </c:val>
          <c:extLst>
            <c:ext xmlns:c16="http://schemas.microsoft.com/office/drawing/2014/chart" uri="{C3380CC4-5D6E-409C-BE32-E72D297353CC}">
              <c16:uniqueId val="{00000003-AD6B-5848-9B0E-D6000CDA0A3A}"/>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c:v>
                </c:pt>
                <c:pt idx="1">
                  <c:v>5.3896981081012898</c:v>
                </c:pt>
                <c:pt idx="2">
                  <c:v>13.100493888619599</c:v>
                </c:pt>
                <c:pt idx="3">
                  <c:v>16.775226345732602</c:v>
                </c:pt>
                <c:pt idx="4">
                  <c:v>20.188447945769301</c:v>
                </c:pt>
                <c:pt idx="5">
                  <c:v>13.910299094234301</c:v>
                </c:pt>
                <c:pt idx="6">
                  <c:v>4.0238397026072903</c:v>
                </c:pt>
                <c:pt idx="7">
                  <c:v>1.59974404095345</c:v>
                </c:pt>
                <c:pt idx="8">
                  <c:v>2.5444645174423002</c:v>
                </c:pt>
              </c:numCache>
            </c:numRef>
          </c:val>
          <c:extLst>
            <c:ext xmlns:c16="http://schemas.microsoft.com/office/drawing/2014/chart" uri="{C3380CC4-5D6E-409C-BE32-E72D297353CC}">
              <c16:uniqueId val="{00000004-AD6B-5848-9B0E-D6000CDA0A3A}"/>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AD6B-5848-9B0E-D6000CDA0A3A}"/>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AD6B-5848-9B0E-D6000CDA0A3A}"/>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AD6B-5848-9B0E-D6000CDA0A3A}"/>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AD6B-5848-9B0E-D6000CDA0A3A}"/>
            </c:ext>
          </c:extLst>
        </c:ser>
        <c:dLbls>
          <c:showLegendKey val="0"/>
          <c:showVal val="0"/>
          <c:showCatName val="0"/>
          <c:showSerName val="0"/>
          <c:showPercent val="0"/>
          <c:showBubbleSize val="0"/>
        </c:dLbls>
        <c:gapWidth val="150"/>
        <c:axId val="100803584"/>
        <c:axId val="99833472"/>
      </c:barChart>
      <c:catAx>
        <c:axId val="100803584"/>
        <c:scaling>
          <c:orientation val="minMax"/>
        </c:scaling>
        <c:delete val="0"/>
        <c:axPos val="b"/>
        <c:numFmt formatCode="General" sourceLinked="0"/>
        <c:majorTickMark val="out"/>
        <c:minorTickMark val="none"/>
        <c:tickLblPos val="nextTo"/>
        <c:crossAx val="99833472"/>
        <c:crosses val="autoZero"/>
        <c:auto val="1"/>
        <c:lblAlgn val="ctr"/>
        <c:lblOffset val="100"/>
        <c:noMultiLvlLbl val="0"/>
      </c:catAx>
      <c:valAx>
        <c:axId val="99833472"/>
        <c:scaling>
          <c:orientation val="minMax"/>
        </c:scaling>
        <c:delete val="0"/>
        <c:axPos val="l"/>
        <c:majorGridlines/>
        <c:numFmt formatCode="0" sourceLinked="0"/>
        <c:majorTickMark val="out"/>
        <c:minorTickMark val="none"/>
        <c:tickLblPos val="nextTo"/>
        <c:crossAx val="100803584"/>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70D5-0447-A2DD-AA3E71ADA257}"/>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70D5-0447-A2DD-AA3E71ADA257}"/>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70D5-0447-A2DD-AA3E71ADA257}"/>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3.8589048201126102</c:v>
                </c:pt>
                <c:pt idx="1">
                  <c:v>3.0476276476265198</c:v>
                </c:pt>
                <c:pt idx="2">
                  <c:v>3.6191029827063401</c:v>
                </c:pt>
                <c:pt idx="3">
                  <c:v>4.6758015863512199</c:v>
                </c:pt>
                <c:pt idx="4">
                  <c:v>5.13</c:v>
                </c:pt>
              </c:numCache>
            </c:numRef>
          </c:val>
          <c:smooth val="0"/>
          <c:extLst>
            <c:ext xmlns:c16="http://schemas.microsoft.com/office/drawing/2014/chart" uri="{C3380CC4-5D6E-409C-BE32-E72D297353CC}">
              <c16:uniqueId val="{00000003-70D5-0447-A2DD-AA3E71ADA257}"/>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12.4058924444571</c:v>
                </c:pt>
                <c:pt idx="1">
                  <c:v>15.029272128855601</c:v>
                </c:pt>
                <c:pt idx="2">
                  <c:v>12.496660869286099</c:v>
                </c:pt>
                <c:pt idx="3">
                  <c:v>15.245713824499401</c:v>
                </c:pt>
                <c:pt idx="4">
                  <c:v>13.34</c:v>
                </c:pt>
              </c:numCache>
            </c:numRef>
          </c:val>
          <c:smooth val="0"/>
          <c:extLst>
            <c:ext xmlns:c16="http://schemas.microsoft.com/office/drawing/2014/chart" uri="{C3380CC4-5D6E-409C-BE32-E72D297353CC}">
              <c16:uniqueId val="{00000004-70D5-0447-A2DD-AA3E71ADA257}"/>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18.538853158022299</c:v>
                </c:pt>
                <c:pt idx="1">
                  <c:v>17.258863914453201</c:v>
                </c:pt>
                <c:pt idx="2">
                  <c:v>20.901961440061498</c:v>
                </c:pt>
                <c:pt idx="3">
                  <c:v>20.4502913565039</c:v>
                </c:pt>
                <c:pt idx="4">
                  <c:v>17</c:v>
                </c:pt>
              </c:numCache>
            </c:numRef>
          </c:val>
          <c:smooth val="0"/>
          <c:extLst>
            <c:ext xmlns:c16="http://schemas.microsoft.com/office/drawing/2014/chart" uri="{C3380CC4-5D6E-409C-BE32-E72D297353CC}">
              <c16:uniqueId val="{00000005-70D5-0447-A2DD-AA3E71ADA257}"/>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18.1809514624026</c:v>
                </c:pt>
                <c:pt idx="1">
                  <c:v>21.522619380839998</c:v>
                </c:pt>
                <c:pt idx="2">
                  <c:v>23.019074543808902</c:v>
                </c:pt>
                <c:pt idx="3">
                  <c:v>25.044190698095601</c:v>
                </c:pt>
                <c:pt idx="4">
                  <c:v>19.79</c:v>
                </c:pt>
              </c:numCache>
            </c:numRef>
          </c:val>
          <c:smooth val="0"/>
          <c:extLst>
            <c:ext xmlns:c16="http://schemas.microsoft.com/office/drawing/2014/chart" uri="{C3380CC4-5D6E-409C-BE32-E72D297353CC}">
              <c16:uniqueId val="{00000006-70D5-0447-A2DD-AA3E71ADA257}"/>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11.6557959346506</c:v>
                </c:pt>
                <c:pt idx="1">
                  <c:v>11.635279116098699</c:v>
                </c:pt>
                <c:pt idx="2">
                  <c:v>15.903028942343299</c:v>
                </c:pt>
                <c:pt idx="3">
                  <c:v>15.3451564109871</c:v>
                </c:pt>
                <c:pt idx="4">
                  <c:v>13.61</c:v>
                </c:pt>
              </c:numCache>
            </c:numRef>
          </c:val>
          <c:smooth val="0"/>
          <c:extLst>
            <c:ext xmlns:c16="http://schemas.microsoft.com/office/drawing/2014/chart" uri="{C3380CC4-5D6E-409C-BE32-E72D297353CC}">
              <c16:uniqueId val="{00000007-70D5-0447-A2DD-AA3E71ADA257}"/>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3.20328585945049</c:v>
                </c:pt>
                <c:pt idx="1">
                  <c:v>1.1939320959648501</c:v>
                </c:pt>
                <c:pt idx="2">
                  <c:v>3.62025499759747</c:v>
                </c:pt>
                <c:pt idx="3">
                  <c:v>4.7739609076254501</c:v>
                </c:pt>
                <c:pt idx="4">
                  <c:v>4.1399999999999997</c:v>
                </c:pt>
              </c:numCache>
            </c:numRef>
          </c:val>
          <c:smooth val="0"/>
          <c:extLst>
            <c:ext xmlns:c16="http://schemas.microsoft.com/office/drawing/2014/chart" uri="{C3380CC4-5D6E-409C-BE32-E72D297353CC}">
              <c16:uniqueId val="{00000008-70D5-0447-A2DD-AA3E71ADA257}"/>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0.71018944303392995</c:v>
                </c:pt>
                <c:pt idx="1">
                  <c:v>1.3876265341945899</c:v>
                </c:pt>
                <c:pt idx="2">
                  <c:v>2.0330437375476098</c:v>
                </c:pt>
                <c:pt idx="3">
                  <c:v>0.99030818390682995</c:v>
                </c:pt>
                <c:pt idx="4">
                  <c:v>1.65</c:v>
                </c:pt>
              </c:numCache>
            </c:numRef>
          </c:val>
          <c:smooth val="0"/>
          <c:extLst>
            <c:ext xmlns:c16="http://schemas.microsoft.com/office/drawing/2014/chart" uri="{C3380CC4-5D6E-409C-BE32-E72D297353CC}">
              <c16:uniqueId val="{00000009-70D5-0447-A2DD-AA3E71ADA257}"/>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0.87922909193219001</c:v>
                </c:pt>
                <c:pt idx="3">
                  <c:v>0.86425194672751005</c:v>
                </c:pt>
                <c:pt idx="4">
                  <c:v>2.59</c:v>
                </c:pt>
              </c:numCache>
            </c:numRef>
          </c:val>
          <c:smooth val="0"/>
          <c:extLst>
            <c:ext xmlns:c16="http://schemas.microsoft.com/office/drawing/2014/chart" uri="{C3380CC4-5D6E-409C-BE32-E72D297353CC}">
              <c16:uniqueId val="{0000000A-70D5-0447-A2DD-AA3E71ADA257}"/>
            </c:ext>
          </c:extLst>
        </c:ser>
        <c:dLbls>
          <c:showLegendKey val="0"/>
          <c:showVal val="0"/>
          <c:showCatName val="0"/>
          <c:showSerName val="0"/>
          <c:showPercent val="0"/>
          <c:showBubbleSize val="0"/>
        </c:dLbls>
        <c:marker val="1"/>
        <c:smooth val="0"/>
        <c:axId val="101956608"/>
        <c:axId val="102014976"/>
      </c:lineChart>
      <c:catAx>
        <c:axId val="101956608"/>
        <c:scaling>
          <c:orientation val="minMax"/>
        </c:scaling>
        <c:delete val="0"/>
        <c:axPos val="b"/>
        <c:numFmt formatCode="General" sourceLinked="1"/>
        <c:majorTickMark val="out"/>
        <c:minorTickMark val="none"/>
        <c:tickLblPos val="nextTo"/>
        <c:crossAx val="102014976"/>
        <c:crosses val="autoZero"/>
        <c:auto val="1"/>
        <c:lblAlgn val="ctr"/>
        <c:lblOffset val="100"/>
        <c:noMultiLvlLbl val="0"/>
      </c:catAx>
      <c:valAx>
        <c:axId val="102014976"/>
        <c:scaling>
          <c:orientation val="minMax"/>
        </c:scaling>
        <c:delete val="0"/>
        <c:axPos val="l"/>
        <c:majorGridlines/>
        <c:numFmt formatCode="0" sourceLinked="1"/>
        <c:majorTickMark val="out"/>
        <c:minorTickMark val="none"/>
        <c:tickLblPos val="nextTo"/>
        <c:crossAx val="101956608"/>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1.02147480532393</c:v>
                </c:pt>
                <c:pt idx="2">
                  <c:v>2.4811784888914099</c:v>
                </c:pt>
                <c:pt idx="3">
                  <c:v>1.5449044298351899</c:v>
                </c:pt>
                <c:pt idx="4">
                  <c:v>1.4411729817758101</c:v>
                </c:pt>
                <c:pt idx="5">
                  <c:v>0.84113991280984002</c:v>
                </c:pt>
                <c:pt idx="6">
                  <c:v>0</c:v>
                </c:pt>
                <c:pt idx="7">
                  <c:v>0</c:v>
                </c:pt>
                <c:pt idx="8">
                  <c:v>0</c:v>
                </c:pt>
              </c:numCache>
            </c:numRef>
          </c:val>
          <c:extLst>
            <c:ext xmlns:c16="http://schemas.microsoft.com/office/drawing/2014/chart" uri="{C3380CC4-5D6E-409C-BE32-E72D297353CC}">
              <c16:uniqueId val="{00000000-BD7F-EA4F-B1F9-CC7780E989D3}"/>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1.69312647090362</c:v>
                </c:pt>
                <c:pt idx="2">
                  <c:v>5.9418052602452498</c:v>
                </c:pt>
                <c:pt idx="3">
                  <c:v>4.0469060213200496</c:v>
                </c:pt>
                <c:pt idx="4">
                  <c:v>3.01093639006569</c:v>
                </c:pt>
                <c:pt idx="5">
                  <c:v>2.3745467583874902</c:v>
                </c:pt>
                <c:pt idx="6">
                  <c:v>0</c:v>
                </c:pt>
                <c:pt idx="7">
                  <c:v>0</c:v>
                </c:pt>
                <c:pt idx="8">
                  <c:v>0</c:v>
                </c:pt>
              </c:numCache>
            </c:numRef>
          </c:val>
          <c:extLst>
            <c:ext xmlns:c16="http://schemas.microsoft.com/office/drawing/2014/chart" uri="{C3380CC4-5D6E-409C-BE32-E72D297353CC}">
              <c16:uniqueId val="{00000001-BD7F-EA4F-B1F9-CC7780E989D3}"/>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c:v>
                </c:pt>
                <c:pt idx="1">
                  <c:v>2.1488423959818901</c:v>
                </c:pt>
                <c:pt idx="2">
                  <c:v>7.6814337453409802</c:v>
                </c:pt>
                <c:pt idx="3">
                  <c:v>6.8080674404771901</c:v>
                </c:pt>
                <c:pt idx="4">
                  <c:v>4.8049524533193297</c:v>
                </c:pt>
                <c:pt idx="5">
                  <c:v>1.8709445814521599</c:v>
                </c:pt>
                <c:pt idx="6">
                  <c:v>0.49367113603601998</c:v>
                </c:pt>
                <c:pt idx="7">
                  <c:v>0</c:v>
                </c:pt>
                <c:pt idx="8">
                  <c:v>0</c:v>
                </c:pt>
              </c:numCache>
            </c:numRef>
          </c:val>
          <c:extLst>
            <c:ext xmlns:c16="http://schemas.microsoft.com/office/drawing/2014/chart" uri="{C3380CC4-5D6E-409C-BE32-E72D297353CC}">
              <c16:uniqueId val="{00000002-BD7F-EA4F-B1F9-CC7780E989D3}"/>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c:v>
                </c:pt>
                <c:pt idx="1">
                  <c:v>2.97</c:v>
                </c:pt>
                <c:pt idx="2">
                  <c:v>9.5299999999999994</c:v>
                </c:pt>
                <c:pt idx="3">
                  <c:v>8.18</c:v>
                </c:pt>
                <c:pt idx="4">
                  <c:v>5.48</c:v>
                </c:pt>
                <c:pt idx="5">
                  <c:v>3.23</c:v>
                </c:pt>
                <c:pt idx="6">
                  <c:v>0.48</c:v>
                </c:pt>
                <c:pt idx="7">
                  <c:v>0.33</c:v>
                </c:pt>
                <c:pt idx="8">
                  <c:v>0</c:v>
                </c:pt>
              </c:numCache>
            </c:numRef>
          </c:val>
          <c:extLst>
            <c:ext xmlns:c16="http://schemas.microsoft.com/office/drawing/2014/chart" uri="{C3380CC4-5D6E-409C-BE32-E72D297353CC}">
              <c16:uniqueId val="{00000003-BD7F-EA4F-B1F9-CC7780E989D3}"/>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c:v>
                </c:pt>
                <c:pt idx="1">
                  <c:v>4.2429538297818699</c:v>
                </c:pt>
                <c:pt idx="2">
                  <c:v>9.8253704164647004</c:v>
                </c:pt>
                <c:pt idx="3">
                  <c:v>9.3461975354796092</c:v>
                </c:pt>
                <c:pt idx="4">
                  <c:v>7.40243091344876</c:v>
                </c:pt>
                <c:pt idx="5">
                  <c:v>4.1046784212494698</c:v>
                </c:pt>
                <c:pt idx="6">
                  <c:v>0.46428919645469002</c:v>
                </c:pt>
                <c:pt idx="7">
                  <c:v>0</c:v>
                </c:pt>
                <c:pt idx="8">
                  <c:v>0.84815483914742995</c:v>
                </c:pt>
              </c:numCache>
            </c:numRef>
          </c:val>
          <c:extLst>
            <c:ext xmlns:c16="http://schemas.microsoft.com/office/drawing/2014/chart" uri="{C3380CC4-5D6E-409C-BE32-E72D297353CC}">
              <c16:uniqueId val="{00000004-BD7F-EA4F-B1F9-CC7780E989D3}"/>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BD7F-EA4F-B1F9-CC7780E989D3}"/>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BD7F-EA4F-B1F9-CC7780E989D3}"/>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BD7F-EA4F-B1F9-CC7780E989D3}"/>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BD7F-EA4F-B1F9-CC7780E989D3}"/>
            </c:ext>
          </c:extLst>
        </c:ser>
        <c:dLbls>
          <c:showLegendKey val="0"/>
          <c:showVal val="0"/>
          <c:showCatName val="0"/>
          <c:showSerName val="0"/>
          <c:showPercent val="0"/>
          <c:showBubbleSize val="0"/>
        </c:dLbls>
        <c:gapWidth val="150"/>
        <c:axId val="101953536"/>
        <c:axId val="102017280"/>
      </c:barChart>
      <c:catAx>
        <c:axId val="101953536"/>
        <c:scaling>
          <c:orientation val="minMax"/>
        </c:scaling>
        <c:delete val="0"/>
        <c:axPos val="b"/>
        <c:numFmt formatCode="General" sourceLinked="0"/>
        <c:majorTickMark val="out"/>
        <c:minorTickMark val="none"/>
        <c:tickLblPos val="nextTo"/>
        <c:crossAx val="102017280"/>
        <c:crosses val="autoZero"/>
        <c:auto val="1"/>
        <c:lblAlgn val="ctr"/>
        <c:lblOffset val="100"/>
        <c:noMultiLvlLbl val="0"/>
      </c:catAx>
      <c:valAx>
        <c:axId val="102017280"/>
        <c:scaling>
          <c:orientation val="minMax"/>
        </c:scaling>
        <c:delete val="0"/>
        <c:axPos val="l"/>
        <c:majorGridlines/>
        <c:numFmt formatCode="0" sourceLinked="0"/>
        <c:majorTickMark val="out"/>
        <c:minorTickMark val="none"/>
        <c:tickLblPos val="nextTo"/>
        <c:crossAx val="101953536"/>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2015291566817"/>
          <c:y val="4.0954156138564915E-2"/>
          <c:w val="0.67870843318498231"/>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F8F1-CC45-9F3C-C49CD8EB65C1}"/>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F8F1-CC45-9F3C-C49CD8EB65C1}"/>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F8F1-CC45-9F3C-C49CD8EB65C1}"/>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1.02147480532393</c:v>
                </c:pt>
                <c:pt idx="1">
                  <c:v>1.69312647090362</c:v>
                </c:pt>
                <c:pt idx="2">
                  <c:v>2.1488423959818901</c:v>
                </c:pt>
                <c:pt idx="3">
                  <c:v>2.97</c:v>
                </c:pt>
                <c:pt idx="4">
                  <c:v>4.1100000000000003</c:v>
                </c:pt>
              </c:numCache>
            </c:numRef>
          </c:val>
          <c:smooth val="0"/>
          <c:extLst>
            <c:ext xmlns:c16="http://schemas.microsoft.com/office/drawing/2014/chart" uri="{C3380CC4-5D6E-409C-BE32-E72D297353CC}">
              <c16:uniqueId val="{00000003-F8F1-CC45-9F3C-C49CD8EB65C1}"/>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2.4811784888914099</c:v>
                </c:pt>
                <c:pt idx="1">
                  <c:v>5.9418052602452498</c:v>
                </c:pt>
                <c:pt idx="2">
                  <c:v>7.6814337453409802</c:v>
                </c:pt>
                <c:pt idx="3">
                  <c:v>9.5299999999999994</c:v>
                </c:pt>
                <c:pt idx="4">
                  <c:v>9.75</c:v>
                </c:pt>
              </c:numCache>
            </c:numRef>
          </c:val>
          <c:smooth val="0"/>
          <c:extLst>
            <c:ext xmlns:c16="http://schemas.microsoft.com/office/drawing/2014/chart" uri="{C3380CC4-5D6E-409C-BE32-E72D297353CC}">
              <c16:uniqueId val="{00000004-F8F1-CC45-9F3C-C49CD8EB65C1}"/>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1.5449044298351899</c:v>
                </c:pt>
                <c:pt idx="1">
                  <c:v>4.0469060213200496</c:v>
                </c:pt>
                <c:pt idx="2">
                  <c:v>6.8080674404771901</c:v>
                </c:pt>
                <c:pt idx="3">
                  <c:v>8.18</c:v>
                </c:pt>
                <c:pt idx="4">
                  <c:v>8.9</c:v>
                </c:pt>
              </c:numCache>
            </c:numRef>
          </c:val>
          <c:smooth val="0"/>
          <c:extLst>
            <c:ext xmlns:c16="http://schemas.microsoft.com/office/drawing/2014/chart" uri="{C3380CC4-5D6E-409C-BE32-E72D297353CC}">
              <c16:uniqueId val="{00000005-F8F1-CC45-9F3C-C49CD8EB65C1}"/>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1.4411729817758101</c:v>
                </c:pt>
                <c:pt idx="1">
                  <c:v>3.01093639006569</c:v>
                </c:pt>
                <c:pt idx="2">
                  <c:v>4.8049524533193297</c:v>
                </c:pt>
                <c:pt idx="3">
                  <c:v>5.48</c:v>
                </c:pt>
                <c:pt idx="4">
                  <c:v>7.16</c:v>
                </c:pt>
              </c:numCache>
            </c:numRef>
          </c:val>
          <c:smooth val="0"/>
          <c:extLst>
            <c:ext xmlns:c16="http://schemas.microsoft.com/office/drawing/2014/chart" uri="{C3380CC4-5D6E-409C-BE32-E72D297353CC}">
              <c16:uniqueId val="{00000006-F8F1-CC45-9F3C-C49CD8EB65C1}"/>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0.84113991280984002</c:v>
                </c:pt>
                <c:pt idx="1">
                  <c:v>2.3745467583874902</c:v>
                </c:pt>
                <c:pt idx="2">
                  <c:v>1.8709445814521599</c:v>
                </c:pt>
                <c:pt idx="3">
                  <c:v>3.23</c:v>
                </c:pt>
                <c:pt idx="4">
                  <c:v>3.92</c:v>
                </c:pt>
              </c:numCache>
            </c:numRef>
          </c:val>
          <c:smooth val="0"/>
          <c:extLst>
            <c:ext xmlns:c16="http://schemas.microsoft.com/office/drawing/2014/chart" uri="{C3380CC4-5D6E-409C-BE32-E72D297353CC}">
              <c16:uniqueId val="{00000007-F8F1-CC45-9F3C-C49CD8EB65C1}"/>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0</c:v>
                </c:pt>
                <c:pt idx="1">
                  <c:v>0</c:v>
                </c:pt>
                <c:pt idx="2">
                  <c:v>0.49367113603601998</c:v>
                </c:pt>
                <c:pt idx="3">
                  <c:v>0.48</c:v>
                </c:pt>
                <c:pt idx="4">
                  <c:v>0.48</c:v>
                </c:pt>
              </c:numCache>
            </c:numRef>
          </c:val>
          <c:smooth val="0"/>
          <c:extLst>
            <c:ext xmlns:c16="http://schemas.microsoft.com/office/drawing/2014/chart" uri="{C3380CC4-5D6E-409C-BE32-E72D297353CC}">
              <c16:uniqueId val="{00000008-F8F1-CC45-9F3C-C49CD8EB65C1}"/>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0</c:v>
                </c:pt>
                <c:pt idx="3">
                  <c:v>0.33</c:v>
                </c:pt>
                <c:pt idx="4">
                  <c:v>0</c:v>
                </c:pt>
              </c:numCache>
            </c:numRef>
          </c:val>
          <c:smooth val="0"/>
          <c:extLst>
            <c:ext xmlns:c16="http://schemas.microsoft.com/office/drawing/2014/chart" uri="{C3380CC4-5D6E-409C-BE32-E72D297353CC}">
              <c16:uniqueId val="{00000009-F8F1-CC45-9F3C-C49CD8EB65C1}"/>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c:v>0.86</c:v>
                </c:pt>
              </c:numCache>
            </c:numRef>
          </c:val>
          <c:smooth val="0"/>
          <c:extLst>
            <c:ext xmlns:c16="http://schemas.microsoft.com/office/drawing/2014/chart" uri="{C3380CC4-5D6E-409C-BE32-E72D297353CC}">
              <c16:uniqueId val="{0000000A-F8F1-CC45-9F3C-C49CD8EB65C1}"/>
            </c:ext>
          </c:extLst>
        </c:ser>
        <c:dLbls>
          <c:showLegendKey val="0"/>
          <c:showVal val="0"/>
          <c:showCatName val="0"/>
          <c:showSerName val="0"/>
          <c:showPercent val="0"/>
          <c:showBubbleSize val="0"/>
        </c:dLbls>
        <c:marker val="1"/>
        <c:smooth val="0"/>
        <c:axId val="102081024"/>
        <c:axId val="102019584"/>
      </c:lineChart>
      <c:catAx>
        <c:axId val="102081024"/>
        <c:scaling>
          <c:orientation val="minMax"/>
        </c:scaling>
        <c:delete val="0"/>
        <c:axPos val="b"/>
        <c:numFmt formatCode="General" sourceLinked="1"/>
        <c:majorTickMark val="out"/>
        <c:minorTickMark val="none"/>
        <c:tickLblPos val="nextTo"/>
        <c:crossAx val="102019584"/>
        <c:crosses val="autoZero"/>
        <c:auto val="1"/>
        <c:lblAlgn val="ctr"/>
        <c:lblOffset val="100"/>
        <c:noMultiLvlLbl val="0"/>
      </c:catAx>
      <c:valAx>
        <c:axId val="102019584"/>
        <c:scaling>
          <c:orientation val="minMax"/>
        </c:scaling>
        <c:delete val="0"/>
        <c:axPos val="l"/>
        <c:majorGridlines/>
        <c:numFmt formatCode="0" sourceLinked="1"/>
        <c:majorTickMark val="out"/>
        <c:minorTickMark val="none"/>
        <c:tickLblPos val="nextTo"/>
        <c:crossAx val="102081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7825970906169E-2"/>
          <c:y val="2.8440663667041621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0.34049160177464</c:v>
                </c:pt>
                <c:pt idx="2">
                  <c:v>1.4178162793665201</c:v>
                </c:pt>
                <c:pt idx="3">
                  <c:v>1.42606562754018</c:v>
                </c:pt>
                <c:pt idx="4">
                  <c:v>1.5520324419124101</c:v>
                </c:pt>
                <c:pt idx="5">
                  <c:v>0.84113991280984002</c:v>
                </c:pt>
                <c:pt idx="6">
                  <c:v>0.88980162762514003</c:v>
                </c:pt>
                <c:pt idx="7">
                  <c:v>0</c:v>
                </c:pt>
                <c:pt idx="8">
                  <c:v>0</c:v>
                </c:pt>
              </c:numCache>
            </c:numRef>
          </c:val>
          <c:extLst>
            <c:ext xmlns:c16="http://schemas.microsoft.com/office/drawing/2014/chart" uri="{C3380CC4-5D6E-409C-BE32-E72D297353CC}">
              <c16:uniqueId val="{00000000-626C-524E-B576-B399D4C0B511}"/>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0.45150039224096999</c:v>
                </c:pt>
                <c:pt idx="2">
                  <c:v>1.63108379693007</c:v>
                </c:pt>
                <c:pt idx="3">
                  <c:v>2.0234530106600301</c:v>
                </c:pt>
                <c:pt idx="4">
                  <c:v>2.7879040648756401</c:v>
                </c:pt>
                <c:pt idx="5">
                  <c:v>0.71236402751625005</c:v>
                </c:pt>
                <c:pt idx="6">
                  <c:v>0.34112345598996002</c:v>
                </c:pt>
                <c:pt idx="7">
                  <c:v>0</c:v>
                </c:pt>
                <c:pt idx="8">
                  <c:v>0</c:v>
                </c:pt>
              </c:numCache>
            </c:numRef>
          </c:val>
          <c:extLst>
            <c:ext xmlns:c16="http://schemas.microsoft.com/office/drawing/2014/chart" uri="{C3380CC4-5D6E-409C-BE32-E72D297353CC}">
              <c16:uniqueId val="{00000001-626C-524E-B576-B399D4C0B511}"/>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c:v>
                </c:pt>
                <c:pt idx="1">
                  <c:v>2.7143272370297602</c:v>
                </c:pt>
                <c:pt idx="2">
                  <c:v>4.8152271239450899</c:v>
                </c:pt>
                <c:pt idx="3">
                  <c:v>5.0164707456147699</c:v>
                </c:pt>
                <c:pt idx="4">
                  <c:v>4.2462370517705699</c:v>
                </c:pt>
                <c:pt idx="5">
                  <c:v>2.2217466904744398</c:v>
                </c:pt>
                <c:pt idx="6">
                  <c:v>0.49367113603601998</c:v>
                </c:pt>
                <c:pt idx="7">
                  <c:v>0.33884062292459999</c:v>
                </c:pt>
                <c:pt idx="8">
                  <c:v>0</c:v>
                </c:pt>
              </c:numCache>
            </c:numRef>
          </c:val>
          <c:extLst>
            <c:ext xmlns:c16="http://schemas.microsoft.com/office/drawing/2014/chart" uri="{C3380CC4-5D6E-409C-BE32-E72D297353CC}">
              <c16:uniqueId val="{00000002-626C-524E-B576-B399D4C0B511}"/>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0.12</c:v>
                </c:pt>
                <c:pt idx="1">
                  <c:v>3.99</c:v>
                </c:pt>
                <c:pt idx="2">
                  <c:v>12.78</c:v>
                </c:pt>
                <c:pt idx="3">
                  <c:v>8.3000000000000007</c:v>
                </c:pt>
                <c:pt idx="4">
                  <c:v>4.7</c:v>
                </c:pt>
                <c:pt idx="5">
                  <c:v>3.23</c:v>
                </c:pt>
                <c:pt idx="6">
                  <c:v>0.8</c:v>
                </c:pt>
                <c:pt idx="7">
                  <c:v>0</c:v>
                </c:pt>
                <c:pt idx="8">
                  <c:v>0</c:v>
                </c:pt>
              </c:numCache>
            </c:numRef>
          </c:val>
          <c:extLst>
            <c:ext xmlns:c16="http://schemas.microsoft.com/office/drawing/2014/chart" uri="{C3380CC4-5D6E-409C-BE32-E72D297353CC}">
              <c16:uniqueId val="{00000003-626C-524E-B576-B399D4C0B511}"/>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0.11911894860850999</c:v>
                </c:pt>
                <c:pt idx="1">
                  <c:v>6.0777446750929496</c:v>
                </c:pt>
                <c:pt idx="2">
                  <c:v>17.358154402421</c:v>
                </c:pt>
                <c:pt idx="3">
                  <c:v>16.775226345732602</c:v>
                </c:pt>
                <c:pt idx="4">
                  <c:v>10.767172237743701</c:v>
                </c:pt>
                <c:pt idx="5">
                  <c:v>4.9028103364924203</c:v>
                </c:pt>
                <c:pt idx="6">
                  <c:v>1.08334145839427</c:v>
                </c:pt>
                <c:pt idx="7">
                  <c:v>0</c:v>
                </c:pt>
                <c:pt idx="8">
                  <c:v>0.84815483914742995</c:v>
                </c:pt>
              </c:numCache>
            </c:numRef>
          </c:val>
          <c:extLst>
            <c:ext xmlns:c16="http://schemas.microsoft.com/office/drawing/2014/chart" uri="{C3380CC4-5D6E-409C-BE32-E72D297353CC}">
              <c16:uniqueId val="{00000004-626C-524E-B576-B399D4C0B511}"/>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626C-524E-B576-B399D4C0B511}"/>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626C-524E-B576-B399D4C0B511}"/>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626C-524E-B576-B399D4C0B511}"/>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626C-524E-B576-B399D4C0B511}"/>
            </c:ext>
          </c:extLst>
        </c:ser>
        <c:dLbls>
          <c:showLegendKey val="0"/>
          <c:showVal val="0"/>
          <c:showCatName val="0"/>
          <c:showSerName val="0"/>
          <c:showPercent val="0"/>
          <c:showBubbleSize val="0"/>
        </c:dLbls>
        <c:gapWidth val="150"/>
        <c:axId val="102082048"/>
        <c:axId val="102021888"/>
      </c:barChart>
      <c:catAx>
        <c:axId val="102082048"/>
        <c:scaling>
          <c:orientation val="minMax"/>
        </c:scaling>
        <c:delete val="0"/>
        <c:axPos val="b"/>
        <c:numFmt formatCode="General" sourceLinked="0"/>
        <c:majorTickMark val="out"/>
        <c:minorTickMark val="none"/>
        <c:tickLblPos val="nextTo"/>
        <c:crossAx val="102021888"/>
        <c:crosses val="autoZero"/>
        <c:auto val="1"/>
        <c:lblAlgn val="ctr"/>
        <c:lblOffset val="100"/>
        <c:noMultiLvlLbl val="0"/>
      </c:catAx>
      <c:valAx>
        <c:axId val="102021888"/>
        <c:scaling>
          <c:orientation val="minMax"/>
        </c:scaling>
        <c:delete val="0"/>
        <c:axPos val="l"/>
        <c:majorGridlines/>
        <c:numFmt formatCode="0" sourceLinked="0"/>
        <c:majorTickMark val="out"/>
        <c:minorTickMark val="none"/>
        <c:tickLblPos val="nextTo"/>
        <c:crossAx val="102082048"/>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D399-7047-B1BC-2E382B69AD17}"/>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D399-7047-B1BC-2E382B69AD17}"/>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D399-7047-B1BC-2E382B69AD17}"/>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0.34049160177464</c:v>
                </c:pt>
                <c:pt idx="1">
                  <c:v>0.45150039224096999</c:v>
                </c:pt>
                <c:pt idx="2">
                  <c:v>2.7143272370297602</c:v>
                </c:pt>
                <c:pt idx="3">
                  <c:v>3.9915379395681199</c:v>
                </c:pt>
                <c:pt idx="4">
                  <c:v>5.85</c:v>
                </c:pt>
              </c:numCache>
            </c:numRef>
          </c:val>
          <c:smooth val="0"/>
          <c:extLst>
            <c:ext xmlns:c16="http://schemas.microsoft.com/office/drawing/2014/chart" uri="{C3380CC4-5D6E-409C-BE32-E72D297353CC}">
              <c16:uniqueId val="{00000003-D399-7047-B1BC-2E382B69AD17}"/>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1.4178162793665201</c:v>
                </c:pt>
                <c:pt idx="1">
                  <c:v>1.63108379693007</c:v>
                </c:pt>
                <c:pt idx="2">
                  <c:v>4.8152271239450899</c:v>
                </c:pt>
                <c:pt idx="3">
                  <c:v>12.7794954117127</c:v>
                </c:pt>
                <c:pt idx="4">
                  <c:v>17.25</c:v>
                </c:pt>
              </c:numCache>
            </c:numRef>
          </c:val>
          <c:smooth val="0"/>
          <c:extLst>
            <c:ext xmlns:c16="http://schemas.microsoft.com/office/drawing/2014/chart" uri="{C3380CC4-5D6E-409C-BE32-E72D297353CC}">
              <c16:uniqueId val="{00000004-D399-7047-B1BC-2E382B69AD17}"/>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1.42606562754018</c:v>
                </c:pt>
                <c:pt idx="1">
                  <c:v>2.0234530106600301</c:v>
                </c:pt>
                <c:pt idx="2">
                  <c:v>5.0164707456147699</c:v>
                </c:pt>
                <c:pt idx="3">
                  <c:v>8.3004123741104099</c:v>
                </c:pt>
                <c:pt idx="4">
                  <c:v>17</c:v>
                </c:pt>
              </c:numCache>
            </c:numRef>
          </c:val>
          <c:smooth val="0"/>
          <c:extLst>
            <c:ext xmlns:c16="http://schemas.microsoft.com/office/drawing/2014/chart" uri="{C3380CC4-5D6E-409C-BE32-E72D297353CC}">
              <c16:uniqueId val="{00000005-D399-7047-B1BC-2E382B69AD17}"/>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1.5520324419124101</c:v>
                </c:pt>
                <c:pt idx="1">
                  <c:v>2.7879040648756401</c:v>
                </c:pt>
                <c:pt idx="2">
                  <c:v>4.2462370517705699</c:v>
                </c:pt>
                <c:pt idx="3">
                  <c:v>4.6957857558929303</c:v>
                </c:pt>
                <c:pt idx="4">
                  <c:v>11</c:v>
                </c:pt>
              </c:numCache>
            </c:numRef>
          </c:val>
          <c:smooth val="0"/>
          <c:extLst>
            <c:ext xmlns:c16="http://schemas.microsoft.com/office/drawing/2014/chart" uri="{C3380CC4-5D6E-409C-BE32-E72D297353CC}">
              <c16:uniqueId val="{00000006-D399-7047-B1BC-2E382B69AD17}"/>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0.84113991280984002</c:v>
                </c:pt>
                <c:pt idx="1">
                  <c:v>0.71236402751625005</c:v>
                </c:pt>
                <c:pt idx="2">
                  <c:v>2.2217466904744398</c:v>
                </c:pt>
                <c:pt idx="3">
                  <c:v>3.2305592444183402</c:v>
                </c:pt>
                <c:pt idx="4">
                  <c:v>4.79</c:v>
                </c:pt>
              </c:numCache>
            </c:numRef>
          </c:val>
          <c:smooth val="0"/>
          <c:extLst>
            <c:ext xmlns:c16="http://schemas.microsoft.com/office/drawing/2014/chart" uri="{C3380CC4-5D6E-409C-BE32-E72D297353CC}">
              <c16:uniqueId val="{00000007-D399-7047-B1BC-2E382B69AD17}"/>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0.88980162762514003</c:v>
                </c:pt>
                <c:pt idx="1">
                  <c:v>0.34112345598996002</c:v>
                </c:pt>
                <c:pt idx="2">
                  <c:v>0.49367113603601998</c:v>
                </c:pt>
                <c:pt idx="3">
                  <c:v>0.79566015127091005</c:v>
                </c:pt>
                <c:pt idx="4">
                  <c:v>1.08</c:v>
                </c:pt>
              </c:numCache>
            </c:numRef>
          </c:val>
          <c:smooth val="0"/>
          <c:extLst>
            <c:ext xmlns:c16="http://schemas.microsoft.com/office/drawing/2014/chart" uri="{C3380CC4-5D6E-409C-BE32-E72D297353CC}">
              <c16:uniqueId val="{00000008-D399-7047-B1BC-2E382B69AD17}"/>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0</c:v>
                </c:pt>
                <c:pt idx="1">
                  <c:v>0</c:v>
                </c:pt>
                <c:pt idx="2">
                  <c:v>0.33884062292459999</c:v>
                </c:pt>
                <c:pt idx="3">
                  <c:v>0</c:v>
                </c:pt>
                <c:pt idx="4">
                  <c:v>0</c:v>
                </c:pt>
              </c:numCache>
            </c:numRef>
          </c:val>
          <c:smooth val="0"/>
          <c:extLst>
            <c:ext xmlns:c16="http://schemas.microsoft.com/office/drawing/2014/chart" uri="{C3380CC4-5D6E-409C-BE32-E72D297353CC}">
              <c16:uniqueId val="{00000009-D399-7047-B1BC-2E382B69AD17}"/>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0</c:v>
                </c:pt>
                <c:pt idx="1">
                  <c:v>0</c:v>
                </c:pt>
                <c:pt idx="2">
                  <c:v>0</c:v>
                </c:pt>
                <c:pt idx="3">
                  <c:v>0</c:v>
                </c:pt>
                <c:pt idx="4">
                  <c:v>0.85</c:v>
                </c:pt>
              </c:numCache>
            </c:numRef>
          </c:val>
          <c:smooth val="0"/>
          <c:extLst>
            <c:ext xmlns:c16="http://schemas.microsoft.com/office/drawing/2014/chart" uri="{C3380CC4-5D6E-409C-BE32-E72D297353CC}">
              <c16:uniqueId val="{0000000A-D399-7047-B1BC-2E382B69AD17}"/>
            </c:ext>
          </c:extLst>
        </c:ser>
        <c:dLbls>
          <c:showLegendKey val="0"/>
          <c:showVal val="0"/>
          <c:showCatName val="0"/>
          <c:showSerName val="0"/>
          <c:showPercent val="0"/>
          <c:showBubbleSize val="0"/>
        </c:dLbls>
        <c:marker val="1"/>
        <c:smooth val="0"/>
        <c:axId val="102540288"/>
        <c:axId val="107447424"/>
      </c:lineChart>
      <c:catAx>
        <c:axId val="102540288"/>
        <c:scaling>
          <c:orientation val="minMax"/>
        </c:scaling>
        <c:delete val="0"/>
        <c:axPos val="b"/>
        <c:numFmt formatCode="General" sourceLinked="1"/>
        <c:majorTickMark val="out"/>
        <c:minorTickMark val="none"/>
        <c:tickLblPos val="nextTo"/>
        <c:crossAx val="107447424"/>
        <c:crosses val="autoZero"/>
        <c:auto val="1"/>
        <c:lblAlgn val="ctr"/>
        <c:lblOffset val="100"/>
        <c:noMultiLvlLbl val="0"/>
      </c:catAx>
      <c:valAx>
        <c:axId val="107447424"/>
        <c:scaling>
          <c:orientation val="minMax"/>
        </c:scaling>
        <c:delete val="0"/>
        <c:axPos val="l"/>
        <c:majorGridlines/>
        <c:numFmt formatCode="0" sourceLinked="1"/>
        <c:majorTickMark val="out"/>
        <c:minorTickMark val="none"/>
        <c:tickLblPos val="nextTo"/>
        <c:crossAx val="102540288"/>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 All Drug </c:v>
                </c:pt>
              </c:strCache>
            </c:strRef>
          </c:tx>
          <c:invertIfNegative val="0"/>
          <c:cat>
            <c:numRef>
              <c:f>Sheet1!$C$1:$O$1</c:f>
              <c:numCache>
                <c:formatCode>General</c:formatCode>
                <c:ptCount val="6"/>
                <c:pt idx="0">
                  <c:v>2013</c:v>
                </c:pt>
                <c:pt idx="1">
                  <c:v>2014</c:v>
                </c:pt>
                <c:pt idx="2">
                  <c:v>2015</c:v>
                </c:pt>
                <c:pt idx="3">
                  <c:v>2016</c:v>
                </c:pt>
                <c:pt idx="4">
                  <c:v>2017</c:v>
                </c:pt>
              </c:numCache>
            </c:numRef>
          </c:cat>
          <c:val>
            <c:numRef>
              <c:f>Sheet1!$B$2:$M$2</c:f>
              <c:numCache>
                <c:formatCode>General</c:formatCode>
                <c:ptCount val="5"/>
                <c:pt idx="0">
                  <c:v>100</c:v>
                </c:pt>
                <c:pt idx="1">
                  <c:v>100</c:v>
                </c:pt>
                <c:pt idx="2">
                  <c:v>100</c:v>
                </c:pt>
                <c:pt idx="3">
                  <c:v>100</c:v>
                </c:pt>
                <c:pt idx="4" formatCode="#,##0">
                  <c:v>100</c:v>
                </c:pt>
              </c:numCache>
            </c:numRef>
          </c:val>
          <c:extLst>
            <c:ext xmlns:c16="http://schemas.microsoft.com/office/drawing/2014/chart" uri="{C3380CC4-5D6E-409C-BE32-E72D297353CC}">
              <c16:uniqueId val="{00000000-9621-D344-8C96-B1B318A89F34}"/>
            </c:ext>
          </c:extLst>
        </c:ser>
        <c:ser>
          <c:idx val="1"/>
          <c:order val="1"/>
          <c:tx>
            <c:strRef>
              <c:f>Sheet1!$A$3</c:f>
              <c:strCache>
                <c:ptCount val="1"/>
                <c:pt idx="0">
                  <c:v>Opioid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Sheet1!$B$3:$M$3</c:f>
              <c:numCache>
                <c:formatCode>General</c:formatCode>
                <c:ptCount val="5"/>
                <c:pt idx="0">
                  <c:v>65</c:v>
                </c:pt>
                <c:pt idx="1">
                  <c:v>68</c:v>
                </c:pt>
                <c:pt idx="2">
                  <c:v>71</c:v>
                </c:pt>
                <c:pt idx="3">
                  <c:v>73</c:v>
                </c:pt>
                <c:pt idx="4" formatCode="#,##0">
                  <c:v>71</c:v>
                </c:pt>
              </c:numCache>
            </c:numRef>
          </c:val>
          <c:extLst>
            <c:ext xmlns:c16="http://schemas.microsoft.com/office/drawing/2014/chart" uri="{C3380CC4-5D6E-409C-BE32-E72D297353CC}">
              <c16:uniqueId val="{00000001-9621-D344-8C96-B1B318A89F34}"/>
            </c:ext>
          </c:extLst>
        </c:ser>
        <c:ser>
          <c:idx val="2"/>
          <c:order val="2"/>
          <c:tx>
            <c:strRef>
              <c:f>Sheet1!$A$4</c:f>
              <c:strCache>
                <c:ptCount val="1"/>
                <c:pt idx="0">
                  <c:v>Pain Relievers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Sheet1!$B$4:$M$4</c:f>
              <c:numCache>
                <c:formatCode>General</c:formatCode>
                <c:ptCount val="5"/>
                <c:pt idx="0">
                  <c:v>50</c:v>
                </c:pt>
                <c:pt idx="1">
                  <c:v>48</c:v>
                </c:pt>
                <c:pt idx="2">
                  <c:v>48</c:v>
                </c:pt>
                <c:pt idx="3">
                  <c:v>45</c:v>
                </c:pt>
                <c:pt idx="4">
                  <c:v>36</c:v>
                </c:pt>
              </c:numCache>
            </c:numRef>
          </c:val>
          <c:extLst>
            <c:ext xmlns:c16="http://schemas.microsoft.com/office/drawing/2014/chart" uri="{C3380CC4-5D6E-409C-BE32-E72D297353CC}">
              <c16:uniqueId val="{00000002-9621-D344-8C96-B1B318A89F34}"/>
            </c:ext>
          </c:extLst>
        </c:ser>
        <c:ser>
          <c:idx val="3"/>
          <c:order val="3"/>
          <c:tx>
            <c:strRef>
              <c:f>Sheet1!$A$5</c:f>
              <c:strCache>
                <c:ptCount val="1"/>
                <c:pt idx="0">
                  <c:v>Heroin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Sheet1!$B$5:$M$5</c:f>
              <c:numCache>
                <c:formatCode>General</c:formatCode>
                <c:ptCount val="5"/>
                <c:pt idx="0">
                  <c:v>5</c:v>
                </c:pt>
                <c:pt idx="1">
                  <c:v>12</c:v>
                </c:pt>
                <c:pt idx="2">
                  <c:v>14</c:v>
                </c:pt>
                <c:pt idx="3">
                  <c:v>16</c:v>
                </c:pt>
                <c:pt idx="4">
                  <c:v>18</c:v>
                </c:pt>
              </c:numCache>
            </c:numRef>
          </c:val>
          <c:extLst>
            <c:ext xmlns:c16="http://schemas.microsoft.com/office/drawing/2014/chart" uri="{C3380CC4-5D6E-409C-BE32-E72D297353CC}">
              <c16:uniqueId val="{00000003-9621-D344-8C96-B1B318A89F34}"/>
            </c:ext>
          </c:extLst>
        </c:ser>
        <c:ser>
          <c:idx val="4"/>
          <c:order val="4"/>
          <c:tx>
            <c:strRef>
              <c:f>Sheet1!$A$6</c:f>
              <c:strCache>
                <c:ptCount val="1"/>
                <c:pt idx="0">
                  <c:v>Fentanyl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Sheet1!$B$6:$M$6</c:f>
              <c:numCache>
                <c:formatCode>General</c:formatCode>
                <c:ptCount val="5"/>
                <c:pt idx="0">
                  <c:v>5</c:v>
                </c:pt>
                <c:pt idx="1">
                  <c:v>6</c:v>
                </c:pt>
                <c:pt idx="2">
                  <c:v>12</c:v>
                </c:pt>
                <c:pt idx="3">
                  <c:v>18</c:v>
                </c:pt>
                <c:pt idx="4">
                  <c:v>28</c:v>
                </c:pt>
              </c:numCache>
            </c:numRef>
          </c:val>
          <c:extLst>
            <c:ext xmlns:c16="http://schemas.microsoft.com/office/drawing/2014/chart" uri="{C3380CC4-5D6E-409C-BE32-E72D297353CC}">
              <c16:uniqueId val="{00000004-9621-D344-8C96-B1B318A89F34}"/>
            </c:ext>
          </c:extLst>
        </c:ser>
        <c:ser>
          <c:idx val="5"/>
          <c:order val="5"/>
          <c:tx>
            <c:strRef>
              <c:f>Sheet1!$A$7</c:f>
              <c:strCache>
                <c:ptCount val="1"/>
                <c:pt idx="0">
                  <c:v>Methadone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Sheet1!$B$7:$M$7</c:f>
              <c:numCache>
                <c:formatCode>General</c:formatCode>
                <c:ptCount val="5"/>
                <c:pt idx="0">
                  <c:v>7</c:v>
                </c:pt>
                <c:pt idx="1">
                  <c:v>6</c:v>
                </c:pt>
                <c:pt idx="2">
                  <c:v>5</c:v>
                </c:pt>
                <c:pt idx="3">
                  <c:v>5</c:v>
                </c:pt>
                <c:pt idx="4">
                  <c:v>4</c:v>
                </c:pt>
              </c:numCache>
            </c:numRef>
          </c:val>
          <c:extLst>
            <c:ext xmlns:c16="http://schemas.microsoft.com/office/drawing/2014/chart" uri="{C3380CC4-5D6E-409C-BE32-E72D297353CC}">
              <c16:uniqueId val="{00000005-9621-D344-8C96-B1B318A89F34}"/>
            </c:ext>
          </c:extLst>
        </c:ser>
        <c:ser>
          <c:idx val="6"/>
          <c:order val="6"/>
          <c:tx>
            <c:strRef>
              <c:f>Sheet1!$A$8</c:f>
              <c:strCache>
                <c:ptCount val="1"/>
                <c:pt idx="0">
                  <c:v>Benzodiazepine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Sheet1!$B$8:$M$8</c:f>
              <c:numCache>
                <c:formatCode>General</c:formatCode>
                <c:ptCount val="5"/>
                <c:pt idx="0">
                  <c:v>32</c:v>
                </c:pt>
                <c:pt idx="1">
                  <c:v>31</c:v>
                </c:pt>
                <c:pt idx="2">
                  <c:v>34</c:v>
                </c:pt>
                <c:pt idx="3">
                  <c:v>35</c:v>
                </c:pt>
                <c:pt idx="4">
                  <c:v>28</c:v>
                </c:pt>
              </c:numCache>
            </c:numRef>
          </c:val>
          <c:extLst>
            <c:ext xmlns:c16="http://schemas.microsoft.com/office/drawing/2014/chart" uri="{C3380CC4-5D6E-409C-BE32-E72D297353CC}">
              <c16:uniqueId val="{00000006-9621-D344-8C96-B1B318A89F34}"/>
            </c:ext>
          </c:extLst>
        </c:ser>
        <c:ser>
          <c:idx val="7"/>
          <c:order val="7"/>
          <c:tx>
            <c:strRef>
              <c:f>Sheet1!$A$9</c:f>
              <c:strCache>
                <c:ptCount val="1"/>
                <c:pt idx="0">
                  <c:v>Opioid and Benzodiazepine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Sheet1!$C$1:$O$1</c:f>
              <c:numCache>
                <c:formatCode>General</c:formatCode>
                <c:ptCount val="6"/>
                <c:pt idx="0">
                  <c:v>2013</c:v>
                </c:pt>
                <c:pt idx="1">
                  <c:v>2014</c:v>
                </c:pt>
                <c:pt idx="2">
                  <c:v>2015</c:v>
                </c:pt>
                <c:pt idx="3">
                  <c:v>2016</c:v>
                </c:pt>
                <c:pt idx="4">
                  <c:v>2017</c:v>
                </c:pt>
              </c:numCache>
            </c:numRef>
          </c:cat>
          <c:val>
            <c:numRef>
              <c:f>Sheet1!$B$9:$M$9</c:f>
              <c:numCache>
                <c:formatCode>General</c:formatCode>
                <c:ptCount val="5"/>
                <c:pt idx="0">
                  <c:v>29</c:v>
                </c:pt>
                <c:pt idx="1">
                  <c:v>28</c:v>
                </c:pt>
                <c:pt idx="2">
                  <c:v>31</c:v>
                </c:pt>
                <c:pt idx="3">
                  <c:v>32</c:v>
                </c:pt>
                <c:pt idx="4">
                  <c:v>25</c:v>
                </c:pt>
              </c:numCache>
            </c:numRef>
          </c:val>
          <c:extLst>
            <c:ext xmlns:c16="http://schemas.microsoft.com/office/drawing/2014/chart" uri="{C3380CC4-5D6E-409C-BE32-E72D297353CC}">
              <c16:uniqueId val="{00000007-9621-D344-8C96-B1B318A89F34}"/>
            </c:ext>
          </c:extLst>
        </c:ser>
        <c:dLbls>
          <c:showLegendKey val="0"/>
          <c:showVal val="0"/>
          <c:showCatName val="0"/>
          <c:showSerName val="0"/>
          <c:showPercent val="0"/>
          <c:showBubbleSize val="0"/>
        </c:dLbls>
        <c:gapWidth val="150"/>
        <c:axId val="88044544"/>
        <c:axId val="69284928"/>
      </c:barChart>
      <c:catAx>
        <c:axId val="88044544"/>
        <c:scaling>
          <c:orientation val="minMax"/>
        </c:scaling>
        <c:delete val="0"/>
        <c:axPos val="b"/>
        <c:numFmt formatCode="General" sourceLinked="1"/>
        <c:majorTickMark val="out"/>
        <c:minorTickMark val="none"/>
        <c:tickLblPos val="nextTo"/>
        <c:crossAx val="69284928"/>
        <c:crosses val="autoZero"/>
        <c:auto val="1"/>
        <c:lblAlgn val="ctr"/>
        <c:lblOffset val="100"/>
        <c:noMultiLvlLbl val="0"/>
      </c:catAx>
      <c:valAx>
        <c:axId val="69284928"/>
        <c:scaling>
          <c:orientation val="minMax"/>
          <c:max val="100"/>
        </c:scaling>
        <c:delete val="0"/>
        <c:axPos val="l"/>
        <c:majorGridlines/>
        <c:numFmt formatCode="General" sourceLinked="1"/>
        <c:majorTickMark val="out"/>
        <c:minorTickMark val="none"/>
        <c:tickLblPos val="nextTo"/>
        <c:crossAx val="88044544"/>
        <c:crosses val="autoZero"/>
        <c:crossBetween val="between"/>
      </c:valAx>
    </c:plotArea>
    <c:legend>
      <c:legendPos val="r"/>
      <c:overlay val="0"/>
    </c:legend>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7825970906169E-2"/>
          <c:y val="2.8440663667041621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1.02147480532393</c:v>
                </c:pt>
                <c:pt idx="2">
                  <c:v>2.0085730624359002</c:v>
                </c:pt>
                <c:pt idx="3">
                  <c:v>3.0898088596703901</c:v>
                </c:pt>
                <c:pt idx="4">
                  <c:v>2.1063297425954199</c:v>
                </c:pt>
                <c:pt idx="5">
                  <c:v>0.96130275749696004</c:v>
                </c:pt>
                <c:pt idx="6">
                  <c:v>0</c:v>
                </c:pt>
                <c:pt idx="7">
                  <c:v>0</c:v>
                </c:pt>
                <c:pt idx="8">
                  <c:v>0</c:v>
                </c:pt>
              </c:numCache>
            </c:numRef>
          </c:val>
          <c:extLst>
            <c:ext xmlns:c16="http://schemas.microsoft.com/office/drawing/2014/chart" uri="{C3380CC4-5D6E-409C-BE32-E72D297353CC}">
              <c16:uniqueId val="{00000000-73C4-7741-9B9A-3BA4ECD0287D}"/>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0.56437549030121004</c:v>
                </c:pt>
                <c:pt idx="2">
                  <c:v>3.3786735793551399</c:v>
                </c:pt>
                <c:pt idx="3">
                  <c:v>2.8566395444612098</c:v>
                </c:pt>
                <c:pt idx="4">
                  <c:v>1.33819395114031</c:v>
                </c:pt>
                <c:pt idx="5">
                  <c:v>0.35618201375811998</c:v>
                </c:pt>
                <c:pt idx="6">
                  <c:v>0</c:v>
                </c:pt>
                <c:pt idx="7">
                  <c:v>0</c:v>
                </c:pt>
                <c:pt idx="8">
                  <c:v>0</c:v>
                </c:pt>
              </c:numCache>
            </c:numRef>
          </c:val>
          <c:extLst>
            <c:ext xmlns:c16="http://schemas.microsoft.com/office/drawing/2014/chart" uri="{C3380CC4-5D6E-409C-BE32-E72D297353CC}">
              <c16:uniqueId val="{00000001-73C4-7741-9B9A-3BA4ECD0287D}"/>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0.11936037164045001</c:v>
                </c:pt>
                <c:pt idx="1">
                  <c:v>0.90477574567659003</c:v>
                </c:pt>
                <c:pt idx="2">
                  <c:v>3.2101514159633999</c:v>
                </c:pt>
                <c:pt idx="3">
                  <c:v>3.4637536100673398</c:v>
                </c:pt>
                <c:pt idx="4">
                  <c:v>2.9053200880535499</c:v>
                </c:pt>
                <c:pt idx="5">
                  <c:v>1.7540105451114001</c:v>
                </c:pt>
                <c:pt idx="6">
                  <c:v>0.49367113603601998</c:v>
                </c:pt>
                <c:pt idx="7">
                  <c:v>0.33884062292459999</c:v>
                </c:pt>
                <c:pt idx="8">
                  <c:v>0</c:v>
                </c:pt>
              </c:numCache>
            </c:numRef>
          </c:val>
          <c:extLst>
            <c:ext xmlns:c16="http://schemas.microsoft.com/office/drawing/2014/chart" uri="{C3380CC4-5D6E-409C-BE32-E72D297353CC}">
              <c16:uniqueId val="{00000002-73C4-7741-9B9A-3BA4ECD0287D}"/>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c:v>
                </c:pt>
                <c:pt idx="1">
                  <c:v>1.9387469992188</c:v>
                </c:pt>
                <c:pt idx="2">
                  <c:v>5.9413443580769796</c:v>
                </c:pt>
                <c:pt idx="3">
                  <c:v>5.7741999124246401</c:v>
                </c:pt>
                <c:pt idx="4">
                  <c:v>5.25480786968971</c:v>
                </c:pt>
                <c:pt idx="5">
                  <c:v>2.5382965491858398</c:v>
                </c:pt>
                <c:pt idx="6">
                  <c:v>0</c:v>
                </c:pt>
                <c:pt idx="7">
                  <c:v>0</c:v>
                </c:pt>
                <c:pt idx="8">
                  <c:v>0</c:v>
                </c:pt>
              </c:numCache>
            </c:numRef>
          </c:val>
          <c:extLst>
            <c:ext xmlns:c16="http://schemas.microsoft.com/office/drawing/2014/chart" uri="{C3380CC4-5D6E-409C-BE32-E72D297353CC}">
              <c16:uniqueId val="{00000003-73C4-7741-9B9A-3BA4ECD0287D}"/>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c:v>
                </c:pt>
                <c:pt idx="1">
                  <c:v>3.5549072627902101</c:v>
                </c:pt>
                <c:pt idx="2">
                  <c:v>9.2795165044388899</c:v>
                </c:pt>
                <c:pt idx="3">
                  <c:v>10.5444279887462</c:v>
                </c:pt>
                <c:pt idx="4">
                  <c:v>7.40243091344876</c:v>
                </c:pt>
                <c:pt idx="5">
                  <c:v>4.56075380138829</c:v>
                </c:pt>
                <c:pt idx="6">
                  <c:v>0.92857839290938005</c:v>
                </c:pt>
                <c:pt idx="7">
                  <c:v>0</c:v>
                </c:pt>
                <c:pt idx="8">
                  <c:v>0.84815483914742995</c:v>
                </c:pt>
              </c:numCache>
            </c:numRef>
          </c:val>
          <c:extLst>
            <c:ext xmlns:c16="http://schemas.microsoft.com/office/drawing/2014/chart" uri="{C3380CC4-5D6E-409C-BE32-E72D297353CC}">
              <c16:uniqueId val="{00000004-73C4-7741-9B9A-3BA4ECD0287D}"/>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73C4-7741-9B9A-3BA4ECD0287D}"/>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73C4-7741-9B9A-3BA4ECD0287D}"/>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73C4-7741-9B9A-3BA4ECD0287D}"/>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73C4-7741-9B9A-3BA4ECD0287D}"/>
            </c:ext>
          </c:extLst>
        </c:ser>
        <c:dLbls>
          <c:showLegendKey val="0"/>
          <c:showVal val="0"/>
          <c:showCatName val="0"/>
          <c:showSerName val="0"/>
          <c:showPercent val="0"/>
          <c:showBubbleSize val="0"/>
        </c:dLbls>
        <c:gapWidth val="150"/>
        <c:axId val="102193664"/>
        <c:axId val="107449728"/>
      </c:barChart>
      <c:catAx>
        <c:axId val="102193664"/>
        <c:scaling>
          <c:orientation val="minMax"/>
        </c:scaling>
        <c:delete val="0"/>
        <c:axPos val="b"/>
        <c:numFmt formatCode="General" sourceLinked="0"/>
        <c:majorTickMark val="out"/>
        <c:minorTickMark val="none"/>
        <c:tickLblPos val="nextTo"/>
        <c:crossAx val="107449728"/>
        <c:crosses val="autoZero"/>
        <c:auto val="1"/>
        <c:lblAlgn val="ctr"/>
        <c:lblOffset val="100"/>
        <c:noMultiLvlLbl val="0"/>
      </c:catAx>
      <c:valAx>
        <c:axId val="107449728"/>
        <c:scaling>
          <c:orientation val="minMax"/>
        </c:scaling>
        <c:delete val="0"/>
        <c:axPos val="l"/>
        <c:majorGridlines/>
        <c:numFmt formatCode="0" sourceLinked="0"/>
        <c:majorTickMark val="out"/>
        <c:minorTickMark val="none"/>
        <c:tickLblPos val="nextTo"/>
        <c:crossAx val="102193664"/>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Sheet1!$A$2:$A$6</c:f>
              <c:numCache>
                <c:formatCode>0</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9E44-5341-8AF2-5F06C262695C}"/>
            </c:ext>
          </c:extLst>
        </c:ser>
        <c:ser>
          <c:idx val="1"/>
          <c:order val="1"/>
          <c:tx>
            <c:strRef>
              <c:f>Sheet1!$C$1</c:f>
              <c:strCache>
                <c:ptCount val="1"/>
                <c:pt idx="0">
                  <c:v>1-4 years</c:v>
                </c:pt>
              </c:strCache>
            </c:strRef>
          </c:tx>
          <c:cat>
            <c:numRef>
              <c:f>Sheet1!$A$2:$A$6</c:f>
              <c:numCache>
                <c:formatCode>0</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9E44-5341-8AF2-5F06C262695C}"/>
            </c:ext>
          </c:extLst>
        </c:ser>
        <c:ser>
          <c:idx val="2"/>
          <c:order val="2"/>
          <c:tx>
            <c:strRef>
              <c:f>Sheet1!$D$1</c:f>
              <c:strCache>
                <c:ptCount val="1"/>
                <c:pt idx="0">
                  <c:v>5-14 years</c:v>
                </c:pt>
              </c:strCache>
            </c:strRef>
          </c:tx>
          <c:cat>
            <c:numRef>
              <c:f>Sheet1!$A$2:$A$6</c:f>
              <c:numCache>
                <c:formatCode>0</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9E44-5341-8AF2-5F06C262695C}"/>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0</c:formatCode>
                <c:ptCount val="5"/>
                <c:pt idx="0">
                  <c:v>2013</c:v>
                </c:pt>
                <c:pt idx="1">
                  <c:v>2014</c:v>
                </c:pt>
                <c:pt idx="2">
                  <c:v>2015</c:v>
                </c:pt>
                <c:pt idx="3">
                  <c:v>2016</c:v>
                </c:pt>
                <c:pt idx="4">
                  <c:v>2017</c:v>
                </c:pt>
              </c:numCache>
            </c:numRef>
          </c:cat>
          <c:val>
            <c:numRef>
              <c:f>Sheet1!$E$2:$E$6</c:f>
              <c:numCache>
                <c:formatCode>0.00</c:formatCode>
                <c:ptCount val="5"/>
                <c:pt idx="0">
                  <c:v>1.02147480532393</c:v>
                </c:pt>
                <c:pt idx="1">
                  <c:v>0.56437549030121004</c:v>
                </c:pt>
                <c:pt idx="2">
                  <c:v>0.90477574567659003</c:v>
                </c:pt>
                <c:pt idx="3">
                  <c:v>1.9387469992188</c:v>
                </c:pt>
                <c:pt idx="4">
                  <c:v>3.55</c:v>
                </c:pt>
              </c:numCache>
            </c:numRef>
          </c:val>
          <c:smooth val="0"/>
          <c:extLst>
            <c:ext xmlns:c16="http://schemas.microsoft.com/office/drawing/2014/chart" uri="{C3380CC4-5D6E-409C-BE32-E72D297353CC}">
              <c16:uniqueId val="{00000003-9E44-5341-8AF2-5F06C262695C}"/>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0</c:formatCode>
                <c:ptCount val="5"/>
                <c:pt idx="0">
                  <c:v>2013</c:v>
                </c:pt>
                <c:pt idx="1">
                  <c:v>2014</c:v>
                </c:pt>
                <c:pt idx="2">
                  <c:v>2015</c:v>
                </c:pt>
                <c:pt idx="3">
                  <c:v>2016</c:v>
                </c:pt>
                <c:pt idx="4">
                  <c:v>2017</c:v>
                </c:pt>
              </c:numCache>
            </c:numRef>
          </c:cat>
          <c:val>
            <c:numRef>
              <c:f>Sheet1!$F$2:$F$6</c:f>
              <c:numCache>
                <c:formatCode>0.00</c:formatCode>
                <c:ptCount val="5"/>
                <c:pt idx="0">
                  <c:v>2.0085730624359002</c:v>
                </c:pt>
                <c:pt idx="1">
                  <c:v>3.3786735793551399</c:v>
                </c:pt>
                <c:pt idx="2">
                  <c:v>3.2101514159633999</c:v>
                </c:pt>
                <c:pt idx="3">
                  <c:v>5.9413443580769796</c:v>
                </c:pt>
                <c:pt idx="4">
                  <c:v>9.2799999999999994</c:v>
                </c:pt>
              </c:numCache>
            </c:numRef>
          </c:val>
          <c:smooth val="0"/>
          <c:extLst>
            <c:ext xmlns:c16="http://schemas.microsoft.com/office/drawing/2014/chart" uri="{C3380CC4-5D6E-409C-BE32-E72D297353CC}">
              <c16:uniqueId val="{00000004-9E44-5341-8AF2-5F06C262695C}"/>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0</c:formatCode>
                <c:ptCount val="5"/>
                <c:pt idx="0">
                  <c:v>2013</c:v>
                </c:pt>
                <c:pt idx="1">
                  <c:v>2014</c:v>
                </c:pt>
                <c:pt idx="2">
                  <c:v>2015</c:v>
                </c:pt>
                <c:pt idx="3">
                  <c:v>2016</c:v>
                </c:pt>
                <c:pt idx="4">
                  <c:v>2017</c:v>
                </c:pt>
              </c:numCache>
            </c:numRef>
          </c:cat>
          <c:val>
            <c:numRef>
              <c:f>Sheet1!$G$2:$G$6</c:f>
              <c:numCache>
                <c:formatCode>0.00</c:formatCode>
                <c:ptCount val="5"/>
                <c:pt idx="0">
                  <c:v>3.0898088596703901</c:v>
                </c:pt>
                <c:pt idx="1">
                  <c:v>2.8566395444612098</c:v>
                </c:pt>
                <c:pt idx="2">
                  <c:v>3.4637536100673398</c:v>
                </c:pt>
                <c:pt idx="3">
                  <c:v>5.7741999124246401</c:v>
                </c:pt>
                <c:pt idx="4">
                  <c:v>10.54</c:v>
                </c:pt>
              </c:numCache>
            </c:numRef>
          </c:val>
          <c:smooth val="0"/>
          <c:extLst>
            <c:ext xmlns:c16="http://schemas.microsoft.com/office/drawing/2014/chart" uri="{C3380CC4-5D6E-409C-BE32-E72D297353CC}">
              <c16:uniqueId val="{00000005-9E44-5341-8AF2-5F06C262695C}"/>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0</c:formatCode>
                <c:ptCount val="5"/>
                <c:pt idx="0">
                  <c:v>2013</c:v>
                </c:pt>
                <c:pt idx="1">
                  <c:v>2014</c:v>
                </c:pt>
                <c:pt idx="2">
                  <c:v>2015</c:v>
                </c:pt>
                <c:pt idx="3">
                  <c:v>2016</c:v>
                </c:pt>
                <c:pt idx="4">
                  <c:v>2017</c:v>
                </c:pt>
              </c:numCache>
            </c:numRef>
          </c:cat>
          <c:val>
            <c:numRef>
              <c:f>Sheet1!$H$2:$H$6</c:f>
              <c:numCache>
                <c:formatCode>0.00</c:formatCode>
                <c:ptCount val="5"/>
                <c:pt idx="0">
                  <c:v>2.1063297425954199</c:v>
                </c:pt>
                <c:pt idx="1">
                  <c:v>1.33819395114031</c:v>
                </c:pt>
                <c:pt idx="2">
                  <c:v>2.9053200880535499</c:v>
                </c:pt>
                <c:pt idx="3">
                  <c:v>5.25480786968971</c:v>
                </c:pt>
                <c:pt idx="4">
                  <c:v>7.4</c:v>
                </c:pt>
              </c:numCache>
            </c:numRef>
          </c:val>
          <c:smooth val="0"/>
          <c:extLst>
            <c:ext xmlns:c16="http://schemas.microsoft.com/office/drawing/2014/chart" uri="{C3380CC4-5D6E-409C-BE32-E72D297353CC}">
              <c16:uniqueId val="{00000006-9E44-5341-8AF2-5F06C262695C}"/>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0</c:formatCode>
                <c:ptCount val="5"/>
                <c:pt idx="0">
                  <c:v>2013</c:v>
                </c:pt>
                <c:pt idx="1">
                  <c:v>2014</c:v>
                </c:pt>
                <c:pt idx="2">
                  <c:v>2015</c:v>
                </c:pt>
                <c:pt idx="3">
                  <c:v>2016</c:v>
                </c:pt>
                <c:pt idx="4">
                  <c:v>2017</c:v>
                </c:pt>
              </c:numCache>
            </c:numRef>
          </c:cat>
          <c:val>
            <c:numRef>
              <c:f>Sheet1!$I$2:$I$6</c:f>
              <c:numCache>
                <c:formatCode>0.00</c:formatCode>
                <c:ptCount val="5"/>
                <c:pt idx="0">
                  <c:v>0.96130275749696004</c:v>
                </c:pt>
                <c:pt idx="1">
                  <c:v>0.35618201375811998</c:v>
                </c:pt>
                <c:pt idx="2">
                  <c:v>1.7540105451114001</c:v>
                </c:pt>
                <c:pt idx="3">
                  <c:v>2.5382965491858398</c:v>
                </c:pt>
                <c:pt idx="4">
                  <c:v>4.5599999999999996</c:v>
                </c:pt>
              </c:numCache>
            </c:numRef>
          </c:val>
          <c:smooth val="0"/>
          <c:extLst>
            <c:ext xmlns:c16="http://schemas.microsoft.com/office/drawing/2014/chart" uri="{C3380CC4-5D6E-409C-BE32-E72D297353CC}">
              <c16:uniqueId val="{00000007-9E44-5341-8AF2-5F06C262695C}"/>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0</c:formatCode>
                <c:ptCount val="5"/>
                <c:pt idx="0">
                  <c:v>2013</c:v>
                </c:pt>
                <c:pt idx="1">
                  <c:v>2014</c:v>
                </c:pt>
                <c:pt idx="2">
                  <c:v>2015</c:v>
                </c:pt>
                <c:pt idx="3">
                  <c:v>2016</c:v>
                </c:pt>
                <c:pt idx="4">
                  <c:v>2017</c:v>
                </c:pt>
              </c:numCache>
            </c:numRef>
          </c:cat>
          <c:val>
            <c:numRef>
              <c:f>Sheet1!$J$2:$J$6</c:f>
              <c:numCache>
                <c:formatCode>0.00</c:formatCode>
                <c:ptCount val="5"/>
                <c:pt idx="0">
                  <c:v>0</c:v>
                </c:pt>
                <c:pt idx="1">
                  <c:v>0</c:v>
                </c:pt>
                <c:pt idx="2">
                  <c:v>0.49367113603601998</c:v>
                </c:pt>
                <c:pt idx="3">
                  <c:v>0</c:v>
                </c:pt>
                <c:pt idx="4">
                  <c:v>0.93</c:v>
                </c:pt>
              </c:numCache>
            </c:numRef>
          </c:val>
          <c:smooth val="0"/>
          <c:extLst>
            <c:ext xmlns:c16="http://schemas.microsoft.com/office/drawing/2014/chart" uri="{C3380CC4-5D6E-409C-BE32-E72D297353CC}">
              <c16:uniqueId val="{00000008-9E44-5341-8AF2-5F06C262695C}"/>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0</c:formatCode>
                <c:ptCount val="5"/>
                <c:pt idx="0">
                  <c:v>2013</c:v>
                </c:pt>
                <c:pt idx="1">
                  <c:v>2014</c:v>
                </c:pt>
                <c:pt idx="2">
                  <c:v>2015</c:v>
                </c:pt>
                <c:pt idx="3">
                  <c:v>2016</c:v>
                </c:pt>
                <c:pt idx="4">
                  <c:v>2017</c:v>
                </c:pt>
              </c:numCache>
            </c:numRef>
          </c:cat>
          <c:val>
            <c:numRef>
              <c:f>Sheet1!$K$2:$K$6</c:f>
              <c:numCache>
                <c:formatCode>0.00</c:formatCode>
                <c:ptCount val="5"/>
                <c:pt idx="0">
                  <c:v>0</c:v>
                </c:pt>
                <c:pt idx="1">
                  <c:v>0</c:v>
                </c:pt>
                <c:pt idx="2">
                  <c:v>0.33884062292459999</c:v>
                </c:pt>
                <c:pt idx="3">
                  <c:v>0</c:v>
                </c:pt>
                <c:pt idx="4">
                  <c:v>0</c:v>
                </c:pt>
              </c:numCache>
            </c:numRef>
          </c:val>
          <c:smooth val="0"/>
          <c:extLst>
            <c:ext xmlns:c16="http://schemas.microsoft.com/office/drawing/2014/chart" uri="{C3380CC4-5D6E-409C-BE32-E72D297353CC}">
              <c16:uniqueId val="{00000009-9E44-5341-8AF2-5F06C262695C}"/>
            </c:ext>
          </c:extLst>
        </c:ser>
        <c:ser>
          <c:idx val="10"/>
          <c:order val="10"/>
          <c:tx>
            <c:strRef>
              <c:f>Sheet1!$L$1</c:f>
              <c:strCache>
                <c:ptCount val="1"/>
                <c:pt idx="0">
                  <c:v>85+ years</c:v>
                </c:pt>
              </c:strCache>
            </c:strRef>
          </c:tx>
          <c:marker>
            <c:spPr>
              <a:solidFill>
                <a:srgbClr val="92D050"/>
              </a:solidFill>
            </c:spPr>
          </c:marker>
          <c:cat>
            <c:numRef>
              <c:f>Sheet1!$A$2:$A$6</c:f>
              <c:numCache>
                <c:formatCode>0</c:formatCode>
                <c:ptCount val="5"/>
                <c:pt idx="0">
                  <c:v>2013</c:v>
                </c:pt>
                <c:pt idx="1">
                  <c:v>2014</c:v>
                </c:pt>
                <c:pt idx="2">
                  <c:v>2015</c:v>
                </c:pt>
                <c:pt idx="3">
                  <c:v>2016</c:v>
                </c:pt>
                <c:pt idx="4">
                  <c:v>2017</c:v>
                </c:pt>
              </c:numCache>
            </c:numRef>
          </c:cat>
          <c:val>
            <c:numRef>
              <c:f>Sheet1!$L$2:$L$6</c:f>
              <c:numCache>
                <c:formatCode>0.00</c:formatCode>
                <c:ptCount val="5"/>
                <c:pt idx="0">
                  <c:v>0</c:v>
                </c:pt>
                <c:pt idx="1">
                  <c:v>0</c:v>
                </c:pt>
                <c:pt idx="2">
                  <c:v>0</c:v>
                </c:pt>
                <c:pt idx="3">
                  <c:v>0</c:v>
                </c:pt>
                <c:pt idx="4">
                  <c:v>0.85</c:v>
                </c:pt>
              </c:numCache>
            </c:numRef>
          </c:val>
          <c:smooth val="0"/>
          <c:extLst>
            <c:ext xmlns:c16="http://schemas.microsoft.com/office/drawing/2014/chart" uri="{C3380CC4-5D6E-409C-BE32-E72D297353CC}">
              <c16:uniqueId val="{0000000A-9E44-5341-8AF2-5F06C262695C}"/>
            </c:ext>
          </c:extLst>
        </c:ser>
        <c:dLbls>
          <c:showLegendKey val="0"/>
          <c:showVal val="0"/>
          <c:showCatName val="0"/>
          <c:showSerName val="0"/>
          <c:showPercent val="0"/>
          <c:showBubbleSize val="0"/>
        </c:dLbls>
        <c:marker val="1"/>
        <c:smooth val="0"/>
        <c:axId val="98085376"/>
        <c:axId val="107452032"/>
      </c:lineChart>
      <c:catAx>
        <c:axId val="98085376"/>
        <c:scaling>
          <c:orientation val="minMax"/>
        </c:scaling>
        <c:delete val="0"/>
        <c:axPos val="b"/>
        <c:numFmt formatCode="0" sourceLinked="1"/>
        <c:majorTickMark val="out"/>
        <c:minorTickMark val="none"/>
        <c:tickLblPos val="nextTo"/>
        <c:crossAx val="107452032"/>
        <c:crosses val="autoZero"/>
        <c:auto val="1"/>
        <c:lblAlgn val="ctr"/>
        <c:lblOffset val="100"/>
        <c:noMultiLvlLbl val="0"/>
      </c:catAx>
      <c:valAx>
        <c:axId val="107452032"/>
        <c:scaling>
          <c:orientation val="minMax"/>
        </c:scaling>
        <c:delete val="0"/>
        <c:axPos val="l"/>
        <c:majorGridlines/>
        <c:numFmt formatCode="0" sourceLinked="0"/>
        <c:majorTickMark val="out"/>
        <c:minorTickMark val="none"/>
        <c:tickLblPos val="nextTo"/>
        <c:crossAx val="98085376"/>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7825970906169E-2"/>
          <c:y val="2.8440663667041621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####0.00</c:formatCode>
                <c:ptCount val="9"/>
                <c:pt idx="0">
                  <c:v>0</c:v>
                </c:pt>
                <c:pt idx="1">
                  <c:v>0.79448040414082999</c:v>
                </c:pt>
                <c:pt idx="2">
                  <c:v>1.77227034920815</c:v>
                </c:pt>
                <c:pt idx="3">
                  <c:v>2.3767760459003</c:v>
                </c:pt>
                <c:pt idx="4">
                  <c:v>1.10859460136601</c:v>
                </c:pt>
                <c:pt idx="5">
                  <c:v>0.48065137874848002</c:v>
                </c:pt>
                <c:pt idx="6">
                  <c:v>0</c:v>
                </c:pt>
                <c:pt idx="7">
                  <c:v>0</c:v>
                </c:pt>
                <c:pt idx="8">
                  <c:v>0</c:v>
                </c:pt>
              </c:numCache>
            </c:numRef>
          </c:val>
          <c:extLst>
            <c:ext xmlns:c16="http://schemas.microsoft.com/office/drawing/2014/chart" uri="{C3380CC4-5D6E-409C-BE32-E72D297353CC}">
              <c16:uniqueId val="{00000000-9852-6148-BEB0-894BC54A83C3}"/>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####0.00</c:formatCode>
                <c:ptCount val="9"/>
                <c:pt idx="0">
                  <c:v>0</c:v>
                </c:pt>
                <c:pt idx="1">
                  <c:v>0.33862529418072002</c:v>
                </c:pt>
                <c:pt idx="2">
                  <c:v>2.6796376663851098</c:v>
                </c:pt>
                <c:pt idx="3">
                  <c:v>2.0234530106600301</c:v>
                </c:pt>
                <c:pt idx="4">
                  <c:v>0.55758081297512996</c:v>
                </c:pt>
                <c:pt idx="5">
                  <c:v>0.11872733791937</c:v>
                </c:pt>
                <c:pt idx="6">
                  <c:v>0</c:v>
                </c:pt>
                <c:pt idx="7">
                  <c:v>0</c:v>
                </c:pt>
                <c:pt idx="8">
                  <c:v>0</c:v>
                </c:pt>
              </c:numCache>
            </c:numRef>
          </c:val>
          <c:extLst>
            <c:ext xmlns:c16="http://schemas.microsoft.com/office/drawing/2014/chart" uri="{C3380CC4-5D6E-409C-BE32-E72D297353CC}">
              <c16:uniqueId val="{00000001-9852-6148-BEB0-894BC54A83C3}"/>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####0.00</c:formatCode>
                <c:ptCount val="9"/>
                <c:pt idx="0">
                  <c:v>0</c:v>
                </c:pt>
                <c:pt idx="1">
                  <c:v>0.56548484104787</c:v>
                </c:pt>
                <c:pt idx="2">
                  <c:v>2.29296529711671</c:v>
                </c:pt>
                <c:pt idx="3">
                  <c:v>1.5527171355474301</c:v>
                </c:pt>
                <c:pt idx="4">
                  <c:v>1.5644031243365299</c:v>
                </c:pt>
                <c:pt idx="5">
                  <c:v>1.1693403634076001</c:v>
                </c:pt>
                <c:pt idx="6">
                  <c:v>0.32911409069067998</c:v>
                </c:pt>
                <c:pt idx="7">
                  <c:v>0</c:v>
                </c:pt>
                <c:pt idx="8">
                  <c:v>0</c:v>
                </c:pt>
              </c:numCache>
            </c:numRef>
          </c:val>
          <c:extLst>
            <c:ext xmlns:c16="http://schemas.microsoft.com/office/drawing/2014/chart" uri="{C3380CC4-5D6E-409C-BE32-E72D297353CC}">
              <c16:uniqueId val="{00000002-9852-6148-BEB0-894BC54A83C3}"/>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####0.00</c:formatCode>
                <c:ptCount val="9"/>
                <c:pt idx="0">
                  <c:v>0</c:v>
                </c:pt>
                <c:pt idx="1">
                  <c:v>1.02639547017466</c:v>
                </c:pt>
                <c:pt idx="2">
                  <c:v>4.3719326408491002</c:v>
                </c:pt>
                <c:pt idx="3">
                  <c:v>3.3682832822476998</c:v>
                </c:pt>
                <c:pt idx="4">
                  <c:v>2.45969730070582</c:v>
                </c:pt>
                <c:pt idx="5">
                  <c:v>1.4999025063370901</c:v>
                </c:pt>
                <c:pt idx="6">
                  <c:v>0</c:v>
                </c:pt>
                <c:pt idx="7">
                  <c:v>0</c:v>
                </c:pt>
                <c:pt idx="8">
                  <c:v>0</c:v>
                </c:pt>
              </c:numCache>
            </c:numRef>
          </c:val>
          <c:extLst>
            <c:ext xmlns:c16="http://schemas.microsoft.com/office/drawing/2014/chart" uri="{C3380CC4-5D6E-409C-BE32-E72D297353CC}">
              <c16:uniqueId val="{00000003-9852-6148-BEB0-894BC54A83C3}"/>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####0.00</c:formatCode>
                <c:ptCount val="9"/>
                <c:pt idx="0">
                  <c:v>0</c:v>
                </c:pt>
                <c:pt idx="1">
                  <c:v>2.5228374123027302</c:v>
                </c:pt>
                <c:pt idx="2">
                  <c:v>4.8035144258271902</c:v>
                </c:pt>
                <c:pt idx="3">
                  <c:v>6.2307983569863996</c:v>
                </c:pt>
                <c:pt idx="4">
                  <c:v>3.5890574125812198</c:v>
                </c:pt>
                <c:pt idx="5">
                  <c:v>2.50841459076356</c:v>
                </c:pt>
                <c:pt idx="6">
                  <c:v>0.46428919645469002</c:v>
                </c:pt>
                <c:pt idx="7">
                  <c:v>0</c:v>
                </c:pt>
                <c:pt idx="8">
                  <c:v>0.84815483914742995</c:v>
                </c:pt>
              </c:numCache>
            </c:numRef>
          </c:val>
          <c:extLst>
            <c:ext xmlns:c16="http://schemas.microsoft.com/office/drawing/2014/chart" uri="{C3380CC4-5D6E-409C-BE32-E72D297353CC}">
              <c16:uniqueId val="{00000004-9852-6148-BEB0-894BC54A83C3}"/>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9852-6148-BEB0-894BC54A83C3}"/>
            </c:ext>
          </c:extLst>
        </c:ser>
        <c:ser>
          <c:idx val="6"/>
          <c:order val="6"/>
          <c:tx>
            <c:strRef>
              <c:f>Sheet1!$H$1</c:f>
              <c:strCache>
                <c:ptCount val="1"/>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Sheet1!$H$2:$H$12</c:f>
              <c:numCache>
                <c:formatCode>General</c:formatCode>
                <c:ptCount val="9"/>
              </c:numCache>
            </c:numRef>
          </c:val>
          <c:extLst>
            <c:ext xmlns:c16="http://schemas.microsoft.com/office/drawing/2014/chart" uri="{C3380CC4-5D6E-409C-BE32-E72D297353CC}">
              <c16:uniqueId val="{00000006-9852-6148-BEB0-894BC54A83C3}"/>
            </c:ext>
          </c:extLst>
        </c:ser>
        <c:ser>
          <c:idx val="7"/>
          <c:order val="7"/>
          <c:tx>
            <c:strRef>
              <c:f>Sheet1!$I$1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Sheet1!$I$2:$I$12</c:f>
              <c:numCache>
                <c:formatCode>General</c:formatCode>
                <c:ptCount val="9"/>
              </c:numCache>
            </c:numRef>
          </c:val>
          <c:extLst>
            <c:ext xmlns:c16="http://schemas.microsoft.com/office/drawing/2014/chart" uri="{C3380CC4-5D6E-409C-BE32-E72D297353CC}">
              <c16:uniqueId val="{00000007-9852-6148-BEB0-894BC54A83C3}"/>
            </c:ext>
          </c:extLst>
        </c:ser>
        <c:ser>
          <c:idx val="8"/>
          <c:order val="8"/>
          <c:tx>
            <c:strRef>
              <c:f>Sheet1!$J$1</c:f>
              <c:strCache>
                <c:ptCount val="1"/>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Sheet1!$J$2:$J$12</c:f>
              <c:numCache>
                <c:formatCode>General</c:formatCode>
                <c:ptCount val="9"/>
              </c:numCache>
            </c:numRef>
          </c:val>
          <c:extLst>
            <c:ext xmlns:c16="http://schemas.microsoft.com/office/drawing/2014/chart" uri="{C3380CC4-5D6E-409C-BE32-E72D297353CC}">
              <c16:uniqueId val="{00000008-9852-6148-BEB0-894BC54A83C3}"/>
            </c:ext>
          </c:extLst>
        </c:ser>
        <c:dLbls>
          <c:showLegendKey val="0"/>
          <c:showVal val="0"/>
          <c:showCatName val="0"/>
          <c:showSerName val="0"/>
          <c:showPercent val="0"/>
          <c:showBubbleSize val="0"/>
        </c:dLbls>
        <c:gapWidth val="150"/>
        <c:axId val="102398976"/>
        <c:axId val="107452608"/>
      </c:barChart>
      <c:catAx>
        <c:axId val="102398976"/>
        <c:scaling>
          <c:orientation val="minMax"/>
        </c:scaling>
        <c:delete val="0"/>
        <c:axPos val="b"/>
        <c:numFmt formatCode="General" sourceLinked="0"/>
        <c:majorTickMark val="out"/>
        <c:minorTickMark val="none"/>
        <c:tickLblPos val="nextTo"/>
        <c:crossAx val="107452608"/>
        <c:crosses val="autoZero"/>
        <c:auto val="1"/>
        <c:lblAlgn val="ctr"/>
        <c:lblOffset val="100"/>
        <c:noMultiLvlLbl val="0"/>
      </c:catAx>
      <c:valAx>
        <c:axId val="107452608"/>
        <c:scaling>
          <c:orientation val="minMax"/>
        </c:scaling>
        <c:delete val="0"/>
        <c:axPos val="l"/>
        <c:majorGridlines/>
        <c:numFmt formatCode="0" sourceLinked="0"/>
        <c:majorTickMark val="out"/>
        <c:minorTickMark val="none"/>
        <c:tickLblPos val="nextTo"/>
        <c:crossAx val="102398976"/>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6437-FE48-8330-F537F0B7538C}"/>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6437-FE48-8330-F537F0B7538C}"/>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6437-FE48-8330-F537F0B7538C}"/>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0.00</c:formatCode>
                <c:ptCount val="5"/>
                <c:pt idx="0">
                  <c:v>0.79448040414082999</c:v>
                </c:pt>
                <c:pt idx="1">
                  <c:v>0.33862529418072002</c:v>
                </c:pt>
                <c:pt idx="2">
                  <c:v>0.56548484104787</c:v>
                </c:pt>
                <c:pt idx="3">
                  <c:v>1.02639547017466</c:v>
                </c:pt>
                <c:pt idx="4">
                  <c:v>2.52</c:v>
                </c:pt>
              </c:numCache>
            </c:numRef>
          </c:val>
          <c:smooth val="0"/>
          <c:extLst>
            <c:ext xmlns:c16="http://schemas.microsoft.com/office/drawing/2014/chart" uri="{C3380CC4-5D6E-409C-BE32-E72D297353CC}">
              <c16:uniqueId val="{00000003-6437-FE48-8330-F537F0B7538C}"/>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0.00</c:formatCode>
                <c:ptCount val="5"/>
                <c:pt idx="0">
                  <c:v>1.77227034920815</c:v>
                </c:pt>
                <c:pt idx="1">
                  <c:v>2.6796376663851098</c:v>
                </c:pt>
                <c:pt idx="2">
                  <c:v>2.29296529711671</c:v>
                </c:pt>
                <c:pt idx="3">
                  <c:v>4.3719326408491002</c:v>
                </c:pt>
                <c:pt idx="4">
                  <c:v>4.8</c:v>
                </c:pt>
              </c:numCache>
            </c:numRef>
          </c:val>
          <c:smooth val="0"/>
          <c:extLst>
            <c:ext xmlns:c16="http://schemas.microsoft.com/office/drawing/2014/chart" uri="{C3380CC4-5D6E-409C-BE32-E72D297353CC}">
              <c16:uniqueId val="{00000004-6437-FE48-8330-F537F0B7538C}"/>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0.00</c:formatCode>
                <c:ptCount val="5"/>
                <c:pt idx="0">
                  <c:v>2.3767760459003</c:v>
                </c:pt>
                <c:pt idx="1">
                  <c:v>2.0234530106600301</c:v>
                </c:pt>
                <c:pt idx="2">
                  <c:v>1.5527171355474301</c:v>
                </c:pt>
                <c:pt idx="3">
                  <c:v>3.3682832822476998</c:v>
                </c:pt>
                <c:pt idx="4">
                  <c:v>6.23</c:v>
                </c:pt>
              </c:numCache>
            </c:numRef>
          </c:val>
          <c:smooth val="0"/>
          <c:extLst>
            <c:ext xmlns:c16="http://schemas.microsoft.com/office/drawing/2014/chart" uri="{C3380CC4-5D6E-409C-BE32-E72D297353CC}">
              <c16:uniqueId val="{00000005-6437-FE48-8330-F537F0B7538C}"/>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0.00</c:formatCode>
                <c:ptCount val="5"/>
                <c:pt idx="0">
                  <c:v>1.10859460136601</c:v>
                </c:pt>
                <c:pt idx="1">
                  <c:v>0.55758081297512996</c:v>
                </c:pt>
                <c:pt idx="2">
                  <c:v>1.5644031243365299</c:v>
                </c:pt>
                <c:pt idx="3">
                  <c:v>2.45969730070582</c:v>
                </c:pt>
                <c:pt idx="4">
                  <c:v>3.59</c:v>
                </c:pt>
              </c:numCache>
            </c:numRef>
          </c:val>
          <c:smooth val="0"/>
          <c:extLst>
            <c:ext xmlns:c16="http://schemas.microsoft.com/office/drawing/2014/chart" uri="{C3380CC4-5D6E-409C-BE32-E72D297353CC}">
              <c16:uniqueId val="{00000006-6437-FE48-8330-F537F0B7538C}"/>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0.00</c:formatCode>
                <c:ptCount val="5"/>
                <c:pt idx="0">
                  <c:v>0.48065137874848002</c:v>
                </c:pt>
                <c:pt idx="1">
                  <c:v>0.11872733791937</c:v>
                </c:pt>
                <c:pt idx="2">
                  <c:v>1.1693403634076001</c:v>
                </c:pt>
                <c:pt idx="3">
                  <c:v>1.4999025063370901</c:v>
                </c:pt>
                <c:pt idx="4">
                  <c:v>2.5099999999999998</c:v>
                </c:pt>
              </c:numCache>
            </c:numRef>
          </c:val>
          <c:smooth val="0"/>
          <c:extLst>
            <c:ext xmlns:c16="http://schemas.microsoft.com/office/drawing/2014/chart" uri="{C3380CC4-5D6E-409C-BE32-E72D297353CC}">
              <c16:uniqueId val="{00000007-6437-FE48-8330-F537F0B7538C}"/>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0.00</c:formatCode>
                <c:ptCount val="5"/>
                <c:pt idx="0">
                  <c:v>0</c:v>
                </c:pt>
                <c:pt idx="1">
                  <c:v>0</c:v>
                </c:pt>
                <c:pt idx="2">
                  <c:v>0.32911409069067998</c:v>
                </c:pt>
                <c:pt idx="3">
                  <c:v>0</c:v>
                </c:pt>
                <c:pt idx="4">
                  <c:v>0.46</c:v>
                </c:pt>
              </c:numCache>
            </c:numRef>
          </c:val>
          <c:smooth val="0"/>
          <c:extLst>
            <c:ext xmlns:c16="http://schemas.microsoft.com/office/drawing/2014/chart" uri="{C3380CC4-5D6E-409C-BE32-E72D297353CC}">
              <c16:uniqueId val="{00000008-6437-FE48-8330-F537F0B7538C}"/>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9-6437-FE48-8330-F537F0B7538C}"/>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0.00</c:formatCode>
                <c:ptCount val="5"/>
                <c:pt idx="0">
                  <c:v>0</c:v>
                </c:pt>
                <c:pt idx="1">
                  <c:v>0</c:v>
                </c:pt>
                <c:pt idx="2">
                  <c:v>0</c:v>
                </c:pt>
                <c:pt idx="3">
                  <c:v>0</c:v>
                </c:pt>
                <c:pt idx="4">
                  <c:v>0.85</c:v>
                </c:pt>
              </c:numCache>
            </c:numRef>
          </c:val>
          <c:smooth val="0"/>
          <c:extLst>
            <c:ext xmlns:c16="http://schemas.microsoft.com/office/drawing/2014/chart" uri="{C3380CC4-5D6E-409C-BE32-E72D297353CC}">
              <c16:uniqueId val="{0000000A-6437-FE48-8330-F537F0B7538C}"/>
            </c:ext>
          </c:extLst>
        </c:ser>
        <c:dLbls>
          <c:showLegendKey val="0"/>
          <c:showVal val="0"/>
          <c:showCatName val="0"/>
          <c:showSerName val="0"/>
          <c:showPercent val="0"/>
          <c:showBubbleSize val="0"/>
        </c:dLbls>
        <c:marker val="1"/>
        <c:smooth val="0"/>
        <c:axId val="102542336"/>
        <c:axId val="100133120"/>
      </c:lineChart>
      <c:catAx>
        <c:axId val="102542336"/>
        <c:scaling>
          <c:orientation val="minMax"/>
        </c:scaling>
        <c:delete val="0"/>
        <c:axPos val="b"/>
        <c:numFmt formatCode="General" sourceLinked="1"/>
        <c:majorTickMark val="out"/>
        <c:minorTickMark val="none"/>
        <c:tickLblPos val="nextTo"/>
        <c:crossAx val="100133120"/>
        <c:crosses val="autoZero"/>
        <c:auto val="1"/>
        <c:lblAlgn val="ctr"/>
        <c:lblOffset val="100"/>
        <c:noMultiLvlLbl val="0"/>
      </c:catAx>
      <c:valAx>
        <c:axId val="100133120"/>
        <c:scaling>
          <c:orientation val="minMax"/>
        </c:scaling>
        <c:delete val="0"/>
        <c:axPos val="l"/>
        <c:majorGridlines/>
        <c:numFmt formatCode="0.00" sourceLinked="1"/>
        <c:majorTickMark val="out"/>
        <c:minorTickMark val="none"/>
        <c:tickLblPos val="nextTo"/>
        <c:crossAx val="102542336"/>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Sheet3!$B$26</c:f>
              <c:strCache>
                <c:ptCount val="1"/>
                <c:pt idx="0">
                  <c:v>2013</c:v>
                </c:pt>
              </c:strCache>
            </c:strRef>
          </c:tx>
          <c:invertIfNegative val="0"/>
          <c:cat>
            <c:strRef>
              <c:f>Sheet3!$A$27:$A$33</c:f>
              <c:strCache>
                <c:ptCount val="7"/>
                <c:pt idx="0">
                  <c:v> All Drug </c:v>
                </c:pt>
                <c:pt idx="1">
                  <c:v>Opioid </c:v>
                </c:pt>
                <c:pt idx="2">
                  <c:v>Pain Relievers </c:v>
                </c:pt>
                <c:pt idx="3">
                  <c:v>Heroin</c:v>
                </c:pt>
                <c:pt idx="4">
                  <c:v>Fentanyl</c:v>
                </c:pt>
                <c:pt idx="5">
                  <c:v>Methadone</c:v>
                </c:pt>
                <c:pt idx="6">
                  <c:v>Benzodiazepine</c:v>
                </c:pt>
              </c:strCache>
            </c:strRef>
          </c:cat>
          <c:val>
            <c:numRef>
              <c:f>Sheet3!$B$27:$B$33</c:f>
              <c:numCache>
                <c:formatCode>General</c:formatCode>
                <c:ptCount val="7"/>
                <c:pt idx="0">
                  <c:v>61</c:v>
                </c:pt>
                <c:pt idx="1">
                  <c:v>65</c:v>
                </c:pt>
                <c:pt idx="2">
                  <c:v>66</c:v>
                </c:pt>
                <c:pt idx="3">
                  <c:v>38</c:v>
                </c:pt>
                <c:pt idx="4">
                  <c:v>77</c:v>
                </c:pt>
                <c:pt idx="5">
                  <c:v>58</c:v>
                </c:pt>
                <c:pt idx="6">
                  <c:v>69</c:v>
                </c:pt>
              </c:numCache>
            </c:numRef>
          </c:val>
          <c:extLst>
            <c:ext xmlns:c16="http://schemas.microsoft.com/office/drawing/2014/chart" uri="{C3380CC4-5D6E-409C-BE32-E72D297353CC}">
              <c16:uniqueId val="{00000000-DBE0-114B-9457-6091FA2C198C}"/>
            </c:ext>
          </c:extLst>
        </c:ser>
        <c:ser>
          <c:idx val="1"/>
          <c:order val="1"/>
          <c:tx>
            <c:strRef>
              <c:f>Sheet3!$C$26</c:f>
              <c:strCache>
                <c:ptCount val="1"/>
                <c:pt idx="0">
                  <c:v>2014</c:v>
                </c:pt>
              </c:strCache>
            </c:strRef>
          </c:tx>
          <c:invertIfNegative val="0"/>
          <c:cat>
            <c:strRef>
              <c:f>Sheet3!$A$27:$A$33</c:f>
              <c:strCache>
                <c:ptCount val="7"/>
                <c:pt idx="0">
                  <c:v> All Drug </c:v>
                </c:pt>
                <c:pt idx="1">
                  <c:v>Opioid </c:v>
                </c:pt>
                <c:pt idx="2">
                  <c:v>Pain Relievers </c:v>
                </c:pt>
                <c:pt idx="3">
                  <c:v>Heroin</c:v>
                </c:pt>
                <c:pt idx="4">
                  <c:v>Fentanyl</c:v>
                </c:pt>
                <c:pt idx="5">
                  <c:v>Methadone</c:v>
                </c:pt>
                <c:pt idx="6">
                  <c:v>Benzodiazepine</c:v>
                </c:pt>
              </c:strCache>
            </c:strRef>
          </c:cat>
          <c:val>
            <c:numRef>
              <c:f>Sheet3!$C$27:$C$33</c:f>
              <c:numCache>
                <c:formatCode>General</c:formatCode>
                <c:ptCount val="7"/>
                <c:pt idx="0">
                  <c:v>58</c:v>
                </c:pt>
                <c:pt idx="1">
                  <c:v>61</c:v>
                </c:pt>
                <c:pt idx="2">
                  <c:v>66</c:v>
                </c:pt>
                <c:pt idx="3">
                  <c:v>36</c:v>
                </c:pt>
                <c:pt idx="4">
                  <c:v>62</c:v>
                </c:pt>
                <c:pt idx="5">
                  <c:v>61</c:v>
                </c:pt>
                <c:pt idx="6">
                  <c:v>68</c:v>
                </c:pt>
              </c:numCache>
            </c:numRef>
          </c:val>
          <c:extLst>
            <c:ext xmlns:c16="http://schemas.microsoft.com/office/drawing/2014/chart" uri="{C3380CC4-5D6E-409C-BE32-E72D297353CC}">
              <c16:uniqueId val="{00000001-DBE0-114B-9457-6091FA2C198C}"/>
            </c:ext>
          </c:extLst>
        </c:ser>
        <c:ser>
          <c:idx val="2"/>
          <c:order val="2"/>
          <c:tx>
            <c:strRef>
              <c:f>Sheet3!$D$26</c:f>
              <c:strCache>
                <c:ptCount val="1"/>
                <c:pt idx="0">
                  <c:v>2015</c:v>
                </c:pt>
              </c:strCache>
            </c:strRef>
          </c:tx>
          <c:invertIfNegative val="0"/>
          <c:cat>
            <c:strRef>
              <c:f>Sheet3!$A$27:$A$33</c:f>
              <c:strCache>
                <c:ptCount val="7"/>
                <c:pt idx="0">
                  <c:v> All Drug </c:v>
                </c:pt>
                <c:pt idx="1">
                  <c:v>Opioid </c:v>
                </c:pt>
                <c:pt idx="2">
                  <c:v>Pain Relievers </c:v>
                </c:pt>
                <c:pt idx="3">
                  <c:v>Heroin</c:v>
                </c:pt>
                <c:pt idx="4">
                  <c:v>Fentanyl</c:v>
                </c:pt>
                <c:pt idx="5">
                  <c:v>Methadone</c:v>
                </c:pt>
                <c:pt idx="6">
                  <c:v>Benzodiazepine</c:v>
                </c:pt>
              </c:strCache>
            </c:strRef>
          </c:cat>
          <c:val>
            <c:numRef>
              <c:f>Sheet3!$D$27:$D$33</c:f>
              <c:numCache>
                <c:formatCode>General</c:formatCode>
                <c:ptCount val="7"/>
                <c:pt idx="0">
                  <c:v>54</c:v>
                </c:pt>
                <c:pt idx="1">
                  <c:v>58</c:v>
                </c:pt>
                <c:pt idx="2">
                  <c:v>65</c:v>
                </c:pt>
                <c:pt idx="3">
                  <c:v>39</c:v>
                </c:pt>
                <c:pt idx="4">
                  <c:v>45</c:v>
                </c:pt>
                <c:pt idx="5">
                  <c:v>49</c:v>
                </c:pt>
                <c:pt idx="6">
                  <c:v>68</c:v>
                </c:pt>
              </c:numCache>
            </c:numRef>
          </c:val>
          <c:extLst>
            <c:ext xmlns:c16="http://schemas.microsoft.com/office/drawing/2014/chart" uri="{C3380CC4-5D6E-409C-BE32-E72D297353CC}">
              <c16:uniqueId val="{00000002-DBE0-114B-9457-6091FA2C198C}"/>
            </c:ext>
          </c:extLst>
        </c:ser>
        <c:ser>
          <c:idx val="3"/>
          <c:order val="3"/>
          <c:tx>
            <c:strRef>
              <c:f>Sheet3!$E$26</c:f>
              <c:strCache>
                <c:ptCount val="1"/>
                <c:pt idx="0">
                  <c:v>2016</c:v>
                </c:pt>
              </c:strCache>
            </c:strRef>
          </c:tx>
          <c:invertIfNegative val="0"/>
          <c:cat>
            <c:strRef>
              <c:f>Sheet3!$A$27:$A$33</c:f>
              <c:strCache>
                <c:ptCount val="7"/>
                <c:pt idx="0">
                  <c:v> All Drug </c:v>
                </c:pt>
                <c:pt idx="1">
                  <c:v>Opioid </c:v>
                </c:pt>
                <c:pt idx="2">
                  <c:v>Pain Relievers </c:v>
                </c:pt>
                <c:pt idx="3">
                  <c:v>Heroin</c:v>
                </c:pt>
                <c:pt idx="4">
                  <c:v>Fentanyl</c:v>
                </c:pt>
                <c:pt idx="5">
                  <c:v>Methadone</c:v>
                </c:pt>
                <c:pt idx="6">
                  <c:v>Benzodiazepine</c:v>
                </c:pt>
              </c:strCache>
            </c:strRef>
          </c:cat>
          <c:val>
            <c:numRef>
              <c:f>Sheet3!$E$27:$E$33</c:f>
              <c:numCache>
                <c:formatCode>General</c:formatCode>
                <c:ptCount val="7"/>
                <c:pt idx="0">
                  <c:v>47</c:v>
                </c:pt>
                <c:pt idx="1">
                  <c:v>48</c:v>
                </c:pt>
                <c:pt idx="2">
                  <c:v>57</c:v>
                </c:pt>
                <c:pt idx="3">
                  <c:v>34</c:v>
                </c:pt>
                <c:pt idx="4">
                  <c:v>36</c:v>
                </c:pt>
                <c:pt idx="5">
                  <c:v>43</c:v>
                </c:pt>
                <c:pt idx="6">
                  <c:v>55</c:v>
                </c:pt>
              </c:numCache>
            </c:numRef>
          </c:val>
          <c:extLst>
            <c:ext xmlns:c16="http://schemas.microsoft.com/office/drawing/2014/chart" uri="{C3380CC4-5D6E-409C-BE32-E72D297353CC}">
              <c16:uniqueId val="{00000003-DBE0-114B-9457-6091FA2C198C}"/>
            </c:ext>
          </c:extLst>
        </c:ser>
        <c:ser>
          <c:idx val="4"/>
          <c:order val="4"/>
          <c:tx>
            <c:strRef>
              <c:f>Sheet3!$F$26</c:f>
              <c:strCache>
                <c:ptCount val="1"/>
                <c:pt idx="0">
                  <c:v>2017</c:v>
                </c:pt>
              </c:strCache>
            </c:strRef>
          </c:tx>
          <c:invertIfNegative val="0"/>
          <c:cat>
            <c:strRef>
              <c:f>Sheet3!$A$27:$A$33</c:f>
              <c:strCache>
                <c:ptCount val="7"/>
                <c:pt idx="0">
                  <c:v> All Drug </c:v>
                </c:pt>
                <c:pt idx="1">
                  <c:v>Opioid </c:v>
                </c:pt>
                <c:pt idx="2">
                  <c:v>Pain Relievers </c:v>
                </c:pt>
                <c:pt idx="3">
                  <c:v>Heroin</c:v>
                </c:pt>
                <c:pt idx="4">
                  <c:v>Fentanyl</c:v>
                </c:pt>
                <c:pt idx="5">
                  <c:v>Methadone</c:v>
                </c:pt>
                <c:pt idx="6">
                  <c:v>Benzodiazepine</c:v>
                </c:pt>
              </c:strCache>
            </c:strRef>
          </c:cat>
          <c:val>
            <c:numRef>
              <c:f>Sheet3!$F$27:$F$33</c:f>
              <c:numCache>
                <c:formatCode>General</c:formatCode>
                <c:ptCount val="7"/>
                <c:pt idx="0">
                  <c:v>43</c:v>
                </c:pt>
                <c:pt idx="1">
                  <c:v>45</c:v>
                </c:pt>
                <c:pt idx="2">
                  <c:v>58</c:v>
                </c:pt>
                <c:pt idx="3">
                  <c:v>28</c:v>
                </c:pt>
                <c:pt idx="4">
                  <c:v>30</c:v>
                </c:pt>
                <c:pt idx="5">
                  <c:v>55</c:v>
                </c:pt>
                <c:pt idx="6">
                  <c:v>57</c:v>
                </c:pt>
              </c:numCache>
            </c:numRef>
          </c:val>
          <c:extLst>
            <c:ext xmlns:c16="http://schemas.microsoft.com/office/drawing/2014/chart" uri="{C3380CC4-5D6E-409C-BE32-E72D297353CC}">
              <c16:uniqueId val="{00000000-97DA-F445-88FC-AD41336BB51E}"/>
            </c:ext>
          </c:extLst>
        </c:ser>
        <c:dLbls>
          <c:showLegendKey val="0"/>
          <c:showVal val="0"/>
          <c:showCatName val="0"/>
          <c:showSerName val="0"/>
          <c:showPercent val="0"/>
          <c:showBubbleSize val="0"/>
        </c:dLbls>
        <c:gapWidth val="150"/>
        <c:axId val="109108224"/>
        <c:axId val="108101632"/>
      </c:barChart>
      <c:catAx>
        <c:axId val="109108224"/>
        <c:scaling>
          <c:orientation val="minMax"/>
        </c:scaling>
        <c:delete val="0"/>
        <c:axPos val="b"/>
        <c:numFmt formatCode="General" sourceLinked="0"/>
        <c:majorTickMark val="out"/>
        <c:minorTickMark val="none"/>
        <c:tickLblPos val="nextTo"/>
        <c:crossAx val="108101632"/>
        <c:crosses val="autoZero"/>
        <c:auto val="1"/>
        <c:lblAlgn val="ctr"/>
        <c:lblOffset val="100"/>
        <c:noMultiLvlLbl val="0"/>
      </c:catAx>
      <c:valAx>
        <c:axId val="108101632"/>
        <c:scaling>
          <c:orientation val="minMax"/>
          <c:max val="100"/>
        </c:scaling>
        <c:delete val="0"/>
        <c:axPos val="l"/>
        <c:majorGridlines/>
        <c:numFmt formatCode="General" sourceLinked="1"/>
        <c:majorTickMark val="out"/>
        <c:minorTickMark val="none"/>
        <c:tickLblPos val="nextTo"/>
        <c:crossAx val="109108224"/>
        <c:crosses val="autoZero"/>
        <c:crossBetween val="between"/>
      </c:valAx>
    </c:plotArea>
    <c:legend>
      <c:legendPos val="r"/>
      <c:overlay val="0"/>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Sheet3!$B$1</c:f>
              <c:strCache>
                <c:ptCount val="1"/>
                <c:pt idx="0">
                  <c:v>2013</c:v>
                </c:pt>
              </c:strCache>
            </c:strRef>
          </c:tx>
          <c:invertIfNegative val="0"/>
          <c:cat>
            <c:strRef>
              <c:f>Sheet3!$A$2:$A$8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Sheet3!$B$2:$B$8</c:f>
              <c:numCache>
                <c:formatCode>General</c:formatCode>
                <c:ptCount val="7"/>
                <c:pt idx="0">
                  <c:v>52</c:v>
                </c:pt>
                <c:pt idx="1">
                  <c:v>57</c:v>
                </c:pt>
                <c:pt idx="2">
                  <c:v>59</c:v>
                </c:pt>
                <c:pt idx="3">
                  <c:v>25</c:v>
                </c:pt>
                <c:pt idx="4">
                  <c:v>68</c:v>
                </c:pt>
                <c:pt idx="5">
                  <c:v>58</c:v>
                </c:pt>
                <c:pt idx="6">
                  <c:v>59</c:v>
                </c:pt>
              </c:numCache>
            </c:numRef>
          </c:val>
          <c:extLst>
            <c:ext xmlns:c16="http://schemas.microsoft.com/office/drawing/2014/chart" uri="{C3380CC4-5D6E-409C-BE32-E72D297353CC}">
              <c16:uniqueId val="{00000000-1399-9543-91B3-A36064EA9042}"/>
            </c:ext>
          </c:extLst>
        </c:ser>
        <c:ser>
          <c:idx val="1"/>
          <c:order val="1"/>
          <c:tx>
            <c:strRef>
              <c:f>Sheet3!$C$1</c:f>
              <c:strCache>
                <c:ptCount val="1"/>
                <c:pt idx="0">
                  <c:v>2014</c:v>
                </c:pt>
              </c:strCache>
            </c:strRef>
          </c:tx>
          <c:invertIfNegative val="0"/>
          <c:cat>
            <c:strRef>
              <c:f>Sheet3!$A$2:$A$8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Sheet3!$C$2:$C$8</c:f>
              <c:numCache>
                <c:formatCode>General</c:formatCode>
                <c:ptCount val="7"/>
                <c:pt idx="0">
                  <c:v>48</c:v>
                </c:pt>
                <c:pt idx="1">
                  <c:v>52</c:v>
                </c:pt>
                <c:pt idx="2">
                  <c:v>58</c:v>
                </c:pt>
                <c:pt idx="3">
                  <c:v>28</c:v>
                </c:pt>
                <c:pt idx="4">
                  <c:v>51</c:v>
                </c:pt>
                <c:pt idx="5">
                  <c:v>55</c:v>
                </c:pt>
                <c:pt idx="6">
                  <c:v>59</c:v>
                </c:pt>
              </c:numCache>
            </c:numRef>
          </c:val>
          <c:extLst>
            <c:ext xmlns:c16="http://schemas.microsoft.com/office/drawing/2014/chart" uri="{C3380CC4-5D6E-409C-BE32-E72D297353CC}">
              <c16:uniqueId val="{00000001-1399-9543-91B3-A36064EA9042}"/>
            </c:ext>
          </c:extLst>
        </c:ser>
        <c:ser>
          <c:idx val="2"/>
          <c:order val="2"/>
          <c:tx>
            <c:strRef>
              <c:f>Sheet3!$D$1</c:f>
              <c:strCache>
                <c:ptCount val="1"/>
                <c:pt idx="0">
                  <c:v>2015</c:v>
                </c:pt>
              </c:strCache>
            </c:strRef>
          </c:tx>
          <c:invertIfNegative val="0"/>
          <c:cat>
            <c:strRef>
              <c:f>Sheet3!$A$2:$A$8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Sheet3!$D$2:$D$8</c:f>
              <c:numCache>
                <c:formatCode>General</c:formatCode>
                <c:ptCount val="7"/>
                <c:pt idx="0">
                  <c:v>45</c:v>
                </c:pt>
                <c:pt idx="1">
                  <c:v>48</c:v>
                </c:pt>
                <c:pt idx="2">
                  <c:v>55</c:v>
                </c:pt>
                <c:pt idx="3">
                  <c:v>27</c:v>
                </c:pt>
                <c:pt idx="4">
                  <c:v>37</c:v>
                </c:pt>
                <c:pt idx="5">
                  <c:v>57</c:v>
                </c:pt>
                <c:pt idx="6">
                  <c:v>59</c:v>
                </c:pt>
              </c:numCache>
            </c:numRef>
          </c:val>
          <c:extLst>
            <c:ext xmlns:c16="http://schemas.microsoft.com/office/drawing/2014/chart" uri="{C3380CC4-5D6E-409C-BE32-E72D297353CC}">
              <c16:uniqueId val="{00000002-1399-9543-91B3-A36064EA9042}"/>
            </c:ext>
          </c:extLst>
        </c:ser>
        <c:ser>
          <c:idx val="3"/>
          <c:order val="3"/>
          <c:tx>
            <c:strRef>
              <c:f>Sheet3!$E$1</c:f>
              <c:strCache>
                <c:ptCount val="1"/>
                <c:pt idx="0">
                  <c:v>2016</c:v>
                </c:pt>
              </c:strCache>
            </c:strRef>
          </c:tx>
          <c:invertIfNegative val="0"/>
          <c:cat>
            <c:strRef>
              <c:f>Sheet3!$A$2:$A$8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Sheet3!$E$2:$E$8</c:f>
              <c:numCache>
                <c:formatCode>General</c:formatCode>
                <c:ptCount val="7"/>
                <c:pt idx="0">
                  <c:v>37</c:v>
                </c:pt>
                <c:pt idx="1">
                  <c:v>40</c:v>
                </c:pt>
                <c:pt idx="2">
                  <c:v>49</c:v>
                </c:pt>
                <c:pt idx="3">
                  <c:v>26</c:v>
                </c:pt>
                <c:pt idx="4">
                  <c:v>27</c:v>
                </c:pt>
                <c:pt idx="5">
                  <c:v>43</c:v>
                </c:pt>
                <c:pt idx="6">
                  <c:v>45</c:v>
                </c:pt>
              </c:numCache>
            </c:numRef>
          </c:val>
          <c:extLst>
            <c:ext xmlns:c16="http://schemas.microsoft.com/office/drawing/2014/chart" uri="{C3380CC4-5D6E-409C-BE32-E72D297353CC}">
              <c16:uniqueId val="{00000003-1399-9543-91B3-A36064EA9042}"/>
            </c:ext>
          </c:extLst>
        </c:ser>
        <c:ser>
          <c:idx val="4"/>
          <c:order val="4"/>
          <c:tx>
            <c:strRef>
              <c:f>Sheet3!$F$1</c:f>
              <c:strCache>
                <c:ptCount val="1"/>
                <c:pt idx="0">
                  <c:v>2017</c:v>
                </c:pt>
              </c:strCache>
            </c:strRef>
          </c:tx>
          <c:invertIfNegative val="0"/>
          <c:cat>
            <c:strRef>
              <c:f>Sheet3!$A$2:$A$8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Sheet3!$F$2:$F$8</c:f>
              <c:numCache>
                <c:formatCode>General</c:formatCode>
                <c:ptCount val="7"/>
                <c:pt idx="0">
                  <c:v>34</c:v>
                </c:pt>
                <c:pt idx="1">
                  <c:v>37</c:v>
                </c:pt>
                <c:pt idx="2">
                  <c:v>50</c:v>
                </c:pt>
                <c:pt idx="3">
                  <c:v>22</c:v>
                </c:pt>
                <c:pt idx="4">
                  <c:v>23</c:v>
                </c:pt>
                <c:pt idx="5">
                  <c:v>43</c:v>
                </c:pt>
                <c:pt idx="6">
                  <c:v>44</c:v>
                </c:pt>
              </c:numCache>
            </c:numRef>
          </c:val>
          <c:extLst>
            <c:ext xmlns:c16="http://schemas.microsoft.com/office/drawing/2014/chart" uri="{C3380CC4-5D6E-409C-BE32-E72D297353CC}">
              <c16:uniqueId val="{00000000-522C-524E-ACF1-2B40261D5762}"/>
            </c:ext>
          </c:extLst>
        </c:ser>
        <c:dLbls>
          <c:showLegendKey val="0"/>
          <c:showVal val="0"/>
          <c:showCatName val="0"/>
          <c:showSerName val="0"/>
          <c:showPercent val="0"/>
          <c:showBubbleSize val="0"/>
        </c:dLbls>
        <c:gapWidth val="150"/>
        <c:axId val="109645824"/>
        <c:axId val="108103936"/>
      </c:barChart>
      <c:catAx>
        <c:axId val="109645824"/>
        <c:scaling>
          <c:orientation val="minMax"/>
        </c:scaling>
        <c:delete val="0"/>
        <c:axPos val="b"/>
        <c:numFmt formatCode="General" sourceLinked="0"/>
        <c:majorTickMark val="out"/>
        <c:minorTickMark val="none"/>
        <c:tickLblPos val="nextTo"/>
        <c:crossAx val="108103936"/>
        <c:crosses val="autoZero"/>
        <c:auto val="1"/>
        <c:lblAlgn val="ctr"/>
        <c:lblOffset val="100"/>
        <c:noMultiLvlLbl val="0"/>
      </c:catAx>
      <c:valAx>
        <c:axId val="108103936"/>
        <c:scaling>
          <c:orientation val="minMax"/>
          <c:max val="100"/>
        </c:scaling>
        <c:delete val="0"/>
        <c:axPos val="l"/>
        <c:majorGridlines/>
        <c:numFmt formatCode="General" sourceLinked="1"/>
        <c:majorTickMark val="out"/>
        <c:minorTickMark val="none"/>
        <c:tickLblPos val="nextTo"/>
        <c:crossAx val="109645824"/>
        <c:crosses val="autoZero"/>
        <c:crossBetween val="between"/>
      </c:valAx>
    </c:plotArea>
    <c:legend>
      <c:legendPos val="r"/>
      <c:overlay val="0"/>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Sheet3!$B$11</c:f>
              <c:strCache>
                <c:ptCount val="1"/>
                <c:pt idx="0">
                  <c:v>2013</c:v>
                </c:pt>
              </c:strCache>
            </c:strRef>
          </c:tx>
          <c:invertIfNegative val="0"/>
          <c:cat>
            <c:strRef>
              <c:f>Sheet3!$A$12:$A$18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Sheet3!$B$12:$B$18</c:f>
              <c:numCache>
                <c:formatCode>General</c:formatCode>
                <c:ptCount val="7"/>
                <c:pt idx="0">
                  <c:v>41</c:v>
                </c:pt>
                <c:pt idx="1">
                  <c:v>43</c:v>
                </c:pt>
                <c:pt idx="2">
                  <c:v>43</c:v>
                </c:pt>
                <c:pt idx="3">
                  <c:v>16</c:v>
                </c:pt>
                <c:pt idx="4">
                  <c:v>53</c:v>
                </c:pt>
                <c:pt idx="5">
                  <c:v>56</c:v>
                </c:pt>
                <c:pt idx="6">
                  <c:v>56</c:v>
                </c:pt>
              </c:numCache>
            </c:numRef>
          </c:val>
          <c:extLst>
            <c:ext xmlns:c16="http://schemas.microsoft.com/office/drawing/2014/chart" uri="{C3380CC4-5D6E-409C-BE32-E72D297353CC}">
              <c16:uniqueId val="{00000000-9AA9-5249-BF32-842B02048D40}"/>
            </c:ext>
          </c:extLst>
        </c:ser>
        <c:ser>
          <c:idx val="1"/>
          <c:order val="1"/>
          <c:tx>
            <c:strRef>
              <c:f>Sheet3!$C$11</c:f>
              <c:strCache>
                <c:ptCount val="1"/>
                <c:pt idx="0">
                  <c:v>2014</c:v>
                </c:pt>
              </c:strCache>
            </c:strRef>
          </c:tx>
          <c:invertIfNegative val="0"/>
          <c:cat>
            <c:strRef>
              <c:f>Sheet3!$A$12:$A$18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Sheet3!$C$12:$C$18</c:f>
              <c:numCache>
                <c:formatCode>General</c:formatCode>
                <c:ptCount val="7"/>
                <c:pt idx="0">
                  <c:v>36</c:v>
                </c:pt>
                <c:pt idx="1">
                  <c:v>38</c:v>
                </c:pt>
                <c:pt idx="2">
                  <c:v>43</c:v>
                </c:pt>
                <c:pt idx="3">
                  <c:v>20</c:v>
                </c:pt>
                <c:pt idx="4">
                  <c:v>38</c:v>
                </c:pt>
                <c:pt idx="5">
                  <c:v>52</c:v>
                </c:pt>
                <c:pt idx="6">
                  <c:v>52</c:v>
                </c:pt>
              </c:numCache>
            </c:numRef>
          </c:val>
          <c:extLst>
            <c:ext xmlns:c16="http://schemas.microsoft.com/office/drawing/2014/chart" uri="{C3380CC4-5D6E-409C-BE32-E72D297353CC}">
              <c16:uniqueId val="{00000001-9AA9-5249-BF32-842B02048D40}"/>
            </c:ext>
          </c:extLst>
        </c:ser>
        <c:ser>
          <c:idx val="2"/>
          <c:order val="2"/>
          <c:tx>
            <c:strRef>
              <c:f>Sheet3!$D$11</c:f>
              <c:strCache>
                <c:ptCount val="1"/>
                <c:pt idx="0">
                  <c:v>2015</c:v>
                </c:pt>
              </c:strCache>
            </c:strRef>
          </c:tx>
          <c:invertIfNegative val="0"/>
          <c:cat>
            <c:strRef>
              <c:f>Sheet3!$A$12:$A$18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Sheet3!$D$12:$D$18</c:f>
              <c:numCache>
                <c:formatCode>General</c:formatCode>
                <c:ptCount val="7"/>
                <c:pt idx="0">
                  <c:v>34</c:v>
                </c:pt>
                <c:pt idx="1">
                  <c:v>36</c:v>
                </c:pt>
                <c:pt idx="2">
                  <c:v>43</c:v>
                </c:pt>
                <c:pt idx="3">
                  <c:v>20</c:v>
                </c:pt>
                <c:pt idx="4">
                  <c:v>24</c:v>
                </c:pt>
                <c:pt idx="5">
                  <c:v>53</c:v>
                </c:pt>
                <c:pt idx="6">
                  <c:v>54</c:v>
                </c:pt>
              </c:numCache>
            </c:numRef>
          </c:val>
          <c:extLst>
            <c:ext xmlns:c16="http://schemas.microsoft.com/office/drawing/2014/chart" uri="{C3380CC4-5D6E-409C-BE32-E72D297353CC}">
              <c16:uniqueId val="{00000002-9AA9-5249-BF32-842B02048D40}"/>
            </c:ext>
          </c:extLst>
        </c:ser>
        <c:ser>
          <c:idx val="3"/>
          <c:order val="3"/>
          <c:tx>
            <c:strRef>
              <c:f>Sheet3!$E$11</c:f>
              <c:strCache>
                <c:ptCount val="1"/>
                <c:pt idx="0">
                  <c:v>2016</c:v>
                </c:pt>
              </c:strCache>
            </c:strRef>
          </c:tx>
          <c:invertIfNegative val="0"/>
          <c:cat>
            <c:strRef>
              <c:f>Sheet3!$A$12:$A$18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Sheet3!$E$12:$E$18</c:f>
              <c:numCache>
                <c:formatCode>General</c:formatCode>
                <c:ptCount val="7"/>
                <c:pt idx="0">
                  <c:v>28</c:v>
                </c:pt>
                <c:pt idx="1">
                  <c:v>28</c:v>
                </c:pt>
                <c:pt idx="2">
                  <c:v>36</c:v>
                </c:pt>
                <c:pt idx="3">
                  <c:v>18</c:v>
                </c:pt>
                <c:pt idx="4">
                  <c:v>17</c:v>
                </c:pt>
                <c:pt idx="5">
                  <c:v>39</c:v>
                </c:pt>
                <c:pt idx="6">
                  <c:v>40</c:v>
                </c:pt>
              </c:numCache>
            </c:numRef>
          </c:val>
          <c:extLst>
            <c:ext xmlns:c16="http://schemas.microsoft.com/office/drawing/2014/chart" uri="{C3380CC4-5D6E-409C-BE32-E72D297353CC}">
              <c16:uniqueId val="{00000003-9AA9-5249-BF32-842B02048D40}"/>
            </c:ext>
          </c:extLst>
        </c:ser>
        <c:ser>
          <c:idx val="4"/>
          <c:order val="4"/>
          <c:tx>
            <c:strRef>
              <c:f>Sheet3!$F$11</c:f>
              <c:strCache>
                <c:ptCount val="1"/>
                <c:pt idx="0">
                  <c:v>2017</c:v>
                </c:pt>
              </c:strCache>
            </c:strRef>
          </c:tx>
          <c:invertIfNegative val="0"/>
          <c:cat>
            <c:strRef>
              <c:f>Sheet3!$A$12:$A$18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Sheet3!$F$12:$F$18</c:f>
              <c:numCache>
                <c:formatCode>General</c:formatCode>
                <c:ptCount val="7"/>
                <c:pt idx="0">
                  <c:v>21</c:v>
                </c:pt>
                <c:pt idx="1">
                  <c:v>21</c:v>
                </c:pt>
                <c:pt idx="2">
                  <c:v>30</c:v>
                </c:pt>
                <c:pt idx="3">
                  <c:v>10</c:v>
                </c:pt>
                <c:pt idx="4">
                  <c:v>11</c:v>
                </c:pt>
                <c:pt idx="5">
                  <c:v>38</c:v>
                </c:pt>
                <c:pt idx="6">
                  <c:v>37</c:v>
                </c:pt>
              </c:numCache>
            </c:numRef>
          </c:val>
          <c:extLst>
            <c:ext xmlns:c16="http://schemas.microsoft.com/office/drawing/2014/chart" uri="{C3380CC4-5D6E-409C-BE32-E72D297353CC}">
              <c16:uniqueId val="{00000000-C70A-2A4A-AFE6-383E8352DDB7}"/>
            </c:ext>
          </c:extLst>
        </c:ser>
        <c:dLbls>
          <c:showLegendKey val="0"/>
          <c:showVal val="0"/>
          <c:showCatName val="0"/>
          <c:showSerName val="0"/>
          <c:showPercent val="0"/>
          <c:showBubbleSize val="0"/>
        </c:dLbls>
        <c:gapWidth val="150"/>
        <c:axId val="109647360"/>
        <c:axId val="108106240"/>
      </c:barChart>
      <c:catAx>
        <c:axId val="109647360"/>
        <c:scaling>
          <c:orientation val="minMax"/>
        </c:scaling>
        <c:delete val="0"/>
        <c:axPos val="b"/>
        <c:numFmt formatCode="General" sourceLinked="0"/>
        <c:majorTickMark val="out"/>
        <c:minorTickMark val="none"/>
        <c:tickLblPos val="nextTo"/>
        <c:crossAx val="108106240"/>
        <c:crosses val="autoZero"/>
        <c:auto val="1"/>
        <c:lblAlgn val="ctr"/>
        <c:lblOffset val="100"/>
        <c:noMultiLvlLbl val="0"/>
      </c:catAx>
      <c:valAx>
        <c:axId val="108106240"/>
        <c:scaling>
          <c:orientation val="minMax"/>
          <c:max val="100"/>
        </c:scaling>
        <c:delete val="0"/>
        <c:axPos val="l"/>
        <c:majorGridlines/>
        <c:numFmt formatCode="General" sourceLinked="1"/>
        <c:majorTickMark val="out"/>
        <c:minorTickMark val="none"/>
        <c:tickLblPos val="nextTo"/>
        <c:crossAx val="109647360"/>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Sheet1!$A$3</c:f>
              <c:strCache>
                <c:ptCount val="1"/>
                <c:pt idx="0">
                  <c:v>Opioid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Sheet1!$B$3:$M$3</c:f>
              <c:numCache>
                <c:formatCode>General</c:formatCode>
                <c:ptCount val="5"/>
                <c:pt idx="0">
                  <c:v>65</c:v>
                </c:pt>
                <c:pt idx="1">
                  <c:v>68</c:v>
                </c:pt>
                <c:pt idx="2">
                  <c:v>71</c:v>
                </c:pt>
                <c:pt idx="3">
                  <c:v>73</c:v>
                </c:pt>
                <c:pt idx="4">
                  <c:v>71</c:v>
                </c:pt>
              </c:numCache>
            </c:numRef>
          </c:val>
          <c:extLst>
            <c:ext xmlns:c16="http://schemas.microsoft.com/office/drawing/2014/chart" uri="{C3380CC4-5D6E-409C-BE32-E72D297353CC}">
              <c16:uniqueId val="{00000000-290F-7543-8D96-056A0364B9C9}"/>
            </c:ext>
          </c:extLst>
        </c:ser>
        <c:ser>
          <c:idx val="2"/>
          <c:order val="1"/>
          <c:tx>
            <c:strRef>
              <c:f>Sheet1!$A$4</c:f>
              <c:strCache>
                <c:ptCount val="1"/>
                <c:pt idx="0">
                  <c:v>Pain Relievers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Sheet1!$B$4:$M$4</c:f>
              <c:numCache>
                <c:formatCode>General</c:formatCode>
                <c:ptCount val="5"/>
                <c:pt idx="0">
                  <c:v>50</c:v>
                </c:pt>
                <c:pt idx="1">
                  <c:v>48</c:v>
                </c:pt>
                <c:pt idx="2">
                  <c:v>48</c:v>
                </c:pt>
                <c:pt idx="3">
                  <c:v>45</c:v>
                </c:pt>
                <c:pt idx="4">
                  <c:v>36</c:v>
                </c:pt>
              </c:numCache>
            </c:numRef>
          </c:val>
          <c:extLst>
            <c:ext xmlns:c16="http://schemas.microsoft.com/office/drawing/2014/chart" uri="{C3380CC4-5D6E-409C-BE32-E72D297353CC}">
              <c16:uniqueId val="{00000001-290F-7543-8D96-056A0364B9C9}"/>
            </c:ext>
          </c:extLst>
        </c:ser>
        <c:ser>
          <c:idx val="3"/>
          <c:order val="2"/>
          <c:tx>
            <c:strRef>
              <c:f>Sheet1!$A$5</c:f>
              <c:strCache>
                <c:ptCount val="1"/>
                <c:pt idx="0">
                  <c:v>Heroin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Sheet1!$B$5:$M$5</c:f>
              <c:numCache>
                <c:formatCode>General</c:formatCode>
                <c:ptCount val="5"/>
                <c:pt idx="0">
                  <c:v>5</c:v>
                </c:pt>
                <c:pt idx="1">
                  <c:v>12</c:v>
                </c:pt>
                <c:pt idx="2">
                  <c:v>14</c:v>
                </c:pt>
                <c:pt idx="3">
                  <c:v>16</c:v>
                </c:pt>
                <c:pt idx="4">
                  <c:v>18</c:v>
                </c:pt>
              </c:numCache>
            </c:numRef>
          </c:val>
          <c:extLst>
            <c:ext xmlns:c16="http://schemas.microsoft.com/office/drawing/2014/chart" uri="{C3380CC4-5D6E-409C-BE32-E72D297353CC}">
              <c16:uniqueId val="{00000002-290F-7543-8D96-056A0364B9C9}"/>
            </c:ext>
          </c:extLst>
        </c:ser>
        <c:ser>
          <c:idx val="4"/>
          <c:order val="3"/>
          <c:tx>
            <c:strRef>
              <c:f>Sheet1!$A$6</c:f>
              <c:strCache>
                <c:ptCount val="1"/>
                <c:pt idx="0">
                  <c:v>Fentanyl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C00000"/>
                </a:solidFill>
              </a:ln>
            </c:spPr>
            <c:trendlineType val="linear"/>
            <c:dispRSqr val="0"/>
            <c:dispEq val="0"/>
          </c:trendline>
          <c:cat>
            <c:numRef>
              <c:f>Sheet1!$B$1:$M$1</c:f>
              <c:numCache>
                <c:formatCode>General</c:formatCode>
                <c:ptCount val="5"/>
                <c:pt idx="0">
                  <c:v>2013</c:v>
                </c:pt>
                <c:pt idx="1">
                  <c:v>2014</c:v>
                </c:pt>
                <c:pt idx="2">
                  <c:v>2015</c:v>
                </c:pt>
                <c:pt idx="3">
                  <c:v>2016</c:v>
                </c:pt>
                <c:pt idx="4">
                  <c:v>2017</c:v>
                </c:pt>
              </c:numCache>
            </c:numRef>
          </c:cat>
          <c:val>
            <c:numRef>
              <c:f>Sheet1!$B$6:$M$6</c:f>
              <c:numCache>
                <c:formatCode>General</c:formatCode>
                <c:ptCount val="5"/>
                <c:pt idx="0">
                  <c:v>5</c:v>
                </c:pt>
                <c:pt idx="1">
                  <c:v>6</c:v>
                </c:pt>
                <c:pt idx="2">
                  <c:v>12</c:v>
                </c:pt>
                <c:pt idx="3">
                  <c:v>18</c:v>
                </c:pt>
                <c:pt idx="4">
                  <c:v>28</c:v>
                </c:pt>
              </c:numCache>
            </c:numRef>
          </c:val>
          <c:extLst>
            <c:ext xmlns:c16="http://schemas.microsoft.com/office/drawing/2014/chart" uri="{C3380CC4-5D6E-409C-BE32-E72D297353CC}">
              <c16:uniqueId val="{00000004-290F-7543-8D96-056A0364B9C9}"/>
            </c:ext>
          </c:extLst>
        </c:ser>
        <c:ser>
          <c:idx val="5"/>
          <c:order val="4"/>
          <c:tx>
            <c:strRef>
              <c:f>Sheet1!$A$7</c:f>
              <c:strCache>
                <c:ptCount val="1"/>
                <c:pt idx="0">
                  <c:v>Methadone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Sheet1!$B$7:$M$7</c:f>
              <c:numCache>
                <c:formatCode>General</c:formatCode>
                <c:ptCount val="5"/>
                <c:pt idx="0">
                  <c:v>7</c:v>
                </c:pt>
                <c:pt idx="1">
                  <c:v>6</c:v>
                </c:pt>
                <c:pt idx="2">
                  <c:v>5</c:v>
                </c:pt>
                <c:pt idx="3">
                  <c:v>5</c:v>
                </c:pt>
                <c:pt idx="4">
                  <c:v>4</c:v>
                </c:pt>
              </c:numCache>
            </c:numRef>
          </c:val>
          <c:extLst>
            <c:ext xmlns:c16="http://schemas.microsoft.com/office/drawing/2014/chart" uri="{C3380CC4-5D6E-409C-BE32-E72D297353CC}">
              <c16:uniqueId val="{00000005-290F-7543-8D96-056A0364B9C9}"/>
            </c:ext>
          </c:extLst>
        </c:ser>
        <c:ser>
          <c:idx val="6"/>
          <c:order val="5"/>
          <c:tx>
            <c:strRef>
              <c:f>Sheet1!$A$8</c:f>
              <c:strCache>
                <c:ptCount val="1"/>
                <c:pt idx="0">
                  <c:v>Benzodiazepine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Sheet1!$B$8:$M$8</c:f>
              <c:numCache>
                <c:formatCode>General</c:formatCode>
                <c:ptCount val="5"/>
                <c:pt idx="0">
                  <c:v>32</c:v>
                </c:pt>
                <c:pt idx="1">
                  <c:v>31</c:v>
                </c:pt>
                <c:pt idx="2">
                  <c:v>34</c:v>
                </c:pt>
                <c:pt idx="3">
                  <c:v>35</c:v>
                </c:pt>
                <c:pt idx="4">
                  <c:v>28</c:v>
                </c:pt>
              </c:numCache>
            </c:numRef>
          </c:val>
          <c:extLst>
            <c:ext xmlns:c16="http://schemas.microsoft.com/office/drawing/2014/chart" uri="{C3380CC4-5D6E-409C-BE32-E72D297353CC}">
              <c16:uniqueId val="{00000006-290F-7543-8D96-056A0364B9C9}"/>
            </c:ext>
          </c:extLst>
        </c:ser>
        <c:dLbls>
          <c:showLegendKey val="0"/>
          <c:showVal val="0"/>
          <c:showCatName val="0"/>
          <c:showSerName val="0"/>
          <c:showPercent val="0"/>
          <c:showBubbleSize val="0"/>
        </c:dLbls>
        <c:gapWidth val="150"/>
        <c:axId val="69012480"/>
        <c:axId val="69287232"/>
      </c:barChart>
      <c:catAx>
        <c:axId val="69012480"/>
        <c:scaling>
          <c:orientation val="minMax"/>
        </c:scaling>
        <c:delete val="0"/>
        <c:axPos val="b"/>
        <c:numFmt formatCode="General" sourceLinked="1"/>
        <c:majorTickMark val="out"/>
        <c:minorTickMark val="none"/>
        <c:tickLblPos val="nextTo"/>
        <c:crossAx val="69287232"/>
        <c:crosses val="autoZero"/>
        <c:auto val="1"/>
        <c:lblAlgn val="ctr"/>
        <c:lblOffset val="100"/>
        <c:noMultiLvlLbl val="0"/>
      </c:catAx>
      <c:valAx>
        <c:axId val="69287232"/>
        <c:scaling>
          <c:orientation val="minMax"/>
          <c:max val="100"/>
        </c:scaling>
        <c:delete val="0"/>
        <c:axPos val="l"/>
        <c:majorGridlines/>
        <c:numFmt formatCode="General" sourceLinked="1"/>
        <c:majorTickMark val="out"/>
        <c:minorTickMark val="none"/>
        <c:tickLblPos val="nextTo"/>
        <c:crossAx val="6901248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 All Drug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Sheet1!$B$2:$M$2</c:f>
              <c:numCache>
                <c:formatCode>#,##0</c:formatCode>
                <c:ptCount val="5"/>
                <c:pt idx="0">
                  <c:v>1166</c:v>
                </c:pt>
                <c:pt idx="1">
                  <c:v>1263</c:v>
                </c:pt>
                <c:pt idx="2">
                  <c:v>1451</c:v>
                </c:pt>
                <c:pt idx="3">
                  <c:v>1631</c:v>
                </c:pt>
                <c:pt idx="4">
                  <c:v>1776</c:v>
                </c:pt>
              </c:numCache>
            </c:numRef>
          </c:val>
          <c:extLst>
            <c:ext xmlns:c16="http://schemas.microsoft.com/office/drawing/2014/chart" uri="{C3380CC4-5D6E-409C-BE32-E72D297353CC}">
              <c16:uniqueId val="{00000000-6604-B146-A341-90608B2FE531}"/>
            </c:ext>
          </c:extLst>
        </c:ser>
        <c:ser>
          <c:idx val="1"/>
          <c:order val="1"/>
          <c:tx>
            <c:strRef>
              <c:f>Sheet1!$A$3</c:f>
              <c:strCache>
                <c:ptCount val="1"/>
                <c:pt idx="0">
                  <c:v>Opioid </c:v>
                </c:pt>
              </c:strCache>
            </c:strRef>
          </c:tx>
          <c:invertIfNegative val="0"/>
          <c:dLbls>
            <c:dLbl>
              <c:idx val="4"/>
              <c:layout>
                <c:manualLayout>
                  <c:x val="6.006006006006006E-3"/>
                  <c:y val="5.1282051282050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B8-7848-8C4E-EBD722D50C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Sheet1!$B$3:$M$3</c:f>
              <c:numCache>
                <c:formatCode>General</c:formatCode>
                <c:ptCount val="5"/>
                <c:pt idx="0">
                  <c:v>754</c:v>
                </c:pt>
                <c:pt idx="1">
                  <c:v>861</c:v>
                </c:pt>
                <c:pt idx="2" formatCode="#,##0">
                  <c:v>1034</c:v>
                </c:pt>
                <c:pt idx="3" formatCode="#,##0">
                  <c:v>1186</c:v>
                </c:pt>
                <c:pt idx="4" formatCode="#,##0">
                  <c:v>1268</c:v>
                </c:pt>
              </c:numCache>
            </c:numRef>
          </c:val>
          <c:extLst>
            <c:ext xmlns:c16="http://schemas.microsoft.com/office/drawing/2014/chart" uri="{C3380CC4-5D6E-409C-BE32-E72D297353CC}">
              <c16:uniqueId val="{00000001-6604-B146-A341-90608B2FE531}"/>
            </c:ext>
          </c:extLst>
        </c:ser>
        <c:ser>
          <c:idx val="2"/>
          <c:order val="2"/>
          <c:tx>
            <c:strRef>
              <c:f>Sheet1!$A$4</c:f>
              <c:strCache>
                <c:ptCount val="1"/>
                <c:pt idx="0">
                  <c:v>Pain Relievers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Sheet1!$B$4:$M$4</c:f>
              <c:numCache>
                <c:formatCode>General</c:formatCode>
                <c:ptCount val="5"/>
                <c:pt idx="0">
                  <c:v>578</c:v>
                </c:pt>
                <c:pt idx="1">
                  <c:v>603</c:v>
                </c:pt>
                <c:pt idx="2">
                  <c:v>689</c:v>
                </c:pt>
                <c:pt idx="3">
                  <c:v>739</c:v>
                </c:pt>
                <c:pt idx="4">
                  <c:v>644</c:v>
                </c:pt>
              </c:numCache>
            </c:numRef>
          </c:val>
          <c:extLst>
            <c:ext xmlns:c16="http://schemas.microsoft.com/office/drawing/2014/chart" uri="{C3380CC4-5D6E-409C-BE32-E72D297353CC}">
              <c16:uniqueId val="{00000002-6604-B146-A341-90608B2FE531}"/>
            </c:ext>
          </c:extLst>
        </c:ser>
        <c:ser>
          <c:idx val="3"/>
          <c:order val="3"/>
          <c:tx>
            <c:strRef>
              <c:f>Sheet1!$A$5</c:f>
              <c:strCache>
                <c:ptCount val="1"/>
                <c:pt idx="0">
                  <c:v>Heroin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Sheet1!$B$5:$M$5</c:f>
              <c:numCache>
                <c:formatCode>General</c:formatCode>
                <c:ptCount val="5"/>
                <c:pt idx="0">
                  <c:v>63</c:v>
                </c:pt>
                <c:pt idx="1">
                  <c:v>147</c:v>
                </c:pt>
                <c:pt idx="2">
                  <c:v>205</c:v>
                </c:pt>
                <c:pt idx="3">
                  <c:v>260</c:v>
                </c:pt>
                <c:pt idx="4">
                  <c:v>311</c:v>
                </c:pt>
              </c:numCache>
            </c:numRef>
          </c:val>
          <c:extLst>
            <c:ext xmlns:c16="http://schemas.microsoft.com/office/drawing/2014/chart" uri="{C3380CC4-5D6E-409C-BE32-E72D297353CC}">
              <c16:uniqueId val="{00000003-6604-B146-A341-90608B2FE531}"/>
            </c:ext>
          </c:extLst>
        </c:ser>
        <c:ser>
          <c:idx val="4"/>
          <c:order val="4"/>
          <c:tx>
            <c:strRef>
              <c:f>Sheet1!$A$6</c:f>
              <c:strCache>
                <c:ptCount val="1"/>
                <c:pt idx="0">
                  <c:v>Fentanyl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C00000"/>
                </a:solidFill>
              </a:ln>
            </c:spPr>
            <c:trendlineType val="linear"/>
            <c:dispRSqr val="0"/>
            <c:dispEq val="0"/>
          </c:trendline>
          <c:cat>
            <c:numRef>
              <c:f>Sheet1!$B$1:$M$1</c:f>
              <c:numCache>
                <c:formatCode>General</c:formatCode>
                <c:ptCount val="5"/>
                <c:pt idx="0">
                  <c:v>2013</c:v>
                </c:pt>
                <c:pt idx="1">
                  <c:v>2014</c:v>
                </c:pt>
                <c:pt idx="2">
                  <c:v>2015</c:v>
                </c:pt>
                <c:pt idx="3">
                  <c:v>2016</c:v>
                </c:pt>
                <c:pt idx="4">
                  <c:v>2017</c:v>
                </c:pt>
              </c:numCache>
            </c:numRef>
          </c:cat>
          <c:val>
            <c:numRef>
              <c:f>Sheet1!$B$6:$M$6</c:f>
              <c:numCache>
                <c:formatCode>General</c:formatCode>
                <c:ptCount val="5"/>
                <c:pt idx="0">
                  <c:v>53</c:v>
                </c:pt>
                <c:pt idx="1">
                  <c:v>69</c:v>
                </c:pt>
                <c:pt idx="2">
                  <c:v>169</c:v>
                </c:pt>
                <c:pt idx="3">
                  <c:v>294</c:v>
                </c:pt>
                <c:pt idx="4">
                  <c:v>500</c:v>
                </c:pt>
              </c:numCache>
            </c:numRef>
          </c:val>
          <c:extLst>
            <c:ext xmlns:c16="http://schemas.microsoft.com/office/drawing/2014/chart" uri="{C3380CC4-5D6E-409C-BE32-E72D297353CC}">
              <c16:uniqueId val="{00000005-6604-B146-A341-90608B2FE531}"/>
            </c:ext>
          </c:extLst>
        </c:ser>
        <c:ser>
          <c:idx val="6"/>
          <c:order val="5"/>
          <c:tx>
            <c:strRef>
              <c:f>Sheet1!$A$8</c:f>
              <c:strCache>
                <c:ptCount val="1"/>
                <c:pt idx="0">
                  <c:v>Benzodiazepine</c:v>
                </c:pt>
              </c:strCache>
            </c:strRef>
          </c:tx>
          <c:invertIfNegative val="0"/>
          <c:dLbls>
            <c:dLbl>
              <c:idx val="4"/>
              <c:layout>
                <c:manualLayout>
                  <c:x val="9.00900900900912E-3"/>
                  <c:y val="-9.40160079361476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B8-7848-8C4E-EBD722D50C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5"/>
                <c:pt idx="0">
                  <c:v>2013</c:v>
                </c:pt>
                <c:pt idx="1">
                  <c:v>2014</c:v>
                </c:pt>
                <c:pt idx="2">
                  <c:v>2015</c:v>
                </c:pt>
                <c:pt idx="3">
                  <c:v>2016</c:v>
                </c:pt>
                <c:pt idx="4">
                  <c:v>2017</c:v>
                </c:pt>
              </c:numCache>
            </c:numRef>
          </c:cat>
          <c:val>
            <c:numRef>
              <c:f>Sheet1!$B$8:$M$8</c:f>
              <c:numCache>
                <c:formatCode>General</c:formatCode>
                <c:ptCount val="5"/>
                <c:pt idx="0">
                  <c:v>371</c:v>
                </c:pt>
                <c:pt idx="1">
                  <c:v>388</c:v>
                </c:pt>
                <c:pt idx="2">
                  <c:v>492</c:v>
                </c:pt>
                <c:pt idx="3">
                  <c:v>573</c:v>
                </c:pt>
                <c:pt idx="4">
                  <c:v>504</c:v>
                </c:pt>
              </c:numCache>
            </c:numRef>
          </c:val>
          <c:extLst>
            <c:ext xmlns:c16="http://schemas.microsoft.com/office/drawing/2014/chart" uri="{C3380CC4-5D6E-409C-BE32-E72D297353CC}">
              <c16:uniqueId val="{00000006-6604-B146-A341-90608B2FE531}"/>
            </c:ext>
          </c:extLst>
        </c:ser>
        <c:dLbls>
          <c:showLegendKey val="0"/>
          <c:showVal val="0"/>
          <c:showCatName val="0"/>
          <c:showSerName val="0"/>
          <c:showPercent val="0"/>
          <c:showBubbleSize val="0"/>
        </c:dLbls>
        <c:gapWidth val="150"/>
        <c:axId val="69201920"/>
        <c:axId val="69101248"/>
      </c:barChart>
      <c:catAx>
        <c:axId val="69201920"/>
        <c:scaling>
          <c:orientation val="minMax"/>
        </c:scaling>
        <c:delete val="0"/>
        <c:axPos val="b"/>
        <c:numFmt formatCode="General" sourceLinked="1"/>
        <c:majorTickMark val="out"/>
        <c:minorTickMark val="none"/>
        <c:tickLblPos val="nextTo"/>
        <c:crossAx val="69101248"/>
        <c:crosses val="autoZero"/>
        <c:auto val="1"/>
        <c:lblAlgn val="ctr"/>
        <c:lblOffset val="100"/>
        <c:noMultiLvlLbl val="0"/>
      </c:catAx>
      <c:valAx>
        <c:axId val="69101248"/>
        <c:scaling>
          <c:orientation val="minMax"/>
        </c:scaling>
        <c:delete val="0"/>
        <c:axPos val="l"/>
        <c:majorGridlines/>
        <c:numFmt formatCode="#,##0" sourceLinked="1"/>
        <c:majorTickMark val="out"/>
        <c:minorTickMark val="none"/>
        <c:tickLblPos val="nextTo"/>
        <c:crossAx val="6920192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Sheet1!#REF!</c:f>
              <c:strCache>
                <c:ptCount val="1"/>
                <c:pt idx="0">
                  <c:v>#REF!</c:v>
                </c:pt>
              </c:strCache>
            </c:strRef>
          </c:tx>
          <c:spPr>
            <a:solidFill>
              <a:srgbClr val="002060"/>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1AC-8744-B7C8-1DDD99171334}"/>
            </c:ext>
          </c:extLst>
        </c:ser>
        <c:ser>
          <c:idx val="1"/>
          <c:order val="1"/>
          <c:tx>
            <c:strRef>
              <c:f>Sheet1!$B$1</c:f>
              <c:strCache>
                <c:ptCount val="1"/>
                <c:pt idx="0">
                  <c:v>2013</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Sheet1!$B$2:$B$12</c:f>
              <c:numCache>
                <c:formatCode>########0</c:formatCode>
                <c:ptCount val="11"/>
                <c:pt idx="0">
                  <c:v>2</c:v>
                </c:pt>
                <c:pt idx="1">
                  <c:v>1</c:v>
                </c:pt>
                <c:pt idx="2">
                  <c:v>0</c:v>
                </c:pt>
                <c:pt idx="3">
                  <c:v>64</c:v>
                </c:pt>
                <c:pt idx="4">
                  <c:v>196</c:v>
                </c:pt>
                <c:pt idx="5">
                  <c:v>279</c:v>
                </c:pt>
                <c:pt idx="6">
                  <c:v>341</c:v>
                </c:pt>
                <c:pt idx="7">
                  <c:v>216</c:v>
                </c:pt>
                <c:pt idx="8">
                  <c:v>41</c:v>
                </c:pt>
                <c:pt idx="9">
                  <c:v>18</c:v>
                </c:pt>
                <c:pt idx="10">
                  <c:v>6</c:v>
                </c:pt>
              </c:numCache>
            </c:numRef>
          </c:val>
          <c:extLst>
            <c:ext xmlns:c16="http://schemas.microsoft.com/office/drawing/2014/chart" uri="{C3380CC4-5D6E-409C-BE32-E72D297353CC}">
              <c16:uniqueId val="{00000001-51AC-8744-B7C8-1DDD99171334}"/>
            </c:ext>
          </c:extLst>
        </c:ser>
        <c:ser>
          <c:idx val="2"/>
          <c:order val="2"/>
          <c:tx>
            <c:strRef>
              <c:f>Sheet1!$C$1</c:f>
              <c:strCache>
                <c:ptCount val="1"/>
                <c:pt idx="0">
                  <c:v>2014</c:v>
                </c:pt>
              </c:strCache>
            </c:strRef>
          </c:tx>
          <c:spPr>
            <a:solidFill>
              <a:schemeClr val="bg2">
                <a:lumMod val="75000"/>
              </a:schemeClr>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Sheet1!$C$2:$C$12</c:f>
              <c:numCache>
                <c:formatCode>########0</c:formatCode>
                <c:ptCount val="11"/>
                <c:pt idx="0">
                  <c:v>0</c:v>
                </c:pt>
                <c:pt idx="1">
                  <c:v>1</c:v>
                </c:pt>
                <c:pt idx="2">
                  <c:v>0</c:v>
                </c:pt>
                <c:pt idx="3">
                  <c:v>68</c:v>
                </c:pt>
                <c:pt idx="4">
                  <c:v>240</c:v>
                </c:pt>
                <c:pt idx="5">
                  <c:v>296</c:v>
                </c:pt>
                <c:pt idx="6">
                  <c:v>395</c:v>
                </c:pt>
                <c:pt idx="7">
                  <c:v>196</c:v>
                </c:pt>
                <c:pt idx="8">
                  <c:v>41</c:v>
                </c:pt>
                <c:pt idx="9">
                  <c:v>20</c:v>
                </c:pt>
                <c:pt idx="10">
                  <c:v>6</c:v>
                </c:pt>
              </c:numCache>
            </c:numRef>
          </c:val>
          <c:extLst>
            <c:ext xmlns:c16="http://schemas.microsoft.com/office/drawing/2014/chart" uri="{C3380CC4-5D6E-409C-BE32-E72D297353CC}">
              <c16:uniqueId val="{00000002-51AC-8744-B7C8-1DDD99171334}"/>
            </c:ext>
          </c:extLst>
        </c:ser>
        <c:ser>
          <c:idx val="3"/>
          <c:order val="3"/>
          <c:tx>
            <c:strRef>
              <c:f>Sheet1!$D$1</c:f>
              <c:strCache>
                <c:ptCount val="1"/>
                <c:pt idx="0">
                  <c:v>2015</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Sheet1!$D$2:$D$12</c:f>
              <c:numCache>
                <c:formatCode>########0</c:formatCode>
                <c:ptCount val="11"/>
                <c:pt idx="0">
                  <c:v>2</c:v>
                </c:pt>
                <c:pt idx="1">
                  <c:v>2</c:v>
                </c:pt>
                <c:pt idx="2">
                  <c:v>2</c:v>
                </c:pt>
                <c:pt idx="3">
                  <c:v>87</c:v>
                </c:pt>
                <c:pt idx="4">
                  <c:v>252</c:v>
                </c:pt>
                <c:pt idx="5">
                  <c:v>349</c:v>
                </c:pt>
                <c:pt idx="6">
                  <c:v>409</c:v>
                </c:pt>
                <c:pt idx="7">
                  <c:v>254</c:v>
                </c:pt>
                <c:pt idx="8">
                  <c:v>57</c:v>
                </c:pt>
                <c:pt idx="9">
                  <c:v>27</c:v>
                </c:pt>
                <c:pt idx="10">
                  <c:v>10</c:v>
                </c:pt>
              </c:numCache>
            </c:numRef>
          </c:val>
          <c:extLst>
            <c:ext xmlns:c16="http://schemas.microsoft.com/office/drawing/2014/chart" uri="{C3380CC4-5D6E-409C-BE32-E72D297353CC}">
              <c16:uniqueId val="{00000003-51AC-8744-B7C8-1DDD99171334}"/>
            </c:ext>
          </c:extLst>
        </c:ser>
        <c:ser>
          <c:idx val="4"/>
          <c:order val="4"/>
          <c:tx>
            <c:strRef>
              <c:f>Sheet1!$E$1</c:f>
              <c:strCache>
                <c:ptCount val="1"/>
                <c:pt idx="0">
                  <c:v>2016</c:v>
                </c:pt>
              </c:strCache>
            </c:strRef>
          </c:tx>
          <c:spPr>
            <a:solidFill>
              <a:srgbClr val="009900"/>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Sheet1!$E$2:$E$12</c:f>
              <c:numCache>
                <c:formatCode>########0</c:formatCode>
                <c:ptCount val="11"/>
                <c:pt idx="0">
                  <c:v>0</c:v>
                </c:pt>
                <c:pt idx="1">
                  <c:v>1</c:v>
                </c:pt>
                <c:pt idx="2">
                  <c:v>2</c:v>
                </c:pt>
                <c:pt idx="3">
                  <c:v>116</c:v>
                </c:pt>
                <c:pt idx="4">
                  <c:v>342</c:v>
                </c:pt>
                <c:pt idx="5">
                  <c:v>347</c:v>
                </c:pt>
                <c:pt idx="6">
                  <c:v>465</c:v>
                </c:pt>
                <c:pt idx="7">
                  <c:v>278</c:v>
                </c:pt>
                <c:pt idx="8">
                  <c:v>65</c:v>
                </c:pt>
                <c:pt idx="9">
                  <c:v>9</c:v>
                </c:pt>
                <c:pt idx="10">
                  <c:v>6</c:v>
                </c:pt>
              </c:numCache>
            </c:numRef>
          </c:val>
          <c:extLst>
            <c:ext xmlns:c16="http://schemas.microsoft.com/office/drawing/2014/chart" uri="{C3380CC4-5D6E-409C-BE32-E72D297353CC}">
              <c16:uniqueId val="{00000004-51AC-8744-B7C8-1DDD99171334}"/>
            </c:ext>
          </c:extLst>
        </c:ser>
        <c:ser>
          <c:idx val="5"/>
          <c:order val="5"/>
          <c:tx>
            <c:strRef>
              <c:f>Sheet1!$F$1</c:f>
              <c:strCache>
                <c:ptCount val="1"/>
                <c:pt idx="0">
                  <c:v>2017</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Sheet1!$F$2:$F$12</c:f>
              <c:numCache>
                <c:formatCode>########0</c:formatCode>
                <c:ptCount val="11"/>
                <c:pt idx="0">
                  <c:v>2</c:v>
                </c:pt>
                <c:pt idx="1">
                  <c:v>2</c:v>
                </c:pt>
                <c:pt idx="2">
                  <c:v>2</c:v>
                </c:pt>
                <c:pt idx="3">
                  <c:v>126</c:v>
                </c:pt>
                <c:pt idx="4">
                  <c:v>391</c:v>
                </c:pt>
                <c:pt idx="5">
                  <c:v>413</c:v>
                </c:pt>
                <c:pt idx="6">
                  <c:v>420</c:v>
                </c:pt>
                <c:pt idx="7">
                  <c:v>321</c:v>
                </c:pt>
                <c:pt idx="8">
                  <c:v>73</c:v>
                </c:pt>
                <c:pt idx="9">
                  <c:v>12</c:v>
                </c:pt>
                <c:pt idx="10">
                  <c:v>14</c:v>
                </c:pt>
              </c:numCache>
            </c:numRef>
          </c:val>
          <c:extLst>
            <c:ext xmlns:c16="http://schemas.microsoft.com/office/drawing/2014/chart" uri="{C3380CC4-5D6E-409C-BE32-E72D297353CC}">
              <c16:uniqueId val="{00000005-51AC-8744-B7C8-1DDD99171334}"/>
            </c:ext>
          </c:extLst>
        </c:ser>
        <c:ser>
          <c:idx val="6"/>
          <c:order val="6"/>
          <c:tx>
            <c:strRef>
              <c:f>Sheet1!#REF!</c:f>
              <c:strCache>
                <c:ptCount val="1"/>
                <c:pt idx="0">
                  <c:v>#REF!</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1AC-8744-B7C8-1DDD99171334}"/>
            </c:ext>
          </c:extLst>
        </c:ser>
        <c:ser>
          <c:idx val="7"/>
          <c:order val="7"/>
          <c:tx>
            <c:strRef>
              <c:f>Sheet1!#REF!</c:f>
              <c:strCache>
                <c:ptCount val="1"/>
                <c:pt idx="0">
                  <c:v>#REF!</c:v>
                </c:pt>
              </c:strCache>
            </c:strRef>
          </c:tx>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1AC-8744-B7C8-1DDD99171334}"/>
            </c:ext>
          </c:extLst>
        </c:ser>
        <c:ser>
          <c:idx val="8"/>
          <c:order val="8"/>
          <c:tx>
            <c:strRef>
              <c:f>Sheet1!#REF!</c:f>
              <c:strCache>
                <c:ptCount val="1"/>
                <c:pt idx="0">
                  <c:v>#REF!</c:v>
                </c:pt>
              </c:strCache>
            </c:strRef>
          </c:tx>
          <c:spPr>
            <a:solidFill>
              <a:schemeClr val="accent1"/>
            </a:solidFill>
          </c:spPr>
          <c:invertIfNegative val="0"/>
          <c:cat>
            <c:strRef>
              <c:f>Sheet1!$A$2:$A$12</c:f>
              <c:strCache>
                <c:ptCount val="11"/>
                <c:pt idx="0">
                  <c:v>&lt;1 year</c:v>
                </c:pt>
                <c:pt idx="1">
                  <c:v>1-4 years</c:v>
                </c:pt>
                <c:pt idx="2">
                  <c:v>5-14 years</c:v>
                </c:pt>
                <c:pt idx="3">
                  <c:v>15-24 years</c:v>
                </c:pt>
                <c:pt idx="4">
                  <c:v>25-34 years</c:v>
                </c:pt>
                <c:pt idx="5">
                  <c:v>35-44 years</c:v>
                </c:pt>
                <c:pt idx="6">
                  <c:v>45-54 years</c:v>
                </c:pt>
                <c:pt idx="7">
                  <c:v>55-64 years</c:v>
                </c:pt>
                <c:pt idx="8">
                  <c:v>65-74 years</c:v>
                </c:pt>
                <c:pt idx="9">
                  <c:v>75-84 years</c:v>
                </c:pt>
                <c:pt idx="10">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1AC-8744-B7C8-1DDD99171334}"/>
            </c:ext>
          </c:extLst>
        </c:ser>
        <c:dLbls>
          <c:showLegendKey val="0"/>
          <c:showVal val="0"/>
          <c:showCatName val="0"/>
          <c:showSerName val="0"/>
          <c:showPercent val="0"/>
          <c:showBubbleSize val="0"/>
        </c:dLbls>
        <c:gapWidth val="150"/>
        <c:axId val="69202944"/>
        <c:axId val="69103552"/>
      </c:barChart>
      <c:catAx>
        <c:axId val="69202944"/>
        <c:scaling>
          <c:orientation val="minMax"/>
        </c:scaling>
        <c:delete val="0"/>
        <c:axPos val="b"/>
        <c:numFmt formatCode="General" sourceLinked="0"/>
        <c:majorTickMark val="out"/>
        <c:minorTickMark val="none"/>
        <c:tickLblPos val="nextTo"/>
        <c:crossAx val="69103552"/>
        <c:crosses val="autoZero"/>
        <c:auto val="1"/>
        <c:lblAlgn val="ctr"/>
        <c:lblOffset val="100"/>
        <c:noMultiLvlLbl val="0"/>
      </c:catAx>
      <c:valAx>
        <c:axId val="69103552"/>
        <c:scaling>
          <c:orientation val="minMax"/>
        </c:scaling>
        <c:delete val="0"/>
        <c:axPos val="l"/>
        <c:majorGridlines/>
        <c:numFmt formatCode="General" sourceLinked="1"/>
        <c:majorTickMark val="out"/>
        <c:minorTickMark val="none"/>
        <c:tickLblPos val="nextTo"/>
        <c:crossAx val="69202944"/>
        <c:crosses val="autoZero"/>
        <c:crossBetween val="between"/>
      </c:valAx>
    </c:plotArea>
    <c:legend>
      <c:legendPos val="r"/>
      <c:legendEntry>
        <c:idx val="0"/>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53249699719737E-2"/>
          <c:y val="2.8440649542949108E-2"/>
          <c:w val="0.83680257128875835"/>
          <c:h val="0.90996886549895573"/>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Sheet1!$B$2:$B$12</c:f>
              <c:numCache>
                <c:formatCode>########0</c:formatCode>
                <c:ptCount val="9"/>
                <c:pt idx="0">
                  <c:v>0</c:v>
                </c:pt>
                <c:pt idx="1">
                  <c:v>64</c:v>
                </c:pt>
                <c:pt idx="2">
                  <c:v>196</c:v>
                </c:pt>
                <c:pt idx="3">
                  <c:v>279</c:v>
                </c:pt>
                <c:pt idx="4">
                  <c:v>341</c:v>
                </c:pt>
                <c:pt idx="5">
                  <c:v>216</c:v>
                </c:pt>
                <c:pt idx="6">
                  <c:v>41</c:v>
                </c:pt>
                <c:pt idx="7">
                  <c:v>18</c:v>
                </c:pt>
                <c:pt idx="8">
                  <c:v>6</c:v>
                </c:pt>
              </c:numCache>
            </c:numRef>
          </c:val>
          <c:extLst>
            <c:ext xmlns:c16="http://schemas.microsoft.com/office/drawing/2014/chart" uri="{C3380CC4-5D6E-409C-BE32-E72D297353CC}">
              <c16:uniqueId val="{00000000-0DA9-3145-BA96-6731F3C24334}"/>
            </c:ext>
          </c:extLst>
        </c:ser>
        <c:ser>
          <c:idx val="1"/>
          <c:order val="1"/>
          <c:tx>
            <c:strRef>
              <c:f>Sheet1!$C$1</c:f>
              <c:strCache>
                <c:ptCount val="1"/>
                <c:pt idx="0">
                  <c:v>2014</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Sheet1!$C$2:$C$12</c:f>
              <c:numCache>
                <c:formatCode>########0</c:formatCode>
                <c:ptCount val="9"/>
                <c:pt idx="0">
                  <c:v>0</c:v>
                </c:pt>
                <c:pt idx="1">
                  <c:v>68</c:v>
                </c:pt>
                <c:pt idx="2">
                  <c:v>240</c:v>
                </c:pt>
                <c:pt idx="3">
                  <c:v>296</c:v>
                </c:pt>
                <c:pt idx="4">
                  <c:v>395</c:v>
                </c:pt>
                <c:pt idx="5">
                  <c:v>196</c:v>
                </c:pt>
                <c:pt idx="6">
                  <c:v>41</c:v>
                </c:pt>
                <c:pt idx="7">
                  <c:v>20</c:v>
                </c:pt>
                <c:pt idx="8">
                  <c:v>6</c:v>
                </c:pt>
              </c:numCache>
            </c:numRef>
          </c:val>
          <c:extLst>
            <c:ext xmlns:c16="http://schemas.microsoft.com/office/drawing/2014/chart" uri="{C3380CC4-5D6E-409C-BE32-E72D297353CC}">
              <c16:uniqueId val="{00000001-0DA9-3145-BA96-6731F3C24334}"/>
            </c:ext>
          </c:extLst>
        </c:ser>
        <c:ser>
          <c:idx val="2"/>
          <c:order val="2"/>
          <c:tx>
            <c:strRef>
              <c:f>Sheet1!$D$1</c:f>
              <c:strCache>
                <c:ptCount val="1"/>
                <c:pt idx="0">
                  <c:v>2015</c:v>
                </c:pt>
              </c:strCache>
            </c:strRef>
          </c:tx>
          <c:spPr>
            <a:solidFill>
              <a:schemeClr val="bg2">
                <a:lumMod val="75000"/>
              </a:schemeClr>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Sheet1!$D$2:$D$12</c:f>
              <c:numCache>
                <c:formatCode>########0</c:formatCode>
                <c:ptCount val="9"/>
                <c:pt idx="0">
                  <c:v>2</c:v>
                </c:pt>
                <c:pt idx="1">
                  <c:v>87</c:v>
                </c:pt>
                <c:pt idx="2">
                  <c:v>252</c:v>
                </c:pt>
                <c:pt idx="3">
                  <c:v>349</c:v>
                </c:pt>
                <c:pt idx="4">
                  <c:v>409</c:v>
                </c:pt>
                <c:pt idx="5">
                  <c:v>254</c:v>
                </c:pt>
                <c:pt idx="6">
                  <c:v>57</c:v>
                </c:pt>
                <c:pt idx="7">
                  <c:v>27</c:v>
                </c:pt>
                <c:pt idx="8">
                  <c:v>10</c:v>
                </c:pt>
              </c:numCache>
            </c:numRef>
          </c:val>
          <c:extLst>
            <c:ext xmlns:c16="http://schemas.microsoft.com/office/drawing/2014/chart" uri="{C3380CC4-5D6E-409C-BE32-E72D297353CC}">
              <c16:uniqueId val="{00000002-0DA9-3145-BA96-6731F3C24334}"/>
            </c:ext>
          </c:extLst>
        </c:ser>
        <c:ser>
          <c:idx val="3"/>
          <c:order val="3"/>
          <c:tx>
            <c:strRef>
              <c:f>Sheet1!$E$1</c:f>
              <c:strCache>
                <c:ptCount val="1"/>
                <c:pt idx="0">
                  <c:v>2016</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Sheet1!$E$2:$E$12</c:f>
              <c:numCache>
                <c:formatCode>########0</c:formatCode>
                <c:ptCount val="9"/>
                <c:pt idx="0">
                  <c:v>2</c:v>
                </c:pt>
                <c:pt idx="1">
                  <c:v>116</c:v>
                </c:pt>
                <c:pt idx="2">
                  <c:v>342</c:v>
                </c:pt>
                <c:pt idx="3">
                  <c:v>347</c:v>
                </c:pt>
                <c:pt idx="4">
                  <c:v>465</c:v>
                </c:pt>
                <c:pt idx="5">
                  <c:v>278</c:v>
                </c:pt>
                <c:pt idx="6">
                  <c:v>65</c:v>
                </c:pt>
                <c:pt idx="7">
                  <c:v>9</c:v>
                </c:pt>
                <c:pt idx="8">
                  <c:v>6</c:v>
                </c:pt>
              </c:numCache>
            </c:numRef>
          </c:val>
          <c:extLst>
            <c:ext xmlns:c16="http://schemas.microsoft.com/office/drawing/2014/chart" uri="{C3380CC4-5D6E-409C-BE32-E72D297353CC}">
              <c16:uniqueId val="{00000003-0DA9-3145-BA96-6731F3C24334}"/>
            </c:ext>
          </c:extLst>
        </c:ser>
        <c:ser>
          <c:idx val="4"/>
          <c:order val="4"/>
          <c:tx>
            <c:strRef>
              <c:f>Sheet1!$F$1</c:f>
              <c:strCache>
                <c:ptCount val="1"/>
                <c:pt idx="0">
                  <c:v>2017</c:v>
                </c:pt>
              </c:strCache>
            </c:strRef>
          </c:tx>
          <c:spPr>
            <a:solidFill>
              <a:srgbClr val="009900"/>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Sheet1!$F$2:$F$12</c:f>
              <c:numCache>
                <c:formatCode>########0</c:formatCode>
                <c:ptCount val="9"/>
                <c:pt idx="0">
                  <c:v>2</c:v>
                </c:pt>
                <c:pt idx="1">
                  <c:v>126</c:v>
                </c:pt>
                <c:pt idx="2">
                  <c:v>391</c:v>
                </c:pt>
                <c:pt idx="3">
                  <c:v>413</c:v>
                </c:pt>
                <c:pt idx="4">
                  <c:v>420</c:v>
                </c:pt>
                <c:pt idx="5">
                  <c:v>321</c:v>
                </c:pt>
                <c:pt idx="6">
                  <c:v>73</c:v>
                </c:pt>
                <c:pt idx="7">
                  <c:v>12</c:v>
                </c:pt>
                <c:pt idx="8">
                  <c:v>14</c:v>
                </c:pt>
              </c:numCache>
            </c:numRef>
          </c:val>
          <c:extLst>
            <c:ext xmlns:c16="http://schemas.microsoft.com/office/drawing/2014/chart" uri="{C3380CC4-5D6E-409C-BE32-E72D297353CC}">
              <c16:uniqueId val="{00000004-0DA9-3145-BA96-6731F3C24334}"/>
            </c:ext>
          </c:extLst>
        </c:ser>
        <c:ser>
          <c:idx val="5"/>
          <c:order val="5"/>
          <c:tx>
            <c:strRef>
              <c:f>Sheet1!$G$1</c:f>
              <c:strCache>
                <c:ptCount val="1"/>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Sheet1!$G$2:$G$12</c:f>
              <c:numCache>
                <c:formatCode>General</c:formatCode>
                <c:ptCount val="9"/>
              </c:numCache>
            </c:numRef>
          </c:val>
          <c:extLst>
            <c:ext xmlns:c16="http://schemas.microsoft.com/office/drawing/2014/chart" uri="{C3380CC4-5D6E-409C-BE32-E72D297353CC}">
              <c16:uniqueId val="{00000005-0DA9-3145-BA96-6731F3C24334}"/>
            </c:ext>
          </c:extLst>
        </c:ser>
        <c:ser>
          <c:idx val="6"/>
          <c:order val="6"/>
          <c:tx>
            <c:strRef>
              <c:f>Sheet1!#REF!</c:f>
              <c:strCache>
                <c:ptCount val="1"/>
                <c:pt idx="0">
                  <c:v>#REF!</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6-0DA9-3145-BA96-6731F3C24334}"/>
            </c:ext>
          </c:extLst>
        </c:ser>
        <c:ser>
          <c:idx val="7"/>
          <c:order val="7"/>
          <c:tx>
            <c:strRef>
              <c:f>Sheet1!#REF!</c:f>
              <c:strCache>
                <c:ptCount val="1"/>
                <c:pt idx="0">
                  <c:v>#REF!</c:v>
                </c:pt>
              </c:strCache>
            </c:strRef>
          </c:tx>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7-0DA9-3145-BA96-6731F3C24334}"/>
            </c:ext>
          </c:extLst>
        </c:ser>
        <c:ser>
          <c:idx val="8"/>
          <c:order val="8"/>
          <c:tx>
            <c:strRef>
              <c:f>Sheet1!#REF!</c:f>
              <c:strCache>
                <c:ptCount val="1"/>
                <c:pt idx="0">
                  <c:v>#REF!</c:v>
                </c:pt>
              </c:strCache>
            </c:strRef>
          </c:tx>
          <c:spPr>
            <a:solidFill>
              <a:schemeClr val="accent1"/>
            </a:solidFill>
          </c:spPr>
          <c:invertIfNegative val="0"/>
          <c:cat>
            <c:strRef>
              <c:f>Sheet1!$A$2:$A$12</c:f>
              <c:strCache>
                <c:ptCount val="9"/>
                <c:pt idx="0">
                  <c:v>5-14 years</c:v>
                </c:pt>
                <c:pt idx="1">
                  <c:v>15-24 years</c:v>
                </c:pt>
                <c:pt idx="2">
                  <c:v>25-34 years</c:v>
                </c:pt>
                <c:pt idx="3">
                  <c:v>35-44 years</c:v>
                </c:pt>
                <c:pt idx="4">
                  <c:v>45-54 years</c:v>
                </c:pt>
                <c:pt idx="5">
                  <c:v>55-64 years</c:v>
                </c:pt>
                <c:pt idx="6">
                  <c:v>65-74 years</c:v>
                </c:pt>
                <c:pt idx="7">
                  <c:v>75-84 years</c:v>
                </c:pt>
                <c:pt idx="8">
                  <c:v>85+ years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8-0DA9-3145-BA96-6731F3C24334}"/>
            </c:ext>
          </c:extLst>
        </c:ser>
        <c:dLbls>
          <c:showLegendKey val="0"/>
          <c:showVal val="0"/>
          <c:showCatName val="0"/>
          <c:showSerName val="0"/>
          <c:showPercent val="0"/>
          <c:showBubbleSize val="0"/>
        </c:dLbls>
        <c:gapWidth val="150"/>
        <c:axId val="88519680"/>
        <c:axId val="69105856"/>
      </c:barChart>
      <c:catAx>
        <c:axId val="88519680"/>
        <c:scaling>
          <c:orientation val="minMax"/>
        </c:scaling>
        <c:delete val="0"/>
        <c:axPos val="b"/>
        <c:numFmt formatCode="General" sourceLinked="0"/>
        <c:majorTickMark val="out"/>
        <c:minorTickMark val="none"/>
        <c:tickLblPos val="nextTo"/>
        <c:crossAx val="69105856"/>
        <c:crosses val="autoZero"/>
        <c:auto val="1"/>
        <c:lblAlgn val="ctr"/>
        <c:lblOffset val="100"/>
        <c:noMultiLvlLbl val="0"/>
      </c:catAx>
      <c:valAx>
        <c:axId val="69105856"/>
        <c:scaling>
          <c:orientation val="minMax"/>
        </c:scaling>
        <c:delete val="0"/>
        <c:axPos val="l"/>
        <c:majorGridlines/>
        <c:numFmt formatCode="########0" sourceLinked="1"/>
        <c:majorTickMark val="out"/>
        <c:minorTickMark val="none"/>
        <c:tickLblPos val="nextTo"/>
        <c:crossAx val="88519680"/>
        <c:crosses val="autoZero"/>
        <c:crossBetween val="between"/>
      </c:valAx>
    </c:plotArea>
    <c:legend>
      <c:legendPos val="r"/>
      <c:legendEntry>
        <c:idx val="5"/>
        <c:delete val="1"/>
      </c:legendEntry>
      <c:legendEntry>
        <c:idx val="6"/>
        <c:delete val="1"/>
      </c:legendEntry>
      <c:legendEntry>
        <c:idx val="7"/>
        <c:delete val="1"/>
      </c:legendEntry>
      <c:legendEntry>
        <c:idx val="8"/>
        <c:delete val="1"/>
      </c:legendEntry>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Sheet1!$A$2:$A$6</c:f>
              <c:numCache>
                <c:formatCode>General</c:formatCode>
                <c:ptCount val="5"/>
                <c:pt idx="0">
                  <c:v>2013</c:v>
                </c:pt>
                <c:pt idx="1">
                  <c:v>2014</c:v>
                </c:pt>
                <c:pt idx="2">
                  <c:v>2015</c:v>
                </c:pt>
                <c:pt idx="3">
                  <c:v>2016</c:v>
                </c:pt>
                <c:pt idx="4">
                  <c:v>2017</c:v>
                </c:pt>
              </c:numCache>
            </c:numRef>
          </c:cat>
          <c:val>
            <c:numRef>
              <c:f>Sheet1!$B$2:$B$6</c:f>
            </c:numRef>
          </c:val>
          <c:smooth val="0"/>
          <c:extLst>
            <c:ext xmlns:c16="http://schemas.microsoft.com/office/drawing/2014/chart" uri="{C3380CC4-5D6E-409C-BE32-E72D297353CC}">
              <c16:uniqueId val="{00000000-0CBF-0D4F-A670-64574C3E310E}"/>
            </c:ext>
          </c:extLst>
        </c:ser>
        <c:ser>
          <c:idx val="1"/>
          <c:order val="1"/>
          <c:tx>
            <c:strRef>
              <c:f>Sheet1!$C$1</c:f>
              <c:strCache>
                <c:ptCount val="1"/>
                <c:pt idx="0">
                  <c:v>1-4 years</c:v>
                </c:pt>
              </c:strCache>
            </c:strRef>
          </c:tx>
          <c:cat>
            <c:numRef>
              <c:f>Sheet1!$A$2:$A$6</c:f>
              <c:numCache>
                <c:formatCode>General</c:formatCode>
                <c:ptCount val="5"/>
                <c:pt idx="0">
                  <c:v>2013</c:v>
                </c:pt>
                <c:pt idx="1">
                  <c:v>2014</c:v>
                </c:pt>
                <c:pt idx="2">
                  <c:v>2015</c:v>
                </c:pt>
                <c:pt idx="3">
                  <c:v>2016</c:v>
                </c:pt>
                <c:pt idx="4">
                  <c:v>2017</c:v>
                </c:pt>
              </c:numCache>
            </c:numRef>
          </c:cat>
          <c:val>
            <c:numRef>
              <c:f>Sheet1!$C$2:$C$6</c:f>
            </c:numRef>
          </c:val>
          <c:smooth val="0"/>
          <c:extLst>
            <c:ext xmlns:c16="http://schemas.microsoft.com/office/drawing/2014/chart" uri="{C3380CC4-5D6E-409C-BE32-E72D297353CC}">
              <c16:uniqueId val="{00000001-0CBF-0D4F-A670-64574C3E310E}"/>
            </c:ext>
          </c:extLst>
        </c:ser>
        <c:ser>
          <c:idx val="2"/>
          <c:order val="2"/>
          <c:tx>
            <c:strRef>
              <c:f>Sheet1!$D$1</c:f>
              <c:strCache>
                <c:ptCount val="1"/>
                <c:pt idx="0">
                  <c:v>5-14 years</c:v>
                </c:pt>
              </c:strCache>
            </c:strRef>
          </c:tx>
          <c:cat>
            <c:numRef>
              <c:f>Sheet1!$A$2:$A$6</c:f>
              <c:numCache>
                <c:formatCode>General</c:formatCode>
                <c:ptCount val="5"/>
                <c:pt idx="0">
                  <c:v>2013</c:v>
                </c:pt>
                <c:pt idx="1">
                  <c:v>2014</c:v>
                </c:pt>
                <c:pt idx="2">
                  <c:v>2015</c:v>
                </c:pt>
                <c:pt idx="3">
                  <c:v>2016</c:v>
                </c:pt>
                <c:pt idx="4">
                  <c:v>2017</c:v>
                </c:pt>
              </c:numCache>
            </c:numRef>
          </c:cat>
          <c:val>
            <c:numRef>
              <c:f>Sheet1!$D$2:$D$6</c:f>
            </c:numRef>
          </c:val>
          <c:smooth val="0"/>
          <c:extLst>
            <c:ext xmlns:c16="http://schemas.microsoft.com/office/drawing/2014/chart" uri="{C3380CC4-5D6E-409C-BE32-E72D297353CC}">
              <c16:uniqueId val="{00000002-0CBF-0D4F-A670-64574C3E310E}"/>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64</c:v>
                </c:pt>
                <c:pt idx="1">
                  <c:v>68</c:v>
                </c:pt>
                <c:pt idx="2">
                  <c:v>87</c:v>
                </c:pt>
                <c:pt idx="3">
                  <c:v>116</c:v>
                </c:pt>
                <c:pt idx="4" formatCode="General">
                  <c:v>126</c:v>
                </c:pt>
              </c:numCache>
            </c:numRef>
          </c:val>
          <c:smooth val="0"/>
          <c:extLst>
            <c:ext xmlns:c16="http://schemas.microsoft.com/office/drawing/2014/chart" uri="{C3380CC4-5D6E-409C-BE32-E72D297353CC}">
              <c16:uniqueId val="{00000003-0CBF-0D4F-A670-64574C3E310E}"/>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196</c:v>
                </c:pt>
                <c:pt idx="1">
                  <c:v>240</c:v>
                </c:pt>
                <c:pt idx="2">
                  <c:v>252</c:v>
                </c:pt>
                <c:pt idx="3">
                  <c:v>342</c:v>
                </c:pt>
                <c:pt idx="4" formatCode="General">
                  <c:v>391</c:v>
                </c:pt>
              </c:numCache>
            </c:numRef>
          </c:val>
          <c:smooth val="0"/>
          <c:extLst>
            <c:ext xmlns:c16="http://schemas.microsoft.com/office/drawing/2014/chart" uri="{C3380CC4-5D6E-409C-BE32-E72D297353CC}">
              <c16:uniqueId val="{00000004-0CBF-0D4F-A670-64574C3E310E}"/>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279</c:v>
                </c:pt>
                <c:pt idx="1">
                  <c:v>296</c:v>
                </c:pt>
                <c:pt idx="2">
                  <c:v>349</c:v>
                </c:pt>
                <c:pt idx="3">
                  <c:v>347</c:v>
                </c:pt>
                <c:pt idx="4" formatCode="General">
                  <c:v>413</c:v>
                </c:pt>
              </c:numCache>
            </c:numRef>
          </c:val>
          <c:smooth val="0"/>
          <c:extLst>
            <c:ext xmlns:c16="http://schemas.microsoft.com/office/drawing/2014/chart" uri="{C3380CC4-5D6E-409C-BE32-E72D297353CC}">
              <c16:uniqueId val="{00000005-0CBF-0D4F-A670-64574C3E310E}"/>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c:formatCode>
                <c:ptCount val="5"/>
                <c:pt idx="0">
                  <c:v>341</c:v>
                </c:pt>
                <c:pt idx="1">
                  <c:v>395</c:v>
                </c:pt>
                <c:pt idx="2">
                  <c:v>409</c:v>
                </c:pt>
                <c:pt idx="3">
                  <c:v>465</c:v>
                </c:pt>
                <c:pt idx="4" formatCode="General">
                  <c:v>420</c:v>
                </c:pt>
              </c:numCache>
            </c:numRef>
          </c:val>
          <c:smooth val="0"/>
          <c:extLst>
            <c:ext xmlns:c16="http://schemas.microsoft.com/office/drawing/2014/chart" uri="{C3380CC4-5D6E-409C-BE32-E72D297353CC}">
              <c16:uniqueId val="{00000006-0CBF-0D4F-A670-64574C3E310E}"/>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Sheet1!$A$2:$A$6</c:f>
              <c:numCache>
                <c:formatCode>General</c:formatCode>
                <c:ptCount val="5"/>
                <c:pt idx="0">
                  <c:v>2013</c:v>
                </c:pt>
                <c:pt idx="1">
                  <c:v>2014</c:v>
                </c:pt>
                <c:pt idx="2">
                  <c:v>2015</c:v>
                </c:pt>
                <c:pt idx="3">
                  <c:v>2016</c:v>
                </c:pt>
                <c:pt idx="4">
                  <c:v>2017</c:v>
                </c:pt>
              </c:numCache>
            </c:numRef>
          </c:cat>
          <c:val>
            <c:numRef>
              <c:f>Sheet1!$I$2:$I$6</c:f>
              <c:numCache>
                <c:formatCode>########0</c:formatCode>
                <c:ptCount val="5"/>
                <c:pt idx="0">
                  <c:v>216</c:v>
                </c:pt>
                <c:pt idx="1">
                  <c:v>196</c:v>
                </c:pt>
                <c:pt idx="2">
                  <c:v>254</c:v>
                </c:pt>
                <c:pt idx="3">
                  <c:v>278</c:v>
                </c:pt>
                <c:pt idx="4" formatCode="General">
                  <c:v>321</c:v>
                </c:pt>
              </c:numCache>
            </c:numRef>
          </c:val>
          <c:smooth val="0"/>
          <c:extLst>
            <c:ext xmlns:c16="http://schemas.microsoft.com/office/drawing/2014/chart" uri="{C3380CC4-5D6E-409C-BE32-E72D297353CC}">
              <c16:uniqueId val="{00000007-0CBF-0D4F-A670-64574C3E310E}"/>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Sheet1!$A$2:$A$6</c:f>
              <c:numCache>
                <c:formatCode>General</c:formatCode>
                <c:ptCount val="5"/>
                <c:pt idx="0">
                  <c:v>2013</c:v>
                </c:pt>
                <c:pt idx="1">
                  <c:v>2014</c:v>
                </c:pt>
                <c:pt idx="2">
                  <c:v>2015</c:v>
                </c:pt>
                <c:pt idx="3">
                  <c:v>2016</c:v>
                </c:pt>
                <c:pt idx="4">
                  <c:v>2017</c:v>
                </c:pt>
              </c:numCache>
            </c:numRef>
          </c:cat>
          <c:val>
            <c:numRef>
              <c:f>Sheet1!$J$2:$J$6</c:f>
              <c:numCache>
                <c:formatCode>########0</c:formatCode>
                <c:ptCount val="5"/>
                <c:pt idx="0">
                  <c:v>41</c:v>
                </c:pt>
                <c:pt idx="1">
                  <c:v>41</c:v>
                </c:pt>
                <c:pt idx="2">
                  <c:v>57</c:v>
                </c:pt>
                <c:pt idx="3">
                  <c:v>65</c:v>
                </c:pt>
                <c:pt idx="4" formatCode="General">
                  <c:v>73</c:v>
                </c:pt>
              </c:numCache>
            </c:numRef>
          </c:val>
          <c:smooth val="0"/>
          <c:extLst>
            <c:ext xmlns:c16="http://schemas.microsoft.com/office/drawing/2014/chart" uri="{C3380CC4-5D6E-409C-BE32-E72D297353CC}">
              <c16:uniqueId val="{00000008-0CBF-0D4F-A670-64574C3E310E}"/>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Sheet1!$A$2:$A$6</c:f>
              <c:numCache>
                <c:formatCode>General</c:formatCode>
                <c:ptCount val="5"/>
                <c:pt idx="0">
                  <c:v>2013</c:v>
                </c:pt>
                <c:pt idx="1">
                  <c:v>2014</c:v>
                </c:pt>
                <c:pt idx="2">
                  <c:v>2015</c:v>
                </c:pt>
                <c:pt idx="3">
                  <c:v>2016</c:v>
                </c:pt>
                <c:pt idx="4">
                  <c:v>2017</c:v>
                </c:pt>
              </c:numCache>
            </c:numRef>
          </c:cat>
          <c:val>
            <c:numRef>
              <c:f>Sheet1!$K$2:$K$6</c:f>
              <c:numCache>
                <c:formatCode>########0</c:formatCode>
                <c:ptCount val="5"/>
                <c:pt idx="0">
                  <c:v>18</c:v>
                </c:pt>
                <c:pt idx="1">
                  <c:v>20</c:v>
                </c:pt>
                <c:pt idx="2">
                  <c:v>27</c:v>
                </c:pt>
                <c:pt idx="3">
                  <c:v>9</c:v>
                </c:pt>
                <c:pt idx="4" formatCode="General">
                  <c:v>12</c:v>
                </c:pt>
              </c:numCache>
            </c:numRef>
          </c:val>
          <c:smooth val="0"/>
          <c:extLst>
            <c:ext xmlns:c16="http://schemas.microsoft.com/office/drawing/2014/chart" uri="{C3380CC4-5D6E-409C-BE32-E72D297353CC}">
              <c16:uniqueId val="{00000009-0CBF-0D4F-A670-64574C3E310E}"/>
            </c:ext>
          </c:extLst>
        </c:ser>
        <c:ser>
          <c:idx val="10"/>
          <c:order val="10"/>
          <c:tx>
            <c:strRef>
              <c:f>Sheet1!$L$1</c:f>
              <c:strCache>
                <c:ptCount val="1"/>
                <c:pt idx="0">
                  <c:v>85+ years</c:v>
                </c:pt>
              </c:strCache>
            </c:strRef>
          </c:tx>
          <c:marker>
            <c:spPr>
              <a:solidFill>
                <a:srgbClr val="92D050"/>
              </a:solidFill>
            </c:spPr>
          </c:marker>
          <c:cat>
            <c:numRef>
              <c:f>Sheet1!$A$2:$A$6</c:f>
              <c:numCache>
                <c:formatCode>General</c:formatCode>
                <c:ptCount val="5"/>
                <c:pt idx="0">
                  <c:v>2013</c:v>
                </c:pt>
                <c:pt idx="1">
                  <c:v>2014</c:v>
                </c:pt>
                <c:pt idx="2">
                  <c:v>2015</c:v>
                </c:pt>
                <c:pt idx="3">
                  <c:v>2016</c:v>
                </c:pt>
                <c:pt idx="4">
                  <c:v>2017</c:v>
                </c:pt>
              </c:numCache>
            </c:numRef>
          </c:cat>
          <c:val>
            <c:numRef>
              <c:f>Sheet1!$L$2:$L$6</c:f>
              <c:numCache>
                <c:formatCode>########0</c:formatCode>
                <c:ptCount val="5"/>
                <c:pt idx="0">
                  <c:v>6</c:v>
                </c:pt>
                <c:pt idx="1">
                  <c:v>6</c:v>
                </c:pt>
                <c:pt idx="2">
                  <c:v>10</c:v>
                </c:pt>
                <c:pt idx="3">
                  <c:v>6</c:v>
                </c:pt>
                <c:pt idx="4" formatCode="General">
                  <c:v>14</c:v>
                </c:pt>
              </c:numCache>
            </c:numRef>
          </c:val>
          <c:smooth val="0"/>
          <c:extLst>
            <c:ext xmlns:c16="http://schemas.microsoft.com/office/drawing/2014/chart" uri="{C3380CC4-5D6E-409C-BE32-E72D297353CC}">
              <c16:uniqueId val="{0000000A-0CBF-0D4F-A670-64574C3E310E}"/>
            </c:ext>
          </c:extLst>
        </c:ser>
        <c:dLbls>
          <c:showLegendKey val="0"/>
          <c:showVal val="0"/>
          <c:showCatName val="0"/>
          <c:showSerName val="0"/>
          <c:showPercent val="0"/>
          <c:showBubbleSize val="0"/>
        </c:dLbls>
        <c:marker val="1"/>
        <c:smooth val="0"/>
        <c:axId val="88518656"/>
        <c:axId val="88457792"/>
      </c:lineChart>
      <c:catAx>
        <c:axId val="88518656"/>
        <c:scaling>
          <c:orientation val="minMax"/>
        </c:scaling>
        <c:delete val="0"/>
        <c:axPos val="b"/>
        <c:numFmt formatCode="General" sourceLinked="1"/>
        <c:majorTickMark val="out"/>
        <c:minorTickMark val="none"/>
        <c:tickLblPos val="nextTo"/>
        <c:crossAx val="88457792"/>
        <c:crosses val="autoZero"/>
        <c:auto val="1"/>
        <c:lblAlgn val="ctr"/>
        <c:lblOffset val="100"/>
        <c:noMultiLvlLbl val="0"/>
      </c:catAx>
      <c:valAx>
        <c:axId val="88457792"/>
        <c:scaling>
          <c:orientation val="minMax"/>
        </c:scaling>
        <c:delete val="0"/>
        <c:axPos val="l"/>
        <c:majorGridlines/>
        <c:numFmt formatCode="########0" sourceLinked="1"/>
        <c:majorTickMark val="out"/>
        <c:minorTickMark val="none"/>
        <c:tickLblPos val="nextTo"/>
        <c:crossAx val="88518656"/>
        <c:crosses val="autoZero"/>
        <c:crossBetween val="between"/>
      </c:valAx>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0.06087</cdr:x>
      <cdr:y>0.94468</cdr:y>
    </cdr:from>
    <cdr:to>
      <cdr:x>0.97356</cdr:x>
      <cdr:y>1</cdr:y>
    </cdr:to>
    <cdr:sp macro="" textlink="">
      <cdr:nvSpPr>
        <cdr:cNvPr id="2" name="TextBox 1"/>
        <cdr:cNvSpPr txBox="1"/>
      </cdr:nvSpPr>
      <cdr:spPr>
        <a:xfrm xmlns:a="http://schemas.openxmlformats.org/drawingml/2006/main">
          <a:off x="533400" y="4683500"/>
          <a:ext cx="7997902" cy="274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1.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3.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5.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7.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19.xml><?xml version="1.0" encoding="utf-8"?>
<c:userShapes xmlns:c="http://schemas.openxmlformats.org/drawingml/2006/chart">
  <cdr:relSizeAnchor xmlns:cdr="http://schemas.openxmlformats.org/drawingml/2006/chartDrawing">
    <cdr:from>
      <cdr:x>0.01739</cdr:x>
      <cdr:y>0.3492</cdr:y>
    </cdr:from>
    <cdr:to>
      <cdr:x>0.06305</cdr:x>
      <cdr:y>0.60871</cdr:y>
    </cdr:to>
    <cdr:sp macro="" textlink="">
      <cdr:nvSpPr>
        <cdr:cNvPr id="2" name="TextBox 1"/>
        <cdr:cNvSpPr txBox="1"/>
      </cdr:nvSpPr>
      <cdr:spPr>
        <a:xfrm xmlns:a="http://schemas.openxmlformats.org/drawingml/2006/main">
          <a:off x="152389" y="1731269"/>
          <a:ext cx="400110" cy="1286571"/>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xml><?xml version="1.0" encoding="utf-8"?>
<c:userShapes xmlns:c="http://schemas.openxmlformats.org/drawingml/2006/chart">
  <cdr:relSizeAnchor xmlns:cdr="http://schemas.openxmlformats.org/drawingml/2006/chartDrawing">
    <cdr:from>
      <cdr:x>0.0087</cdr:x>
      <cdr:y>0.25104</cdr:y>
    </cdr:from>
    <cdr:to>
      <cdr:x>0.04487</cdr:x>
      <cdr:y>0.60519</cdr:y>
    </cdr:to>
    <cdr:pic>
      <cdr:nvPicPr>
        <cdr:cNvPr id="2" name="chart">
          <a:extLst xmlns:a="http://schemas.openxmlformats.org/drawingml/2006/main">
            <a:ext uri="{FF2B5EF4-FFF2-40B4-BE49-F238E27FC236}">
              <a16:creationId xmlns:a16="http://schemas.microsoft.com/office/drawing/2014/main" id="{7D1AE160-DE8F-D94A-8B71-BEA538128A9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5400000">
          <a:off x="-643190" y="1963991"/>
          <a:ext cx="1755800" cy="317019"/>
        </a:xfrm>
        <a:prstGeom xmlns:a="http://schemas.openxmlformats.org/drawingml/2006/main" prst="rect">
          <a:avLst/>
        </a:prstGeom>
      </cdr:spPr>
    </cdr:pic>
  </cdr:relSizeAnchor>
</c:userShapes>
</file>

<file path=ppt/drawings/drawing20.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1.xml><?xml version="1.0" encoding="utf-8"?>
<c:userShapes xmlns:c="http://schemas.openxmlformats.org/drawingml/2006/chart">
  <cdr:relSizeAnchor xmlns:cdr="http://schemas.openxmlformats.org/drawingml/2006/chartDrawing">
    <cdr:from>
      <cdr:x>0.01739</cdr:x>
      <cdr:y>0.3492</cdr:y>
    </cdr:from>
    <cdr:to>
      <cdr:x>0.06305</cdr:x>
      <cdr:y>0.60871</cdr:y>
    </cdr:to>
    <cdr:sp macro="" textlink="">
      <cdr:nvSpPr>
        <cdr:cNvPr id="2" name="TextBox 1"/>
        <cdr:cNvSpPr txBox="1"/>
      </cdr:nvSpPr>
      <cdr:spPr>
        <a:xfrm xmlns:a="http://schemas.openxmlformats.org/drawingml/2006/main">
          <a:off x="152389" y="1731269"/>
          <a:ext cx="400110" cy="1286571"/>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3.xml><?xml version="1.0" encoding="utf-8"?>
<c:userShapes xmlns:c="http://schemas.openxmlformats.org/drawingml/2006/chart">
  <cdr:relSizeAnchor xmlns:cdr="http://schemas.openxmlformats.org/drawingml/2006/chartDrawing">
    <cdr:from>
      <cdr:x>0.01739</cdr:x>
      <cdr:y>0.3492</cdr:y>
    </cdr:from>
    <cdr:to>
      <cdr:x>0.06305</cdr:x>
      <cdr:y>0.60871</cdr:y>
    </cdr:to>
    <cdr:sp macro="" textlink="">
      <cdr:nvSpPr>
        <cdr:cNvPr id="2" name="TextBox 1"/>
        <cdr:cNvSpPr txBox="1"/>
      </cdr:nvSpPr>
      <cdr:spPr>
        <a:xfrm xmlns:a="http://schemas.openxmlformats.org/drawingml/2006/main">
          <a:off x="152389" y="1731269"/>
          <a:ext cx="400110" cy="1286571"/>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5.xml><?xml version="1.0" encoding="utf-8"?>
<c:userShapes xmlns:c="http://schemas.openxmlformats.org/drawingml/2006/chart">
  <cdr:relSizeAnchor xmlns:cdr="http://schemas.openxmlformats.org/drawingml/2006/chartDrawing">
    <cdr:from>
      <cdr:x>0.01739</cdr:x>
      <cdr:y>0.3492</cdr:y>
    </cdr:from>
    <cdr:to>
      <cdr:x>0.06305</cdr:x>
      <cdr:y>0.60871</cdr:y>
    </cdr:to>
    <cdr:sp macro="" textlink="">
      <cdr:nvSpPr>
        <cdr:cNvPr id="2" name="TextBox 1"/>
        <cdr:cNvSpPr txBox="1"/>
      </cdr:nvSpPr>
      <cdr:spPr>
        <a:xfrm xmlns:a="http://schemas.openxmlformats.org/drawingml/2006/main">
          <a:off x="152389" y="1731269"/>
          <a:ext cx="400110" cy="1286571"/>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7.xml><?xml version="1.0" encoding="utf-8"?>
<c:userShapes xmlns:c="http://schemas.openxmlformats.org/drawingml/2006/chart">
  <cdr:relSizeAnchor xmlns:cdr="http://schemas.openxmlformats.org/drawingml/2006/chartDrawing">
    <cdr:from>
      <cdr:x>0.01739</cdr:x>
      <cdr:y>0.3492</cdr:y>
    </cdr:from>
    <cdr:to>
      <cdr:x>0.06305</cdr:x>
      <cdr:y>0.60871</cdr:y>
    </cdr:to>
    <cdr:sp macro="" textlink="">
      <cdr:nvSpPr>
        <cdr:cNvPr id="2" name="TextBox 1"/>
        <cdr:cNvSpPr txBox="1"/>
      </cdr:nvSpPr>
      <cdr:spPr>
        <a:xfrm xmlns:a="http://schemas.openxmlformats.org/drawingml/2006/main">
          <a:off x="152389" y="1731269"/>
          <a:ext cx="400110" cy="1286571"/>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29.xml><?xml version="1.0" encoding="utf-8"?>
<c:userShapes xmlns:c="http://schemas.openxmlformats.org/drawingml/2006/chart">
  <cdr:relSizeAnchor xmlns:cdr="http://schemas.openxmlformats.org/drawingml/2006/chartDrawing">
    <cdr:from>
      <cdr:x>0.02609</cdr:x>
      <cdr:y>0.32789</cdr:y>
    </cdr:from>
    <cdr:to>
      <cdr:x>0.07175</cdr:x>
      <cdr:y>0.5874</cdr:y>
    </cdr:to>
    <cdr:sp macro="" textlink="">
      <cdr:nvSpPr>
        <cdr:cNvPr id="2" name="TextBox 1"/>
        <cdr:cNvSpPr txBox="1"/>
      </cdr:nvSpPr>
      <cdr:spPr>
        <a:xfrm xmlns:a="http://schemas.openxmlformats.org/drawingml/2006/main">
          <a:off x="228600" y="1625600"/>
          <a:ext cx="400118" cy="128658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Rate of Deaths</a:t>
          </a:r>
        </a:p>
      </cdr:txBody>
    </cdr:sp>
  </cdr:relSizeAnchor>
</c:userShapes>
</file>

<file path=ppt/drawings/drawing31.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5.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0.21939</cdr:y>
    </cdr:from>
    <cdr:to>
      <cdr:x>0.04566</cdr:x>
      <cdr:y>0.57289</cdr:y>
    </cdr:to>
    <cdr:sp macro="" textlink="">
      <cdr:nvSpPr>
        <cdr:cNvPr id="2" name="TextBox 1"/>
        <cdr:cNvSpPr txBox="1"/>
      </cdr:nvSpPr>
      <cdr:spPr>
        <a:xfrm xmlns:a="http://schemas.openxmlformats.org/drawingml/2006/main">
          <a:off x="0" y="1092200"/>
          <a:ext cx="410547" cy="1759896"/>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7.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drawings/drawing9.xml><?xml version="1.0" encoding="utf-8"?>
<c:userShapes xmlns:c="http://schemas.openxmlformats.org/drawingml/2006/chart">
  <cdr:relSizeAnchor xmlns:cdr="http://schemas.openxmlformats.org/drawingml/2006/chartDrawing">
    <cdr:from>
      <cdr:x>0.01739</cdr:x>
      <cdr:y>0.29715</cdr:y>
    </cdr:from>
    <cdr:to>
      <cdr:x>0.06305</cdr:x>
      <cdr:y>0.60871</cdr:y>
    </cdr:to>
    <cdr:sp macro="" textlink="">
      <cdr:nvSpPr>
        <cdr:cNvPr id="2" name="TextBox 1"/>
        <cdr:cNvSpPr txBox="1"/>
      </cdr:nvSpPr>
      <cdr:spPr>
        <a:xfrm xmlns:a="http://schemas.openxmlformats.org/drawingml/2006/main">
          <a:off x="152400" y="1473200"/>
          <a:ext cx="400110" cy="1544654"/>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Number of Deaths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014CE1-6853-45DB-B019-1EED3E64A5C6}" type="datetimeFigureOut">
              <a:rPr lang="en-US" smtClean="0"/>
              <a:t>11/26/18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067223-4C7E-4879-A26B-96C5BE247169}" type="slidenum">
              <a:rPr lang="en-US" smtClean="0"/>
              <a:t>‹#›</a:t>
            </a:fld>
            <a:endParaRPr lang="en-US"/>
          </a:p>
        </p:txBody>
      </p:sp>
    </p:spTree>
    <p:extLst>
      <p:ext uri="{BB962C8B-B14F-4D97-AF65-F5344CB8AC3E}">
        <p14:creationId xmlns:p14="http://schemas.microsoft.com/office/powerpoint/2010/main" val="155476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a:t>
            </a:r>
            <a:r>
              <a:rPr lang="en-US" baseline="0" dirty="0"/>
              <a:t> 5 years only</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3</a:t>
            </a:fld>
            <a:endParaRPr lang="en-US"/>
          </a:p>
        </p:txBody>
      </p:sp>
    </p:spTree>
    <p:extLst>
      <p:ext uri="{BB962C8B-B14F-4D97-AF65-F5344CB8AC3E}">
        <p14:creationId xmlns:p14="http://schemas.microsoft.com/office/powerpoint/2010/main" val="302179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6</a:t>
            </a:fld>
            <a:endParaRPr lang="en-US"/>
          </a:p>
        </p:txBody>
      </p:sp>
    </p:spTree>
    <p:extLst>
      <p:ext uri="{BB962C8B-B14F-4D97-AF65-F5344CB8AC3E}">
        <p14:creationId xmlns:p14="http://schemas.microsoft.com/office/powerpoint/2010/main" val="279749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a:t>
            </a:r>
          </a:p>
        </p:txBody>
      </p:sp>
      <p:sp>
        <p:nvSpPr>
          <p:cNvPr id="4" name="Slide Number Placeholder 3"/>
          <p:cNvSpPr>
            <a:spLocks noGrp="1"/>
          </p:cNvSpPr>
          <p:nvPr>
            <p:ph type="sldNum" sz="quarter" idx="10"/>
          </p:nvPr>
        </p:nvSpPr>
        <p:spPr/>
        <p:txBody>
          <a:bodyPr/>
          <a:lstStyle/>
          <a:p>
            <a:fld id="{3F067223-4C7E-4879-A26B-96C5BE247169}" type="slidenum">
              <a:rPr lang="en-US" smtClean="0"/>
              <a:t>17</a:t>
            </a:fld>
            <a:endParaRPr lang="en-US"/>
          </a:p>
        </p:txBody>
      </p:sp>
    </p:spTree>
    <p:extLst>
      <p:ext uri="{BB962C8B-B14F-4D97-AF65-F5344CB8AC3E}">
        <p14:creationId xmlns:p14="http://schemas.microsoft.com/office/powerpoint/2010/main" val="194549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 93</a:t>
            </a:r>
          </a:p>
        </p:txBody>
      </p:sp>
      <p:sp>
        <p:nvSpPr>
          <p:cNvPr id="4" name="Slide Number Placeholder 3"/>
          <p:cNvSpPr>
            <a:spLocks noGrp="1"/>
          </p:cNvSpPr>
          <p:nvPr>
            <p:ph type="sldNum" sz="quarter" idx="10"/>
          </p:nvPr>
        </p:nvSpPr>
        <p:spPr/>
        <p:txBody>
          <a:bodyPr/>
          <a:lstStyle/>
          <a:p>
            <a:fld id="{3F067223-4C7E-4879-A26B-96C5BE247169}" type="slidenum">
              <a:rPr lang="en-US" smtClean="0"/>
              <a:t>37</a:t>
            </a:fld>
            <a:endParaRPr lang="en-US"/>
          </a:p>
        </p:txBody>
      </p:sp>
    </p:spTree>
    <p:extLst>
      <p:ext uri="{BB962C8B-B14F-4D97-AF65-F5344CB8AC3E}">
        <p14:creationId xmlns:p14="http://schemas.microsoft.com/office/powerpoint/2010/main" val="418075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a:t>
            </a:r>
            <a:r>
              <a:rPr lang="en-US" baseline="0"/>
              <a:t>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56</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57</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58</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59</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60</a:t>
            </a:fld>
            <a:endParaRPr lang="en-US"/>
          </a:p>
        </p:txBody>
      </p:sp>
    </p:spTree>
    <p:extLst>
      <p:ext uri="{BB962C8B-B14F-4D97-AF65-F5344CB8AC3E}">
        <p14:creationId xmlns:p14="http://schemas.microsoft.com/office/powerpoint/2010/main" val="2074010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latin typeface="+mn-lt"/>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latin typeface="+mn-lt"/>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effectLst/>
                <a:latin typeface="+mn-lt"/>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48012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effectLst/>
                <a:latin typeface="+mn-lt"/>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mn-lt"/>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effectLst/>
                <a:latin typeface="+mn-lt"/>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effectLst/>
                <a:latin typeface="+mn-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73312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latin typeface="+mn-lt"/>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307743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effectLst/>
                <a:latin typeface="+mn-lt"/>
                <a:ea typeface="Open Sans" panose="020B0606030504020204" pitchFamily="34" charset="0"/>
                <a:cs typeface="Open Sans" panose="020B0606030504020204" pitchFamily="34" charset="0"/>
              </a:defRPr>
            </a:lvl1pPr>
            <a:lvl2pPr>
              <a:buClr>
                <a:schemeClr val="bg2"/>
              </a:buClr>
              <a:defRPr sz="2000">
                <a:effectLst/>
                <a:latin typeface="+mn-lt"/>
                <a:ea typeface="Open Sans" panose="020B0606030504020204" pitchFamily="34" charset="0"/>
                <a:cs typeface="Open Sans" panose="020B0606030504020204" pitchFamily="34" charset="0"/>
              </a:defRPr>
            </a:lvl2pPr>
            <a:lvl3pPr>
              <a:buClr>
                <a:schemeClr val="bg2"/>
              </a:buClr>
              <a:defRPr sz="1800">
                <a:effectLst/>
                <a:latin typeface="+mn-lt"/>
                <a:ea typeface="Open Sans" panose="020B0606030504020204" pitchFamily="34" charset="0"/>
                <a:cs typeface="Open Sans" panose="020B0606030504020204" pitchFamily="34" charset="0"/>
              </a:defRPr>
            </a:lvl3pPr>
            <a:lvl4pPr>
              <a:buClr>
                <a:schemeClr val="bg2"/>
              </a:buClr>
              <a:defRPr sz="1600">
                <a:effectLst/>
                <a:latin typeface="+mn-lt"/>
                <a:ea typeface="Open Sans" panose="020B0606030504020204" pitchFamily="34" charset="0"/>
                <a:cs typeface="Open Sans" panose="020B0606030504020204" pitchFamily="34" charset="0"/>
              </a:defRPr>
            </a:lvl4pPr>
            <a:lvl5pPr>
              <a:buClr>
                <a:schemeClr val="bg2"/>
              </a:buClr>
              <a:defRPr sz="1600">
                <a:effectLst/>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257401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effectLst/>
                <a:latin typeface="+mn-lt"/>
                <a:ea typeface="Open Sans" panose="020B0606030504020204" pitchFamily="34" charset="0"/>
                <a:cs typeface="Open Sans" panose="020B0606030504020204" pitchFamily="34" charset="0"/>
              </a:defRPr>
            </a:lvl1pPr>
            <a:lvl2pPr>
              <a:buClr>
                <a:schemeClr val="bg2"/>
              </a:buClr>
              <a:defRPr sz="2000">
                <a:effectLst/>
                <a:latin typeface="+mn-lt"/>
                <a:ea typeface="Open Sans" panose="020B0606030504020204" pitchFamily="34" charset="0"/>
                <a:cs typeface="Open Sans" panose="020B0606030504020204" pitchFamily="34" charset="0"/>
              </a:defRPr>
            </a:lvl2pPr>
            <a:lvl3pPr>
              <a:buClr>
                <a:schemeClr val="bg2"/>
              </a:buClr>
              <a:defRPr sz="1800">
                <a:effectLst/>
                <a:latin typeface="+mn-lt"/>
                <a:ea typeface="Open Sans" panose="020B0606030504020204" pitchFamily="34" charset="0"/>
                <a:cs typeface="Open Sans" panose="020B0606030504020204" pitchFamily="34" charset="0"/>
              </a:defRPr>
            </a:lvl3pPr>
            <a:lvl4pPr>
              <a:buClr>
                <a:schemeClr val="bg2"/>
              </a:buClr>
              <a:defRPr sz="1600">
                <a:effectLst/>
                <a:latin typeface="+mn-lt"/>
                <a:ea typeface="Open Sans" panose="020B0606030504020204" pitchFamily="34" charset="0"/>
                <a:cs typeface="Open Sans" panose="020B0606030504020204" pitchFamily="34" charset="0"/>
              </a:defRPr>
            </a:lvl4pPr>
            <a:lvl5pPr>
              <a:buClr>
                <a:schemeClr val="bg2"/>
              </a:buClr>
              <a:defRPr sz="1600">
                <a:effectLst/>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262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effectLst/>
                <a:latin typeface="+mn-lt"/>
                <a:ea typeface="Open Sans" panose="020B0606030504020204" pitchFamily="34" charset="0"/>
                <a:cs typeface="Open Sans" panose="020B0606030504020204" pitchFamily="34" charset="0"/>
              </a:defRPr>
            </a:lvl1pPr>
            <a:lvl2pPr>
              <a:buClr>
                <a:srgbClr val="FF0F00"/>
              </a:buClr>
              <a:defRPr sz="2000">
                <a:effectLst/>
                <a:latin typeface="+mn-lt"/>
                <a:ea typeface="Open Sans" panose="020B0606030504020204" pitchFamily="34" charset="0"/>
                <a:cs typeface="Open Sans" panose="020B0606030504020204" pitchFamily="34" charset="0"/>
              </a:defRPr>
            </a:lvl2pPr>
            <a:lvl3pPr>
              <a:buClr>
                <a:srgbClr val="FF0F00"/>
              </a:buClr>
              <a:defRPr sz="1800">
                <a:effectLst/>
                <a:latin typeface="+mn-lt"/>
                <a:ea typeface="Open Sans" panose="020B0606030504020204" pitchFamily="34" charset="0"/>
                <a:cs typeface="Open Sans" panose="020B0606030504020204" pitchFamily="34" charset="0"/>
              </a:defRPr>
            </a:lvl3pPr>
            <a:lvl4pPr>
              <a:buClr>
                <a:srgbClr val="FF0F00"/>
              </a:buClr>
              <a:defRPr sz="1600">
                <a:effectLst/>
                <a:latin typeface="+mn-lt"/>
                <a:ea typeface="Open Sans" panose="020B0606030504020204" pitchFamily="34" charset="0"/>
                <a:cs typeface="Open Sans" panose="020B0606030504020204" pitchFamily="34" charset="0"/>
              </a:defRPr>
            </a:lvl4pPr>
            <a:lvl5pPr>
              <a:buClr>
                <a:srgbClr val="FF0F00"/>
              </a:buClr>
              <a:defRPr sz="1600">
                <a:effectLst/>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effectLst/>
                <a:latin typeface="+mn-lt"/>
                <a:ea typeface="Open Sans" panose="020B0606030504020204" pitchFamily="34" charset="0"/>
                <a:cs typeface="Open Sans" panose="020B0606030504020204" pitchFamily="34" charset="0"/>
              </a:defRPr>
            </a:lvl1pPr>
            <a:lvl2pPr>
              <a:buClr>
                <a:srgbClr val="FF0000"/>
              </a:buClr>
              <a:defRPr sz="2000">
                <a:effectLst/>
                <a:latin typeface="+mn-lt"/>
                <a:ea typeface="Open Sans" panose="020B0606030504020204" pitchFamily="34" charset="0"/>
                <a:cs typeface="Open Sans" panose="020B0606030504020204" pitchFamily="34" charset="0"/>
              </a:defRPr>
            </a:lvl2pPr>
            <a:lvl3pPr>
              <a:buClr>
                <a:srgbClr val="FF0000"/>
              </a:buClr>
              <a:defRPr sz="1800">
                <a:effectLst/>
                <a:latin typeface="+mn-lt"/>
                <a:ea typeface="Open Sans" panose="020B0606030504020204" pitchFamily="34" charset="0"/>
                <a:cs typeface="Open Sans" panose="020B0606030504020204" pitchFamily="34" charset="0"/>
              </a:defRPr>
            </a:lvl3pPr>
            <a:lvl4pPr>
              <a:buClr>
                <a:srgbClr val="FF0000"/>
              </a:buClr>
              <a:defRPr sz="1600">
                <a:effectLst/>
                <a:latin typeface="+mn-lt"/>
                <a:ea typeface="Open Sans" panose="020B0606030504020204" pitchFamily="34" charset="0"/>
                <a:cs typeface="Open Sans" panose="020B0606030504020204" pitchFamily="34" charset="0"/>
              </a:defRPr>
            </a:lvl4pPr>
            <a:lvl5pPr>
              <a:buClr>
                <a:srgbClr val="FF0000"/>
              </a:buClr>
              <a:defRPr sz="1600">
                <a:effectLst/>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6351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9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1262955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Overdose Deaths 2017</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2277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Trends in overdose deaths by type (numbers of overdose deaths),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727113"/>
              </p:ext>
            </p:extLst>
          </p:nvPr>
        </p:nvGraphicFramePr>
        <p:xfrm>
          <a:off x="152400" y="1066800"/>
          <a:ext cx="8458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9600" y="6248400"/>
            <a:ext cx="6858000" cy="307777"/>
          </a:xfrm>
          <a:prstGeom prst="rect">
            <a:avLst/>
          </a:prstGeom>
          <a:noFill/>
        </p:spPr>
        <p:txBody>
          <a:bodyPr wrap="square" rtlCol="0">
            <a:spAutoFit/>
          </a:bodyPr>
          <a:lstStyle/>
          <a:p>
            <a:r>
              <a:rPr lang="en-US" sz="1400" dirty="0"/>
              <a:t>Drug types are not mutually exclusive, so will not sum to overdose death totals</a:t>
            </a:r>
          </a:p>
        </p:txBody>
      </p:sp>
    </p:spTree>
    <p:extLst>
      <p:ext uri="{BB962C8B-B14F-4D97-AF65-F5344CB8AC3E}">
        <p14:creationId xmlns:p14="http://schemas.microsoft.com/office/powerpoint/2010/main" val="166808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940355"/>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19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7442883"/>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936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96287142"/>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87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specific data start here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448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Opioid Overdose Deaths by Race and Sex,</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8767682"/>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20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latin typeface="Arial" panose="020B0604020202020204" pitchFamily="34" charset="0"/>
                <a:cs typeface="Arial" panose="020B0604020202020204" pitchFamily="34" charset="0"/>
              </a:rPr>
              <a:t>Opioids Present In Overdose Deaths,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1756801"/>
              </p:ext>
            </p:extLst>
          </p:nvPr>
        </p:nvGraphicFramePr>
        <p:xfrm>
          <a:off x="324059" y="1147465"/>
          <a:ext cx="8839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40432" y="5809904"/>
            <a:ext cx="7391400" cy="276999"/>
          </a:xfrm>
          <a:prstGeom prst="rect">
            <a:avLst/>
          </a:prstGeom>
          <a:noFill/>
        </p:spPr>
        <p:txBody>
          <a:bodyPr wrap="square" rtlCol="0">
            <a:spAutoFit/>
          </a:bodyPr>
          <a:lstStyle/>
          <a:p>
            <a:r>
              <a:rPr lang="en-US" sz="1200" dirty="0">
                <a:solidFill>
                  <a:prstClr val="black"/>
                </a:solidFill>
                <a:cs typeface="Arial" panose="020B0604020202020204" pitchFamily="34" charset="0"/>
              </a:rPr>
              <a:t>*  Percentages for fentanyl and heroin are included in the opioid category and are broken out for clarity.</a:t>
            </a:r>
          </a:p>
        </p:txBody>
      </p:sp>
      <p:sp>
        <p:nvSpPr>
          <p:cNvPr id="6" name="TextBox 5"/>
          <p:cNvSpPr txBox="1"/>
          <p:nvPr/>
        </p:nvSpPr>
        <p:spPr>
          <a:xfrm>
            <a:off x="609599" y="1219200"/>
            <a:ext cx="461665" cy="4323517"/>
          </a:xfrm>
          <a:prstGeom prst="rect">
            <a:avLst/>
          </a:prstGeom>
          <a:noFill/>
        </p:spPr>
        <p:txBody>
          <a:bodyPr vert="vert270" wrap="square" rtlCol="0">
            <a:spAutoFit/>
          </a:bodyPr>
          <a:lstStyle/>
          <a:p>
            <a:pPr algn="ctr"/>
            <a:r>
              <a:rPr lang="en-US" b="1" dirty="0"/>
              <a:t>Percentage of Overdose Death</a:t>
            </a:r>
          </a:p>
        </p:txBody>
      </p:sp>
    </p:spTree>
    <p:extLst>
      <p:ext uri="{BB962C8B-B14F-4D97-AF65-F5344CB8AC3E}">
        <p14:creationId xmlns:p14="http://schemas.microsoft.com/office/powerpoint/2010/main" val="59006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latin typeface="Arial" panose="020B0604020202020204" pitchFamily="34" charset="0"/>
                <a:cs typeface="Arial" panose="020B0604020202020204" pitchFamily="34" charset="0"/>
              </a:rPr>
              <a:t>Opioids Present In Overdose Deaths,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5751471"/>
              </p:ext>
            </p:extLst>
          </p:nvPr>
        </p:nvGraphicFramePr>
        <p:xfrm>
          <a:off x="152400" y="1147465"/>
          <a:ext cx="9010859"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5946230"/>
            <a:ext cx="8001000" cy="276999"/>
          </a:xfrm>
          <a:prstGeom prst="rect">
            <a:avLst/>
          </a:prstGeom>
          <a:noFill/>
        </p:spPr>
        <p:txBody>
          <a:bodyPr wrap="square" rtlCol="0">
            <a:spAutoFit/>
          </a:bodyPr>
          <a:lstStyle/>
          <a:p>
            <a:r>
              <a:rPr lang="en-US" sz="1200" dirty="0">
                <a:solidFill>
                  <a:prstClr val="black"/>
                </a:solidFill>
                <a:cs typeface="Arial" panose="020B0604020202020204" pitchFamily="34" charset="0"/>
              </a:rPr>
              <a:t>*  Percentages for fentanyl, heroin, buprenorphine are included in the opioid category and are broken out for clarity.</a:t>
            </a:r>
          </a:p>
        </p:txBody>
      </p:sp>
      <p:sp>
        <p:nvSpPr>
          <p:cNvPr id="6" name="TextBox 5"/>
          <p:cNvSpPr txBox="1"/>
          <p:nvPr/>
        </p:nvSpPr>
        <p:spPr>
          <a:xfrm>
            <a:off x="65314" y="1436911"/>
            <a:ext cx="461665" cy="4323517"/>
          </a:xfrm>
          <a:prstGeom prst="rect">
            <a:avLst/>
          </a:prstGeom>
          <a:noFill/>
        </p:spPr>
        <p:txBody>
          <a:bodyPr vert="vert270" wrap="square" rtlCol="0">
            <a:spAutoFit/>
          </a:bodyPr>
          <a:lstStyle/>
          <a:p>
            <a:pPr algn="ctr"/>
            <a:r>
              <a:rPr lang="en-US" b="1" dirty="0"/>
              <a:t>Percentage of Overdose Death</a:t>
            </a:r>
          </a:p>
        </p:txBody>
      </p:sp>
    </p:spTree>
    <p:extLst>
      <p:ext uri="{BB962C8B-B14F-4D97-AF65-F5344CB8AC3E}">
        <p14:creationId xmlns:p14="http://schemas.microsoft.com/office/powerpoint/2010/main" val="125831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Opioid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0178638"/>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266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Opioid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6074355"/>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444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 all drug types</a:t>
            </a:r>
          </a:p>
        </p:txBody>
      </p:sp>
    </p:spTree>
    <p:extLst>
      <p:ext uri="{BB962C8B-B14F-4D97-AF65-F5344CB8AC3E}">
        <p14:creationId xmlns:p14="http://schemas.microsoft.com/office/powerpoint/2010/main" val="143053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relievers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5215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Pain Reliever Overdose Deaths by Race and Sex, 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339333"/>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204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Pain Reliever Deaths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060538"/>
              </p:ext>
            </p:extLst>
          </p:nvPr>
        </p:nvGraphicFramePr>
        <p:xfrm>
          <a:off x="11684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17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Pain Reliever Deaths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3239105"/>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85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Heroin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206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Heroin Overdose Deaths by Race and Sex, </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8029336"/>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734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Heroin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9479215"/>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378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Heroin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3329092"/>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538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Fentanyl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034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Fentanyl Overdose Deaths by Race and Sex,</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029965"/>
              </p:ext>
            </p:extLst>
          </p:nvPr>
        </p:nvGraphicFramePr>
        <p:xfrm>
          <a:off x="228600" y="990600"/>
          <a:ext cx="8763000" cy="5160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366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Drug Overdose Deaths in Tennessee,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1784774"/>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139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Fentanyl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0492185"/>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17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Fentanyl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8486103"/>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650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other than cocaine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478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Stimulants other than Cocaine Overdose Deaths by Race and Sex, 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271260"/>
              </p:ext>
            </p:extLst>
          </p:nvPr>
        </p:nvGraphicFramePr>
        <p:xfrm>
          <a:off x="228600" y="11430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65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Stimulants other than Cocaine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6932903"/>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925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Stimulants other than Cocaine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8321021"/>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73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of opioids and stimulants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6341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Opioids plus Stimulant Overdose Deaths by Race and Sex, 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764324"/>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768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Opioid plus Stimulant Deaths by Age Distribution,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4973129"/>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482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Opioid plus Stimulant Deaths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9284385"/>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86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Drug Overdose Deaths by Race and Sex, 2013-2017</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3755810"/>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7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(instead of numbers)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9153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27960"/>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53898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715207"/>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9752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9916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Opioid Death Rates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0159334"/>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1118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Opioid Death Rates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6401754"/>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758662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Pain Reliever Death Rates by Age Distribution, 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5029289"/>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115482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Pain Reliever Death Rates by Age Distribution, 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666989"/>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3122478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9154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Heroin Death Rates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6489402"/>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305035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Heroin Death Rates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2013-2017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7118148"/>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2405738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All Fentanyl Death Rates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1585729"/>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308118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Number of people who died of a drug overdose in Tennessee by </a:t>
            </a:r>
            <a:r>
              <a:rPr lang="en-US" sz="2000" i="1" dirty="0">
                <a:latin typeface="+mj-lt"/>
              </a:rPr>
              <a:t>contributing substance</a:t>
            </a:r>
            <a:r>
              <a:rPr lang="en-US" sz="2000" dirty="0">
                <a:latin typeface="+mj-lt"/>
              </a:rPr>
              <a:t>, 2013-2017 (n= 7,287)</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09315565"/>
              </p:ext>
            </p:extLst>
          </p:nvPr>
        </p:nvGraphicFramePr>
        <p:xfrm>
          <a:off x="152401" y="1143001"/>
          <a:ext cx="8763000" cy="4876802"/>
        </p:xfrm>
        <a:graphic>
          <a:graphicData uri="http://schemas.openxmlformats.org/drawingml/2006/table">
            <a:tbl>
              <a:tblPr firstRow="1" bandRow="1">
                <a:tableStyleId>{073A0DAA-6AF3-43AB-8588-CEC1D06C72B9}</a:tableStyleId>
              </a:tblPr>
              <a:tblGrid>
                <a:gridCol w="3429060">
                  <a:extLst>
                    <a:ext uri="{9D8B030D-6E8A-4147-A177-3AD203B41FA5}">
                      <a16:colId xmlns:a16="http://schemas.microsoft.com/office/drawing/2014/main" val="20000"/>
                    </a:ext>
                  </a:extLst>
                </a:gridCol>
                <a:gridCol w="1066788">
                  <a:extLst>
                    <a:ext uri="{9D8B030D-6E8A-4147-A177-3AD203B41FA5}">
                      <a16:colId xmlns:a16="http://schemas.microsoft.com/office/drawing/2014/main" val="20001"/>
                    </a:ext>
                  </a:extLst>
                </a:gridCol>
                <a:gridCol w="1066788">
                  <a:extLst>
                    <a:ext uri="{9D8B030D-6E8A-4147-A177-3AD203B41FA5}">
                      <a16:colId xmlns:a16="http://schemas.microsoft.com/office/drawing/2014/main" val="20002"/>
                    </a:ext>
                  </a:extLst>
                </a:gridCol>
                <a:gridCol w="1066788">
                  <a:extLst>
                    <a:ext uri="{9D8B030D-6E8A-4147-A177-3AD203B41FA5}">
                      <a16:colId xmlns:a16="http://schemas.microsoft.com/office/drawing/2014/main" val="20003"/>
                    </a:ext>
                  </a:extLst>
                </a:gridCol>
                <a:gridCol w="1066788">
                  <a:extLst>
                    <a:ext uri="{9D8B030D-6E8A-4147-A177-3AD203B41FA5}">
                      <a16:colId xmlns:a16="http://schemas.microsoft.com/office/drawing/2014/main" val="20004"/>
                    </a:ext>
                  </a:extLst>
                </a:gridCol>
                <a:gridCol w="1066788">
                  <a:extLst>
                    <a:ext uri="{9D8B030D-6E8A-4147-A177-3AD203B41FA5}">
                      <a16:colId xmlns:a16="http://schemas.microsoft.com/office/drawing/2014/main" val="20005"/>
                    </a:ext>
                  </a:extLst>
                </a:gridCol>
              </a:tblGrid>
              <a:tr h="431826">
                <a:tc>
                  <a:txBody>
                    <a:bodyPr/>
                    <a:lstStyle/>
                    <a:p>
                      <a:r>
                        <a:rPr lang="en-US" sz="2000" dirty="0"/>
                        <a:t>Overdose</a:t>
                      </a:r>
                      <a:r>
                        <a:rPr lang="en-US" sz="2000" baseline="0" dirty="0"/>
                        <a:t> Death</a:t>
                      </a:r>
                      <a:endParaRPr lang="en-US" sz="2000" dirty="0"/>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 </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ctr">
                    <a:solidFill>
                      <a:schemeClr val="bg2">
                        <a:lumMod val="50000"/>
                      </a:schemeClr>
                    </a:solidFill>
                  </a:tcPr>
                </a:tc>
                <a:extLst>
                  <a:ext uri="{0D108BD9-81ED-4DB2-BD59-A6C34878D82A}">
                    <a16:rowId xmlns:a16="http://schemas.microsoft.com/office/drawing/2014/main" val="10000"/>
                  </a:ext>
                </a:extLst>
              </a:tr>
              <a:tr h="397477">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1,166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1,263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1,451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1,631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1,776</a:t>
                      </a:r>
                    </a:p>
                  </a:txBody>
                  <a:tcPr marL="4737" marR="4737" marT="4737" marB="0" anchor="ctr"/>
                </a:tc>
                <a:extLst>
                  <a:ext uri="{0D108BD9-81ED-4DB2-BD59-A6C34878D82A}">
                    <a16:rowId xmlns:a16="http://schemas.microsoft.com/office/drawing/2014/main" val="10001"/>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 861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1,034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1,186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1,268</a:t>
                      </a:r>
                    </a:p>
                  </a:txBody>
                  <a:tcPr marL="4737" marR="4737" marT="4737" marB="0" anchor="ctr"/>
                </a:tc>
                <a:extLst>
                  <a:ext uri="{0D108BD9-81ED-4DB2-BD59-A6C34878D82A}">
                    <a16:rowId xmlns:a16="http://schemas.microsoft.com/office/drawing/2014/main" val="10002"/>
                  </a:ext>
                </a:extLst>
              </a:tr>
              <a:tr h="4702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578</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603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739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644</a:t>
                      </a:r>
                    </a:p>
                  </a:txBody>
                  <a:tcPr marL="4737" marR="4737" marT="4737" marB="0" anchor="ctr"/>
                </a:tc>
                <a:extLst>
                  <a:ext uri="{0D108BD9-81ED-4DB2-BD59-A6C34878D82A}">
                    <a16:rowId xmlns:a16="http://schemas.microsoft.com/office/drawing/2014/main" val="10004"/>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147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205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260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311</a:t>
                      </a:r>
                    </a:p>
                  </a:txBody>
                  <a:tcPr marL="4737" marR="4737" marT="4737" marB="0" anchor="ctr"/>
                </a:tc>
                <a:extLst>
                  <a:ext uri="{0D108BD9-81ED-4DB2-BD59-A6C34878D82A}">
                    <a16:rowId xmlns:a16="http://schemas.microsoft.com/office/drawing/2014/main" val="10005"/>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53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tc>
                <a:tc>
                  <a:txBody>
                    <a:bodyPr/>
                    <a:lstStyle/>
                    <a:p>
                      <a:pPr algn="ctr" rtl="0" fontAlgn="ctr"/>
                      <a:r>
                        <a:rPr lang="en-US" sz="1600" b="0" i="0" u="none" strike="noStrike">
                          <a:solidFill>
                            <a:schemeClr val="tx1"/>
                          </a:solidFill>
                          <a:effectLst/>
                          <a:latin typeface="Arial" panose="020B0604020202020204" pitchFamily="34" charset="0"/>
                          <a:cs typeface="Arial" panose="020B0604020202020204" pitchFamily="34" charset="0"/>
                        </a:rPr>
                        <a:t>169</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294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500</a:t>
                      </a:r>
                    </a:p>
                  </a:txBody>
                  <a:tcPr marL="4737" marR="4737" marT="4737" marB="0" anchor="ctr"/>
                </a:tc>
                <a:extLst>
                  <a:ext uri="{0D108BD9-81ED-4DB2-BD59-A6C34878D82A}">
                    <a16:rowId xmlns:a16="http://schemas.microsoft.com/office/drawing/2014/main" val="10006"/>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86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tc>
                <a:extLst>
                  <a:ext uri="{0D108BD9-81ED-4DB2-BD59-A6C34878D82A}">
                    <a16:rowId xmlns:a16="http://schemas.microsoft.com/office/drawing/2014/main" val="10007"/>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371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388</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492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504</a:t>
                      </a:r>
                    </a:p>
                  </a:txBody>
                  <a:tcPr marL="4737" marR="4737" marT="4737" marB="0" anchor="ctr"/>
                </a:tc>
                <a:extLst>
                  <a:ext uri="{0D108BD9-81ED-4DB2-BD59-A6C34878D82A}">
                    <a16:rowId xmlns:a16="http://schemas.microsoft.com/office/drawing/2014/main" val="10008"/>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340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352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522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tc>
                <a:extLst>
                  <a:ext uri="{0D108BD9-81ED-4DB2-BD59-A6C34878D82A}">
                    <a16:rowId xmlns:a16="http://schemas.microsoft.com/office/drawing/2014/main" val="10009"/>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Stimulants</a:t>
                      </a:r>
                      <a:r>
                        <a:rPr lang="en-US" sz="1600" b="1" u="none" strike="noStrike" baseline="0" dirty="0">
                          <a:solidFill>
                            <a:schemeClr val="tx1"/>
                          </a:solidFill>
                          <a:effectLst/>
                          <a:latin typeface="Arial" panose="020B0604020202020204" pitchFamily="34" charset="0"/>
                          <a:cs typeface="Arial" panose="020B0604020202020204" pitchFamily="34" charset="0"/>
                        </a:rPr>
                        <a:t> </a:t>
                      </a:r>
                      <a:r>
                        <a:rPr lang="en-US" sz="1600" b="1" u="none" strike="noStrike" dirty="0">
                          <a:solidFill>
                            <a:schemeClr val="tx1"/>
                          </a:solidFill>
                          <a:effectLst/>
                          <a:latin typeface="Arial" panose="020B0604020202020204" pitchFamily="34" charset="0"/>
                          <a:cs typeface="Arial" panose="020B0604020202020204" pitchFamily="34" charset="0"/>
                        </a:rPr>
                        <a:t>other than Cocaine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187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319</a:t>
                      </a:r>
                    </a:p>
                  </a:txBody>
                  <a:tcPr marL="4737" marR="4737" marT="4737" marB="0" anchor="ctr"/>
                </a:tc>
                <a:extLst>
                  <a:ext uri="{0D108BD9-81ED-4DB2-BD59-A6C34878D82A}">
                    <a16:rowId xmlns:a16="http://schemas.microsoft.com/office/drawing/2014/main" val="10010"/>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Cocaine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130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134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203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250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306</a:t>
                      </a:r>
                    </a:p>
                  </a:txBody>
                  <a:tcPr marL="4737" marR="4737" marT="4737" marB="0" anchor="ctr"/>
                </a:tc>
                <a:extLst>
                  <a:ext uri="{0D108BD9-81ED-4DB2-BD59-A6C34878D82A}">
                    <a16:rowId xmlns:a16="http://schemas.microsoft.com/office/drawing/2014/main" val="10011"/>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Opioids</a:t>
                      </a:r>
                      <a:r>
                        <a:rPr lang="en-US" sz="1600" b="1" u="none" strike="noStrike" baseline="0" dirty="0">
                          <a:solidFill>
                            <a:schemeClr val="tx1"/>
                          </a:solidFill>
                          <a:effectLst/>
                          <a:latin typeface="Arial" panose="020B0604020202020204" pitchFamily="34" charset="0"/>
                          <a:cs typeface="Arial" panose="020B0604020202020204" pitchFamily="34" charset="0"/>
                        </a:rPr>
                        <a:t> and Stimulants </a:t>
                      </a:r>
                      <a:endParaRPr lang="en-US" sz="1600" b="1"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177</a:t>
                      </a:r>
                    </a:p>
                  </a:txBody>
                  <a:tcPr marL="4737" marR="4737" marT="4737"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48562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All Fentanyl Death Rates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2013-2017</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41069735"/>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3319433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Stimulants other than Cocaine Death Rates by Age Distribution, 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98848"/>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905473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Stimulants other than Cocaine Death Rates by Age Distribution, 2013-2017</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7274308"/>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275255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All Opioids plus Stimulant Death Rates by Age Distribution, 2013-2017</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3917705"/>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2124426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All Opioids plus Stimulant Death Rates by Age Distribution, 2013-2017</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3281852"/>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48400" y="6388768"/>
            <a:ext cx="2743200" cy="276999"/>
          </a:xfrm>
          <a:prstGeom prst="rect">
            <a:avLst/>
          </a:prstGeom>
          <a:noFill/>
        </p:spPr>
        <p:txBody>
          <a:bodyPr wrap="square" rtlCol="0">
            <a:spAutoFit/>
          </a:bodyPr>
          <a:lstStyle/>
          <a:p>
            <a:r>
              <a:rPr lang="en-US" sz="1200" dirty="0">
                <a:latin typeface="+mj-lt"/>
              </a:rPr>
              <a:t>Rate is per 100,000 persons.  </a:t>
            </a:r>
          </a:p>
        </p:txBody>
      </p:sp>
    </p:spTree>
    <p:extLst>
      <p:ext uri="{BB962C8B-B14F-4D97-AF65-F5344CB8AC3E}">
        <p14:creationId xmlns:p14="http://schemas.microsoft.com/office/powerpoint/2010/main" val="4057780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CSMD Concordance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9948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6055735"/>
              </p:ext>
            </p:extLst>
          </p:nvPr>
        </p:nvGraphicFramePr>
        <p:xfrm>
          <a:off x="152399" y="1143000"/>
          <a:ext cx="8903055" cy="4696327"/>
        </p:xfrm>
        <a:graphic>
          <a:graphicData uri="http://schemas.openxmlformats.org/drawingml/2006/table">
            <a:tbl>
              <a:tblPr firstRow="1" bandRow="1">
                <a:tableStyleId>{073A0DAA-6AF3-43AB-8588-CEC1D06C72B9}</a:tableStyleId>
              </a:tblPr>
              <a:tblGrid>
                <a:gridCol w="2224786">
                  <a:extLst>
                    <a:ext uri="{9D8B030D-6E8A-4147-A177-3AD203B41FA5}">
                      <a16:colId xmlns:a16="http://schemas.microsoft.com/office/drawing/2014/main" val="20000"/>
                    </a:ext>
                  </a:extLst>
                </a:gridCol>
                <a:gridCol w="1041274">
                  <a:extLst>
                    <a:ext uri="{9D8B030D-6E8A-4147-A177-3AD203B41FA5}">
                      <a16:colId xmlns:a16="http://schemas.microsoft.com/office/drawing/2014/main" val="20001"/>
                    </a:ext>
                  </a:extLst>
                </a:gridCol>
                <a:gridCol w="1069549">
                  <a:extLst>
                    <a:ext uri="{9D8B030D-6E8A-4147-A177-3AD203B41FA5}">
                      <a16:colId xmlns:a16="http://schemas.microsoft.com/office/drawing/2014/main" val="20002"/>
                    </a:ext>
                  </a:extLst>
                </a:gridCol>
                <a:gridCol w="1133027">
                  <a:extLst>
                    <a:ext uri="{9D8B030D-6E8A-4147-A177-3AD203B41FA5}">
                      <a16:colId xmlns:a16="http://schemas.microsoft.com/office/drawing/2014/main" val="20003"/>
                    </a:ext>
                  </a:extLst>
                </a:gridCol>
                <a:gridCol w="1069549">
                  <a:extLst>
                    <a:ext uri="{9D8B030D-6E8A-4147-A177-3AD203B41FA5}">
                      <a16:colId xmlns:a16="http://schemas.microsoft.com/office/drawing/2014/main" val="20004"/>
                    </a:ext>
                  </a:extLst>
                </a:gridCol>
                <a:gridCol w="1069924">
                  <a:extLst>
                    <a:ext uri="{9D8B030D-6E8A-4147-A177-3AD203B41FA5}">
                      <a16:colId xmlns:a16="http://schemas.microsoft.com/office/drawing/2014/main" val="20005"/>
                    </a:ext>
                  </a:extLst>
                </a:gridCol>
                <a:gridCol w="1294946">
                  <a:extLst>
                    <a:ext uri="{9D8B030D-6E8A-4147-A177-3AD203B41FA5}">
                      <a16:colId xmlns:a16="http://schemas.microsoft.com/office/drawing/2014/main" val="20006"/>
                    </a:ext>
                  </a:extLst>
                </a:gridCol>
              </a:tblGrid>
              <a:tr h="762000">
                <a:tc>
                  <a:txBody>
                    <a:bodyPr/>
                    <a:lstStyle/>
                    <a:p>
                      <a:endParaRPr lang="en-US" sz="1800" b="1" dirty="0"/>
                    </a:p>
                    <a:p>
                      <a:r>
                        <a:rPr lang="en-US" sz="1800" b="1" dirty="0"/>
                        <a:t>Overdose</a:t>
                      </a:r>
                      <a:r>
                        <a:rPr lang="en-US" sz="1800" b="1" baseline="0" dirty="0"/>
                        <a:t> Death</a:t>
                      </a:r>
                      <a:endParaRPr lang="en-US" sz="1800" b="1" dirty="0"/>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2013</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a:t>
                      </a:r>
                      <a:r>
                        <a:rPr lang="en-US" sz="1800" b="1" i="0" u="none" strike="noStrike" dirty="0">
                          <a:solidFill>
                            <a:schemeClr val="bg1"/>
                          </a:solidFill>
                          <a:effectLst/>
                          <a:latin typeface="Arial" panose="020B0604020202020204" pitchFamily="34" charset="0"/>
                          <a:cs typeface="Arial" panose="020B0604020202020204" pitchFamily="34" charset="0"/>
                        </a:rPr>
                        <a:t>1,166</a:t>
                      </a:r>
                      <a:r>
                        <a:rPr lang="en-US" sz="1800" b="1" u="none" strike="noStrike" dirty="0">
                          <a:solidFill>
                            <a:schemeClr val="bg1"/>
                          </a:solidFill>
                          <a:effectLst/>
                          <a:latin typeface="Arial" panose="020B0604020202020204" pitchFamily="34" charset="0"/>
                          <a:cs typeface="Arial" panose="020B0604020202020204" pitchFamily="34" charset="0"/>
                        </a:rPr>
                        <a:t>)</a:t>
                      </a: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2014</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rPr>
                        <a:t>(n=1,263)</a:t>
                      </a:r>
                      <a:endParaRPr lang="en-US" sz="18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rPr>
                        <a:t>(n=1,451)</a:t>
                      </a:r>
                      <a:r>
                        <a:rPr lang="en-US" sz="1800" b="1" u="none" strike="noStrike" dirty="0">
                          <a:solidFill>
                            <a:schemeClr val="bg1"/>
                          </a:solidFill>
                          <a:effectLst/>
                          <a:latin typeface="Arial" panose="020B0604020202020204" pitchFamily="34" charset="0"/>
                          <a:cs typeface="Arial" panose="020B0604020202020204" pitchFamily="34" charset="0"/>
                        </a:rPr>
                        <a:t> </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2016</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(n=1,631)</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(n=1,776)</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Percent </a:t>
                      </a:r>
                      <a:r>
                        <a:rPr lang="en-US" sz="1800" b="1" i="0" u="none" strike="noStrike" dirty="0" err="1">
                          <a:solidFill>
                            <a:schemeClr val="bg1"/>
                          </a:solidFill>
                          <a:effectLst/>
                          <a:latin typeface="Arial" panose="020B0604020202020204" pitchFamily="34" charset="0"/>
                          <a:cs typeface="Arial" panose="020B0604020202020204" pitchFamily="34" charset="0"/>
                        </a:rPr>
                        <a:t>Difference</a:t>
                      </a:r>
                      <a:r>
                        <a:rPr lang="en-US" sz="18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8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460840">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fontAlgn="b"/>
                      <a:r>
                        <a:rPr lang="en-US" sz="1600" b="0" i="0" u="none" strike="noStrike" dirty="0">
                          <a:solidFill>
                            <a:srgbClr val="000000"/>
                          </a:solidFill>
                          <a:effectLst/>
                          <a:latin typeface="+mn-lt"/>
                        </a:rPr>
                        <a:t>-14</a:t>
                      </a:r>
                    </a:p>
                  </a:txBody>
                  <a:tcPr marL="9525" marR="9525" marT="9525" marB="0" anchor="b"/>
                </a:tc>
                <a:extLst>
                  <a:ext uri="{0D108BD9-81ED-4DB2-BD59-A6C34878D82A}">
                    <a16:rowId xmlns:a16="http://schemas.microsoft.com/office/drawing/2014/main" val="10001"/>
                  </a:ext>
                </a:extLst>
              </a:tr>
              <a:tr h="46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81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fontAlgn="b"/>
                      <a:r>
                        <a:rPr lang="en-US" sz="16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val="10002"/>
                  </a:ext>
                </a:extLst>
              </a:tr>
              <a:tr h="6490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fontAlgn="b"/>
                      <a:r>
                        <a:rPr lang="en-US" sz="1600" b="0" i="0" u="none" strike="noStrike" dirty="0">
                          <a:solidFill>
                            <a:srgbClr val="000000"/>
                          </a:solidFill>
                          <a:effectLst/>
                          <a:latin typeface="+mn-lt"/>
                        </a:rPr>
                        <a:t>-7</a:t>
                      </a:r>
                    </a:p>
                  </a:txBody>
                  <a:tcPr marL="9525" marR="9525" marT="9525" marB="0" anchor="b"/>
                </a:tc>
                <a:extLst>
                  <a:ext uri="{0D108BD9-81ED-4DB2-BD59-A6C34878D82A}">
                    <a16:rowId xmlns:a16="http://schemas.microsoft.com/office/drawing/2014/main" val="10004"/>
                  </a:ext>
                </a:extLst>
              </a:tr>
              <a:tr h="46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fontAlgn="b"/>
                      <a:r>
                        <a:rPr lang="en-US" sz="1600" b="0" i="0" u="none" strike="noStrike" dirty="0">
                          <a:solidFill>
                            <a:srgbClr val="000000"/>
                          </a:solidFill>
                          <a:effectLst/>
                          <a:latin typeface="+mn-lt"/>
                        </a:rPr>
                        <a:t>-5</a:t>
                      </a:r>
                    </a:p>
                  </a:txBody>
                  <a:tcPr marL="9525" marR="9525" marT="9525" marB="0" anchor="b"/>
                </a:tc>
                <a:extLst>
                  <a:ext uri="{0D108BD9-81ED-4DB2-BD59-A6C34878D82A}">
                    <a16:rowId xmlns:a16="http://schemas.microsoft.com/office/drawing/2014/main" val="10005"/>
                  </a:ext>
                </a:extLst>
              </a:tr>
              <a:tr h="46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fontAlgn="b"/>
                      <a:r>
                        <a:rPr lang="en-US" sz="1600" b="0" i="0" u="none" strike="noStrike" dirty="0">
                          <a:solidFill>
                            <a:srgbClr val="000000"/>
                          </a:solidFill>
                          <a:effectLst/>
                          <a:latin typeface="+mn-lt"/>
                        </a:rPr>
                        <a:t>-35</a:t>
                      </a:r>
                    </a:p>
                  </a:txBody>
                  <a:tcPr marL="9525" marR="9525" marT="9525" marB="0" anchor="b"/>
                </a:tc>
                <a:extLst>
                  <a:ext uri="{0D108BD9-81ED-4DB2-BD59-A6C34878D82A}">
                    <a16:rowId xmlns:a16="http://schemas.microsoft.com/office/drawing/2014/main" val="10006"/>
                  </a:ext>
                </a:extLst>
              </a:tr>
              <a:tr h="46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007"/>
                  </a:ext>
                </a:extLst>
              </a:tr>
              <a:tr h="46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fontAlgn="b"/>
                      <a:r>
                        <a:rPr lang="en-US" sz="1600" b="0" i="0" u="none" strike="noStrike" dirty="0">
                          <a:solidFill>
                            <a:srgbClr val="000000"/>
                          </a:solidFill>
                          <a:effectLst/>
                          <a:latin typeface="+mn-lt"/>
                        </a:rPr>
                        <a:t>-8</a:t>
                      </a:r>
                    </a:p>
                  </a:txBody>
                  <a:tcPr marL="9525" marR="9525" marT="9525" marB="0" anchor="b"/>
                </a:tc>
                <a:extLst>
                  <a:ext uri="{0D108BD9-81ED-4DB2-BD59-A6C34878D82A}">
                    <a16:rowId xmlns:a16="http://schemas.microsoft.com/office/drawing/2014/main" val="10008"/>
                  </a:ext>
                </a:extLst>
              </a:tr>
              <a:tr h="5202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84</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fontAlgn="b"/>
                      <a:r>
                        <a:rPr lang="en-US" sz="1600" b="0" i="0" u="none" strike="noStrike" dirty="0">
                          <a:solidFill>
                            <a:srgbClr val="000000"/>
                          </a:solidFill>
                          <a:effectLst/>
                          <a:latin typeface="+mn-lt"/>
                        </a:rPr>
                        <a:t>-9</a:t>
                      </a:r>
                    </a:p>
                  </a:txBody>
                  <a:tcPr marL="9525" marR="9525" marT="9525" marB="0" anchor="b"/>
                </a:tc>
                <a:extLst>
                  <a:ext uri="{0D108BD9-81ED-4DB2-BD59-A6C34878D82A}">
                    <a16:rowId xmlns:a16="http://schemas.microsoft.com/office/drawing/2014/main" val="10009"/>
                  </a:ext>
                </a:extLst>
              </a:tr>
            </a:tbl>
          </a:graphicData>
        </a:graphic>
      </p:graphicFrame>
      <p:sp>
        <p:nvSpPr>
          <p:cNvPr id="5" name="Title 4"/>
          <p:cNvSpPr>
            <a:spLocks noGrp="1"/>
          </p:cNvSpPr>
          <p:nvPr>
            <p:ph type="title"/>
          </p:nvPr>
        </p:nvSpPr>
        <p:spPr/>
        <p:txBody>
          <a:bodyPr/>
          <a:lstStyle/>
          <a:p>
            <a:r>
              <a:rPr lang="en-US" sz="2000" dirty="0">
                <a:latin typeface="+mj-lt"/>
              </a:rPr>
              <a:t>Percent who filled </a:t>
            </a:r>
            <a:r>
              <a:rPr lang="en-US" sz="2000" u="sng" dirty="0">
                <a:latin typeface="+mj-lt"/>
              </a:rPr>
              <a:t>any</a:t>
            </a:r>
            <a:r>
              <a:rPr lang="en-US" sz="2000" dirty="0">
                <a:latin typeface="+mj-lt"/>
              </a:rPr>
              <a:t> prescription in the Tennessee CSMD within </a:t>
            </a:r>
            <a:r>
              <a:rPr lang="en-US" sz="2000" u="sng" dirty="0">
                <a:latin typeface="+mj-lt"/>
              </a:rPr>
              <a:t>365 days</a:t>
            </a:r>
            <a:r>
              <a:rPr lang="en-US" sz="2000" dirty="0">
                <a:latin typeface="+mj-lt"/>
              </a:rPr>
              <a:t> of death by type of overdose death among all individuals who died by year, 2013-2017 (n=</a:t>
            </a:r>
            <a:r>
              <a:rPr lang="en-US" sz="2000" dirty="0"/>
              <a:t>7,287</a:t>
            </a:r>
            <a:r>
              <a:rPr lang="en-US" sz="2000" dirty="0">
                <a:latin typeface="+mj-lt"/>
              </a:rPr>
              <a:t> total)</a:t>
            </a:r>
            <a:r>
              <a:rPr lang="en-US" sz="2000" baseline="30000" dirty="0">
                <a:latin typeface="+mj-lt"/>
              </a:rPr>
              <a:t>a</a:t>
            </a:r>
            <a:r>
              <a:rPr lang="en-US" sz="2000" dirty="0">
                <a:latin typeface="+mj-lt"/>
              </a:rPr>
              <a:t> </a:t>
            </a:r>
          </a:p>
        </p:txBody>
      </p:sp>
      <p:sp>
        <p:nvSpPr>
          <p:cNvPr id="3" name="Rectangle 2"/>
          <p:cNvSpPr/>
          <p:nvPr/>
        </p:nvSpPr>
        <p:spPr>
          <a:xfrm>
            <a:off x="228600" y="6400800"/>
            <a:ext cx="3597460" cy="338554"/>
          </a:xfrm>
          <a:prstGeom prst="rect">
            <a:avLst/>
          </a:prstGeom>
        </p:spPr>
        <p:txBody>
          <a:bodyPr wrap="none">
            <a:spAutoFit/>
          </a:bodyPr>
          <a:lstStyle/>
          <a:p>
            <a:r>
              <a:rPr lang="en-US" sz="1600" b="1" baseline="30000" dirty="0" err="1"/>
              <a:t>b</a:t>
            </a:r>
            <a:r>
              <a:rPr lang="en-US" sz="1600" b="1" dirty="0" err="1"/>
              <a:t>Difference</a:t>
            </a:r>
            <a:r>
              <a:rPr lang="en-US" sz="1600" b="1" dirty="0"/>
              <a:t> between 2017 and 2013</a:t>
            </a:r>
          </a:p>
        </p:txBody>
      </p:sp>
    </p:spTree>
    <p:extLst>
      <p:ext uri="{BB962C8B-B14F-4D97-AF65-F5344CB8AC3E}">
        <p14:creationId xmlns:p14="http://schemas.microsoft.com/office/powerpoint/2010/main" val="3764616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Percent who filled </a:t>
            </a:r>
            <a:r>
              <a:rPr lang="en-US" sz="2000" u="sng" dirty="0">
                <a:latin typeface="+mj-lt"/>
              </a:rPr>
              <a:t>any</a:t>
            </a:r>
            <a:r>
              <a:rPr lang="en-US" sz="2000" dirty="0">
                <a:latin typeface="+mj-lt"/>
              </a:rPr>
              <a:t> prescription in the Tennessee CSMD within </a:t>
            </a:r>
            <a:r>
              <a:rPr lang="en-US" sz="2000" u="sng" dirty="0">
                <a:latin typeface="+mj-lt"/>
              </a:rPr>
              <a:t>60 days</a:t>
            </a:r>
            <a:r>
              <a:rPr lang="en-US" sz="2000" dirty="0">
                <a:latin typeface="+mj-lt"/>
              </a:rPr>
              <a:t> of death by type of overdose death among all individuals who died by year, 2013-2017 (n=</a:t>
            </a:r>
            <a:r>
              <a:rPr lang="en-US" sz="2000" dirty="0"/>
              <a:t>7,287</a:t>
            </a:r>
            <a:r>
              <a:rPr lang="en-US" sz="2000" dirty="0">
                <a:latin typeface="+mj-lt"/>
              </a:rPr>
              <a:t> total)</a:t>
            </a:r>
            <a:r>
              <a:rPr lang="en-US" sz="2000" baseline="30000" dirty="0">
                <a:latin typeface="+mj-lt"/>
              </a:rPr>
              <a:t>a</a:t>
            </a:r>
            <a:r>
              <a:rPr lang="en-US" sz="2000" dirty="0">
                <a:latin typeface="+mj-lt"/>
              </a:rPr>
              <a:t> </a:t>
            </a:r>
          </a:p>
        </p:txBody>
      </p:sp>
      <p:graphicFrame>
        <p:nvGraphicFramePr>
          <p:cNvPr id="2" name="Table 1"/>
          <p:cNvGraphicFramePr>
            <a:graphicFrameLocks noGrp="1"/>
          </p:cNvGraphicFramePr>
          <p:nvPr>
            <p:extLst>
              <p:ext uri="{D42A27DB-BD31-4B8C-83A1-F6EECF244321}">
                <p14:modId xmlns:p14="http://schemas.microsoft.com/office/powerpoint/2010/main" val="2916180222"/>
              </p:ext>
            </p:extLst>
          </p:nvPr>
        </p:nvGraphicFramePr>
        <p:xfrm>
          <a:off x="127000" y="1143000"/>
          <a:ext cx="8904081" cy="4800599"/>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20000"/>
                    </a:ext>
                  </a:extLst>
                </a:gridCol>
                <a:gridCol w="1069924">
                  <a:extLst>
                    <a:ext uri="{9D8B030D-6E8A-4147-A177-3AD203B41FA5}">
                      <a16:colId xmlns:a16="http://schemas.microsoft.com/office/drawing/2014/main" val="20001"/>
                    </a:ext>
                  </a:extLst>
                </a:gridCol>
                <a:gridCol w="1069924">
                  <a:extLst>
                    <a:ext uri="{9D8B030D-6E8A-4147-A177-3AD203B41FA5}">
                      <a16:colId xmlns:a16="http://schemas.microsoft.com/office/drawing/2014/main" val="20002"/>
                    </a:ext>
                  </a:extLst>
                </a:gridCol>
                <a:gridCol w="1042985">
                  <a:extLst>
                    <a:ext uri="{9D8B030D-6E8A-4147-A177-3AD203B41FA5}">
                      <a16:colId xmlns:a16="http://schemas.microsoft.com/office/drawing/2014/main" val="20003"/>
                    </a:ext>
                  </a:extLst>
                </a:gridCol>
                <a:gridCol w="1069924">
                  <a:extLst>
                    <a:ext uri="{9D8B030D-6E8A-4147-A177-3AD203B41FA5}">
                      <a16:colId xmlns:a16="http://schemas.microsoft.com/office/drawing/2014/main" val="20004"/>
                    </a:ext>
                  </a:extLst>
                </a:gridCol>
                <a:gridCol w="1069924">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725844">
                <a:tc>
                  <a:txBody>
                    <a:bodyPr/>
                    <a:lstStyle/>
                    <a:p>
                      <a:endParaRPr lang="en-US" sz="1800" b="1" dirty="0"/>
                    </a:p>
                    <a:p>
                      <a:r>
                        <a:rPr lang="en-US" sz="1800" b="1" dirty="0"/>
                        <a:t>Overdose</a:t>
                      </a:r>
                      <a:r>
                        <a:rPr lang="en-US" sz="1800" b="1" baseline="0" dirty="0"/>
                        <a:t> Death</a:t>
                      </a:r>
                      <a:endParaRPr lang="en-US" sz="1800" b="1" dirty="0"/>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2013</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a:t>
                      </a:r>
                      <a:r>
                        <a:rPr lang="en-US" sz="1800" b="1" i="0" u="none" strike="noStrike" dirty="0">
                          <a:solidFill>
                            <a:schemeClr val="bg1"/>
                          </a:solidFill>
                          <a:effectLst/>
                          <a:latin typeface="Arial" panose="020B0604020202020204" pitchFamily="34" charset="0"/>
                          <a:cs typeface="Arial" panose="020B0604020202020204" pitchFamily="34" charset="0"/>
                        </a:rPr>
                        <a:t>1,166</a:t>
                      </a:r>
                      <a:r>
                        <a:rPr lang="en-US" sz="1800" b="1" u="none" strike="noStrike" dirty="0">
                          <a:solidFill>
                            <a:schemeClr val="bg1"/>
                          </a:solidFill>
                          <a:effectLst/>
                          <a:latin typeface="Arial" panose="020B0604020202020204" pitchFamily="34" charset="0"/>
                          <a:cs typeface="Arial" panose="020B0604020202020204" pitchFamily="34" charset="0"/>
                        </a:rPr>
                        <a:t>)</a:t>
                      </a: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2014</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rPr>
                        <a:t>(n=1,263)</a:t>
                      </a:r>
                      <a:endParaRPr lang="en-US" sz="18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rPr>
                        <a:t>(n=1,451)</a:t>
                      </a:r>
                      <a:r>
                        <a:rPr lang="en-US" sz="1800" b="1" u="none" strike="noStrike" dirty="0">
                          <a:solidFill>
                            <a:schemeClr val="bg1"/>
                          </a:solidFill>
                          <a:effectLst/>
                          <a:latin typeface="Arial" panose="020B0604020202020204" pitchFamily="34" charset="0"/>
                          <a:cs typeface="Arial" panose="020B0604020202020204" pitchFamily="34" charset="0"/>
                        </a:rPr>
                        <a:t> </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2016</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(n=1,631)</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(n=1,776)</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Percent </a:t>
                      </a:r>
                      <a:r>
                        <a:rPr lang="en-US" sz="1800" b="1" i="0" u="none" strike="noStrike" dirty="0" err="1">
                          <a:solidFill>
                            <a:schemeClr val="bg1"/>
                          </a:solidFill>
                          <a:effectLst/>
                          <a:latin typeface="Arial" panose="020B0604020202020204" pitchFamily="34" charset="0"/>
                          <a:cs typeface="Arial" panose="020B0604020202020204" pitchFamily="34" charset="0"/>
                        </a:rPr>
                        <a:t>Difference</a:t>
                      </a:r>
                      <a:r>
                        <a:rPr lang="en-US" sz="18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8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483896">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fontAlgn="b"/>
                      <a:r>
                        <a:rPr lang="en-US" sz="1600" b="0" i="0" u="none" strike="noStrike" dirty="0">
                          <a:solidFill>
                            <a:srgbClr val="000000"/>
                          </a:solidFill>
                          <a:effectLst/>
                          <a:latin typeface="+mn-lt"/>
                        </a:rPr>
                        <a:t>-18</a:t>
                      </a:r>
                    </a:p>
                  </a:txBody>
                  <a:tcPr marL="9525" marR="9525" marT="9525" marB="0" anchor="b"/>
                </a:tc>
                <a:extLst>
                  <a:ext uri="{0D108BD9-81ED-4DB2-BD59-A6C34878D82A}">
                    <a16:rowId xmlns:a16="http://schemas.microsoft.com/office/drawing/2014/main" val="10001"/>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10002"/>
                  </a:ext>
                </a:extLst>
              </a:tr>
              <a:tr h="6502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fontAlgn="b"/>
                      <a:r>
                        <a:rPr lang="en-US" sz="1600" b="0" i="0" u="none" strike="noStrike" dirty="0">
                          <a:solidFill>
                            <a:srgbClr val="000000"/>
                          </a:solidFill>
                          <a:effectLst/>
                          <a:latin typeface="+mn-lt"/>
                        </a:rPr>
                        <a:t>-8</a:t>
                      </a:r>
                    </a:p>
                  </a:txBody>
                  <a:tcPr marL="9525" marR="9525" marT="9525" marB="0" anchor="b"/>
                </a:tc>
                <a:extLst>
                  <a:ext uri="{0D108BD9-81ED-4DB2-BD59-A6C34878D82A}">
                    <a16:rowId xmlns:a16="http://schemas.microsoft.com/office/drawing/2014/main" val="10004"/>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fontAlgn="b"/>
                      <a:r>
                        <a:rPr lang="en-US" sz="1600" b="0" i="0" u="none" strike="noStrike" dirty="0">
                          <a:solidFill>
                            <a:srgbClr val="000000"/>
                          </a:solidFill>
                          <a:effectLst/>
                          <a:latin typeface="+mn-lt"/>
                        </a:rPr>
                        <a:t>-10</a:t>
                      </a:r>
                    </a:p>
                  </a:txBody>
                  <a:tcPr marL="9525" marR="9525" marT="9525" marB="0" anchor="b"/>
                </a:tc>
                <a:extLst>
                  <a:ext uri="{0D108BD9-81ED-4DB2-BD59-A6C34878D82A}">
                    <a16:rowId xmlns:a16="http://schemas.microsoft.com/office/drawing/2014/main" val="10005"/>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fontAlgn="b"/>
                      <a:r>
                        <a:rPr lang="en-US" sz="1600" b="0" i="0" u="none" strike="noStrike" dirty="0">
                          <a:solidFill>
                            <a:srgbClr val="000000"/>
                          </a:solidFill>
                          <a:effectLst/>
                          <a:latin typeface="+mn-lt"/>
                        </a:rPr>
                        <a:t>-47</a:t>
                      </a:r>
                    </a:p>
                  </a:txBody>
                  <a:tcPr marL="9525" marR="9525" marT="9525" marB="0" anchor="b"/>
                </a:tc>
                <a:extLst>
                  <a:ext uri="{0D108BD9-81ED-4DB2-BD59-A6C34878D82A}">
                    <a16:rowId xmlns:a16="http://schemas.microsoft.com/office/drawing/2014/main" val="10006"/>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10007"/>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a:r>
                        <a:rPr lang="en-US" sz="1600" dirty="0"/>
                        <a:t>55</a:t>
                      </a:r>
                    </a:p>
                  </a:txBody>
                  <a:tcPr marL="4737" marR="4737" marT="4737" marB="0" anchor="b"/>
                </a:tc>
                <a:tc>
                  <a:txBody>
                    <a:bodyPr/>
                    <a:lstStyle/>
                    <a:p>
                      <a:pPr algn="ctr"/>
                      <a:r>
                        <a:rPr lang="en-US" sz="1600" dirty="0"/>
                        <a:t>57</a:t>
                      </a:r>
                    </a:p>
                  </a:txBody>
                  <a:tcPr marL="4737" marR="4737" marT="4737" marB="0" anchor="b"/>
                </a:tc>
                <a:tc>
                  <a:txBody>
                    <a:bodyPr/>
                    <a:lstStyle/>
                    <a:p>
                      <a:pPr algn="ctr" fontAlgn="b"/>
                      <a:r>
                        <a:rPr lang="en-US" sz="1600" b="0" i="0" u="none" strike="noStrike" dirty="0">
                          <a:solidFill>
                            <a:srgbClr val="000000"/>
                          </a:solidFill>
                          <a:effectLst/>
                          <a:latin typeface="+mn-lt"/>
                        </a:rPr>
                        <a:t>-12</a:t>
                      </a:r>
                    </a:p>
                  </a:txBody>
                  <a:tcPr marL="9525" marR="9525" marT="9525" marB="0" anchor="b"/>
                </a:tc>
                <a:extLst>
                  <a:ext uri="{0D108BD9-81ED-4DB2-BD59-A6C34878D82A}">
                    <a16:rowId xmlns:a16="http://schemas.microsoft.com/office/drawing/2014/main" val="10008"/>
                  </a:ext>
                </a:extLst>
              </a:tr>
              <a:tr h="5211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fontAlgn="b"/>
                      <a:r>
                        <a:rPr lang="en-US" sz="1600" b="0" i="0" u="none" strike="noStrike" dirty="0">
                          <a:solidFill>
                            <a:srgbClr val="000000"/>
                          </a:solidFill>
                          <a:effectLst/>
                          <a:latin typeface="+mn-lt"/>
                        </a:rPr>
                        <a:t>-14</a:t>
                      </a:r>
                    </a:p>
                  </a:txBody>
                  <a:tcPr marL="9525" marR="9525" marT="9525" marB="0" anchor="b"/>
                </a:tc>
                <a:extLst>
                  <a:ext uri="{0D108BD9-81ED-4DB2-BD59-A6C34878D82A}">
                    <a16:rowId xmlns:a16="http://schemas.microsoft.com/office/drawing/2014/main" val="10009"/>
                  </a:ext>
                </a:extLst>
              </a:tr>
            </a:tbl>
          </a:graphicData>
        </a:graphic>
      </p:graphicFrame>
      <p:sp>
        <p:nvSpPr>
          <p:cNvPr id="3" name="Rectangle 2"/>
          <p:cNvSpPr/>
          <p:nvPr/>
        </p:nvSpPr>
        <p:spPr>
          <a:xfrm>
            <a:off x="228600" y="6400800"/>
            <a:ext cx="3597460" cy="338554"/>
          </a:xfrm>
          <a:prstGeom prst="rect">
            <a:avLst/>
          </a:prstGeom>
        </p:spPr>
        <p:txBody>
          <a:bodyPr wrap="none">
            <a:spAutoFit/>
          </a:bodyPr>
          <a:lstStyle/>
          <a:p>
            <a:r>
              <a:rPr lang="en-US" sz="1600" b="1" baseline="30000" dirty="0" err="1"/>
              <a:t>b</a:t>
            </a:r>
            <a:r>
              <a:rPr lang="en-US" sz="1600" b="1" dirty="0" err="1"/>
              <a:t>Difference</a:t>
            </a:r>
            <a:r>
              <a:rPr lang="en-US" sz="1600" b="1" dirty="0"/>
              <a:t> between 2017 and 2013</a:t>
            </a:r>
          </a:p>
        </p:txBody>
      </p:sp>
    </p:spTree>
    <p:extLst>
      <p:ext uri="{BB962C8B-B14F-4D97-AF65-F5344CB8AC3E}">
        <p14:creationId xmlns:p14="http://schemas.microsoft.com/office/powerpoint/2010/main" val="278810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latin typeface="+mj-lt"/>
              </a:rPr>
              <a:t>Percent who filled a prescription for an opioid or benzodiazepine in the Tennessee CSMD within </a:t>
            </a:r>
            <a:r>
              <a:rPr lang="en-US" sz="1800" u="sng" dirty="0">
                <a:latin typeface="+mj-lt"/>
              </a:rPr>
              <a:t>60 days</a:t>
            </a:r>
            <a:r>
              <a:rPr lang="en-US" sz="1800" dirty="0">
                <a:latin typeface="+mj-lt"/>
              </a:rPr>
              <a:t> of death by type of overdose death among all individuals who died by year, 2013-2017 (n=</a:t>
            </a:r>
            <a:r>
              <a:rPr lang="en-US" sz="1800" dirty="0"/>
              <a:t>7,287</a:t>
            </a:r>
            <a:r>
              <a:rPr lang="en-US" sz="1800" dirty="0">
                <a:latin typeface="+mj-lt"/>
              </a:rPr>
              <a:t> total)</a:t>
            </a:r>
            <a:r>
              <a:rPr lang="en-US" sz="1800" baseline="30000" dirty="0">
                <a:latin typeface="+mj-lt"/>
              </a:rPr>
              <a:t>a</a:t>
            </a:r>
            <a:r>
              <a:rPr lang="en-US" sz="1800" dirty="0">
                <a:latin typeface="+mj-lt"/>
              </a:rPr>
              <a:t> </a:t>
            </a:r>
          </a:p>
        </p:txBody>
      </p:sp>
      <p:sp>
        <p:nvSpPr>
          <p:cNvPr id="3" name="Rectangle 2"/>
          <p:cNvSpPr/>
          <p:nvPr/>
        </p:nvSpPr>
        <p:spPr>
          <a:xfrm>
            <a:off x="76200" y="6539299"/>
            <a:ext cx="3159839" cy="307777"/>
          </a:xfrm>
          <a:prstGeom prst="rect">
            <a:avLst/>
          </a:prstGeom>
        </p:spPr>
        <p:txBody>
          <a:bodyPr wrap="none">
            <a:spAutoFit/>
          </a:bodyPr>
          <a:lstStyle/>
          <a:p>
            <a:r>
              <a:rPr lang="en-US" sz="1400" b="1" baseline="30000" dirty="0" err="1"/>
              <a:t>b</a:t>
            </a:r>
            <a:r>
              <a:rPr lang="en-US" sz="1400" b="1" dirty="0" err="1"/>
              <a:t>Difference</a:t>
            </a:r>
            <a:r>
              <a:rPr lang="en-US" sz="1400" b="1" dirty="0"/>
              <a:t> between 2013 and 2017</a:t>
            </a:r>
          </a:p>
        </p:txBody>
      </p:sp>
      <p:graphicFrame>
        <p:nvGraphicFramePr>
          <p:cNvPr id="7" name="Table 6"/>
          <p:cNvGraphicFramePr>
            <a:graphicFrameLocks noGrp="1"/>
          </p:cNvGraphicFramePr>
          <p:nvPr>
            <p:extLst>
              <p:ext uri="{D42A27DB-BD31-4B8C-83A1-F6EECF244321}">
                <p14:modId xmlns:p14="http://schemas.microsoft.com/office/powerpoint/2010/main" val="706009198"/>
              </p:ext>
            </p:extLst>
          </p:nvPr>
        </p:nvGraphicFramePr>
        <p:xfrm>
          <a:off x="76200" y="1041403"/>
          <a:ext cx="9046034" cy="5029199"/>
        </p:xfrm>
        <a:graphic>
          <a:graphicData uri="http://schemas.openxmlformats.org/drawingml/2006/table">
            <a:tbl>
              <a:tblPr firstRow="1" bandRow="1">
                <a:tableStyleId>{073A0DAA-6AF3-43AB-8588-CEC1D06C72B9}</a:tableStyleId>
              </a:tblPr>
              <a:tblGrid>
                <a:gridCol w="1817060">
                  <a:extLst>
                    <a:ext uri="{9D8B030D-6E8A-4147-A177-3AD203B41FA5}">
                      <a16:colId xmlns:a16="http://schemas.microsoft.com/office/drawing/2014/main" val="20000"/>
                    </a:ext>
                  </a:extLst>
                </a:gridCol>
                <a:gridCol w="490016">
                  <a:extLst>
                    <a:ext uri="{9D8B030D-6E8A-4147-A177-3AD203B41FA5}">
                      <a16:colId xmlns:a16="http://schemas.microsoft.com/office/drawing/2014/main" val="20001"/>
                    </a:ext>
                  </a:extLst>
                </a:gridCol>
                <a:gridCol w="490016">
                  <a:extLst>
                    <a:ext uri="{9D8B030D-6E8A-4147-A177-3AD203B41FA5}">
                      <a16:colId xmlns:a16="http://schemas.microsoft.com/office/drawing/2014/main" val="20002"/>
                    </a:ext>
                  </a:extLst>
                </a:gridCol>
                <a:gridCol w="490016">
                  <a:extLst>
                    <a:ext uri="{9D8B030D-6E8A-4147-A177-3AD203B41FA5}">
                      <a16:colId xmlns:a16="http://schemas.microsoft.com/office/drawing/2014/main" val="20003"/>
                    </a:ext>
                  </a:extLst>
                </a:gridCol>
                <a:gridCol w="490016">
                  <a:extLst>
                    <a:ext uri="{9D8B030D-6E8A-4147-A177-3AD203B41FA5}">
                      <a16:colId xmlns:a16="http://schemas.microsoft.com/office/drawing/2014/main" val="20004"/>
                    </a:ext>
                  </a:extLst>
                </a:gridCol>
                <a:gridCol w="490016">
                  <a:extLst>
                    <a:ext uri="{9D8B030D-6E8A-4147-A177-3AD203B41FA5}">
                      <a16:colId xmlns:a16="http://schemas.microsoft.com/office/drawing/2014/main" val="20005"/>
                    </a:ext>
                  </a:extLst>
                </a:gridCol>
                <a:gridCol w="1074577">
                  <a:extLst>
                    <a:ext uri="{9D8B030D-6E8A-4147-A177-3AD203B41FA5}">
                      <a16:colId xmlns:a16="http://schemas.microsoft.com/office/drawing/2014/main" val="20006"/>
                    </a:ext>
                  </a:extLst>
                </a:gridCol>
                <a:gridCol w="76623">
                  <a:extLst>
                    <a:ext uri="{9D8B030D-6E8A-4147-A177-3AD203B41FA5}">
                      <a16:colId xmlns:a16="http://schemas.microsoft.com/office/drawing/2014/main" val="20007"/>
                    </a:ext>
                  </a:extLst>
                </a:gridCol>
                <a:gridCol w="490016">
                  <a:extLst>
                    <a:ext uri="{9D8B030D-6E8A-4147-A177-3AD203B41FA5}">
                      <a16:colId xmlns:a16="http://schemas.microsoft.com/office/drawing/2014/main" val="20008"/>
                    </a:ext>
                  </a:extLst>
                </a:gridCol>
                <a:gridCol w="490016">
                  <a:extLst>
                    <a:ext uri="{9D8B030D-6E8A-4147-A177-3AD203B41FA5}">
                      <a16:colId xmlns:a16="http://schemas.microsoft.com/office/drawing/2014/main" val="20009"/>
                    </a:ext>
                  </a:extLst>
                </a:gridCol>
                <a:gridCol w="490016">
                  <a:extLst>
                    <a:ext uri="{9D8B030D-6E8A-4147-A177-3AD203B41FA5}">
                      <a16:colId xmlns:a16="http://schemas.microsoft.com/office/drawing/2014/main" val="20010"/>
                    </a:ext>
                  </a:extLst>
                </a:gridCol>
                <a:gridCol w="490016">
                  <a:extLst>
                    <a:ext uri="{9D8B030D-6E8A-4147-A177-3AD203B41FA5}">
                      <a16:colId xmlns:a16="http://schemas.microsoft.com/office/drawing/2014/main" val="20011"/>
                    </a:ext>
                  </a:extLst>
                </a:gridCol>
                <a:gridCol w="490016">
                  <a:extLst>
                    <a:ext uri="{9D8B030D-6E8A-4147-A177-3AD203B41FA5}">
                      <a16:colId xmlns:a16="http://schemas.microsoft.com/office/drawing/2014/main" val="20012"/>
                    </a:ext>
                  </a:extLst>
                </a:gridCol>
                <a:gridCol w="1177614">
                  <a:extLst>
                    <a:ext uri="{9D8B030D-6E8A-4147-A177-3AD203B41FA5}">
                      <a16:colId xmlns:a16="http://schemas.microsoft.com/office/drawing/2014/main" val="20013"/>
                    </a:ext>
                  </a:extLst>
                </a:gridCol>
              </a:tblGrid>
              <a:tr h="490307">
                <a:tc>
                  <a:txBody>
                    <a:bodyPr/>
                    <a:lstStyle/>
                    <a:p>
                      <a:endParaRPr lang="en-US" sz="1500" b="1" dirty="0"/>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716668">
                <a:tc>
                  <a:txBody>
                    <a:bodyPr/>
                    <a:lstStyle/>
                    <a:p>
                      <a:r>
                        <a:rPr lang="en-US" sz="1500" b="1" dirty="0">
                          <a:solidFill>
                            <a:schemeClr val="bg1"/>
                          </a:solidFill>
                        </a:rPr>
                        <a:t>Overdose</a:t>
                      </a:r>
                      <a:r>
                        <a:rPr lang="en-US" sz="1500" b="1" baseline="0" dirty="0">
                          <a:solidFill>
                            <a:schemeClr val="bg1"/>
                          </a:solidFill>
                        </a:rPr>
                        <a:t> Death</a:t>
                      </a:r>
                      <a:endParaRPr lang="en-US" sz="1500" b="1" dirty="0">
                        <a:solidFill>
                          <a:schemeClr val="bg1"/>
                        </a:solidFill>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77778">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fontAlgn="b"/>
                      <a:r>
                        <a:rPr lang="en-US" sz="1400" b="0" i="0" u="none" strike="noStrike" dirty="0">
                          <a:solidFill>
                            <a:srgbClr val="000000"/>
                          </a:solidFill>
                          <a:effectLst/>
                          <a:latin typeface="+mn-lt"/>
                        </a:rPr>
                        <a:t>-18</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fontAlgn="b"/>
                      <a:r>
                        <a:rPr lang="en-US" sz="14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10002"/>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fontAlgn="b"/>
                      <a:r>
                        <a:rPr lang="en-US" sz="1400" b="0" i="0" u="none" strike="noStrike" dirty="0">
                          <a:solidFill>
                            <a:srgbClr val="000000"/>
                          </a:solidFill>
                          <a:effectLst/>
                          <a:latin typeface="+mn-lt"/>
                        </a:rPr>
                        <a:t>-20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fontAlgn="b"/>
                      <a:r>
                        <a:rPr lang="en-US" sz="1400" b="0"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10003"/>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fontAlgn="b"/>
                      <a:r>
                        <a:rPr lang="en-US" sz="1400" b="0" i="0" u="none" strike="noStrike" dirty="0">
                          <a:solidFill>
                            <a:srgbClr val="000000"/>
                          </a:solidFill>
                          <a:effectLst/>
                          <a:latin typeface="+mn-lt"/>
                        </a:rPr>
                        <a:t>-9</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fontAlgn="b"/>
                      <a:r>
                        <a:rPr lang="en-US" sz="1400" b="0" i="0" u="none" strike="noStrike" dirty="0">
                          <a:solidFill>
                            <a:srgbClr val="000000"/>
                          </a:solidFill>
                          <a:effectLst/>
                          <a:latin typeface="+mn-lt"/>
                        </a:rPr>
                        <a:t>-13</a:t>
                      </a:r>
                    </a:p>
                  </a:txBody>
                  <a:tcPr marL="9525" marR="9525" marT="9525" marB="0" anchor="b"/>
                </a:tc>
                <a:extLst>
                  <a:ext uri="{0D108BD9-81ED-4DB2-BD59-A6C34878D82A}">
                    <a16:rowId xmlns:a16="http://schemas.microsoft.com/office/drawing/2014/main" val="10005"/>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b"/>
                </a:tc>
                <a:tc>
                  <a:txBody>
                    <a:bodyPr/>
                    <a:lstStyle/>
                    <a:p>
                      <a:pPr algn="ctr" fontAlgn="b"/>
                      <a:r>
                        <a:rPr lang="en-US" sz="1400" b="0" i="0" u="none" strike="noStrike" dirty="0">
                          <a:solidFill>
                            <a:srgbClr val="000000"/>
                          </a:solidFill>
                          <a:effectLst/>
                          <a:latin typeface="+mn-lt"/>
                        </a:rPr>
                        <a:t>-3</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b"/>
                </a:tc>
                <a:tc>
                  <a:txBody>
                    <a:bodyPr/>
                    <a:lstStyle/>
                    <a:p>
                      <a:pPr algn="ctr" fontAlgn="b"/>
                      <a:r>
                        <a:rPr lang="en-US" sz="14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10006"/>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fontAlgn="b"/>
                      <a:r>
                        <a:rPr lang="en-US" sz="1400" b="0" i="0" u="none" strike="noStrike" dirty="0">
                          <a:solidFill>
                            <a:srgbClr val="000000"/>
                          </a:solidFill>
                          <a:effectLst/>
                          <a:latin typeface="+mn-lt"/>
                        </a:rPr>
                        <a:t>-45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b"/>
                </a:tc>
                <a:tc>
                  <a:txBody>
                    <a:bodyPr/>
                    <a:lstStyle/>
                    <a:p>
                      <a:pPr algn="ctr" fontAlgn="b"/>
                      <a:r>
                        <a:rPr lang="en-US" sz="1400" b="0" i="0" u="none" strike="noStrike" dirty="0">
                          <a:solidFill>
                            <a:srgbClr val="000000"/>
                          </a:solidFill>
                          <a:effectLst/>
                          <a:latin typeface="+mn-lt"/>
                        </a:rPr>
                        <a:t>-42</a:t>
                      </a:r>
                    </a:p>
                  </a:txBody>
                  <a:tcPr marL="9525" marR="9525" marT="9525" marB="0" anchor="b"/>
                </a:tc>
                <a:extLst>
                  <a:ext uri="{0D108BD9-81ED-4DB2-BD59-A6C34878D82A}">
                    <a16:rowId xmlns:a16="http://schemas.microsoft.com/office/drawing/2014/main" val="10007"/>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fontAlgn="b"/>
                      <a:r>
                        <a:rPr lang="en-US" sz="1400" b="0" i="0" u="none" strike="noStrike" dirty="0">
                          <a:solidFill>
                            <a:srgbClr val="000000"/>
                          </a:solidFill>
                          <a:effectLst/>
                          <a:latin typeface="+mn-lt"/>
                        </a:rPr>
                        <a:t>-4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fontAlgn="b"/>
                      <a:r>
                        <a:rPr lang="en-US" sz="1400" b="0" i="0" u="none" strike="noStrike" dirty="0">
                          <a:solidFill>
                            <a:srgbClr val="000000"/>
                          </a:solidFill>
                          <a:effectLst/>
                          <a:latin typeface="+mn-lt"/>
                        </a:rPr>
                        <a:t>8</a:t>
                      </a:r>
                    </a:p>
                  </a:txBody>
                  <a:tcPr marL="9525" marR="9525" marT="9525" marB="0" anchor="b"/>
                </a:tc>
                <a:extLst>
                  <a:ext uri="{0D108BD9-81ED-4DB2-BD59-A6C34878D82A}">
                    <a16:rowId xmlns:a16="http://schemas.microsoft.com/office/drawing/2014/main" val="10008"/>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fontAlgn="b"/>
                      <a:r>
                        <a:rPr lang="en-US" sz="1400" b="0" i="0" u="none" strike="noStrike" dirty="0">
                          <a:solidFill>
                            <a:srgbClr val="000000"/>
                          </a:solidFill>
                          <a:effectLst/>
                          <a:latin typeface="+mn-lt"/>
                        </a:rPr>
                        <a:t>-15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fontAlgn="b"/>
                      <a:r>
                        <a:rPr lang="en-US" sz="1400" b="0" i="0" u="none" strike="noStrike" dirty="0">
                          <a:solidFill>
                            <a:srgbClr val="000000"/>
                          </a:solidFill>
                          <a:effectLst/>
                          <a:latin typeface="+mn-lt"/>
                        </a:rPr>
                        <a:t>-18</a:t>
                      </a:r>
                    </a:p>
                  </a:txBody>
                  <a:tcPr marL="9525" marR="9525" marT="9525" marB="0" anchor="b"/>
                </a:tc>
                <a:extLst>
                  <a:ext uri="{0D108BD9-81ED-4DB2-BD59-A6C34878D82A}">
                    <a16:rowId xmlns:a16="http://schemas.microsoft.com/office/drawing/2014/main" val="10009"/>
                  </a:ext>
                </a:extLst>
              </a:tr>
              <a:tr h="4777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fontAlgn="b"/>
                      <a:r>
                        <a:rPr lang="en-US" sz="1400" b="0" i="0" u="none" strike="noStrike" dirty="0">
                          <a:solidFill>
                            <a:srgbClr val="000000"/>
                          </a:solidFill>
                          <a:effectLst/>
                          <a:latin typeface="+mn-lt"/>
                        </a:rPr>
                        <a:t>-15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fontAlgn="b"/>
                      <a:r>
                        <a:rPr lang="en-US" sz="1400" b="0" i="0" u="none" strike="noStrike" dirty="0">
                          <a:solidFill>
                            <a:srgbClr val="000000"/>
                          </a:solidFill>
                          <a:effectLst/>
                          <a:latin typeface="+mn-lt"/>
                        </a:rPr>
                        <a:t>-19</a:t>
                      </a: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45651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latin typeface="+mj-lt"/>
              </a:rPr>
              <a:t>Percent who filled a prescription for an opioid or benzodiazepine in the Tennessee CSMD within </a:t>
            </a:r>
            <a:r>
              <a:rPr lang="en-US" sz="1800" u="sng" dirty="0">
                <a:latin typeface="+mj-lt"/>
              </a:rPr>
              <a:t>180 days</a:t>
            </a:r>
            <a:r>
              <a:rPr lang="en-US" sz="1800" dirty="0">
                <a:latin typeface="+mj-lt"/>
              </a:rPr>
              <a:t> of death by type of overdose death among all individuals who died by year, 2013-2017 (n=</a:t>
            </a:r>
            <a:r>
              <a:rPr lang="en-US" sz="1800" dirty="0"/>
              <a:t>7,287</a:t>
            </a:r>
            <a:r>
              <a:rPr lang="en-US" sz="1800" dirty="0">
                <a:latin typeface="+mj-lt"/>
              </a:rPr>
              <a:t> total)</a:t>
            </a:r>
            <a:r>
              <a:rPr lang="en-US" sz="1800" baseline="30000" dirty="0">
                <a:latin typeface="+mj-lt"/>
              </a:rPr>
              <a:t>a</a:t>
            </a:r>
            <a:r>
              <a:rPr lang="en-US" sz="1800" dirty="0">
                <a:latin typeface="+mj-lt"/>
              </a:rPr>
              <a:t> </a:t>
            </a:r>
          </a:p>
        </p:txBody>
      </p:sp>
      <p:sp>
        <p:nvSpPr>
          <p:cNvPr id="3" name="Rectangle 2"/>
          <p:cNvSpPr/>
          <p:nvPr/>
        </p:nvSpPr>
        <p:spPr>
          <a:xfrm>
            <a:off x="76200" y="6539299"/>
            <a:ext cx="3159839" cy="307777"/>
          </a:xfrm>
          <a:prstGeom prst="rect">
            <a:avLst/>
          </a:prstGeom>
        </p:spPr>
        <p:txBody>
          <a:bodyPr wrap="none">
            <a:spAutoFit/>
          </a:bodyPr>
          <a:lstStyle/>
          <a:p>
            <a:r>
              <a:rPr lang="en-US" sz="1400" b="1" baseline="30000" dirty="0" err="1"/>
              <a:t>b</a:t>
            </a:r>
            <a:r>
              <a:rPr lang="en-US" sz="1400" b="1" dirty="0" err="1"/>
              <a:t>Difference</a:t>
            </a:r>
            <a:r>
              <a:rPr lang="en-US" sz="1400" b="1" dirty="0"/>
              <a:t> between 2013 and 2017</a:t>
            </a:r>
          </a:p>
        </p:txBody>
      </p:sp>
      <p:graphicFrame>
        <p:nvGraphicFramePr>
          <p:cNvPr id="7" name="Table 6"/>
          <p:cNvGraphicFramePr>
            <a:graphicFrameLocks noGrp="1"/>
          </p:cNvGraphicFramePr>
          <p:nvPr>
            <p:extLst>
              <p:ext uri="{D42A27DB-BD31-4B8C-83A1-F6EECF244321}">
                <p14:modId xmlns:p14="http://schemas.microsoft.com/office/powerpoint/2010/main" val="1045451322"/>
              </p:ext>
            </p:extLst>
          </p:nvPr>
        </p:nvGraphicFramePr>
        <p:xfrm>
          <a:off x="76199" y="1143000"/>
          <a:ext cx="8991602" cy="4876804"/>
        </p:xfrm>
        <a:graphic>
          <a:graphicData uri="http://schemas.openxmlformats.org/drawingml/2006/table">
            <a:tbl>
              <a:tblPr firstRow="1" bandRow="1">
                <a:tableStyleId>{073A0DAA-6AF3-43AB-8588-CEC1D06C72B9}</a:tableStyleId>
              </a:tblPr>
              <a:tblGrid>
                <a:gridCol w="1783189">
                  <a:extLst>
                    <a:ext uri="{9D8B030D-6E8A-4147-A177-3AD203B41FA5}">
                      <a16:colId xmlns:a16="http://schemas.microsoft.com/office/drawing/2014/main" val="20000"/>
                    </a:ext>
                  </a:extLst>
                </a:gridCol>
                <a:gridCol w="495817">
                  <a:extLst>
                    <a:ext uri="{9D8B030D-6E8A-4147-A177-3AD203B41FA5}">
                      <a16:colId xmlns:a16="http://schemas.microsoft.com/office/drawing/2014/main" val="20001"/>
                    </a:ext>
                  </a:extLst>
                </a:gridCol>
                <a:gridCol w="495817">
                  <a:extLst>
                    <a:ext uri="{9D8B030D-6E8A-4147-A177-3AD203B41FA5}">
                      <a16:colId xmlns:a16="http://schemas.microsoft.com/office/drawing/2014/main" val="20002"/>
                    </a:ext>
                  </a:extLst>
                </a:gridCol>
                <a:gridCol w="495817">
                  <a:extLst>
                    <a:ext uri="{9D8B030D-6E8A-4147-A177-3AD203B41FA5}">
                      <a16:colId xmlns:a16="http://schemas.microsoft.com/office/drawing/2014/main" val="20003"/>
                    </a:ext>
                  </a:extLst>
                </a:gridCol>
                <a:gridCol w="495817">
                  <a:extLst>
                    <a:ext uri="{9D8B030D-6E8A-4147-A177-3AD203B41FA5}">
                      <a16:colId xmlns:a16="http://schemas.microsoft.com/office/drawing/2014/main" val="20004"/>
                    </a:ext>
                  </a:extLst>
                </a:gridCol>
                <a:gridCol w="495817">
                  <a:extLst>
                    <a:ext uri="{9D8B030D-6E8A-4147-A177-3AD203B41FA5}">
                      <a16:colId xmlns:a16="http://schemas.microsoft.com/office/drawing/2014/main" val="20005"/>
                    </a:ext>
                  </a:extLst>
                </a:gridCol>
                <a:gridCol w="1087299">
                  <a:extLst>
                    <a:ext uri="{9D8B030D-6E8A-4147-A177-3AD203B41FA5}">
                      <a16:colId xmlns:a16="http://schemas.microsoft.com/office/drawing/2014/main" val="20006"/>
                    </a:ext>
                  </a:extLst>
                </a:gridCol>
                <a:gridCol w="77530">
                  <a:extLst>
                    <a:ext uri="{9D8B030D-6E8A-4147-A177-3AD203B41FA5}">
                      <a16:colId xmlns:a16="http://schemas.microsoft.com/office/drawing/2014/main" val="20007"/>
                    </a:ext>
                  </a:extLst>
                </a:gridCol>
                <a:gridCol w="495817">
                  <a:extLst>
                    <a:ext uri="{9D8B030D-6E8A-4147-A177-3AD203B41FA5}">
                      <a16:colId xmlns:a16="http://schemas.microsoft.com/office/drawing/2014/main" val="20008"/>
                    </a:ext>
                  </a:extLst>
                </a:gridCol>
                <a:gridCol w="495817">
                  <a:extLst>
                    <a:ext uri="{9D8B030D-6E8A-4147-A177-3AD203B41FA5}">
                      <a16:colId xmlns:a16="http://schemas.microsoft.com/office/drawing/2014/main" val="20009"/>
                    </a:ext>
                  </a:extLst>
                </a:gridCol>
                <a:gridCol w="495817">
                  <a:extLst>
                    <a:ext uri="{9D8B030D-6E8A-4147-A177-3AD203B41FA5}">
                      <a16:colId xmlns:a16="http://schemas.microsoft.com/office/drawing/2014/main" val="20010"/>
                    </a:ext>
                  </a:extLst>
                </a:gridCol>
                <a:gridCol w="495817">
                  <a:extLst>
                    <a:ext uri="{9D8B030D-6E8A-4147-A177-3AD203B41FA5}">
                      <a16:colId xmlns:a16="http://schemas.microsoft.com/office/drawing/2014/main" val="20011"/>
                    </a:ext>
                  </a:extLst>
                </a:gridCol>
                <a:gridCol w="495817">
                  <a:extLst>
                    <a:ext uri="{9D8B030D-6E8A-4147-A177-3AD203B41FA5}">
                      <a16:colId xmlns:a16="http://schemas.microsoft.com/office/drawing/2014/main" val="20012"/>
                    </a:ext>
                  </a:extLst>
                </a:gridCol>
                <a:gridCol w="1085414">
                  <a:extLst>
                    <a:ext uri="{9D8B030D-6E8A-4147-A177-3AD203B41FA5}">
                      <a16:colId xmlns:a16="http://schemas.microsoft.com/office/drawing/2014/main" val="20013"/>
                    </a:ext>
                  </a:extLst>
                </a:gridCol>
              </a:tblGrid>
              <a:tr h="488401">
                <a:tc>
                  <a:txBody>
                    <a:bodyPr/>
                    <a:lstStyle/>
                    <a:p>
                      <a:endParaRPr lang="en-US" sz="1500" b="1" dirty="0"/>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692907">
                <a:tc>
                  <a:txBody>
                    <a:bodyPr/>
                    <a:lstStyle/>
                    <a:p>
                      <a:r>
                        <a:rPr lang="en-US" sz="1500" b="1" dirty="0">
                          <a:solidFill>
                            <a:schemeClr val="bg1"/>
                          </a:solidFill>
                        </a:rPr>
                        <a:t>Overdose</a:t>
                      </a:r>
                      <a:r>
                        <a:rPr lang="en-US" sz="1500" b="1" baseline="0" dirty="0">
                          <a:solidFill>
                            <a:schemeClr val="bg1"/>
                          </a:solidFill>
                        </a:rPr>
                        <a:t> Death</a:t>
                      </a:r>
                      <a:endParaRPr lang="en-US" sz="1500" b="1" dirty="0">
                        <a:solidFill>
                          <a:schemeClr val="bg1"/>
                        </a:solidFill>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61937">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fontAlgn="b"/>
                      <a:r>
                        <a:rPr lang="en-US" sz="1400" b="0" i="0" u="none" strike="noStrike" dirty="0">
                          <a:solidFill>
                            <a:srgbClr val="000000"/>
                          </a:solidFill>
                          <a:effectLst/>
                          <a:latin typeface="+mn-lt"/>
                        </a:rPr>
                        <a:t>-17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fontAlgn="b"/>
                      <a:r>
                        <a:rPr lang="en-US" sz="1400" b="0"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10002"/>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400" b="0" i="0" u="none" strike="noStrike" dirty="0">
                          <a:solidFill>
                            <a:srgbClr val="000000"/>
                          </a:solidFill>
                          <a:effectLst/>
                          <a:latin typeface="+mn-lt"/>
                        </a:rPr>
                        <a:t>-17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fontAlgn="b"/>
                      <a:r>
                        <a:rPr lang="en-US" sz="1400" b="0"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val="10003"/>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fontAlgn="b"/>
                      <a:r>
                        <a:rPr lang="en-US" sz="1400" b="0" i="0" u="none" strike="noStrike" dirty="0">
                          <a:solidFill>
                            <a:srgbClr val="000000"/>
                          </a:solidFill>
                          <a:effectLst/>
                          <a:latin typeface="+mn-lt"/>
                        </a:rPr>
                        <a:t>-10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fontAlgn="b"/>
                      <a:r>
                        <a:rPr lang="en-US" sz="1400" b="0" i="0" u="none" strike="noStrike" dirty="0">
                          <a:solidFill>
                            <a:srgbClr val="000000"/>
                          </a:solidFill>
                          <a:effectLst/>
                          <a:latin typeface="+mn-lt"/>
                        </a:rPr>
                        <a:t>-14</a:t>
                      </a:r>
                    </a:p>
                  </a:txBody>
                  <a:tcPr marL="9525" marR="9525" marT="9525" marB="0" anchor="b"/>
                </a:tc>
                <a:extLst>
                  <a:ext uri="{0D108BD9-81ED-4DB2-BD59-A6C34878D82A}">
                    <a16:rowId xmlns:a16="http://schemas.microsoft.com/office/drawing/2014/main" val="10005"/>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fontAlgn="b"/>
                      <a:r>
                        <a:rPr lang="en-US" sz="1400" b="0" i="0" u="none" strike="noStrike" dirty="0">
                          <a:solidFill>
                            <a:srgbClr val="000000"/>
                          </a:solidFill>
                          <a:effectLst/>
                          <a:latin typeface="+mn-lt"/>
                        </a:rPr>
                        <a:t>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b"/>
                </a:tc>
                <a:tc>
                  <a:txBody>
                    <a:bodyPr/>
                    <a:lstStyle/>
                    <a:p>
                      <a:pPr algn="ctr" fontAlgn="b"/>
                      <a:r>
                        <a:rPr lang="en-US" sz="1400" b="0" i="0" u="none" strike="noStrike" dirty="0">
                          <a:solidFill>
                            <a:srgbClr val="000000"/>
                          </a:solidFill>
                          <a:effectLst/>
                          <a:latin typeface="+mn-lt"/>
                        </a:rPr>
                        <a:t>-5</a:t>
                      </a:r>
                    </a:p>
                  </a:txBody>
                  <a:tcPr marL="9525" marR="9525" marT="9525" marB="0" anchor="b"/>
                </a:tc>
                <a:extLst>
                  <a:ext uri="{0D108BD9-81ED-4DB2-BD59-A6C34878D82A}">
                    <a16:rowId xmlns:a16="http://schemas.microsoft.com/office/drawing/2014/main" val="10006"/>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fontAlgn="b"/>
                      <a:r>
                        <a:rPr lang="en-US" sz="1400" b="0" i="0" u="none" strike="noStrike" dirty="0">
                          <a:solidFill>
                            <a:srgbClr val="000000"/>
                          </a:solidFill>
                          <a:effectLst/>
                          <a:latin typeface="+mn-lt"/>
                        </a:rPr>
                        <a:t>-38</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b"/>
                </a:tc>
                <a:tc>
                  <a:txBody>
                    <a:bodyPr/>
                    <a:lstStyle/>
                    <a:p>
                      <a:pPr algn="ctr" fontAlgn="b"/>
                      <a:r>
                        <a:rPr lang="en-US" sz="1400" b="0" i="0" u="none" strike="noStrike" dirty="0">
                          <a:solidFill>
                            <a:srgbClr val="000000"/>
                          </a:solidFill>
                          <a:effectLst/>
                          <a:latin typeface="+mn-lt"/>
                        </a:rPr>
                        <a:t>-48</a:t>
                      </a:r>
                    </a:p>
                  </a:txBody>
                  <a:tcPr marL="9525" marR="9525" marT="9525" marB="0" anchor="b"/>
                </a:tc>
                <a:extLst>
                  <a:ext uri="{0D108BD9-81ED-4DB2-BD59-A6C34878D82A}">
                    <a16:rowId xmlns:a16="http://schemas.microsoft.com/office/drawing/2014/main" val="10007"/>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fontAlgn="b"/>
                      <a:r>
                        <a:rPr lang="en-US" sz="1400" b="0" i="0" u="none" strike="noStrike" dirty="0">
                          <a:solidFill>
                            <a:srgbClr val="000000"/>
                          </a:solidFill>
                          <a:effectLst/>
                          <a:latin typeface="+mn-lt"/>
                        </a:rPr>
                        <a:t>1</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fontAlgn="b"/>
                      <a:r>
                        <a:rPr lang="en-US" sz="14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10008"/>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400" b="0" i="0" u="none" strike="noStrike" dirty="0">
                          <a:solidFill>
                            <a:srgbClr val="000000"/>
                          </a:solidFill>
                          <a:effectLst/>
                          <a:latin typeface="+mn-lt"/>
                        </a:rPr>
                        <a:t>-13</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fontAlgn="b"/>
                      <a:r>
                        <a:rPr lang="en-US" sz="1400" b="0" i="0" u="none" strike="noStrike" dirty="0">
                          <a:solidFill>
                            <a:srgbClr val="000000"/>
                          </a:solidFill>
                          <a:effectLst/>
                          <a:latin typeface="+mn-lt"/>
                        </a:rPr>
                        <a:t>-18</a:t>
                      </a:r>
                    </a:p>
                  </a:txBody>
                  <a:tcPr marL="9525" marR="9525" marT="9525" marB="0" anchor="b"/>
                </a:tc>
                <a:extLst>
                  <a:ext uri="{0D108BD9-81ED-4DB2-BD59-A6C34878D82A}">
                    <a16:rowId xmlns:a16="http://schemas.microsoft.com/office/drawing/2014/main" val="10009"/>
                  </a:ext>
                </a:extLst>
              </a:tr>
              <a:tr h="461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400" b="0" i="0" u="none" strike="noStrike" dirty="0">
                          <a:solidFill>
                            <a:srgbClr val="000000"/>
                          </a:solidFill>
                          <a:effectLst/>
                          <a:latin typeface="+mn-lt"/>
                        </a:rPr>
                        <a:t>-14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fontAlgn="b"/>
                      <a:r>
                        <a:rPr lang="en-US" sz="1400" b="0"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7961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Number of people who died of a drug overdose in Tennessee by </a:t>
            </a:r>
            <a:r>
              <a:rPr lang="en-US" sz="2000" i="1" dirty="0">
                <a:latin typeface="+mj-lt"/>
              </a:rPr>
              <a:t>contributing substance</a:t>
            </a:r>
            <a:r>
              <a:rPr lang="en-US" sz="2000" dirty="0">
                <a:latin typeface="+mj-lt"/>
              </a:rPr>
              <a:t>, 2013-2017 (n= 7,287)</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01135335"/>
              </p:ext>
            </p:extLst>
          </p:nvPr>
        </p:nvGraphicFramePr>
        <p:xfrm>
          <a:off x="76199" y="1143000"/>
          <a:ext cx="8915405" cy="5029198"/>
        </p:xfrm>
        <a:graphic>
          <a:graphicData uri="http://schemas.openxmlformats.org/drawingml/2006/table">
            <a:tbl>
              <a:tblPr firstRow="1" bandRow="1">
                <a:tableStyleId>{073A0DAA-6AF3-43AB-8588-CEC1D06C72B9}</a:tableStyleId>
              </a:tblPr>
              <a:tblGrid>
                <a:gridCol w="1827600">
                  <a:extLst>
                    <a:ext uri="{9D8B030D-6E8A-4147-A177-3AD203B41FA5}">
                      <a16:colId xmlns:a16="http://schemas.microsoft.com/office/drawing/2014/main" val="20000"/>
                    </a:ext>
                  </a:extLst>
                </a:gridCol>
                <a:gridCol w="473604">
                  <a:extLst>
                    <a:ext uri="{9D8B030D-6E8A-4147-A177-3AD203B41FA5}">
                      <a16:colId xmlns:a16="http://schemas.microsoft.com/office/drawing/2014/main" val="20001"/>
                    </a:ext>
                  </a:extLst>
                </a:gridCol>
                <a:gridCol w="584783">
                  <a:extLst>
                    <a:ext uri="{9D8B030D-6E8A-4147-A177-3AD203B41FA5}">
                      <a16:colId xmlns:a16="http://schemas.microsoft.com/office/drawing/2014/main" val="20002"/>
                    </a:ext>
                  </a:extLst>
                </a:gridCol>
                <a:gridCol w="365471">
                  <a:extLst>
                    <a:ext uri="{9D8B030D-6E8A-4147-A177-3AD203B41FA5}">
                      <a16:colId xmlns:a16="http://schemas.microsoft.com/office/drawing/2014/main" val="20003"/>
                    </a:ext>
                  </a:extLst>
                </a:gridCol>
                <a:gridCol w="485696">
                  <a:extLst>
                    <a:ext uri="{9D8B030D-6E8A-4147-A177-3AD203B41FA5}">
                      <a16:colId xmlns:a16="http://schemas.microsoft.com/office/drawing/2014/main" val="20004"/>
                    </a:ext>
                  </a:extLst>
                </a:gridCol>
                <a:gridCol w="572528">
                  <a:extLst>
                    <a:ext uri="{9D8B030D-6E8A-4147-A177-3AD203B41FA5}">
                      <a16:colId xmlns:a16="http://schemas.microsoft.com/office/drawing/2014/main" val="20005"/>
                    </a:ext>
                  </a:extLst>
                </a:gridCol>
                <a:gridCol w="365471">
                  <a:extLst>
                    <a:ext uri="{9D8B030D-6E8A-4147-A177-3AD203B41FA5}">
                      <a16:colId xmlns:a16="http://schemas.microsoft.com/office/drawing/2014/main" val="20006"/>
                    </a:ext>
                  </a:extLst>
                </a:gridCol>
                <a:gridCol w="485696">
                  <a:extLst>
                    <a:ext uri="{9D8B030D-6E8A-4147-A177-3AD203B41FA5}">
                      <a16:colId xmlns:a16="http://schemas.microsoft.com/office/drawing/2014/main" val="20007"/>
                    </a:ext>
                  </a:extLst>
                </a:gridCol>
                <a:gridCol w="572528">
                  <a:extLst>
                    <a:ext uri="{9D8B030D-6E8A-4147-A177-3AD203B41FA5}">
                      <a16:colId xmlns:a16="http://schemas.microsoft.com/office/drawing/2014/main" val="20008"/>
                    </a:ext>
                  </a:extLst>
                </a:gridCol>
                <a:gridCol w="365471">
                  <a:extLst>
                    <a:ext uri="{9D8B030D-6E8A-4147-A177-3AD203B41FA5}">
                      <a16:colId xmlns:a16="http://schemas.microsoft.com/office/drawing/2014/main" val="20009"/>
                    </a:ext>
                  </a:extLst>
                </a:gridCol>
                <a:gridCol w="485696">
                  <a:extLst>
                    <a:ext uri="{9D8B030D-6E8A-4147-A177-3AD203B41FA5}">
                      <a16:colId xmlns:a16="http://schemas.microsoft.com/office/drawing/2014/main" val="20010"/>
                    </a:ext>
                  </a:extLst>
                </a:gridCol>
                <a:gridCol w="572528">
                  <a:extLst>
                    <a:ext uri="{9D8B030D-6E8A-4147-A177-3AD203B41FA5}">
                      <a16:colId xmlns:a16="http://schemas.microsoft.com/office/drawing/2014/main" val="20011"/>
                    </a:ext>
                  </a:extLst>
                </a:gridCol>
                <a:gridCol w="349973">
                  <a:extLst>
                    <a:ext uri="{9D8B030D-6E8A-4147-A177-3AD203B41FA5}">
                      <a16:colId xmlns:a16="http://schemas.microsoft.com/office/drawing/2014/main" val="20012"/>
                    </a:ext>
                  </a:extLst>
                </a:gridCol>
                <a:gridCol w="473604">
                  <a:extLst>
                    <a:ext uri="{9D8B030D-6E8A-4147-A177-3AD203B41FA5}">
                      <a16:colId xmlns:a16="http://schemas.microsoft.com/office/drawing/2014/main" val="20013"/>
                    </a:ext>
                  </a:extLst>
                </a:gridCol>
                <a:gridCol w="584783">
                  <a:extLst>
                    <a:ext uri="{9D8B030D-6E8A-4147-A177-3AD203B41FA5}">
                      <a16:colId xmlns:a16="http://schemas.microsoft.com/office/drawing/2014/main" val="20014"/>
                    </a:ext>
                  </a:extLst>
                </a:gridCol>
                <a:gridCol w="349973">
                  <a:extLst>
                    <a:ext uri="{9D8B030D-6E8A-4147-A177-3AD203B41FA5}">
                      <a16:colId xmlns:a16="http://schemas.microsoft.com/office/drawing/2014/main" val="20015"/>
                    </a:ext>
                  </a:extLst>
                </a:gridCol>
              </a:tblGrid>
              <a:tr h="360190">
                <a:tc>
                  <a:txBody>
                    <a:bodyPr/>
                    <a:lstStyle/>
                    <a:p>
                      <a:r>
                        <a:rPr lang="en-US" sz="1600" dirty="0"/>
                        <a:t>Overdose</a:t>
                      </a:r>
                      <a:r>
                        <a:rPr lang="en-US" sz="1600" baseline="0" dirty="0"/>
                        <a:t> Death</a:t>
                      </a:r>
                      <a:endParaRPr lang="en-US" sz="1600" dirty="0"/>
                    </a:p>
                  </a:txBody>
                  <a:tcPr anchor="ctr">
                    <a:solidFill>
                      <a:schemeClr val="bg2">
                        <a:lumMod val="50000"/>
                      </a:schemeClr>
                    </a:solidFill>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ctr">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2015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dirty="0"/>
                    </a:p>
                  </a:txBody>
                  <a:tcPr/>
                </a:tc>
                <a:tc gridSpan="3">
                  <a:txBody>
                    <a:bodyPr/>
                    <a:lstStyle/>
                    <a:p>
                      <a:pPr algn="ctr" rtl="0" fontAlgn="ctr"/>
                      <a:r>
                        <a:rPr lang="en-US" sz="16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ctr">
                    <a:lnL w="12700" cap="flat" cmpd="sng" algn="ctr">
                      <a:solidFill>
                        <a:schemeClr val="tx1"/>
                      </a:solidFill>
                      <a:prstDash val="solid"/>
                      <a:round/>
                      <a:headEnd type="none" w="med" len="med"/>
                      <a:tailEnd type="none" w="med" len="med"/>
                    </a:lnL>
                    <a:solidFill>
                      <a:schemeClr val="bg2">
                        <a:lumMod val="50000"/>
                      </a:schemeClr>
                    </a:solidFill>
                  </a:tcPr>
                </a:tc>
                <a:tc hMerge="1">
                  <a:txBody>
                    <a:bodyPr/>
                    <a:lstStyle/>
                    <a:p>
                      <a:pPr algn="ctr" rtl="0"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pPr algn="ctr" rtl="0"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solidFill>
                      <a:schemeClr val="bg2">
                        <a:lumMod val="50000"/>
                      </a:schemeClr>
                    </a:solidFill>
                  </a:tcPr>
                </a:tc>
                <a:extLst>
                  <a:ext uri="{0D108BD9-81ED-4DB2-BD59-A6C34878D82A}">
                    <a16:rowId xmlns:a16="http://schemas.microsoft.com/office/drawing/2014/main" val="10000"/>
                  </a:ext>
                </a:extLst>
              </a:tr>
              <a:tr h="390731">
                <a:tc>
                  <a:txBody>
                    <a:bodyPr/>
                    <a:lstStyle/>
                    <a:p>
                      <a:pPr algn="l" rtl="0" fontAlgn="ct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tc>
                <a:extLst>
                  <a:ext uri="{0D108BD9-81ED-4DB2-BD59-A6C34878D82A}">
                    <a16:rowId xmlns:a16="http://schemas.microsoft.com/office/drawing/2014/main" val="10001"/>
                  </a:ext>
                </a:extLst>
              </a:tr>
              <a:tr h="350217">
                <a:tc>
                  <a:txBody>
                    <a:bodyPr/>
                    <a:lstStyle/>
                    <a:p>
                      <a:pPr algn="l" rtl="0" fontAlgn="ctr"/>
                      <a:r>
                        <a:rPr lang="en-US" sz="1200" b="1" u="none" strike="noStrike" dirty="0">
                          <a:solidFill>
                            <a:schemeClr val="tx1"/>
                          </a:solidFill>
                          <a:effectLst/>
                          <a:latin typeface="Arial" panose="020B0604020202020204" pitchFamily="34" charset="0"/>
                          <a:cs typeface="Arial" panose="020B0604020202020204" pitchFamily="34" charset="0"/>
                        </a:rPr>
                        <a:t> All Drug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1,166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1,263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1,451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1,631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1,776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ctr"/>
                </a:tc>
                <a:extLst>
                  <a:ext uri="{0D108BD9-81ED-4DB2-BD59-A6C34878D82A}">
                    <a16:rowId xmlns:a16="http://schemas.microsoft.com/office/drawing/2014/main" val="10002"/>
                  </a:ext>
                </a:extLst>
              </a:tr>
              <a:tr h="350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754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 861 </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1,034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1,186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1,268</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tc>
                <a:extLst>
                  <a:ext uri="{0D108BD9-81ED-4DB2-BD59-A6C34878D82A}">
                    <a16:rowId xmlns:a16="http://schemas.microsoft.com/office/drawing/2014/main" val="10003"/>
                  </a:ext>
                </a:extLst>
              </a:tr>
              <a:tr h="58359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578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603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689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644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tc>
                <a:extLst>
                  <a:ext uri="{0D108BD9-81ED-4DB2-BD59-A6C34878D82A}">
                    <a16:rowId xmlns:a16="http://schemas.microsoft.com/office/drawing/2014/main" val="10005"/>
                  </a:ext>
                </a:extLst>
              </a:tr>
              <a:tr h="350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Heroin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205 </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260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extLst>
                  <a:ext uri="{0D108BD9-81ED-4DB2-BD59-A6C34878D82A}">
                    <a16:rowId xmlns:a16="http://schemas.microsoft.com/office/drawing/2014/main" val="10006"/>
                  </a:ext>
                </a:extLst>
              </a:tr>
              <a:tr h="350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Fentanyl</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53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a:solidFill>
                            <a:schemeClr val="tx1"/>
                          </a:solidFill>
                          <a:effectLst/>
                          <a:latin typeface="Arial" panose="020B0604020202020204" pitchFamily="34" charset="0"/>
                          <a:cs typeface="Arial" panose="020B0604020202020204" pitchFamily="34" charset="0"/>
                        </a:rPr>
                        <a:t>169</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294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500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extLst>
                  <a:ext uri="{0D108BD9-81ED-4DB2-BD59-A6C34878D82A}">
                    <a16:rowId xmlns:a16="http://schemas.microsoft.com/office/drawing/2014/main" val="10007"/>
                  </a:ext>
                </a:extLst>
              </a:tr>
              <a:tr h="350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Methadone</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86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tc>
                <a:extLst>
                  <a:ext uri="{0D108BD9-81ED-4DB2-BD59-A6C34878D82A}">
                    <a16:rowId xmlns:a16="http://schemas.microsoft.com/office/drawing/2014/main" val="10008"/>
                  </a:ext>
                </a:extLst>
              </a:tr>
              <a:tr h="350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371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388</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492 </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573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504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tc>
                <a:extLst>
                  <a:ext uri="{0D108BD9-81ED-4DB2-BD59-A6C34878D82A}">
                    <a16:rowId xmlns:a16="http://schemas.microsoft.com/office/drawing/2014/main" val="10009"/>
                  </a:ext>
                </a:extLst>
              </a:tr>
              <a:tr h="3983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340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352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522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extLst>
                  <a:ext uri="{0D108BD9-81ED-4DB2-BD59-A6C34878D82A}">
                    <a16:rowId xmlns:a16="http://schemas.microsoft.com/office/drawing/2014/main" val="10010"/>
                  </a:ext>
                </a:extLst>
              </a:tr>
              <a:tr h="3983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Stimulants</a:t>
                      </a:r>
                      <a:r>
                        <a:rPr lang="en-US" sz="1200" b="1" u="none" strike="noStrike" baseline="0" dirty="0">
                          <a:solidFill>
                            <a:schemeClr val="tx1"/>
                          </a:solidFill>
                          <a:effectLst/>
                          <a:latin typeface="Arial" panose="020B0604020202020204" pitchFamily="34" charset="0"/>
                          <a:cs typeface="Arial" panose="020B0604020202020204" pitchFamily="34" charset="0"/>
                        </a:rPr>
                        <a:t> </a:t>
                      </a:r>
                      <a:r>
                        <a:rPr lang="en-US" sz="1200" b="1" u="none" strike="noStrike" dirty="0">
                          <a:solidFill>
                            <a:schemeClr val="tx1"/>
                          </a:solidFill>
                          <a:effectLst/>
                          <a:latin typeface="Arial" panose="020B0604020202020204" pitchFamily="34" charset="0"/>
                          <a:cs typeface="Arial" panose="020B0604020202020204" pitchFamily="34" charset="0"/>
                        </a:rPr>
                        <a:t>other than Cocaine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extLst>
                  <a:ext uri="{0D108BD9-81ED-4DB2-BD59-A6C34878D82A}">
                    <a16:rowId xmlns:a16="http://schemas.microsoft.com/office/drawing/2014/main" val="10011"/>
                  </a:ext>
                </a:extLst>
              </a:tr>
              <a:tr h="3983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Cocaine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130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134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306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extLst>
                  <a:ext uri="{0D108BD9-81ED-4DB2-BD59-A6C34878D82A}">
                    <a16:rowId xmlns:a16="http://schemas.microsoft.com/office/drawing/2014/main" val="10012"/>
                  </a:ext>
                </a:extLst>
              </a:tr>
              <a:tr h="3983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Opioids</a:t>
                      </a:r>
                      <a:r>
                        <a:rPr lang="en-US" sz="1200" b="1" u="none" strike="noStrike" baseline="0" dirty="0">
                          <a:solidFill>
                            <a:schemeClr val="tx1"/>
                          </a:solidFill>
                          <a:effectLst/>
                          <a:latin typeface="Arial" panose="020B0604020202020204" pitchFamily="34" charset="0"/>
                          <a:cs typeface="Arial" panose="020B0604020202020204" pitchFamily="34" charset="0"/>
                        </a:rPr>
                        <a:t> and Stimulants </a:t>
                      </a:r>
                      <a:endParaRPr lang="en-US" sz="1200" b="1"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tc>
                <a:extLst>
                  <a:ext uri="{0D108BD9-81ED-4DB2-BD59-A6C34878D82A}">
                    <a16:rowId xmlns:a16="http://schemas.microsoft.com/office/drawing/2014/main" val="10013"/>
                  </a:ext>
                </a:extLst>
              </a:tr>
            </a:tbl>
          </a:graphicData>
        </a:graphic>
      </p:graphicFrame>
      <p:sp>
        <p:nvSpPr>
          <p:cNvPr id="3" name="TextBox 2"/>
          <p:cNvSpPr txBox="1"/>
          <p:nvPr/>
        </p:nvSpPr>
        <p:spPr>
          <a:xfrm>
            <a:off x="228600" y="6400800"/>
            <a:ext cx="7924800" cy="276999"/>
          </a:xfrm>
          <a:prstGeom prst="rect">
            <a:avLst/>
          </a:prstGeom>
          <a:noFill/>
        </p:spPr>
        <p:txBody>
          <a:bodyPr wrap="square" rtlCol="0">
            <a:spAutoFit/>
          </a:bodyPr>
          <a:lstStyle/>
          <a:p>
            <a:r>
              <a:rPr lang="en-US" sz="1200" dirty="0">
                <a:latin typeface="+mj-lt"/>
              </a:rPr>
              <a:t>Rate is per 100,000 persons.  Rates &amp; percentages have been rounded to nearest whole number.</a:t>
            </a:r>
          </a:p>
        </p:txBody>
      </p:sp>
    </p:spTree>
    <p:extLst>
      <p:ext uri="{BB962C8B-B14F-4D97-AF65-F5344CB8AC3E}">
        <p14:creationId xmlns:p14="http://schemas.microsoft.com/office/powerpoint/2010/main" val="4180272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latin typeface="+mj-lt"/>
              </a:rPr>
              <a:t>Percent who filled a prescription for an opioid or benzodiazepine in the Tennessee CSMD within </a:t>
            </a:r>
            <a:r>
              <a:rPr lang="en-US" sz="1800" u="sng" dirty="0">
                <a:latin typeface="+mj-lt"/>
              </a:rPr>
              <a:t>365 days</a:t>
            </a:r>
            <a:r>
              <a:rPr lang="en-US" sz="1800" dirty="0">
                <a:latin typeface="+mj-lt"/>
              </a:rPr>
              <a:t> of death by type of overdose death among all individuals who died by year, 2013-2017 (n=</a:t>
            </a:r>
            <a:r>
              <a:rPr lang="en-US" sz="1800" dirty="0"/>
              <a:t>7,287</a:t>
            </a:r>
            <a:r>
              <a:rPr lang="en-US" sz="1800" dirty="0">
                <a:latin typeface="+mj-lt"/>
              </a:rPr>
              <a:t> total)</a:t>
            </a:r>
            <a:r>
              <a:rPr lang="en-US" sz="1800" baseline="30000" dirty="0">
                <a:latin typeface="+mj-lt"/>
              </a:rPr>
              <a:t>a</a:t>
            </a:r>
            <a:r>
              <a:rPr lang="en-US" sz="1800" dirty="0">
                <a:latin typeface="+mj-lt"/>
              </a:rPr>
              <a:t> </a:t>
            </a:r>
          </a:p>
        </p:txBody>
      </p:sp>
      <p:sp>
        <p:nvSpPr>
          <p:cNvPr id="3" name="Rectangle 2"/>
          <p:cNvSpPr/>
          <p:nvPr/>
        </p:nvSpPr>
        <p:spPr>
          <a:xfrm>
            <a:off x="76200" y="6539299"/>
            <a:ext cx="3159839" cy="307777"/>
          </a:xfrm>
          <a:prstGeom prst="rect">
            <a:avLst/>
          </a:prstGeom>
        </p:spPr>
        <p:txBody>
          <a:bodyPr wrap="none">
            <a:spAutoFit/>
          </a:bodyPr>
          <a:lstStyle/>
          <a:p>
            <a:r>
              <a:rPr lang="en-US" sz="1400" b="1" baseline="30000" dirty="0" err="1"/>
              <a:t>b</a:t>
            </a:r>
            <a:r>
              <a:rPr lang="en-US" sz="1400" b="1" dirty="0" err="1"/>
              <a:t>Difference</a:t>
            </a:r>
            <a:r>
              <a:rPr lang="en-US" sz="1400" b="1" dirty="0"/>
              <a:t> between 2013 and 2017</a:t>
            </a:r>
          </a:p>
        </p:txBody>
      </p:sp>
      <p:graphicFrame>
        <p:nvGraphicFramePr>
          <p:cNvPr id="7" name="Table 6"/>
          <p:cNvGraphicFramePr>
            <a:graphicFrameLocks noGrp="1"/>
          </p:cNvGraphicFramePr>
          <p:nvPr>
            <p:extLst>
              <p:ext uri="{D42A27DB-BD31-4B8C-83A1-F6EECF244321}">
                <p14:modId xmlns:p14="http://schemas.microsoft.com/office/powerpoint/2010/main" val="2392093657"/>
              </p:ext>
            </p:extLst>
          </p:nvPr>
        </p:nvGraphicFramePr>
        <p:xfrm>
          <a:off x="76200" y="1028706"/>
          <a:ext cx="8915399" cy="4991091"/>
        </p:xfrm>
        <a:graphic>
          <a:graphicData uri="http://schemas.openxmlformats.org/drawingml/2006/table">
            <a:tbl>
              <a:tblPr firstRow="1" bandRow="1">
                <a:tableStyleId>{073A0DAA-6AF3-43AB-8588-CEC1D06C72B9}</a:tableStyleId>
              </a:tblPr>
              <a:tblGrid>
                <a:gridCol w="1711391">
                  <a:extLst>
                    <a:ext uri="{9D8B030D-6E8A-4147-A177-3AD203B41FA5}">
                      <a16:colId xmlns:a16="http://schemas.microsoft.com/office/drawing/2014/main" val="20000"/>
                    </a:ext>
                  </a:extLst>
                </a:gridCol>
                <a:gridCol w="475853">
                  <a:extLst>
                    <a:ext uri="{9D8B030D-6E8A-4147-A177-3AD203B41FA5}">
                      <a16:colId xmlns:a16="http://schemas.microsoft.com/office/drawing/2014/main" val="20001"/>
                    </a:ext>
                  </a:extLst>
                </a:gridCol>
                <a:gridCol w="475853">
                  <a:extLst>
                    <a:ext uri="{9D8B030D-6E8A-4147-A177-3AD203B41FA5}">
                      <a16:colId xmlns:a16="http://schemas.microsoft.com/office/drawing/2014/main" val="20002"/>
                    </a:ext>
                  </a:extLst>
                </a:gridCol>
                <a:gridCol w="475853">
                  <a:extLst>
                    <a:ext uri="{9D8B030D-6E8A-4147-A177-3AD203B41FA5}">
                      <a16:colId xmlns:a16="http://schemas.microsoft.com/office/drawing/2014/main" val="20003"/>
                    </a:ext>
                  </a:extLst>
                </a:gridCol>
                <a:gridCol w="500175">
                  <a:extLst>
                    <a:ext uri="{9D8B030D-6E8A-4147-A177-3AD203B41FA5}">
                      <a16:colId xmlns:a16="http://schemas.microsoft.com/office/drawing/2014/main" val="20004"/>
                    </a:ext>
                  </a:extLst>
                </a:gridCol>
                <a:gridCol w="504379">
                  <a:extLst>
                    <a:ext uri="{9D8B030D-6E8A-4147-A177-3AD203B41FA5}">
                      <a16:colId xmlns:a16="http://schemas.microsoft.com/office/drawing/2014/main" val="20005"/>
                    </a:ext>
                  </a:extLst>
                </a:gridCol>
                <a:gridCol w="1109350">
                  <a:extLst>
                    <a:ext uri="{9D8B030D-6E8A-4147-A177-3AD203B41FA5}">
                      <a16:colId xmlns:a16="http://schemas.microsoft.com/office/drawing/2014/main" val="20006"/>
                    </a:ext>
                  </a:extLst>
                </a:gridCol>
                <a:gridCol w="78869">
                  <a:extLst>
                    <a:ext uri="{9D8B030D-6E8A-4147-A177-3AD203B41FA5}">
                      <a16:colId xmlns:a16="http://schemas.microsoft.com/office/drawing/2014/main" val="20007"/>
                    </a:ext>
                  </a:extLst>
                </a:gridCol>
                <a:gridCol w="500175">
                  <a:extLst>
                    <a:ext uri="{9D8B030D-6E8A-4147-A177-3AD203B41FA5}">
                      <a16:colId xmlns:a16="http://schemas.microsoft.com/office/drawing/2014/main" val="20008"/>
                    </a:ext>
                  </a:extLst>
                </a:gridCol>
                <a:gridCol w="500175">
                  <a:extLst>
                    <a:ext uri="{9D8B030D-6E8A-4147-A177-3AD203B41FA5}">
                      <a16:colId xmlns:a16="http://schemas.microsoft.com/office/drawing/2014/main" val="20009"/>
                    </a:ext>
                  </a:extLst>
                </a:gridCol>
                <a:gridCol w="500175">
                  <a:extLst>
                    <a:ext uri="{9D8B030D-6E8A-4147-A177-3AD203B41FA5}">
                      <a16:colId xmlns:a16="http://schemas.microsoft.com/office/drawing/2014/main" val="20010"/>
                    </a:ext>
                  </a:extLst>
                </a:gridCol>
                <a:gridCol w="500175">
                  <a:extLst>
                    <a:ext uri="{9D8B030D-6E8A-4147-A177-3AD203B41FA5}">
                      <a16:colId xmlns:a16="http://schemas.microsoft.com/office/drawing/2014/main" val="20011"/>
                    </a:ext>
                  </a:extLst>
                </a:gridCol>
                <a:gridCol w="504379">
                  <a:extLst>
                    <a:ext uri="{9D8B030D-6E8A-4147-A177-3AD203B41FA5}">
                      <a16:colId xmlns:a16="http://schemas.microsoft.com/office/drawing/2014/main" val="20012"/>
                    </a:ext>
                  </a:extLst>
                </a:gridCol>
                <a:gridCol w="1078597">
                  <a:extLst>
                    <a:ext uri="{9D8B030D-6E8A-4147-A177-3AD203B41FA5}">
                      <a16:colId xmlns:a16="http://schemas.microsoft.com/office/drawing/2014/main" val="20013"/>
                    </a:ext>
                  </a:extLst>
                </a:gridCol>
              </a:tblGrid>
              <a:tr h="486596">
                <a:tc>
                  <a:txBody>
                    <a:bodyPr/>
                    <a:lstStyle/>
                    <a:p>
                      <a:endParaRPr lang="en-US" sz="1500" b="1" dirty="0"/>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711239">
                <a:tc>
                  <a:txBody>
                    <a:bodyPr/>
                    <a:lstStyle/>
                    <a:p>
                      <a:r>
                        <a:rPr lang="en-US" sz="1500" b="1" dirty="0">
                          <a:solidFill>
                            <a:schemeClr val="bg1"/>
                          </a:solidFill>
                        </a:rPr>
                        <a:t>Overdose</a:t>
                      </a:r>
                      <a:r>
                        <a:rPr lang="en-US" sz="1500" b="1" baseline="0" dirty="0">
                          <a:solidFill>
                            <a:schemeClr val="bg1"/>
                          </a:solidFill>
                        </a:rPr>
                        <a:t> Death</a:t>
                      </a:r>
                      <a:endParaRPr lang="en-US" sz="1500" b="1" dirty="0">
                        <a:solidFill>
                          <a:schemeClr val="bg1"/>
                        </a:solidFill>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2013</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2014</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74157">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fontAlgn="b"/>
                      <a:r>
                        <a:rPr lang="en-US" sz="1400" b="0" i="0" u="none" strike="noStrike" dirty="0">
                          <a:solidFill>
                            <a:srgbClr val="000000"/>
                          </a:solidFill>
                          <a:effectLst/>
                          <a:latin typeface="+mn-lt"/>
                        </a:rPr>
                        <a:t>-14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fontAlgn="b"/>
                      <a:r>
                        <a:rPr lang="en-US" sz="1400" b="0" i="0" u="none" strike="noStrike" dirty="0">
                          <a:solidFill>
                            <a:srgbClr val="000000"/>
                          </a:solidFill>
                          <a:effectLst/>
                          <a:latin typeface="+mn-lt"/>
                        </a:rPr>
                        <a:t>-18</a:t>
                      </a:r>
                    </a:p>
                  </a:txBody>
                  <a:tcPr marL="9525" marR="9525" marT="9525" marB="0" anchor="b"/>
                </a:tc>
                <a:extLst>
                  <a:ext uri="{0D108BD9-81ED-4DB2-BD59-A6C34878D82A}">
                    <a16:rowId xmlns:a16="http://schemas.microsoft.com/office/drawing/2014/main" val="10002"/>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fontAlgn="b"/>
                      <a:r>
                        <a:rPr lang="en-US" sz="1400" b="0" i="0" u="none" strike="noStrike" dirty="0">
                          <a:solidFill>
                            <a:srgbClr val="000000"/>
                          </a:solidFill>
                          <a:effectLst/>
                          <a:latin typeface="+mn-lt"/>
                        </a:rPr>
                        <a:t>-15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fontAlgn="b"/>
                      <a:r>
                        <a:rPr lang="en-US" sz="1400" b="0"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10003"/>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fontAlgn="b"/>
                      <a:r>
                        <a:rPr lang="en-US" sz="1400" b="0" i="0" u="none" strike="noStrike" dirty="0">
                          <a:solidFill>
                            <a:srgbClr val="000000"/>
                          </a:solidFill>
                          <a:effectLst/>
                          <a:latin typeface="+mn-lt"/>
                        </a:rPr>
                        <a:t>-7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fontAlgn="b"/>
                      <a:r>
                        <a:rPr lang="en-US" sz="1400" b="0" i="0" u="none" strike="noStrike" dirty="0">
                          <a:solidFill>
                            <a:srgbClr val="000000"/>
                          </a:solidFill>
                          <a:effectLst/>
                          <a:latin typeface="+mn-lt"/>
                        </a:rPr>
                        <a:t>-12</a:t>
                      </a:r>
                    </a:p>
                  </a:txBody>
                  <a:tcPr marL="9525" marR="9525" marT="9525" marB="0" anchor="b"/>
                </a:tc>
                <a:extLst>
                  <a:ext uri="{0D108BD9-81ED-4DB2-BD59-A6C34878D82A}">
                    <a16:rowId xmlns:a16="http://schemas.microsoft.com/office/drawing/2014/main" val="10005"/>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fontAlgn="b"/>
                      <a:r>
                        <a:rPr lang="en-US" sz="1400" b="0" i="0" u="none" strike="noStrike" dirty="0">
                          <a:solidFill>
                            <a:srgbClr val="000000"/>
                          </a:solidFill>
                          <a:effectLst/>
                          <a:latin typeface="+mn-lt"/>
                        </a:rPr>
                        <a:t>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fontAlgn="b"/>
                      <a:r>
                        <a:rPr lang="en-US" sz="14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006"/>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85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fontAlgn="b"/>
                      <a:r>
                        <a:rPr lang="en-US" sz="1400" b="0" i="0" u="none" strike="noStrike" dirty="0">
                          <a:solidFill>
                            <a:srgbClr val="000000"/>
                          </a:solidFill>
                          <a:effectLst/>
                          <a:latin typeface="+mn-lt"/>
                        </a:rPr>
                        <a:t>-37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b"/>
                </a:tc>
                <a:tc>
                  <a:txBody>
                    <a:bodyPr/>
                    <a:lstStyle/>
                    <a:p>
                      <a:pPr algn="ctr" fontAlgn="b"/>
                      <a:r>
                        <a:rPr lang="en-US" sz="1400" b="0" i="0" u="none" strike="noStrike" dirty="0">
                          <a:solidFill>
                            <a:srgbClr val="000000"/>
                          </a:solidFill>
                          <a:effectLst/>
                          <a:latin typeface="+mn-lt"/>
                        </a:rPr>
                        <a:t>-44</a:t>
                      </a:r>
                    </a:p>
                  </a:txBody>
                  <a:tcPr marL="9525" marR="9525" marT="9525" marB="0" anchor="b"/>
                </a:tc>
                <a:extLst>
                  <a:ext uri="{0D108BD9-81ED-4DB2-BD59-A6C34878D82A}">
                    <a16:rowId xmlns:a16="http://schemas.microsoft.com/office/drawing/2014/main" val="10007"/>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fontAlgn="b"/>
                      <a:r>
                        <a:rPr lang="en-US" sz="1400" b="0" i="0" u="none" strike="noStrike" dirty="0">
                          <a:solidFill>
                            <a:srgbClr val="000000"/>
                          </a:solidFill>
                          <a:effectLst/>
                          <a:latin typeface="+mn-lt"/>
                        </a:rPr>
                        <a:t>-1</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4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10008"/>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fontAlgn="b"/>
                      <a:r>
                        <a:rPr lang="en-US" sz="1400" b="0" i="0" u="none" strike="noStrike" dirty="0">
                          <a:solidFill>
                            <a:srgbClr val="000000"/>
                          </a:solidFill>
                          <a:effectLst/>
                          <a:latin typeface="+mn-lt"/>
                        </a:rPr>
                        <a:t>-10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fontAlgn="b"/>
                      <a:r>
                        <a:rPr lang="en-US" sz="14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val="10009"/>
                  </a:ext>
                </a:extLst>
              </a:tr>
              <a:tr h="474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81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fontAlgn="b"/>
                      <a:r>
                        <a:rPr lang="en-US" sz="1400" b="0" i="0" u="none" strike="noStrike" dirty="0">
                          <a:solidFill>
                            <a:srgbClr val="000000"/>
                          </a:solidFill>
                          <a:effectLst/>
                          <a:latin typeface="+mn-lt"/>
                        </a:rPr>
                        <a:t>-10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400" b="0" i="0" u="none" strike="noStrike" dirty="0">
                          <a:solidFill>
                            <a:srgbClr val="000000"/>
                          </a:solidFill>
                          <a:effectLst/>
                          <a:latin typeface="+mn-lt"/>
                        </a:rPr>
                        <a:t>-18</a:t>
                      </a: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27466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Dispensed a CS in past 60 days among overdose deaths,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4195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84B9041-42C4-F045-AA5B-162AFF64C566}"/>
              </a:ext>
            </a:extLst>
          </p:cNvPr>
          <p:cNvSpPr txBox="1"/>
          <p:nvPr/>
        </p:nvSpPr>
        <p:spPr>
          <a:xfrm>
            <a:off x="118646" y="1905000"/>
            <a:ext cx="430887" cy="2619315"/>
          </a:xfrm>
          <a:prstGeom prst="rect">
            <a:avLst/>
          </a:prstGeom>
          <a:noFill/>
        </p:spPr>
        <p:txBody>
          <a:bodyPr vert="vert270" wrap="square" rtlCol="0">
            <a:spAutoFit/>
          </a:bodyPr>
          <a:lstStyle/>
          <a:p>
            <a:r>
              <a:rPr lang="en-US" sz="1600" dirty="0"/>
              <a:t>Percent Filled in TN CSMD </a:t>
            </a:r>
          </a:p>
        </p:txBody>
      </p:sp>
    </p:spTree>
    <p:extLst>
      <p:ext uri="{BB962C8B-B14F-4D97-AF65-F5344CB8AC3E}">
        <p14:creationId xmlns:p14="http://schemas.microsoft.com/office/powerpoint/2010/main" val="3791198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Opioid dispensed in past 60 days among overdose deaths by contributing drug type,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52839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4B9041-42C4-F045-AA5B-162AFF64C566}"/>
              </a:ext>
            </a:extLst>
          </p:cNvPr>
          <p:cNvSpPr txBox="1"/>
          <p:nvPr/>
        </p:nvSpPr>
        <p:spPr>
          <a:xfrm>
            <a:off x="118645" y="2209800"/>
            <a:ext cx="430887" cy="2619315"/>
          </a:xfrm>
          <a:prstGeom prst="rect">
            <a:avLst/>
          </a:prstGeom>
          <a:noFill/>
        </p:spPr>
        <p:txBody>
          <a:bodyPr vert="vert270" wrap="square" rtlCol="0">
            <a:spAutoFit/>
          </a:bodyPr>
          <a:lstStyle/>
          <a:p>
            <a:r>
              <a:rPr lang="en-US" sz="1600" dirty="0"/>
              <a:t>Percent Filled in TN CSMD </a:t>
            </a:r>
          </a:p>
        </p:txBody>
      </p:sp>
    </p:spTree>
    <p:extLst>
      <p:ext uri="{BB962C8B-B14F-4D97-AF65-F5344CB8AC3E}">
        <p14:creationId xmlns:p14="http://schemas.microsoft.com/office/powerpoint/2010/main" val="1495304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25500"/>
          </a:xfrm>
        </p:spPr>
        <p:txBody>
          <a:bodyPr/>
          <a:lstStyle/>
          <a:p>
            <a:r>
              <a:rPr lang="en-US" sz="2600" dirty="0"/>
              <a:t>Benzodiazepine dispensed in past 60 days,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70809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4B9041-42C4-F045-AA5B-162AFF64C566}"/>
              </a:ext>
            </a:extLst>
          </p:cNvPr>
          <p:cNvSpPr txBox="1"/>
          <p:nvPr/>
        </p:nvSpPr>
        <p:spPr>
          <a:xfrm>
            <a:off x="118645" y="2362200"/>
            <a:ext cx="430887" cy="2619315"/>
          </a:xfrm>
          <a:prstGeom prst="rect">
            <a:avLst/>
          </a:prstGeom>
          <a:noFill/>
        </p:spPr>
        <p:txBody>
          <a:bodyPr vert="vert270" wrap="square" rtlCol="0">
            <a:spAutoFit/>
          </a:bodyPr>
          <a:lstStyle/>
          <a:p>
            <a:r>
              <a:rPr lang="en-US" sz="1600" dirty="0"/>
              <a:t>Percent Filled in TN CSMD </a:t>
            </a:r>
          </a:p>
        </p:txBody>
      </p:sp>
    </p:spTree>
    <p:extLst>
      <p:ext uri="{BB962C8B-B14F-4D97-AF65-F5344CB8AC3E}">
        <p14:creationId xmlns:p14="http://schemas.microsoft.com/office/powerpoint/2010/main" val="130637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Number of Overdose Deaths in Tennessee by Drug Type, 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8966530"/>
              </p:ext>
            </p:extLst>
          </p:nvPr>
        </p:nvGraphicFramePr>
        <p:xfrm>
          <a:off x="228600" y="1366837"/>
          <a:ext cx="8763000" cy="495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36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7803"/>
            <a:ext cx="8991600" cy="825500"/>
          </a:xfrm>
        </p:spPr>
        <p:txBody>
          <a:bodyPr/>
          <a:lstStyle/>
          <a:p>
            <a:r>
              <a:rPr lang="en-US" sz="2600" dirty="0"/>
              <a:t>Deaths by type as a percent of all overdoses,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518300"/>
              </p:ext>
            </p:extLst>
          </p:nvPr>
        </p:nvGraphicFramePr>
        <p:xfrm>
          <a:off x="152400" y="1143000"/>
          <a:ext cx="88392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095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Trends in overdose deaths by drug type (percent of overdose deaths),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0540217"/>
              </p:ext>
            </p:extLst>
          </p:nvPr>
        </p:nvGraphicFramePr>
        <p:xfrm>
          <a:off x="152400" y="1143000"/>
          <a:ext cx="8686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248400"/>
            <a:ext cx="6858000" cy="307777"/>
          </a:xfrm>
          <a:prstGeom prst="rect">
            <a:avLst/>
          </a:prstGeom>
          <a:noFill/>
        </p:spPr>
        <p:txBody>
          <a:bodyPr wrap="square" rtlCol="0">
            <a:spAutoFit/>
          </a:bodyPr>
          <a:lstStyle/>
          <a:p>
            <a:r>
              <a:rPr lang="en-US" sz="1400" dirty="0"/>
              <a:t>Drug types are not mutually exclusive, so will not sum to 100%</a:t>
            </a:r>
          </a:p>
        </p:txBody>
      </p:sp>
    </p:spTree>
    <p:extLst>
      <p:ext uri="{BB962C8B-B14F-4D97-AF65-F5344CB8AC3E}">
        <p14:creationId xmlns:p14="http://schemas.microsoft.com/office/powerpoint/2010/main" val="233389525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4FECBBFF11B0409E68FECDB96B41BC" ma:contentTypeVersion="440" ma:contentTypeDescription="Create a new document." ma:contentTypeScope="" ma:versionID="61cfe31be20a6b0edbc77c97818b3767">
  <xsd:schema xmlns:xsd="http://www.w3.org/2001/XMLSchema" xmlns:xs="http://www.w3.org/2001/XMLSchema" xmlns:p="http://schemas.microsoft.com/office/2006/metadata/properties" xmlns:ns2="2773c6ec-81e5-4cca-8f30-56e38046ef00" xmlns:ns3="98a58c6c-0c6a-4735-9794-66dbf75df29f" xmlns:ns4="4fcd0e8f-9e8d-4d61-8b29-f5c2c64ff0a2" xmlns:ns5="f83d9bd0-d5f5-484c-bfdf-0c10f1e052c8" xmlns:ns6="02185938-6661-46e9-9ba5-a10ade488092" xmlns:ns7="5b8cec1f-45e7-4890-bbf0-fbf2b01e70bf" xmlns:ns8="623c7c18-2d6c-4b6b-a333-59214c7bf32e" targetNamespace="http://schemas.microsoft.com/office/2006/metadata/properties" ma:root="true" ma:fieldsID="bba9df2ccea6afc0e4ca6f1ecbd5855c" ns2:_="" ns3:_="" ns4:_="" ns5:_="" ns6:_="" ns7:_="" ns8:_="">
    <xsd:import namespace="2773c6ec-81e5-4cca-8f30-56e38046ef00"/>
    <xsd:import namespace="98a58c6c-0c6a-4735-9794-66dbf75df29f"/>
    <xsd:import namespace="4fcd0e8f-9e8d-4d61-8b29-f5c2c64ff0a2"/>
    <xsd:import namespace="f83d9bd0-d5f5-484c-bfdf-0c10f1e052c8"/>
    <xsd:import namespace="02185938-6661-46e9-9ba5-a10ade488092"/>
    <xsd:import namespace="5b8cec1f-45e7-4890-bbf0-fbf2b01e70bf"/>
    <xsd:import namespace="623c7c18-2d6c-4b6b-a333-59214c7bf32e"/>
    <xsd:element name="properties">
      <xsd:complexType>
        <xsd:sequence>
          <xsd:element name="documentManagement">
            <xsd:complexType>
              <xsd:all>
                <xsd:element ref="ns2:TaxCatchAll" minOccurs="0"/>
                <xsd:element ref="ns2:TaxCatchAllLabel" minOccurs="0"/>
                <xsd:element ref="ns3:_dlc_DocId" minOccurs="0"/>
                <xsd:element ref="ns3:_dlc_DocIdUrl" minOccurs="0"/>
                <xsd:element ref="ns3:_dlc_DocIdPersistId" minOccurs="0"/>
                <xsd:element ref="ns2:Doc_x0020_Type" minOccurs="0"/>
                <xsd:element ref="ns2:Doc_x0020_Subject" minOccurs="0"/>
                <xsd:element ref="ns4:Assigned_x0020_To0" minOccurs="0"/>
                <xsd:element ref="ns4:Project_x0020_ID" minOccurs="0"/>
                <xsd:element ref="ns5:Home" minOccurs="0"/>
                <xsd:element ref="ns4:Present" minOccurs="0"/>
                <xsd:element ref="ns6:SharedWithUsers" minOccurs="0"/>
                <xsd:element ref="ns7:SharedWithDetails" minOccurs="0"/>
                <xsd:element ref="ns2:e67c2c055ae043d09da25150149f3d62" minOccurs="0"/>
                <xsd:element ref="ns8:MediaServiceMetadata" minOccurs="0"/>
                <xsd:element ref="ns8: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3c6ec-81e5-4cca-8f30-56e38046ef0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e035300-2479-40f3-af3d-8675ff565826}" ma:internalName="TaxCatchAll" ma:showField="CatchAllData"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e035300-2479-40f3-af3d-8675ff565826}" ma:internalName="TaxCatchAllLabel" ma:readOnly="true" ma:showField="CatchAllDataLabel"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Doc_x0020_Type" ma:index="13" nillable="true" ma:displayName="​Doc Type" ma:format="Dropdown" ma:internalName="Doc_x0020_Type">
      <xsd:simpleType>
        <xsd:restriction base="dms:Choice">
          <xsd:enumeration value="Agenda"/>
          <xsd:enumeration value="Agreement"/>
          <xsd:enumeration value="Brochure"/>
          <xsd:enumeration value="Charter"/>
          <xsd:enumeration value="Code"/>
          <xsd:enumeration value="Contract"/>
          <xsd:enumeration value="Design"/>
          <xsd:enumeration value="Diagram"/>
          <xsd:enumeration value="Form"/>
          <xsd:enumeration value="Journal"/>
          <xsd:enumeration value="Letter"/>
          <xsd:enumeration value="Memorandum"/>
          <xsd:enumeration value="Minutes"/>
          <xsd:enumeration value="Notes"/>
          <xsd:enumeration value="Plan"/>
          <xsd:enumeration value="Policy"/>
          <xsd:enumeration value="Procedures"/>
          <xsd:enumeration value="Profile"/>
          <xsd:enumeration value="Record"/>
          <xsd:enumeration value="Report"/>
          <xsd:enumeration value="Reference"/>
          <xsd:enumeration value="Requirements"/>
          <xsd:enumeration value="Research"/>
          <xsd:enumeration value="Review"/>
          <xsd:enumeration value="Schedule"/>
          <xsd:enumeration value="Source"/>
          <xsd:enumeration value="Speech"/>
          <xsd:enumeration value="Survey"/>
          <xsd:enumeration value="Template"/>
          <xsd:enumeration value="Training"/>
          <xsd:enumeration value="Transcript"/>
          <xsd:enumeration value="Other"/>
        </xsd:restriction>
      </xsd:simpleType>
    </xsd:element>
    <xsd:element name="Doc_x0020_Subject" ma:index="14" nillable="true" ma:displayName="​Doc Subject" ma:format="Dropdown" ma:internalName="Doc_x0020_Subject">
      <xsd:simpleType>
        <xsd:restriction base="dms:Choice">
          <xsd:enumeration value="Administrative"/>
          <xsd:enumeration value="Business"/>
          <xsd:enumeration value="Governance"/>
          <xsd:enumeration value="Legal"/>
          <xsd:enumeration value="Legislative"/>
          <xsd:enumeration value="Management"/>
          <xsd:enumeration value="Medical"/>
          <xsd:enumeration value="Scientific"/>
          <xsd:enumeration value="Statistics"/>
          <xsd:enumeration value="Technical"/>
          <xsd:enumeration value="Other"/>
        </xsd:restriction>
      </xsd:simpleType>
    </xsd:element>
    <xsd:element name="e67c2c055ae043d09da25150149f3d62" ma:index="22" nillable="true" ma:taxonomy="true" ma:internalName="e67c2c055ae043d09da25150149f3d62" ma:taxonomyFieldName="Topic_x0020_Tag" ma:displayName="Topic Space Tag" ma:default="" ma:fieldId="{e67c2c05-5ae0-43d0-9da2-5150149f3d62}" ma:taxonomyMulti="true" ma:sspId="0ec6819c-d561-498f-ad6b-029f1b52bec6" ma:termSetId="b55bc1da-e7a9-4ebc-8f3d-0292a135c2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a58c6c-0c6a-4735-9794-66dbf75df29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cd0e8f-9e8d-4d61-8b29-f5c2c64ff0a2" elementFormDefault="qualified">
    <xsd:import namespace="http://schemas.microsoft.com/office/2006/documentManagement/types"/>
    <xsd:import namespace="http://schemas.microsoft.com/office/infopath/2007/PartnerControls"/>
    <xsd:element name="Assigned_x0020_To0" ma:index="15" nillable="true" ma:displayName="Assigned To" ma:list="UserInfo" ma:SharePointGroup="134"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ID" ma:index="16" nillable="true" ma:displayName="Project ID" ma:internalName="Project_x0020_ID">
      <xsd:simpleType>
        <xsd:restriction base="dms:Text">
          <xsd:maxLength value="255"/>
        </xsd:restriction>
      </xsd:simpleType>
    </xsd:element>
    <xsd:element name="Present" ma:index="18" nillable="true" ma:displayName="Presented" ma:default="0" ma:internalName="Pres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3d9bd0-d5f5-484c-bfdf-0c10f1e052c8" elementFormDefault="qualified">
    <xsd:import namespace="http://schemas.microsoft.com/office/2006/documentManagement/types"/>
    <xsd:import namespace="http://schemas.microsoft.com/office/infopath/2007/PartnerControls"/>
    <xsd:element name="Home" ma:index="17" nillable="true" ma:displayName="Home" ma:default="0" ma:internalName="Ho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185938-6661-46e9-9ba5-a10ade48809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cec1f-45e7-4890-bbf0-fbf2b01e70bf" elementFormDefault="qualified">
    <xsd:import namespace="http://schemas.microsoft.com/office/2006/documentManagement/types"/>
    <xsd:import namespace="http://schemas.microsoft.com/office/infopath/2007/PartnerControls"/>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3c7c18-2d6c-4b6b-a333-59214c7bf32e"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_x0020_ID xmlns="4fcd0e8f-9e8d-4d61-8b29-f5c2c64ff0a2" xsi:nil="true"/>
    <Doc_x0020_Subject xmlns="2773c6ec-81e5-4cca-8f30-56e38046ef00" xsi:nil="true"/>
    <e67c2c055ae043d09da25150149f3d62 xmlns="2773c6ec-81e5-4cca-8f30-56e38046ef00">
      <Terms xmlns="http://schemas.microsoft.com/office/infopath/2007/PartnerControls"/>
    </e67c2c055ae043d09da25150149f3d62>
    <Assigned_x0020_To0 xmlns="4fcd0e8f-9e8d-4d61-8b29-f5c2c64ff0a2">
      <UserInfo>
        <DisplayName/>
        <AccountId xsi:nil="true"/>
        <AccountType/>
      </UserInfo>
    </Assigned_x0020_To0>
    <TaxCatchAll xmlns="2773c6ec-81e5-4cca-8f30-56e38046ef00"/>
    <Doc_x0020_Type xmlns="2773c6ec-81e5-4cca-8f30-56e38046ef00" xsi:nil="true"/>
    <Home xmlns="f83d9bd0-d5f5-484c-bfdf-0c10f1e052c8">false</Home>
    <Present xmlns="4fcd0e8f-9e8d-4d61-8b29-f5c2c64ff0a2">false</Present>
    <_dlc_DocId xmlns="98a58c6c-0c6a-4735-9794-66dbf75df29f">HJYU5V3E37X6-1096486028-4333</_dlc_DocId>
    <_dlc_DocIdUrl xmlns="98a58c6c-0c6a-4735-9794-66dbf75df29f">
      <Url>https://tennessee.sharepoint.com/sites/health/PRG/OR/_layouts/15/DocIdRedir.aspx?ID=HJYU5V3E37X6-1096486028-4333</Url>
      <Description>HJYU5V3E37X6-1096486028-4333</Description>
    </_dlc_DocIdUrl>
    <SharedWithUsers xmlns="02185938-6661-46e9-9ba5-a10ade488092">
      <UserInfo>
        <DisplayName/>
        <AccountId xsi:nil="true"/>
        <AccountType/>
      </UserInfo>
    </SharedWithUsers>
    <_dlc_DocIdPersistId xmlns="98a58c6c-0c6a-4735-9794-66dbf75df29f">false</_dlc_DocIdPersistI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B46C7D-7840-472A-A859-CA71E81C0A11}">
  <ds:schemaRefs>
    <ds:schemaRef ds:uri="http://schemas.microsoft.com/sharepoint/v3/contenttype/forms"/>
  </ds:schemaRefs>
</ds:datastoreItem>
</file>

<file path=customXml/itemProps2.xml><?xml version="1.0" encoding="utf-8"?>
<ds:datastoreItem xmlns:ds="http://schemas.openxmlformats.org/officeDocument/2006/customXml" ds:itemID="{B3E00B41-F0BE-4F2F-ABDC-1881EA1D0980}"/>
</file>

<file path=customXml/itemProps3.xml><?xml version="1.0" encoding="utf-8"?>
<ds:datastoreItem xmlns:ds="http://schemas.openxmlformats.org/officeDocument/2006/customXml" ds:itemID="{2F638581-F17E-4C3C-920B-9195423BBC73}">
  <ds:schemaRefs>
    <ds:schemaRef ds:uri="http://schemas.microsoft.com/office/2006/metadata/properties"/>
    <ds:schemaRef ds:uri="http://schemas.microsoft.com/office/infopath/2007/PartnerControls"/>
    <ds:schemaRef ds:uri="4fcd0e8f-9e8d-4d61-8b29-f5c2c64ff0a2"/>
    <ds:schemaRef ds:uri="2773c6ec-81e5-4cca-8f30-56e38046ef00"/>
    <ds:schemaRef ds:uri="f83d9bd0-d5f5-484c-bfdf-0c10f1e052c8"/>
    <ds:schemaRef ds:uri="98a58c6c-0c6a-4735-9794-66dbf75df29f"/>
    <ds:schemaRef ds:uri="02185938-6661-46e9-9ba5-a10ade488092"/>
  </ds:schemaRefs>
</ds:datastoreItem>
</file>

<file path=customXml/itemProps4.xml><?xml version="1.0" encoding="utf-8"?>
<ds:datastoreItem xmlns:ds="http://schemas.openxmlformats.org/officeDocument/2006/customXml" ds:itemID="{3C719DA3-DB87-473C-AA41-681EAB09ED5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6571</TotalTime>
  <Words>2395</Words>
  <Application>Microsoft Macintosh PowerPoint</Application>
  <PresentationFormat>On-screen Show (4:3)</PresentationFormat>
  <Paragraphs>911</Paragraphs>
  <Slides>63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Open Sans</vt:lpstr>
      <vt:lpstr>PowerPoint B</vt:lpstr>
      <vt:lpstr>Overdose Deaths 2017</vt:lpstr>
      <vt:lpstr>Data for all drug types</vt:lpstr>
      <vt:lpstr>Drug Overdose Deaths in Tennessee, 2013-2017</vt:lpstr>
      <vt:lpstr>All Drug Overdose Deaths by Race and Sex, 2013-2017</vt:lpstr>
      <vt:lpstr>Number of people who died of a drug overdose in Tennessee by contributing substance, 2013-2017 (n= 7,287)</vt:lpstr>
      <vt:lpstr>Number of people who died of a drug overdose in Tennessee by contributing substance, 2013-2017 (n= 7,287)</vt:lpstr>
      <vt:lpstr>Number of Overdose Deaths in Tennessee by Drug Type, 2013-2017</vt:lpstr>
      <vt:lpstr>Deaths by type as a percent of all overdoses, 2013-2017</vt:lpstr>
      <vt:lpstr>Trends in overdose deaths by drug type (percent of overdose deaths), 2013-2017</vt:lpstr>
      <vt:lpstr>Trends in overdose deaths by type (numbers of overdose deaths), 2013-2017</vt:lpstr>
      <vt:lpstr>All Drug Deaths by Age Distribution, 2013-2017</vt:lpstr>
      <vt:lpstr>All Drug Deaths by Age Distribution, 2013-2017</vt:lpstr>
      <vt:lpstr>All Drug Deaths by Age Distribution, 2013-2017</vt:lpstr>
      <vt:lpstr>Opioid specific data start here</vt:lpstr>
      <vt:lpstr>All Opioid Overdose Deaths by Race and Sex, 2013-2017</vt:lpstr>
      <vt:lpstr>Opioids Present In Overdose Deaths, 2013-2017*</vt:lpstr>
      <vt:lpstr>Opioids Present In Overdose Deaths, 2013-2017*</vt:lpstr>
      <vt:lpstr>All Opioid Deaths by Age Distribution, 2013-2017</vt:lpstr>
      <vt:lpstr>All Opioid Deaths by Age Distribution, 2013-2017</vt:lpstr>
      <vt:lpstr>Pain relievers</vt:lpstr>
      <vt:lpstr>All Pain Reliever Overdose Deaths by Race and Sex, 2013-2017</vt:lpstr>
      <vt:lpstr>Pain Reliever Deaths by Age Distribution,  2013-2017</vt:lpstr>
      <vt:lpstr>Pain Reliever Deaths by Age Distribution,  2013-2017</vt:lpstr>
      <vt:lpstr>Heroin</vt:lpstr>
      <vt:lpstr>All Heroin Overdose Deaths by Race and Sex,  2013-2017</vt:lpstr>
      <vt:lpstr>All Heroin Deaths by Age Distribution, 2013-2017</vt:lpstr>
      <vt:lpstr>All Heroin Deaths by Age Distribution, 2013-2017</vt:lpstr>
      <vt:lpstr>Fentanyl</vt:lpstr>
      <vt:lpstr>All Fentanyl Overdose Deaths by Race and Sex, 2013-2017</vt:lpstr>
      <vt:lpstr>All Fentanyl Deaths by Age Distribution, 2013-2017</vt:lpstr>
      <vt:lpstr>All Fentanyl Deaths by Age Distribution, 2013-2017</vt:lpstr>
      <vt:lpstr>Stimulants other than cocaine</vt:lpstr>
      <vt:lpstr>All Stimulants other than Cocaine Overdose Deaths by Race and Sex, 2013-2017</vt:lpstr>
      <vt:lpstr>Stimulants other than Cocaine Deaths by Age Distribution, 2013-2017</vt:lpstr>
      <vt:lpstr>Stimulants other than Cocaine Deaths by Age Distribution, 2013-2017</vt:lpstr>
      <vt:lpstr>Combination of opioids and stimulants</vt:lpstr>
      <vt:lpstr>All Opioids plus Stimulant Overdose Deaths by Race and Sex, 2013-2017</vt:lpstr>
      <vt:lpstr>Opioid plus Stimulant Deaths by Age Distribution, 2013-2017</vt:lpstr>
      <vt:lpstr>Opioid plus Stimulant Deaths by Age Distribution, 2013-2017</vt:lpstr>
      <vt:lpstr>Rates (instead of numbers)</vt:lpstr>
      <vt:lpstr>All Drug Death Rates by Age Distribution,  2013-2017</vt:lpstr>
      <vt:lpstr>All Drug Death Rates by Age Distribution,  2013-2017</vt:lpstr>
      <vt:lpstr>All Opioid Death Rates by Age Distribution,  2013-2017</vt:lpstr>
      <vt:lpstr>All Opioid Death Rates by Age Distribution,  2013-2017</vt:lpstr>
      <vt:lpstr>Pain Reliever Death Rates by Age Distribution, 2013-2017</vt:lpstr>
      <vt:lpstr>Pain Reliever Death Rates by Age Distribution, 2013-2017</vt:lpstr>
      <vt:lpstr>All Heroin Death Rates by Age Distribution,  2013-2017</vt:lpstr>
      <vt:lpstr>All Heroin Death Rates by Age Distribution,  2013-2017</vt:lpstr>
      <vt:lpstr>All Fentanyl Death Rates by Age Distribution,  2013-2017</vt:lpstr>
      <vt:lpstr>All Fentanyl Death Rates by Age Distribution,  2013-2017</vt:lpstr>
      <vt:lpstr>Stimulants other than Cocaine Death Rates by Age Distribution, 2013-2017</vt:lpstr>
      <vt:lpstr>Stimulants other than Cocaine Death Rates by Age Distribution, 2013-2017</vt:lpstr>
      <vt:lpstr>All Opioids plus Stimulant Death Rates by Age Distribution, 2013-2017</vt:lpstr>
      <vt:lpstr>All Opioids plus Stimulant Death Rates by Age Distribution, 2013-2017</vt:lpstr>
      <vt:lpstr>CSMD Concordance slides</vt:lpstr>
      <vt:lpstr>Percent who filled any prescription in the Tennessee CSMD within 365 days of death by type of overdose death among all individuals who died by year, 2013-2017 (n=7,287 total)a </vt:lpstr>
      <vt:lpstr>Percent who filled any prescription in the Tennessee CSMD within 60 days of death by type of overdose death among all individuals who died by year, 2013-2017 (n=7,287 total)a </vt:lpstr>
      <vt:lpstr>Percent who filled a prescription for an opioid or benzodiazepine in the Tennessee CSMD within 60 days of death by type of overdose death among all individuals who died by year, 2013-2017 (n=7,287 total)a </vt:lpstr>
      <vt:lpstr>Percent who filled a prescription for an opioid or benzodiazepine in the Tennessee CSMD within 180 days of death by type of overdose death among all individuals who died by year, 2013-2017 (n=7,287 total)a </vt:lpstr>
      <vt:lpstr>Percent who filled a prescription for an opioid or benzodiazepine in the Tennessee CSMD within 365 days of death by type of overdose death among all individuals who died by year, 2013-2017 (n=7,287 total)a </vt:lpstr>
      <vt:lpstr>Dispensed a CS in past 60 days among overdose deaths, 2013-2017</vt:lpstr>
      <vt:lpstr>Opioid dispensed in past 60 days among overdose deaths by contributing drug type, 2013-2017</vt:lpstr>
      <vt:lpstr>Benzodiazepine dispensed in past 60 days, 2013-2017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Troutman</dc:creator>
  <cp:lastModifiedBy>Ashlea Sitzer</cp:lastModifiedBy>
  <cp:revision>248</cp:revision>
  <cp:lastPrinted>2018-08-06T16:43:46Z</cp:lastPrinted>
  <dcterms:created xsi:type="dcterms:W3CDTF">2017-07-18T13:33:41Z</dcterms:created>
  <dcterms:modified xsi:type="dcterms:W3CDTF">2018-11-26T17:16:36Z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0x0101003E4FECBBFF11B0409E68FECDB96B41BC</vt:lpwstr>
  </property>
  <property fmtid="{D5CDD505-2E9C-101B-9397-08002B2CF9AE}" pid="3" name="_dlc_DocIdItemGuid">
    <vt:lpwstr>c93107e8-b3eb-4f5d-a35a-2191cb6f8d39</vt:lpwstr>
  </property>
  <property fmtid="{D5CDD505-2E9C-101B-9397-08002B2CF9AE}" pid="4" name="Order">
    <vt:r8>427600</vt:r8>
  </property>
  <property fmtid="{D5CDD505-2E9C-101B-9397-08002B2CF9AE}" pid="5" name="xd_Signature">
    <vt:bool>false</vt:bool>
  </property>
  <property fmtid="{D5CDD505-2E9C-101B-9397-08002B2CF9AE}" pid="6" name="xd_ProgID">
    <vt:lpwstr/>
  </property>
  <property fmtid="{D5CDD505-2E9C-101B-9397-08002B2CF9AE}" pid="7" name="Topic Tag">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