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06" r:id="rId3"/>
    <p:sldId id="307" r:id="rId4"/>
    <p:sldId id="310" r:id="rId5"/>
    <p:sldId id="309" r:id="rId6"/>
    <p:sldId id="291" r:id="rId7"/>
    <p:sldId id="260" r:id="rId8"/>
    <p:sldId id="294" r:id="rId9"/>
    <p:sldId id="292" r:id="rId10"/>
    <p:sldId id="261" r:id="rId11"/>
    <p:sldId id="295" r:id="rId12"/>
    <p:sldId id="263" r:id="rId13"/>
    <p:sldId id="296" r:id="rId14"/>
    <p:sldId id="265" r:id="rId15"/>
    <p:sldId id="297" r:id="rId16"/>
    <p:sldId id="264" r:id="rId17"/>
    <p:sldId id="298" r:id="rId18"/>
    <p:sldId id="266" r:id="rId19"/>
    <p:sldId id="299" r:id="rId20"/>
    <p:sldId id="285" r:id="rId21"/>
    <p:sldId id="300" r:id="rId22"/>
    <p:sldId id="293" r:id="rId23"/>
    <p:sldId id="268" r:id="rId24"/>
    <p:sldId id="301" r:id="rId25"/>
    <p:sldId id="269" r:id="rId26"/>
    <p:sldId id="302" r:id="rId27"/>
    <p:sldId id="270" r:id="rId28"/>
    <p:sldId id="303" r:id="rId29"/>
    <p:sldId id="271" r:id="rId30"/>
    <p:sldId id="304" r:id="rId31"/>
    <p:sldId id="272" r:id="rId32"/>
    <p:sldId id="305" r:id="rId33"/>
    <p:sldId id="290" r:id="rId34"/>
    <p:sldId id="311" r:id="rId35"/>
    <p:sldId id="258" r:id="rId3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B9693E00-2A84-4374-9348-227461B1858F}" type="datetimeFigureOut">
              <a:rPr lang="en-US" smtClean="0"/>
              <a:t>2/22/2019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275CAD82-7D0D-44BF-941A-69CBA674DCC4}" type="slidenum">
              <a:rPr lang="en-US" smtClean="0"/>
              <a:t>‹#›</a:t>
            </a:fld>
            <a:endParaRPr lang="en-US"/>
          </a:p>
        </p:txBody>
      </p:sp>
    </p:spTree>
    <p:extLst>
      <p:ext uri="{BB962C8B-B14F-4D97-AF65-F5344CB8AC3E}">
        <p14:creationId xmlns:p14="http://schemas.microsoft.com/office/powerpoint/2010/main" val="391671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3280866-BF16-4061-8DA3-09F4C3BBBCC6}" type="datetimeFigureOut">
              <a:rPr lang="en-US" smtClean="0"/>
              <a:t>2/22/2019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B3715F2-CAD2-4CA0-8194-F42761538897}" type="slidenum">
              <a:rPr lang="en-US" smtClean="0"/>
              <a:t>‹#›</a:t>
            </a:fld>
            <a:endParaRPr lang="en-US"/>
          </a:p>
        </p:txBody>
      </p:sp>
    </p:spTree>
    <p:extLst>
      <p:ext uri="{BB962C8B-B14F-4D97-AF65-F5344CB8AC3E}">
        <p14:creationId xmlns:p14="http://schemas.microsoft.com/office/powerpoint/2010/main" val="421857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21</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31</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34</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11</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12</a:t>
            </a:fld>
            <a:endParaRPr lang="en-US"/>
          </a:p>
        </p:txBody>
      </p:sp>
    </p:spTree>
    <p:extLst>
      <p:ext uri="{BB962C8B-B14F-4D97-AF65-F5344CB8AC3E}">
        <p14:creationId xmlns:p14="http://schemas.microsoft.com/office/powerpoint/2010/main" val="2654817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tiff"/></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tiff"/></Relationships>
</file>

<file path=ppt/slides/_rels/slide16.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tiff"/><Relationship Id="rId7"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17.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7.tiff"/></Relationships>
</file>

<file path=ppt/slides/_rels/slide24.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8.tiff"/></Relationships>
</file>

<file path=ppt/slides/_rels/slide25.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2.tiff"/></Relationships>
</file>

<file path=ppt/slides/_rels/slide28.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3.tiff"/></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s://www.tn.gov/health/health-program-areas/pdo/pdo/resources/r/coalitions.html" TargetMode="External"/><Relationship Id="rId13" Type="http://schemas.openxmlformats.org/officeDocument/2006/relationships/hyperlink" Target="https://www.tn.gov/health/health-program-areas/pdo/pdo/resources/r/providers.html" TargetMode="External"/><Relationship Id="rId3" Type="http://schemas.openxmlformats.org/officeDocument/2006/relationships/hyperlink" Target="https://tntogether.com/about" TargetMode="External"/><Relationship Id="rId7" Type="http://schemas.openxmlformats.org/officeDocument/2006/relationships/hyperlink" Target="https://www.tn.gov/health/health-program-areas/pdo/pdo/resources/r/laws-policies.html" TargetMode="External"/><Relationship Id="rId12" Type="http://schemas.openxmlformats.org/officeDocument/2006/relationships/hyperlink" Target="https://www.tn.gov/health/health-program-areas/pdo/pdo/resources/r/patients.htm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tn.gov/health/health-program-areas/pdo/pdo/facts-figures.html" TargetMode="External"/><Relationship Id="rId11" Type="http://schemas.openxmlformats.org/officeDocument/2006/relationships/hyperlink" Target="https://www.tn.gov/behavioral-health/substance-abuse-services/prevention/prevention/keeping-youth-off-drugs-and-alcohol.htmlhttps:/www.tn.gov/behavioral-health/substance-abuse-services/prevention/prevention/keeping-youth-off-drugs-and-alcohol.html" TargetMode="External"/><Relationship Id="rId5" Type="http://schemas.openxmlformats.org/officeDocument/2006/relationships/hyperlink" Target="https://www.tn.gov/health/health-program-areas/pdo.html" TargetMode="External"/><Relationship Id="rId15" Type="http://schemas.openxmlformats.org/officeDocument/2006/relationships/hyperlink" Target="mailto:Prescription.Drugs@tn.gov" TargetMode="External"/><Relationship Id="rId10" Type="http://schemas.openxmlformats.org/officeDocument/2006/relationships/hyperlink" Target="https://www.tn.gov/health/health-program-areas/pdo/pdo/resources/r/community.html" TargetMode="External"/><Relationship Id="rId4" Type="http://schemas.openxmlformats.org/officeDocument/2006/relationships/hyperlink" Target="https://www.tn.gov/health/health-program-areas/pdo/pdo/data-dashboard.html" TargetMode="External"/><Relationship Id="rId9" Type="http://schemas.openxmlformats.org/officeDocument/2006/relationships/hyperlink" Target="https://www.tn.gov/health/health-program-areas/pdo/pdo/resources/r/trainings.html" TargetMode="External"/><Relationship Id="rId14" Type="http://schemas.openxmlformats.org/officeDocument/2006/relationships/hyperlink" Target="https://www.taadas.org/our-programs-and-services/redlin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tha-hin.com/Files/HDDSManual18.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savirweb.org/resources/Documents/ISW9_FINAL_Report.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Non-Fatal Drug Overdose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Hospital Discharges in Tennessee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p:txBody>
          <a:bodyPr/>
          <a:lstStyle/>
          <a:p>
            <a:r>
              <a:rPr lang="en-US" dirty="0" smtClean="0">
                <a:latin typeface="Arial" panose="020B0604020202020204" pitchFamily="34" charset="0"/>
                <a:cs typeface="Arial" panose="020B0604020202020204" pitchFamily="34" charset="0"/>
              </a:rPr>
              <a:t>2013-2017</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Excluding Heroin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1722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1, 2018). Limited to TN residents. Data Source: Hospital Discharge Data (2017 data are provisional).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050" name="Picture 2" descr="\\dc04sdcwf00000\PDO$\Prescription Drug Overdose\Reports\PDO Report 2019\Morbidity-HDDS-section\FINAL_Graphs_Maps\2d_opioid_only.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56472" y="1818561"/>
            <a:ext cx="5591175" cy="4357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04sdcwf00000\PDO$\Prescription Drug Overdose\Reports\PDO Report 2019\Morbidity-HDDS-section\FINAL_Graphs_Maps\2d_opioid_only.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200" y="2971800"/>
            <a:ext cx="2323612"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98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Excluding Heroin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2050" name="Picture 2" descr="\\dc04sdcwf00000\PDO$\Prescription Drug Overdose\Reports\PDO Report 2019\Morbidity-HDDS-section\FINAL_Graphs_Maps\2d_opioid_only.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76600" y="1814248"/>
            <a:ext cx="5591175" cy="4357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04sdcwf00000\PDO$\Prescription Drug Overdose\Reports\PDO Report 2019\Morbidity-HDDS-section\FINAL_Graphs_Maps\2d_opioid_only.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86200" y="1981200"/>
            <a:ext cx="1387231"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377440"/>
            <a:ext cx="2971800" cy="2400657"/>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From Q4 2015 to Q4 2017, age-adjusted </a:t>
            </a:r>
            <a:r>
              <a:rPr lang="en-US" sz="1500" b="1" dirty="0">
                <a:latin typeface="Arial" panose="020B0604020202020204" pitchFamily="34" charset="0"/>
                <a:ea typeface="Open Sans" panose="020B0606030504020204" pitchFamily="34" charset="0"/>
                <a:cs typeface="Arial" panose="020B0604020202020204" pitchFamily="34" charset="0"/>
              </a:rPr>
              <a:t>outpatient </a:t>
            </a:r>
            <a:r>
              <a:rPr lang="en-US" sz="1500" b="1" dirty="0" smtClean="0">
                <a:latin typeface="Arial" panose="020B0604020202020204" pitchFamily="34" charset="0"/>
                <a:ea typeface="Open Sans" panose="020B0606030504020204" pitchFamily="34" charset="0"/>
                <a:cs typeface="Arial" panose="020B0604020202020204" pitchFamily="34" charset="0"/>
              </a:rPr>
              <a:t>visit </a:t>
            </a:r>
            <a:r>
              <a:rPr lang="en-US" sz="1500" dirty="0" smtClean="0">
                <a:latin typeface="Arial" panose="020B0604020202020204" pitchFamily="34" charset="0"/>
                <a:ea typeface="Open Sans" panose="020B0606030504020204" pitchFamily="34" charset="0"/>
                <a:cs typeface="Arial" panose="020B0604020202020204" pitchFamily="34" charset="0"/>
              </a:rPr>
              <a:t>rates increased for opioid overdose excluding heroin</a:t>
            </a:r>
          </a:p>
          <a:p>
            <a:endParaRPr lang="en-US" sz="15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From Q4 2015 to Q4 2017, age-adjusted </a:t>
            </a:r>
            <a:r>
              <a:rPr lang="en-US" sz="1500" b="1" dirty="0">
                <a:latin typeface="Arial" panose="020B0604020202020204" pitchFamily="34" charset="0"/>
                <a:ea typeface="Open Sans" panose="020B0606030504020204" pitchFamily="34" charset="0"/>
                <a:cs typeface="Arial" panose="020B0604020202020204" pitchFamily="34" charset="0"/>
              </a:rPr>
              <a:t>inpatient </a:t>
            </a:r>
            <a:r>
              <a:rPr lang="en-US" sz="1500" b="1" dirty="0" smtClean="0">
                <a:latin typeface="Arial" panose="020B0604020202020204" pitchFamily="34" charset="0"/>
                <a:ea typeface="Open Sans" panose="020B0606030504020204" pitchFamily="34" charset="0"/>
                <a:cs typeface="Arial" panose="020B0604020202020204" pitchFamily="34" charset="0"/>
              </a:rPr>
              <a:t>stay</a:t>
            </a:r>
            <a:r>
              <a:rPr lang="en-US" sz="1500" dirty="0" smtClean="0">
                <a:latin typeface="Arial" panose="020B0604020202020204" pitchFamily="34" charset="0"/>
                <a:ea typeface="Open Sans" panose="020B0606030504020204" pitchFamily="34" charset="0"/>
                <a:cs typeface="Arial" panose="020B0604020202020204" pitchFamily="34" charset="0"/>
              </a:rPr>
              <a:t> rates decreased for opioid overdose excluding heroin</a:t>
            </a:r>
            <a:endParaRPr lang="en-US" sz="1500" dirty="0">
              <a:latin typeface="Arial" panose="020B0604020202020204" pitchFamily="34" charset="0"/>
              <a:ea typeface="Open Sans" panose="020B0606030504020204" pitchFamily="34" charset="0"/>
              <a:cs typeface="Arial" panose="020B0604020202020204" pitchFamily="34" charset="0"/>
            </a:endParaRPr>
          </a:p>
        </p:txBody>
      </p:sp>
      <p:sp>
        <p:nvSpPr>
          <p:cNvPr id="9" name="TextBox 8"/>
          <p:cNvSpPr txBox="1"/>
          <p:nvPr/>
        </p:nvSpPr>
        <p:spPr>
          <a:xfrm>
            <a:off x="1371600" y="61722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November 1, 2018). Limited to TN residents. Data Source: Hospital Discharge Data (2017 data are provisional).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281769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04775"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Excluding Heroin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by Sex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1722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1, 2018). Limited to TN residents. Data Source: Hospital Discharge Data (2017 data are</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provisional).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descr="\\dc04sdcwf00000\PDO$\Prescription Drug Overdose\Reports\PDO Report 2019\Morbidity-HDDS-section\FINAL_Graphs_Maps\6b_opioid_by_sex_by_gender.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2066925"/>
            <a:ext cx="8985225"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83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04775"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Excluding Heroin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by Sex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descr="\\dc04sdcwf00000\PDO$\Prescription Drug Overdose\Reports\PDO Report 2019\Morbidity-HDDS-section\FINAL_Graphs_Maps\6b_opioid_by_sex_by_gender.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2056805"/>
            <a:ext cx="6505575" cy="28620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38200" y="4953000"/>
            <a:ext cx="7543800" cy="1169551"/>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Age-adjusted </a:t>
            </a:r>
            <a:r>
              <a:rPr lang="en-US" sz="1600" dirty="0">
                <a:latin typeface="Arial" panose="020B0604020202020204" pitchFamily="34" charset="0"/>
                <a:ea typeface="Open Sans" panose="020B0606030504020204" pitchFamily="34" charset="0"/>
                <a:cs typeface="Arial" panose="020B0604020202020204" pitchFamily="34" charset="0"/>
              </a:rPr>
              <a:t>rates </a:t>
            </a:r>
            <a:r>
              <a:rPr lang="en-US" sz="1600" dirty="0" smtClean="0">
                <a:latin typeface="Arial" panose="020B0604020202020204" pitchFamily="34" charset="0"/>
                <a:ea typeface="Open Sans" panose="020B0606030504020204" pitchFamily="34" charset="0"/>
                <a:cs typeface="Arial" panose="020B0604020202020204" pitchFamily="34" charset="0"/>
              </a:rPr>
              <a:t>for opioid overdose excluding heroin</a:t>
            </a:r>
            <a:r>
              <a:rPr lang="en-US" sz="1600" b="1" dirty="0" smtClean="0">
                <a:latin typeface="Arial" panose="020B0604020202020204" pitchFamily="34" charset="0"/>
                <a:ea typeface="Open Sans" panose="020B0606030504020204" pitchFamily="34" charset="0"/>
                <a:cs typeface="Arial" panose="020B0604020202020204" pitchFamily="34" charset="0"/>
              </a:rPr>
              <a:t> inpatient </a:t>
            </a:r>
            <a:r>
              <a:rPr lang="en-US" sz="1600" b="1" dirty="0">
                <a:latin typeface="Arial" panose="020B0604020202020204" pitchFamily="34" charset="0"/>
                <a:ea typeface="Open Sans" panose="020B0606030504020204" pitchFamily="34" charset="0"/>
                <a:cs typeface="Arial" panose="020B0604020202020204" pitchFamily="34" charset="0"/>
              </a:rPr>
              <a:t>stays</a:t>
            </a:r>
            <a:r>
              <a:rPr lang="en-US" sz="1600" dirty="0">
                <a:latin typeface="Arial" panose="020B0604020202020204" pitchFamily="34" charset="0"/>
                <a:ea typeface="Open Sans" panose="020B0606030504020204" pitchFamily="34" charset="0"/>
                <a:cs typeface="Arial" panose="020B0604020202020204" pitchFamily="34" charset="0"/>
              </a:rPr>
              <a:t> were </a:t>
            </a:r>
            <a:r>
              <a:rPr lang="en-US" sz="1600" dirty="0" smtClean="0">
                <a:latin typeface="Arial" panose="020B0604020202020204" pitchFamily="34" charset="0"/>
                <a:ea typeface="Open Sans" panose="020B0606030504020204" pitchFamily="34" charset="0"/>
                <a:cs typeface="Arial" panose="020B0604020202020204" pitchFamily="34" charset="0"/>
              </a:rPr>
              <a:t>higher among women compared to men, particularly from Q4 2015 to Q4 2017</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Age-adjusted rates among men </a:t>
            </a:r>
            <a:r>
              <a:rPr lang="en-US" sz="1600" dirty="0" smtClean="0">
                <a:latin typeface="Arial" panose="020B0604020202020204" pitchFamily="34" charset="0"/>
                <a:ea typeface="Open Sans" panose="020B0606030504020204" pitchFamily="34" charset="0"/>
                <a:cs typeface="Arial" panose="020B0604020202020204" pitchFamily="34" charset="0"/>
              </a:rPr>
              <a:t>for opioid </a:t>
            </a:r>
            <a:r>
              <a:rPr lang="en-US" sz="1600" dirty="0">
                <a:latin typeface="Arial" panose="020B0604020202020204" pitchFamily="34" charset="0"/>
                <a:ea typeface="Open Sans" panose="020B0606030504020204" pitchFamily="34" charset="0"/>
                <a:cs typeface="Arial" panose="020B0604020202020204" pitchFamily="34" charset="0"/>
              </a:rPr>
              <a:t>overdose excluding heroin</a:t>
            </a:r>
            <a:r>
              <a:rPr lang="en-US" sz="1600" b="1" dirty="0">
                <a:latin typeface="Arial" panose="020B0604020202020204" pitchFamily="34" charset="0"/>
                <a:ea typeface="Open Sans" panose="020B0606030504020204" pitchFamily="34" charset="0"/>
                <a:cs typeface="Arial" panose="020B0604020202020204" pitchFamily="34" charset="0"/>
              </a:rPr>
              <a:t> outpatient </a:t>
            </a:r>
            <a:r>
              <a:rPr lang="en-US" sz="1600" b="1" dirty="0" smtClean="0">
                <a:latin typeface="Arial" panose="020B0604020202020204" pitchFamily="34" charset="0"/>
                <a:ea typeface="Open Sans" panose="020B0606030504020204" pitchFamily="34" charset="0"/>
                <a:cs typeface="Arial" panose="020B0604020202020204" pitchFamily="34" charset="0"/>
              </a:rPr>
              <a:t>visits</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increased from Q4 2015 to Q4 2017</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sp>
        <p:nvSpPr>
          <p:cNvPr id="7" name="TextBox 6"/>
          <p:cNvSpPr txBox="1"/>
          <p:nvPr/>
        </p:nvSpPr>
        <p:spPr>
          <a:xfrm>
            <a:off x="1371600" y="61722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November 1, 2018). Limited to TN residents. Data Source: Hospital Discharge Data (2017 data are</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provisional).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42581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Excluding Heroin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by Race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1, 2018). Limited to TN residents. Data Source: Hospital Discharge Data (2017 data are provisional).  Inpatient and outpatient counts prior to 2015 for Blacks were too small for reliable rate calculations and are not reported.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4098" name="Picture 2" descr="\\dc04sdcwf00000\PDO$\Prescription Drug Overdose\Reports\PDO Report 2019\Morbidity-HDDS-section\FINAL_Graphs_Maps\7a_REDO_opioid_by_race_BW.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22"/>
          <a:stretch/>
        </p:blipFill>
        <p:spPr bwMode="auto">
          <a:xfrm>
            <a:off x="3276600" y="1800225"/>
            <a:ext cx="5400570" cy="429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04sdcwf00000\PDO$\Prescription Drug Overdose\Reports\PDO Report 2019\Morbidity-HDDS-section\FINAL_Graphs_Maps\7a_REDO_opioid_by_race_BW.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1500" y="2590800"/>
            <a:ext cx="2209800" cy="202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43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Excluding Heroin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by Race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4098" name="Picture 2" descr="\\dc04sdcwf00000\PDO$\Prescription Drug Overdose\Reports\PDO Report 2019\Morbidity-HDDS-section\FINAL_Graphs_Maps\7a_REDO_opioid_by_race_BW.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22"/>
          <a:stretch/>
        </p:blipFill>
        <p:spPr bwMode="auto">
          <a:xfrm>
            <a:off x="3276600" y="1800225"/>
            <a:ext cx="5400570" cy="429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04sdcwf00000\PDO$\Prescription Drug Overdose\Reports\PDO Report 2019\Morbidity-HDDS-section\FINAL_Graphs_Maps\7a_REDO_opioid_by_race_BW.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185307" y="4114800"/>
            <a:ext cx="1249636"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5755" y="2286000"/>
            <a:ext cx="2743200" cy="2985433"/>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Age-adjusted</a:t>
            </a:r>
            <a:r>
              <a:rPr lang="en-US" sz="1400" b="1" dirty="0">
                <a:latin typeface="Arial" panose="020B0604020202020204" pitchFamily="34" charset="0"/>
                <a:ea typeface="Open Sans" panose="020B0606030504020204" pitchFamily="34" charset="0"/>
                <a:cs typeface="Arial" panose="020B0604020202020204" pitchFamily="34" charset="0"/>
              </a:rPr>
              <a:t> outpatient </a:t>
            </a:r>
            <a:r>
              <a:rPr lang="en-US" sz="1400" b="1" dirty="0" smtClean="0">
                <a:latin typeface="Arial" panose="020B0604020202020204" pitchFamily="34" charset="0"/>
                <a:ea typeface="Open Sans" panose="020B0606030504020204" pitchFamily="34" charset="0"/>
                <a:cs typeface="Arial" panose="020B0604020202020204" pitchFamily="34" charset="0"/>
              </a:rPr>
              <a:t>visit</a:t>
            </a:r>
            <a:r>
              <a:rPr lang="en-US" sz="1400" dirty="0" smtClean="0">
                <a:latin typeface="Arial" panose="020B0604020202020204" pitchFamily="34" charset="0"/>
                <a:ea typeface="Open Sans" panose="020B0606030504020204" pitchFamily="34" charset="0"/>
                <a:cs typeface="Arial" panose="020B0604020202020204" pitchFamily="34" charset="0"/>
              </a:rPr>
              <a:t> </a:t>
            </a:r>
            <a:r>
              <a:rPr lang="en-US" sz="1400" dirty="0">
                <a:latin typeface="Arial" panose="020B0604020202020204" pitchFamily="34" charset="0"/>
                <a:ea typeface="Open Sans" panose="020B0606030504020204" pitchFamily="34" charset="0"/>
                <a:cs typeface="Arial" panose="020B0604020202020204" pitchFamily="34" charset="0"/>
              </a:rPr>
              <a:t>rates </a:t>
            </a:r>
            <a:r>
              <a:rPr lang="en-US" sz="1400" dirty="0" smtClean="0">
                <a:latin typeface="Arial" panose="020B0604020202020204" pitchFamily="34" charset="0"/>
                <a:ea typeface="Open Sans" panose="020B0606030504020204" pitchFamily="34" charset="0"/>
                <a:cs typeface="Arial" panose="020B0604020202020204" pitchFamily="34" charset="0"/>
              </a:rPr>
              <a:t>among Blacks increased for opioid overdose excluding heroin </a:t>
            </a:r>
            <a:r>
              <a:rPr lang="en-US" sz="1400" b="1" dirty="0" smtClean="0">
                <a:latin typeface="Arial" panose="020B0604020202020204" pitchFamily="34" charset="0"/>
                <a:ea typeface="Open Sans" panose="020B0606030504020204" pitchFamily="34" charset="0"/>
                <a:cs typeface="Arial" panose="020B0604020202020204" pitchFamily="34" charset="0"/>
              </a:rPr>
              <a:t> </a:t>
            </a:r>
            <a:r>
              <a:rPr lang="en-US" sz="1400" dirty="0" smtClean="0">
                <a:latin typeface="Arial" panose="020B0604020202020204" pitchFamily="34" charset="0"/>
                <a:ea typeface="Open Sans" panose="020B0606030504020204" pitchFamily="34" charset="0"/>
                <a:cs typeface="Arial" panose="020B0604020202020204" pitchFamily="34" charset="0"/>
              </a:rPr>
              <a:t>from Q4 2015 to Q4 2017</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Age-adjusted </a:t>
            </a:r>
            <a:r>
              <a:rPr lang="en-US" sz="1400" b="1" dirty="0">
                <a:latin typeface="Arial" panose="020B0604020202020204" pitchFamily="34" charset="0"/>
                <a:ea typeface="Open Sans" panose="020B0606030504020204" pitchFamily="34" charset="0"/>
                <a:cs typeface="Arial" panose="020B0604020202020204" pitchFamily="34" charset="0"/>
              </a:rPr>
              <a:t>inpatient </a:t>
            </a:r>
            <a:r>
              <a:rPr lang="en-US" sz="1400" b="1" dirty="0" smtClean="0">
                <a:latin typeface="Arial" panose="020B0604020202020204" pitchFamily="34" charset="0"/>
                <a:ea typeface="Open Sans" panose="020B0606030504020204" pitchFamily="34" charset="0"/>
                <a:cs typeface="Arial" panose="020B0604020202020204" pitchFamily="34" charset="0"/>
              </a:rPr>
              <a:t>stay </a:t>
            </a:r>
            <a:r>
              <a:rPr lang="en-US" sz="1400" dirty="0" smtClean="0">
                <a:latin typeface="Arial" panose="020B0604020202020204" pitchFamily="34" charset="0"/>
                <a:ea typeface="Open Sans" panose="020B0606030504020204" pitchFamily="34" charset="0"/>
                <a:cs typeface="Arial" panose="020B0604020202020204" pitchFamily="34" charset="0"/>
              </a:rPr>
              <a:t>rates among Blacks </a:t>
            </a:r>
            <a:r>
              <a:rPr lang="en-US" sz="1400" dirty="0">
                <a:latin typeface="Arial" panose="020B0604020202020204" pitchFamily="34" charset="0"/>
                <a:ea typeface="Open Sans" panose="020B0606030504020204" pitchFamily="34" charset="0"/>
                <a:cs typeface="Arial" panose="020B0604020202020204" pitchFamily="34" charset="0"/>
              </a:rPr>
              <a:t>increased </a:t>
            </a:r>
            <a:r>
              <a:rPr lang="en-US" sz="1400" dirty="0" smtClean="0">
                <a:latin typeface="Arial" panose="020B0604020202020204" pitchFamily="34" charset="0"/>
                <a:ea typeface="Open Sans" panose="020B0606030504020204" pitchFamily="34" charset="0"/>
                <a:cs typeface="Arial" panose="020B0604020202020204" pitchFamily="34" charset="0"/>
              </a:rPr>
              <a:t>for </a:t>
            </a:r>
            <a:r>
              <a:rPr lang="en-US" sz="1400" dirty="0">
                <a:latin typeface="Arial" panose="020B0604020202020204" pitchFamily="34" charset="0"/>
                <a:ea typeface="Open Sans" panose="020B0606030504020204" pitchFamily="34" charset="0"/>
                <a:cs typeface="Arial" panose="020B0604020202020204" pitchFamily="34" charset="0"/>
              </a:rPr>
              <a:t>opioid overdose excluding </a:t>
            </a:r>
            <a:r>
              <a:rPr lang="en-US" sz="1400" dirty="0" smtClean="0">
                <a:latin typeface="Arial" panose="020B0604020202020204" pitchFamily="34" charset="0"/>
                <a:ea typeface="Open Sans" panose="020B0606030504020204" pitchFamily="34" charset="0"/>
                <a:cs typeface="Arial" panose="020B0604020202020204" pitchFamily="34" charset="0"/>
              </a:rPr>
              <a:t>heroin</a:t>
            </a:r>
            <a:r>
              <a:rPr lang="en-US" sz="1400" b="1" dirty="0" smtClean="0">
                <a:latin typeface="Arial" panose="020B0604020202020204" pitchFamily="34" charset="0"/>
                <a:ea typeface="Open Sans" panose="020B0606030504020204" pitchFamily="34" charset="0"/>
                <a:cs typeface="Arial" panose="020B0604020202020204" pitchFamily="34" charset="0"/>
              </a:rPr>
              <a:t> </a:t>
            </a:r>
            <a:r>
              <a:rPr lang="en-US" sz="1400" dirty="0" smtClean="0">
                <a:latin typeface="Arial" panose="020B0604020202020204" pitchFamily="34" charset="0"/>
                <a:ea typeface="Open Sans" panose="020B0606030504020204" pitchFamily="34" charset="0"/>
                <a:cs typeface="Arial" panose="020B0604020202020204" pitchFamily="34" charset="0"/>
              </a:rPr>
              <a:t>between </a:t>
            </a:r>
            <a:r>
              <a:rPr lang="en-US" sz="1400" dirty="0">
                <a:latin typeface="Arial" panose="020B0604020202020204" pitchFamily="34" charset="0"/>
                <a:ea typeface="Open Sans" panose="020B0606030504020204" pitchFamily="34" charset="0"/>
                <a:cs typeface="Arial" panose="020B0604020202020204" pitchFamily="34" charset="0"/>
              </a:rPr>
              <a:t>Q4 2015 and Q4 </a:t>
            </a:r>
            <a:r>
              <a:rPr lang="en-US" sz="1400" dirty="0" smtClean="0">
                <a:latin typeface="Arial" panose="020B0604020202020204" pitchFamily="34" charset="0"/>
                <a:ea typeface="Open Sans" panose="020B0606030504020204" pitchFamily="34" charset="0"/>
                <a:cs typeface="Arial" panose="020B0604020202020204" pitchFamily="34" charset="0"/>
              </a:rPr>
              <a:t>2017; </a:t>
            </a:r>
            <a:r>
              <a:rPr lang="en-US" sz="1400" dirty="0">
                <a:latin typeface="Arial" panose="020B0604020202020204" pitchFamily="34" charset="0"/>
                <a:ea typeface="Open Sans" panose="020B0606030504020204" pitchFamily="34" charset="0"/>
                <a:cs typeface="Arial" panose="020B0604020202020204" pitchFamily="34" charset="0"/>
              </a:rPr>
              <a:t>r</a:t>
            </a:r>
            <a:r>
              <a:rPr lang="en-US" sz="1400" dirty="0" smtClean="0">
                <a:latin typeface="Arial" panose="020B0604020202020204" pitchFamily="34" charset="0"/>
                <a:ea typeface="Open Sans" panose="020B0606030504020204" pitchFamily="34" charset="0"/>
                <a:cs typeface="Arial" panose="020B0604020202020204" pitchFamily="34" charset="0"/>
              </a:rPr>
              <a:t>ates for Whites</a:t>
            </a:r>
            <a:r>
              <a:rPr lang="en-US" sz="1400" dirty="0">
                <a:latin typeface="Arial" panose="020B0604020202020204" pitchFamily="34" charset="0"/>
                <a:ea typeface="Open Sans" panose="020B0606030504020204" pitchFamily="34" charset="0"/>
                <a:cs typeface="Arial" panose="020B0604020202020204" pitchFamily="34" charset="0"/>
              </a:rPr>
              <a:t> declined </a:t>
            </a:r>
            <a:r>
              <a:rPr lang="en-US" sz="1400" dirty="0" smtClean="0">
                <a:latin typeface="Arial" panose="020B0604020202020204" pitchFamily="34" charset="0"/>
                <a:ea typeface="Open Sans" panose="020B0606030504020204" pitchFamily="34" charset="0"/>
                <a:cs typeface="Arial" panose="020B0604020202020204" pitchFamily="34" charset="0"/>
              </a:rPr>
              <a:t>during the same time period</a:t>
            </a:r>
          </a:p>
        </p:txBody>
      </p:sp>
      <p:sp>
        <p:nvSpPr>
          <p:cNvPr id="9" name="TextBox 8"/>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November 1, 2018). Limited to TN residents. Data Source: Hospital Discharge Data (2017 data are provisional).  Inpatient and outpatient counts prior to 2015 for Blacks were too small for reliable rate calculations and are not reported.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687174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71450" y="1143000"/>
            <a:ext cx="86106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Excluding Heroin Outpatient Visits and Inpatient Stays by Age Groups in TN by Quarter,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172200"/>
            <a:ext cx="75438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1, 2018). Limited to TN residents. Data Source: Hospital Discharge Data (2017 data are provisional).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 Graph excludes data on individuals &lt; 17 years of age and inpatient data for 18-24  years of age as counts were too small to calculate reliable rates.</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122" name="Picture 2" descr="\\dc04sdcwf00000\PDO$\Prescription Drug Overdose\Reports\PDO Report 2019\Morbidity-HDDS-section\FINAL_Graphs_Maps\8b_REDO_opioid_age_multiplot.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380"/>
          <a:stretch/>
        </p:blipFill>
        <p:spPr bwMode="auto">
          <a:xfrm>
            <a:off x="609600" y="1904999"/>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c04sdcwf00000\PDO$\Prescription Drug Overdose\Reports\PDO Report 2019\Morbidity-HDDS-section\FINAL_Graphs_Maps\8b_REDO_opioid_age_multiplot.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 y="3886199"/>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bidity-HDDS-section\FINAL_Graphs_Maps\8b_REDO_opioid_age_multiplot.tif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71825" y="1904999"/>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bidity-HDDS-section\FINAL_Graphs_Maps\8b_REDO_opioid_age_multiplot.tif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57550" y="3886199"/>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c04sdcwf00000\PDO$\Prescription Drug Overdose\Reports\PDO Report 2019\Morbidity-HDDS-section\FINAL_Graphs_Maps\8b_REDO_opioid_age_multiplot.tiff"/>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876925" y="3886198"/>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c04sdcwf00000\PDO$\Prescription Drug Overdose\Reports\PDO Report 2019\Morbidity-HDDS-section\FINAL_Graphs_Maps\8b_REDO_opioid_age_multiplot.tiff"/>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876925" y="1904999"/>
            <a:ext cx="2438400" cy="187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91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71450" y="1143000"/>
            <a:ext cx="86106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Excluding Heroin Outpatient Visits and Inpatient Stays by Age Groups in TN by Quarter,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grpSp>
        <p:nvGrpSpPr>
          <p:cNvPr id="5" name="Group 4"/>
          <p:cNvGrpSpPr/>
          <p:nvPr/>
        </p:nvGrpSpPr>
        <p:grpSpPr>
          <a:xfrm>
            <a:off x="2667000" y="2133599"/>
            <a:ext cx="6248400" cy="3200401"/>
            <a:chOff x="609600" y="1904999"/>
            <a:chExt cx="7705725" cy="3853543"/>
          </a:xfrm>
        </p:grpSpPr>
        <p:pic>
          <p:nvPicPr>
            <p:cNvPr id="5122" name="Picture 2" descr="\\dc04sdcwf00000\PDO$\Prescription Drug Overdose\Reports\PDO Report 2019\Morbidity-HDDS-section\FINAL_Graphs_Maps\8b_REDO_opioid_age_multiplot.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380"/>
            <a:stretch/>
          </p:blipFill>
          <p:spPr bwMode="auto">
            <a:xfrm>
              <a:off x="609600" y="1904999"/>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c04sdcwf00000\PDO$\Prescription Drug Overdose\Reports\PDO Report 2019\Morbidity-HDDS-section\FINAL_Graphs_Maps\8b_REDO_opioid_age_multiplot.tif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 y="3886199"/>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bidity-HDDS-section\FINAL_Graphs_Maps\8b_REDO_opioid_age_multiplot.tif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71825" y="1904999"/>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bidity-HDDS-section\FINAL_Graphs_Maps\8b_REDO_opioid_age_multiplot.tiff"/>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57550" y="3886199"/>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c04sdcwf00000\PDO$\Prescription Drug Overdose\Reports\PDO Report 2019\Morbidity-HDDS-section\FINAL_Graphs_Maps\8b_REDO_opioid_age_multiplot.tiff"/>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876925" y="3886198"/>
              <a:ext cx="2438400" cy="18723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c04sdcwf00000\PDO$\Prescription Drug Overdose\Reports\PDO Report 2019\Morbidity-HDDS-section\FINAL_Graphs_Maps\8b_REDO_opioid_age_multiplot.tiff"/>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876925" y="1904999"/>
              <a:ext cx="2438400" cy="187234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117055" y="2242046"/>
            <a:ext cx="2549945" cy="2769989"/>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Age adjusted rates for opioid overdose excluding heroin</a:t>
            </a:r>
            <a:r>
              <a:rPr lang="en-US" sz="1400" b="1" dirty="0">
                <a:latin typeface="Arial" panose="020B0604020202020204" pitchFamily="34" charset="0"/>
                <a:ea typeface="Open Sans" panose="020B0606030504020204" pitchFamily="34" charset="0"/>
                <a:cs typeface="Arial" panose="020B0604020202020204" pitchFamily="34" charset="0"/>
              </a:rPr>
              <a:t> outpatient visits</a:t>
            </a:r>
            <a:r>
              <a:rPr lang="en-US" sz="1400" dirty="0" smtClean="0">
                <a:latin typeface="Arial" panose="020B0604020202020204" pitchFamily="34" charset="0"/>
                <a:ea typeface="Open Sans" panose="020B0606030504020204" pitchFamily="34" charset="0"/>
                <a:cs typeface="Arial" panose="020B0604020202020204" pitchFamily="34" charset="0"/>
              </a:rPr>
              <a:t> for the 25-34 </a:t>
            </a:r>
            <a:r>
              <a:rPr lang="en-US" sz="1400" dirty="0">
                <a:latin typeface="Arial" panose="020B0604020202020204" pitchFamily="34" charset="0"/>
                <a:ea typeface="Open Sans" panose="020B0606030504020204" pitchFamily="34" charset="0"/>
                <a:cs typeface="Arial" panose="020B0604020202020204" pitchFamily="34" charset="0"/>
              </a:rPr>
              <a:t>year age </a:t>
            </a:r>
            <a:r>
              <a:rPr lang="en-US" sz="1400" dirty="0" smtClean="0">
                <a:latin typeface="Arial" panose="020B0604020202020204" pitchFamily="34" charset="0"/>
                <a:ea typeface="Open Sans" panose="020B0606030504020204" pitchFamily="34" charset="0"/>
                <a:cs typeface="Arial" panose="020B0604020202020204" pitchFamily="34" charset="0"/>
              </a:rPr>
              <a:t>group have increased steadily over time</a:t>
            </a:r>
          </a:p>
          <a:p>
            <a:endParaRPr lang="en-US" sz="600" b="1" dirty="0" smtClean="0">
              <a:latin typeface="Arial" panose="020B0604020202020204" pitchFamily="34" charset="0"/>
              <a:ea typeface="Open Sans" panose="020B0606030504020204" pitchFamily="34" charset="0"/>
              <a:cs typeface="Arial" panose="020B0604020202020204" pitchFamily="34" charset="0"/>
            </a:endParaRPr>
          </a:p>
          <a:p>
            <a:pPr marL="171450" indent="-1714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Age adjusted rates for </a:t>
            </a:r>
            <a:r>
              <a:rPr lang="en-US" sz="1400" dirty="0">
                <a:latin typeface="Arial" panose="020B0604020202020204" pitchFamily="34" charset="0"/>
                <a:ea typeface="Open Sans" panose="020B0606030504020204" pitchFamily="34" charset="0"/>
                <a:cs typeface="Arial" panose="020B0604020202020204" pitchFamily="34" charset="0"/>
              </a:rPr>
              <a:t>opioid overdose excluding heroin</a:t>
            </a:r>
            <a:r>
              <a:rPr lang="en-US" sz="1400" b="1" dirty="0">
                <a:latin typeface="Arial" panose="020B0604020202020204" pitchFamily="34" charset="0"/>
                <a:ea typeface="Open Sans" panose="020B0606030504020204" pitchFamily="34" charset="0"/>
                <a:cs typeface="Arial" panose="020B0604020202020204" pitchFamily="34" charset="0"/>
              </a:rPr>
              <a:t> </a:t>
            </a:r>
            <a:r>
              <a:rPr lang="en-US" sz="1400" b="1" dirty="0" smtClean="0">
                <a:latin typeface="Arial" panose="020B0604020202020204" pitchFamily="34" charset="0"/>
                <a:ea typeface="Open Sans" panose="020B0606030504020204" pitchFamily="34" charset="0"/>
                <a:cs typeface="Arial" panose="020B0604020202020204" pitchFamily="34" charset="0"/>
              </a:rPr>
              <a:t>inpatient </a:t>
            </a:r>
            <a:r>
              <a:rPr lang="en-US" sz="1400" b="1" dirty="0">
                <a:latin typeface="Arial" panose="020B0604020202020204" pitchFamily="34" charset="0"/>
                <a:ea typeface="Open Sans" panose="020B0606030504020204" pitchFamily="34" charset="0"/>
                <a:cs typeface="Arial" panose="020B0604020202020204" pitchFamily="34" charset="0"/>
              </a:rPr>
              <a:t>visits </a:t>
            </a:r>
            <a:r>
              <a:rPr lang="en-US" sz="1400" dirty="0" smtClean="0">
                <a:latin typeface="Arial" panose="020B0604020202020204" pitchFamily="34" charset="0"/>
                <a:ea typeface="Open Sans" panose="020B0606030504020204" pitchFamily="34" charset="0"/>
                <a:cs typeface="Arial" panose="020B0604020202020204" pitchFamily="34" charset="0"/>
              </a:rPr>
              <a:t>among the 55-64 year age group are higher compared to other age groups.</a:t>
            </a:r>
          </a:p>
        </p:txBody>
      </p:sp>
      <p:sp>
        <p:nvSpPr>
          <p:cNvPr id="13" name="TextBox 12"/>
          <p:cNvSpPr txBox="1"/>
          <p:nvPr/>
        </p:nvSpPr>
        <p:spPr>
          <a:xfrm>
            <a:off x="1371600" y="6172200"/>
            <a:ext cx="75438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November 1, 2018). Limited to TN residents. Data Source: Hospital Discharge Data (2017 data are provisional).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 Graph excludes data on individuals &lt; 17 years of age and inpatient data for 18-24  years of age as counts were too small to calculate reliable rates.</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698816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Change in Number of Opioid Overdose Excluding Heroin </a:t>
            </a:r>
          </a:p>
          <a:p>
            <a:pPr algn="ctr"/>
            <a:r>
              <a:rPr lang="en-US" b="1" dirty="0" smtClean="0">
                <a:latin typeface="Arial" panose="020B0604020202020204" pitchFamily="34" charset="0"/>
                <a:ea typeface="Open Sans" panose="020B0606030504020204" pitchFamily="34" charset="0"/>
                <a:cs typeface="Arial" panose="020B0604020202020204" pitchFamily="34" charset="0"/>
              </a:rPr>
              <a:t>Outpatient Visits from 2016 to 2017 by TN county of Residence</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Hospital Discharge file. Analysis by Tennessee Office of Informatics and Analytics. Updated: 11/7/2018. Rates by county were not calculated due to small sample sizes, which would result in unreliable rates. Percent change values should not be interpreted with the caveat that the absolute change may be small, but the percent change value may be large</a:t>
            </a:r>
          </a:p>
        </p:txBody>
      </p:sp>
      <p:pic>
        <p:nvPicPr>
          <p:cNvPr id="7" name="Picture 2" descr="\\dc04sdcwf00000\PDO$\Prescription Drug Overdose\Reports\PDO Report 2019\Morbidity-HDDS-section\FINAL_Graphs_Maps\OutpatientOpioidNumberChange_2016_201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5800" y="4343400"/>
            <a:ext cx="4572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Prescription Drug Overdose\Reports\PDO Report 2019\Morbidity-HDDS-section\Draft_Maps\OutpatientOpioidNumberChange_2016_2017.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3850" y="1905000"/>
            <a:ext cx="82677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bidity-HDDS-section\FINAL_Graphs_Maps\OutpatientOpioidNumberChange_2016_2017.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679721" y="3352800"/>
            <a:ext cx="1774156" cy="81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72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Change in Number of Opioid Overdose Excluding Heroin </a:t>
            </a:r>
          </a:p>
          <a:p>
            <a:pPr algn="ctr"/>
            <a:r>
              <a:rPr lang="en-US" b="1" dirty="0" smtClean="0">
                <a:latin typeface="Arial" panose="020B0604020202020204" pitchFamily="34" charset="0"/>
                <a:ea typeface="Open Sans" panose="020B0606030504020204" pitchFamily="34" charset="0"/>
                <a:cs typeface="Arial" panose="020B0604020202020204" pitchFamily="34" charset="0"/>
              </a:rPr>
              <a:t>Outpatient Visits from 2016 to 2017 by TN county of Residence</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914400" y="4312872"/>
            <a:ext cx="7315200" cy="200054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Ten counties experienced </a:t>
            </a:r>
            <a:r>
              <a:rPr lang="en-US" sz="1600" b="1" dirty="0" smtClean="0">
                <a:latin typeface="Arial" panose="020B0604020202020204" pitchFamily="34" charset="0"/>
                <a:ea typeface="Open Sans" panose="020B0606030504020204" pitchFamily="34" charset="0"/>
                <a:cs typeface="Arial" panose="020B0604020202020204" pitchFamily="34" charset="0"/>
              </a:rPr>
              <a:t>no change </a:t>
            </a:r>
            <a:r>
              <a:rPr lang="en-US" sz="1600" dirty="0" smtClean="0">
                <a:latin typeface="Arial" panose="020B0604020202020204" pitchFamily="34" charset="0"/>
                <a:ea typeface="Open Sans" panose="020B0606030504020204" pitchFamily="34" charset="0"/>
                <a:cs typeface="Arial" panose="020B0604020202020204" pitchFamily="34" charset="0"/>
              </a:rPr>
              <a:t>in the number of outpatient visits for opioid overdose excluding heroin</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Five counties experienced a large </a:t>
            </a:r>
            <a:r>
              <a:rPr lang="en-US" sz="1600" b="1" dirty="0" smtClean="0">
                <a:latin typeface="Arial" panose="020B0604020202020204" pitchFamily="34" charset="0"/>
                <a:ea typeface="Open Sans" panose="020B0606030504020204" pitchFamily="34" charset="0"/>
                <a:cs typeface="Arial" panose="020B0604020202020204" pitchFamily="34" charset="0"/>
              </a:rPr>
              <a:t>increase</a:t>
            </a:r>
            <a:r>
              <a:rPr lang="en-US" sz="1600" dirty="0" smtClean="0">
                <a:latin typeface="Arial" panose="020B0604020202020204" pitchFamily="34" charset="0"/>
                <a:ea typeface="Open Sans" panose="020B0606030504020204" pitchFamily="34" charset="0"/>
                <a:cs typeface="Arial" panose="020B0604020202020204" pitchFamily="34" charset="0"/>
              </a:rPr>
              <a:t> (</a:t>
            </a:r>
            <a:r>
              <a:rPr lang="en-US" sz="1600" i="1" dirty="0" smtClean="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10) in the number of outpatient </a:t>
            </a:r>
            <a:r>
              <a:rPr lang="en-US" sz="1600" dirty="0">
                <a:latin typeface="Arial" panose="020B0604020202020204" pitchFamily="34" charset="0"/>
                <a:ea typeface="Open Sans" panose="020B0606030504020204" pitchFamily="34" charset="0"/>
                <a:cs typeface="Arial" panose="020B0604020202020204" pitchFamily="34" charset="0"/>
              </a:rPr>
              <a:t>visits for opioid overdose excluding </a:t>
            </a:r>
            <a:r>
              <a:rPr lang="en-US" sz="1600" dirty="0" smtClean="0">
                <a:latin typeface="Arial" panose="020B0604020202020204" pitchFamily="34" charset="0"/>
                <a:ea typeface="Open Sans" panose="020B0606030504020204" pitchFamily="34" charset="0"/>
                <a:cs typeface="Arial" panose="020B0604020202020204" pitchFamily="34" charset="0"/>
              </a:rPr>
              <a:t>heroin</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Eight counties experienced a large </a:t>
            </a:r>
            <a:r>
              <a:rPr lang="en-US" sz="1600" b="1" dirty="0" smtClean="0">
                <a:latin typeface="Arial" panose="020B0604020202020204" pitchFamily="34" charset="0"/>
                <a:ea typeface="Open Sans" panose="020B0606030504020204" pitchFamily="34" charset="0"/>
                <a:cs typeface="Arial" panose="020B0604020202020204" pitchFamily="34" charset="0"/>
              </a:rPr>
              <a:t>decrease</a:t>
            </a:r>
            <a:r>
              <a:rPr lang="en-US" sz="1600" dirty="0" smtClean="0">
                <a:latin typeface="Arial" panose="020B0604020202020204" pitchFamily="34" charset="0"/>
                <a:ea typeface="Open Sans" panose="020B0606030504020204" pitchFamily="34" charset="0"/>
                <a:cs typeface="Arial" panose="020B0604020202020204" pitchFamily="34" charset="0"/>
              </a:rPr>
              <a:t> (</a:t>
            </a:r>
            <a:r>
              <a:rPr lang="en-US" sz="1600" i="1" dirty="0" smtClean="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10) in the number of outpatient visits for </a:t>
            </a:r>
            <a:r>
              <a:rPr lang="en-US" sz="1600" dirty="0">
                <a:latin typeface="Arial" panose="020B0604020202020204" pitchFamily="34" charset="0"/>
                <a:ea typeface="Open Sans" panose="020B0606030504020204" pitchFamily="34" charset="0"/>
                <a:cs typeface="Arial" panose="020B0604020202020204" pitchFamily="34" charset="0"/>
              </a:rPr>
              <a:t>opioid overdose excluding heroin</a:t>
            </a:r>
          </a:p>
          <a:p>
            <a:pPr marL="285750" indent="-285750">
              <a:buFont typeface="Arial" panose="020B0604020202020204" pitchFamily="34" charset="0"/>
              <a:buChar char="•"/>
            </a:pPr>
            <a:endParaRPr lang="en-US" sz="1600" dirty="0" smtClean="0">
              <a:latin typeface="Arial" panose="020B0604020202020204" pitchFamily="34" charset="0"/>
              <a:ea typeface="Open Sans" panose="020B0606030504020204" pitchFamily="34" charset="0"/>
              <a:cs typeface="Arial" panose="020B0604020202020204" pitchFamily="34" charset="0"/>
            </a:endParaRPr>
          </a:p>
        </p:txBody>
      </p:sp>
      <p:pic>
        <p:nvPicPr>
          <p:cNvPr id="7" name="Picture 2" descr="\\dc04sdcwf00000\PDO$\Prescription Drug Overdose\Reports\PDO Report 2019\Morbidity-HDDS-section\FINAL_Graphs_Maps\OutpatientOpioidNumberChange_2016_201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400" y="1987670"/>
            <a:ext cx="4572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Prescription Drug Overdose\Reports\PDO Report 2019\Morbidity-HDDS-section\Draft_Maps\OutpatientOpioidNumberChange_2016_2017.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57864" y="2133600"/>
            <a:ext cx="762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bidity-HDDS-section\FINAL_Graphs_Maps\OutpatientOpioidNumberChange_2016_2017.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162800" y="3445979"/>
            <a:ext cx="1714500" cy="7450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Hospital Discharge file. Analysis by Tennessee Office of Informatics and Analytics. Updated: 11/7/2018. Rates by county were not calculated due to small sample sizes, which would result in unreliable rates. Percent change values should not be interpreted with the caveat that the absolute change may be small, but the percent change value may be large</a:t>
            </a:r>
          </a:p>
        </p:txBody>
      </p:sp>
    </p:spTree>
    <p:extLst>
      <p:ext uri="{BB962C8B-B14F-4D97-AF65-F5344CB8AC3E}">
        <p14:creationId xmlns:p14="http://schemas.microsoft.com/office/powerpoint/2010/main" val="3903337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Introduction for Slides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nterpretation</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85761"/>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Arial" panose="020B0604020202020204" pitchFamily="34" charset="0"/>
              </a:rPr>
              <a:t>The following slides are </a:t>
            </a:r>
            <a:r>
              <a:rPr lang="en-US" sz="1400" smtClean="0">
                <a:latin typeface="Arial" panose="020B0604020202020204" pitchFamily="34" charset="0"/>
                <a:ea typeface="Open Sans" panose="020B0606030504020204" pitchFamily="34" charset="0"/>
                <a:cs typeface="Arial" panose="020B0604020202020204" pitchFamily="34" charset="0"/>
              </a:rPr>
              <a:t>a summary </a:t>
            </a:r>
            <a:r>
              <a:rPr lang="en-US" sz="1400" dirty="0" smtClean="0">
                <a:latin typeface="Arial" panose="020B0604020202020204" pitchFamily="34" charset="0"/>
                <a:ea typeface="Open Sans" panose="020B0606030504020204" pitchFamily="34" charset="0"/>
                <a:cs typeface="Arial" panose="020B0604020202020204" pitchFamily="34" charset="0"/>
              </a:rPr>
              <a:t>of </a:t>
            </a:r>
            <a:r>
              <a:rPr lang="en-US" sz="1400" b="1" dirty="0">
                <a:latin typeface="Arial" panose="020B0604020202020204" pitchFamily="34" charset="0"/>
                <a:ea typeface="Open Sans" panose="020B0606030504020204" pitchFamily="34" charset="0"/>
                <a:cs typeface="Arial" panose="020B0604020202020204" pitchFamily="34" charset="0"/>
              </a:rPr>
              <a:t>Non-Fatal Drug Overdose Discharges in Tennessee</a:t>
            </a:r>
            <a:r>
              <a:rPr lang="en-US" sz="1400" dirty="0">
                <a:latin typeface="Arial" panose="020B0604020202020204" pitchFamily="34" charset="0"/>
                <a:ea typeface="Open Sans" panose="020B0606030504020204" pitchFamily="34" charset="0"/>
                <a:cs typeface="Arial" panose="020B0604020202020204" pitchFamily="34" charset="0"/>
              </a:rPr>
              <a:t>; </a:t>
            </a:r>
            <a:r>
              <a:rPr lang="en-US" sz="1400" dirty="0" smtClean="0">
                <a:latin typeface="Arial" panose="020B0604020202020204" pitchFamily="34" charset="0"/>
                <a:ea typeface="Open Sans" panose="020B0606030504020204" pitchFamily="34" charset="0"/>
                <a:cs typeface="Arial" panose="020B0604020202020204" pitchFamily="34" charset="0"/>
              </a:rPr>
              <a:t>from Tennessee’s Annual Overdose Report for 2019. This report was produced by the Office of Informatics and Analytics (OIA) at the Tennessee Department of Health (TDH) and can be found on TDH’s Prescription Drug Overdose website. While these slides will specifically focus on the most recent findings for </a:t>
            </a:r>
            <a:r>
              <a:rPr lang="en-US" sz="1400" b="1" dirty="0" smtClean="0">
                <a:latin typeface="Arial" panose="020B0604020202020204" pitchFamily="34" charset="0"/>
                <a:ea typeface="Open Sans" panose="020B0606030504020204" pitchFamily="34" charset="0"/>
                <a:cs typeface="Arial" panose="020B0604020202020204" pitchFamily="34" charset="0"/>
              </a:rPr>
              <a:t>Non-Fatal Drug Overdose Discharges in Tennessee</a:t>
            </a:r>
            <a:r>
              <a:rPr lang="en-US" sz="1400" dirty="0" smtClean="0">
                <a:latin typeface="Arial" panose="020B0604020202020204" pitchFamily="34" charset="0"/>
                <a:ea typeface="Open Sans" panose="020B0606030504020204" pitchFamily="34" charset="0"/>
                <a:cs typeface="Arial" panose="020B0604020202020204" pitchFamily="34" charset="0"/>
              </a:rPr>
              <a:t>;  additional slides and the 2019 report itself will provide information on each the following:</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Non-Fatal Drug Overdose Hospital Discharges in Tennessee</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Opioid and Benzodiazepine Prescription Trends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Ongoing epidemiologic analyses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Our data-driven support of licensure and over-prescribing investigations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Dissemination of data at the county level</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development of a statewide drug overdose reporting system for healthcare facilities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 new grant to further enhance surveillance of both nonfatal and fatal overdoses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 summary of the Hal Rogers grant, which provides key support for collaboration with mental health and law enforcement through data sharing</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Indicators that are currently being traced in an ongoing way through the integrated data system</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development, specifications, and purpose of the integrated data system</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194425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rescription Drug Overdose\Reports\PDO Report 2019\Morbidity-HDDS-section\Draft_Maps\InpatientOpioidNumberChange_2016_201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256" t="22313" r="4817" b="47061"/>
          <a:stretch/>
        </p:blipFill>
        <p:spPr bwMode="auto">
          <a:xfrm>
            <a:off x="436274" y="1887018"/>
            <a:ext cx="8555326" cy="22767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304800" y="1182469"/>
            <a:ext cx="86868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Change in Number of Opioid Overdose Excluding Heroin </a:t>
            </a:r>
          </a:p>
          <a:p>
            <a:pPr algn="ctr"/>
            <a:r>
              <a:rPr lang="en-US" b="1" dirty="0" smtClean="0">
                <a:latin typeface="Arial" panose="020B0604020202020204" pitchFamily="34" charset="0"/>
                <a:ea typeface="Open Sans" panose="020B0606030504020204" pitchFamily="34" charset="0"/>
                <a:cs typeface="Arial" panose="020B0604020202020204" pitchFamily="34" charset="0"/>
              </a:rPr>
              <a:t>Inpatient Stays from 2016 to 2017 by TN county of Residence</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8" name="Picture 2" descr="\\dc04sdcwf00000\PDO$\Prescription Drug Overdose\Reports\PDO Report 2019\Morbidity-HDDS-section\FINAL_Graphs_Maps\OutpatientOpioidNumberChange_2016_2017.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41317" y="3352800"/>
            <a:ext cx="1774156" cy="8109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Morbidity-HDDS-section\FINAL_Graphs_Maps\InpatientOpioidNumberChange_2016_2017.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9599" y="4087594"/>
            <a:ext cx="4962525" cy="1809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Hospital Discharge file. Analysis by Tennessee Office of Informatics and Analytics. Updated: 11/7/2018. Rates by county were not calculated due to small sample sizes, which would result in unreliable rates. Percent change values should not be interpreted with the caveat that the absolute change may be small, but the percent change value may be large</a:t>
            </a:r>
          </a:p>
        </p:txBody>
      </p:sp>
    </p:spTree>
    <p:extLst>
      <p:ext uri="{BB962C8B-B14F-4D97-AF65-F5344CB8AC3E}">
        <p14:creationId xmlns:p14="http://schemas.microsoft.com/office/powerpoint/2010/main" val="1603161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c04sdcwf00000\PDO$\Prescription Drug Overdose\Reports\PDO Report 2019\Morbidity-HDDS-section\FINAL_Graphs_Maps\InpatientOpioidNumberChange_2016_201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401" y="1905000"/>
            <a:ext cx="4805814"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304800" y="1182469"/>
            <a:ext cx="86868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Change in Number of Opioid Overdose Excluding Heroin </a:t>
            </a:r>
          </a:p>
          <a:p>
            <a:pPr algn="ctr"/>
            <a:r>
              <a:rPr lang="en-US" b="1" dirty="0" smtClean="0">
                <a:latin typeface="Arial" panose="020B0604020202020204" pitchFamily="34" charset="0"/>
                <a:ea typeface="Open Sans" panose="020B0606030504020204" pitchFamily="34" charset="0"/>
                <a:cs typeface="Arial" panose="020B0604020202020204" pitchFamily="34" charset="0"/>
              </a:rPr>
              <a:t>Inpatient Stays from 2016 to 2017 by TN county of Residence</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914400" y="4267200"/>
            <a:ext cx="7315200" cy="196977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Nine counties reported </a:t>
            </a:r>
            <a:r>
              <a:rPr lang="en-US" sz="1600" b="1" dirty="0" smtClean="0">
                <a:latin typeface="Arial" panose="020B0604020202020204" pitchFamily="34" charset="0"/>
                <a:ea typeface="Open Sans" panose="020B0606030504020204" pitchFamily="34" charset="0"/>
                <a:cs typeface="Arial" panose="020B0604020202020204" pitchFamily="34" charset="0"/>
              </a:rPr>
              <a:t>no change </a:t>
            </a:r>
            <a:r>
              <a:rPr lang="en-US" sz="1600" dirty="0" smtClean="0">
                <a:latin typeface="Arial" panose="020B0604020202020204" pitchFamily="34" charset="0"/>
                <a:ea typeface="Open Sans" panose="020B0606030504020204" pitchFamily="34" charset="0"/>
                <a:cs typeface="Arial" panose="020B0604020202020204" pitchFamily="34" charset="0"/>
              </a:rPr>
              <a:t>in the number of inpatient stays for opioid overdose excluding heroin</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Ten counties reported a large </a:t>
            </a:r>
            <a:r>
              <a:rPr lang="en-US" sz="1600" b="1" dirty="0" smtClean="0">
                <a:latin typeface="Arial" panose="020B0604020202020204" pitchFamily="34" charset="0"/>
                <a:ea typeface="Open Sans" panose="020B0606030504020204" pitchFamily="34" charset="0"/>
                <a:cs typeface="Arial" panose="020B0604020202020204" pitchFamily="34" charset="0"/>
              </a:rPr>
              <a:t>increase</a:t>
            </a:r>
            <a:r>
              <a:rPr lang="en-US" sz="1600" dirty="0" smtClean="0">
                <a:latin typeface="Arial" panose="020B0604020202020204" pitchFamily="34" charset="0"/>
                <a:ea typeface="Open Sans" panose="020B0606030504020204" pitchFamily="34" charset="0"/>
                <a:cs typeface="Arial" panose="020B0604020202020204" pitchFamily="34" charset="0"/>
              </a:rPr>
              <a:t> (</a:t>
            </a:r>
            <a:r>
              <a:rPr lang="en-US" sz="1600" i="1" dirty="0" smtClean="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10) in the number of inpatient </a:t>
            </a:r>
            <a:r>
              <a:rPr lang="en-US" sz="1600" dirty="0">
                <a:latin typeface="Arial" panose="020B0604020202020204" pitchFamily="34" charset="0"/>
                <a:ea typeface="Open Sans" panose="020B0606030504020204" pitchFamily="34" charset="0"/>
                <a:cs typeface="Arial" panose="020B0604020202020204" pitchFamily="34" charset="0"/>
              </a:rPr>
              <a:t>stays for opioid overdose excluding </a:t>
            </a:r>
            <a:r>
              <a:rPr lang="en-US" sz="1600" dirty="0" smtClean="0">
                <a:latin typeface="Arial" panose="020B0604020202020204" pitchFamily="34" charset="0"/>
                <a:ea typeface="Open Sans" panose="020B0606030504020204" pitchFamily="34" charset="0"/>
                <a:cs typeface="Arial" panose="020B0604020202020204" pitchFamily="34" charset="0"/>
              </a:rPr>
              <a:t>heroin</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Six counties reported a large </a:t>
            </a:r>
            <a:r>
              <a:rPr lang="en-US" sz="1600" b="1" dirty="0" smtClean="0">
                <a:latin typeface="Arial" panose="020B0604020202020204" pitchFamily="34" charset="0"/>
                <a:ea typeface="Open Sans" panose="020B0606030504020204" pitchFamily="34" charset="0"/>
                <a:cs typeface="Arial" panose="020B0604020202020204" pitchFamily="34" charset="0"/>
              </a:rPr>
              <a:t>decrease</a:t>
            </a:r>
            <a:r>
              <a:rPr lang="en-US" sz="1600" dirty="0" smtClean="0">
                <a:latin typeface="Arial" panose="020B0604020202020204" pitchFamily="34" charset="0"/>
                <a:ea typeface="Open Sans" panose="020B0606030504020204" pitchFamily="34" charset="0"/>
                <a:cs typeface="Arial" panose="020B0604020202020204" pitchFamily="34" charset="0"/>
              </a:rPr>
              <a:t> (</a:t>
            </a:r>
            <a:r>
              <a:rPr lang="en-US" sz="1600" i="1" dirty="0" smtClean="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10) in the number of inpatient </a:t>
            </a:r>
            <a:r>
              <a:rPr lang="en-US" sz="1600" dirty="0">
                <a:latin typeface="Arial" panose="020B0604020202020204" pitchFamily="34" charset="0"/>
                <a:ea typeface="Open Sans" panose="020B0606030504020204" pitchFamily="34" charset="0"/>
                <a:cs typeface="Arial" panose="020B0604020202020204" pitchFamily="34" charset="0"/>
              </a:rPr>
              <a:t>stays for opioid overdose excluding heroin</a:t>
            </a:r>
          </a:p>
          <a:p>
            <a:pPr marL="285750" indent="-285750">
              <a:buFont typeface="Arial" panose="020B0604020202020204" pitchFamily="34" charset="0"/>
              <a:buChar char="•"/>
            </a:pPr>
            <a:endParaRPr lang="en-US" sz="1400" dirty="0" smtClean="0">
              <a:latin typeface="Arial" panose="020B0604020202020204" pitchFamily="34" charset="0"/>
              <a:ea typeface="Open Sans" panose="020B0606030504020204" pitchFamily="34" charset="0"/>
              <a:cs typeface="Arial" panose="020B0604020202020204" pitchFamily="34" charset="0"/>
            </a:endParaRPr>
          </a:p>
        </p:txBody>
      </p:sp>
      <p:pic>
        <p:nvPicPr>
          <p:cNvPr id="8" name="Picture 2" descr="P:\Prescription Drug Overdose\Reports\PDO Report 2019\Morbidity-HDDS-section\Draft_Maps\InpatientOpioidNumberChange_2016_2017.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256" t="22313" r="4817" b="47061"/>
          <a:stretch/>
        </p:blipFill>
        <p:spPr bwMode="auto">
          <a:xfrm>
            <a:off x="1676400" y="2133600"/>
            <a:ext cx="7225892" cy="1922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c04sdcwf00000\PDO$\Prescription Drug Overdose\Reports\PDO Report 2019\Morbidity-HDDS-section\FINAL_Graphs_Maps\InpatientOpioidNumberChange_2016_2017.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010400" y="3533776"/>
            <a:ext cx="1752600" cy="7334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Hospital Discharge file. Analysis by Tennessee Office of Informatics and Analytics. Updated: 11/7/2018. Rates by county were not calculated due to small sample sizes, which would result in unreliable rates. Percent change values should not be interpreted with the caveat that the absolute change may be small, but the percent change value may be large</a:t>
            </a:r>
          </a:p>
        </p:txBody>
      </p:sp>
    </p:spTree>
    <p:extLst>
      <p:ext uri="{BB962C8B-B14F-4D97-AF65-F5344CB8AC3E}">
        <p14:creationId xmlns:p14="http://schemas.microsoft.com/office/powerpoint/2010/main" val="1269653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panose="020B0604020202020204" pitchFamily="34" charset="0"/>
                <a:cs typeface="Arial" panose="020B0604020202020204" pitchFamily="34" charset="0"/>
              </a:rPr>
              <a:t>Heroin-Related Overdose Hospital Discharges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973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Heroin-Related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Heroin Overdose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in TN</a:t>
            </a:r>
          </a:p>
          <a:p>
            <a:r>
              <a:rPr lang="en-US" b="1" dirty="0" smtClean="0">
                <a:latin typeface="Arial" panose="020B0604020202020204" pitchFamily="34" charset="0"/>
                <a:ea typeface="Open Sans" panose="020B0606030504020204" pitchFamily="34" charset="0"/>
                <a:cs typeface="Arial" panose="020B0604020202020204" pitchFamily="34" charset="0"/>
              </a:rPr>
              <a:t> by Quarter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1, 2018). Limited to TN residents. Data Source: Hospital Discharge Data (2017 data are provisional).  Inpatient heroin overdose counts were too small for reliable rate calculations prior to 2014 and are not reported.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6" name="Picture 2" descr="\\dc04sdcwf00000\PDO$\Prescription Drug Overdose\Reports\PDO Report 2019\Morbidity-HDDS-section\FINAL_Graphs_Maps\2d_heroin_only.tif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3124200"/>
            <a:ext cx="2603157"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Prescription Drug Overdose\Reports\PDO Report 2019\Morbidity-HDDS-section\FINAL_Graphs_Maps\2d_heroin_only.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00400" y="1752600"/>
            <a:ext cx="5562600" cy="431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80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rescription Drug Overdose\Reports\PDO Report 2019\Morbidity-HDDS-section\FINAL_Graphs_Maps\2d_heroin_only.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29000" y="1821606"/>
            <a:ext cx="5410200" cy="419819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Heroin-Related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Heroin Overdose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in TN</a:t>
            </a:r>
          </a:p>
          <a:p>
            <a:r>
              <a:rPr lang="en-US" b="1" dirty="0" smtClean="0">
                <a:latin typeface="Arial" panose="020B0604020202020204" pitchFamily="34" charset="0"/>
                <a:ea typeface="Open Sans" panose="020B0606030504020204" pitchFamily="34" charset="0"/>
                <a:cs typeface="Arial" panose="020B0604020202020204" pitchFamily="34" charset="0"/>
              </a:rPr>
              <a:t> by Quarter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6" name="Picture 2" descr="\\dc04sdcwf00000\PDO$\Prescription Drug Overdose\Reports\PDO Report 2019\Morbidity-HDDS-section\FINAL_Graphs_Maps\2d_heroin_only.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038600" y="2286000"/>
            <a:ext cx="1626973"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198" y="2590800"/>
            <a:ext cx="2667002" cy="2262158"/>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Age-adjusted rates for heroin overdose </a:t>
            </a:r>
            <a:r>
              <a:rPr lang="en-US" sz="1500" b="1" dirty="0" smtClean="0">
                <a:latin typeface="Arial" panose="020B0604020202020204" pitchFamily="34" charset="0"/>
                <a:ea typeface="Open Sans" panose="020B0606030504020204" pitchFamily="34" charset="0"/>
                <a:cs typeface="Arial" panose="020B0604020202020204" pitchFamily="34" charset="0"/>
              </a:rPr>
              <a:t>inpatient stays </a:t>
            </a:r>
            <a:r>
              <a:rPr lang="en-US" sz="1500" dirty="0" smtClean="0">
                <a:latin typeface="Arial" panose="020B0604020202020204" pitchFamily="34" charset="0"/>
                <a:ea typeface="Open Sans" panose="020B0606030504020204" pitchFamily="34" charset="0"/>
                <a:cs typeface="Arial" panose="020B0604020202020204" pitchFamily="34" charset="0"/>
              </a:rPr>
              <a:t>remained low, with a small increase from Q1 2016 to Q4 2017</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ea typeface="Open Sans" panose="020B0606030504020204" pitchFamily="34" charset="0"/>
                <a:cs typeface="Arial" panose="020B0604020202020204" pitchFamily="34" charset="0"/>
              </a:rPr>
              <a:t>Age-adjusted </a:t>
            </a:r>
            <a:r>
              <a:rPr lang="en-US" sz="1500" dirty="0" smtClean="0">
                <a:latin typeface="Arial" panose="020B0604020202020204" pitchFamily="34" charset="0"/>
                <a:ea typeface="Open Sans" panose="020B0606030504020204" pitchFamily="34" charset="0"/>
                <a:cs typeface="Arial" panose="020B0604020202020204" pitchFamily="34" charset="0"/>
              </a:rPr>
              <a:t>rates increased steadily for </a:t>
            </a:r>
            <a:r>
              <a:rPr lang="en-US" sz="1500" dirty="0">
                <a:latin typeface="Arial" panose="020B0604020202020204" pitchFamily="34" charset="0"/>
                <a:ea typeface="Open Sans" panose="020B0606030504020204" pitchFamily="34" charset="0"/>
                <a:cs typeface="Arial" panose="020B0604020202020204" pitchFamily="34" charset="0"/>
              </a:rPr>
              <a:t>heroin </a:t>
            </a:r>
            <a:r>
              <a:rPr lang="en-US" sz="1500" dirty="0" smtClean="0">
                <a:latin typeface="Arial" panose="020B0604020202020204" pitchFamily="34" charset="0"/>
                <a:ea typeface="Open Sans" panose="020B0606030504020204" pitchFamily="34" charset="0"/>
                <a:cs typeface="Arial" panose="020B0604020202020204" pitchFamily="34" charset="0"/>
              </a:rPr>
              <a:t>overdose </a:t>
            </a:r>
            <a:r>
              <a:rPr lang="en-US" sz="1500" b="1" dirty="0" smtClean="0">
                <a:latin typeface="Arial" panose="020B0604020202020204" pitchFamily="34" charset="0"/>
                <a:ea typeface="Open Sans" panose="020B0606030504020204" pitchFamily="34" charset="0"/>
                <a:cs typeface="Arial" panose="020B0604020202020204" pitchFamily="34" charset="0"/>
              </a:rPr>
              <a:t>outpatient visits </a:t>
            </a:r>
            <a:endParaRPr lang="en-US" sz="1500" dirty="0" smtClean="0">
              <a:latin typeface="Arial" panose="020B0604020202020204" pitchFamily="34" charset="0"/>
              <a:ea typeface="Open Sans" panose="020B0606030504020204" pitchFamily="34" charset="0"/>
              <a:cs typeface="Arial" panose="020B0604020202020204" pitchFamily="34" charset="0"/>
            </a:endParaRPr>
          </a:p>
        </p:txBody>
      </p:sp>
      <p:sp>
        <p:nvSpPr>
          <p:cNvPr id="9" name="TextBox 8"/>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November 1, 2018). Limited to TN residents. Data Source: Hospital Discharge Data (2017 data are provisional).  Inpatient heroin overdose counts were too small for reliable rate calculations prior to 2014 and are not reported.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204559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Heroin-Related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Heroin Overdose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by Sex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2016-2017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1722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1, 2018). Limited to TN residents. Data Source: Hospital Discharge Data (2017 data are provisional).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9218" name="Picture 2" descr="\\dc04sdcwf00000\PDO$\Prescription Drug Overdose\Reports\PDO Report 2019\Morbidity-HDDS-section\FINAL_Graphs_Maps\9b_REDO_heroin_by_sex_by_gender.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2057400"/>
            <a:ext cx="8915400" cy="401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25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c04sdcwf00000\PDO$\Prescription Drug Overdose\Reports\PDO Report 2019\Morbidity-HDDS-section\FINAL_Graphs_Maps\9b_REDO_heroin_by_sex_by_gender.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2066329"/>
            <a:ext cx="6477000" cy="288667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Heroin-Related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Heroin Overdose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by Sex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2016-2017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15" name="TextBox 14"/>
          <p:cNvSpPr txBox="1"/>
          <p:nvPr/>
        </p:nvSpPr>
        <p:spPr>
          <a:xfrm>
            <a:off x="914400" y="4953000"/>
            <a:ext cx="7315200" cy="143116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Age-adjusted </a:t>
            </a:r>
            <a:r>
              <a:rPr lang="en-US" sz="1400" dirty="0">
                <a:latin typeface="Arial" panose="020B0604020202020204" pitchFamily="34" charset="0"/>
                <a:ea typeface="Open Sans" panose="020B0606030504020204" pitchFamily="34" charset="0"/>
                <a:cs typeface="Arial" panose="020B0604020202020204" pitchFamily="34" charset="0"/>
              </a:rPr>
              <a:t>rates for heroin overdose </a:t>
            </a:r>
            <a:r>
              <a:rPr lang="en-US" sz="1400" b="1" dirty="0" smtClean="0">
                <a:latin typeface="Arial" panose="020B0604020202020204" pitchFamily="34" charset="0"/>
                <a:ea typeface="Open Sans" panose="020B0606030504020204" pitchFamily="34" charset="0"/>
                <a:cs typeface="Arial" panose="020B0604020202020204" pitchFamily="34" charset="0"/>
              </a:rPr>
              <a:t>outpatient visits </a:t>
            </a:r>
            <a:r>
              <a:rPr lang="en-US" sz="1400" dirty="0" smtClean="0">
                <a:latin typeface="Arial" panose="020B0604020202020204" pitchFamily="34" charset="0"/>
                <a:ea typeface="Open Sans" panose="020B0606030504020204" pitchFamily="34" charset="0"/>
                <a:cs typeface="Arial" panose="020B0604020202020204" pitchFamily="34" charset="0"/>
              </a:rPr>
              <a:t>increased </a:t>
            </a:r>
            <a:r>
              <a:rPr lang="en-US" sz="1400" dirty="0">
                <a:latin typeface="Arial" panose="020B0604020202020204" pitchFamily="34" charset="0"/>
                <a:ea typeface="Open Sans" panose="020B0606030504020204" pitchFamily="34" charset="0"/>
                <a:cs typeface="Arial" panose="020B0604020202020204" pitchFamily="34" charset="0"/>
              </a:rPr>
              <a:t>for both males and females from </a:t>
            </a:r>
            <a:r>
              <a:rPr lang="en-US" sz="1400" dirty="0" smtClean="0">
                <a:latin typeface="Arial" panose="020B0604020202020204" pitchFamily="34" charset="0"/>
                <a:ea typeface="Open Sans" panose="020B0606030504020204" pitchFamily="34" charset="0"/>
                <a:cs typeface="Arial" panose="020B0604020202020204" pitchFamily="34" charset="0"/>
              </a:rPr>
              <a:t>2016 to 2017, with males having higher rates of outpatient visits for </a:t>
            </a:r>
            <a:r>
              <a:rPr lang="en-US" sz="1400" dirty="0">
                <a:latin typeface="Arial" panose="020B0604020202020204" pitchFamily="34" charset="0"/>
                <a:ea typeface="Open Sans" panose="020B0606030504020204" pitchFamily="34" charset="0"/>
                <a:cs typeface="Arial" panose="020B0604020202020204" pitchFamily="34" charset="0"/>
              </a:rPr>
              <a:t>heroin overdose comparted </a:t>
            </a:r>
            <a:r>
              <a:rPr lang="en-US" sz="1400" dirty="0" smtClean="0">
                <a:latin typeface="Arial" panose="020B0604020202020204" pitchFamily="34" charset="0"/>
                <a:ea typeface="Open Sans" panose="020B0606030504020204" pitchFamily="34" charset="0"/>
                <a:cs typeface="Arial" panose="020B0604020202020204" pitchFamily="34" charset="0"/>
              </a:rPr>
              <a:t>to females</a:t>
            </a:r>
          </a:p>
          <a:p>
            <a:endParaRPr lang="en-US" sz="3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Age-adjusted rates for heroin overdose </a:t>
            </a:r>
            <a:r>
              <a:rPr lang="en-US" sz="1400" b="1" dirty="0">
                <a:latin typeface="Arial" panose="020B0604020202020204" pitchFamily="34" charset="0"/>
                <a:ea typeface="Open Sans" panose="020B0606030504020204" pitchFamily="34" charset="0"/>
                <a:cs typeface="Arial" panose="020B0604020202020204" pitchFamily="34" charset="0"/>
              </a:rPr>
              <a:t>inpatient stays </a:t>
            </a:r>
            <a:r>
              <a:rPr lang="en-US" sz="1400" dirty="0">
                <a:latin typeface="Arial" panose="020B0604020202020204" pitchFamily="34" charset="0"/>
                <a:ea typeface="Open Sans" panose="020B0606030504020204" pitchFamily="34" charset="0"/>
                <a:cs typeface="Arial" panose="020B0604020202020204" pitchFamily="34" charset="0"/>
              </a:rPr>
              <a:t>slightly increased for both males and females from 2016 to 2017</a:t>
            </a:r>
          </a:p>
          <a:p>
            <a:pPr marL="285750" indent="-285750">
              <a:buFont typeface="Arial" panose="020B0604020202020204" pitchFamily="34" charset="0"/>
              <a:buChar char="•"/>
            </a:pP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7" name="TextBox 6"/>
          <p:cNvSpPr txBox="1"/>
          <p:nvPr/>
        </p:nvSpPr>
        <p:spPr>
          <a:xfrm>
            <a:off x="1371600" y="61722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November 1, 2018). Limited to TN residents. Data Source: Hospital Discharge Data (2017 data are provisional).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076426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Heroin-Related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71575"/>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Heroin Overdose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by Race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2016-2017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172200"/>
            <a:ext cx="6934200" cy="615553"/>
          </a:xfrm>
          <a:prstGeom prst="rect">
            <a:avLst/>
          </a:prstGeom>
          <a:noFill/>
        </p:spPr>
        <p:txBody>
          <a:bodyPr wrap="square" rtlCol="0">
            <a:spAutoFit/>
          </a:bodyPr>
          <a:lstStyle/>
          <a:p>
            <a:r>
              <a:rPr lang="en-US" sz="85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1, 2018). Limited to TN residents. Data Source: Hospital Discharge Data (2017 data are provisional). Inpatient heroin overdose counts were too small for reliable rate calculations prior to 2014 and are not reported. Data are not presented prior to 2016 or for inpatient rates by race due to small numbers, which would result in unreliable rates.</a:t>
            </a:r>
            <a:endParaRPr lang="en-US" sz="85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42" name="Picture 2" descr="\\dc04sdcwf00000\PDO$\Prescription Drug Overdose\Reports\PDO Report 2019\Morbidity-HDDS-section\FINAL_Graphs_Maps\10c_heroin_outpatient_BW.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37742" y="1927741"/>
            <a:ext cx="5524633" cy="4092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04sdcwf00000\PDO$\Prescription Drug Overdose\Reports\PDO Report 2019\Morbidity-HDDS-section\FINAL_Graphs_Maps\10c_heroin_outpatient_BW.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83"/>
          <a:stretch/>
        </p:blipFill>
        <p:spPr bwMode="auto">
          <a:xfrm>
            <a:off x="609600" y="3048000"/>
            <a:ext cx="1981200" cy="125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4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Heroin-Related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71575"/>
            <a:ext cx="8610600"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Heroin Overdose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by Race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2016-2017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0242" name="Picture 2" descr="\\dc04sdcwf00000\PDO$\Prescription Drug Overdose\Reports\PDO Report 2019\Morbidity-HDDS-section\FINAL_Graphs_Maps\10c_heroin_outpatient_BW.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37742" y="1927741"/>
            <a:ext cx="5524633" cy="4092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04sdcwf00000\PDO$\Prescription Drug Overdose\Reports\PDO Report 2019\Morbidity-HDDS-section\FINAL_Graphs_Maps\10c_heroin_outpatient_BW.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983"/>
          <a:stretch/>
        </p:blipFill>
        <p:spPr bwMode="auto">
          <a:xfrm>
            <a:off x="4252940" y="1927741"/>
            <a:ext cx="1171520" cy="7392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2514600"/>
            <a:ext cx="2895600" cy="2492990"/>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Age-adjusted rates for heroin overdose </a:t>
            </a:r>
            <a:r>
              <a:rPr lang="en-US" sz="1500" b="1" dirty="0">
                <a:latin typeface="Arial" panose="020B0604020202020204" pitchFamily="34" charset="0"/>
                <a:ea typeface="Open Sans" panose="020B0606030504020204" pitchFamily="34" charset="0"/>
                <a:cs typeface="Arial" panose="020B0604020202020204" pitchFamily="34" charset="0"/>
              </a:rPr>
              <a:t>o</a:t>
            </a:r>
            <a:r>
              <a:rPr lang="en-US" sz="1500" b="1" dirty="0" smtClean="0">
                <a:latin typeface="Arial" panose="020B0604020202020204" pitchFamily="34" charset="0"/>
                <a:ea typeface="Open Sans" panose="020B0606030504020204" pitchFamily="34" charset="0"/>
                <a:cs typeface="Arial" panose="020B0604020202020204" pitchFamily="34" charset="0"/>
              </a:rPr>
              <a:t>utpatient visits </a:t>
            </a:r>
            <a:r>
              <a:rPr lang="en-US" sz="1500" dirty="0" smtClean="0">
                <a:latin typeface="Arial" panose="020B0604020202020204" pitchFamily="34" charset="0"/>
                <a:ea typeface="Open Sans" panose="020B0606030504020204" pitchFamily="34" charset="0"/>
                <a:cs typeface="Arial" panose="020B0604020202020204" pitchFamily="34" charset="0"/>
              </a:rPr>
              <a:t>increased for both Blacks and Whites from 2016 to 2017</a:t>
            </a:r>
            <a:endParaRPr lang="en-US" sz="1500" dirty="0">
              <a:latin typeface="Arial" panose="020B0604020202020204" pitchFamily="34" charset="0"/>
              <a:ea typeface="Open Sans" panose="020B0606030504020204" pitchFamily="34" charset="0"/>
              <a:cs typeface="Arial" panose="020B0604020202020204" pitchFamily="34" charset="0"/>
            </a:endParaRP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Whites had higher age-adjusted </a:t>
            </a:r>
            <a:r>
              <a:rPr lang="en-US" sz="1500" dirty="0">
                <a:latin typeface="Arial" panose="020B0604020202020204" pitchFamily="34" charset="0"/>
                <a:ea typeface="Open Sans" panose="020B0606030504020204" pitchFamily="34" charset="0"/>
                <a:cs typeface="Arial" panose="020B0604020202020204" pitchFamily="34" charset="0"/>
              </a:rPr>
              <a:t>rates </a:t>
            </a:r>
            <a:r>
              <a:rPr lang="en-US" sz="1500" dirty="0" smtClean="0">
                <a:latin typeface="Arial" panose="020B0604020202020204" pitchFamily="34" charset="0"/>
                <a:ea typeface="Open Sans" panose="020B0606030504020204" pitchFamily="34" charset="0"/>
                <a:cs typeface="Arial" panose="020B0604020202020204" pitchFamily="34" charset="0"/>
              </a:rPr>
              <a:t>compared to Blacks for heroin overdose </a:t>
            </a:r>
            <a:r>
              <a:rPr lang="en-US" sz="1500" b="1" dirty="0" smtClean="0">
                <a:latin typeface="Arial" panose="020B0604020202020204" pitchFamily="34" charset="0"/>
                <a:ea typeface="Open Sans" panose="020B0606030504020204" pitchFamily="34" charset="0"/>
                <a:cs typeface="Arial" panose="020B0604020202020204" pitchFamily="34" charset="0"/>
              </a:rPr>
              <a:t>outpatient visits </a:t>
            </a:r>
            <a:r>
              <a:rPr lang="en-US" sz="1500" dirty="0" smtClean="0">
                <a:latin typeface="Arial" panose="020B0604020202020204" pitchFamily="34" charset="0"/>
                <a:ea typeface="Open Sans" panose="020B0606030504020204" pitchFamily="34" charset="0"/>
                <a:cs typeface="Arial" panose="020B0604020202020204" pitchFamily="34" charset="0"/>
              </a:rPr>
              <a:t>from 2016 to 2017</a:t>
            </a:r>
            <a:endParaRPr lang="en-US" sz="1500" b="1" dirty="0" smtClean="0">
              <a:latin typeface="Arial" panose="020B0604020202020204" pitchFamily="34" charset="0"/>
              <a:ea typeface="Open Sans" panose="020B0606030504020204" pitchFamily="34" charset="0"/>
              <a:cs typeface="Arial" panose="020B0604020202020204" pitchFamily="34" charset="0"/>
            </a:endParaRPr>
          </a:p>
        </p:txBody>
      </p:sp>
      <p:sp>
        <p:nvSpPr>
          <p:cNvPr id="9" name="TextBox 8"/>
          <p:cNvSpPr txBox="1"/>
          <p:nvPr/>
        </p:nvSpPr>
        <p:spPr>
          <a:xfrm>
            <a:off x="1371600" y="6172200"/>
            <a:ext cx="6934200" cy="615553"/>
          </a:xfrm>
          <a:prstGeom prst="rect">
            <a:avLst/>
          </a:prstGeom>
          <a:noFill/>
        </p:spPr>
        <p:txBody>
          <a:bodyPr wrap="square" rtlCol="0">
            <a:spAutoFit/>
          </a:bodyPr>
          <a:lstStyle/>
          <a:p>
            <a:r>
              <a:rPr lang="en-US" sz="85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85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November 1, 2018). Limited to TN residents. Data Source: Hospital Discharge Data (2017 data are provisional). Inpatient heroin overdose counts were too small for reliable rate calculations prior to 2014 and are not reported. Data are not presented prior to 2016 or for inpatient rates by race due to small numbers, which would result in unreliable rates.</a:t>
            </a:r>
            <a:endParaRPr lang="en-US" sz="85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67524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Change in Number of Heroin Overdose</a:t>
            </a:r>
          </a:p>
          <a:p>
            <a:pPr algn="ctr"/>
            <a:r>
              <a:rPr lang="en-US" b="1" dirty="0" smtClean="0">
                <a:latin typeface="Arial" panose="020B0604020202020204" pitchFamily="34" charset="0"/>
                <a:ea typeface="Open Sans" panose="020B0606030504020204" pitchFamily="34" charset="0"/>
                <a:cs typeface="Arial" panose="020B0604020202020204" pitchFamily="34" charset="0"/>
              </a:rPr>
              <a:t> Outpatient Visits from 2016 to 2017 by TN county of Residence</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9" name="Picture 2" descr="\\dc04sdcwf00000\PDO$\Prescription Drug Overdose\Reports\PDO Report 2019\Morbidity-HDDS-section\FINAL_Graphs_Maps\Outpatient_HeroinNumberChange_2016_201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2449" y="4219575"/>
            <a:ext cx="5162551" cy="18002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Hospital Discharge file. Analysis by Tennessee Office of Informatics and Analytics. Updated: 11/7/2018. Rates by county were not calculated due to small sample sizes, which would result in unreliable rates. Percent change values should not be interpreted with the caveat that the absolute change may be small, but the percent change value may be large</a:t>
            </a:r>
          </a:p>
        </p:txBody>
      </p:sp>
      <p:pic>
        <p:nvPicPr>
          <p:cNvPr id="3074" name="Picture 2" descr="P:\Prescription Drug Overdose\Reports\PDO Report 2019\Morbidity-HDDS-section\Draft_Maps\Outpatient_HeroinNumberChange_2016_2017.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399" y="1810897"/>
            <a:ext cx="8823385" cy="22379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bidity-HDDS-section\FINAL_Graphs_Maps\OutpatientOpioidNumberChange_2016_2017.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36444" y="3456206"/>
            <a:ext cx="1774156" cy="81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0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Note from the Executive Summary</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143000"/>
            <a:ext cx="8382000" cy="4339650"/>
          </a:xfrm>
          <a:prstGeom prst="rect">
            <a:avLst/>
          </a:prstGeom>
          <a:noFill/>
        </p:spPr>
        <p:txBody>
          <a:bodyPr wrap="square" rtlCol="0">
            <a:spAutoFit/>
          </a:bodyPr>
          <a:lstStyle/>
          <a:p>
            <a:r>
              <a:rPr lang="en-US" sz="2000" b="1" dirty="0" smtClean="0">
                <a:latin typeface="Arial" panose="020B0604020202020204" pitchFamily="34" charset="0"/>
                <a:ea typeface="Open Sans" panose="020B0606030504020204" pitchFamily="34" charset="0"/>
                <a:cs typeface="Arial" panose="020B0604020202020204" pitchFamily="34" charset="0"/>
              </a:rPr>
              <a:t>Tennessee continues to face a severe opioid crisis. </a:t>
            </a:r>
          </a:p>
          <a:p>
            <a:r>
              <a:rPr lang="en-US" sz="1600" dirty="0" smtClean="0">
                <a:latin typeface="Arial" panose="020B0604020202020204" pitchFamily="34" charset="0"/>
                <a:ea typeface="Open Sans" panose="020B0606030504020204" pitchFamily="34" charset="0"/>
                <a:cs typeface="Arial" panose="020B0604020202020204" pitchFamily="34" charset="0"/>
              </a:rPr>
              <a:t>From 2013 to 2017:</a:t>
            </a:r>
          </a:p>
          <a:p>
            <a:pPr marL="742950" lvl="1"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T</a:t>
            </a:r>
            <a:r>
              <a:rPr lang="en-US" sz="1600" dirty="0" smtClean="0">
                <a:latin typeface="Arial" panose="020B0604020202020204" pitchFamily="34" charset="0"/>
                <a:ea typeface="Open Sans" panose="020B0606030504020204" pitchFamily="34" charset="0"/>
                <a:cs typeface="Arial" panose="020B0604020202020204" pitchFamily="34" charset="0"/>
              </a:rPr>
              <a:t>he rates of all drug overdose deaths increased, regardless of race and sex</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rate of opioid overdose deaths also increased to an age-adjusted rate of 19.3 per 100,000 residents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number of heroin overdose deaths increased over 300%</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number of overdose deaths involving fentanyl (largely due to illicitly manufactured fentanyl), increased over 800%</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Opioid and benzodiazepine deaths, while remaining high, decreased for the first time in several years</a:t>
            </a:r>
            <a:endParaRPr lang="en-US" sz="1400" dirty="0">
              <a:latin typeface="Arial" panose="020B0604020202020204" pitchFamily="34" charset="0"/>
              <a:ea typeface="Open Sans" panose="020B0606030504020204" pitchFamily="34" charset="0"/>
              <a:cs typeface="Arial" panose="020B0604020202020204" pitchFamily="34" charset="0"/>
            </a:endParaRPr>
          </a:p>
          <a:p>
            <a:endParaRPr lang="en-US" sz="1600" dirty="0" smtClean="0">
              <a:latin typeface="Arial" panose="020B0604020202020204" pitchFamily="34" charset="0"/>
              <a:ea typeface="Open Sans" panose="020B0606030504020204" pitchFamily="34" charset="0"/>
              <a:cs typeface="Arial" panose="020B0604020202020204" pitchFamily="34" charset="0"/>
            </a:endParaRPr>
          </a:p>
          <a:p>
            <a:r>
              <a:rPr lang="en-US" sz="1600" dirty="0" smtClean="0">
                <a:latin typeface="Arial" panose="020B0604020202020204" pitchFamily="34" charset="0"/>
                <a:ea typeface="Open Sans" panose="020B0606030504020204" pitchFamily="34" charset="0"/>
                <a:cs typeface="Arial" panose="020B0604020202020204" pitchFamily="34" charset="0"/>
              </a:rPr>
              <a:t>This report provides key epidemiologic data on risk measures and trends to understand and respond to the opioid epidemic in TN. Specifically, these slides will focus on </a:t>
            </a:r>
            <a:r>
              <a:rPr lang="en-US" sz="1600" b="1" dirty="0" smtClean="0">
                <a:latin typeface="Arial" panose="020B0604020202020204" pitchFamily="34" charset="0"/>
                <a:ea typeface="Open Sans" panose="020B0606030504020204" pitchFamily="34" charset="0"/>
                <a:cs typeface="Arial" panose="020B0604020202020204" pitchFamily="34" charset="0"/>
              </a:rPr>
              <a:t>Non-Fatal Drug Overdose Hospital Discharges </a:t>
            </a:r>
            <a:r>
              <a:rPr lang="en-US" sz="1600" dirty="0" smtClean="0">
                <a:latin typeface="Arial" panose="020B0604020202020204" pitchFamily="34" charset="0"/>
                <a:ea typeface="Open Sans" panose="020B0606030504020204" pitchFamily="34" charset="0"/>
                <a:cs typeface="Arial" panose="020B0604020202020204" pitchFamily="34" charset="0"/>
              </a:rPr>
              <a:t>from 2013-2017 and highlight these epidemiologic data trends: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Non-fatal opioid (excluding heroin) overdoses are increasing, and heroin non-fatal overdoses are rapidly increasing based on hospital discharge data through 2017</a:t>
            </a:r>
          </a:p>
        </p:txBody>
      </p:sp>
    </p:spTree>
    <p:extLst>
      <p:ext uri="{BB962C8B-B14F-4D97-AF65-F5344CB8AC3E}">
        <p14:creationId xmlns:p14="http://schemas.microsoft.com/office/powerpoint/2010/main" val="2319187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c04sdcwf00000\PDO$\Prescription Drug Overdose\Reports\PDO Report 2019\Morbidity-HDDS-section\FINAL_Graphs_Maps\Outpatient_HeroinNumberChange_2016_201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400" y="1905000"/>
            <a:ext cx="5162551"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Change in Number of Heroin Overdose</a:t>
            </a:r>
          </a:p>
          <a:p>
            <a:pPr algn="ctr"/>
            <a:r>
              <a:rPr lang="en-US" b="1" dirty="0" smtClean="0">
                <a:latin typeface="Arial" panose="020B0604020202020204" pitchFamily="34" charset="0"/>
                <a:ea typeface="Open Sans" panose="020B0606030504020204" pitchFamily="34" charset="0"/>
                <a:cs typeface="Arial" panose="020B0604020202020204" pitchFamily="34" charset="0"/>
              </a:rPr>
              <a:t> Outpatient Visits from 2016 to 2017 by TN county of Residence</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914400" y="4277282"/>
            <a:ext cx="7315200" cy="175432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Six counties experienced </a:t>
            </a:r>
            <a:r>
              <a:rPr lang="en-US" sz="1600" b="1" dirty="0" smtClean="0">
                <a:latin typeface="Arial" panose="020B0604020202020204" pitchFamily="34" charset="0"/>
                <a:ea typeface="Open Sans" panose="020B0606030504020204" pitchFamily="34" charset="0"/>
                <a:cs typeface="Arial" panose="020B0604020202020204" pitchFamily="34" charset="0"/>
              </a:rPr>
              <a:t>no change </a:t>
            </a:r>
            <a:r>
              <a:rPr lang="en-US" sz="1600" dirty="0" smtClean="0">
                <a:latin typeface="Arial" panose="020B0604020202020204" pitchFamily="34" charset="0"/>
                <a:ea typeface="Open Sans" panose="020B0606030504020204" pitchFamily="34" charset="0"/>
                <a:cs typeface="Arial" panose="020B0604020202020204" pitchFamily="34" charset="0"/>
              </a:rPr>
              <a:t>in the number of heroin overdose outpatient visits</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Sixteen counties experienced a large </a:t>
            </a:r>
            <a:r>
              <a:rPr lang="en-US" sz="1600" b="1" dirty="0" smtClean="0">
                <a:latin typeface="Arial" panose="020B0604020202020204" pitchFamily="34" charset="0"/>
                <a:ea typeface="Open Sans" panose="020B0606030504020204" pitchFamily="34" charset="0"/>
                <a:cs typeface="Arial" panose="020B0604020202020204" pitchFamily="34" charset="0"/>
              </a:rPr>
              <a:t>increase</a:t>
            </a:r>
            <a:r>
              <a:rPr lang="en-US" sz="1600" dirty="0" smtClean="0">
                <a:latin typeface="Arial" panose="020B0604020202020204" pitchFamily="34" charset="0"/>
                <a:ea typeface="Open Sans" panose="020B0606030504020204" pitchFamily="34" charset="0"/>
                <a:cs typeface="Arial" panose="020B0604020202020204" pitchFamily="34" charset="0"/>
              </a:rPr>
              <a:t> (</a:t>
            </a:r>
            <a:r>
              <a:rPr lang="en-US" sz="1600" i="1" dirty="0" smtClean="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10) in the number of </a:t>
            </a:r>
            <a:r>
              <a:rPr lang="en-US" sz="1600" dirty="0">
                <a:latin typeface="Arial" panose="020B0604020202020204" pitchFamily="34" charset="0"/>
                <a:ea typeface="Open Sans" panose="020B0606030504020204" pitchFamily="34" charset="0"/>
                <a:cs typeface="Arial" panose="020B0604020202020204" pitchFamily="34" charset="0"/>
              </a:rPr>
              <a:t>heroin overdose outpatient </a:t>
            </a:r>
            <a:r>
              <a:rPr lang="en-US" sz="1600" dirty="0" smtClean="0">
                <a:latin typeface="Arial" panose="020B0604020202020204" pitchFamily="34" charset="0"/>
                <a:ea typeface="Open Sans" panose="020B0606030504020204" pitchFamily="34" charset="0"/>
                <a:cs typeface="Arial" panose="020B0604020202020204" pitchFamily="34" charset="0"/>
              </a:rPr>
              <a:t>visits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Twenty-five counties experienced a</a:t>
            </a:r>
            <a:r>
              <a:rPr lang="en-US" sz="1600" b="1" dirty="0" smtClean="0">
                <a:latin typeface="Arial" panose="020B0604020202020204" pitchFamily="34" charset="0"/>
                <a:ea typeface="Open Sans" panose="020B0606030504020204" pitchFamily="34" charset="0"/>
                <a:cs typeface="Arial" panose="020B0604020202020204" pitchFamily="34" charset="0"/>
              </a:rPr>
              <a:t> decrease</a:t>
            </a:r>
            <a:r>
              <a:rPr lang="en-US" sz="1600" dirty="0" smtClean="0">
                <a:latin typeface="Arial" panose="020B0604020202020204" pitchFamily="34" charset="0"/>
                <a:ea typeface="Open Sans" panose="020B0606030504020204" pitchFamily="34" charset="0"/>
                <a:cs typeface="Arial" panose="020B0604020202020204" pitchFamily="34" charset="0"/>
              </a:rPr>
              <a:t> (&lt; 10) in the number of heroin </a:t>
            </a:r>
            <a:r>
              <a:rPr lang="en-US" sz="1600" dirty="0">
                <a:latin typeface="Arial" panose="020B0604020202020204" pitchFamily="34" charset="0"/>
                <a:ea typeface="Open Sans" panose="020B0606030504020204" pitchFamily="34" charset="0"/>
                <a:cs typeface="Arial" panose="020B0604020202020204" pitchFamily="34" charset="0"/>
              </a:rPr>
              <a:t>overdose outpatient </a:t>
            </a:r>
            <a:r>
              <a:rPr lang="en-US" sz="1600" dirty="0" smtClean="0">
                <a:latin typeface="Arial" panose="020B0604020202020204" pitchFamily="34" charset="0"/>
                <a:ea typeface="Open Sans" panose="020B0606030504020204" pitchFamily="34" charset="0"/>
                <a:cs typeface="Arial" panose="020B0604020202020204" pitchFamily="34" charset="0"/>
              </a:rPr>
              <a:t>visits</a:t>
            </a:r>
          </a:p>
        </p:txBody>
      </p:sp>
      <p:pic>
        <p:nvPicPr>
          <p:cNvPr id="8" name="Picture 2" descr="P:\Prescription Drug Overdose\Reports\PDO Report 2019\Morbidity-HDDS-section\Draft_Maps\Outpatient_HeroinNumberChange_2016_2017.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49441" y="2209800"/>
            <a:ext cx="7113559" cy="18042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c04sdcwf00000\PDO$\Prescription Drug Overdose\Reports\PDO Report 2019\Morbidity-HDDS-section\FINAL_Graphs_Maps\Outpatient_HeroinNumberChange_2016_2017.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133239" y="3463983"/>
            <a:ext cx="1782161" cy="8032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Hospital Discharge file. Analysis by Tennessee Office of Informatics and Analytics. Updated: 11/7/2018. Rates by county were not calculated due to small sample sizes, which would result in unreliable rates. Percent change values should not be interpreted with the caveat that the absolute change may be small, but the percent change value may be large</a:t>
            </a:r>
          </a:p>
        </p:txBody>
      </p:sp>
    </p:spTree>
    <p:extLst>
      <p:ext uri="{BB962C8B-B14F-4D97-AF65-F5344CB8AC3E}">
        <p14:creationId xmlns:p14="http://schemas.microsoft.com/office/powerpoint/2010/main" val="3263729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Change in Number of Heroin Overdose </a:t>
            </a:r>
          </a:p>
          <a:p>
            <a:pPr algn="ctr"/>
            <a:r>
              <a:rPr lang="en-US" b="1" dirty="0" smtClean="0">
                <a:latin typeface="Arial" panose="020B0604020202020204" pitchFamily="34" charset="0"/>
                <a:ea typeface="Open Sans" panose="020B0606030504020204" pitchFamily="34" charset="0"/>
                <a:cs typeface="Arial" panose="020B0604020202020204" pitchFamily="34" charset="0"/>
              </a:rPr>
              <a:t>Inpatient Stays from 2016 to 2017 by TN county of Residence</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0" name="Picture 2" descr="\\dc04sdcwf00000\PDO$\Prescription Drug Overdose\Reports\PDO Report 2019\Morbidity-HDDS-section\FINAL_Graphs_Maps\Inpatient_HeroinNumberChange_2016_201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4350" y="4238626"/>
            <a:ext cx="4743450" cy="17049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Hospital Discharge file. Analysis by Tennessee Office of Informatics and Analytics. Updated: 11/7/2018. Rates by county were not calculated due to small sample sizes, which would result in unreliable rates. Percent change values should not be interpreted with the caveat that the absolute change may be small, but the percent change value may be large</a:t>
            </a:r>
          </a:p>
        </p:txBody>
      </p:sp>
      <p:pic>
        <p:nvPicPr>
          <p:cNvPr id="4098" name="Picture 2" descr="P:\Prescription Drug Overdose\Reports\PDO Report 2019\Morbidity-HDDS-section\Draft_Maps\Inpatient_HeroinNumberChange_2016_2017.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990" t="22142" r="3703" b="47610"/>
          <a:stretch/>
        </p:blipFill>
        <p:spPr bwMode="auto">
          <a:xfrm>
            <a:off x="228600" y="1789331"/>
            <a:ext cx="8737734" cy="2261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Morbidity-HDDS-section\FINAL_Graphs_Maps\OutpatientOpioidNumberChange_2016_2017.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36444" y="3456206"/>
            <a:ext cx="1774156" cy="81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02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c04sdcwf00000\PDO$\Prescription Drug Overdose\Reports\PDO Report 2019\Morbidity-HDDS-section\FINAL_Graphs_Maps\Inpatient_HeroinNumberChange_2016_201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9550" y="1952626"/>
            <a:ext cx="4743450" cy="17049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Overdose Hospital Discharges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pPr algn="ctr"/>
            <a:r>
              <a:rPr lang="en-US" b="1" dirty="0" smtClean="0">
                <a:latin typeface="Arial" panose="020B0604020202020204" pitchFamily="34" charset="0"/>
                <a:ea typeface="Open Sans" panose="020B0606030504020204" pitchFamily="34" charset="0"/>
                <a:cs typeface="Arial" panose="020B0604020202020204" pitchFamily="34" charset="0"/>
              </a:rPr>
              <a:t>Change in Number of Heroin Overdose </a:t>
            </a:r>
          </a:p>
          <a:p>
            <a:pPr algn="ctr"/>
            <a:r>
              <a:rPr lang="en-US" b="1" dirty="0" smtClean="0">
                <a:latin typeface="Arial" panose="020B0604020202020204" pitchFamily="34" charset="0"/>
                <a:ea typeface="Open Sans" panose="020B0606030504020204" pitchFamily="34" charset="0"/>
                <a:cs typeface="Arial" panose="020B0604020202020204" pitchFamily="34" charset="0"/>
              </a:rPr>
              <a:t>Inpatient Stays from 2016 to 2017 by TN county of Residence</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14" name="TextBox 13"/>
          <p:cNvSpPr txBox="1"/>
          <p:nvPr/>
        </p:nvSpPr>
        <p:spPr>
          <a:xfrm>
            <a:off x="914400" y="4495800"/>
            <a:ext cx="7353299" cy="150810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Six counties experienced </a:t>
            </a:r>
            <a:r>
              <a:rPr lang="en-US" sz="1600" b="1" dirty="0" smtClean="0">
                <a:latin typeface="Arial" panose="020B0604020202020204" pitchFamily="34" charset="0"/>
                <a:ea typeface="Open Sans" panose="020B0606030504020204" pitchFamily="34" charset="0"/>
                <a:cs typeface="Arial" panose="020B0604020202020204" pitchFamily="34" charset="0"/>
              </a:rPr>
              <a:t>no change </a:t>
            </a:r>
            <a:r>
              <a:rPr lang="en-US" sz="1600" dirty="0" smtClean="0">
                <a:latin typeface="Arial" panose="020B0604020202020204" pitchFamily="34" charset="0"/>
                <a:ea typeface="Open Sans" panose="020B0606030504020204" pitchFamily="34" charset="0"/>
                <a:cs typeface="Arial" panose="020B0604020202020204" pitchFamily="34" charset="0"/>
              </a:rPr>
              <a:t>in the number of inpatient stays</a:t>
            </a:r>
          </a:p>
          <a:p>
            <a:r>
              <a:rPr lang="en-US" sz="600" dirty="0" smtClean="0">
                <a:latin typeface="Arial" panose="020B0604020202020204" pitchFamily="34" charset="0"/>
                <a:ea typeface="Open Sans" panose="020B0606030504020204" pitchFamily="34" charset="0"/>
                <a:cs typeface="Arial" panose="020B0604020202020204" pitchFamily="34" charset="0"/>
              </a:rPr>
              <a:t> </a:t>
            </a:r>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Three counties experienced a large </a:t>
            </a:r>
            <a:r>
              <a:rPr lang="en-US" sz="1600" b="1" dirty="0" smtClean="0">
                <a:latin typeface="Arial" panose="020B0604020202020204" pitchFamily="34" charset="0"/>
                <a:ea typeface="Open Sans" panose="020B0606030504020204" pitchFamily="34" charset="0"/>
                <a:cs typeface="Arial" panose="020B0604020202020204" pitchFamily="34" charset="0"/>
              </a:rPr>
              <a:t>increase</a:t>
            </a:r>
            <a:r>
              <a:rPr lang="en-US" sz="1600" dirty="0" smtClean="0">
                <a:latin typeface="Arial" panose="020B0604020202020204" pitchFamily="34" charset="0"/>
                <a:ea typeface="Open Sans" panose="020B0606030504020204" pitchFamily="34" charset="0"/>
                <a:cs typeface="Arial" panose="020B0604020202020204" pitchFamily="34" charset="0"/>
              </a:rPr>
              <a:t> (</a:t>
            </a:r>
            <a:r>
              <a:rPr lang="en-US" sz="1600" i="1" dirty="0" smtClean="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10) in the number of inpatient stays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Seventeen counties experienced a </a:t>
            </a:r>
            <a:r>
              <a:rPr lang="en-US" sz="1600" b="1" dirty="0" smtClean="0">
                <a:latin typeface="Arial" panose="020B0604020202020204" pitchFamily="34" charset="0"/>
                <a:ea typeface="Open Sans" panose="020B0606030504020204" pitchFamily="34" charset="0"/>
                <a:cs typeface="Arial" panose="020B0604020202020204" pitchFamily="34" charset="0"/>
              </a:rPr>
              <a:t>decrease</a:t>
            </a:r>
            <a:r>
              <a:rPr lang="en-US" sz="1600" dirty="0" smtClean="0">
                <a:latin typeface="Arial" panose="020B0604020202020204" pitchFamily="34" charset="0"/>
                <a:ea typeface="Open Sans" panose="020B0606030504020204" pitchFamily="34" charset="0"/>
                <a:cs typeface="Arial" panose="020B0604020202020204" pitchFamily="34" charset="0"/>
              </a:rPr>
              <a:t> (</a:t>
            </a:r>
            <a:r>
              <a:rPr lang="en-US" sz="1600" i="1" dirty="0">
                <a:latin typeface="Arial" panose="020B0604020202020204" pitchFamily="34" charset="0"/>
                <a:ea typeface="Open Sans" panose="020B0606030504020204" pitchFamily="34" charset="0"/>
                <a:cs typeface="Arial" panose="020B0604020202020204" pitchFamily="34" charset="0"/>
              </a:rPr>
              <a:t>≥</a:t>
            </a:r>
            <a:r>
              <a:rPr lang="en-US" sz="1600" dirty="0" smtClean="0">
                <a:latin typeface="Arial" panose="020B0604020202020204" pitchFamily="34" charset="0"/>
                <a:ea typeface="Open Sans" panose="020B0606030504020204" pitchFamily="34" charset="0"/>
                <a:cs typeface="Arial" panose="020B0604020202020204" pitchFamily="34" charset="0"/>
              </a:rPr>
              <a:t> 10) in the number of inpatient stays</a:t>
            </a:r>
          </a:p>
        </p:txBody>
      </p:sp>
      <p:pic>
        <p:nvPicPr>
          <p:cNvPr id="8" name="Picture 2" descr="P:\Prescription Drug Overdose\Reports\PDO Report 2019\Morbidity-HDDS-section\Draft_Maps\Inpatient_HeroinNumberChange_2016_2017.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990" t="22142" r="3703" b="47610"/>
          <a:stretch/>
        </p:blipFill>
        <p:spPr bwMode="auto">
          <a:xfrm>
            <a:off x="1602117" y="2133600"/>
            <a:ext cx="7341858" cy="19002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c04sdcwf00000\PDO$\Prescription Drug Overdose\Reports\PDO Report 2019\Morbidity-HDDS-section\FINAL_Graphs_Maps\Inpatient_HeroinNumberChange_2016_2017.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162799" y="3571844"/>
            <a:ext cx="1781175" cy="7715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71600" y="6172200"/>
            <a:ext cx="6934200" cy="6463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Hospital Discharge file. Analysis by Tennessee Office of Informatics and Analytics. Updated: 11/7/2018. Rates by county were not calculated due to small sample sizes, which would result in unreliable rates. Percent change values should not be interpreted with the caveat that the absolute change may be small, but the percent change value may be large</a:t>
            </a:r>
          </a:p>
        </p:txBody>
      </p:sp>
    </p:spTree>
    <p:extLst>
      <p:ext uri="{BB962C8B-B14F-4D97-AF65-F5344CB8AC3E}">
        <p14:creationId xmlns:p14="http://schemas.microsoft.com/office/powerpoint/2010/main" val="2147099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latin typeface="Arial" panose="020B0604020202020204" pitchFamily="34" charset="0"/>
                <a:cs typeface="Arial" panose="020B0604020202020204" pitchFamily="34" charset="0"/>
              </a:rPr>
              <a:t>History of Non-Fatal Overdoses in the Year Before Death Among 2017 Drug Overdose Decedents</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371600" y="61722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Source: Tennessee Department of Health, Hospital Discharge file. Analysis by Tennessee Office of Informatics and Analytics. Updated: 11/7/2018.</a:t>
            </a:r>
          </a:p>
        </p:txBody>
      </p:sp>
      <p:graphicFrame>
        <p:nvGraphicFramePr>
          <p:cNvPr id="5" name="Table 4"/>
          <p:cNvGraphicFramePr>
            <a:graphicFrameLocks noGrp="1"/>
          </p:cNvGraphicFramePr>
          <p:nvPr>
            <p:extLst>
              <p:ext uri="{D42A27DB-BD31-4B8C-83A1-F6EECF244321}">
                <p14:modId xmlns:p14="http://schemas.microsoft.com/office/powerpoint/2010/main" val="3089899440"/>
              </p:ext>
            </p:extLst>
          </p:nvPr>
        </p:nvGraphicFramePr>
        <p:xfrm>
          <a:off x="990601" y="1676400"/>
          <a:ext cx="7315199" cy="3352801"/>
        </p:xfrm>
        <a:graphic>
          <a:graphicData uri="http://schemas.openxmlformats.org/drawingml/2006/table">
            <a:tbl>
              <a:tblPr firstRow="1" firstCol="1" bandRow="1">
                <a:tableStyleId>{5C22544A-7EE6-4342-B048-85BDC9FD1C3A}</a:tableStyleId>
              </a:tblPr>
              <a:tblGrid>
                <a:gridCol w="1920654"/>
                <a:gridCol w="944097"/>
                <a:gridCol w="1361931"/>
                <a:gridCol w="1178913"/>
                <a:gridCol w="1909604"/>
              </a:tblGrid>
              <a:tr h="535683">
                <a:tc gridSpan="5">
                  <a:txBody>
                    <a:bodyPr/>
                    <a:lstStyle/>
                    <a:p>
                      <a:pPr marL="0" marR="0" algn="ctr">
                        <a:spcBef>
                          <a:spcPts val="0"/>
                        </a:spcBef>
                        <a:spcAft>
                          <a:spcPts val="0"/>
                        </a:spcAft>
                      </a:pPr>
                      <a:r>
                        <a:rPr lang="en-US" sz="1400" dirty="0">
                          <a:effectLst/>
                        </a:rPr>
                        <a:t>History of Non-Fatal Overdose Inpatient Stays or Outpatient Visits in the</a:t>
                      </a:r>
                      <a:endParaRPr lang="en-US" sz="1200" dirty="0">
                        <a:effectLst/>
                      </a:endParaRPr>
                    </a:p>
                    <a:p>
                      <a:pPr marL="0" marR="0" algn="ctr">
                        <a:spcBef>
                          <a:spcPts val="0"/>
                        </a:spcBef>
                        <a:spcAft>
                          <a:spcPts val="0"/>
                        </a:spcAft>
                      </a:pPr>
                      <a:r>
                        <a:rPr lang="en-US" sz="1400" dirty="0">
                          <a:effectLst/>
                        </a:rPr>
                        <a:t> Year before Death among 2017 Drug Overdose Decedents in TN (n=1,776)</a:t>
                      </a:r>
                      <a:endParaRPr lang="en-US" sz="1200" dirty="0">
                        <a:effectLst/>
                        <a:latin typeface="Cambria"/>
                        <a:ea typeface="Calibri"/>
                        <a:cs typeface="Times New Roman"/>
                      </a:endParaRPr>
                    </a:p>
                  </a:txBody>
                  <a:tcPr marL="68580" marR="68580" marT="0" marB="0">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1340">
                <a:tc gridSpan="5">
                  <a:txBody>
                    <a:bodyPr/>
                    <a:lstStyle/>
                    <a:p>
                      <a:pPr marL="0" marR="0">
                        <a:spcBef>
                          <a:spcPts val="0"/>
                        </a:spcBef>
                        <a:spcAft>
                          <a:spcPts val="0"/>
                        </a:spcAft>
                      </a:pPr>
                      <a:r>
                        <a:rPr lang="en-US" sz="1100" u="none" strike="noStrike" dirty="0">
                          <a:effectLst/>
                        </a:rPr>
                        <a:t> </a:t>
                      </a:r>
                      <a:endParaRPr lang="en-US" sz="1200" dirty="0">
                        <a:effectLst/>
                      </a:endParaRPr>
                    </a:p>
                    <a:p>
                      <a:pPr marL="0" marR="0">
                        <a:spcBef>
                          <a:spcPts val="0"/>
                        </a:spcBef>
                        <a:spcAft>
                          <a:spcPts val="0"/>
                        </a:spcAft>
                      </a:pPr>
                      <a:r>
                        <a:rPr lang="en-US" sz="1100" u="sng" dirty="0" smtClean="0">
                          <a:effectLst/>
                        </a:rPr>
                        <a:t>Number of Patients</a:t>
                      </a:r>
                      <a:r>
                        <a:rPr lang="en-US" sz="1100" dirty="0" smtClean="0">
                          <a:effectLst/>
                        </a:rPr>
                        <a:t> </a:t>
                      </a:r>
                      <a:r>
                        <a:rPr lang="en-US" sz="1100" dirty="0">
                          <a:effectLst/>
                        </a:rPr>
                        <a:t>with one or more non-fatal overdoses in the year before death, identified in TN Hospital Discharge Data System </a:t>
                      </a:r>
                      <a:r>
                        <a:rPr lang="en-US" sz="1100" dirty="0" smtClean="0">
                          <a:effectLst/>
                        </a:rPr>
                        <a:t> </a:t>
                      </a:r>
                      <a:endParaRPr lang="en-US" sz="1200" dirty="0">
                        <a:effectLst/>
                        <a:latin typeface="Cambria"/>
                        <a:ea typeface="Calibri"/>
                        <a:cs typeface="Times New Roman"/>
                      </a:endParaRPr>
                    </a:p>
                  </a:txBody>
                  <a:tcPr marL="68580" marR="68580" marT="0" marB="0">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9157">
                <a:tc>
                  <a:txBody>
                    <a:bodyPr/>
                    <a:lstStyle/>
                    <a:p>
                      <a:pPr marL="0" marR="0">
                        <a:spcBef>
                          <a:spcPts val="0"/>
                        </a:spcBef>
                        <a:spcAft>
                          <a:spcPts val="0"/>
                        </a:spcAft>
                      </a:pPr>
                      <a:r>
                        <a:rPr lang="en-US" sz="1100" dirty="0">
                          <a:effectLst/>
                        </a:rPr>
                        <a:t> </a:t>
                      </a:r>
                      <a:endParaRPr lang="en-US" sz="1200" dirty="0">
                        <a:effectLst/>
                      </a:endParaRPr>
                    </a:p>
                    <a:p>
                      <a:pPr marL="0" marR="0">
                        <a:spcBef>
                          <a:spcPts val="0"/>
                        </a:spcBef>
                        <a:spcAft>
                          <a:spcPts val="0"/>
                        </a:spcAft>
                      </a:pPr>
                      <a:r>
                        <a:rPr lang="en-US" sz="1100" dirty="0">
                          <a:effectLst/>
                        </a:rPr>
                        <a:t> </a:t>
                      </a:r>
                      <a:endParaRPr lang="en-US" sz="1200" dirty="0">
                        <a:effectLst/>
                        <a:latin typeface="Cambria"/>
                        <a:ea typeface="Calibri"/>
                        <a:cs typeface="Times New Roman"/>
                      </a:endParaRPr>
                    </a:p>
                  </a:txBody>
                  <a:tcPr marL="68580" marR="68580" marT="0" marB="0">
                    <a:solidFill>
                      <a:schemeClr val="tx2">
                        <a:lumMod val="75000"/>
                      </a:schemeClr>
                    </a:solidFill>
                  </a:tcPr>
                </a:tc>
                <a:tc>
                  <a:txBody>
                    <a:bodyPr/>
                    <a:lstStyle/>
                    <a:p>
                      <a:pPr marL="0" marR="0" algn="ctr">
                        <a:spcBef>
                          <a:spcPts val="0"/>
                        </a:spcBef>
                        <a:spcAft>
                          <a:spcPts val="0"/>
                        </a:spcAft>
                      </a:pPr>
                      <a:r>
                        <a:rPr lang="en-US" sz="1200" dirty="0">
                          <a:effectLst/>
                        </a:rPr>
                        <a:t>Emergency</a:t>
                      </a:r>
                    </a:p>
                    <a:p>
                      <a:pPr marL="0" marR="0" algn="ctr">
                        <a:spcBef>
                          <a:spcPts val="0"/>
                        </a:spcBef>
                        <a:spcAft>
                          <a:spcPts val="0"/>
                        </a:spcAft>
                      </a:pPr>
                      <a:r>
                        <a:rPr lang="en-US" sz="1200" dirty="0">
                          <a:effectLst/>
                        </a:rPr>
                        <a:t>Room Visit</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Outpatient</a:t>
                      </a:r>
                      <a:endParaRPr lang="en-US" sz="1200" dirty="0">
                        <a:effectLst/>
                      </a:endParaRPr>
                    </a:p>
                    <a:p>
                      <a:pPr marL="0" marR="0" algn="ctr">
                        <a:spcBef>
                          <a:spcPts val="0"/>
                        </a:spcBef>
                        <a:spcAft>
                          <a:spcPts val="0"/>
                        </a:spcAft>
                      </a:pPr>
                      <a:r>
                        <a:rPr lang="en-US" sz="1100" dirty="0">
                          <a:effectLst/>
                        </a:rPr>
                        <a:t>Visit</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200" dirty="0">
                          <a:effectLst/>
                        </a:rPr>
                        <a:t>Inpatient</a:t>
                      </a:r>
                    </a:p>
                    <a:p>
                      <a:pPr marL="0" marR="0" algn="ctr">
                        <a:spcBef>
                          <a:spcPts val="0"/>
                        </a:spcBef>
                        <a:spcAft>
                          <a:spcPts val="0"/>
                        </a:spcAft>
                      </a:pPr>
                      <a:r>
                        <a:rPr lang="en-US" sz="1200" dirty="0">
                          <a:effectLst/>
                        </a:rPr>
                        <a:t>Stay</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200" dirty="0">
                          <a:effectLst/>
                        </a:rPr>
                        <a:t>Total Outpatient visits and Inpatient Stays</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r>
              <a:tr h="350745">
                <a:tc>
                  <a:txBody>
                    <a:bodyPr/>
                    <a:lstStyle/>
                    <a:p>
                      <a:pPr marL="0" marR="0">
                        <a:spcBef>
                          <a:spcPts val="0"/>
                        </a:spcBef>
                        <a:spcAft>
                          <a:spcPts val="0"/>
                        </a:spcAft>
                      </a:pPr>
                      <a:r>
                        <a:rPr lang="en-US" sz="1200" dirty="0">
                          <a:effectLst/>
                        </a:rPr>
                        <a:t>All drug overdose</a:t>
                      </a:r>
                      <a:endParaRPr lang="en-US" sz="1200" dirty="0">
                        <a:effectLst/>
                        <a:latin typeface="Cambria"/>
                        <a:ea typeface="Calibri"/>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100" dirty="0">
                          <a:effectLst/>
                        </a:rPr>
                        <a:t>175</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176</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94</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235</a:t>
                      </a:r>
                      <a:r>
                        <a:rPr lang="en-US" sz="1200" baseline="30000" dirty="0">
                          <a:effectLst/>
                        </a:rPr>
                        <a:t>a</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r>
              <a:tr h="573149">
                <a:tc>
                  <a:txBody>
                    <a:bodyPr/>
                    <a:lstStyle/>
                    <a:p>
                      <a:pPr marL="0" marR="0">
                        <a:spcBef>
                          <a:spcPts val="0"/>
                        </a:spcBef>
                        <a:spcAft>
                          <a:spcPts val="0"/>
                        </a:spcAft>
                      </a:pPr>
                      <a:r>
                        <a:rPr lang="en-US" sz="1200" dirty="0">
                          <a:effectLst/>
                        </a:rPr>
                        <a:t>Opioid excluding heroin overdose</a:t>
                      </a:r>
                      <a:endParaRPr lang="en-US" sz="1200" dirty="0">
                        <a:effectLst/>
                        <a:latin typeface="Cambria"/>
                        <a:ea typeface="Calibri"/>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100" dirty="0">
                          <a:effectLst/>
                        </a:rPr>
                        <a:t> </a:t>
                      </a:r>
                      <a:endParaRPr lang="en-US" sz="1200" dirty="0">
                        <a:effectLst/>
                      </a:endParaRPr>
                    </a:p>
                    <a:p>
                      <a:pPr marL="0" marR="0" algn="ctr">
                        <a:spcBef>
                          <a:spcPts val="0"/>
                        </a:spcBef>
                        <a:spcAft>
                          <a:spcPts val="0"/>
                        </a:spcAft>
                      </a:pPr>
                      <a:r>
                        <a:rPr lang="en-US" sz="1100" dirty="0">
                          <a:effectLst/>
                        </a:rPr>
                        <a:t>46</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 </a:t>
                      </a:r>
                      <a:endParaRPr lang="en-US" sz="1200" dirty="0">
                        <a:effectLst/>
                      </a:endParaRPr>
                    </a:p>
                    <a:p>
                      <a:pPr marL="0" marR="0" algn="ctr">
                        <a:spcBef>
                          <a:spcPts val="0"/>
                        </a:spcBef>
                        <a:spcAft>
                          <a:spcPts val="0"/>
                        </a:spcAft>
                      </a:pPr>
                      <a:r>
                        <a:rPr lang="en-US" sz="1100" dirty="0">
                          <a:effectLst/>
                        </a:rPr>
                        <a:t>46</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 </a:t>
                      </a:r>
                      <a:endParaRPr lang="en-US" sz="1200" dirty="0">
                        <a:effectLst/>
                      </a:endParaRPr>
                    </a:p>
                    <a:p>
                      <a:pPr marL="0" marR="0" algn="ctr">
                        <a:spcBef>
                          <a:spcPts val="0"/>
                        </a:spcBef>
                        <a:spcAft>
                          <a:spcPts val="0"/>
                        </a:spcAft>
                      </a:pPr>
                      <a:r>
                        <a:rPr lang="en-US" sz="1100" dirty="0">
                          <a:effectLst/>
                        </a:rPr>
                        <a:t>35</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 </a:t>
                      </a:r>
                      <a:endParaRPr lang="en-US" sz="1200" dirty="0">
                        <a:effectLst/>
                      </a:endParaRPr>
                    </a:p>
                    <a:p>
                      <a:pPr marL="0" marR="0" algn="ctr">
                        <a:spcBef>
                          <a:spcPts val="0"/>
                        </a:spcBef>
                        <a:spcAft>
                          <a:spcPts val="0"/>
                        </a:spcAft>
                      </a:pPr>
                      <a:r>
                        <a:rPr lang="en-US" sz="1100" dirty="0">
                          <a:effectLst/>
                        </a:rPr>
                        <a:t>72</a:t>
                      </a:r>
                      <a:r>
                        <a:rPr lang="en-US" sz="1200" baseline="30000" dirty="0">
                          <a:effectLst/>
                        </a:rPr>
                        <a:t>a</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r>
              <a:tr h="343570">
                <a:tc>
                  <a:txBody>
                    <a:bodyPr/>
                    <a:lstStyle/>
                    <a:p>
                      <a:pPr marL="0" marR="0">
                        <a:spcBef>
                          <a:spcPts val="0"/>
                        </a:spcBef>
                        <a:spcAft>
                          <a:spcPts val="0"/>
                        </a:spcAft>
                      </a:pPr>
                      <a:r>
                        <a:rPr lang="en-US" sz="1200" dirty="0">
                          <a:effectLst/>
                        </a:rPr>
                        <a:t>Heroin overdose</a:t>
                      </a:r>
                      <a:endParaRPr lang="en-US" sz="1200" dirty="0">
                        <a:effectLst/>
                        <a:latin typeface="Cambria"/>
                        <a:ea typeface="Calibri"/>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100" dirty="0">
                          <a:effectLst/>
                        </a:rPr>
                        <a:t>66</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66</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21</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c>
                  <a:txBody>
                    <a:bodyPr/>
                    <a:lstStyle/>
                    <a:p>
                      <a:pPr marL="0" marR="0" algn="ctr">
                        <a:spcBef>
                          <a:spcPts val="0"/>
                        </a:spcBef>
                        <a:spcAft>
                          <a:spcPts val="0"/>
                        </a:spcAft>
                      </a:pPr>
                      <a:r>
                        <a:rPr lang="en-US" sz="1100" dirty="0">
                          <a:effectLst/>
                        </a:rPr>
                        <a:t>81</a:t>
                      </a:r>
                      <a:r>
                        <a:rPr lang="en-US" sz="1200" baseline="30000" dirty="0">
                          <a:effectLst/>
                        </a:rPr>
                        <a:t>a</a:t>
                      </a:r>
                      <a:endParaRPr lang="en-US" sz="1200" dirty="0">
                        <a:effectLst/>
                        <a:latin typeface="Cambria"/>
                        <a:ea typeface="Calibri"/>
                        <a:cs typeface="Times New Roman"/>
                      </a:endParaRPr>
                    </a:p>
                  </a:txBody>
                  <a:tcPr marL="68580" marR="68580" marT="0" marB="0" anchor="ctr">
                    <a:solidFill>
                      <a:schemeClr val="tx2">
                        <a:lumMod val="40000"/>
                        <a:lumOff val="60000"/>
                      </a:schemeClr>
                    </a:solidFill>
                  </a:tcPr>
                </a:tc>
              </a:tr>
              <a:tr h="459157">
                <a:tc gridSpan="5">
                  <a:txBody>
                    <a:bodyPr/>
                    <a:lstStyle/>
                    <a:p>
                      <a:pPr marL="0" marR="0">
                        <a:spcBef>
                          <a:spcPts val="0"/>
                        </a:spcBef>
                        <a:spcAft>
                          <a:spcPts val="0"/>
                        </a:spcAft>
                      </a:pPr>
                      <a:r>
                        <a:rPr lang="en-US" sz="1200" baseline="30000" dirty="0" err="1">
                          <a:effectLst/>
                        </a:rPr>
                        <a:t>a</a:t>
                      </a:r>
                      <a:r>
                        <a:rPr lang="en-US" sz="1200" dirty="0" err="1">
                          <a:effectLst/>
                        </a:rPr>
                        <a:t>Outpatient</a:t>
                      </a:r>
                      <a:r>
                        <a:rPr lang="en-US" sz="1200" dirty="0">
                          <a:effectLst/>
                        </a:rPr>
                        <a:t> visits and inpatient stays may not sum to the total as a patient may have had more than one visit. Outpatient visits include emergency room visits, as well as other visits lasting &lt;23 hours.  </a:t>
                      </a:r>
                      <a:endParaRPr lang="en-US" sz="1200" dirty="0">
                        <a:effectLst/>
                        <a:latin typeface="Cambria"/>
                        <a:ea typeface="Calibri"/>
                        <a:cs typeface="Times New Roman"/>
                      </a:endParaRPr>
                    </a:p>
                  </a:txBody>
                  <a:tcPr marL="68580" marR="68580" marT="0" marB="0">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extBox 6"/>
          <p:cNvSpPr txBox="1"/>
          <p:nvPr/>
        </p:nvSpPr>
        <p:spPr>
          <a:xfrm>
            <a:off x="1295400" y="5105400"/>
            <a:ext cx="6705600" cy="523220"/>
          </a:xfrm>
          <a:prstGeom prst="rect">
            <a:avLst/>
          </a:prstGeom>
          <a:noFill/>
        </p:spPr>
        <p:txBody>
          <a:bodyPr wrap="square" rtlCol="0">
            <a:spAutoFit/>
          </a:bodyPr>
          <a:lstStyle/>
          <a:p>
            <a:pPr algn="ctr"/>
            <a:r>
              <a:rPr lang="en-US" sz="1400" b="1" dirty="0" smtClean="0">
                <a:latin typeface="Arial" panose="020B0604020202020204" pitchFamily="34" charset="0"/>
                <a:ea typeface="Open Sans" panose="020B0606030504020204" pitchFamily="34" charset="0"/>
                <a:cs typeface="Arial" panose="020B0604020202020204" pitchFamily="34" charset="0"/>
              </a:rPr>
              <a:t>For every drug overdose death in TN, more than 13 non-fatal overdose discharges were identified by the hospital discharge data</a:t>
            </a:r>
          </a:p>
        </p:txBody>
      </p:sp>
    </p:spTree>
    <p:extLst>
      <p:ext uri="{BB962C8B-B14F-4D97-AF65-F5344CB8AC3E}">
        <p14:creationId xmlns:p14="http://schemas.microsoft.com/office/powerpoint/2010/main" val="2345639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Additional Information and Resources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370427"/>
          </a:xfrm>
          <a:prstGeom prst="rect">
            <a:avLst/>
          </a:prstGeom>
          <a:noFill/>
        </p:spPr>
        <p:txBody>
          <a:bodyPr wrap="square" rtlCol="0">
            <a:spAutoFit/>
          </a:bodyPr>
          <a:lstStyle/>
          <a:p>
            <a:r>
              <a:rPr lang="en-US" sz="1600" dirty="0" smtClean="0">
                <a:latin typeface="Arial" panose="020B0604020202020204" pitchFamily="34" charset="0"/>
                <a:ea typeface="Open Sans" panose="020B0606030504020204" pitchFamily="34" charset="0"/>
                <a:cs typeface="Arial" panose="020B0604020202020204" pitchFamily="34" charset="0"/>
              </a:rPr>
              <a:t>A series of updated communication tools are available, including a website, a catalogue of slide sets, and a data dashboard. These tools were developed based on our tagline, </a:t>
            </a:r>
            <a:r>
              <a:rPr lang="en-US" sz="1600" b="1" i="1" dirty="0" smtClean="0">
                <a:latin typeface="Arial" panose="020B0604020202020204" pitchFamily="34" charset="0"/>
                <a:ea typeface="Open Sans" panose="020B0606030504020204" pitchFamily="34" charset="0"/>
                <a:cs typeface="Arial" panose="020B0604020202020204" pitchFamily="34" charset="0"/>
              </a:rPr>
              <a:t>“Numbers count. Every number is a story. Every story is a person.” </a:t>
            </a:r>
            <a:r>
              <a:rPr lang="en-US" sz="1600" dirty="0" smtClean="0">
                <a:latin typeface="Arial" panose="020B0604020202020204" pitchFamily="34" charset="0"/>
                <a:ea typeface="Open Sans" panose="020B0606030504020204" pitchFamily="34" charset="0"/>
                <a:cs typeface="Arial" panose="020B0604020202020204" pitchFamily="34" charset="0"/>
              </a:rPr>
              <a:t>and the philosophy that the role of this group is to reunite communities with their own data. Links to those tools can be found below:</a:t>
            </a:r>
          </a:p>
          <a:p>
            <a:endParaRPr lang="en-US" sz="1600"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3"/>
              </a:rPr>
              <a:t>Tennessee (TN) Together: </a:t>
            </a:r>
            <a:r>
              <a:rPr lang="en-US" sz="1400" dirty="0" smtClean="0">
                <a:latin typeface="Arial" panose="020B0604020202020204" pitchFamily="34" charset="0"/>
                <a:ea typeface="Open Sans" panose="020B0606030504020204" pitchFamily="34" charset="0"/>
                <a:cs typeface="Arial" panose="020B0604020202020204" pitchFamily="34" charset="0"/>
              </a:rPr>
              <a:t>Community Solutions to End the Opioid Epidemic </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4"/>
              </a:rPr>
              <a:t>Tennessee Drug Overdose Dashboard</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5"/>
              </a:rPr>
              <a:t>Prescription Drug Overdose Website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6"/>
              </a:rPr>
              <a:t>County Data Briefs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Resources on:</a:t>
            </a: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7"/>
              </a:rPr>
              <a:t>Laws and Policy</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8"/>
              </a:rPr>
              <a:t>Coalitions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9"/>
              </a:rPr>
              <a:t>Naloxone Training</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0"/>
              </a:rPr>
              <a:t>Drug Take Back Locations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1"/>
              </a:rPr>
              <a:t>Keeping Youth Off Drugs and Alcohol</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2"/>
              </a:rPr>
              <a:t>Patients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3"/>
              </a:rPr>
              <a:t>Providers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Treatment and Recovery Services –</a:t>
            </a:r>
            <a:r>
              <a:rPr lang="en-US" sz="1400" b="1" dirty="0" smtClean="0">
                <a:latin typeface="Arial" panose="020B0604020202020204" pitchFamily="34" charset="0"/>
                <a:ea typeface="Open Sans" panose="020B0606030504020204" pitchFamily="34" charset="0"/>
                <a:cs typeface="Arial" panose="020B0604020202020204" pitchFamily="34" charset="0"/>
                <a:hlinkClick r:id="rId14"/>
              </a:rPr>
              <a:t>TN REDLINE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p:txBody>
      </p:sp>
      <p:sp>
        <p:nvSpPr>
          <p:cNvPr id="2" name="TextBox 1"/>
          <p:cNvSpPr txBox="1"/>
          <p:nvPr/>
        </p:nvSpPr>
        <p:spPr>
          <a:xfrm>
            <a:off x="1447800" y="6198804"/>
            <a:ext cx="7696200" cy="646331"/>
          </a:xfrm>
          <a:prstGeom prst="rect">
            <a:avLst/>
          </a:prstGeom>
          <a:noFill/>
        </p:spPr>
        <p:txBody>
          <a:bodyPr wrap="square" rtlCol="0">
            <a:spAutoFit/>
          </a:bodyPr>
          <a:lstStyle/>
          <a:p>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These slides only provide selected data and measures for summary purposes. Additional data are available on the TN Drug Overdose Data Dashboard or by request (email: </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hlinkClick r:id="rId15"/>
              </a:rPr>
              <a:t>Prescription.Drugs@tn.gov</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with most available measures listed in Appendix A of the 2019 Tennessee Annual Overdose Report.</a:t>
            </a:r>
            <a:endParaRPr lang="en-US"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71550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19400" y="3962400"/>
            <a:ext cx="6324600" cy="2057400"/>
          </a:xfrm>
        </p:spPr>
        <p:txBody>
          <a:bodyPr>
            <a:noAutofit/>
          </a:bodyPr>
          <a:lstStyle/>
          <a:p>
            <a:r>
              <a:rPr lang="en-US" sz="2400" dirty="0" smtClean="0">
                <a:latin typeface="Arial" panose="020B0604020202020204" pitchFamily="34" charset="0"/>
                <a:ea typeface="Open Sans" panose="020B0606030504020204" pitchFamily="34" charset="0"/>
                <a:cs typeface="Arial" panose="020B0604020202020204" pitchFamily="34" charset="0"/>
              </a:rPr>
              <a:t>These analyses were conducted by the Office of </a:t>
            </a:r>
            <a:r>
              <a:rPr lang="en-US" sz="2400" dirty="0">
                <a:latin typeface="Arial" panose="020B0604020202020204" pitchFamily="34" charset="0"/>
                <a:ea typeface="Open Sans" panose="020B0606030504020204" pitchFamily="34" charset="0"/>
                <a:cs typeface="Arial" panose="020B0604020202020204" pitchFamily="34" charset="0"/>
              </a:rPr>
              <a:t>Informatics </a:t>
            </a:r>
            <a:r>
              <a:rPr lang="en-US" sz="2400" dirty="0" smtClean="0">
                <a:latin typeface="Arial" panose="020B0604020202020204" pitchFamily="34" charset="0"/>
                <a:ea typeface="Open Sans" panose="020B0606030504020204" pitchFamily="34" charset="0"/>
                <a:cs typeface="Arial" panose="020B0604020202020204" pitchFamily="34" charset="0"/>
              </a:rPr>
              <a:t>and Analytics, </a:t>
            </a:r>
            <a:br>
              <a:rPr lang="en-US" sz="2400" dirty="0" smtClean="0">
                <a:latin typeface="Arial" panose="020B0604020202020204" pitchFamily="34" charset="0"/>
                <a:ea typeface="Open Sans" panose="020B0606030504020204" pitchFamily="34" charset="0"/>
                <a:cs typeface="Arial" panose="020B0604020202020204" pitchFamily="34" charset="0"/>
              </a:rPr>
            </a:br>
            <a:r>
              <a:rPr lang="en-US" sz="2400" dirty="0" smtClean="0">
                <a:latin typeface="Arial" panose="020B0604020202020204" pitchFamily="34" charset="0"/>
                <a:ea typeface="Open Sans" panose="020B0606030504020204" pitchFamily="34" charset="0"/>
                <a:cs typeface="Arial" panose="020B0604020202020204" pitchFamily="34" charset="0"/>
              </a:rPr>
              <a:t>Tennessee Department of Health</a:t>
            </a:r>
            <a:endParaRPr lang="en-US" sz="2400" dirty="0">
              <a:latin typeface="Arial" panose="020B0604020202020204" pitchFamily="34" charset="0"/>
              <a:ea typeface="Open Sans" panose="020B0606030504020204" pitchFamily="34" charset="0"/>
              <a:cs typeface="Arial" panose="020B0604020202020204" pitchFamily="34" charset="0"/>
            </a:endParaRPr>
          </a:p>
        </p:txBody>
      </p:sp>
      <p:pic>
        <p:nvPicPr>
          <p:cNvPr id="1027" name="Picture 3" descr="C:\Users\dc20838\Desktop\StateSeal GOLDpms87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2800" y="304800"/>
            <a:ext cx="1583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4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600" dirty="0" smtClean="0">
                <a:latin typeface="Arial" panose="020B0604020202020204" pitchFamily="34" charset="0"/>
                <a:cs typeface="Arial" panose="020B0604020202020204" pitchFamily="34" charset="0"/>
              </a:rPr>
              <a:t>Non-Fatal Drug Overdose Discharge Data Collection</a:t>
            </a:r>
            <a:endParaRPr lang="en-US" sz="26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584775"/>
          </a:xfrm>
          <a:prstGeom prst="rect">
            <a:avLst/>
          </a:prstGeom>
          <a:noFill/>
        </p:spPr>
        <p:txBody>
          <a:bodyPr wrap="square" rtlCol="0">
            <a:spAutoFit/>
          </a:bodyPr>
          <a:lstStyle/>
          <a:p>
            <a:endParaRPr lang="en-US" sz="1600" dirty="0" smtClean="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1295400" y="6248400"/>
            <a:ext cx="7239000" cy="246221"/>
          </a:xfrm>
          <a:prstGeom prst="rect">
            <a:avLst/>
          </a:prstGeom>
          <a:noFill/>
        </p:spPr>
        <p:txBody>
          <a:bodyPr wrap="square" rtlCol="0">
            <a:spAutoFit/>
          </a:bodyPr>
          <a:lstStyle/>
          <a:p>
            <a:r>
              <a:rPr lang="en-US" sz="100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1000" dirty="0" smtClean="0">
                <a:solidFill>
                  <a:schemeClr val="tx1">
                    <a:lumMod val="65000"/>
                    <a:lumOff val="35000"/>
                  </a:schemeClr>
                </a:solidFill>
                <a:latin typeface="Arial" panose="020B0604020202020204" pitchFamily="34" charset="0"/>
                <a:cs typeface="Arial" panose="020B0604020202020204" pitchFamily="34" charset="0"/>
              </a:rPr>
              <a:t> Documentation manual available online for </a:t>
            </a:r>
            <a:r>
              <a:rPr lang="en-US" sz="1000" dirty="0" smtClean="0">
                <a:solidFill>
                  <a:schemeClr val="tx1">
                    <a:lumMod val="65000"/>
                    <a:lumOff val="35000"/>
                  </a:schemeClr>
                </a:solidFill>
                <a:latin typeface="Arial" panose="020B0604020202020204" pitchFamily="34" charset="0"/>
                <a:cs typeface="Arial" panose="020B0604020202020204" pitchFamily="34" charset="0"/>
                <a:hlinkClick r:id="rId3"/>
              </a:rPr>
              <a:t>Tennessee HDDS</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p:nvSpPr>
        <p:spPr>
          <a:xfrm>
            <a:off x="228600" y="1219200"/>
            <a:ext cx="8610600" cy="4031873"/>
          </a:xfrm>
          <a:prstGeom prst="rect">
            <a:avLst/>
          </a:prstGeom>
          <a:noFill/>
        </p:spPr>
        <p:txBody>
          <a:bodyPr wrap="square" rtlCol="0">
            <a:spAutoFit/>
          </a:bodyPr>
          <a:lstStyle/>
          <a:p>
            <a:r>
              <a:rPr lang="en-US" sz="1600" b="1" dirty="0" smtClean="0">
                <a:latin typeface="Arial" panose="020B0604020202020204" pitchFamily="34" charset="0"/>
                <a:ea typeface="Open Sans" panose="020B0606030504020204" pitchFamily="34" charset="0"/>
                <a:cs typeface="Arial" panose="020B0604020202020204" pitchFamily="34" charset="0"/>
              </a:rPr>
              <a:t>Tennessee Statewide Hospital Discharge Data System (HDDS)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Data collection was conducted using the Tennessee Statewide Hospital Discharge Data System (HDDS)</a:t>
            </a:r>
            <a:r>
              <a:rPr lang="en-US" sz="1600" baseline="30000" dirty="0">
                <a:latin typeface="Arial" panose="020B0604020202020204" pitchFamily="34" charset="0"/>
                <a:ea typeface="Open Sans" panose="020B0606030504020204" pitchFamily="34" charset="0"/>
                <a:cs typeface="Arial" panose="020B0604020202020204" pitchFamily="34" charset="0"/>
              </a:rPr>
              <a:t>1</a:t>
            </a:r>
            <a:endParaRPr lang="en-US" sz="1600" baseline="30000" dirty="0" smtClean="0">
              <a:latin typeface="Arial" panose="020B0604020202020204" pitchFamily="34" charset="0"/>
              <a:ea typeface="Open Sans" panose="020B0606030504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HDDS contains billing codes from discharges at hospitals statewide based on the International Classification of Diseases, Ninth and Tenth Revisions, Clinical Modifications (ICD-9-CM and ICD-10-CM)</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These codes provide a standardized method for identifying drug overdoses through administrative data</a:t>
            </a:r>
            <a:endParaRPr lang="en-US" sz="1600" dirty="0">
              <a:latin typeface="Arial" panose="020B0604020202020204" pitchFamily="34" charset="0"/>
              <a:ea typeface="Open Sans" panose="020B0606030504020204" pitchFamily="34" charset="0"/>
              <a:cs typeface="Arial" panose="020B0604020202020204" pitchFamily="34" charset="0"/>
            </a:endParaRPr>
          </a:p>
          <a:p>
            <a:endParaRPr lang="en-US" sz="1600" u="sng" dirty="0" smtClean="0">
              <a:latin typeface="Arial" panose="020B0604020202020204" pitchFamily="34" charset="0"/>
              <a:ea typeface="Open Sans" panose="020B0606030504020204" pitchFamily="34" charset="0"/>
              <a:cs typeface="Arial" panose="020B0604020202020204" pitchFamily="34" charset="0"/>
            </a:endParaRPr>
          </a:p>
          <a:p>
            <a:endParaRPr lang="en-US" sz="1600" u="sng" dirty="0">
              <a:latin typeface="Arial" panose="020B0604020202020204" pitchFamily="34" charset="0"/>
              <a:ea typeface="Open Sans" panose="020B0606030504020204" pitchFamily="34" charset="0"/>
              <a:cs typeface="Arial" panose="020B0604020202020204" pitchFamily="34" charset="0"/>
            </a:endParaRPr>
          </a:p>
          <a:p>
            <a:r>
              <a:rPr lang="en-US" sz="1600" u="sng" dirty="0" smtClean="0">
                <a:latin typeface="Arial" panose="020B0604020202020204" pitchFamily="34" charset="0"/>
                <a:ea typeface="Open Sans" panose="020B0606030504020204" pitchFamily="34" charset="0"/>
                <a:cs typeface="Arial" panose="020B0604020202020204" pitchFamily="34" charset="0"/>
              </a:rPr>
              <a:t>Specifically for this report</a:t>
            </a:r>
            <a:r>
              <a:rPr lang="en-US" sz="1600" dirty="0" smtClean="0">
                <a:latin typeface="Arial" panose="020B0604020202020204" pitchFamily="34" charset="0"/>
                <a:ea typeface="Open Sans" panose="020B0606030504020204" pitchFamily="34" charset="0"/>
                <a:cs typeface="Arial" panose="020B0604020202020204" pitchFamily="34" charset="0"/>
              </a:rPr>
              <a:t>:</a:t>
            </a:r>
            <a:endParaRPr lang="en-US" sz="1600" dirty="0">
              <a:latin typeface="Arial" panose="020B0604020202020204" pitchFamily="34" charset="0"/>
              <a:ea typeface="Open Sans" panose="020B0606030504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Data was collected for TN residents discharged from non-federal, acute care hospitals between January 1</a:t>
            </a:r>
            <a:r>
              <a:rPr lang="en-US" sz="1600" baseline="30000" dirty="0" smtClean="0">
                <a:latin typeface="Arial" panose="020B0604020202020204" pitchFamily="34" charset="0"/>
                <a:ea typeface="Open Sans" panose="020B0606030504020204" pitchFamily="34" charset="0"/>
                <a:cs typeface="Arial" panose="020B0604020202020204" pitchFamily="34" charset="0"/>
              </a:rPr>
              <a:t>st</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2013 and December 31</a:t>
            </a:r>
            <a:r>
              <a:rPr lang="en-US" sz="1600" baseline="30000" dirty="0" smtClean="0">
                <a:latin typeface="Arial" panose="020B0604020202020204" pitchFamily="34" charset="0"/>
                <a:ea typeface="Open Sans" panose="020B0606030504020204" pitchFamily="34" charset="0"/>
                <a:cs typeface="Arial" panose="020B0604020202020204" pitchFamily="34" charset="0"/>
              </a:rPr>
              <a:t>st</a:t>
            </a:r>
            <a:r>
              <a:rPr lang="en-US" sz="1600" dirty="0" smtClean="0">
                <a:latin typeface="Arial" panose="020B0604020202020204" pitchFamily="34" charset="0"/>
                <a:ea typeface="Open Sans" panose="020B0606030504020204" pitchFamily="34" charset="0"/>
                <a:cs typeface="Arial" panose="020B0604020202020204" pitchFamily="34" charset="0"/>
              </a:rPr>
              <a:t> 2017</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Data records with a discharge status of deceased were excluded</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results have the potential to change as 2017 data is provisional</a:t>
            </a:r>
          </a:p>
          <a:p>
            <a:pPr marL="742950" lvl="1" indent="-285750">
              <a:buFont typeface="Arial" panose="020B0604020202020204" pitchFamily="34" charset="0"/>
              <a:buChar char="•"/>
            </a:pPr>
            <a:endParaRPr lang="en-US" sz="16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447245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825500"/>
          </a:xfrm>
        </p:spPr>
        <p:txBody>
          <a:bodyPr/>
          <a:lstStyle/>
          <a:p>
            <a:r>
              <a:rPr lang="en-US" dirty="0" smtClean="0">
                <a:latin typeface="Arial" panose="020B0604020202020204" pitchFamily="34" charset="0"/>
                <a:cs typeface="Arial" panose="020B0604020202020204" pitchFamily="34" charset="0"/>
              </a:rPr>
              <a:t>Graph Interpretation</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152400" y="1120200"/>
            <a:ext cx="5105400" cy="4901342"/>
          </a:xfrm>
          <a:prstGeom prst="rect">
            <a:avLst/>
          </a:prstGeom>
          <a:noFill/>
        </p:spPr>
        <p:txBody>
          <a:bodyPr wrap="square" rtlCol="0">
            <a:spAutoFit/>
          </a:bodyPr>
          <a:lstStyle/>
          <a:p>
            <a:pPr marL="285750" indent="-285750">
              <a:buFont typeface="Arial" panose="020B0604020202020204" pitchFamily="34" charset="0"/>
              <a:buChar char="•"/>
            </a:pPr>
            <a:r>
              <a:rPr lang="en-US" sz="1250" dirty="0" smtClean="0">
                <a:latin typeface="Arial" panose="020B0604020202020204" pitchFamily="34" charset="0"/>
                <a:ea typeface="Open Sans" panose="020B0606030504020204" pitchFamily="34" charset="0"/>
                <a:cs typeface="Arial" panose="020B0604020202020204" pitchFamily="34" charset="0"/>
              </a:rPr>
              <a:t>Non-Fatal overdoses were defined using ICD-9-CM diagnosis codes through September 30</a:t>
            </a:r>
            <a:r>
              <a:rPr lang="en-US" sz="1250" baseline="30000" dirty="0" smtClean="0">
                <a:latin typeface="Arial" panose="020B0604020202020204" pitchFamily="34" charset="0"/>
                <a:ea typeface="Open Sans" panose="020B0606030504020204" pitchFamily="34" charset="0"/>
                <a:cs typeface="Arial" panose="020B0604020202020204" pitchFamily="34" charset="0"/>
              </a:rPr>
              <a:t>th</a:t>
            </a:r>
            <a:r>
              <a:rPr lang="en-US" sz="1250" dirty="0" smtClean="0">
                <a:latin typeface="Arial" panose="020B0604020202020204" pitchFamily="34" charset="0"/>
                <a:ea typeface="Open Sans" panose="020B0606030504020204" pitchFamily="34" charset="0"/>
                <a:cs typeface="Arial" panose="020B0604020202020204" pitchFamily="34" charset="0"/>
              </a:rPr>
              <a:t>, 2015 and ICD-10-CM diagnosis codes starting on October 1</a:t>
            </a:r>
            <a:r>
              <a:rPr lang="en-US" sz="1250" baseline="30000" dirty="0" smtClean="0">
                <a:latin typeface="Arial" panose="020B0604020202020204" pitchFamily="34" charset="0"/>
                <a:ea typeface="Open Sans" panose="020B0606030504020204" pitchFamily="34" charset="0"/>
                <a:cs typeface="Arial" panose="020B0604020202020204" pitchFamily="34" charset="0"/>
              </a:rPr>
              <a:t>st</a:t>
            </a:r>
            <a:r>
              <a:rPr lang="en-US" sz="1250" dirty="0" smtClean="0">
                <a:latin typeface="Arial" panose="020B0604020202020204" pitchFamily="34" charset="0"/>
                <a:ea typeface="Open Sans" panose="020B0606030504020204" pitchFamily="34" charset="0"/>
                <a:cs typeface="Arial" panose="020B0604020202020204" pitchFamily="34" charset="0"/>
              </a:rPr>
              <a:t>, 2015. </a:t>
            </a:r>
          </a:p>
          <a:p>
            <a:pPr marL="742950" lvl="1" indent="-285750">
              <a:buFont typeface="Arial" panose="020B0604020202020204" pitchFamily="34" charset="0"/>
              <a:buChar char="•"/>
            </a:pPr>
            <a:r>
              <a:rPr lang="en-US" sz="1250" dirty="0" smtClean="0">
                <a:latin typeface="Arial" panose="020B0604020202020204" pitchFamily="34" charset="0"/>
                <a:ea typeface="Open Sans" panose="020B0606030504020204" pitchFamily="34" charset="0"/>
                <a:cs typeface="Arial" panose="020B0604020202020204" pitchFamily="34" charset="0"/>
              </a:rPr>
              <a:t>The change in coding from ICD-9-CM to ICD-10-CM involved substantial modifications that impacted non-fatal overdose surveillance by increasing the number of opioid-related codes</a:t>
            </a:r>
            <a:r>
              <a:rPr lang="en-US" sz="1250" baseline="30000" dirty="0" smtClean="0">
                <a:latin typeface="Arial" panose="020B0604020202020204" pitchFamily="34" charset="0"/>
                <a:ea typeface="Open Sans" panose="020B0606030504020204" pitchFamily="34" charset="0"/>
                <a:cs typeface="Arial" panose="020B0604020202020204" pitchFamily="34" charset="0"/>
              </a:rPr>
              <a:t>3</a:t>
            </a:r>
            <a:r>
              <a:rPr lang="en-US" sz="1250" dirty="0" smtClean="0">
                <a:latin typeface="Arial" panose="020B0604020202020204" pitchFamily="34" charset="0"/>
                <a:ea typeface="Open Sans" panose="020B0606030504020204" pitchFamily="34" charset="0"/>
                <a:cs typeface="Arial" panose="020B0604020202020204" pitchFamily="34" charset="0"/>
              </a:rPr>
              <a:t>.</a:t>
            </a:r>
          </a:p>
          <a:p>
            <a:pPr marL="742950" lvl="1" indent="-285750">
              <a:buFont typeface="Arial" panose="020B0604020202020204" pitchFamily="34" charset="0"/>
              <a:buChar char="•"/>
            </a:pPr>
            <a:r>
              <a:rPr lang="en-US" sz="1250" dirty="0" smtClean="0">
                <a:latin typeface="Arial" panose="020B0604020202020204" pitchFamily="34" charset="0"/>
                <a:ea typeface="Open Sans" panose="020B0606030504020204" pitchFamily="34" charset="0"/>
                <a:cs typeface="Arial" panose="020B0604020202020204" pitchFamily="34" charset="0"/>
              </a:rPr>
              <a:t>The addition of more opioid-related codes in the ICD-10-CM has been shown to influence opioid-related measures based on hospital discharge data, which may influence interpretation of trends before and after the transition</a:t>
            </a:r>
            <a:r>
              <a:rPr lang="en-US" sz="1250" baseline="30000" dirty="0" smtClean="0">
                <a:latin typeface="Arial" panose="020B0604020202020204" pitchFamily="34" charset="0"/>
                <a:ea typeface="Open Sans" panose="020B0606030504020204" pitchFamily="34" charset="0"/>
                <a:cs typeface="Arial" panose="020B0604020202020204" pitchFamily="34" charset="0"/>
              </a:rPr>
              <a:t>4</a:t>
            </a:r>
            <a:r>
              <a:rPr lang="en-US" sz="1250" dirty="0" smtClean="0">
                <a:latin typeface="Arial" panose="020B0604020202020204" pitchFamily="34" charset="0"/>
                <a:ea typeface="Open Sans" panose="020B0606030504020204" pitchFamily="34" charset="0"/>
                <a:cs typeface="Arial" panose="020B0604020202020204" pitchFamily="34" charset="0"/>
              </a:rPr>
              <a:t>.</a:t>
            </a:r>
          </a:p>
          <a:p>
            <a:pPr marL="742950" lvl="1" indent="-285750">
              <a:buFont typeface="Arial" panose="020B0604020202020204" pitchFamily="34" charset="0"/>
              <a:buChar char="•"/>
            </a:pPr>
            <a:r>
              <a:rPr lang="en-US" sz="1250" dirty="0" smtClean="0">
                <a:latin typeface="Arial" panose="020B0604020202020204" pitchFamily="34" charset="0"/>
                <a:ea typeface="Open Sans" panose="020B0606030504020204" pitchFamily="34" charset="0"/>
                <a:cs typeface="Arial" panose="020B0604020202020204" pitchFamily="34" charset="0"/>
              </a:rPr>
              <a:t>To reduce the misinterpretation of data from the ICD-9-CM to ICD-10-CM transition, the graphs presented will contain the following (visualization on the right):</a:t>
            </a:r>
          </a:p>
          <a:p>
            <a:pPr marL="1200150" lvl="2" indent="-285750">
              <a:buFont typeface="+mj-lt"/>
              <a:buAutoNum type="arabicPeriod"/>
            </a:pPr>
            <a:r>
              <a:rPr lang="en-US" sz="1250" b="1" dirty="0" smtClean="0">
                <a:latin typeface="Arial" panose="020B0604020202020204" pitchFamily="34" charset="0"/>
                <a:ea typeface="Open Sans" panose="020B0606030504020204" pitchFamily="34" charset="0"/>
                <a:cs typeface="Arial" panose="020B0604020202020204" pitchFamily="34" charset="0"/>
              </a:rPr>
              <a:t>A vertical line marking the point of transition from the ICD-9-CM to ICD-10-CM</a:t>
            </a:r>
          </a:p>
          <a:p>
            <a:pPr marL="1200150" lvl="2" indent="-285750">
              <a:buFont typeface="+mj-lt"/>
              <a:buAutoNum type="arabicPeriod"/>
            </a:pPr>
            <a:r>
              <a:rPr lang="en-US" sz="1250" b="1" dirty="0" smtClean="0">
                <a:latin typeface="Arial" panose="020B0604020202020204" pitchFamily="34" charset="0"/>
                <a:ea typeface="Open Sans" panose="020B0606030504020204" pitchFamily="34" charset="0"/>
                <a:cs typeface="Arial" panose="020B0604020202020204" pitchFamily="34" charset="0"/>
              </a:rPr>
              <a:t>Provide a footnote explaining the code change and influence of interpretation</a:t>
            </a:r>
          </a:p>
          <a:p>
            <a:pPr marL="1200150" lvl="2" indent="-285750">
              <a:buFont typeface="+mj-lt"/>
              <a:buAutoNum type="arabicPeriod"/>
            </a:pPr>
            <a:r>
              <a:rPr lang="en-US" sz="1250" b="1" dirty="0" smtClean="0">
                <a:latin typeface="Arial" panose="020B0604020202020204" pitchFamily="34" charset="0"/>
                <a:ea typeface="Open Sans" panose="020B0606030504020204" pitchFamily="34" charset="0"/>
                <a:cs typeface="Arial" panose="020B0604020202020204" pitchFamily="34" charset="0"/>
              </a:rPr>
              <a:t>Not presenting trends that span the transition as a continuous line</a:t>
            </a:r>
          </a:p>
          <a:p>
            <a:pPr marL="1200150" lvl="2" indent="-285750">
              <a:buFont typeface="+mj-lt"/>
              <a:buAutoNum type="arabicPeriod"/>
            </a:pPr>
            <a:r>
              <a:rPr lang="en-US" sz="1250" b="1" dirty="0" smtClean="0">
                <a:latin typeface="Arial" panose="020B0604020202020204" pitchFamily="34" charset="0"/>
                <a:ea typeface="Open Sans" panose="020B0606030504020204" pitchFamily="34" charset="0"/>
                <a:cs typeface="Arial" panose="020B0604020202020204" pitchFamily="34" charset="0"/>
              </a:rPr>
              <a:t>Using quarterly rates, if possible.</a:t>
            </a:r>
          </a:p>
          <a:p>
            <a:pPr marL="742950" lvl="1" indent="-285750">
              <a:buFont typeface="Arial" panose="020B0604020202020204" pitchFamily="34" charset="0"/>
              <a:buChar char="•"/>
            </a:pPr>
            <a:r>
              <a:rPr lang="en-US" sz="1250" dirty="0" smtClean="0">
                <a:latin typeface="Arial" panose="020B0604020202020204" pitchFamily="34" charset="0"/>
                <a:ea typeface="Open Sans" panose="020B0606030504020204" pitchFamily="34" charset="0"/>
                <a:cs typeface="Arial" panose="020B0604020202020204" pitchFamily="34" charset="0"/>
              </a:rPr>
              <a:t>It is important to note that in some cases definitions across the transition are just not comparable, while in others there is not a major change and interpretation of trends may not be drastically influenced.</a:t>
            </a:r>
          </a:p>
        </p:txBody>
      </p:sp>
      <p:sp>
        <p:nvSpPr>
          <p:cNvPr id="3" name="TextBox 2"/>
          <p:cNvSpPr txBox="1"/>
          <p:nvPr/>
        </p:nvSpPr>
        <p:spPr>
          <a:xfrm>
            <a:off x="1295400" y="6211669"/>
            <a:ext cx="7239000" cy="584775"/>
          </a:xfrm>
          <a:prstGeom prst="rect">
            <a:avLst/>
          </a:prstGeom>
          <a:noFill/>
        </p:spPr>
        <p:txBody>
          <a:bodyPr wrap="square" rtlCol="0">
            <a:spAutoFit/>
          </a:bodyPr>
          <a:lstStyle/>
          <a:p>
            <a:r>
              <a:rPr lang="en-US" sz="800" baseline="30000" dirty="0">
                <a:solidFill>
                  <a:schemeClr val="tx1">
                    <a:lumMod val="65000"/>
                    <a:lumOff val="35000"/>
                  </a:schemeClr>
                </a:solidFill>
                <a:latin typeface="Arial" panose="020B0604020202020204" pitchFamily="34" charset="0"/>
                <a:cs typeface="Arial" panose="020B0604020202020204" pitchFamily="34" charset="0"/>
              </a:rPr>
              <a:t>3</a:t>
            </a:r>
            <a:r>
              <a:rPr lang="en-US" sz="800" dirty="0" smtClean="0">
                <a:solidFill>
                  <a:schemeClr val="tx1">
                    <a:lumMod val="65000"/>
                    <a:lumOff val="35000"/>
                  </a:schemeClr>
                </a:solidFill>
                <a:latin typeface="Arial" panose="020B0604020202020204" pitchFamily="34" charset="0"/>
                <a:cs typeface="Arial" panose="020B0604020202020204" pitchFamily="34" charset="0"/>
              </a:rPr>
              <a:t> </a:t>
            </a:r>
            <a:r>
              <a:rPr lang="en-US" sz="800" dirty="0" smtClean="0">
                <a:solidFill>
                  <a:schemeClr val="tx1">
                    <a:lumMod val="65000"/>
                    <a:lumOff val="35000"/>
                  </a:schemeClr>
                </a:solidFill>
                <a:latin typeface="Arial" panose="020B0604020202020204" pitchFamily="34" charset="0"/>
                <a:cs typeface="Arial" panose="020B0604020202020204" pitchFamily="34" charset="0"/>
                <a:hlinkClick r:id="rId3"/>
              </a:rPr>
              <a:t>The transition from ICD-9-CM to ICD-10-CM</a:t>
            </a:r>
            <a:r>
              <a:rPr lang="en-US" sz="800" dirty="0" smtClean="0">
                <a:solidFill>
                  <a:schemeClr val="tx1">
                    <a:lumMod val="65000"/>
                    <a:lumOff val="35000"/>
                  </a:schemeClr>
                </a:solidFill>
                <a:latin typeface="Arial" panose="020B0604020202020204" pitchFamily="34" charset="0"/>
                <a:cs typeface="Arial" panose="020B0604020202020204" pitchFamily="34" charset="0"/>
              </a:rPr>
              <a:t>: Guidance for Analysis and Reporting of Injuries by Mechanism and Intents. A report from the Injury Surveillance Workgroup (ISW9) Safe States Alliance. December 2016.</a:t>
            </a:r>
          </a:p>
          <a:p>
            <a:r>
              <a:rPr lang="en-US" sz="800" baseline="30000" dirty="0" smtClean="0">
                <a:solidFill>
                  <a:schemeClr val="tx1">
                    <a:lumMod val="65000"/>
                    <a:lumOff val="35000"/>
                  </a:schemeClr>
                </a:solidFill>
                <a:latin typeface="Arial" panose="020B0604020202020204" pitchFamily="34" charset="0"/>
                <a:cs typeface="Arial" panose="020B0604020202020204" pitchFamily="34" charset="0"/>
              </a:rPr>
              <a:t>4</a:t>
            </a:r>
            <a:r>
              <a:rPr lang="en-US" sz="800" dirty="0" smtClean="0">
                <a:solidFill>
                  <a:schemeClr val="tx1">
                    <a:lumMod val="65000"/>
                    <a:lumOff val="35000"/>
                  </a:schemeClr>
                </a:solidFill>
                <a:latin typeface="Arial" panose="020B0604020202020204" pitchFamily="34" charset="0"/>
                <a:cs typeface="Arial" panose="020B0604020202020204" pitchFamily="34" charset="0"/>
              </a:rPr>
              <a:t> </a:t>
            </a:r>
            <a:r>
              <a:rPr lang="en-US" sz="800" dirty="0" err="1" smtClean="0">
                <a:solidFill>
                  <a:schemeClr val="tx1">
                    <a:lumMod val="65000"/>
                    <a:lumOff val="35000"/>
                  </a:schemeClr>
                </a:solidFill>
                <a:latin typeface="Arial" panose="020B0604020202020204" pitchFamily="34" charset="0"/>
                <a:cs typeface="Arial" panose="020B0604020202020204" pitchFamily="34" charset="0"/>
              </a:rPr>
              <a:t>Heslin</a:t>
            </a:r>
            <a:r>
              <a:rPr lang="en-US" sz="800" dirty="0" smtClean="0">
                <a:solidFill>
                  <a:schemeClr val="tx1">
                    <a:lumMod val="65000"/>
                    <a:lumOff val="35000"/>
                  </a:schemeClr>
                </a:solidFill>
                <a:latin typeface="Arial" panose="020B0604020202020204" pitchFamily="34" charset="0"/>
                <a:cs typeface="Arial" panose="020B0604020202020204" pitchFamily="34" charset="0"/>
              </a:rPr>
              <a:t> KC, Owens PL, </a:t>
            </a:r>
            <a:r>
              <a:rPr lang="en-US" sz="800" dirty="0" err="1" smtClean="0">
                <a:solidFill>
                  <a:schemeClr val="tx1">
                    <a:lumMod val="65000"/>
                    <a:lumOff val="35000"/>
                  </a:schemeClr>
                </a:solidFill>
                <a:latin typeface="Arial" panose="020B0604020202020204" pitchFamily="34" charset="0"/>
                <a:cs typeface="Arial" panose="020B0604020202020204" pitchFamily="34" charset="0"/>
              </a:rPr>
              <a:t>Karaca</a:t>
            </a:r>
            <a:r>
              <a:rPr lang="en-US" sz="800" dirty="0" smtClean="0">
                <a:solidFill>
                  <a:schemeClr val="tx1">
                    <a:lumMod val="65000"/>
                    <a:lumOff val="35000"/>
                  </a:schemeClr>
                </a:solidFill>
                <a:latin typeface="Arial" panose="020B0604020202020204" pitchFamily="34" charset="0"/>
                <a:cs typeface="Arial" panose="020B0604020202020204" pitchFamily="34" charset="0"/>
              </a:rPr>
              <a:t> Z, Barrett ML, Moore BJ, </a:t>
            </a:r>
            <a:r>
              <a:rPr lang="en-US" sz="800" dirty="0" err="1" smtClean="0">
                <a:solidFill>
                  <a:schemeClr val="tx1">
                    <a:lumMod val="65000"/>
                    <a:lumOff val="35000"/>
                  </a:schemeClr>
                </a:solidFill>
                <a:latin typeface="Arial" panose="020B0604020202020204" pitchFamily="34" charset="0"/>
                <a:cs typeface="Arial" panose="020B0604020202020204" pitchFamily="34" charset="0"/>
              </a:rPr>
              <a:t>Elixhauser</a:t>
            </a:r>
            <a:r>
              <a:rPr lang="en-US" sz="800" dirty="0" smtClean="0">
                <a:solidFill>
                  <a:schemeClr val="tx1">
                    <a:lumMod val="65000"/>
                    <a:lumOff val="35000"/>
                  </a:schemeClr>
                </a:solidFill>
                <a:latin typeface="Arial" panose="020B0604020202020204" pitchFamily="34" charset="0"/>
                <a:cs typeface="Arial" panose="020B0604020202020204" pitchFamily="34" charset="0"/>
              </a:rPr>
              <a:t> A. Trends in Opioid-related Inpatient Stays Shifted After the US transitioned to ICD-10 CM Diagnosis Coding in 2015. Med Care. 2017 Nov; 55(11): 918-923.</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8" name="Group 27"/>
          <p:cNvGrpSpPr/>
          <p:nvPr/>
        </p:nvGrpSpPr>
        <p:grpSpPr>
          <a:xfrm>
            <a:off x="5294270" y="1600200"/>
            <a:ext cx="3622760" cy="4103132"/>
            <a:chOff x="5372100" y="1916668"/>
            <a:chExt cx="3622760" cy="4103132"/>
          </a:xfrm>
        </p:grpSpPr>
        <p:sp>
          <p:nvSpPr>
            <p:cNvPr id="16" name="TextBox 15"/>
            <p:cNvSpPr txBox="1"/>
            <p:nvPr/>
          </p:nvSpPr>
          <p:spPr>
            <a:xfrm>
              <a:off x="5372100" y="5126593"/>
              <a:ext cx="4191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4</a:t>
              </a:r>
              <a:endParaRPr lang="en-US" b="1" dirty="0">
                <a:latin typeface="Arial" panose="020B0604020202020204" pitchFamily="34" charset="0"/>
                <a:cs typeface="Arial" panose="020B0604020202020204" pitchFamily="34" charset="0"/>
              </a:endParaRPr>
            </a:p>
          </p:txBody>
        </p:sp>
        <p:grpSp>
          <p:nvGrpSpPr>
            <p:cNvPr id="27" name="Group 26"/>
            <p:cNvGrpSpPr/>
            <p:nvPr/>
          </p:nvGrpSpPr>
          <p:grpSpPr>
            <a:xfrm>
              <a:off x="5562600" y="1916668"/>
              <a:ext cx="3432260" cy="3394591"/>
              <a:chOff x="5562600" y="1916668"/>
              <a:chExt cx="3432260" cy="3394591"/>
            </a:xfrm>
          </p:grpSpPr>
          <p:pic>
            <p:nvPicPr>
              <p:cNvPr id="6" name="Picture 2" descr="\\dc04sdcwf00000\PDO$\Prescription Drug Overdose\Reports\PDO Report 2019\Morbidity-HDDS-section\FINAL_Graphs_Maps\1a_all_od_overall.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62600" y="2438400"/>
                <a:ext cx="3432260"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5400000">
                <a:off x="7010400" y="2743200"/>
                <a:ext cx="1143000" cy="2286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p:cNvSpPr txBox="1"/>
              <p:nvPr/>
            </p:nvSpPr>
            <p:spPr>
              <a:xfrm>
                <a:off x="8001000" y="1916668"/>
                <a:ext cx="4191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cxnSp>
            <p:nvCxnSpPr>
              <p:cNvPr id="10" name="Straight Connector 9"/>
              <p:cNvCxnSpPr>
                <a:stCxn id="7" idx="1"/>
              </p:cNvCxnSpPr>
              <p:nvPr/>
            </p:nvCxnSpPr>
            <p:spPr>
              <a:xfrm flipV="1">
                <a:off x="7581900" y="2149734"/>
                <a:ext cx="495300" cy="13626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5715000" y="4743450"/>
                <a:ext cx="800100" cy="3619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7" name="Straight Connector 16"/>
              <p:cNvCxnSpPr/>
              <p:nvPr/>
            </p:nvCxnSpPr>
            <p:spPr>
              <a:xfrm flipH="1">
                <a:off x="5619750" y="5114926"/>
                <a:ext cx="400050" cy="19633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7278730" y="3629025"/>
                <a:ext cx="588920" cy="3619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1" name="Straight Connector 20"/>
              <p:cNvCxnSpPr/>
              <p:nvPr/>
            </p:nvCxnSpPr>
            <p:spPr>
              <a:xfrm>
                <a:off x="7581900" y="4004533"/>
                <a:ext cx="294460" cy="22053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7810500" y="4038600"/>
                <a:ext cx="4191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3</a:t>
                </a:r>
                <a:endParaRPr lang="en-US" b="1" dirty="0">
                  <a:latin typeface="Arial" panose="020B0604020202020204" pitchFamily="34" charset="0"/>
                  <a:cs typeface="Arial" panose="020B0604020202020204" pitchFamily="34" charset="0"/>
                </a:endParaRPr>
              </a:p>
            </p:txBody>
          </p:sp>
        </p:grpSp>
        <p:sp>
          <p:nvSpPr>
            <p:cNvPr id="24" name="TextBox 23"/>
            <p:cNvSpPr txBox="1"/>
            <p:nvPr/>
          </p:nvSpPr>
          <p:spPr>
            <a:xfrm>
              <a:off x="6386512" y="5254823"/>
              <a:ext cx="2390775" cy="369332"/>
            </a:xfrm>
            <a:prstGeom prst="rect">
              <a:avLst/>
            </a:prstGeom>
            <a:noFill/>
            <a:ln w="28575">
              <a:solidFill>
                <a:schemeClr val="bg2"/>
              </a:solidFill>
            </a:ln>
          </p:spPr>
          <p:txBody>
            <a:bodyPr wrap="square" rtlCol="0">
              <a:spAutoFit/>
            </a:bodyPr>
            <a:lstStyle/>
            <a:p>
              <a:r>
                <a:rPr lang="en-US" b="1" dirty="0" smtClean="0">
                  <a:latin typeface="Arial" panose="020B0604020202020204" pitchFamily="34" charset="0"/>
                  <a:cs typeface="Arial" panose="020B0604020202020204" pitchFamily="34" charset="0"/>
                </a:rPr>
                <a:t>2</a:t>
              </a:r>
              <a:r>
                <a:rPr lang="en-US" sz="1400" b="1" dirty="0" smtClean="0">
                  <a:latin typeface="Arial" panose="020B0604020202020204" pitchFamily="34" charset="0"/>
                  <a:cs typeface="Arial" panose="020B0604020202020204" pitchFamily="34" charset="0"/>
                </a:rPr>
                <a:t>. Footnote will be below</a:t>
              </a:r>
              <a:endParaRPr lang="en-US" sz="1400" b="1" dirty="0">
                <a:latin typeface="Arial" panose="020B0604020202020204" pitchFamily="34" charset="0"/>
                <a:cs typeface="Arial" panose="020B0604020202020204" pitchFamily="34" charset="0"/>
              </a:endParaRPr>
            </a:p>
          </p:txBody>
        </p:sp>
        <p:cxnSp>
          <p:nvCxnSpPr>
            <p:cNvPr id="26" name="Straight Arrow Connector 25"/>
            <p:cNvCxnSpPr>
              <a:stCxn id="24" idx="2"/>
            </p:cNvCxnSpPr>
            <p:nvPr/>
          </p:nvCxnSpPr>
          <p:spPr>
            <a:xfrm flipH="1">
              <a:off x="6858000" y="5624155"/>
              <a:ext cx="723900" cy="3956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3798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All Drug Overdose Hospital Discharges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108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Hospital Discharges</a:t>
            </a:r>
            <a:endParaRPr lang="en-US" dirty="0">
              <a:latin typeface="Arial" panose="020B0604020202020204" pitchFamily="34" charset="0"/>
              <a:cs typeface="Arial" panose="020B0604020202020204" pitchFamily="34" charset="0"/>
            </a:endParaRPr>
          </a:p>
        </p:txBody>
      </p:sp>
      <p:pic>
        <p:nvPicPr>
          <p:cNvPr id="1026" name="Picture 2" descr="\\dc04sdcwf00000\PDO$\Prescription Drug Overdose\Reports\PDO Report 2019\Morbidity-HDDS-section\FINAL_Graphs_Maps\1a_all_od_overall.tiff"/>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29000" y="1905000"/>
            <a:ext cx="52197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134070"/>
            <a:ext cx="5381625"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All Drug Overdose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2013-2017</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1722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1, 2018). Limited to TN residents. Data Source: Hospital Discharge Data (2017 data are provisional).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6" name="Picture 2" descr="\\dc04sdcwf00000\PDO$\Prescription Drug Overdose\Reports\PDO Report 2019\Morbidity-HDDS-section\FINAL_Graphs_Maps\1a_all_od_overall.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9600" y="2895600"/>
            <a:ext cx="2136416" cy="116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4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Hospital Discharges</a:t>
            </a:r>
            <a:endParaRPr lang="en-US" dirty="0">
              <a:latin typeface="Arial" panose="020B0604020202020204" pitchFamily="34" charset="0"/>
              <a:cs typeface="Arial" panose="020B0604020202020204" pitchFamily="34" charset="0"/>
            </a:endParaRPr>
          </a:p>
        </p:txBody>
      </p:sp>
      <p:pic>
        <p:nvPicPr>
          <p:cNvPr id="1026" name="Picture 2" descr="\\dc04sdcwf00000\PDO$\Prescription Drug Overdose\Reports\PDO Report 2019\Morbidity-HDDS-section\FINAL_Graphs_Maps\1a_all_od_overall.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29000" y="1905000"/>
            <a:ext cx="52197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134070"/>
            <a:ext cx="5381625"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All Drug Overdose </a:t>
            </a:r>
          </a:p>
          <a:p>
            <a:r>
              <a:rPr lang="en-US" b="1" dirty="0" smtClean="0">
                <a:latin typeface="Arial" panose="020B0604020202020204" pitchFamily="34" charset="0"/>
                <a:ea typeface="Open Sans" panose="020B0606030504020204" pitchFamily="34" charset="0"/>
                <a:cs typeface="Arial" panose="020B0604020202020204" pitchFamily="34" charset="0"/>
              </a:rPr>
              <a:t>Outpatient Visits and Inpatient Stays in TN </a:t>
            </a:r>
          </a:p>
          <a:p>
            <a:r>
              <a:rPr lang="en-US" b="1" dirty="0" smtClean="0">
                <a:latin typeface="Arial" panose="020B0604020202020204" pitchFamily="34" charset="0"/>
                <a:ea typeface="Open Sans" panose="020B0606030504020204" pitchFamily="34" charset="0"/>
                <a:cs typeface="Arial" panose="020B0604020202020204" pitchFamily="34" charset="0"/>
              </a:rPr>
              <a:t>by Quarter for 2013-2017</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6" name="Picture 2" descr="\\dc04sdcwf00000\PDO$\Prescription Drug Overdose\Reports\PDO Report 2019\Morbidity-HDDS-section\FINAL_Graphs_Maps\1a_all_od_overall.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09168" y="4267200"/>
            <a:ext cx="1534732"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550853"/>
            <a:ext cx="295275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From Q4 2015 to Q4 2017, age-adjusted </a:t>
            </a:r>
            <a:r>
              <a:rPr lang="en-US" sz="1600" dirty="0">
                <a:latin typeface="Arial" panose="020B0604020202020204" pitchFamily="34" charset="0"/>
                <a:ea typeface="Open Sans" panose="020B0606030504020204" pitchFamily="34" charset="0"/>
                <a:cs typeface="Arial" panose="020B0604020202020204" pitchFamily="34" charset="0"/>
              </a:rPr>
              <a:t>rates </a:t>
            </a:r>
            <a:r>
              <a:rPr lang="en-US" sz="1600" dirty="0" smtClean="0">
                <a:latin typeface="Arial" panose="020B0604020202020204" pitchFamily="34" charset="0"/>
                <a:ea typeface="Open Sans" panose="020B0606030504020204" pitchFamily="34" charset="0"/>
                <a:cs typeface="Arial" panose="020B0604020202020204" pitchFamily="34" charset="0"/>
              </a:rPr>
              <a:t>for</a:t>
            </a:r>
            <a:r>
              <a:rPr lang="en-US" sz="1600" b="1" dirty="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all drug overdose </a:t>
            </a:r>
            <a:r>
              <a:rPr lang="en-US" sz="1600" b="1" dirty="0" smtClean="0">
                <a:latin typeface="Arial" panose="020B0604020202020204" pitchFamily="34" charset="0"/>
                <a:ea typeface="Open Sans" panose="020B0606030504020204" pitchFamily="34" charset="0"/>
                <a:cs typeface="Arial" panose="020B0604020202020204" pitchFamily="34" charset="0"/>
              </a:rPr>
              <a:t>outpatient visits </a:t>
            </a:r>
            <a:r>
              <a:rPr lang="en-US" sz="1600" dirty="0" smtClean="0">
                <a:latin typeface="Arial" panose="020B0604020202020204" pitchFamily="34" charset="0"/>
                <a:ea typeface="Open Sans" panose="020B0606030504020204" pitchFamily="34" charset="0"/>
                <a:cs typeface="Arial" panose="020B0604020202020204" pitchFamily="34" charset="0"/>
              </a:rPr>
              <a:t>increased</a:t>
            </a:r>
          </a:p>
          <a:p>
            <a:pPr marL="285750" indent="-285750">
              <a:buFont typeface="Arial" panose="020B0604020202020204" pitchFamily="34" charset="0"/>
              <a:buChar char="•"/>
            </a:pPr>
            <a:endParaRPr lang="en-US" sz="1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From Q4 2015 to Q4 2017</a:t>
            </a:r>
            <a:r>
              <a:rPr lang="en-US" sz="1600" dirty="0">
                <a:latin typeface="Arial" panose="020B0604020202020204" pitchFamily="34" charset="0"/>
                <a:ea typeface="Open Sans" panose="020B0606030504020204" pitchFamily="34" charset="0"/>
                <a:cs typeface="Arial" panose="020B0604020202020204" pitchFamily="34" charset="0"/>
              </a:rPr>
              <a:t>, age-adjusted rates </a:t>
            </a:r>
            <a:r>
              <a:rPr lang="en-US" sz="1600" dirty="0" smtClean="0">
                <a:latin typeface="Arial" panose="020B0604020202020204" pitchFamily="34" charset="0"/>
                <a:ea typeface="Open Sans" panose="020B0606030504020204" pitchFamily="34" charset="0"/>
                <a:cs typeface="Arial" panose="020B0604020202020204" pitchFamily="34" charset="0"/>
              </a:rPr>
              <a:t>for all drug overdose </a:t>
            </a:r>
            <a:r>
              <a:rPr lang="en-US" sz="1600" b="1" dirty="0" smtClean="0">
                <a:latin typeface="Arial" panose="020B0604020202020204" pitchFamily="34" charset="0"/>
                <a:ea typeface="Open Sans" panose="020B0606030504020204" pitchFamily="34" charset="0"/>
                <a:cs typeface="Arial" panose="020B0604020202020204" pitchFamily="34" charset="0"/>
              </a:rPr>
              <a:t>inpatient stays</a:t>
            </a:r>
            <a:r>
              <a:rPr lang="en-US" sz="1600" dirty="0">
                <a:latin typeface="Arial" panose="020B0604020202020204" pitchFamily="34" charset="0"/>
                <a:ea typeface="Open Sans" panose="020B0606030504020204" pitchFamily="34" charset="0"/>
                <a:cs typeface="Arial" panose="020B0604020202020204" pitchFamily="34" charset="0"/>
              </a:rPr>
              <a:t> </a:t>
            </a:r>
            <a:r>
              <a:rPr lang="en-US" sz="1600" dirty="0" smtClean="0">
                <a:latin typeface="Arial" panose="020B0604020202020204" pitchFamily="34" charset="0"/>
                <a:ea typeface="Open Sans" panose="020B0606030504020204" pitchFamily="34" charset="0"/>
                <a:cs typeface="Arial" panose="020B0604020202020204" pitchFamily="34" charset="0"/>
              </a:rPr>
              <a:t>remained stable</a:t>
            </a:r>
          </a:p>
        </p:txBody>
      </p:sp>
      <p:sp>
        <p:nvSpPr>
          <p:cNvPr id="10" name="TextBox 9"/>
          <p:cNvSpPr txBox="1"/>
          <p:nvPr/>
        </p:nvSpPr>
        <p:spPr>
          <a:xfrm>
            <a:off x="1371600" y="61722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November 1, 2018). Limited to TN residents. Data Source: Hospital Discharge Data (2017 data are provisional). On October 1</a:t>
            </a:r>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2015, the U.S. transitioned from the ICD-9-CM to the ICD-10-CM diagnosis coding system, which should be considered when interpreting changes in trends across the transition.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961169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a:bodyPr>
          <a:lstStyle/>
          <a:p>
            <a:pPr algn="ctr"/>
            <a:r>
              <a:rPr lang="en-US" sz="3600" dirty="0" smtClean="0">
                <a:latin typeface="Arial" panose="020B0604020202020204" pitchFamily="34" charset="0"/>
                <a:cs typeface="Arial" panose="020B0604020202020204" pitchFamily="34" charset="0"/>
              </a:rPr>
              <a:t>Opioid-Related Overdose Hospital Discharges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2013-2017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149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1552</TotalTime>
  <Words>3994</Words>
  <Application>Microsoft Office PowerPoint</Application>
  <PresentationFormat>On-screen Show (4:3)</PresentationFormat>
  <Paragraphs>292</Paragraphs>
  <Slides>35</Slides>
  <Notes>30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PowerPoint B</vt:lpstr>
      <vt:lpstr>Non-Fatal Drug Overdose  Hospital Discharges in Tennessee</vt:lpstr>
      <vt:lpstr>Introduction for Slides Interpretation</vt:lpstr>
      <vt:lpstr>A Note from the Executive Summary</vt:lpstr>
      <vt:lpstr>Non-Fatal Drug Overdose Discharge Data Collection</vt:lpstr>
      <vt:lpstr>Graph Interpretation</vt:lpstr>
      <vt:lpstr>All Drug Overdose Hospital Discharges </vt:lpstr>
      <vt:lpstr>All Drug Overdose Hospital Discharges</vt:lpstr>
      <vt:lpstr>All Drug Overdose Hospital Discharges</vt:lpstr>
      <vt:lpstr>Opioid-Related Overdose Hospital Discharges 2013-2017</vt:lpstr>
      <vt:lpstr>Opioid-Related Overdose Hospital Discharges</vt:lpstr>
      <vt:lpstr>Opioid-Related Overdose Hospital Discharges</vt:lpstr>
      <vt:lpstr>Opioid-Related Overdose Hospital Discharges</vt:lpstr>
      <vt:lpstr>Opioid-Related Overdose Hospital Discharges</vt:lpstr>
      <vt:lpstr>Opioid-Related Overdose Hospital Discharges</vt:lpstr>
      <vt:lpstr>Opioid-Related Overdose Hospital Discharges</vt:lpstr>
      <vt:lpstr>Opioid-Related Overdose Hospital Discharges</vt:lpstr>
      <vt:lpstr>Opioid-Related Overdose Hospital Discharges</vt:lpstr>
      <vt:lpstr>Opioid-Related Overdose Hospital Discharges</vt:lpstr>
      <vt:lpstr>Opioid-Related Overdose Hospital Discharges</vt:lpstr>
      <vt:lpstr>Opioid-Related Overdose Hospital Discharges</vt:lpstr>
      <vt:lpstr>Opioid-Related Overdose Hospital Discharges</vt:lpstr>
      <vt:lpstr>Heroin-Related Overdose Hospital Discharges</vt:lpstr>
      <vt:lpstr>Heroin-Related Overdose Hospital Discharges</vt:lpstr>
      <vt:lpstr>Heroin-Related Overdose Hospital Discharges</vt:lpstr>
      <vt:lpstr>Heroin-Related Overdose Hospital Discharges</vt:lpstr>
      <vt:lpstr>Heroin-Related Overdose Hospital Discharges</vt:lpstr>
      <vt:lpstr>Heroin-Related Overdose Hospital Discharges</vt:lpstr>
      <vt:lpstr>Heroin-Related Overdose Hospital Discharges</vt:lpstr>
      <vt:lpstr>Opioid-Related Overdose Hospital Discharges</vt:lpstr>
      <vt:lpstr>Opioid-Related Overdose Hospital Discharges</vt:lpstr>
      <vt:lpstr>Opioid-Related Overdose Hospital Discharges</vt:lpstr>
      <vt:lpstr>Opioid-Related Overdose Hospital Discharges</vt:lpstr>
      <vt:lpstr>History of Non-Fatal Overdoses in the Year Before Death Among 2017 Drug Overdose Decedents</vt:lpstr>
      <vt:lpstr>Additional Information and Resources</vt:lpstr>
      <vt:lpstr>These analyses were conducted by the Office of Informatics and Analytics,  Tennessee Department of Health</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Charlotte Cherry</cp:lastModifiedBy>
  <cp:revision>179</cp:revision>
  <cp:lastPrinted>2019-02-15T17:27:42Z</cp:lastPrinted>
  <dcterms:created xsi:type="dcterms:W3CDTF">2015-04-23T14:38:43Z</dcterms:created>
  <dcterms:modified xsi:type="dcterms:W3CDTF">2019-02-22T21:31:29Z</dcterms:modified>
</cp:coreProperties>
</file>