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35" r:id="rId3"/>
    <p:sldId id="336" r:id="rId4"/>
    <p:sldId id="276" r:id="rId5"/>
    <p:sldId id="291" r:id="rId6"/>
    <p:sldId id="260" r:id="rId7"/>
    <p:sldId id="306" r:id="rId8"/>
    <p:sldId id="343" r:id="rId9"/>
    <p:sldId id="344" r:id="rId10"/>
    <p:sldId id="307" r:id="rId11"/>
    <p:sldId id="308" r:id="rId12"/>
    <p:sldId id="309" r:id="rId13"/>
    <p:sldId id="310" r:id="rId14"/>
    <p:sldId id="311" r:id="rId15"/>
    <p:sldId id="312" r:id="rId16"/>
    <p:sldId id="359" r:id="rId17"/>
    <p:sldId id="292" r:id="rId18"/>
    <p:sldId id="314" r:id="rId19"/>
    <p:sldId id="337" r:id="rId20"/>
    <p:sldId id="315" r:id="rId21"/>
    <p:sldId id="338" r:id="rId22"/>
    <p:sldId id="293" r:id="rId23"/>
    <p:sldId id="320" r:id="rId24"/>
    <p:sldId id="321" r:id="rId25"/>
    <p:sldId id="351" r:id="rId26"/>
    <p:sldId id="352" r:id="rId27"/>
    <p:sldId id="347" r:id="rId28"/>
    <p:sldId id="348" r:id="rId29"/>
    <p:sldId id="353" r:id="rId30"/>
    <p:sldId id="354" r:id="rId31"/>
    <p:sldId id="360" r:id="rId32"/>
    <p:sldId id="361" r:id="rId33"/>
    <p:sldId id="349" r:id="rId34"/>
    <p:sldId id="350" r:id="rId35"/>
    <p:sldId id="355" r:id="rId36"/>
    <p:sldId id="356" r:id="rId37"/>
    <p:sldId id="362" r:id="rId38"/>
    <p:sldId id="363" r:id="rId39"/>
    <p:sldId id="324" r:id="rId40"/>
    <p:sldId id="325" r:id="rId41"/>
    <p:sldId id="357" r:id="rId42"/>
    <p:sldId id="358" r:id="rId43"/>
    <p:sldId id="328" r:id="rId44"/>
    <p:sldId id="365" r:id="rId45"/>
    <p:sldId id="364" r:id="rId46"/>
    <p:sldId id="329" r:id="rId47"/>
    <p:sldId id="330" r:id="rId48"/>
    <p:sldId id="331" r:id="rId49"/>
    <p:sldId id="332" r:id="rId50"/>
    <p:sldId id="333" r:id="rId51"/>
    <p:sldId id="340" r:id="rId52"/>
    <p:sldId id="258" r:id="rId5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ura Latham" initials="SL" lastIdx="2" clrIdx="0"/>
  <p:cmAuthor id="1" name="Ashlea Sitzer" initials="A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77" autoAdjust="0"/>
  </p:normalViewPr>
  <p:slideViewPr>
    <p:cSldViewPr>
      <p:cViewPr>
        <p:scale>
          <a:sx n="100" d="100"/>
          <a:sy n="100" d="100"/>
        </p:scale>
        <p:origin x="-1944" y="-4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B9693E00-2A84-4374-9348-227461B1858F}" type="datetimeFigureOut">
              <a:rPr lang="en-US" smtClean="0"/>
              <a:t>3/2/2020</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275CAD82-7D0D-44BF-941A-69CBA674DCC4}" type="slidenum">
              <a:rPr lang="en-US" smtClean="0"/>
              <a:t>‹#›</a:t>
            </a:fld>
            <a:endParaRPr lang="en-US" dirty="0"/>
          </a:p>
        </p:txBody>
      </p:sp>
    </p:spTree>
    <p:extLst>
      <p:ext uri="{BB962C8B-B14F-4D97-AF65-F5344CB8AC3E}">
        <p14:creationId xmlns:p14="http://schemas.microsoft.com/office/powerpoint/2010/main" val="391671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3280866-BF16-4061-8DA3-09F4C3BBBCC6}" type="datetimeFigureOut">
              <a:rPr lang="en-US" smtClean="0"/>
              <a:t>3/2/2020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B3715F2-CAD2-4CA0-8194-F42761538897}" type="slidenum">
              <a:rPr lang="en-US" smtClean="0"/>
              <a:t>‹#›</a:t>
            </a:fld>
            <a:endParaRPr lang="en-US" dirty="0"/>
          </a:p>
        </p:txBody>
      </p:sp>
    </p:spTree>
    <p:extLst>
      <p:ext uri="{BB962C8B-B14F-4D97-AF65-F5344CB8AC3E}">
        <p14:creationId xmlns:p14="http://schemas.microsoft.com/office/powerpoint/2010/main" val="421857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12</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14</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15</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16</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19</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20</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21</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24</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25</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26</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27</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29</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30</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34</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35</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39</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40</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6</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44</a:t>
            </a:fld>
            <a:endParaRPr lang="en-US" dirty="0"/>
          </a:p>
        </p:txBody>
      </p:sp>
    </p:spTree>
    <p:extLst>
      <p:ext uri="{BB962C8B-B14F-4D97-AF65-F5344CB8AC3E}">
        <p14:creationId xmlns:p14="http://schemas.microsoft.com/office/powerpoint/2010/main" val="2365119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45</a:t>
            </a:fld>
            <a:endParaRPr lang="en-US" dirty="0"/>
          </a:p>
        </p:txBody>
      </p:sp>
    </p:spTree>
    <p:extLst>
      <p:ext uri="{BB962C8B-B14F-4D97-AF65-F5344CB8AC3E}">
        <p14:creationId xmlns:p14="http://schemas.microsoft.com/office/powerpoint/2010/main" val="2967595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46</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47</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49</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50</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51</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7</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9</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10</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11</a:t>
            </a:fld>
            <a:endParaRPr lang="en-US" dirty="0"/>
          </a:p>
        </p:txBody>
      </p:sp>
    </p:spTree>
    <p:extLst>
      <p:ext uri="{BB962C8B-B14F-4D97-AF65-F5344CB8AC3E}">
        <p14:creationId xmlns:p14="http://schemas.microsoft.com/office/powerpoint/2010/main" val="2654817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hyperlink" Target="https://www.tn.gov/health/health-program-areas/pdo/pdo/resources/r/coalitions.html" TargetMode="External"/><Relationship Id="rId13" Type="http://schemas.openxmlformats.org/officeDocument/2006/relationships/hyperlink" Target="https://www.tn.gov/health/health-program-areas/pdo/pdo/resources/r/providers.html" TargetMode="External"/><Relationship Id="rId3" Type="http://schemas.openxmlformats.org/officeDocument/2006/relationships/hyperlink" Target="https://tntogether.com/about" TargetMode="External"/><Relationship Id="rId7" Type="http://schemas.openxmlformats.org/officeDocument/2006/relationships/hyperlink" Target="https://www.tn.gov/health/health-program-areas/pdo/pdo/resources/r/laws-policies.html" TargetMode="External"/><Relationship Id="rId12" Type="http://schemas.openxmlformats.org/officeDocument/2006/relationships/hyperlink" Target="https://www.tn.gov/health/health-program-areas/pdo/pdo/resources/r/patients.html"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hyperlink" Target="https://www.tn.gov/health/health-program-areas/pdo/pdo/facts-figures.html" TargetMode="External"/><Relationship Id="rId11" Type="http://schemas.openxmlformats.org/officeDocument/2006/relationships/hyperlink" Target="https://www.tn.gov/behavioral-health/substance-abuse-services/prevention/prevention/keeping-youth-off-drugs-and-alcohol.htmlhttps:/www.tn.gov/behavioral-health/substance-abuse-services/prevention/prevention/keeping-youth-off-drugs-and-alcohol.html" TargetMode="External"/><Relationship Id="rId5" Type="http://schemas.openxmlformats.org/officeDocument/2006/relationships/hyperlink" Target="https://www.tn.gov/health/health-program-areas/pdo.html" TargetMode="External"/><Relationship Id="rId15" Type="http://schemas.openxmlformats.org/officeDocument/2006/relationships/hyperlink" Target="mailto:Prescription.Drugs@tn.gov" TargetMode="External"/><Relationship Id="rId10" Type="http://schemas.openxmlformats.org/officeDocument/2006/relationships/hyperlink" Target="https://www.tn.gov/health/health-program-areas/pdo/pdo/resources/r/community.html" TargetMode="External"/><Relationship Id="rId4" Type="http://schemas.openxmlformats.org/officeDocument/2006/relationships/hyperlink" Target="https://www.tn.gov/health/health-program-areas/pdo/pdo/data-dashboard.html" TargetMode="External"/><Relationship Id="rId9" Type="http://schemas.openxmlformats.org/officeDocument/2006/relationships/hyperlink" Target="https://www.tn.gov/health/health-program-areas/pdo/pdo/resources/r/trainings.html" TargetMode="External"/><Relationship Id="rId14" Type="http://schemas.openxmlformats.org/officeDocument/2006/relationships/hyperlink" Target="https://www.taadas.org/our-programs-and-services/redlin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3"/>
            <a:ext cx="8839200" cy="1523997"/>
          </a:xfrm>
        </p:spPr>
        <p:txBody>
          <a:bodyPr>
            <a:normAutofit fontScale="90000"/>
          </a:bodyPr>
          <a:lstStyle/>
          <a:p>
            <a:r>
              <a:rPr lang="en-US" dirty="0" smtClean="0">
                <a:latin typeface="Arial" panose="020B0604020202020204" pitchFamily="34" charset="0"/>
                <a:cs typeface="Arial" panose="020B0604020202020204" pitchFamily="34" charset="0"/>
              </a:rPr>
              <a:t>Opioid, Benzodiazepine, and Gabapentin Prescription Trends in Tennessee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a:xfrm>
            <a:off x="152400" y="5562600"/>
            <a:ext cx="8839200" cy="812800"/>
          </a:xfrm>
        </p:spPr>
        <p:txBody>
          <a:bodyPr/>
          <a:lstStyle/>
          <a:p>
            <a:r>
              <a:rPr lang="en-US" dirty="0" smtClean="0">
                <a:latin typeface="Arial" panose="020B0604020202020204" pitchFamily="34" charset="0"/>
                <a:cs typeface="Arial" panose="020B0604020202020204" pitchFamily="34" charset="0"/>
              </a:rPr>
              <a:t>2015-2019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Prescription Rate of Top 3 Most Prescribed Short-acting (SA) Opioids for Pain in TN by Quarter for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87435"/>
            <a:ext cx="5334000" cy="391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196901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055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03269"/>
            <a:ext cx="5334000" cy="391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Top 3 Most Prescribed </a:t>
            </a:r>
            <a:r>
              <a:rPr lang="en-US" b="1" dirty="0" smtClean="0">
                <a:latin typeface="Arial" panose="020B0604020202020204" pitchFamily="34" charset="0"/>
                <a:ea typeface="Open Sans" panose="020B0606030504020204" pitchFamily="34" charset="0"/>
                <a:cs typeface="Arial" panose="020B0604020202020204" pitchFamily="34" charset="0"/>
              </a:rPr>
              <a:t>Short-acting (SA) </a:t>
            </a:r>
            <a:r>
              <a:rPr lang="en-US" b="1" dirty="0">
                <a:latin typeface="Arial" panose="020B0604020202020204" pitchFamily="34" charset="0"/>
                <a:ea typeface="Open Sans" panose="020B0606030504020204" pitchFamily="34" charset="0"/>
                <a:cs typeface="Arial" panose="020B0604020202020204" pitchFamily="34" charset="0"/>
              </a:rPr>
              <a:t>Opioids for Pain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502920" y="2362200"/>
            <a:ext cx="2743200" cy="264687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Hydrocodone SA is consistently the most commonly prescribed short-acting opioid for pain</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rate of filled Hydrocodone SA prescriptions continued  to decrease from 2015 to 2019</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676400"/>
            <a:ext cx="14668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3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000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Prescription Rate of Top 4 Most Prescribed Benzodiazepines in TN by Quarter for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1662092" cy="184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38836"/>
            <a:ext cx="5705475" cy="40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610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0103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Top 4 Most Prescribed Benzodiazepines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533400" y="2362200"/>
            <a:ext cx="2514600"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Alprazolam </a:t>
            </a:r>
            <a:r>
              <a:rPr lang="en-US" sz="1600" dirty="0">
                <a:latin typeface="Arial" panose="020B0604020202020204" pitchFamily="34" charset="0"/>
                <a:ea typeface="Open Sans" panose="020B0606030504020204" pitchFamily="34" charset="0"/>
                <a:cs typeface="Arial" panose="020B0604020202020204" pitchFamily="34" charset="0"/>
              </a:rPr>
              <a:t>is consistently the most commonly prescribed </a:t>
            </a:r>
            <a:r>
              <a:rPr lang="en-US" sz="1600" dirty="0" smtClean="0">
                <a:latin typeface="Arial" panose="020B0604020202020204" pitchFamily="34" charset="0"/>
                <a:ea typeface="Open Sans" panose="020B0606030504020204" pitchFamily="34" charset="0"/>
                <a:cs typeface="Arial" panose="020B0604020202020204" pitchFamily="34" charset="0"/>
              </a:rPr>
              <a:t>benzodiazepine</a:t>
            </a:r>
          </a:p>
          <a:p>
            <a:pPr marL="285750" indent="-285750">
              <a:buFont typeface="Arial" panose="020B0604020202020204" pitchFamily="34" charset="0"/>
              <a:buChar char="•"/>
            </a:pPr>
            <a:endParaRPr lang="en-US" sz="1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The rate of filled </a:t>
            </a:r>
            <a:r>
              <a:rPr lang="en-US" sz="1600" dirty="0" smtClean="0">
                <a:latin typeface="Arial" panose="020B0604020202020204" pitchFamily="34" charset="0"/>
                <a:ea typeface="Open Sans" panose="020B0606030504020204" pitchFamily="34" charset="0"/>
                <a:cs typeface="Arial" panose="020B0604020202020204" pitchFamily="34" charset="0"/>
              </a:rPr>
              <a:t>Alprazolam prescriptions continued to decrease from 2015 to 2019</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1905000"/>
            <a:ext cx="5586351" cy="40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951" y="1476375"/>
            <a:ext cx="1371600" cy="15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103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228600" y="1134070"/>
            <a:ext cx="83820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Opioid Prescriptions for </a:t>
            </a:r>
            <a:r>
              <a:rPr lang="en-US" b="1" dirty="0">
                <a:latin typeface="Arial" panose="020B0604020202020204" pitchFamily="34" charset="0"/>
                <a:ea typeface="Open Sans" panose="020B0606030504020204" pitchFamily="34" charset="0"/>
                <a:cs typeface="Arial" panose="020B0604020202020204" pitchFamily="34" charset="0"/>
              </a:rPr>
              <a:t>Pain </a:t>
            </a:r>
            <a:r>
              <a:rPr lang="en-US" b="1" dirty="0" smtClean="0">
                <a:latin typeface="Arial" panose="020B0604020202020204" pitchFamily="34" charset="0"/>
                <a:ea typeface="Open Sans" panose="020B0606030504020204" pitchFamily="34" charset="0"/>
                <a:cs typeface="Arial" panose="020B0604020202020204" pitchFamily="34" charset="0"/>
              </a:rPr>
              <a:t>Filled by TN County of Residence for 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23,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2" name="TextBox 11"/>
          <p:cNvSpPr txBox="1"/>
          <p:nvPr/>
        </p:nvSpPr>
        <p:spPr>
          <a:xfrm>
            <a:off x="381000" y="5029200"/>
            <a:ext cx="8534400" cy="92333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Prescription rates for opioids for pain were lower in 2019 compared to 2018 across all counties</a:t>
            </a:r>
          </a:p>
          <a:p>
            <a:pPr marL="285750" indent="-285750">
              <a:buFont typeface="Arial" panose="020B0604020202020204" pitchFamily="34" charset="0"/>
              <a:buChar char="•"/>
            </a:pPr>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Despite this decrease, 60 of the 95 counties have a rate above 1,000 prescriptions per 1,000 residents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Prescription rates tend to be low in the most populous counties and highest in rural areas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55726"/>
            <a:ext cx="3566061" cy="998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739" y="4012074"/>
            <a:ext cx="24765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80401"/>
            <a:ext cx="7620000" cy="207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832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686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Benzodiazepine Prescriptions Filled by TN County of Residence for 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23, 2020). Limited to TN residents. Data Source: Controlled Substance Monitoring Database.</a:t>
            </a:r>
          </a:p>
        </p:txBody>
      </p:sp>
      <p:sp>
        <p:nvSpPr>
          <p:cNvPr id="15" name="TextBox 14"/>
          <p:cNvSpPr txBox="1"/>
          <p:nvPr/>
        </p:nvSpPr>
        <p:spPr>
          <a:xfrm>
            <a:off x="304800" y="5047013"/>
            <a:ext cx="8610599" cy="83099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In 2019, the rate of filled benzodiazepine prescriptions was lower compared to 2018 in all counties</a:t>
            </a:r>
          </a:p>
          <a:p>
            <a:pPr marL="285750" indent="-285750">
              <a:buFont typeface="Arial" panose="020B0604020202020204" pitchFamily="34" charset="0"/>
              <a:buChar char="•"/>
            </a:pPr>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counties with the highest benzodiazepine prescription rates in 2019 were in large portions of West TN and Northeast TN</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4286744"/>
            <a:ext cx="24765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39" y="4058481"/>
            <a:ext cx="3527961" cy="91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80401"/>
            <a:ext cx="806989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614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686799"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Gabapentin Prescriptions Filled by TN County of Residence for 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28, </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2020). Limited to TN residents. Data Source: Controlled Substance Monitoring Database.</a:t>
            </a:r>
          </a:p>
        </p:txBody>
      </p:sp>
      <p:sp>
        <p:nvSpPr>
          <p:cNvPr id="15" name="TextBox 14"/>
          <p:cNvSpPr txBox="1"/>
          <p:nvPr/>
        </p:nvSpPr>
        <p:spPr>
          <a:xfrm>
            <a:off x="304800" y="5047013"/>
            <a:ext cx="8610599" cy="104644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On July 1, 2018, required reporting began on gabapentin and has been used as an alternative to opioids for pain management</a:t>
            </a:r>
          </a:p>
          <a:p>
            <a:pPr marL="285750" indent="-285750">
              <a:buFont typeface="Arial" panose="020B0604020202020204" pitchFamily="34" charset="0"/>
              <a:buChar char="•"/>
            </a:pPr>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counties with the highest Gabapentin prescription rates in 2019 were in Campbell and Hancock counties, as well as Decatur and Hardin counties</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4286744"/>
            <a:ext cx="24765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8001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27" y="3939197"/>
            <a:ext cx="3505200" cy="110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181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943600" cy="2057400"/>
          </a:xfrm>
        </p:spPr>
        <p:txBody>
          <a:bodyPr>
            <a:normAutofit/>
          </a:bodyPr>
          <a:lstStyle/>
          <a:p>
            <a:r>
              <a:rPr lang="en-US" sz="3600" dirty="0" smtClean="0">
                <a:latin typeface="Arial" panose="020B0604020202020204" pitchFamily="34" charset="0"/>
                <a:cs typeface="Arial" panose="020B0604020202020204" pitchFamily="34" charset="0"/>
              </a:rPr>
              <a:t>Payment for Prescriptions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149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52401" y="1134070"/>
            <a:ext cx="88392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Opioid Prescriptions for Pain in TN by Quarter for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 – NEED SOURCE DATE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396" y="1676401"/>
            <a:ext cx="5524804" cy="427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748"/>
            <a:ext cx="1981200" cy="229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764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57400"/>
            <a:ext cx="5296204" cy="409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6095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Payment Type for Opioid Prescriptions for Pain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457200" y="2209800"/>
            <a:ext cx="2743200" cy="338554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From 2015 to 2019, the most common payment type for opioid prescriptions for pain was commercial insurance followed by Medicare, Medicaid, cash and other payment types </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Medicaid and cash were relatively equal with Medicaid dropping from 2018 to 2019</a:t>
            </a:r>
          </a:p>
        </p:txBody>
      </p:sp>
      <p:sp>
        <p:nvSpPr>
          <p:cNvPr id="9" name="TextBox 8"/>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601"/>
          <a:stretch/>
        </p:blipFill>
        <p:spPr bwMode="auto">
          <a:xfrm>
            <a:off x="7248539" y="1134070"/>
            <a:ext cx="1362061" cy="137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866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85761"/>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Arial" panose="020B0604020202020204" pitchFamily="34" charset="0"/>
              </a:rPr>
              <a:t>The following slides are a summary of </a:t>
            </a:r>
            <a:r>
              <a:rPr lang="en-US" sz="1400" b="1" dirty="0" smtClean="0">
                <a:latin typeface="Arial" panose="020B0604020202020204" pitchFamily="34" charset="0"/>
                <a:ea typeface="Open Sans" panose="020B0606030504020204" pitchFamily="34" charset="0"/>
                <a:cs typeface="Arial" panose="020B0604020202020204" pitchFamily="34" charset="0"/>
              </a:rPr>
              <a:t>Opioid, Benzodiazepine and Gabapentin Prescription </a:t>
            </a:r>
            <a:r>
              <a:rPr lang="en-US" sz="1400" b="1" dirty="0">
                <a:latin typeface="Arial" panose="020B0604020202020204" pitchFamily="34" charset="0"/>
                <a:ea typeface="Open Sans" panose="020B0606030504020204" pitchFamily="34" charset="0"/>
                <a:cs typeface="Arial" panose="020B0604020202020204" pitchFamily="34" charset="0"/>
              </a:rPr>
              <a:t>Trends in Tennessee </a:t>
            </a:r>
            <a:r>
              <a:rPr lang="en-US" sz="1400" dirty="0" smtClean="0">
                <a:latin typeface="Arial" panose="020B0604020202020204" pitchFamily="34" charset="0"/>
                <a:ea typeface="Open Sans" panose="020B0606030504020204" pitchFamily="34" charset="0"/>
                <a:cs typeface="Arial" panose="020B0604020202020204" pitchFamily="34" charset="0"/>
              </a:rPr>
              <a:t>in Tennessee’s Annual Overdose Report for 2020. This report was produced by the Office of Informatics </a:t>
            </a:r>
            <a:r>
              <a:rPr lang="en-US" sz="1400" dirty="0">
                <a:latin typeface="Arial" panose="020B0604020202020204" pitchFamily="34" charset="0"/>
                <a:ea typeface="Open Sans" panose="020B0606030504020204" pitchFamily="34" charset="0"/>
                <a:cs typeface="Arial" panose="020B0604020202020204" pitchFamily="34" charset="0"/>
              </a:rPr>
              <a:t>&amp;</a:t>
            </a:r>
            <a:r>
              <a:rPr lang="en-US" sz="1400" dirty="0" smtClean="0">
                <a:latin typeface="Arial" panose="020B0604020202020204" pitchFamily="34" charset="0"/>
                <a:ea typeface="Open Sans" panose="020B0606030504020204" pitchFamily="34" charset="0"/>
                <a:cs typeface="Arial" panose="020B0604020202020204" pitchFamily="34" charset="0"/>
              </a:rPr>
              <a:t> </a:t>
            </a:r>
            <a:r>
              <a:rPr lang="en-US" sz="1400" dirty="0" smtClean="0">
                <a:latin typeface="Arial" panose="020B0604020202020204" pitchFamily="34" charset="0"/>
                <a:ea typeface="Open Sans" panose="020B0606030504020204" pitchFamily="34" charset="0"/>
                <a:cs typeface="Arial" panose="020B0604020202020204" pitchFamily="34" charset="0"/>
              </a:rPr>
              <a:t>Analytics (OIA) at the Tennessee Department of Health (TDH) and can be found on TDH’s Prescription Drug Overdose website. While these slides will specifically focus on the most recent findings for </a:t>
            </a:r>
            <a:r>
              <a:rPr lang="en-US" sz="1400" b="1" dirty="0" smtClean="0">
                <a:latin typeface="Arial" panose="020B0604020202020204" pitchFamily="34" charset="0"/>
                <a:ea typeface="Open Sans" panose="020B0606030504020204" pitchFamily="34" charset="0"/>
                <a:cs typeface="Arial" panose="020B0604020202020204" pitchFamily="34" charset="0"/>
              </a:rPr>
              <a:t>Opioid, Benzodiazepine </a:t>
            </a:r>
            <a:r>
              <a:rPr lang="en-US" sz="1400" b="1" dirty="0">
                <a:latin typeface="Arial" panose="020B0604020202020204" pitchFamily="34" charset="0"/>
                <a:ea typeface="Open Sans" panose="020B0606030504020204" pitchFamily="34" charset="0"/>
                <a:cs typeface="Arial" panose="020B0604020202020204" pitchFamily="34" charset="0"/>
              </a:rPr>
              <a:t>and Gabapentin Prescription </a:t>
            </a:r>
            <a:r>
              <a:rPr lang="en-US" sz="1400" b="1" dirty="0" smtClean="0">
                <a:latin typeface="Arial" panose="020B0604020202020204" pitchFamily="34" charset="0"/>
                <a:ea typeface="Open Sans" panose="020B0606030504020204" pitchFamily="34" charset="0"/>
                <a:cs typeface="Arial" panose="020B0604020202020204" pitchFamily="34" charset="0"/>
              </a:rPr>
              <a:t>Trends in Tennessee</a:t>
            </a:r>
            <a:r>
              <a:rPr lang="en-US" sz="1400" dirty="0" smtClean="0">
                <a:latin typeface="Arial" panose="020B0604020202020204" pitchFamily="34" charset="0"/>
                <a:ea typeface="Open Sans" panose="020B0606030504020204" pitchFamily="34" charset="0"/>
                <a:cs typeface="Arial" panose="020B0604020202020204" pitchFamily="34" charset="0"/>
              </a:rPr>
              <a:t>; additional slides and the 2020 report itself will provide information on each the following:</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Non-fatal drug overdose hospital discharges in Tennessee</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Opioid, benzodiazepine and gabapentin prescription trends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Ongoing epidemiologic analyses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Our data-driven support of licensure and over-prescribing investigations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Dissemination of data at the county level</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The statewide drug overdose reporting system for healthcare facilities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A summary of the Hal Rogers grant, which provides key support for collaboration with mental health and law enforcement through data sharing</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Indicators that are currently being traced in an ongoing way through the integrated data system</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The development, specifications, and purpose of the integrated data system</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Partnership with the Opioid Response Coordinating Office </a:t>
            </a:r>
            <a:r>
              <a:rPr lang="en-US" sz="1400" dirty="0" smtClean="0">
                <a:latin typeface="Arial" panose="020B0604020202020204" pitchFamily="34" charset="0"/>
                <a:ea typeface="Open Sans" panose="020B0606030504020204" pitchFamily="34" charset="0"/>
                <a:cs typeface="Arial" panose="020B0604020202020204" pitchFamily="34" charset="0"/>
              </a:rPr>
              <a:t>(ORCO) to </a:t>
            </a:r>
            <a:r>
              <a:rPr lang="en-US" sz="1400" dirty="0">
                <a:latin typeface="Arial" panose="020B0604020202020204" pitchFamily="34" charset="0"/>
                <a:ea typeface="Open Sans" panose="020B0606030504020204" pitchFamily="34" charset="0"/>
                <a:cs typeface="Arial" panose="020B0604020202020204" pitchFamily="34" charset="0"/>
              </a:rPr>
              <a:t>further enhance surveillance for both nonfatal and fatal overdoses</a:t>
            </a:r>
          </a:p>
        </p:txBody>
      </p:sp>
    </p:spTree>
    <p:extLst>
      <p:ext uri="{BB962C8B-B14F-4D97-AF65-F5344CB8AC3E}">
        <p14:creationId xmlns:p14="http://schemas.microsoft.com/office/powerpoint/2010/main" val="14114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70213" y="1289024"/>
            <a:ext cx="8440387"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Benzodiazepine Prescriptions in TN by Quarter for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222042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5486400" cy="410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52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5343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Payment Type for Benzodiazepine Prescriptions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272468" y="2512278"/>
            <a:ext cx="2470732"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From 2015 to 2019, the most common payment type for benzodiazepine prescriptions was commercial insurance, followed by Medicare, cash, other payment types, and Medicaid </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79977"/>
            <a:ext cx="5290132" cy="395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2569"/>
          <a:stretch/>
        </p:blipFill>
        <p:spPr bwMode="auto">
          <a:xfrm>
            <a:off x="7750844" y="2286000"/>
            <a:ext cx="1366652" cy="13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977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Arial" panose="020B0604020202020204" pitchFamily="34" charset="0"/>
                <a:cs typeface="Arial" panose="020B0604020202020204" pitchFamily="34" charset="0"/>
              </a:rPr>
              <a:t>Patient Trends in Receiving Prescription Drugs in Tennessee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973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1533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Receiving Opioid Prescriptions for Pain by Days’ Supply in TN by Quarter for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84" y="2971801"/>
            <a:ext cx="1716341" cy="188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03425"/>
            <a:ext cx="55626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68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Patients Receiving Opioid Prescriptions for Pain by Days’ Supply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590800"/>
            <a:ext cx="3048000" cy="215443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most common length of opioid prescription from 2015 to 2019 was 21-30 days</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The </a:t>
            </a:r>
            <a:r>
              <a:rPr lang="en-US" sz="1600" dirty="0" smtClean="0">
                <a:latin typeface="Arial" panose="020B0604020202020204" pitchFamily="34" charset="0"/>
                <a:ea typeface="Open Sans" panose="020B0606030504020204" pitchFamily="34" charset="0"/>
                <a:cs typeface="Arial" panose="020B0604020202020204" pitchFamily="34" charset="0"/>
              </a:rPr>
              <a:t>least common </a:t>
            </a:r>
            <a:r>
              <a:rPr lang="en-US" sz="1600" dirty="0">
                <a:latin typeface="Arial" panose="020B0604020202020204" pitchFamily="34" charset="0"/>
                <a:ea typeface="Open Sans" panose="020B0606030504020204" pitchFamily="34" charset="0"/>
                <a:cs typeface="Arial" panose="020B0604020202020204" pitchFamily="34" charset="0"/>
              </a:rPr>
              <a:t>length of opioid prescription from 2015 to 2019 was </a:t>
            </a:r>
            <a:r>
              <a:rPr lang="en-US" sz="1600" dirty="0" smtClean="0">
                <a:latin typeface="Arial" panose="020B0604020202020204" pitchFamily="34" charset="0"/>
                <a:ea typeface="Open Sans" panose="020B0606030504020204" pitchFamily="34" charset="0"/>
                <a:cs typeface="Arial" panose="020B0604020202020204" pitchFamily="34" charset="0"/>
              </a:rPr>
              <a:t>11-20 days</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00"/>
            <a:ext cx="5334000" cy="366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041"/>
          <a:stretch/>
        </p:blipFill>
        <p:spPr bwMode="auto">
          <a:xfrm>
            <a:off x="7391400" y="1664524"/>
            <a:ext cx="1368342" cy="139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850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Patients Receiving Benzodiazepine Prescriptions </a:t>
            </a:r>
            <a:r>
              <a:rPr lang="en-US" b="1" dirty="0" smtClean="0">
                <a:latin typeface="Arial" panose="020B0604020202020204" pitchFamily="34" charset="0"/>
                <a:ea typeface="Open Sans" panose="020B0606030504020204" pitchFamily="34" charset="0"/>
                <a:cs typeface="Arial" panose="020B0604020202020204" pitchFamily="34" charset="0"/>
              </a:rPr>
              <a:t>by </a:t>
            </a:r>
            <a:r>
              <a:rPr lang="en-US" b="1" dirty="0">
                <a:latin typeface="Arial" panose="020B0604020202020204" pitchFamily="34" charset="0"/>
                <a:ea typeface="Open Sans" panose="020B0606030504020204" pitchFamily="34" charset="0"/>
                <a:cs typeface="Arial" panose="020B0604020202020204" pitchFamily="34" charset="0"/>
              </a:rPr>
              <a:t>Days’ Supply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71948"/>
            <a:ext cx="177972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981200"/>
            <a:ext cx="5792561" cy="407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007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Patients Receiving Benzodiazepine Prescriptions </a:t>
            </a:r>
            <a:r>
              <a:rPr lang="en-US" b="1" dirty="0" smtClean="0">
                <a:latin typeface="Arial" panose="020B0604020202020204" pitchFamily="34" charset="0"/>
                <a:ea typeface="Open Sans" panose="020B0606030504020204" pitchFamily="34" charset="0"/>
                <a:cs typeface="Arial" panose="020B0604020202020204" pitchFamily="34" charset="0"/>
              </a:rPr>
              <a:t>by </a:t>
            </a:r>
            <a:r>
              <a:rPr lang="en-US" b="1" dirty="0">
                <a:latin typeface="Arial" panose="020B0604020202020204" pitchFamily="34" charset="0"/>
                <a:ea typeface="Open Sans" panose="020B0606030504020204" pitchFamily="34" charset="0"/>
                <a:cs typeface="Arial" panose="020B0604020202020204" pitchFamily="34" charset="0"/>
              </a:rPr>
              <a:t>Days’ Supply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590800"/>
            <a:ext cx="2819400" cy="215443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most common length of benzodiazepine prescription from 2015 to 2019 was 21-30 days</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During the timeframe much lower numbers were filled for shorter lengths of time</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398" y="2057400"/>
            <a:ext cx="547687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040"/>
          <a:stretch/>
        </p:blipFill>
        <p:spPr bwMode="auto">
          <a:xfrm>
            <a:off x="7488712" y="1457236"/>
            <a:ext cx="1419761" cy="148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469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a:t>
            </a:r>
            <a:r>
              <a:rPr lang="en-US" b="1" dirty="0" smtClean="0">
                <a:latin typeface="Arial" panose="020B0604020202020204" pitchFamily="34" charset="0"/>
                <a:ea typeface="Open Sans" panose="020B0606030504020204" pitchFamily="34" charset="0"/>
                <a:cs typeface="Arial" panose="020B0604020202020204" pitchFamily="34" charset="0"/>
              </a:rPr>
              <a:t>Patients Receiving Opioids </a:t>
            </a:r>
            <a:r>
              <a:rPr lang="en-US" b="1" dirty="0">
                <a:latin typeface="Arial" panose="020B0604020202020204" pitchFamily="34" charset="0"/>
                <a:ea typeface="Open Sans" panose="020B0606030504020204" pitchFamily="34" charset="0"/>
                <a:cs typeface="Arial" panose="020B0604020202020204" pitchFamily="34" charset="0"/>
              </a:rPr>
              <a:t>for Pain </a:t>
            </a:r>
            <a:r>
              <a:rPr lang="en-US" b="1" dirty="0" smtClean="0">
                <a:latin typeface="Arial" panose="020B0604020202020204" pitchFamily="34" charset="0"/>
                <a:ea typeface="Open Sans" panose="020B0606030504020204" pitchFamily="34" charset="0"/>
                <a:cs typeface="Arial" panose="020B0604020202020204" pitchFamily="34" charset="0"/>
              </a:rPr>
              <a:t>by Sex in TN by </a:t>
            </a:r>
            <a:r>
              <a:rPr lang="en-US" b="1" dirty="0">
                <a:latin typeface="Arial" panose="020B0604020202020204" pitchFamily="34" charset="0"/>
                <a:ea typeface="Open Sans" panose="020B0606030504020204" pitchFamily="34" charset="0"/>
                <a:cs typeface="Arial" panose="020B0604020202020204" pitchFamily="34" charset="0"/>
              </a:rPr>
              <a:t>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05000"/>
            <a:ext cx="570821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094" y="2743200"/>
            <a:ext cx="1617032"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294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93966"/>
            <a:ext cx="509284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Patients Receiving Opioids for Pain by Sex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590800"/>
            <a:ext cx="3048000" cy="215443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Opioid prescriptions for pain were filled at a higher rate by females from 2015 to 2019</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Both males and females had a decrease in the rate of patients receiving opioids for pain</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920" y="1780402"/>
            <a:ext cx="14573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029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a:t>
            </a:r>
            <a:r>
              <a:rPr lang="en-US" b="1" dirty="0" smtClean="0">
                <a:latin typeface="Arial" panose="020B0604020202020204" pitchFamily="34" charset="0"/>
                <a:ea typeface="Open Sans" panose="020B0606030504020204" pitchFamily="34" charset="0"/>
                <a:cs typeface="Arial" panose="020B0604020202020204" pitchFamily="34" charset="0"/>
              </a:rPr>
              <a:t>Patients Receiving Benzodiazepines by Sex in TN by </a:t>
            </a:r>
            <a:r>
              <a:rPr lang="en-US" b="1" dirty="0">
                <a:latin typeface="Arial" panose="020B0604020202020204" pitchFamily="34" charset="0"/>
                <a:ea typeface="Open Sans" panose="020B0606030504020204" pitchFamily="34" charset="0"/>
                <a:cs typeface="Arial" panose="020B0604020202020204" pitchFamily="34" charset="0"/>
              </a:rPr>
              <a:t>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2819400"/>
            <a:ext cx="173297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4" y="1815039"/>
            <a:ext cx="5934075" cy="414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532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Note from the </a:t>
            </a:r>
            <a:r>
              <a:rPr lang="en-US" smtClean="0">
                <a:latin typeface="Arial" panose="020B0604020202020204" pitchFamily="34" charset="0"/>
                <a:cs typeface="Arial" panose="020B0604020202020204" pitchFamily="34" charset="0"/>
              </a:rPr>
              <a:t>Executive Summary</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031873"/>
          </a:xfrm>
          <a:prstGeom prst="rect">
            <a:avLst/>
          </a:prstGeom>
          <a:noFill/>
        </p:spPr>
        <p:txBody>
          <a:bodyPr wrap="square" rtlCol="0">
            <a:spAutoFit/>
          </a:bodyPr>
          <a:lstStyle/>
          <a:p>
            <a:r>
              <a:rPr lang="en-US" sz="1600" b="1" dirty="0" smtClean="0">
                <a:latin typeface="Arial" panose="020B0604020202020204" pitchFamily="34" charset="0"/>
                <a:ea typeface="Open Sans" panose="020B0606030504020204" pitchFamily="34" charset="0"/>
                <a:cs typeface="Arial" panose="020B0604020202020204" pitchFamily="34" charset="0"/>
              </a:rPr>
              <a:t>Tennessee continues to face a severe opioid crisis. </a:t>
            </a:r>
          </a:p>
          <a:p>
            <a:r>
              <a:rPr lang="en-US" sz="1400" dirty="0" smtClean="0">
                <a:latin typeface="Arial" panose="020B0604020202020204" pitchFamily="34" charset="0"/>
                <a:ea typeface="Open Sans" panose="020B0606030504020204" pitchFamily="34" charset="0"/>
                <a:cs typeface="Arial" panose="020B0604020202020204" pitchFamily="34" charset="0"/>
              </a:rPr>
              <a:t>From 2014 to 2018:</a:t>
            </a:r>
          </a:p>
          <a:p>
            <a:pPr marL="1200150" lvl="2"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T</a:t>
            </a:r>
            <a:r>
              <a:rPr lang="en-US" sz="1400" dirty="0" smtClean="0">
                <a:latin typeface="Arial" panose="020B0604020202020204" pitchFamily="34" charset="0"/>
                <a:ea typeface="Open Sans" panose="020B0606030504020204" pitchFamily="34" charset="0"/>
                <a:cs typeface="Arial" panose="020B0604020202020204" pitchFamily="34" charset="0"/>
              </a:rPr>
              <a:t>he rates of all drug overdose deaths increased, regardless of race and sex</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rate of opioid overdose deaths also increased to an age-adjusted rate of 27.4 per 100,000 residents</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heroin overdose deaths increased nearly 250%</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overdose deaths involving fentanyl (largely due to illicitly manufactured fentanyl), increased over 1075%</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Opioid and benzodiazepine deaths, while remaining high, decreased for the second consecutive year </a:t>
            </a:r>
            <a:endParaRPr lang="en-US" sz="1400" dirty="0">
              <a:latin typeface="Arial" panose="020B0604020202020204" pitchFamily="34" charset="0"/>
              <a:ea typeface="Open Sans" panose="020B0606030504020204" pitchFamily="34" charset="0"/>
              <a:cs typeface="Arial" panose="020B0604020202020204" pitchFamily="34" charset="0"/>
            </a:endParaRPr>
          </a:p>
          <a:p>
            <a:pPr lvl="2"/>
            <a:endParaRPr lang="en-US" sz="1600" dirty="0" smtClean="0">
              <a:latin typeface="Arial" panose="020B0604020202020204" pitchFamily="34" charset="0"/>
              <a:ea typeface="Open Sans" panose="020B0606030504020204" pitchFamily="34" charset="0"/>
              <a:cs typeface="Arial" panose="020B0604020202020204" pitchFamily="34" charset="0"/>
            </a:endParaRPr>
          </a:p>
          <a:p>
            <a:r>
              <a:rPr lang="en-US" sz="1400" dirty="0" smtClean="0">
                <a:latin typeface="Arial" panose="020B0604020202020204" pitchFamily="34" charset="0"/>
                <a:ea typeface="Open Sans" panose="020B0606030504020204" pitchFamily="34" charset="0"/>
                <a:cs typeface="Arial" panose="020B0604020202020204" pitchFamily="34" charset="0"/>
              </a:rPr>
              <a:t>This report provides key epidemiologic data on risk measures and trends to understand and respond to the opioid epidemic in TN. Specifically, these slides will focus on </a:t>
            </a:r>
            <a:r>
              <a:rPr lang="en-US" sz="1400" b="1" dirty="0">
                <a:latin typeface="Arial" panose="020B0604020202020204" pitchFamily="34" charset="0"/>
                <a:ea typeface="Open Sans" panose="020B0606030504020204" pitchFamily="34" charset="0"/>
                <a:cs typeface="Arial" panose="020B0604020202020204" pitchFamily="34" charset="0"/>
              </a:rPr>
              <a:t>Opioid, Benzodiazepine and Gabapentin </a:t>
            </a:r>
            <a:r>
              <a:rPr lang="en-US" sz="1400" b="1" dirty="0" smtClean="0">
                <a:latin typeface="Arial" panose="020B0604020202020204" pitchFamily="34" charset="0"/>
                <a:ea typeface="Open Sans" panose="020B0606030504020204" pitchFamily="34" charset="0"/>
                <a:cs typeface="Arial" panose="020B0604020202020204" pitchFamily="34" charset="0"/>
              </a:rPr>
              <a:t>Prescription Trends in TN </a:t>
            </a:r>
            <a:r>
              <a:rPr lang="en-US" sz="1400" dirty="0" smtClean="0">
                <a:latin typeface="Arial" panose="020B0604020202020204" pitchFamily="34" charset="0"/>
                <a:ea typeface="Open Sans" panose="020B0606030504020204" pitchFamily="34" charset="0"/>
                <a:cs typeface="Arial" panose="020B0604020202020204" pitchFamily="34" charset="0"/>
              </a:rPr>
              <a:t>from 2015-2019 and highlight these epidemiologic data trends:</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opioid prescriptions for pain filled in TN has continued to decline</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filled benzodiazepine prescriptions is also continuing to decline </a:t>
            </a:r>
          </a:p>
          <a:p>
            <a:pPr marL="1200150" lvl="2"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Gabapentin </a:t>
            </a:r>
            <a:r>
              <a:rPr lang="en-US" sz="1400" dirty="0" smtClean="0">
                <a:latin typeface="Arial" panose="020B0604020202020204" pitchFamily="34" charset="0"/>
                <a:ea typeface="Open Sans" panose="020B0606030504020204" pitchFamily="34" charset="0"/>
                <a:cs typeface="Arial" panose="020B0604020202020204" pitchFamily="34" charset="0"/>
              </a:rPr>
              <a:t>prescriptions became reportable to </a:t>
            </a:r>
            <a:r>
              <a:rPr lang="en-US" sz="1400" dirty="0">
                <a:latin typeface="Arial" panose="020B0604020202020204" pitchFamily="34" charset="0"/>
                <a:ea typeface="Open Sans" panose="020B0606030504020204" pitchFamily="34" charset="0"/>
                <a:cs typeface="Arial" panose="020B0604020202020204" pitchFamily="34" charset="0"/>
              </a:rPr>
              <a:t>the CSMD </a:t>
            </a:r>
            <a:r>
              <a:rPr lang="en-US" sz="1400" dirty="0" smtClean="0">
                <a:latin typeface="Arial" panose="020B0604020202020204" pitchFamily="34" charset="0"/>
                <a:ea typeface="Open Sans" panose="020B0606030504020204" pitchFamily="34" charset="0"/>
                <a:cs typeface="Arial" panose="020B0604020202020204" pitchFamily="34" charset="0"/>
              </a:rPr>
              <a:t>in July </a:t>
            </a:r>
            <a:r>
              <a:rPr lang="en-US" sz="1400" dirty="0">
                <a:latin typeface="Arial" panose="020B0604020202020204" pitchFamily="34" charset="0"/>
                <a:ea typeface="Open Sans" panose="020B0606030504020204" pitchFamily="34" charset="0"/>
                <a:cs typeface="Arial" panose="020B0604020202020204" pitchFamily="34" charset="0"/>
              </a:rPr>
              <a:t>2018 and </a:t>
            </a:r>
            <a:r>
              <a:rPr lang="en-US" sz="1400" dirty="0" smtClean="0">
                <a:latin typeface="Arial" panose="020B0604020202020204" pitchFamily="34" charset="0"/>
                <a:ea typeface="Open Sans" panose="020B0606030504020204" pitchFamily="34" charset="0"/>
                <a:cs typeface="Arial" panose="020B0604020202020204" pitchFamily="34" charset="0"/>
              </a:rPr>
              <a:t>the prescribing rate has remained </a:t>
            </a:r>
            <a:r>
              <a:rPr lang="en-US" sz="1400" dirty="0">
                <a:latin typeface="Arial" panose="020B0604020202020204" pitchFamily="34" charset="0"/>
                <a:ea typeface="Open Sans" panose="020B0606030504020204" pitchFamily="34" charset="0"/>
                <a:cs typeface="Arial" panose="020B0604020202020204" pitchFamily="34" charset="0"/>
              </a:rPr>
              <a:t>consistent over the last </a:t>
            </a:r>
            <a:r>
              <a:rPr lang="en-US" sz="1400" dirty="0" smtClean="0">
                <a:latin typeface="Arial" panose="020B0604020202020204" pitchFamily="34" charset="0"/>
                <a:ea typeface="Open Sans" panose="020B0606030504020204" pitchFamily="34" charset="0"/>
                <a:cs typeface="Arial" panose="020B0604020202020204" pitchFamily="34" charset="0"/>
              </a:rPr>
              <a:t>year</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155698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Patients Receiving Benzodiazepines by Sex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590800"/>
            <a:ext cx="3200400" cy="190821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Benzodiazepine prescriptions were filled at a higher rate by females from 2015 to 2019</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Both males and females had a decrease in the rate of patients receiving benzodiazepines</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61581"/>
            <a:ext cx="547687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325" y="1570759"/>
            <a:ext cx="1285875" cy="107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47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Prescription Rate of </a:t>
            </a:r>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Patients Filling Gabapentin by Sex in TN by </a:t>
            </a:r>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Quarter for </a:t>
            </a:r>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2018-2019</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1752600" cy="153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171" y="1780402"/>
            <a:ext cx="6082529" cy="415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791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Prescription Rate of Patients Filling Gabapentin by Sex in TN by Quarter for </a:t>
            </a:r>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2018-2019</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590800"/>
            <a:ext cx="3200400" cy="190821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Gabapentin prescriptions were filled at a higher rate by females from Q3 2018 to 2019</a:t>
            </a:r>
          </a:p>
          <a:p>
            <a:endParaRPr lang="en-US" sz="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The rates for both males </a:t>
            </a:r>
            <a:r>
              <a:rPr lang="en-US" sz="1600" smtClean="0">
                <a:solidFill>
                  <a:prstClr val="black"/>
                </a:solidFill>
                <a:latin typeface="Arial" panose="020B0604020202020204" pitchFamily="34" charset="0"/>
                <a:ea typeface="Open Sans" panose="020B0606030504020204" pitchFamily="34" charset="0"/>
                <a:cs typeface="Arial" panose="020B0604020202020204" pitchFamily="34" charset="0"/>
              </a:rPr>
              <a:t>and females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have held relatively steadily across this period</a:t>
            </a: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956" y="2362200"/>
            <a:ext cx="5342144"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646" y="1600200"/>
            <a:ext cx="1320307" cy="115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36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a:t>
            </a:r>
            <a:r>
              <a:rPr lang="en-US" b="1" dirty="0" smtClean="0">
                <a:latin typeface="Arial" panose="020B0604020202020204" pitchFamily="34" charset="0"/>
                <a:ea typeface="Open Sans" panose="020B0606030504020204" pitchFamily="34" charset="0"/>
                <a:cs typeface="Arial" panose="020B0604020202020204" pitchFamily="34" charset="0"/>
              </a:rPr>
              <a:t>Patients Receiving Opioids </a:t>
            </a:r>
            <a:r>
              <a:rPr lang="en-US" b="1" dirty="0">
                <a:latin typeface="Arial" panose="020B0604020202020204" pitchFamily="34" charset="0"/>
                <a:ea typeface="Open Sans" panose="020B0606030504020204" pitchFamily="34" charset="0"/>
                <a:cs typeface="Arial" panose="020B0604020202020204" pitchFamily="34" charset="0"/>
              </a:rPr>
              <a:t>for </a:t>
            </a:r>
            <a:r>
              <a:rPr lang="en-US" b="1" dirty="0" smtClean="0">
                <a:latin typeface="Arial" panose="020B0604020202020204" pitchFamily="34" charset="0"/>
                <a:ea typeface="Open Sans" panose="020B0606030504020204" pitchFamily="34" charset="0"/>
                <a:cs typeface="Arial" panose="020B0604020202020204" pitchFamily="34" charset="0"/>
              </a:rPr>
              <a:t>Pain by Age </a:t>
            </a:r>
            <a:r>
              <a:rPr lang="en-US" b="1" dirty="0">
                <a:latin typeface="Arial" panose="020B0604020202020204" pitchFamily="34" charset="0"/>
                <a:ea typeface="Open Sans" panose="020B0606030504020204" pitchFamily="34" charset="0"/>
                <a:cs typeface="Arial" panose="020B0604020202020204" pitchFamily="34" charset="0"/>
              </a:rPr>
              <a:t>in </a:t>
            </a:r>
            <a:r>
              <a:rPr lang="en-US" b="1" dirty="0" smtClean="0">
                <a:latin typeface="Arial" panose="020B0604020202020204" pitchFamily="34" charset="0"/>
                <a:ea typeface="Open Sans" panose="020B0606030504020204" pitchFamily="34" charset="0"/>
                <a:cs typeface="Arial" panose="020B0604020202020204" pitchFamily="34" charset="0"/>
              </a:rPr>
              <a:t>TN by </a:t>
            </a:r>
            <a:r>
              <a:rPr lang="en-US" b="1" dirty="0">
                <a:latin typeface="Arial" panose="020B0604020202020204" pitchFamily="34" charset="0"/>
                <a:ea typeface="Open Sans" panose="020B0606030504020204" pitchFamily="34" charset="0"/>
                <a:cs typeface="Arial" panose="020B0604020202020204" pitchFamily="34" charset="0"/>
              </a:rPr>
              <a:t>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00"/>
            <a:ext cx="5773397" cy="403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14859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915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Patients Receiving Opioids for Pain by Age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386876"/>
            <a:ext cx="2667000" cy="289310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Patients 65 years and older had the highest rate of opioid prescriptions filled for pain from 2015 to 2019</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All age groups had a decrease in rates between 2015 to 2019, with patients 25-34 years having the sharpest decrease</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09800"/>
            <a:ext cx="51816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112" y="3213282"/>
            <a:ext cx="1009650" cy="183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306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a:t>
            </a:r>
            <a:r>
              <a:rPr lang="en-US" b="1" dirty="0" smtClean="0">
                <a:latin typeface="Arial" panose="020B0604020202020204" pitchFamily="34" charset="0"/>
                <a:ea typeface="Open Sans" panose="020B0606030504020204" pitchFamily="34" charset="0"/>
                <a:cs typeface="Arial" panose="020B0604020202020204" pitchFamily="34" charset="0"/>
              </a:rPr>
              <a:t>Patients Receiving Benzodiazepines by Age </a:t>
            </a:r>
            <a:r>
              <a:rPr lang="en-US" b="1" dirty="0">
                <a:latin typeface="Arial" panose="020B0604020202020204" pitchFamily="34" charset="0"/>
                <a:ea typeface="Open Sans" panose="020B0606030504020204" pitchFamily="34" charset="0"/>
                <a:cs typeface="Arial" panose="020B0604020202020204" pitchFamily="34" charset="0"/>
              </a:rPr>
              <a:t>in </a:t>
            </a:r>
            <a:r>
              <a:rPr lang="en-US" b="1" dirty="0" smtClean="0">
                <a:latin typeface="Arial" panose="020B0604020202020204" pitchFamily="34" charset="0"/>
                <a:ea typeface="Open Sans" panose="020B0606030504020204" pitchFamily="34" charset="0"/>
                <a:cs typeface="Arial" panose="020B0604020202020204" pitchFamily="34" charset="0"/>
              </a:rPr>
              <a:t>TN by </a:t>
            </a:r>
            <a:r>
              <a:rPr lang="en-US" b="1" dirty="0">
                <a:latin typeface="Arial" panose="020B0604020202020204" pitchFamily="34" charset="0"/>
                <a:ea typeface="Open Sans" panose="020B0606030504020204" pitchFamily="34" charset="0"/>
                <a:cs typeface="Arial" panose="020B0604020202020204" pitchFamily="34" charset="0"/>
              </a:rPr>
              <a:t>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98" y="2438399"/>
            <a:ext cx="1413102" cy="277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98509"/>
            <a:ext cx="5819775" cy="404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053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Prescription Rate of Patients Receiving Benzodiazepines by Age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386876"/>
            <a:ext cx="2667000" cy="289310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Patients 65 years and older had the highest rate of benzodiazepine prescriptions filled for pain from 2015 to 2019</a:t>
            </a:r>
          </a:p>
          <a:p>
            <a:endParaRPr lang="en-US" sz="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All age groups had a decrease in rates between 2015 to 2019, however 25-54 years  had the sharpest decrease</a:t>
            </a: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656" y="2133600"/>
            <a:ext cx="5496946" cy="382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075" y="3378205"/>
            <a:ext cx="923925" cy="181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225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Prescription Rate of Patients Filling Gabapentin by Age in TN by Quarter for </a:t>
            </a:r>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2018-2019</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13716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780402"/>
            <a:ext cx="5819775" cy="397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418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Prescription Rate of Patients Filling Gabapentin by Age in TN by Quarter for 2018-2019</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152400" y="2386876"/>
            <a:ext cx="2667000" cy="3139321"/>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Patients 65 years and older had the highest rate of gabapentin prescriptions filled for pain from Q3 2018 to 2019</a:t>
            </a:r>
          </a:p>
          <a:p>
            <a:endParaRPr lang="en-US" sz="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There was a slight rate decrease in patients under 55 years, while rates for patients 55-64 years and 65 and older slightly increased</a:t>
            </a: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0"/>
            <a:ext cx="559117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4555" y="1657596"/>
            <a:ext cx="987457"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547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Active Prescription Days for Patients Filling Opioids for Pain in TN from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graphicFrame>
        <p:nvGraphicFramePr>
          <p:cNvPr id="5" name="Table 4"/>
          <p:cNvGraphicFramePr>
            <a:graphicFrameLocks noGrp="1"/>
          </p:cNvGraphicFramePr>
          <p:nvPr>
            <p:extLst>
              <p:ext uri="{D42A27DB-BD31-4B8C-83A1-F6EECF244321}">
                <p14:modId xmlns:p14="http://schemas.microsoft.com/office/powerpoint/2010/main" val="1641555654"/>
              </p:ext>
            </p:extLst>
          </p:nvPr>
        </p:nvGraphicFramePr>
        <p:xfrm>
          <a:off x="1295393" y="2209798"/>
          <a:ext cx="6324607" cy="2819402"/>
        </p:xfrm>
        <a:graphic>
          <a:graphicData uri="http://schemas.openxmlformats.org/drawingml/2006/table">
            <a:tbl>
              <a:tblPr firstRow="1" firstCol="1" lastRow="1" lastCol="1"/>
              <a:tblGrid>
                <a:gridCol w="1405474"/>
                <a:gridCol w="858897"/>
                <a:gridCol w="897933"/>
                <a:gridCol w="1054101"/>
                <a:gridCol w="1054101"/>
                <a:gridCol w="1054101"/>
              </a:tblGrid>
              <a:tr h="696484">
                <a:tc gridSpan="6">
                  <a:txBody>
                    <a:bodyPr/>
                    <a:lstStyle/>
                    <a:p>
                      <a:pPr marL="0" marR="0" algn="ctr">
                        <a:lnSpc>
                          <a:spcPct val="115000"/>
                        </a:lnSpc>
                        <a:spcBef>
                          <a:spcPts val="0"/>
                        </a:spcBef>
                        <a:spcAft>
                          <a:spcPts val="0"/>
                        </a:spcAft>
                      </a:pPr>
                      <a:r>
                        <a:rPr lang="en-US" sz="1400" b="1" dirty="0">
                          <a:solidFill>
                            <a:schemeClr val="bg1"/>
                          </a:solidFill>
                          <a:effectLst/>
                          <a:latin typeface="Arial"/>
                          <a:ea typeface="Times New Roman"/>
                          <a:cs typeface="Times New Roman"/>
                        </a:rPr>
                        <a:t>Percentage of Patients Filling Opioids for Pain in Active Prescription </a:t>
                      </a:r>
                      <a:endParaRPr lang="en-US" sz="1400" b="1" dirty="0" smtClean="0">
                        <a:solidFill>
                          <a:schemeClr val="bg1"/>
                        </a:solidFill>
                        <a:effectLst/>
                        <a:latin typeface="Arial"/>
                        <a:ea typeface="Times New Roman"/>
                        <a:cs typeface="Times New Roman"/>
                      </a:endParaRPr>
                    </a:p>
                    <a:p>
                      <a:pPr marL="0" marR="0" algn="ctr">
                        <a:lnSpc>
                          <a:spcPct val="115000"/>
                        </a:lnSpc>
                        <a:spcBef>
                          <a:spcPts val="0"/>
                        </a:spcBef>
                        <a:spcAft>
                          <a:spcPts val="0"/>
                        </a:spcAft>
                      </a:pPr>
                      <a:r>
                        <a:rPr lang="en-US" sz="1400" b="1" dirty="0" smtClean="0">
                          <a:solidFill>
                            <a:schemeClr val="bg1"/>
                          </a:solidFill>
                          <a:effectLst/>
                          <a:latin typeface="Arial"/>
                          <a:ea typeface="Times New Roman"/>
                          <a:cs typeface="Times New Roman"/>
                        </a:rPr>
                        <a:t>Day </a:t>
                      </a:r>
                      <a:r>
                        <a:rPr lang="en-US" sz="1400" b="1" dirty="0">
                          <a:solidFill>
                            <a:schemeClr val="bg1"/>
                          </a:solidFill>
                          <a:effectLst/>
                          <a:latin typeface="Arial"/>
                          <a:ea typeface="Times New Roman"/>
                          <a:cs typeface="Times New Roman"/>
                        </a:rPr>
                        <a:t>Ranges in TN</a:t>
                      </a:r>
                      <a:endParaRPr lang="en-US" sz="1400" dirty="0">
                        <a:solidFill>
                          <a:schemeClr val="bg1"/>
                        </a:solidFill>
                        <a:effectLst/>
                        <a:latin typeface="Cambria"/>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2942">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Prescription Days</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2015</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2016</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2017</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smtClean="0">
                          <a:solidFill>
                            <a:schemeClr val="bg1"/>
                          </a:solidFill>
                          <a:effectLst/>
                          <a:latin typeface="Arial"/>
                          <a:ea typeface="Cambria"/>
                          <a:cs typeface="Times New Roman"/>
                        </a:rPr>
                        <a:t>2018</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2019</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55544">
                <a:tc>
                  <a:txBody>
                    <a:bodyPr/>
                    <a:lstStyle/>
                    <a:p>
                      <a:pPr marL="0" marR="0" algn="r">
                        <a:lnSpc>
                          <a:spcPct val="115000"/>
                        </a:lnSpc>
                        <a:spcBef>
                          <a:spcPts val="180"/>
                        </a:spcBef>
                        <a:spcAft>
                          <a:spcPts val="180"/>
                        </a:spcAft>
                      </a:pPr>
                      <a:r>
                        <a:rPr lang="en-US" sz="1200" dirty="0">
                          <a:effectLst/>
                          <a:latin typeface="Arial"/>
                          <a:ea typeface="Cambria"/>
                          <a:cs typeface="Times New Roman"/>
                        </a:rPr>
                        <a:t>1-7 days</a:t>
                      </a:r>
                      <a:endParaRPr lang="en-US" sz="1400" dirty="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46.8</a:t>
                      </a:r>
                      <a:endParaRPr lang="en-US" sz="1400" dirty="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47.7</a:t>
                      </a:r>
                      <a:endParaRPr lang="en-US" sz="1400" dirty="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49.0</a:t>
                      </a:r>
                      <a:endParaRPr lang="en-US" sz="14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52.7</a:t>
                      </a:r>
                      <a:endParaRPr lang="en-US" sz="14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57.7</a:t>
                      </a:r>
                      <a:endParaRPr lang="en-US" sz="14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4774">
                <a:tc>
                  <a:txBody>
                    <a:bodyPr/>
                    <a:lstStyle/>
                    <a:p>
                      <a:pPr marL="0" marR="0" algn="r">
                        <a:lnSpc>
                          <a:spcPct val="115000"/>
                        </a:lnSpc>
                        <a:spcBef>
                          <a:spcPts val="180"/>
                        </a:spcBef>
                        <a:spcAft>
                          <a:spcPts val="180"/>
                        </a:spcAft>
                      </a:pPr>
                      <a:r>
                        <a:rPr lang="en-US" sz="1200">
                          <a:effectLst/>
                          <a:latin typeface="Arial"/>
                          <a:ea typeface="Cambria"/>
                          <a:cs typeface="Times New Roman"/>
                        </a:rPr>
                        <a:t>8-30 days</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22.1</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21.6</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21.0</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18.4</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15.5</a:t>
                      </a:r>
                      <a:endParaRPr lang="en-US" sz="1400">
                        <a:effectLst/>
                        <a:latin typeface="Cambria"/>
                        <a:ea typeface="Calibri"/>
                        <a:cs typeface="Times New Roman"/>
                      </a:endParaRPr>
                    </a:p>
                  </a:txBody>
                  <a:tcPr marL="68580" marR="68580" marT="0" marB="0">
                    <a:lnL>
                      <a:noFill/>
                    </a:lnL>
                    <a:lnR>
                      <a:noFill/>
                    </a:lnR>
                    <a:lnT>
                      <a:noFill/>
                    </a:lnT>
                    <a:lnB>
                      <a:noFill/>
                    </a:lnB>
                  </a:tcPr>
                </a:tc>
              </a:tr>
              <a:tr h="270577">
                <a:tc>
                  <a:txBody>
                    <a:bodyPr/>
                    <a:lstStyle/>
                    <a:p>
                      <a:pPr marL="0" marR="0" algn="r">
                        <a:lnSpc>
                          <a:spcPct val="115000"/>
                        </a:lnSpc>
                        <a:spcBef>
                          <a:spcPts val="180"/>
                        </a:spcBef>
                        <a:spcAft>
                          <a:spcPts val="180"/>
                        </a:spcAft>
                      </a:pPr>
                      <a:r>
                        <a:rPr lang="en-US" sz="1200">
                          <a:effectLst/>
                          <a:latin typeface="Arial"/>
                          <a:ea typeface="Cambria"/>
                          <a:cs typeface="Times New Roman"/>
                        </a:rPr>
                        <a:t>31-90 days</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9.2</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8.9</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8.5</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7.5</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6.3</a:t>
                      </a:r>
                      <a:endParaRPr lang="en-US" sz="1400">
                        <a:effectLst/>
                        <a:latin typeface="Cambria"/>
                        <a:ea typeface="Calibri"/>
                        <a:cs typeface="Times New Roman"/>
                      </a:endParaRPr>
                    </a:p>
                  </a:txBody>
                  <a:tcPr marL="68580" marR="68580" marT="0" marB="0">
                    <a:lnL>
                      <a:noFill/>
                    </a:lnL>
                    <a:lnR>
                      <a:noFill/>
                    </a:lnR>
                    <a:lnT>
                      <a:noFill/>
                    </a:lnT>
                    <a:lnB>
                      <a:noFill/>
                    </a:lnB>
                  </a:tcPr>
                </a:tc>
              </a:tr>
              <a:tr h="279431">
                <a:tc>
                  <a:txBody>
                    <a:bodyPr/>
                    <a:lstStyle/>
                    <a:p>
                      <a:pPr marL="0" marR="0" algn="r">
                        <a:lnSpc>
                          <a:spcPct val="115000"/>
                        </a:lnSpc>
                        <a:spcBef>
                          <a:spcPts val="180"/>
                        </a:spcBef>
                        <a:spcAft>
                          <a:spcPts val="180"/>
                        </a:spcAft>
                      </a:pPr>
                      <a:r>
                        <a:rPr lang="en-US" sz="1200">
                          <a:effectLst/>
                          <a:latin typeface="Arial"/>
                          <a:ea typeface="Cambria"/>
                          <a:cs typeface="Times New Roman"/>
                        </a:rPr>
                        <a:t>91-180 days</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5.5</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5.4</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5.1</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4.8</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4.3</a:t>
                      </a:r>
                      <a:endParaRPr lang="en-US" sz="1400" dirty="0">
                        <a:effectLst/>
                        <a:latin typeface="Cambria"/>
                        <a:ea typeface="Calibri"/>
                        <a:cs typeface="Times New Roman"/>
                      </a:endParaRPr>
                    </a:p>
                  </a:txBody>
                  <a:tcPr marL="68580" marR="68580" marT="0" marB="0">
                    <a:lnL>
                      <a:noFill/>
                    </a:lnL>
                    <a:lnR>
                      <a:noFill/>
                    </a:lnR>
                    <a:lnT>
                      <a:noFill/>
                    </a:lnT>
                    <a:lnB>
                      <a:noFill/>
                    </a:lnB>
                  </a:tcPr>
                </a:tc>
              </a:tr>
              <a:tr h="254876">
                <a:tc>
                  <a:txBody>
                    <a:bodyPr/>
                    <a:lstStyle/>
                    <a:p>
                      <a:pPr marL="0" marR="0" algn="r">
                        <a:lnSpc>
                          <a:spcPct val="115000"/>
                        </a:lnSpc>
                        <a:spcBef>
                          <a:spcPts val="180"/>
                        </a:spcBef>
                        <a:spcAft>
                          <a:spcPts val="180"/>
                        </a:spcAft>
                      </a:pPr>
                      <a:r>
                        <a:rPr lang="en-US" sz="1200">
                          <a:effectLst/>
                          <a:latin typeface="Arial"/>
                          <a:ea typeface="Cambria"/>
                          <a:cs typeface="Times New Roman"/>
                        </a:rPr>
                        <a:t>181-270 days</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4.1</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4.0</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3.9</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3.9</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3.6</a:t>
                      </a:r>
                      <a:endParaRPr lang="en-US" sz="1400" dirty="0">
                        <a:effectLst/>
                        <a:latin typeface="Cambria"/>
                        <a:ea typeface="Calibri"/>
                        <a:cs typeface="Times New Roman"/>
                      </a:endParaRPr>
                    </a:p>
                  </a:txBody>
                  <a:tcPr marL="68580" marR="68580" marT="0" marB="0">
                    <a:lnL>
                      <a:noFill/>
                    </a:lnL>
                    <a:lnR>
                      <a:noFill/>
                    </a:lnR>
                    <a:lnT>
                      <a:noFill/>
                    </a:lnT>
                    <a:lnB>
                      <a:noFill/>
                    </a:lnB>
                  </a:tcPr>
                </a:tc>
              </a:tr>
              <a:tr h="284774">
                <a:tc>
                  <a:txBody>
                    <a:bodyPr/>
                    <a:lstStyle/>
                    <a:p>
                      <a:pPr marL="0" marR="0" algn="r">
                        <a:lnSpc>
                          <a:spcPct val="115000"/>
                        </a:lnSpc>
                        <a:spcBef>
                          <a:spcPts val="180"/>
                        </a:spcBef>
                        <a:spcAft>
                          <a:spcPts val="180"/>
                        </a:spcAft>
                      </a:pPr>
                      <a:r>
                        <a:rPr lang="en-US" sz="1200">
                          <a:effectLst/>
                          <a:latin typeface="Arial"/>
                          <a:ea typeface="Cambria"/>
                          <a:cs typeface="Times New Roman"/>
                        </a:rPr>
                        <a:t>&gt;270 days</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12.3</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12.4</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12.6</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12.7</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12.6</a:t>
                      </a:r>
                      <a:endParaRPr lang="en-US" sz="14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27174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 Collection</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219200"/>
            <a:ext cx="8610600" cy="4031873"/>
          </a:xfrm>
          <a:prstGeom prst="rect">
            <a:avLst/>
          </a:prstGeom>
          <a:noFill/>
        </p:spPr>
        <p:txBody>
          <a:bodyPr wrap="square" rtlCol="0">
            <a:spAutoFit/>
          </a:bodyPr>
          <a:lstStyle/>
          <a:p>
            <a:r>
              <a:rPr lang="en-US" sz="1600" b="1" dirty="0" smtClean="0">
                <a:latin typeface="Arial" panose="020B0604020202020204" pitchFamily="34" charset="0"/>
                <a:ea typeface="Open Sans" panose="020B0606030504020204" pitchFamily="34" charset="0"/>
                <a:cs typeface="Arial" panose="020B0604020202020204" pitchFamily="34" charset="0"/>
              </a:rPr>
              <a:t>Controlled Substance Monitoring Database (CSMD)</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prescription drug monitoring program provides information about controlled substance prescribing patterns for patients, dispensers, and healthcare providers</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Dispensers are required to report all controlled substances dispensed within one business day</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Healthcare providers in TN are required to use the CSMD to query a patient’s prescription history prior to the beginning a new course of treatment</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CSMD data contain information about each filled prescription for a controlled substance including the specific drug prescribed, National Drug Code number, strength, quantity, and days supply along with identifying information about patients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Dispensation Data are transmitted to Appriss (the state’s vendor in charge of the CSMD), with daily updates provided to TDH’s Office of Informatics and Analytics (OIA)</a:t>
            </a:r>
          </a:p>
          <a:p>
            <a:endParaRPr lang="en-US" sz="1600" dirty="0">
              <a:latin typeface="Arial" panose="020B0604020202020204" pitchFamily="34" charset="0"/>
              <a:ea typeface="Open Sans" panose="020B0606030504020204" pitchFamily="34" charset="0"/>
              <a:cs typeface="Arial" panose="020B0604020202020204" pitchFamily="34" charset="0"/>
            </a:endParaRPr>
          </a:p>
          <a:p>
            <a:r>
              <a:rPr lang="en-US" sz="1600" b="1" dirty="0" smtClean="0">
                <a:latin typeface="Arial" panose="020B0604020202020204" pitchFamily="34" charset="0"/>
                <a:ea typeface="Open Sans" panose="020B0606030504020204" pitchFamily="34" charset="0"/>
                <a:cs typeface="Arial" panose="020B0604020202020204" pitchFamily="34" charset="0"/>
              </a:rPr>
              <a:t>TDH’s Office of Informatics and Analytics uses the data to create indicators of TN prescribing patterns at the prescription, patient, prescriber, and dispenser levels.</a:t>
            </a:r>
          </a:p>
        </p:txBody>
      </p:sp>
    </p:spTree>
    <p:extLst>
      <p:ext uri="{BB962C8B-B14F-4D97-AF65-F5344CB8AC3E}">
        <p14:creationId xmlns:p14="http://schemas.microsoft.com/office/powerpoint/2010/main" val="216622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Active Prescription Days for Patients Filling Opioids for Pain in TN from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304801" y="2362200"/>
            <a:ext cx="2895600" cy="2846933"/>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Greater than two-thirds of patients filling an opioid for pain prescription had between 1-30 days of active prescription days in the calendar year, compared to less than one-third of patients having between 31-&gt;270 days of active prescription days in the calendar year</a:t>
            </a:r>
          </a:p>
          <a:p>
            <a:pPr marL="285750" indent="-285750">
              <a:buFont typeface="Arial" panose="020B0604020202020204" pitchFamily="34" charset="0"/>
              <a:buChar char="•"/>
            </a:pP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graphicFrame>
        <p:nvGraphicFramePr>
          <p:cNvPr id="7" name="Table 6"/>
          <p:cNvGraphicFramePr>
            <a:graphicFrameLocks noGrp="1"/>
          </p:cNvGraphicFramePr>
          <p:nvPr>
            <p:extLst>
              <p:ext uri="{D42A27DB-BD31-4B8C-83A1-F6EECF244321}">
                <p14:modId xmlns:p14="http://schemas.microsoft.com/office/powerpoint/2010/main" val="2715379297"/>
              </p:ext>
            </p:extLst>
          </p:nvPr>
        </p:nvGraphicFramePr>
        <p:xfrm>
          <a:off x="3429001" y="2057399"/>
          <a:ext cx="5410202" cy="2785481"/>
        </p:xfrm>
        <a:graphic>
          <a:graphicData uri="http://schemas.openxmlformats.org/drawingml/2006/table">
            <a:tbl>
              <a:tblPr firstRow="1" firstCol="1" lastRow="1" lastCol="1"/>
              <a:tblGrid>
                <a:gridCol w="1202272"/>
                <a:gridCol w="734718"/>
                <a:gridCol w="768112"/>
                <a:gridCol w="901700"/>
                <a:gridCol w="901700"/>
                <a:gridCol w="901700"/>
              </a:tblGrid>
              <a:tr h="662503">
                <a:tc gridSpan="6">
                  <a:txBody>
                    <a:bodyPr/>
                    <a:lstStyle/>
                    <a:p>
                      <a:pPr marL="0" marR="0" algn="ctr">
                        <a:lnSpc>
                          <a:spcPct val="115000"/>
                        </a:lnSpc>
                        <a:spcBef>
                          <a:spcPts val="0"/>
                        </a:spcBef>
                        <a:spcAft>
                          <a:spcPts val="0"/>
                        </a:spcAft>
                      </a:pPr>
                      <a:r>
                        <a:rPr lang="en-US" sz="1200" b="1" dirty="0">
                          <a:solidFill>
                            <a:schemeClr val="bg1"/>
                          </a:solidFill>
                          <a:effectLst/>
                          <a:latin typeface="Arial"/>
                          <a:ea typeface="Times New Roman"/>
                          <a:cs typeface="Times New Roman"/>
                        </a:rPr>
                        <a:t>Percentage of Patients Filling Opioids for Pain in Active Prescription Day Ranges in TN</a:t>
                      </a:r>
                      <a:endParaRPr lang="en-US" sz="1200" dirty="0">
                        <a:solidFill>
                          <a:schemeClr val="bg1"/>
                        </a:solidFill>
                        <a:effectLst/>
                        <a:latin typeface="Cambria"/>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2340">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Prescription Days</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2015</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2016</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2017</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2019</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r">
                        <a:lnSpc>
                          <a:spcPct val="115000"/>
                        </a:lnSpc>
                        <a:spcBef>
                          <a:spcPts val="180"/>
                        </a:spcBef>
                        <a:spcAft>
                          <a:spcPts val="180"/>
                        </a:spcAft>
                      </a:pPr>
                      <a:r>
                        <a:rPr lang="en-US" sz="1200" dirty="0">
                          <a:solidFill>
                            <a:schemeClr val="bg1"/>
                          </a:solidFill>
                          <a:effectLst/>
                          <a:latin typeface="Arial"/>
                          <a:ea typeface="Cambria"/>
                          <a:cs typeface="Times New Roman"/>
                        </a:rPr>
                        <a:t>2019</a:t>
                      </a:r>
                      <a:endParaRPr lang="en-US" sz="1400" dirty="0">
                        <a:solidFill>
                          <a:schemeClr val="bg1"/>
                        </a:solidFill>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43077">
                <a:tc>
                  <a:txBody>
                    <a:bodyPr/>
                    <a:lstStyle/>
                    <a:p>
                      <a:pPr marL="0" marR="0" algn="r">
                        <a:lnSpc>
                          <a:spcPct val="115000"/>
                        </a:lnSpc>
                        <a:spcBef>
                          <a:spcPts val="180"/>
                        </a:spcBef>
                        <a:spcAft>
                          <a:spcPts val="180"/>
                        </a:spcAft>
                      </a:pPr>
                      <a:r>
                        <a:rPr lang="en-US" sz="1200" dirty="0">
                          <a:effectLst/>
                          <a:latin typeface="Arial"/>
                          <a:ea typeface="Cambria"/>
                          <a:cs typeface="Times New Roman"/>
                        </a:rPr>
                        <a:t>1-7 days</a:t>
                      </a:r>
                      <a:endParaRPr lang="en-US" sz="1400" dirty="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46.8</a:t>
                      </a:r>
                      <a:endParaRPr lang="en-US" sz="1400" dirty="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47.7</a:t>
                      </a:r>
                      <a:endParaRPr lang="en-US" sz="1400" dirty="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49.0</a:t>
                      </a:r>
                      <a:endParaRPr lang="en-US" sz="14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52.7</a:t>
                      </a:r>
                      <a:endParaRPr lang="en-US" sz="14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57.7</a:t>
                      </a:r>
                      <a:endParaRPr lang="en-US" sz="14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70880">
                <a:tc>
                  <a:txBody>
                    <a:bodyPr/>
                    <a:lstStyle/>
                    <a:p>
                      <a:pPr marL="0" marR="0" algn="r">
                        <a:lnSpc>
                          <a:spcPct val="115000"/>
                        </a:lnSpc>
                        <a:spcBef>
                          <a:spcPts val="180"/>
                        </a:spcBef>
                        <a:spcAft>
                          <a:spcPts val="180"/>
                        </a:spcAft>
                      </a:pPr>
                      <a:r>
                        <a:rPr lang="en-US" sz="1200">
                          <a:effectLst/>
                          <a:latin typeface="Arial"/>
                          <a:ea typeface="Cambria"/>
                          <a:cs typeface="Times New Roman"/>
                        </a:rPr>
                        <a:t>8-30 days</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22.1</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21.6</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21.0</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18.4</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15.5</a:t>
                      </a:r>
                      <a:endParaRPr lang="en-US" sz="1400">
                        <a:effectLst/>
                        <a:latin typeface="Cambria"/>
                        <a:ea typeface="Calibri"/>
                        <a:cs typeface="Times New Roman"/>
                      </a:endParaRPr>
                    </a:p>
                  </a:txBody>
                  <a:tcPr marL="68580" marR="68580" marT="0" marB="0">
                    <a:lnL>
                      <a:noFill/>
                    </a:lnL>
                    <a:lnR>
                      <a:noFill/>
                    </a:lnR>
                    <a:lnT>
                      <a:noFill/>
                    </a:lnT>
                    <a:lnB>
                      <a:noFill/>
                    </a:lnB>
                  </a:tcPr>
                </a:tc>
              </a:tr>
              <a:tr h="257376">
                <a:tc>
                  <a:txBody>
                    <a:bodyPr/>
                    <a:lstStyle/>
                    <a:p>
                      <a:pPr marL="0" marR="0" algn="r">
                        <a:lnSpc>
                          <a:spcPct val="115000"/>
                        </a:lnSpc>
                        <a:spcBef>
                          <a:spcPts val="180"/>
                        </a:spcBef>
                        <a:spcAft>
                          <a:spcPts val="180"/>
                        </a:spcAft>
                      </a:pPr>
                      <a:r>
                        <a:rPr lang="en-US" sz="1200">
                          <a:effectLst/>
                          <a:latin typeface="Arial"/>
                          <a:ea typeface="Cambria"/>
                          <a:cs typeface="Times New Roman"/>
                        </a:rPr>
                        <a:t>31-90 days</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9.2</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8.9</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8.5</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7.5</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6.3</a:t>
                      </a:r>
                      <a:endParaRPr lang="en-US" sz="1400">
                        <a:effectLst/>
                        <a:latin typeface="Cambria"/>
                        <a:ea typeface="Calibri"/>
                        <a:cs typeface="Times New Roman"/>
                      </a:endParaRPr>
                    </a:p>
                  </a:txBody>
                  <a:tcPr marL="68580" marR="68580" marT="0" marB="0">
                    <a:lnL>
                      <a:noFill/>
                    </a:lnL>
                    <a:lnR>
                      <a:noFill/>
                    </a:lnR>
                    <a:lnT>
                      <a:noFill/>
                    </a:lnT>
                    <a:lnB>
                      <a:noFill/>
                    </a:lnB>
                  </a:tcPr>
                </a:tc>
              </a:tr>
              <a:tr h="293625">
                <a:tc>
                  <a:txBody>
                    <a:bodyPr/>
                    <a:lstStyle/>
                    <a:p>
                      <a:pPr marL="0" marR="0" algn="r">
                        <a:lnSpc>
                          <a:spcPct val="115000"/>
                        </a:lnSpc>
                        <a:spcBef>
                          <a:spcPts val="180"/>
                        </a:spcBef>
                        <a:spcAft>
                          <a:spcPts val="180"/>
                        </a:spcAft>
                      </a:pPr>
                      <a:r>
                        <a:rPr lang="en-US" sz="1200" dirty="0">
                          <a:effectLst/>
                          <a:latin typeface="Arial"/>
                          <a:ea typeface="Cambria"/>
                          <a:cs typeface="Times New Roman"/>
                        </a:rPr>
                        <a:t>91-180 days</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5.5</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5.4</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5.1</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4.8</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4.3</a:t>
                      </a:r>
                      <a:endParaRPr lang="en-US" sz="1400" dirty="0">
                        <a:effectLst/>
                        <a:latin typeface="Cambria"/>
                        <a:ea typeface="Calibri"/>
                        <a:cs typeface="Times New Roman"/>
                      </a:endParaRPr>
                    </a:p>
                  </a:txBody>
                  <a:tcPr marL="68580" marR="68580" marT="0" marB="0">
                    <a:lnL>
                      <a:noFill/>
                    </a:lnL>
                    <a:lnR>
                      <a:noFill/>
                    </a:lnR>
                    <a:lnT>
                      <a:noFill/>
                    </a:lnT>
                    <a:lnB>
                      <a:noFill/>
                    </a:lnB>
                  </a:tcPr>
                </a:tc>
              </a:tr>
              <a:tr h="304800">
                <a:tc>
                  <a:txBody>
                    <a:bodyPr/>
                    <a:lstStyle/>
                    <a:p>
                      <a:pPr marL="0" marR="0" algn="r">
                        <a:lnSpc>
                          <a:spcPct val="115000"/>
                        </a:lnSpc>
                        <a:spcBef>
                          <a:spcPts val="180"/>
                        </a:spcBef>
                        <a:spcAft>
                          <a:spcPts val="180"/>
                        </a:spcAft>
                      </a:pPr>
                      <a:r>
                        <a:rPr lang="en-US" sz="1200" dirty="0">
                          <a:effectLst/>
                          <a:latin typeface="Arial"/>
                          <a:ea typeface="Cambria"/>
                          <a:cs typeface="Times New Roman"/>
                        </a:rPr>
                        <a:t>181-270 days</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4.1</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4.0</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3.9</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3.9</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3.6</a:t>
                      </a:r>
                      <a:endParaRPr lang="en-US" sz="1400" dirty="0">
                        <a:effectLst/>
                        <a:latin typeface="Cambria"/>
                        <a:ea typeface="Calibri"/>
                        <a:cs typeface="Times New Roman"/>
                      </a:endParaRPr>
                    </a:p>
                  </a:txBody>
                  <a:tcPr marL="68580" marR="68580" marT="0" marB="0">
                    <a:lnL>
                      <a:noFill/>
                    </a:lnL>
                    <a:lnR>
                      <a:noFill/>
                    </a:lnR>
                    <a:lnT>
                      <a:noFill/>
                    </a:lnT>
                    <a:lnB>
                      <a:noFill/>
                    </a:lnB>
                  </a:tcPr>
                </a:tc>
              </a:tr>
              <a:tr h="270880">
                <a:tc>
                  <a:txBody>
                    <a:bodyPr/>
                    <a:lstStyle/>
                    <a:p>
                      <a:pPr marL="0" marR="0" algn="r">
                        <a:lnSpc>
                          <a:spcPct val="115000"/>
                        </a:lnSpc>
                        <a:spcBef>
                          <a:spcPts val="180"/>
                        </a:spcBef>
                        <a:spcAft>
                          <a:spcPts val="180"/>
                        </a:spcAft>
                      </a:pPr>
                      <a:r>
                        <a:rPr lang="en-US" sz="1200" dirty="0">
                          <a:effectLst/>
                          <a:latin typeface="Arial"/>
                          <a:ea typeface="Cambria"/>
                          <a:cs typeface="Times New Roman"/>
                        </a:rPr>
                        <a:t>&gt;270 days</a:t>
                      </a:r>
                      <a:endParaRPr lang="en-US" sz="14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12.3</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12.4</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12.6</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a:effectLst/>
                          <a:latin typeface="Arial"/>
                          <a:ea typeface="Cambria"/>
                          <a:cs typeface="Times New Roman"/>
                        </a:rPr>
                        <a:t>12.7</a:t>
                      </a:r>
                      <a:endParaRPr lang="en-US" sz="14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200" dirty="0">
                          <a:effectLst/>
                          <a:latin typeface="Arial"/>
                          <a:ea typeface="Cambria"/>
                          <a:cs typeface="Times New Roman"/>
                        </a:rPr>
                        <a:t>12.6</a:t>
                      </a:r>
                      <a:endParaRPr lang="en-US" sz="14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76861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Active Prescription Days for Patients Filling Benzodiazepines in TN from 2015-2019</a:t>
            </a:r>
            <a:r>
              <a:rPr lang="en-US" b="1" baseline="30000" dirty="0" smtClean="0">
                <a:solidFill>
                  <a:prstClr val="black"/>
                </a:solidFill>
                <a:latin typeface="Arial" panose="020B0604020202020204" pitchFamily="34" charset="0"/>
                <a:ea typeface="Open Sans" panose="020B0606030504020204" pitchFamily="34" charset="0"/>
                <a:cs typeface="Arial" panose="020B0604020202020204" pitchFamily="34" charset="0"/>
              </a:rPr>
              <a:t>*</a:t>
            </a:r>
            <a:endPar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graphicFrame>
        <p:nvGraphicFramePr>
          <p:cNvPr id="6" name="Table 5"/>
          <p:cNvGraphicFramePr>
            <a:graphicFrameLocks noGrp="1"/>
          </p:cNvGraphicFramePr>
          <p:nvPr>
            <p:extLst>
              <p:ext uri="{D42A27DB-BD31-4B8C-83A1-F6EECF244321}">
                <p14:modId xmlns:p14="http://schemas.microsoft.com/office/powerpoint/2010/main" val="2815338862"/>
              </p:ext>
            </p:extLst>
          </p:nvPr>
        </p:nvGraphicFramePr>
        <p:xfrm>
          <a:off x="1600200" y="2133600"/>
          <a:ext cx="6096000" cy="2624164"/>
        </p:xfrm>
        <a:graphic>
          <a:graphicData uri="http://schemas.openxmlformats.org/drawingml/2006/table">
            <a:tbl>
              <a:tblPr firstRow="1" firstCol="1" lastRow="1" lastCol="1"/>
              <a:tblGrid>
                <a:gridCol w="1016000"/>
                <a:gridCol w="1016000"/>
                <a:gridCol w="1016000"/>
                <a:gridCol w="1016000"/>
                <a:gridCol w="1016000"/>
                <a:gridCol w="1016000"/>
              </a:tblGrid>
              <a:tr h="640697">
                <a:tc gridSpan="6">
                  <a:txBody>
                    <a:bodyPr/>
                    <a:lstStyle/>
                    <a:p>
                      <a:pPr marL="0" marR="0" algn="ctr">
                        <a:lnSpc>
                          <a:spcPct val="115000"/>
                        </a:lnSpc>
                        <a:spcBef>
                          <a:spcPts val="0"/>
                        </a:spcBef>
                        <a:spcAft>
                          <a:spcPts val="0"/>
                        </a:spcAft>
                      </a:pPr>
                      <a:r>
                        <a:rPr lang="en-US" sz="1200" b="1" dirty="0">
                          <a:solidFill>
                            <a:srgbClr val="FFFFFF"/>
                          </a:solidFill>
                          <a:effectLst/>
                          <a:latin typeface="Arial"/>
                          <a:ea typeface="Times New Roman"/>
                          <a:cs typeface="Times New Roman"/>
                        </a:rPr>
                        <a:t>Percentage of Patients Filling Benzodiazepines in Active Prescription Day Ranges in TN</a:t>
                      </a:r>
                      <a:endParaRPr lang="en-US" sz="1200" dirty="0">
                        <a:effectLst/>
                        <a:latin typeface="Cambria"/>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465">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Prescription Days</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2015</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2016</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2017</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2019</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2019</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235076">
                <a:tc>
                  <a:txBody>
                    <a:bodyPr/>
                    <a:lstStyle/>
                    <a:p>
                      <a:pPr marL="0" marR="0" algn="r">
                        <a:lnSpc>
                          <a:spcPct val="115000"/>
                        </a:lnSpc>
                        <a:spcBef>
                          <a:spcPts val="180"/>
                        </a:spcBef>
                        <a:spcAft>
                          <a:spcPts val="180"/>
                        </a:spcAft>
                      </a:pPr>
                      <a:r>
                        <a:rPr lang="en-US" sz="1100">
                          <a:effectLst/>
                          <a:latin typeface="Arial"/>
                          <a:ea typeface="Cambria"/>
                          <a:cs typeface="Times New Roman"/>
                        </a:rPr>
                        <a:t>1-7 days</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14.2</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15.0</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15.8</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17.1</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18.9</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1964">
                <a:tc>
                  <a:txBody>
                    <a:bodyPr/>
                    <a:lstStyle/>
                    <a:p>
                      <a:pPr marL="0" marR="0" algn="r">
                        <a:lnSpc>
                          <a:spcPct val="115000"/>
                        </a:lnSpc>
                        <a:spcBef>
                          <a:spcPts val="180"/>
                        </a:spcBef>
                        <a:spcAft>
                          <a:spcPts val="180"/>
                        </a:spcAft>
                      </a:pPr>
                      <a:r>
                        <a:rPr lang="en-US" sz="1100">
                          <a:effectLst/>
                          <a:latin typeface="Arial"/>
                          <a:ea typeface="Cambria"/>
                          <a:cs typeface="Times New Roman"/>
                        </a:rPr>
                        <a:t>8-30 days</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20.3</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dirty="0">
                          <a:effectLst/>
                          <a:latin typeface="Arial"/>
                          <a:ea typeface="Cambria"/>
                          <a:cs typeface="Times New Roman"/>
                        </a:rPr>
                        <a:t>20.6</a:t>
                      </a:r>
                      <a:endParaRPr lang="en-US" sz="1200" dirty="0">
                        <a:effectLst/>
                        <a:latin typeface="Cambria"/>
                        <a:ea typeface="Calibri"/>
                        <a:cs typeface="Times New Roman"/>
                      </a:endParaRPr>
                    </a:p>
                  </a:txBody>
                  <a:tcPr marL="68580" marR="68580" marT="0" marB="0">
                    <a:lnL>
                      <a:noFill/>
                    </a:lnL>
                    <a:lnR>
                      <a:noFill/>
                    </a:lnR>
                    <a:lnT>
                      <a:noFill/>
                    </a:lnT>
                    <a:lnB>
                      <a:noFill/>
                    </a:lnB>
                  </a:tcPr>
                </a:tc>
              </a:tr>
              <a:tr h="248904">
                <a:tc>
                  <a:txBody>
                    <a:bodyPr/>
                    <a:lstStyle/>
                    <a:p>
                      <a:pPr marL="0" marR="0" algn="r">
                        <a:lnSpc>
                          <a:spcPct val="115000"/>
                        </a:lnSpc>
                        <a:spcBef>
                          <a:spcPts val="180"/>
                        </a:spcBef>
                        <a:spcAft>
                          <a:spcPts val="180"/>
                        </a:spcAft>
                      </a:pPr>
                      <a:r>
                        <a:rPr lang="en-US" sz="1100">
                          <a:effectLst/>
                          <a:latin typeface="Arial"/>
                          <a:ea typeface="Cambria"/>
                          <a:cs typeface="Times New Roman"/>
                        </a:rPr>
                        <a:t>31-90 days</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15.8</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15.7</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15.2</a:t>
                      </a:r>
                      <a:endParaRPr lang="en-US" sz="1200">
                        <a:effectLst/>
                        <a:latin typeface="Cambria"/>
                        <a:ea typeface="Calibri"/>
                        <a:cs typeface="Times New Roman"/>
                      </a:endParaRPr>
                    </a:p>
                  </a:txBody>
                  <a:tcPr marL="68580" marR="68580" marT="0" marB="0">
                    <a:lnL>
                      <a:noFill/>
                    </a:lnL>
                    <a:lnR>
                      <a:noFill/>
                    </a:lnR>
                    <a:lnT>
                      <a:noFill/>
                    </a:lnT>
                    <a:lnB>
                      <a:noFill/>
                    </a:lnB>
                  </a:tcPr>
                </a:tc>
              </a:tr>
              <a:tr h="280494">
                <a:tc>
                  <a:txBody>
                    <a:bodyPr/>
                    <a:lstStyle/>
                    <a:p>
                      <a:pPr marL="0" marR="0" algn="r">
                        <a:lnSpc>
                          <a:spcPct val="115000"/>
                        </a:lnSpc>
                        <a:spcBef>
                          <a:spcPts val="180"/>
                        </a:spcBef>
                        <a:spcAft>
                          <a:spcPts val="180"/>
                        </a:spcAft>
                      </a:pPr>
                      <a:r>
                        <a:rPr lang="en-US" sz="1100" dirty="0">
                          <a:effectLst/>
                          <a:latin typeface="Arial"/>
                          <a:ea typeface="Cambria"/>
                          <a:cs typeface="Times New Roman"/>
                        </a:rPr>
                        <a:t>91-180 days</a:t>
                      </a:r>
                      <a:endParaRPr lang="en-US" sz="12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13.4</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13.3</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13.2</a:t>
                      </a:r>
                      <a:endParaRPr lang="en-US" sz="1200">
                        <a:effectLst/>
                        <a:latin typeface="Cambria"/>
                        <a:ea typeface="Calibri"/>
                        <a:cs typeface="Times New Roman"/>
                      </a:endParaRPr>
                    </a:p>
                  </a:txBody>
                  <a:tcPr marL="68580" marR="68580" marT="0" marB="0">
                    <a:lnL>
                      <a:noFill/>
                    </a:lnL>
                    <a:lnR>
                      <a:noFill/>
                    </a:lnR>
                    <a:lnT>
                      <a:noFill/>
                    </a:lnT>
                    <a:lnB>
                      <a:noFill/>
                    </a:lnB>
                  </a:tcPr>
                </a:tc>
              </a:tr>
              <a:tr h="228600">
                <a:tc>
                  <a:txBody>
                    <a:bodyPr/>
                    <a:lstStyle/>
                    <a:p>
                      <a:pPr marL="0" marR="0" algn="r">
                        <a:lnSpc>
                          <a:spcPct val="115000"/>
                        </a:lnSpc>
                        <a:spcBef>
                          <a:spcPts val="180"/>
                        </a:spcBef>
                        <a:spcAft>
                          <a:spcPts val="180"/>
                        </a:spcAft>
                      </a:pPr>
                      <a:r>
                        <a:rPr lang="en-US" sz="1100" dirty="0">
                          <a:effectLst/>
                          <a:latin typeface="Arial"/>
                          <a:ea typeface="Cambria"/>
                          <a:cs typeface="Times New Roman"/>
                        </a:rPr>
                        <a:t>181-270 days</a:t>
                      </a:r>
                      <a:endParaRPr lang="en-US" sz="12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11.6</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10.9</a:t>
                      </a:r>
                      <a:endParaRPr lang="en-US" sz="1200">
                        <a:effectLst/>
                        <a:latin typeface="Cambria"/>
                        <a:ea typeface="Calibri"/>
                        <a:cs typeface="Times New Roman"/>
                      </a:endParaRPr>
                    </a:p>
                  </a:txBody>
                  <a:tcPr marL="68580" marR="68580" marT="0" marB="0">
                    <a:lnL>
                      <a:noFill/>
                    </a:lnL>
                    <a:lnR>
                      <a:noFill/>
                    </a:lnR>
                    <a:lnT>
                      <a:noFill/>
                    </a:lnT>
                    <a:lnB>
                      <a:noFill/>
                    </a:lnB>
                  </a:tcPr>
                </a:tc>
              </a:tr>
              <a:tr h="261964">
                <a:tc>
                  <a:txBody>
                    <a:bodyPr/>
                    <a:lstStyle/>
                    <a:p>
                      <a:pPr marL="0" marR="0" algn="r">
                        <a:lnSpc>
                          <a:spcPct val="115000"/>
                        </a:lnSpc>
                        <a:spcBef>
                          <a:spcPts val="180"/>
                        </a:spcBef>
                        <a:spcAft>
                          <a:spcPts val="180"/>
                        </a:spcAft>
                      </a:pPr>
                      <a:r>
                        <a:rPr lang="en-US" sz="1100" dirty="0">
                          <a:effectLst/>
                          <a:latin typeface="Arial"/>
                          <a:ea typeface="Cambria"/>
                          <a:cs typeface="Times New Roman"/>
                        </a:rPr>
                        <a:t>&gt;270 days</a:t>
                      </a:r>
                      <a:endParaRPr lang="en-US" sz="12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24.5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24.1</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23.9</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22.5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dirty="0">
                          <a:effectLst/>
                          <a:latin typeface="Arial"/>
                          <a:ea typeface="Cambria"/>
                          <a:cs typeface="Times New Roman"/>
                        </a:rPr>
                        <a:t>21.1</a:t>
                      </a:r>
                      <a:endParaRPr lang="en-US" sz="12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3721774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Active Prescription Days for Patients Filling Benzodiazepines in TN from 2015-2019</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76200" y="2209800"/>
            <a:ext cx="2895600" cy="3739485"/>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Over one-third of patients filling a benzodiazepine prescription had between 1-30 days of active prescription days in the calendar year</a:t>
            </a:r>
          </a:p>
          <a:p>
            <a:endParaRPr lang="en-US" sz="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Less than one-third of patients had between 31-270 days of active prescription days in the calendar year</a:t>
            </a:r>
          </a:p>
          <a:p>
            <a:endParaRPr lang="en-US" sz="6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The remaining patients, not accounted for above had &gt;270 days of active prescription days</a:t>
            </a:r>
            <a:endParaRPr lang="en-U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graphicFrame>
        <p:nvGraphicFramePr>
          <p:cNvPr id="9" name="Table 8"/>
          <p:cNvGraphicFramePr>
            <a:graphicFrameLocks noGrp="1"/>
          </p:cNvGraphicFramePr>
          <p:nvPr>
            <p:extLst>
              <p:ext uri="{D42A27DB-BD31-4B8C-83A1-F6EECF244321}">
                <p14:modId xmlns:p14="http://schemas.microsoft.com/office/powerpoint/2010/main" val="1710036074"/>
              </p:ext>
            </p:extLst>
          </p:nvPr>
        </p:nvGraphicFramePr>
        <p:xfrm>
          <a:off x="2971800" y="2209800"/>
          <a:ext cx="5943600" cy="2452116"/>
        </p:xfrm>
        <a:graphic>
          <a:graphicData uri="http://schemas.openxmlformats.org/drawingml/2006/table">
            <a:tbl>
              <a:tblPr firstRow="1" firstCol="1" lastRow="1" lastCol="1"/>
              <a:tblGrid>
                <a:gridCol w="990600"/>
                <a:gridCol w="990600"/>
                <a:gridCol w="990600"/>
                <a:gridCol w="990600"/>
                <a:gridCol w="990600"/>
                <a:gridCol w="990600"/>
              </a:tblGrid>
              <a:tr h="592645">
                <a:tc gridSpan="6">
                  <a:txBody>
                    <a:bodyPr/>
                    <a:lstStyle/>
                    <a:p>
                      <a:pPr marL="0" marR="0" algn="ctr">
                        <a:lnSpc>
                          <a:spcPct val="115000"/>
                        </a:lnSpc>
                        <a:spcBef>
                          <a:spcPts val="0"/>
                        </a:spcBef>
                        <a:spcAft>
                          <a:spcPts val="0"/>
                        </a:spcAft>
                      </a:pPr>
                      <a:r>
                        <a:rPr lang="en-US" sz="1200" b="1" dirty="0">
                          <a:solidFill>
                            <a:srgbClr val="FFFFFF"/>
                          </a:solidFill>
                          <a:effectLst/>
                          <a:latin typeface="Arial"/>
                          <a:ea typeface="Times New Roman"/>
                          <a:cs typeface="Times New Roman"/>
                        </a:rPr>
                        <a:t>Percentage of Patients Filling Benzodiazepines in Active Prescription Day Ranges in TN</a:t>
                      </a:r>
                      <a:endParaRPr lang="en-US" sz="1200" dirty="0">
                        <a:effectLst/>
                        <a:latin typeface="Cambria"/>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1480">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Prescription Days</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2015</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2016</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2017</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dirty="0" smtClean="0">
                          <a:solidFill>
                            <a:srgbClr val="FFFFFF"/>
                          </a:solidFill>
                          <a:effectLst/>
                          <a:latin typeface="Arial"/>
                          <a:ea typeface="Cambria"/>
                          <a:cs typeface="Times New Roman"/>
                        </a:rPr>
                        <a:t>2018</a:t>
                      </a:r>
                      <a:endParaRPr lang="en-US" sz="1200" dirty="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r">
                        <a:lnSpc>
                          <a:spcPct val="115000"/>
                        </a:lnSpc>
                        <a:spcBef>
                          <a:spcPts val="180"/>
                        </a:spcBef>
                        <a:spcAft>
                          <a:spcPts val="180"/>
                        </a:spcAft>
                      </a:pPr>
                      <a:r>
                        <a:rPr lang="en-US" sz="1100">
                          <a:solidFill>
                            <a:srgbClr val="FFFFFF"/>
                          </a:solidFill>
                          <a:effectLst/>
                          <a:latin typeface="Arial"/>
                          <a:ea typeface="Cambria"/>
                          <a:cs typeface="Times New Roman"/>
                        </a:rPr>
                        <a:t>2019</a:t>
                      </a:r>
                      <a:endParaRPr lang="en-US" sz="1200">
                        <a:effectLst/>
                        <a:latin typeface="Cambria"/>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217446">
                <a:tc>
                  <a:txBody>
                    <a:bodyPr/>
                    <a:lstStyle/>
                    <a:p>
                      <a:pPr marL="0" marR="0" algn="r">
                        <a:lnSpc>
                          <a:spcPct val="115000"/>
                        </a:lnSpc>
                        <a:spcBef>
                          <a:spcPts val="180"/>
                        </a:spcBef>
                        <a:spcAft>
                          <a:spcPts val="180"/>
                        </a:spcAft>
                      </a:pPr>
                      <a:r>
                        <a:rPr lang="en-US" sz="1100">
                          <a:effectLst/>
                          <a:latin typeface="Arial"/>
                          <a:ea typeface="Cambria"/>
                          <a:cs typeface="Times New Roman"/>
                        </a:rPr>
                        <a:t>1-7 days</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14.2</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15.0</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15.8</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17.1</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18.9</a:t>
                      </a:r>
                      <a:endParaRPr lang="en-US" sz="1200">
                        <a:effectLst/>
                        <a:latin typeface="Cambria"/>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42316">
                <a:tc>
                  <a:txBody>
                    <a:bodyPr/>
                    <a:lstStyle/>
                    <a:p>
                      <a:pPr marL="0" marR="0" algn="r">
                        <a:lnSpc>
                          <a:spcPct val="115000"/>
                        </a:lnSpc>
                        <a:spcBef>
                          <a:spcPts val="180"/>
                        </a:spcBef>
                        <a:spcAft>
                          <a:spcPts val="180"/>
                        </a:spcAft>
                      </a:pPr>
                      <a:r>
                        <a:rPr lang="en-US" sz="1100" dirty="0">
                          <a:effectLst/>
                          <a:latin typeface="Arial"/>
                          <a:ea typeface="Cambria"/>
                          <a:cs typeface="Times New Roman"/>
                        </a:rPr>
                        <a:t>8-30 days</a:t>
                      </a:r>
                      <a:endParaRPr lang="en-US" sz="12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20.3</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20.6</a:t>
                      </a:r>
                      <a:endParaRPr lang="en-US" sz="1200">
                        <a:effectLst/>
                        <a:latin typeface="Cambria"/>
                        <a:ea typeface="Calibri"/>
                        <a:cs typeface="Times New Roman"/>
                      </a:endParaRPr>
                    </a:p>
                  </a:txBody>
                  <a:tcPr marL="68580" marR="68580" marT="0" marB="0">
                    <a:lnL>
                      <a:noFill/>
                    </a:lnL>
                    <a:lnR>
                      <a:noFill/>
                    </a:lnR>
                    <a:lnT>
                      <a:noFill/>
                    </a:lnT>
                    <a:lnB>
                      <a:noFill/>
                    </a:lnB>
                  </a:tcPr>
                </a:tc>
              </a:tr>
              <a:tr h="230236">
                <a:tc>
                  <a:txBody>
                    <a:bodyPr/>
                    <a:lstStyle/>
                    <a:p>
                      <a:pPr marL="0" marR="0" algn="r">
                        <a:lnSpc>
                          <a:spcPct val="115000"/>
                        </a:lnSpc>
                        <a:spcBef>
                          <a:spcPts val="180"/>
                        </a:spcBef>
                        <a:spcAft>
                          <a:spcPts val="180"/>
                        </a:spcAft>
                      </a:pPr>
                      <a:r>
                        <a:rPr lang="en-US" sz="1100" dirty="0">
                          <a:effectLst/>
                          <a:latin typeface="Arial"/>
                          <a:ea typeface="Cambria"/>
                          <a:cs typeface="Times New Roman"/>
                        </a:rPr>
                        <a:t>31-90 days</a:t>
                      </a:r>
                      <a:endParaRPr lang="en-US" sz="12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15.8</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15.7</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15.2</a:t>
                      </a:r>
                      <a:endParaRPr lang="en-US" sz="1200">
                        <a:effectLst/>
                        <a:latin typeface="Cambria"/>
                        <a:ea typeface="Calibri"/>
                        <a:cs typeface="Times New Roman"/>
                      </a:endParaRPr>
                    </a:p>
                  </a:txBody>
                  <a:tcPr marL="68580" marR="68580" marT="0" marB="0">
                    <a:lnL>
                      <a:noFill/>
                    </a:lnL>
                    <a:lnR>
                      <a:noFill/>
                    </a:lnR>
                    <a:lnT>
                      <a:noFill/>
                    </a:lnT>
                    <a:lnB>
                      <a:noFill/>
                    </a:lnB>
                  </a:tcPr>
                </a:tc>
              </a:tr>
              <a:tr h="267077">
                <a:tc>
                  <a:txBody>
                    <a:bodyPr/>
                    <a:lstStyle/>
                    <a:p>
                      <a:pPr marL="0" marR="0" algn="r">
                        <a:lnSpc>
                          <a:spcPct val="115000"/>
                        </a:lnSpc>
                        <a:spcBef>
                          <a:spcPts val="180"/>
                        </a:spcBef>
                        <a:spcAft>
                          <a:spcPts val="180"/>
                        </a:spcAft>
                      </a:pPr>
                      <a:r>
                        <a:rPr lang="en-US" sz="1100">
                          <a:effectLst/>
                          <a:latin typeface="Arial"/>
                          <a:ea typeface="Cambria"/>
                          <a:cs typeface="Times New Roman"/>
                        </a:rPr>
                        <a:t>91-180 days</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13.4</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13.3</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13.2</a:t>
                      </a:r>
                      <a:endParaRPr lang="en-US" sz="1200">
                        <a:effectLst/>
                        <a:latin typeface="Cambria"/>
                        <a:ea typeface="Calibri"/>
                        <a:cs typeface="Times New Roman"/>
                      </a:endParaRPr>
                    </a:p>
                  </a:txBody>
                  <a:tcPr marL="68580" marR="68580" marT="0" marB="0">
                    <a:lnL>
                      <a:noFill/>
                    </a:lnL>
                    <a:lnR>
                      <a:noFill/>
                    </a:lnR>
                    <a:lnT>
                      <a:noFill/>
                    </a:lnT>
                    <a:lnB>
                      <a:noFill/>
                    </a:lnB>
                  </a:tcPr>
                </a:tc>
              </a:tr>
              <a:tr h="228600">
                <a:tc>
                  <a:txBody>
                    <a:bodyPr/>
                    <a:lstStyle/>
                    <a:p>
                      <a:pPr marL="0" marR="0" algn="r">
                        <a:lnSpc>
                          <a:spcPct val="115000"/>
                        </a:lnSpc>
                        <a:spcBef>
                          <a:spcPts val="180"/>
                        </a:spcBef>
                        <a:spcAft>
                          <a:spcPts val="180"/>
                        </a:spcAft>
                      </a:pPr>
                      <a:r>
                        <a:rPr lang="en-US" sz="1100" dirty="0">
                          <a:effectLst/>
                          <a:latin typeface="Arial"/>
                          <a:ea typeface="Cambria"/>
                          <a:cs typeface="Times New Roman"/>
                        </a:rPr>
                        <a:t>181-270 days</a:t>
                      </a:r>
                      <a:endParaRPr lang="en-US" sz="12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11.6</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11.2</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10.9</a:t>
                      </a:r>
                      <a:endParaRPr lang="en-US" sz="1200">
                        <a:effectLst/>
                        <a:latin typeface="Cambria"/>
                        <a:ea typeface="Calibri"/>
                        <a:cs typeface="Times New Roman"/>
                      </a:endParaRPr>
                    </a:p>
                  </a:txBody>
                  <a:tcPr marL="68580" marR="68580" marT="0" marB="0">
                    <a:lnL>
                      <a:noFill/>
                    </a:lnL>
                    <a:lnR>
                      <a:noFill/>
                    </a:lnR>
                    <a:lnT>
                      <a:noFill/>
                    </a:lnT>
                    <a:lnB>
                      <a:noFill/>
                    </a:lnB>
                  </a:tcPr>
                </a:tc>
              </a:tr>
              <a:tr h="242316">
                <a:tc>
                  <a:txBody>
                    <a:bodyPr/>
                    <a:lstStyle/>
                    <a:p>
                      <a:pPr marL="0" marR="0" algn="r">
                        <a:lnSpc>
                          <a:spcPct val="115000"/>
                        </a:lnSpc>
                        <a:spcBef>
                          <a:spcPts val="180"/>
                        </a:spcBef>
                        <a:spcAft>
                          <a:spcPts val="180"/>
                        </a:spcAft>
                      </a:pPr>
                      <a:r>
                        <a:rPr lang="en-US" sz="1100">
                          <a:effectLst/>
                          <a:latin typeface="Arial"/>
                          <a:ea typeface="Cambria"/>
                          <a:cs typeface="Times New Roman"/>
                        </a:rPr>
                        <a:t>&gt;270 days</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dirty="0">
                          <a:effectLst/>
                          <a:latin typeface="Arial"/>
                          <a:ea typeface="Cambria"/>
                          <a:cs typeface="Times New Roman"/>
                        </a:rPr>
                        <a:t>24.5</a:t>
                      </a:r>
                      <a:endParaRPr lang="en-US" sz="12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24.1</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23.9</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a:effectLst/>
                          <a:latin typeface="Arial"/>
                          <a:ea typeface="Cambria"/>
                          <a:cs typeface="Times New Roman"/>
                        </a:rPr>
                        <a:t>22.5</a:t>
                      </a:r>
                      <a:endParaRPr lang="en-US" sz="12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80"/>
                        </a:spcBef>
                        <a:spcAft>
                          <a:spcPts val="180"/>
                        </a:spcAft>
                      </a:pPr>
                      <a:r>
                        <a:rPr lang="en-US" sz="1100" dirty="0">
                          <a:effectLst/>
                          <a:latin typeface="Arial"/>
                          <a:ea typeface="Cambria"/>
                          <a:cs typeface="Times New Roman"/>
                        </a:rPr>
                        <a:t>21.1</a:t>
                      </a:r>
                      <a:endParaRPr lang="en-US" sz="12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340303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990601" y="1383268"/>
            <a:ext cx="7162799"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Total MME for Opioids for Pain in TN by Quarter from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0" y="1864221"/>
            <a:ext cx="6400800" cy="4023360"/>
          </a:xfrm>
          <a:prstGeom prst="rect">
            <a:avLst/>
          </a:prstGeom>
        </p:spPr>
      </p:pic>
    </p:spTree>
    <p:extLst>
      <p:ext uri="{BB962C8B-B14F-4D97-AF65-F5344CB8AC3E}">
        <p14:creationId xmlns:p14="http://schemas.microsoft.com/office/powerpoint/2010/main" val="399923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990601" y="1134070"/>
            <a:ext cx="7162799"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Total MME for Opioids for Pain in TN by Quarter from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3565" y="1482769"/>
            <a:ext cx="6016869" cy="3782032"/>
          </a:xfrm>
          <a:prstGeom prst="rect">
            <a:avLst/>
          </a:prstGeom>
        </p:spPr>
      </p:pic>
      <p:sp>
        <p:nvSpPr>
          <p:cNvPr id="6" name="Rectangle 5"/>
          <p:cNvSpPr/>
          <p:nvPr/>
        </p:nvSpPr>
        <p:spPr>
          <a:xfrm>
            <a:off x="342900" y="5205824"/>
            <a:ext cx="8801100" cy="83330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The </a:t>
            </a: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total MME of opioid prescriptions for pain has fallen every quarter from Q4 2015 to the present. From 2015-2019, at its highest point in Q4 2015, MME has dropped from 1.97 billion to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
            </a:r>
            <a:b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b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1 </a:t>
            </a: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billion in Q4 2019, a decrease of 49%. </a:t>
            </a:r>
          </a:p>
        </p:txBody>
      </p:sp>
    </p:spTree>
    <p:extLst>
      <p:ext uri="{BB962C8B-B14F-4D97-AF65-F5344CB8AC3E}">
        <p14:creationId xmlns:p14="http://schemas.microsoft.com/office/powerpoint/2010/main" val="3098902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Percent of Patients Dispensed More than 90 Daily MME for Opioids for Pain in TN by Quarter from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315200" cy="374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837" y="5562600"/>
            <a:ext cx="42767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649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Percent of Patients Dispensed More than 90 Daily MME for Opioids for Pain in TN by Quarter from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838200" y="5334000"/>
            <a:ext cx="7848600" cy="83099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percentage of patients who received opioid prescriptions for pain that exceeded 120 Daily MME per day continues to decline from 2015 to 2019</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percentage of patients receiving 91 to 120 Daily MME remained fairly consistent</a:t>
            </a:r>
          </a:p>
        </p:txBody>
      </p:sp>
      <p:sp>
        <p:nvSpPr>
          <p:cNvPr id="9" name="TextBox 8"/>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780401"/>
            <a:ext cx="679132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80401"/>
            <a:ext cx="3522023" cy="47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6531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with Overlapping Opioid and Benzodiazepine Prescriptions in TN from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09" y="1817016"/>
            <a:ext cx="7167191" cy="376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5582125"/>
            <a:ext cx="43624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571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Patients with Overlapping Opioid and Benzodiazepine Prescriptions in TN from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914400" y="5410200"/>
            <a:ext cx="75438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percentage of patients with an overlapping opioid and benzodiazepine prescription  decreased from 2015 to 2019</a:t>
            </a:r>
          </a:p>
        </p:txBody>
      </p:sp>
      <p:sp>
        <p:nvSpPr>
          <p:cNvPr id="9" name="TextBox 8"/>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1883039"/>
            <a:ext cx="65817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481" y="1780401"/>
            <a:ext cx="3657600" cy="39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787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Multiple Provider Episodes in TN by Half-Year from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51" y="1503402"/>
            <a:ext cx="7195581" cy="449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79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Prescription Trends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108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369332"/>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Rate of Multiple Provider Episodes in TN by Half-Year from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266700" y="2351544"/>
            <a:ext cx="2552700" cy="2492990"/>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ea typeface="Open Sans" panose="020B0606030504020204" pitchFamily="34" charset="0"/>
                <a:cs typeface="Arial" panose="020B0604020202020204" pitchFamily="34" charset="0"/>
              </a:rPr>
              <a:t>A</a:t>
            </a:r>
            <a:r>
              <a:rPr lang="en-US" sz="1500" dirty="0" smtClean="0">
                <a:latin typeface="Arial" panose="020B0604020202020204" pitchFamily="34" charset="0"/>
                <a:ea typeface="Open Sans" panose="020B0606030504020204" pitchFamily="34" charset="0"/>
                <a:cs typeface="Arial" panose="020B0604020202020204" pitchFamily="34" charset="0"/>
              </a:rPr>
              <a:t> multiple provider episode</a:t>
            </a:r>
            <a:r>
              <a:rPr lang="en-US" sz="1500" baseline="30000" dirty="0" smtClean="0">
                <a:latin typeface="Arial" panose="020B0604020202020204" pitchFamily="34" charset="0"/>
                <a:ea typeface="Open Sans" panose="020B0606030504020204" pitchFamily="34" charset="0"/>
                <a:cs typeface="Arial" panose="020B0604020202020204" pitchFamily="34" charset="0"/>
              </a:rPr>
              <a:t>2</a:t>
            </a:r>
            <a:r>
              <a:rPr lang="en-US" sz="1500" dirty="0" smtClean="0">
                <a:latin typeface="Arial" panose="020B0604020202020204" pitchFamily="34" charset="0"/>
                <a:ea typeface="Open Sans" panose="020B0606030504020204" pitchFamily="34" charset="0"/>
                <a:cs typeface="Arial" panose="020B0604020202020204" pitchFamily="34" charset="0"/>
              </a:rPr>
              <a:t> </a:t>
            </a:r>
            <a:r>
              <a:rPr lang="en-US" sz="1500" dirty="0">
                <a:latin typeface="Arial" panose="020B0604020202020204" pitchFamily="34" charset="0"/>
                <a:ea typeface="Open Sans" panose="020B0606030504020204" pitchFamily="34" charset="0"/>
                <a:cs typeface="Arial" panose="020B0604020202020204" pitchFamily="34" charset="0"/>
              </a:rPr>
              <a:t>(</a:t>
            </a:r>
            <a:r>
              <a:rPr lang="en-US" sz="1500" dirty="0" smtClean="0">
                <a:latin typeface="Arial" panose="020B0604020202020204" pitchFamily="34" charset="0"/>
                <a:ea typeface="Open Sans" panose="020B0606030504020204" pitchFamily="34" charset="0"/>
                <a:cs typeface="Arial" panose="020B0604020202020204" pitchFamily="34" charset="0"/>
              </a:rPr>
              <a:t>MPE) occurs when a patient fills prescriptions from at least 5 prescribers and at least 5 dispensers in a 6 month period</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rate of MPEs in TN has rapidly declined over the last 5 years</a:t>
            </a:r>
          </a:p>
        </p:txBody>
      </p:sp>
      <p:sp>
        <p:nvSpPr>
          <p:cNvPr id="7" name="TextBox 6"/>
          <p:cNvSpPr txBox="1"/>
          <p:nvPr/>
        </p:nvSpPr>
        <p:spPr>
          <a:xfrm>
            <a:off x="1371600" y="6248400"/>
            <a:ext cx="6934200" cy="230832"/>
          </a:xfrm>
          <a:prstGeom prst="rect">
            <a:avLst/>
          </a:prstGeom>
          <a:noFill/>
        </p:spPr>
        <p:txBody>
          <a:bodyPr wrap="square" rtlCol="0">
            <a:spAutoFit/>
          </a:bodyPr>
          <a:lstStyle/>
          <a:p>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2</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definition for a multiple provider episode is based off of the Center for Disease Control’s (CDC’s) definition.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9" name="TextBox 8"/>
          <p:cNvSpPr txBox="1"/>
          <p:nvPr/>
        </p:nvSpPr>
        <p:spPr>
          <a:xfrm>
            <a:off x="1371600" y="64770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6065055" cy="378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41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Additional Information and Resources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24206"/>
          </a:xfrm>
          <a:prstGeom prst="rect">
            <a:avLst/>
          </a:prstGeom>
          <a:noFill/>
        </p:spPr>
        <p:txBody>
          <a:bodyPr wrap="square" rtlCol="0">
            <a:spAutoFit/>
          </a:bodyPr>
          <a:lstStyle/>
          <a:p>
            <a:r>
              <a:rPr lang="en-US" sz="1600" dirty="0" smtClean="0">
                <a:latin typeface="Arial" panose="020B0604020202020204" pitchFamily="34" charset="0"/>
                <a:ea typeface="Open Sans" panose="020B0606030504020204" pitchFamily="34" charset="0"/>
                <a:cs typeface="Arial" panose="020B0604020202020204" pitchFamily="34" charset="0"/>
              </a:rPr>
              <a:t>A series of updated communication tools are available, including a website, a catalogue of slide sets, and a data dashboard. These tools were developed based on our tagline, </a:t>
            </a:r>
            <a:r>
              <a:rPr lang="en-US" sz="1600" b="1" i="1" dirty="0" smtClean="0">
                <a:latin typeface="Arial" panose="020B0604020202020204" pitchFamily="34" charset="0"/>
                <a:ea typeface="Open Sans" panose="020B0606030504020204" pitchFamily="34" charset="0"/>
                <a:cs typeface="Arial" panose="020B0604020202020204" pitchFamily="34" charset="0"/>
              </a:rPr>
              <a:t>“Numbers count. Every number is a story. Every story is a person.” </a:t>
            </a:r>
            <a:r>
              <a:rPr lang="en-US" sz="1600" dirty="0" smtClean="0">
                <a:latin typeface="Arial" panose="020B0604020202020204" pitchFamily="34" charset="0"/>
                <a:ea typeface="Open Sans" panose="020B0606030504020204" pitchFamily="34" charset="0"/>
                <a:cs typeface="Arial" panose="020B0604020202020204" pitchFamily="34" charset="0"/>
              </a:rPr>
              <a:t>and the philosophy that the role of this group is to reunite communities with their own data. Links to those tools can be found below:</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3"/>
              </a:rPr>
              <a:t>Tennessee (TN) Together: </a:t>
            </a:r>
            <a:r>
              <a:rPr lang="en-US" sz="1400" dirty="0" smtClean="0">
                <a:latin typeface="Arial" panose="020B0604020202020204" pitchFamily="34" charset="0"/>
                <a:ea typeface="Open Sans" panose="020B0606030504020204" pitchFamily="34" charset="0"/>
                <a:cs typeface="Arial" panose="020B0604020202020204" pitchFamily="34" charset="0"/>
              </a:rPr>
              <a:t>Community Solutions to End the Opioid Epidemic </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4"/>
              </a:rPr>
              <a:t>Tennessee Drug Overdose Dashboard</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5"/>
              </a:rPr>
              <a:t>Prescription Drug Overdose Website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6"/>
              </a:rPr>
              <a:t>County Data Briefs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Resources on:</a:t>
            </a: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7"/>
              </a:rPr>
              <a:t>Laws and Policy</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8"/>
              </a:rPr>
              <a:t>Coalitions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9"/>
              </a:rPr>
              <a:t>Naloxone Training</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0"/>
              </a:rPr>
              <a:t>Drug Take Back Locations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1"/>
              </a:rPr>
              <a:t>Keeping Youth Off Drugs and Alcohol</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2"/>
              </a:rPr>
              <a:t>Patients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3"/>
              </a:rPr>
              <a:t>Providers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Treatment and Recovery Services –</a:t>
            </a:r>
            <a:r>
              <a:rPr lang="en-US" sz="1400" b="1" dirty="0" smtClean="0">
                <a:latin typeface="Arial" panose="020B0604020202020204" pitchFamily="34" charset="0"/>
                <a:ea typeface="Open Sans" panose="020B0606030504020204" pitchFamily="34" charset="0"/>
                <a:cs typeface="Arial" panose="020B0604020202020204" pitchFamily="34" charset="0"/>
                <a:hlinkClick r:id="rId14"/>
              </a:rPr>
              <a:t>TN REDLINE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p:txBody>
      </p:sp>
      <p:sp>
        <p:nvSpPr>
          <p:cNvPr id="2" name="TextBox 1"/>
          <p:cNvSpPr txBox="1"/>
          <p:nvPr/>
        </p:nvSpPr>
        <p:spPr>
          <a:xfrm>
            <a:off x="1447800" y="6198804"/>
            <a:ext cx="7696200" cy="646331"/>
          </a:xfrm>
          <a:prstGeom prst="rect">
            <a:avLst/>
          </a:prstGeom>
          <a:noFill/>
        </p:spPr>
        <p:txBody>
          <a:bodyPr wrap="square" rtlCol="0">
            <a:spAutoFit/>
          </a:bodyPr>
          <a:lstStyle/>
          <a:p>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These slides only provide selected data and measures for summary purposes. Additional data are available on the TN Drug Overdose Data Dashboard or by request (email: </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hlinkClick r:id="rId15"/>
              </a:rPr>
              <a:t>Prescription.Drugs@tn.gov</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with most available measures listed in Appendix A of the </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2020 </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Annual Overdose Report.</a:t>
            </a:r>
            <a:endParaRPr lang="en-US"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8743988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19400" y="3962400"/>
            <a:ext cx="6324600" cy="2057400"/>
          </a:xfrm>
        </p:spPr>
        <p:txBody>
          <a:bodyPr>
            <a:noAutofit/>
          </a:bodyPr>
          <a:lstStyle/>
          <a:p>
            <a:r>
              <a:rPr lang="en-US" sz="2400" dirty="0" smtClean="0">
                <a:latin typeface="Arial" panose="020B0604020202020204" pitchFamily="34" charset="0"/>
                <a:ea typeface="Open Sans" panose="020B0606030504020204" pitchFamily="34" charset="0"/>
                <a:cs typeface="Arial" panose="020B0604020202020204" pitchFamily="34" charset="0"/>
              </a:rPr>
              <a:t>These </a:t>
            </a:r>
            <a:r>
              <a:rPr lang="en-US" sz="2400" dirty="0">
                <a:latin typeface="Arial" panose="020B0604020202020204" pitchFamily="34" charset="0"/>
                <a:ea typeface="Open Sans" panose="020B0606030504020204" pitchFamily="34" charset="0"/>
                <a:cs typeface="Arial" panose="020B0604020202020204" pitchFamily="34" charset="0"/>
              </a:rPr>
              <a:t>a</a:t>
            </a:r>
            <a:r>
              <a:rPr lang="en-US" sz="2400" dirty="0" smtClean="0">
                <a:latin typeface="Arial" panose="020B0604020202020204" pitchFamily="34" charset="0"/>
                <a:ea typeface="Open Sans" panose="020B0606030504020204" pitchFamily="34" charset="0"/>
                <a:cs typeface="Arial" panose="020B0604020202020204" pitchFamily="34" charset="0"/>
              </a:rPr>
              <a:t>nalyses were conducted by the Office of Informatics and Analytics, </a:t>
            </a:r>
            <a:br>
              <a:rPr lang="en-US" sz="2400" dirty="0" smtClean="0">
                <a:latin typeface="Arial" panose="020B0604020202020204" pitchFamily="34" charset="0"/>
                <a:ea typeface="Open Sans" panose="020B0606030504020204" pitchFamily="34" charset="0"/>
                <a:cs typeface="Arial" panose="020B0604020202020204" pitchFamily="34" charset="0"/>
              </a:rPr>
            </a:br>
            <a:r>
              <a:rPr lang="en-US" sz="2400" dirty="0" smtClean="0">
                <a:latin typeface="Arial" panose="020B0604020202020204" pitchFamily="34" charset="0"/>
                <a:ea typeface="Open Sans" panose="020B0606030504020204" pitchFamily="34" charset="0"/>
                <a:cs typeface="Arial" panose="020B0604020202020204" pitchFamily="34" charset="0"/>
              </a:rPr>
              <a:t>Tennessee Department of Health</a:t>
            </a:r>
            <a:endParaRPr lang="en-US" sz="2400" dirty="0">
              <a:latin typeface="Arial" panose="020B0604020202020204" pitchFamily="34" charset="0"/>
              <a:ea typeface="Open Sans" panose="020B0606030504020204" pitchFamily="34" charset="0"/>
              <a:cs typeface="Arial" panose="020B0604020202020204" pitchFamily="34" charset="0"/>
            </a:endParaRPr>
          </a:p>
        </p:txBody>
      </p:sp>
      <p:pic>
        <p:nvPicPr>
          <p:cNvPr id="1027" name="Picture 3" descr="C:\Users\dc20838\Desktop\StateSeal GOLDpms87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2800" y="304800"/>
            <a:ext cx="1583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49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2295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Number of Opioid, Benzodiazepine, and Gabapentin  Prescriptions in TN by Quarter for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0"/>
            <a:ext cx="5510332" cy="408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19252"/>
            <a:ext cx="182288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94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0"/>
            <a:ext cx="5510332" cy="408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1533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Number of Opioid, Benzodiazepine, and Gabapentin </a:t>
            </a:r>
            <a:r>
              <a:rPr lang="en-US" b="1" dirty="0" smtClean="0">
                <a:latin typeface="Arial" panose="020B0604020202020204" pitchFamily="34" charset="0"/>
                <a:ea typeface="Open Sans" panose="020B0606030504020204" pitchFamily="34" charset="0"/>
                <a:cs typeface="Arial" panose="020B0604020202020204" pitchFamily="34" charset="0"/>
              </a:rPr>
              <a:t>Prescriptions </a:t>
            </a:r>
            <a:r>
              <a:rPr lang="en-US" b="1" dirty="0">
                <a:latin typeface="Arial" panose="020B0604020202020204" pitchFamily="34" charset="0"/>
                <a:ea typeface="Open Sans" panose="020B0606030504020204" pitchFamily="34" charset="0"/>
                <a:cs typeface="Arial" panose="020B0604020202020204" pitchFamily="34" charset="0"/>
              </a:rPr>
              <a:t>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9" name="TextBox 8"/>
          <p:cNvSpPr txBox="1"/>
          <p:nvPr/>
        </p:nvSpPr>
        <p:spPr>
          <a:xfrm>
            <a:off x="281941" y="2133599"/>
            <a:ext cx="30861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T</a:t>
            </a:r>
            <a:r>
              <a:rPr lang="en-US" sz="1600" dirty="0" smtClean="0">
                <a:latin typeface="Arial" panose="020B0604020202020204" pitchFamily="34" charset="0"/>
                <a:ea typeface="Open Sans" panose="020B0606030504020204" pitchFamily="34" charset="0"/>
                <a:cs typeface="Arial" panose="020B0604020202020204" pitchFamily="34" charset="0"/>
              </a:rPr>
              <a:t>he numbers of filled opioid prescriptions for pain </a:t>
            </a:r>
            <a:r>
              <a:rPr lang="en-US" sz="1600" dirty="0">
                <a:latin typeface="Arial" panose="020B0604020202020204" pitchFamily="34" charset="0"/>
                <a:ea typeface="Open Sans" panose="020B0606030504020204" pitchFamily="34" charset="0"/>
                <a:cs typeface="Arial" panose="020B0604020202020204" pitchFamily="34" charset="0"/>
              </a:rPr>
              <a:t>and filled </a:t>
            </a:r>
            <a:r>
              <a:rPr lang="en-US" sz="1600" dirty="0" smtClean="0">
                <a:latin typeface="Arial" panose="020B0604020202020204" pitchFamily="34" charset="0"/>
                <a:ea typeface="Open Sans" panose="020B0606030504020204" pitchFamily="34" charset="0"/>
                <a:cs typeface="Arial" panose="020B0604020202020204" pitchFamily="34" charset="0"/>
              </a:rPr>
              <a:t>benzodiazepine </a:t>
            </a:r>
            <a:r>
              <a:rPr lang="en-US" sz="1600" dirty="0">
                <a:latin typeface="Arial" panose="020B0604020202020204" pitchFamily="34" charset="0"/>
                <a:ea typeface="Open Sans" panose="020B0606030504020204" pitchFamily="34" charset="0"/>
                <a:cs typeface="Arial" panose="020B0604020202020204" pitchFamily="34" charset="0"/>
              </a:rPr>
              <a:t>prescriptions</a:t>
            </a:r>
            <a:r>
              <a:rPr lang="en-US" sz="1600" dirty="0" smtClean="0">
                <a:latin typeface="Arial" panose="020B0604020202020204" pitchFamily="34" charset="0"/>
                <a:ea typeface="Open Sans" panose="020B0606030504020204" pitchFamily="34" charset="0"/>
                <a:cs typeface="Arial" panose="020B0604020202020204" pitchFamily="34" charset="0"/>
              </a:rPr>
              <a:t> have continued to decline between 2015 and 2019</a:t>
            </a:r>
          </a:p>
          <a:p>
            <a:pPr marL="285750" indent="-285750">
              <a:buFont typeface="Arial" panose="020B0604020202020204" pitchFamily="34" charset="0"/>
              <a:buChar char="•"/>
            </a:pPr>
            <a:endParaRPr lang="en-US" sz="1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Gabapentin prescription reporting requirements to the CSMD began July 2018 and has remained consistent over the last year</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623950"/>
            <a:ext cx="1524000" cy="10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055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228601" y="1134070"/>
            <a:ext cx="83058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Receiving Opioid, Benzodiazepine, and Gabapentin  Prescriptions in TN by Quarter for 2015-2019</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19252"/>
            <a:ext cx="182288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476" y="1905000"/>
            <a:ext cx="5500749" cy="406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6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81199"/>
            <a:ext cx="5181600" cy="398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458199"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Patients Receiving Opioid, Benzodiazepine, and Gabapentin  Prescriptions in TN by Quarter for 2015-2019</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9" name="TextBox 8"/>
          <p:cNvSpPr txBox="1"/>
          <p:nvPr/>
        </p:nvSpPr>
        <p:spPr>
          <a:xfrm>
            <a:off x="152400" y="2153390"/>
            <a:ext cx="3299459"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T</a:t>
            </a:r>
            <a:r>
              <a:rPr lang="en-US" sz="1600" dirty="0" smtClean="0">
                <a:latin typeface="Arial" panose="020B0604020202020204" pitchFamily="34" charset="0"/>
                <a:ea typeface="Open Sans" panose="020B0606030504020204" pitchFamily="34" charset="0"/>
                <a:cs typeface="Arial" panose="020B0604020202020204" pitchFamily="34" charset="0"/>
              </a:rPr>
              <a:t>he number of patients who have </a:t>
            </a:r>
            <a:r>
              <a:rPr lang="en-US" sz="1600" dirty="0">
                <a:latin typeface="Arial" panose="020B0604020202020204" pitchFamily="34" charset="0"/>
                <a:ea typeface="Open Sans" panose="020B0606030504020204" pitchFamily="34" charset="0"/>
                <a:cs typeface="Arial" panose="020B0604020202020204" pitchFamily="34" charset="0"/>
              </a:rPr>
              <a:t>filled prescriptions </a:t>
            </a:r>
            <a:r>
              <a:rPr lang="en-US" sz="1600" dirty="0" smtClean="0">
                <a:latin typeface="Arial" panose="020B0604020202020204" pitchFamily="34" charset="0"/>
                <a:ea typeface="Open Sans" panose="020B0606030504020204" pitchFamily="34" charset="0"/>
                <a:cs typeface="Arial" panose="020B0604020202020204" pitchFamily="34" charset="0"/>
              </a:rPr>
              <a:t>for opioids for pain </a:t>
            </a:r>
            <a:r>
              <a:rPr lang="en-US" sz="1600" dirty="0">
                <a:latin typeface="Arial" panose="020B0604020202020204" pitchFamily="34" charset="0"/>
                <a:ea typeface="Open Sans" panose="020B0606030504020204" pitchFamily="34" charset="0"/>
                <a:cs typeface="Arial" panose="020B0604020202020204" pitchFamily="34" charset="0"/>
              </a:rPr>
              <a:t>and </a:t>
            </a:r>
            <a:r>
              <a:rPr lang="en-US" sz="1600" dirty="0" smtClean="0">
                <a:latin typeface="Arial" panose="020B0604020202020204" pitchFamily="34" charset="0"/>
                <a:ea typeface="Open Sans" panose="020B0606030504020204" pitchFamily="34" charset="0"/>
                <a:cs typeface="Arial" panose="020B0604020202020204" pitchFamily="34" charset="0"/>
              </a:rPr>
              <a:t>benzodiazepines has declined between 2015 and 2019</a:t>
            </a:r>
          </a:p>
          <a:p>
            <a:pPr marL="285750" indent="-285750">
              <a:buFont typeface="Arial" panose="020B0604020202020204" pitchFamily="34" charset="0"/>
              <a:buChar char="•"/>
            </a:pPr>
            <a:endParaRPr lang="en-US" sz="1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patients filling gabapentin prescriptions has remained consistent since reporting began in July 2018</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16, 2020). Limited to TN residents. Data Source: Controlled Substance Monitoring Database.</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623950"/>
            <a:ext cx="1524000" cy="10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780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3096</TotalTime>
  <Words>4072</Words>
  <Application>Microsoft Office PowerPoint</Application>
  <PresentationFormat>On-screen Show (4:3)</PresentationFormat>
  <Paragraphs>471</Paragraphs>
  <Slides>52</Slides>
  <Notes>47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PowerPoint B</vt:lpstr>
      <vt:lpstr>Opioid, Benzodiazepine, and Gabapentin Prescription Trends in Tennessee</vt:lpstr>
      <vt:lpstr>Introduction</vt:lpstr>
      <vt:lpstr>A Note from the Executive Summary</vt:lpstr>
      <vt:lpstr>Prescription Data Collection</vt:lpstr>
      <vt:lpstr>Prescription Trends in Tennessee</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Payment for Prescriptions in Tennessee</vt:lpstr>
      <vt:lpstr>Prescription Data</vt:lpstr>
      <vt:lpstr>Prescription Data</vt:lpstr>
      <vt:lpstr>Prescription Data</vt:lpstr>
      <vt:lpstr>Prescription Data</vt:lpstr>
      <vt:lpstr>Patient Trends in Receiving Prescription Drugs in Tennessee</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Additional Information and Resources</vt:lpstr>
      <vt:lpstr>These analyses were conducted by the Office of Informatics and Analytics,  Tennessee Department of Health</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Sanura Latham</cp:lastModifiedBy>
  <cp:revision>256</cp:revision>
  <cp:lastPrinted>2019-02-08T17:20:43Z</cp:lastPrinted>
  <dcterms:created xsi:type="dcterms:W3CDTF">2015-04-23T14:38:43Z</dcterms:created>
  <dcterms:modified xsi:type="dcterms:W3CDTF">2020-03-02T15:32:41Z</dcterms:modified>
</cp:coreProperties>
</file>