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2" r:id="rId3"/>
    <p:sldId id="331" r:id="rId4"/>
    <p:sldId id="346" r:id="rId5"/>
    <p:sldId id="387" r:id="rId6"/>
    <p:sldId id="389" r:id="rId7"/>
    <p:sldId id="391" r:id="rId8"/>
    <p:sldId id="383" r:id="rId9"/>
    <p:sldId id="323" r:id="rId10"/>
    <p:sldId id="360" r:id="rId11"/>
    <p:sldId id="373" r:id="rId12"/>
    <p:sldId id="357" r:id="rId13"/>
    <p:sldId id="358" r:id="rId14"/>
    <p:sldId id="317" r:id="rId15"/>
    <p:sldId id="319" r:id="rId16"/>
    <p:sldId id="292" r:id="rId17"/>
    <p:sldId id="328" r:id="rId18"/>
    <p:sldId id="338" r:id="rId19"/>
    <p:sldId id="365" r:id="rId20"/>
    <p:sldId id="377" r:id="rId21"/>
    <p:sldId id="366" r:id="rId22"/>
    <p:sldId id="343" r:id="rId23"/>
    <p:sldId id="372" r:id="rId24"/>
    <p:sldId id="344" r:id="rId25"/>
    <p:sldId id="370" r:id="rId26"/>
    <p:sldId id="371" r:id="rId27"/>
    <p:sldId id="342" r:id="rId28"/>
    <p:sldId id="337" r:id="rId29"/>
    <p:sldId id="313" r:id="rId30"/>
    <p:sldId id="315" r:id="rId31"/>
    <p:sldId id="314" r:id="rId32"/>
    <p:sldId id="381" r:id="rId33"/>
    <p:sldId id="359" r:id="rId34"/>
    <p:sldId id="380" r:id="rId35"/>
    <p:sldId id="356" r:id="rId36"/>
    <p:sldId id="348" r:id="rId3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y Weems" initials="J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742"/>
    <a:srgbClr val="132C4B"/>
    <a:srgbClr val="143255"/>
    <a:srgbClr val="15385F"/>
    <a:srgbClr val="153E68"/>
    <a:srgbClr val="164472"/>
    <a:srgbClr val="174A7C"/>
    <a:srgbClr val="1A5DBA"/>
    <a:srgbClr val="117BC8"/>
    <a:srgbClr val="089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73706" autoAdjust="0"/>
  </p:normalViewPr>
  <p:slideViewPr>
    <p:cSldViewPr>
      <p:cViewPr>
        <p:scale>
          <a:sx n="90" d="100"/>
          <a:sy n="90" d="100"/>
        </p:scale>
        <p:origin x="-1404" y="2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562" y="36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F97BCB1-226A-4280-B5B8-EC096A656980}" type="datetimeFigureOut">
              <a:rPr lang="en-US" smtClean="0"/>
              <a:t>4/4/2019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542E111-44C4-437E-A513-758F31746EE3}" type="slidenum">
              <a:rPr lang="en-US" smtClean="0"/>
              <a:t>‹#›</a:t>
            </a:fld>
            <a:endParaRPr lang="en-US"/>
          </a:p>
        </p:txBody>
      </p:sp>
    </p:spTree>
    <p:extLst>
      <p:ext uri="{BB962C8B-B14F-4D97-AF65-F5344CB8AC3E}">
        <p14:creationId xmlns:p14="http://schemas.microsoft.com/office/powerpoint/2010/main" val="232130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 2017, the TN </a:t>
            </a:r>
            <a:r>
              <a:rPr lang="en-US" sz="1400" dirty="0" smtClean="0"/>
              <a:t>Department </a:t>
            </a:r>
            <a:r>
              <a:rPr lang="en-US" sz="1400" dirty="0" smtClean="0"/>
              <a:t>of Health received a small grant from the Centers for Disease Control and  the Alzheimer’s Association </a:t>
            </a:r>
            <a:r>
              <a:rPr lang="en-US" sz="1400" baseline="0" dirty="0" smtClean="0"/>
              <a:t>to support the implement of  the Healthy Brain Initiative: The Public Health Road Map for State and National Partnerships. The Road Map outlines how public health agencies and their partners can promote optimal cognitive functioning, address cognitive impairment for individuals living within the community, and to help meet the needs of care partners. In a few minutes, you will hear about the goals of this project as well as resources created for action.</a:t>
            </a:r>
            <a:endParaRPr lang="en-US" sz="1400" dirty="0"/>
          </a:p>
        </p:txBody>
      </p:sp>
      <p:sp>
        <p:nvSpPr>
          <p:cNvPr id="4" name="Slide Number Placeholder 3"/>
          <p:cNvSpPr>
            <a:spLocks noGrp="1"/>
          </p:cNvSpPr>
          <p:nvPr>
            <p:ph type="sldNum" sz="quarter" idx="10"/>
          </p:nvPr>
        </p:nvSpPr>
        <p:spPr/>
        <p:txBody>
          <a:bodyPr/>
          <a:lstStyle/>
          <a:p>
            <a:fld id="{E542E111-44C4-437E-A513-758F31746EE3}" type="slidenum">
              <a:rPr lang="en-US" smtClean="0"/>
              <a:t>1</a:t>
            </a:fld>
            <a:endParaRPr lang="en-US" dirty="0"/>
          </a:p>
        </p:txBody>
      </p:sp>
    </p:spTree>
    <p:extLst>
      <p:ext uri="{BB962C8B-B14F-4D97-AF65-F5344CB8AC3E}">
        <p14:creationId xmlns:p14="http://schemas.microsoft.com/office/powerpoint/2010/main" val="36033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7" y="4387135"/>
            <a:ext cx="5675629" cy="4421901"/>
          </a:xfrm>
        </p:spPr>
        <p:txBody>
          <a:bodyPr/>
          <a:lstStyle/>
          <a:p>
            <a:r>
              <a:rPr lang="en-US" sz="1400" dirty="0" smtClean="0"/>
              <a:t>About </a:t>
            </a:r>
            <a:r>
              <a:rPr lang="en-US" sz="1400" dirty="0"/>
              <a:t>one in three Alzheimer’s caregivers report their health has gotten worse due to care responsibilities, compared with one out of five caregivers of other older </a:t>
            </a:r>
            <a:r>
              <a:rPr lang="en-US" sz="1400" dirty="0" smtClean="0"/>
              <a:t>adults.</a:t>
            </a:r>
            <a:r>
              <a:rPr lang="en-US" sz="1400" baseline="30000" dirty="0" smtClean="0"/>
              <a:t>2</a:t>
            </a:r>
          </a:p>
          <a:p>
            <a:r>
              <a:rPr lang="en-US" sz="1400" dirty="0" smtClean="0"/>
              <a:t>Among </a:t>
            </a:r>
            <a:r>
              <a:rPr lang="en-US" sz="1400" dirty="0"/>
              <a:t>caregivers for people with Alzheimer’s and other dementias:</a:t>
            </a:r>
          </a:p>
          <a:p>
            <a:r>
              <a:rPr lang="en-US" sz="1400" dirty="0"/>
              <a:t>»» Nearly one in four are “sandwich generation” caregivers — caring for both an older adult and a </a:t>
            </a:r>
            <a:r>
              <a:rPr lang="en-US" sz="1400" dirty="0" smtClean="0"/>
              <a:t>child.</a:t>
            </a:r>
            <a:r>
              <a:rPr lang="en-US" sz="1400" baseline="30000" dirty="0" smtClean="0"/>
              <a:t>1</a:t>
            </a:r>
          </a:p>
          <a:p>
            <a:r>
              <a:rPr lang="en-US" sz="1400" dirty="0" smtClean="0"/>
              <a:t>»» Nearly half of Nearly </a:t>
            </a:r>
            <a:r>
              <a:rPr lang="en-US" sz="1400" dirty="0"/>
              <a:t>60% rate the emotional stress of caregiving as high or very high. As many as 40% report symptoms of </a:t>
            </a:r>
            <a:r>
              <a:rPr lang="en-US" sz="1400" dirty="0" smtClean="0"/>
              <a:t>depression.</a:t>
            </a:r>
            <a:endParaRPr lang="en-US" sz="1400" baseline="30000" dirty="0" smtClean="0"/>
          </a:p>
          <a:p>
            <a:endParaRPr lang="en-US" sz="1400" baseline="0" dirty="0" smtClean="0"/>
          </a:p>
          <a:p>
            <a:endParaRPr lang="en-US" sz="1400" dirty="0"/>
          </a:p>
        </p:txBody>
      </p:sp>
      <p:sp>
        <p:nvSpPr>
          <p:cNvPr id="4" name="Slide Number Placeholder 3"/>
          <p:cNvSpPr>
            <a:spLocks noGrp="1"/>
          </p:cNvSpPr>
          <p:nvPr>
            <p:ph type="sldNum" sz="quarter" idx="10"/>
          </p:nvPr>
        </p:nvSpPr>
        <p:spPr/>
        <p:txBody>
          <a:bodyPr/>
          <a:lstStyle/>
          <a:p>
            <a:fld id="{E542E111-44C4-437E-A513-758F31746EE3}" type="slidenum">
              <a:rPr lang="en-US" smtClean="0"/>
              <a:t>10</a:t>
            </a:fld>
            <a:endParaRPr lang="en-US"/>
          </a:p>
        </p:txBody>
      </p:sp>
    </p:spTree>
    <p:extLst>
      <p:ext uri="{BB962C8B-B14F-4D97-AF65-F5344CB8AC3E}">
        <p14:creationId xmlns:p14="http://schemas.microsoft.com/office/powerpoint/2010/main" val="259044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smtClean="0"/>
              <a:t>In many cases, caring for an individual with Alzheimer’s has a negative effect on employment, income, and financial security.</a:t>
            </a:r>
          </a:p>
          <a:p>
            <a:pPr eaLnBrk="1" fontAlgn="auto" hangingPunct="1">
              <a:spcBef>
                <a:spcPts val="0"/>
              </a:spcBef>
              <a:spcAft>
                <a:spcPts val="0"/>
              </a:spcAft>
              <a:defRPr/>
            </a:pPr>
            <a:r>
              <a:rPr lang="en-US" sz="1400" dirty="0" smtClean="0"/>
              <a:t>Among Alzheimer’s and dementia caregivers who are employed full or part time:</a:t>
            </a:r>
          </a:p>
          <a:p>
            <a:pPr marL="164040" indent="-164040" eaLnBrk="1" fontAlgn="auto" hangingPunct="1">
              <a:spcBef>
                <a:spcPts val="0"/>
              </a:spcBef>
              <a:spcAft>
                <a:spcPts val="0"/>
              </a:spcAft>
              <a:buFont typeface="Arial" panose="020B0604020202020204" pitchFamily="34" charset="0"/>
              <a:buChar char="•"/>
              <a:defRPr/>
            </a:pPr>
            <a:r>
              <a:rPr lang="en-US" sz="1400" dirty="0" smtClean="0"/>
              <a:t>57% said they had to go in late, leave early, or take time off because of their caregiving responsibilities</a:t>
            </a:r>
          </a:p>
          <a:p>
            <a:pPr marL="164040" indent="-164040" eaLnBrk="1" fontAlgn="auto" hangingPunct="1">
              <a:spcBef>
                <a:spcPts val="0"/>
              </a:spcBef>
              <a:spcAft>
                <a:spcPts val="0"/>
              </a:spcAft>
              <a:buFont typeface="Arial" panose="020B0604020202020204" pitchFamily="34" charset="0"/>
              <a:buChar char="•"/>
              <a:defRPr/>
            </a:pPr>
            <a:r>
              <a:rPr lang="en-US" sz="1400" dirty="0" smtClean="0"/>
              <a:t>16% had to take a leave of absence</a:t>
            </a:r>
          </a:p>
          <a:p>
            <a:pPr marL="164040" indent="-164040" eaLnBrk="1" fontAlgn="auto" hangingPunct="1">
              <a:spcBef>
                <a:spcPts val="0"/>
              </a:spcBef>
              <a:spcAft>
                <a:spcPts val="0"/>
              </a:spcAft>
              <a:buFont typeface="Arial" panose="020B0604020202020204" pitchFamily="34" charset="0"/>
              <a:buChar char="•"/>
              <a:defRPr/>
            </a:pPr>
            <a:r>
              <a:rPr lang="en-US" sz="1400" dirty="0" smtClean="0"/>
              <a:t>18% had to go from working full time to part time</a:t>
            </a:r>
          </a:p>
          <a:p>
            <a:endParaRPr lang="en-US" sz="1800" dirty="0"/>
          </a:p>
        </p:txBody>
      </p:sp>
      <p:sp>
        <p:nvSpPr>
          <p:cNvPr id="4" name="Slide Number Placeholder 3"/>
          <p:cNvSpPr>
            <a:spLocks noGrp="1"/>
          </p:cNvSpPr>
          <p:nvPr>
            <p:ph type="sldNum" sz="quarter" idx="10"/>
          </p:nvPr>
        </p:nvSpPr>
        <p:spPr/>
        <p:txBody>
          <a:bodyPr/>
          <a:lstStyle/>
          <a:p>
            <a:fld id="{E542E111-44C4-437E-A513-758F31746EE3}" type="slidenum">
              <a:rPr lang="en-US" smtClean="0"/>
              <a:t>11</a:t>
            </a:fld>
            <a:endParaRPr lang="en-US"/>
          </a:p>
        </p:txBody>
      </p:sp>
    </p:spTree>
    <p:extLst>
      <p:ext uri="{BB962C8B-B14F-4D97-AF65-F5344CB8AC3E}">
        <p14:creationId xmlns:p14="http://schemas.microsoft.com/office/powerpoint/2010/main" val="98196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Nearly 89 percent of Americans say that if</a:t>
            </a:r>
            <a:r>
              <a:rPr lang="en-US" sz="1400" baseline="0" dirty="0" smtClean="0"/>
              <a:t> they were exhibiting confusion and memory loss, </a:t>
            </a:r>
            <a:r>
              <a:rPr lang="en-US" sz="1400" baseline="0" dirty="0" err="1" smtClean="0"/>
              <a:t>ythey</a:t>
            </a:r>
            <a:r>
              <a:rPr lang="en-US" sz="1400" baseline="0" dirty="0" smtClean="0"/>
              <a:t> would want to know if the symptoms was Alzheimer’s disease. Those aged 60 and over, 95 % say they want to know. BUT, half or more of Americans with Alzheimer’s DO NOT KNOW they have the disease. Even among those that have been formally diagnosed, only 33 % are aware they have the disease. And, when including caregivers, less than half---45 %- of those diagnosed with Alzheimer’s disease or their caregivers are aware of the diagnosis.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Early detection and diagnosis of dementia, as well as disclosure of the diagnosis to the patient and potential caregivers, are critical components of secondary prevention measures and facilitate accessing available treatments, building a care team, and improving medication management. Early diagnosis also can help persons with dementia and their families access support services, create advance directives, and address driving and safety </a:t>
            </a:r>
            <a:r>
              <a:rPr lang="en-US" sz="1400" dirty="0" smtClean="0"/>
              <a:t>issues.</a:t>
            </a: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p:txBody>
      </p:sp>
      <p:sp>
        <p:nvSpPr>
          <p:cNvPr id="4" name="Slide Number Placeholder 3"/>
          <p:cNvSpPr>
            <a:spLocks noGrp="1"/>
          </p:cNvSpPr>
          <p:nvPr>
            <p:ph type="sldNum" sz="quarter" idx="10"/>
          </p:nvPr>
        </p:nvSpPr>
        <p:spPr/>
        <p:txBody>
          <a:bodyPr/>
          <a:lstStyle/>
          <a:p>
            <a:fld id="{E542E111-44C4-437E-A513-758F31746EE3}" type="slidenum">
              <a:rPr lang="en-US" smtClean="0"/>
              <a:t>12</a:t>
            </a:fld>
            <a:endParaRPr lang="en-US"/>
          </a:p>
        </p:txBody>
      </p:sp>
    </p:spTree>
    <p:extLst>
      <p:ext uri="{BB962C8B-B14F-4D97-AF65-F5344CB8AC3E}">
        <p14:creationId xmlns:p14="http://schemas.microsoft.com/office/powerpoint/2010/main" val="1036313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Hospital </a:t>
            </a:r>
            <a:r>
              <a:rPr lang="en-US" sz="1400" dirty="0" smtClean="0">
                <a:effectLst/>
              </a:rPr>
              <a:t>stays are no fun for anyone, such experiences can be particularly traumatic for people with dementia, who easily become anxious and confused in new surroundings. dementia patients get sent to hospitals nearly twice as often as peers who are cognitively healthy—and even more frequently for conditions seen as preventable or treatable in outpatient settings</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Dementia patients may end up at hospitals more frequently because they have trouble managing existing medical conditions. Their dementia makes it hard for them to take medications on schedule, or to alert caregivers and physicians to new symptoms</a:t>
            </a:r>
            <a:r>
              <a:rPr lang="en-US" sz="1400"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eaLnBrk="1" hangingPunct="1">
              <a:spcBef>
                <a:spcPct val="0"/>
              </a:spcBef>
            </a:pPr>
            <a:r>
              <a:rPr lang="en-US" altLang="en-US" sz="1400" dirty="0" smtClean="0"/>
              <a:t>Strategy: Public health professionals may have a role in reducing these costs by partnering with providers and insurers to identify areas of opportunity for improved care management.</a:t>
            </a:r>
          </a:p>
          <a:p>
            <a:pPr eaLnBrk="1" hangingPunct="1">
              <a:spcBef>
                <a:spcPct val="0"/>
              </a:spcBef>
            </a:pPr>
            <a:endParaRPr lang="en-US" alt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p:txBody>
      </p:sp>
      <p:sp>
        <p:nvSpPr>
          <p:cNvPr id="4" name="Slide Number Placeholder 3"/>
          <p:cNvSpPr>
            <a:spLocks noGrp="1"/>
          </p:cNvSpPr>
          <p:nvPr>
            <p:ph type="sldNum" sz="quarter" idx="10"/>
          </p:nvPr>
        </p:nvSpPr>
        <p:spPr/>
        <p:txBody>
          <a:bodyPr/>
          <a:lstStyle/>
          <a:p>
            <a:fld id="{E542E111-44C4-437E-A513-758F31746EE3}" type="slidenum">
              <a:rPr lang="en-US" smtClean="0"/>
              <a:t>13</a:t>
            </a:fld>
            <a:endParaRPr lang="en-US"/>
          </a:p>
        </p:txBody>
      </p:sp>
    </p:spTree>
    <p:extLst>
      <p:ext uri="{BB962C8B-B14F-4D97-AF65-F5344CB8AC3E}">
        <p14:creationId xmlns:p14="http://schemas.microsoft.com/office/powerpoint/2010/main" val="303855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rPr>
              <a:t>High blood pressure and diabetes, which are risk factors for dementia, are more prevalent in African American and Hispanic populations than in whites</a:t>
            </a:r>
          </a:p>
          <a:p>
            <a:endParaRPr lang="en-US" sz="1400" dirty="0"/>
          </a:p>
          <a:p>
            <a:r>
              <a:rPr lang="en-US" sz="1400" dirty="0" smtClean="0"/>
              <a:t>Lower levels of education and greater levels of other socioeconomic characteristics and risk factors ( such as poverty, adversity in early life, and access to quality care) among some racial and ethnic minorities may also contribute to increased risk.</a:t>
            </a:r>
            <a:endParaRPr lang="en-US" sz="1400" dirty="0"/>
          </a:p>
        </p:txBody>
      </p:sp>
      <p:sp>
        <p:nvSpPr>
          <p:cNvPr id="4" name="Slide Number Placeholder 3"/>
          <p:cNvSpPr>
            <a:spLocks noGrp="1"/>
          </p:cNvSpPr>
          <p:nvPr>
            <p:ph type="sldNum" sz="quarter" idx="10"/>
          </p:nvPr>
        </p:nvSpPr>
        <p:spPr/>
        <p:txBody>
          <a:bodyPr/>
          <a:lstStyle/>
          <a:p>
            <a:fld id="{E542E111-44C4-437E-A513-758F31746EE3}" type="slidenum">
              <a:rPr lang="en-US" smtClean="0"/>
              <a:t>14</a:t>
            </a:fld>
            <a:endParaRPr lang="en-US"/>
          </a:p>
        </p:txBody>
      </p:sp>
    </p:spTree>
    <p:extLst>
      <p:ext uri="{BB962C8B-B14F-4D97-AF65-F5344CB8AC3E}">
        <p14:creationId xmlns:p14="http://schemas.microsoft.com/office/powerpoint/2010/main" val="378804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7" y="4389437"/>
            <a:ext cx="5560060" cy="4156234"/>
          </a:xfrm>
        </p:spPr>
        <p:txBody>
          <a:bodyPr/>
          <a:lstStyle/>
          <a:p>
            <a:r>
              <a:rPr lang="en-US" sz="1400" dirty="0" smtClean="0"/>
              <a:t>Almost two-thirds of older Americans with Alzheimer’s Dementia are women.</a:t>
            </a:r>
          </a:p>
          <a:p>
            <a:r>
              <a:rPr lang="en-US" sz="1400" dirty="0" smtClean="0"/>
              <a:t>At age 65, women without Alzheimer’s have more than a </a:t>
            </a:r>
            <a:r>
              <a:rPr lang="en-US" sz="1400" b="1" dirty="0" smtClean="0"/>
              <a:t>one in five </a:t>
            </a:r>
            <a:r>
              <a:rPr lang="en-US" sz="1400" dirty="0" smtClean="0"/>
              <a:t>chance of developing Alzheimer’s dementia during the remainder of their lives, compared with </a:t>
            </a:r>
            <a:r>
              <a:rPr lang="en-US" sz="1400" b="1" dirty="0" smtClean="0"/>
              <a:t>one in nine </a:t>
            </a:r>
            <a:r>
              <a:rPr lang="en-US" sz="1400" dirty="0" smtClean="0"/>
              <a:t>chance for men.</a:t>
            </a:r>
          </a:p>
        </p:txBody>
      </p:sp>
      <p:sp>
        <p:nvSpPr>
          <p:cNvPr id="4" name="Slide Number Placeholder 3"/>
          <p:cNvSpPr>
            <a:spLocks noGrp="1"/>
          </p:cNvSpPr>
          <p:nvPr>
            <p:ph type="sldNum" sz="quarter" idx="10"/>
          </p:nvPr>
        </p:nvSpPr>
        <p:spPr/>
        <p:txBody>
          <a:bodyPr/>
          <a:lstStyle/>
          <a:p>
            <a:fld id="{E542E111-44C4-437E-A513-758F31746EE3}" type="slidenum">
              <a:rPr lang="en-US" smtClean="0"/>
              <a:t>15</a:t>
            </a:fld>
            <a:endParaRPr lang="en-US"/>
          </a:p>
        </p:txBody>
      </p:sp>
    </p:spTree>
    <p:extLst>
      <p:ext uri="{BB962C8B-B14F-4D97-AF65-F5344CB8AC3E}">
        <p14:creationId xmlns:p14="http://schemas.microsoft.com/office/powerpoint/2010/main" val="757069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Brain changes associated with Alzheimer’s may begin 20 or more years before symptoms </a:t>
            </a:r>
            <a:r>
              <a:rPr lang="en-US" sz="1400" dirty="0" smtClean="0"/>
              <a:t>appear—opportunities for public</a:t>
            </a:r>
            <a:r>
              <a:rPr lang="en-US" sz="1400" baseline="0" dirty="0" smtClean="0"/>
              <a:t> health intervention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Integrated brain health messaging into current health promotion campaigns---as simple and low to no cost tag lines: Smoking is one of the biggest lifestyle risk factors for dementia.</a:t>
            </a:r>
            <a:endParaRPr lang="en-US" sz="1400" dirty="0" smtClean="0"/>
          </a:p>
          <a:p>
            <a:endParaRPr lang="en-US" sz="1400" dirty="0" smtClean="0"/>
          </a:p>
          <a:p>
            <a:endParaRPr lang="en-US" sz="1400" dirty="0" smtClean="0"/>
          </a:p>
          <a:p>
            <a:r>
              <a:rPr lang="en-US" sz="1400" dirty="0" smtClean="0"/>
              <a:t>Adults can, however, reduce their risk for, and lessen the impact and burden of, dementia. In 2015, both the Institute of Medicine and the Alzheimer’s Association independently concluded that regular physical exercise, smoking cessation, and the management of certain cardiovascular risk factors (e.g., diabetes, midlife hypertension, and midlife obesity) are steps that adults can take to lower their risk for cognitive decline.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Brain changes associated with Alzheimer’s may begin 20 or more years before symptoms appear</a:t>
            </a:r>
          </a:p>
          <a:p>
            <a:endParaRPr lang="en-US" sz="1400" dirty="0" smtClean="0"/>
          </a:p>
          <a:p>
            <a:pPr defTabSz="924916">
              <a:defRPr/>
            </a:pPr>
            <a:endParaRPr lang="en-US" sz="1800" dirty="0"/>
          </a:p>
        </p:txBody>
      </p:sp>
      <p:sp>
        <p:nvSpPr>
          <p:cNvPr id="4" name="Slide Number Placeholder 3"/>
          <p:cNvSpPr>
            <a:spLocks noGrp="1"/>
          </p:cNvSpPr>
          <p:nvPr>
            <p:ph type="sldNum" sz="quarter" idx="10"/>
          </p:nvPr>
        </p:nvSpPr>
        <p:spPr/>
        <p:txBody>
          <a:bodyPr/>
          <a:lstStyle/>
          <a:p>
            <a:fld id="{E542E111-44C4-437E-A513-758F31746EE3}" type="slidenum">
              <a:rPr lang="en-US" smtClean="0"/>
              <a:t>16</a:t>
            </a:fld>
            <a:endParaRPr lang="en-US"/>
          </a:p>
        </p:txBody>
      </p:sp>
    </p:spTree>
    <p:extLst>
      <p:ext uri="{BB962C8B-B14F-4D97-AF65-F5344CB8AC3E}">
        <p14:creationId xmlns:p14="http://schemas.microsoft.com/office/powerpoint/2010/main" val="1193785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Behavioral Risk Factor Surveillance System Optional modules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kern="1200" dirty="0" smtClean="0">
                <a:solidFill>
                  <a:schemeClr val="tx1"/>
                </a:solidFill>
                <a:effectLst/>
                <a:latin typeface="+mn-lt"/>
                <a:ea typeface="+mn-ea"/>
                <a:cs typeface="+mn-cs"/>
              </a:rPr>
              <a:t>2015 BRFSS: </a:t>
            </a:r>
            <a:endParaRPr lang="en-U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Subjective Cognitive </a:t>
            </a:r>
            <a:r>
              <a:rPr lang="en-US" sz="1400" dirty="0" smtClean="0"/>
              <a:t>Decline Module measures self-reported increased confusion or memory loss and its associated effect. </a:t>
            </a:r>
            <a:endParaRPr lang="en-US"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mn-lt"/>
                <a:ea typeface="+mn-ea"/>
                <a:cs typeface="+mn-cs"/>
              </a:rPr>
              <a:t>1 in 7 adults age 45 or older reported subjective cognitive decline (SCD) . ( Source: 2016 TN Behavioral Risk Factor Surveillance System)</a:t>
            </a:r>
            <a:endParaRPr lang="en-US" sz="1400" dirty="0" smtClean="0"/>
          </a:p>
          <a:p>
            <a:r>
              <a:rPr lang="en-US" sz="1400" kern="1200" dirty="0" smtClean="0">
                <a:solidFill>
                  <a:schemeClr val="tx1"/>
                </a:solidFill>
                <a:effectLst/>
                <a:latin typeface="+mn-lt"/>
                <a:ea typeface="+mn-ea"/>
                <a:cs typeface="+mn-cs"/>
              </a:rPr>
              <a:t>SCD is the self-reported worsening or more frequent confusion or memory loss over the past year and is one of the earliest symptoms of Alzheimer's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r>
              <a:rPr lang="en-US" sz="1400" dirty="0" smtClean="0"/>
              <a:t>Using data gleaned</a:t>
            </a:r>
            <a:r>
              <a:rPr lang="en-US" sz="1400" baseline="0" dirty="0" smtClean="0"/>
              <a:t> through available surveillance </a:t>
            </a:r>
            <a:r>
              <a:rPr lang="en-US" sz="1400" baseline="0" dirty="0" smtClean="0"/>
              <a:t>strategies </a:t>
            </a:r>
            <a:r>
              <a:rPr lang="en-US" sz="1400" baseline="0" dirty="0" smtClean="0"/>
              <a:t>and other sources to inform public health program and policy responses to cognitive health, </a:t>
            </a:r>
            <a:r>
              <a:rPr lang="en-US" sz="1400" baseline="0" dirty="0" err="1" smtClean="0"/>
              <a:t>impairement</a:t>
            </a:r>
            <a:r>
              <a:rPr lang="en-US" sz="1400" baseline="0" dirty="0" smtClean="0"/>
              <a:t>, and caregiving</a:t>
            </a:r>
            <a:endParaRPr lang="en-US" sz="1400" dirty="0"/>
          </a:p>
        </p:txBody>
      </p:sp>
      <p:sp>
        <p:nvSpPr>
          <p:cNvPr id="4" name="Slide Number Placeholder 3"/>
          <p:cNvSpPr>
            <a:spLocks noGrp="1"/>
          </p:cNvSpPr>
          <p:nvPr>
            <p:ph type="sldNum" sz="quarter" idx="10"/>
          </p:nvPr>
        </p:nvSpPr>
        <p:spPr/>
        <p:txBody>
          <a:bodyPr/>
          <a:lstStyle/>
          <a:p>
            <a:fld id="{E542E111-44C4-437E-A513-758F31746EE3}" type="slidenum">
              <a:rPr lang="en-US" smtClean="0"/>
              <a:t>17</a:t>
            </a:fld>
            <a:endParaRPr lang="en-US"/>
          </a:p>
        </p:txBody>
      </p:sp>
    </p:spTree>
    <p:extLst>
      <p:ext uri="{BB962C8B-B14F-4D97-AF65-F5344CB8AC3E}">
        <p14:creationId xmlns:p14="http://schemas.microsoft.com/office/powerpoint/2010/main" val="2102091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2E111-44C4-437E-A513-758F31746EE3}" type="slidenum">
              <a:rPr lang="en-US" smtClean="0"/>
              <a:t>18</a:t>
            </a:fld>
            <a:endParaRPr lang="en-US"/>
          </a:p>
        </p:txBody>
      </p:sp>
    </p:spTree>
    <p:extLst>
      <p:ext uri="{BB962C8B-B14F-4D97-AF65-F5344CB8AC3E}">
        <p14:creationId xmlns:p14="http://schemas.microsoft.com/office/powerpoint/2010/main" val="3115468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2E111-44C4-437E-A513-758F31746EE3}" type="slidenum">
              <a:rPr lang="en-US" smtClean="0"/>
              <a:t>19</a:t>
            </a:fld>
            <a:endParaRPr lang="en-US"/>
          </a:p>
        </p:txBody>
      </p:sp>
    </p:spTree>
    <p:extLst>
      <p:ext uri="{BB962C8B-B14F-4D97-AF65-F5344CB8AC3E}">
        <p14:creationId xmlns:p14="http://schemas.microsoft.com/office/powerpoint/2010/main" val="10596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50329" indent="-288588">
              <a:defRPr>
                <a:solidFill>
                  <a:schemeClr val="tx1"/>
                </a:solidFill>
                <a:latin typeface="Gill Sans MT" panose="020B0502020104020203" pitchFamily="34" charset="0"/>
              </a:defRPr>
            </a:lvl2pPr>
            <a:lvl3pPr marL="1155871" indent="-230871">
              <a:defRPr>
                <a:solidFill>
                  <a:schemeClr val="tx1"/>
                </a:solidFill>
                <a:latin typeface="Gill Sans MT" panose="020B0502020104020203" pitchFamily="34" charset="0"/>
              </a:defRPr>
            </a:lvl3pPr>
            <a:lvl4pPr marL="1617613" indent="-230871">
              <a:defRPr>
                <a:solidFill>
                  <a:schemeClr val="tx1"/>
                </a:solidFill>
                <a:latin typeface="Gill Sans MT" panose="020B0502020104020203" pitchFamily="34" charset="0"/>
              </a:defRPr>
            </a:lvl4pPr>
            <a:lvl5pPr marL="2080872" indent="-230871">
              <a:defRPr>
                <a:solidFill>
                  <a:schemeClr val="tx1"/>
                </a:solidFill>
                <a:latin typeface="Gill Sans MT" panose="020B0502020104020203" pitchFamily="34" charset="0"/>
              </a:defRPr>
            </a:lvl5pPr>
            <a:lvl6pPr marL="2518311" indent="-230871" defTabSz="437438" eaLnBrk="0" fontAlgn="base" hangingPunct="0">
              <a:spcBef>
                <a:spcPct val="0"/>
              </a:spcBef>
              <a:spcAft>
                <a:spcPct val="0"/>
              </a:spcAft>
              <a:defRPr>
                <a:solidFill>
                  <a:schemeClr val="tx1"/>
                </a:solidFill>
                <a:latin typeface="Gill Sans MT" panose="020B0502020104020203" pitchFamily="34" charset="0"/>
              </a:defRPr>
            </a:lvl6pPr>
            <a:lvl7pPr marL="2955750" indent="-230871" defTabSz="437438" eaLnBrk="0" fontAlgn="base" hangingPunct="0">
              <a:spcBef>
                <a:spcPct val="0"/>
              </a:spcBef>
              <a:spcAft>
                <a:spcPct val="0"/>
              </a:spcAft>
              <a:defRPr>
                <a:solidFill>
                  <a:schemeClr val="tx1"/>
                </a:solidFill>
                <a:latin typeface="Gill Sans MT" panose="020B0502020104020203" pitchFamily="34" charset="0"/>
              </a:defRPr>
            </a:lvl7pPr>
            <a:lvl8pPr marL="3393189" indent="-230871" defTabSz="437438" eaLnBrk="0" fontAlgn="base" hangingPunct="0">
              <a:spcBef>
                <a:spcPct val="0"/>
              </a:spcBef>
              <a:spcAft>
                <a:spcPct val="0"/>
              </a:spcAft>
              <a:defRPr>
                <a:solidFill>
                  <a:schemeClr val="tx1"/>
                </a:solidFill>
                <a:latin typeface="Gill Sans MT" panose="020B0502020104020203" pitchFamily="34" charset="0"/>
              </a:defRPr>
            </a:lvl8pPr>
            <a:lvl9pPr marL="3830627" indent="-230871" defTabSz="437438"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3E417C4-19E5-4B29-9B93-0A080A73B1E3}" type="slidenum">
              <a:rPr lang="en-US" altLang="en-US" smtClean="0">
                <a:latin typeface="Calibri" panose="020F0502020204030204" pitchFamily="34" charset="0"/>
              </a:rPr>
              <a:pPr fontAlgn="base">
                <a:spcBef>
                  <a:spcPct val="0"/>
                </a:spcBef>
                <a:spcAft>
                  <a:spcPct val="0"/>
                </a:spcAft>
              </a:pPr>
              <a:t>2</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955203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24916">
              <a:defRPr/>
            </a:pPr>
            <a:r>
              <a:rPr lang="en-US" dirty="0" smtClean="0">
                <a:effectLst/>
              </a:rPr>
              <a:t>Public health programs as well as stakeholder programs have an opportunity to employ approaches to optimize brain health and potentially prevent cognitive decline.</a:t>
            </a:r>
            <a:endParaRPr lang="en-US" b="1" dirty="0"/>
          </a:p>
          <a:p>
            <a:pPr defTabSz="924916">
              <a:defRPr/>
            </a:pPr>
            <a:endParaRPr lang="en-US" b="1" dirty="0"/>
          </a:p>
          <a:p>
            <a:pPr defTabSz="924916">
              <a:defRPr/>
            </a:pPr>
            <a:r>
              <a:rPr lang="en-US" b="1" dirty="0"/>
              <a:t>Brain health and cognitive decline risk factors can be seamlessly integrated into existing campaigns promoting health and chronic disease management for people across the lifespan.  Partners may already have campaigns </a:t>
            </a:r>
            <a:r>
              <a:rPr lang="en-US" dirty="0"/>
              <a:t> influencing healthy brain development strategies from birth, infancy, childhood and into adulthood through your efforts with ACEs ( Adverse Childhood Experiences) , “Talk to Me Baby”, “Baby and Me- Tobacco Free”, tobacco cessation campaigns with youth and teens ( T4 groups, </a:t>
            </a:r>
            <a:r>
              <a:rPr lang="en-US" dirty="0" err="1"/>
              <a:t>TNStrong</a:t>
            </a:r>
            <a:r>
              <a:rPr lang="en-US" dirty="0"/>
              <a:t>,) diabetes prevention, heart health ,and other evidence-based programs. </a:t>
            </a:r>
            <a:endParaRPr lang="en-US" dirty="0" smtClean="0"/>
          </a:p>
          <a:p>
            <a:pPr defTabSz="924916">
              <a:defRPr/>
            </a:pPr>
            <a:endParaRPr lang="en-US" dirty="0" smtClean="0"/>
          </a:p>
          <a:p>
            <a:pPr defTabSz="924916">
              <a:defRPr/>
            </a:pPr>
            <a:r>
              <a:rPr lang="en-US" b="1" dirty="0" smtClean="0"/>
              <a:t>MENTION</a:t>
            </a:r>
            <a:r>
              <a:rPr lang="en-US" b="1" baseline="0" dirty="0" smtClean="0"/>
              <a:t> HEART AND HEAD CONNECTION HERE</a:t>
            </a:r>
            <a:endParaRPr lang="en-US" b="1"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50329" indent="-288588">
              <a:defRPr>
                <a:solidFill>
                  <a:schemeClr val="tx1"/>
                </a:solidFill>
                <a:latin typeface="Gill Sans MT" panose="020B0502020104020203" pitchFamily="34" charset="0"/>
              </a:defRPr>
            </a:lvl2pPr>
            <a:lvl3pPr marL="1155871" indent="-230871">
              <a:defRPr>
                <a:solidFill>
                  <a:schemeClr val="tx1"/>
                </a:solidFill>
                <a:latin typeface="Gill Sans MT" panose="020B0502020104020203" pitchFamily="34" charset="0"/>
              </a:defRPr>
            </a:lvl3pPr>
            <a:lvl4pPr marL="1617613" indent="-230871">
              <a:defRPr>
                <a:solidFill>
                  <a:schemeClr val="tx1"/>
                </a:solidFill>
                <a:latin typeface="Gill Sans MT" panose="020B0502020104020203" pitchFamily="34" charset="0"/>
              </a:defRPr>
            </a:lvl4pPr>
            <a:lvl5pPr marL="2080872" indent="-230871">
              <a:defRPr>
                <a:solidFill>
                  <a:schemeClr val="tx1"/>
                </a:solidFill>
                <a:latin typeface="Gill Sans MT" panose="020B0502020104020203" pitchFamily="34" charset="0"/>
              </a:defRPr>
            </a:lvl5pPr>
            <a:lvl6pPr marL="2518311" indent="-230871" defTabSz="437438" eaLnBrk="0" fontAlgn="base" hangingPunct="0">
              <a:spcBef>
                <a:spcPct val="0"/>
              </a:spcBef>
              <a:spcAft>
                <a:spcPct val="0"/>
              </a:spcAft>
              <a:defRPr>
                <a:solidFill>
                  <a:schemeClr val="tx1"/>
                </a:solidFill>
                <a:latin typeface="Gill Sans MT" panose="020B0502020104020203" pitchFamily="34" charset="0"/>
              </a:defRPr>
            </a:lvl6pPr>
            <a:lvl7pPr marL="2955750" indent="-230871" defTabSz="437438" eaLnBrk="0" fontAlgn="base" hangingPunct="0">
              <a:spcBef>
                <a:spcPct val="0"/>
              </a:spcBef>
              <a:spcAft>
                <a:spcPct val="0"/>
              </a:spcAft>
              <a:defRPr>
                <a:solidFill>
                  <a:schemeClr val="tx1"/>
                </a:solidFill>
                <a:latin typeface="Gill Sans MT" panose="020B0502020104020203" pitchFamily="34" charset="0"/>
              </a:defRPr>
            </a:lvl7pPr>
            <a:lvl8pPr marL="3393189" indent="-230871" defTabSz="437438" eaLnBrk="0" fontAlgn="base" hangingPunct="0">
              <a:spcBef>
                <a:spcPct val="0"/>
              </a:spcBef>
              <a:spcAft>
                <a:spcPct val="0"/>
              </a:spcAft>
              <a:defRPr>
                <a:solidFill>
                  <a:schemeClr val="tx1"/>
                </a:solidFill>
                <a:latin typeface="Gill Sans MT" panose="020B0502020104020203" pitchFamily="34" charset="0"/>
              </a:defRPr>
            </a:lvl8pPr>
            <a:lvl9pPr marL="3830627" indent="-230871" defTabSz="437438"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3E417C4-19E5-4B29-9B93-0A080A73B1E3}" type="slidenum">
              <a:rPr lang="en-US" altLang="en-US" smtClean="0">
                <a:latin typeface="Calibri" panose="020F0502020204030204" pitchFamily="34" charset="0"/>
              </a:rPr>
              <a:pPr fontAlgn="base">
                <a:spcBef>
                  <a:spcPct val="0"/>
                </a:spcBef>
                <a:spcAft>
                  <a:spcPct val="0"/>
                </a:spcAft>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55203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2019 Healthy Aging Brain Brief and Strategies for Action: Alzheimer’s and Other Dementias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Pic 1: The </a:t>
            </a:r>
            <a:r>
              <a:rPr lang="en-US" sz="1200" b="1" i="1" kern="1200" dirty="0" smtClean="0">
                <a:solidFill>
                  <a:schemeClr val="tx1"/>
                </a:solidFill>
                <a:effectLst/>
                <a:latin typeface="+mn-lt"/>
                <a:ea typeface="+mn-ea"/>
                <a:cs typeface="+mn-cs"/>
              </a:rPr>
              <a:t>Brain Brief</a:t>
            </a:r>
            <a:r>
              <a:rPr lang="en-US" sz="1200" i="1" kern="1200" dirty="0" smtClean="0">
                <a:solidFill>
                  <a:schemeClr val="tx1"/>
                </a:solidFill>
                <a:effectLst/>
                <a:latin typeface="+mn-lt"/>
                <a:ea typeface="+mn-ea"/>
                <a:cs typeface="+mn-cs"/>
              </a:rPr>
              <a:t> provides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overview of the Scope and Burden of Alzheimer’s and Cognitive Decline within our state. The brief identifies low or no-cost opportunities to integrate dementia and cognitive decline risk messaging to our existing public health promotion </a:t>
            </a:r>
            <a:r>
              <a:rPr lang="en-US" sz="1200" kern="1200" dirty="0" err="1" smtClean="0">
                <a:solidFill>
                  <a:schemeClr val="tx1"/>
                </a:solidFill>
                <a:effectLst/>
                <a:latin typeface="+mn-lt"/>
                <a:ea typeface="+mn-ea"/>
                <a:cs typeface="+mn-cs"/>
              </a:rPr>
              <a:t>campaigns.The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brief contains information 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Alzheimer’s Disease and Coexisting Conditions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Disparities among Subpopulations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Caregiver Burden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Modifiable Risk Factors to Reduce Cognitive Decline―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Importance of Early Detection and Diagnosis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Population Health &amp; Recommended Strategies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Strategies for Action and Partnerships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 2: </a:t>
            </a:r>
            <a:r>
              <a:rPr lang="en-US" sz="1200" kern="1200" dirty="0" smtClean="0">
                <a:solidFill>
                  <a:schemeClr val="tx1"/>
                </a:solidFill>
                <a:effectLst/>
                <a:latin typeface="+mn-lt"/>
                <a:ea typeface="+mn-ea"/>
                <a:cs typeface="+mn-cs"/>
              </a:rPr>
              <a:t>The brief was intentional developed to allow each explored topic to be a stand-alone page. For example, if our public health staff  are involved in a workplace imitative promoting tobacco cessation, they could print out the specific topic page from the brief to find quick strategies to advance awareness between brain health and physical health by connecting  dementia and cognitive decline risk messaging to our current public health campaigns on tobacco prevention. In addition to this slide which provides the percent of adult smokers by county, , we  also included Alzheimer’s prevalence data by county. This allows public health staff to utilize county-level  prevalence data, and  educational programs to inform and target public health programming and action. </a:t>
            </a:r>
          </a:p>
          <a:p>
            <a:r>
              <a:rPr lang="en-US" sz="1200" b="1" kern="1200" dirty="0" smtClean="0">
                <a:solidFill>
                  <a:schemeClr val="tx1"/>
                </a:solidFill>
                <a:effectLst/>
                <a:latin typeface="+mn-lt"/>
                <a:ea typeface="+mn-ea"/>
                <a:cs typeface="+mn-cs"/>
              </a:rPr>
              <a:t>Pic  3: Tourism: </a:t>
            </a:r>
            <a:r>
              <a:rPr lang="en-US" sz="1200" kern="1200" dirty="0" smtClean="0">
                <a:solidFill>
                  <a:schemeClr val="tx1"/>
                </a:solidFill>
                <a:effectLst/>
                <a:latin typeface="+mn-lt"/>
                <a:ea typeface="+mn-ea"/>
                <a:cs typeface="+mn-cs"/>
              </a:rPr>
              <a:t>The brief suggests ways in which public health can leverage collaborative partnerships with many sectors (Economic Development, Healthcare, Tourism,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to raise awareness and inspire targeted action around Alzheimer’s disease and dementia reduction.</a:t>
            </a:r>
            <a:r>
              <a:rPr lang="en-US" sz="1200" i="1" kern="1200" dirty="0" smtClean="0">
                <a:solidFill>
                  <a:schemeClr val="tx1"/>
                </a:solidFill>
                <a:effectLst/>
                <a:latin typeface="+mn-lt"/>
                <a:ea typeface="+mn-ea"/>
                <a:cs typeface="+mn-cs"/>
              </a:rPr>
              <a:t> One example provided in the brief showcases opportunities that exists for the state’s department of tourism to actively engage with Alzheimer’s and other dementia issues by developing partnerships to create and support local dementia-friendly communities and encouraging retire TN partners to participate in dementia/Alzheimer’s training.. Due to the robust Retire Tennessee campaign encouraging retirees to relocate to our state, the department of tourism could benefit from supporting this effort and play a role in supporting the health of the population they are targeting.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21</a:t>
            </a:fld>
            <a:endParaRPr lang="en-US"/>
          </a:p>
        </p:txBody>
      </p:sp>
    </p:spTree>
    <p:extLst>
      <p:ext uri="{BB962C8B-B14F-4D97-AF65-F5344CB8AC3E}">
        <p14:creationId xmlns:p14="http://schemas.microsoft.com/office/powerpoint/2010/main" val="3388747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22</a:t>
            </a:fld>
            <a:endParaRPr lang="en-US"/>
          </a:p>
        </p:txBody>
      </p:sp>
    </p:spTree>
    <p:extLst>
      <p:ext uri="{BB962C8B-B14F-4D97-AF65-F5344CB8AC3E}">
        <p14:creationId xmlns:p14="http://schemas.microsoft.com/office/powerpoint/2010/main" val="3446401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development of </a:t>
            </a:r>
            <a:r>
              <a:rPr lang="en-US" sz="1200" b="1" kern="1200" dirty="0" smtClean="0">
                <a:solidFill>
                  <a:schemeClr val="tx1"/>
                </a:solidFill>
                <a:effectLst/>
                <a:latin typeface="+mn-lt"/>
                <a:ea typeface="+mn-ea"/>
                <a:cs typeface="+mn-cs"/>
              </a:rPr>
              <a:t>The Alzheimer’s Disease and Brain Health website  </a:t>
            </a:r>
            <a:r>
              <a:rPr lang="en-US" sz="1200" kern="1200" dirty="0" smtClean="0">
                <a:solidFill>
                  <a:schemeClr val="tx1"/>
                </a:solidFill>
                <a:effectLst/>
                <a:latin typeface="+mn-lt"/>
                <a:ea typeface="+mn-ea"/>
                <a:cs typeface="+mn-cs"/>
              </a:rPr>
              <a:t>within our Department’s existing website was important to ensure that our public health professionals have access to evidence=based Alzheimer’s disease and dementia related educational information. The website was designed to be utilized by our department’s public health professionals, the general public and the healthcare community to raise awareness and outreach efforts concerning brain health, Alzheimer’s and other dementias.</a:t>
            </a:r>
          </a:p>
          <a:p>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23</a:t>
            </a:fld>
            <a:endParaRPr lang="en-US"/>
          </a:p>
        </p:txBody>
      </p:sp>
    </p:spTree>
    <p:extLst>
      <p:ext uri="{BB962C8B-B14F-4D97-AF65-F5344CB8AC3E}">
        <p14:creationId xmlns:p14="http://schemas.microsoft.com/office/powerpoint/2010/main" val="3446401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the website, our department partnered with our state’s Alzheimer’s Association to develop and conduct </a:t>
            </a:r>
            <a:r>
              <a:rPr lang="en-US" sz="1200" b="1" kern="1200" dirty="0" smtClean="0">
                <a:solidFill>
                  <a:schemeClr val="tx1"/>
                </a:solidFill>
                <a:effectLst/>
                <a:latin typeface="+mn-lt"/>
                <a:ea typeface="+mn-ea"/>
                <a:cs typeface="+mn-cs"/>
              </a:rPr>
              <a:t>a live training webinar </a:t>
            </a:r>
            <a:r>
              <a:rPr lang="en-US" sz="1200" kern="1200" dirty="0" smtClean="0">
                <a:solidFill>
                  <a:schemeClr val="tx1"/>
                </a:solidFill>
                <a:effectLst/>
                <a:latin typeface="+mn-lt"/>
                <a:ea typeface="+mn-ea"/>
                <a:cs typeface="+mn-cs"/>
              </a:rPr>
              <a:t>to educate our public health professionals on cognitive health, health indicators, the importance of early detection and diagnosis, the role of caregivers and the burden of Alzheimer’s disease &amp; Alzheimer’s as a public health issue.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24</a:t>
            </a:fld>
            <a:endParaRPr lang="en-US"/>
          </a:p>
        </p:txBody>
      </p:sp>
    </p:spTree>
    <p:extLst>
      <p:ext uri="{BB962C8B-B14F-4D97-AF65-F5344CB8AC3E}">
        <p14:creationId xmlns:p14="http://schemas.microsoft.com/office/powerpoint/2010/main" val="3446401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of Alzheimer’s disease and other dementias should be viewed as a continuum across the life span that begins with healthy cognitive functioning. Over many years, physiological changes occur in the brain that are pre-symptomatic but eventually can result in mild cognitive impairment, when changes in memory or thinking become noticeable to persons affected, loved ones, colleagues, and friends. While a person with mild cognitive impairment is at greater risk of developing dementia, this is not inevitable.</a:t>
            </a:r>
          </a:p>
          <a:p>
            <a:r>
              <a:rPr lang="en-US" b="1" dirty="0"/>
              <a:t>There is growing scientific evidence that healthy behaviors, which have been shown to prevent cancer, diabetes, and cardiovascular disease, also may reduce risk for cognitive decline and possibly dementia.</a:t>
            </a:r>
            <a:endParaRPr lang="en-US" dirty="0"/>
          </a:p>
          <a:p>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25</a:t>
            </a:fld>
            <a:endParaRPr lang="en-US"/>
          </a:p>
        </p:txBody>
      </p:sp>
    </p:spTree>
    <p:extLst>
      <p:ext uri="{BB962C8B-B14F-4D97-AF65-F5344CB8AC3E}">
        <p14:creationId xmlns:p14="http://schemas.microsoft.com/office/powerpoint/2010/main" val="4086042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can play a central role in offering information, guidance, and supportive resources to caregivers to help them provide effective dementia care and attend to their own well-being. </a:t>
            </a:r>
            <a:endParaRPr lang="en-US" dirty="0" smtClean="0"/>
          </a:p>
          <a:p>
            <a:r>
              <a:rPr lang="en-US" dirty="0"/>
              <a:t>Some of the many resources that public health can help expand, promote, or tailor to specific populations </a:t>
            </a:r>
            <a:r>
              <a:rPr lang="en-US" dirty="0" smtClean="0"/>
              <a:t>include ( READ from list)</a:t>
            </a:r>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26</a:t>
            </a:fld>
            <a:endParaRPr lang="en-US"/>
          </a:p>
        </p:txBody>
      </p:sp>
    </p:spTree>
    <p:extLst>
      <p:ext uri="{BB962C8B-B14F-4D97-AF65-F5344CB8AC3E}">
        <p14:creationId xmlns:p14="http://schemas.microsoft.com/office/powerpoint/2010/main" val="3436883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partnership with our state’s Alzheimer’s Association, we developed </a:t>
            </a:r>
            <a:r>
              <a:rPr lang="en-US" sz="1200" b="1" kern="1200" dirty="0" smtClean="0">
                <a:solidFill>
                  <a:schemeClr val="tx1"/>
                </a:solidFill>
                <a:effectLst/>
                <a:latin typeface="+mn-lt"/>
                <a:ea typeface="+mn-ea"/>
                <a:cs typeface="+mn-cs"/>
              </a:rPr>
              <a:t>The Healthy Brain Toolkit</a:t>
            </a:r>
            <a:r>
              <a:rPr lang="en-US" sz="1200" kern="1200" dirty="0" smtClean="0">
                <a:solidFill>
                  <a:schemeClr val="tx1"/>
                </a:solidFill>
                <a:effectLst/>
                <a:latin typeface="+mn-lt"/>
                <a:ea typeface="+mn-ea"/>
                <a:cs typeface="+mn-cs"/>
              </a:rPr>
              <a:t> which is designed to increase the public’s awareness of brain health by providing our public health professionals with tailored tools and resources to integrate brain health messages into our existing public health programming on physical inactivity, obesity, tobacco use, and substance abuse. The toolkit is being shared with our regional, metro and county health department’s both electronically and hard print.</a:t>
            </a:r>
          </a:p>
          <a:p>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27</a:t>
            </a:fld>
            <a:endParaRPr lang="en-US"/>
          </a:p>
        </p:txBody>
      </p:sp>
    </p:spTree>
    <p:extLst>
      <p:ext uri="{BB962C8B-B14F-4D97-AF65-F5344CB8AC3E}">
        <p14:creationId xmlns:p14="http://schemas.microsoft.com/office/powerpoint/2010/main" val="1004399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2E111-44C4-437E-A513-758F31746EE3}" type="slidenum">
              <a:rPr lang="en-US" smtClean="0"/>
              <a:t>28</a:t>
            </a:fld>
            <a:endParaRPr lang="en-US"/>
          </a:p>
        </p:txBody>
      </p:sp>
    </p:spTree>
    <p:extLst>
      <p:ext uri="{BB962C8B-B14F-4D97-AF65-F5344CB8AC3E}">
        <p14:creationId xmlns:p14="http://schemas.microsoft.com/office/powerpoint/2010/main" val="1090685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baseline="0" dirty="0" smtClean="0"/>
              <a:t> in a series of road maps--</a:t>
            </a:r>
            <a:r>
              <a:rPr lang="en-US" sz="1200" kern="1200" dirty="0" smtClean="0">
                <a:solidFill>
                  <a:schemeClr val="tx1"/>
                </a:solidFill>
                <a:effectLst/>
                <a:latin typeface="+mn-lt"/>
                <a:ea typeface="+mn-ea"/>
                <a:cs typeface="+mn-cs"/>
              </a:rPr>
              <a:t>charts a course to mobilize action among state and local public </a:t>
            </a:r>
            <a:r>
              <a:rPr lang="en-US" sz="1200" b="1" kern="1200" dirty="0" smtClean="0">
                <a:solidFill>
                  <a:schemeClr val="tx1"/>
                </a:solidFill>
                <a:effectLst/>
                <a:latin typeface="+mn-lt"/>
                <a:ea typeface="+mn-ea"/>
                <a:cs typeface="+mn-cs"/>
              </a:rPr>
              <a:t>health</a:t>
            </a:r>
            <a:r>
              <a:rPr lang="en-US" sz="1200" kern="1200" dirty="0" smtClean="0">
                <a:solidFill>
                  <a:schemeClr val="tx1"/>
                </a:solidFill>
                <a:effectLst/>
                <a:latin typeface="+mn-lt"/>
                <a:ea typeface="+mn-ea"/>
                <a:cs typeface="+mn-cs"/>
              </a:rPr>
              <a:t> agencies and their partners. The </a:t>
            </a:r>
            <a:r>
              <a:rPr lang="en-US" sz="1200" b="1" kern="1200" dirty="0" smtClean="0">
                <a:solidFill>
                  <a:schemeClr val="tx1"/>
                </a:solidFill>
                <a:effectLst/>
                <a:latin typeface="+mn-lt"/>
                <a:ea typeface="+mn-ea"/>
                <a:cs typeface="+mn-cs"/>
              </a:rPr>
              <a:t>Road Map’s 25 item Action Agenda</a:t>
            </a:r>
            <a:r>
              <a:rPr lang="en-US" sz="1200" kern="1200" dirty="0" smtClean="0">
                <a:solidFill>
                  <a:schemeClr val="tx1"/>
                </a:solidFill>
                <a:effectLst/>
                <a:latin typeface="+mn-lt"/>
                <a:ea typeface="+mn-ea"/>
                <a:cs typeface="+mn-cs"/>
              </a:rPr>
              <a:t> prepares all communities to act quickly and strategically by stimulating changes in policies, systems, and environments.</a:t>
            </a:r>
          </a:p>
          <a:p>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29</a:t>
            </a:fld>
            <a:endParaRPr lang="en-US"/>
          </a:p>
        </p:txBody>
      </p:sp>
    </p:spTree>
    <p:extLst>
      <p:ext uri="{BB962C8B-B14F-4D97-AF65-F5344CB8AC3E}">
        <p14:creationId xmlns:p14="http://schemas.microsoft.com/office/powerpoint/2010/main" val="262380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3</a:t>
            </a:fld>
            <a:endParaRPr lang="en-US" dirty="0"/>
          </a:p>
        </p:txBody>
      </p:sp>
    </p:spTree>
    <p:extLst>
      <p:ext uri="{BB962C8B-B14F-4D97-AF65-F5344CB8AC3E}">
        <p14:creationId xmlns:p14="http://schemas.microsoft.com/office/powerpoint/2010/main" val="1819768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Road Map is organized by four Essential Services of Public Health</a:t>
            </a:r>
          </a:p>
          <a:p>
            <a:pPr marL="173422" indent="-173422" eaLnBrk="1" fontAlgn="auto" hangingPunct="1">
              <a:spcBef>
                <a:spcPts val="0"/>
              </a:spcBef>
              <a:spcAft>
                <a:spcPts val="0"/>
              </a:spcAft>
              <a:buFontTx/>
              <a:buChar char="-"/>
              <a:defRPr/>
            </a:pPr>
            <a:r>
              <a:rPr lang="en-US" dirty="0" smtClean="0"/>
              <a:t>Assure a competent workforce</a:t>
            </a:r>
          </a:p>
          <a:p>
            <a:pPr marL="173422" indent="-173422" eaLnBrk="1" fontAlgn="auto" hangingPunct="1">
              <a:spcBef>
                <a:spcPts val="0"/>
              </a:spcBef>
              <a:spcAft>
                <a:spcPts val="0"/>
              </a:spcAft>
              <a:buFontTx/>
              <a:buChar char="-"/>
              <a:defRPr/>
            </a:pPr>
            <a:r>
              <a:rPr lang="en-US" dirty="0" smtClean="0"/>
              <a:t>Monitor and evaluate</a:t>
            </a:r>
          </a:p>
          <a:p>
            <a:pPr marL="173422" indent="-173422" eaLnBrk="1" fontAlgn="auto" hangingPunct="1">
              <a:spcBef>
                <a:spcPts val="0"/>
              </a:spcBef>
              <a:spcAft>
                <a:spcPts val="0"/>
              </a:spcAft>
              <a:buFontTx/>
              <a:buChar char="-"/>
              <a:defRPr/>
            </a:pPr>
            <a:r>
              <a:rPr lang="en-US" dirty="0" smtClean="0"/>
              <a:t>Develop policies and mobilize partnerships</a:t>
            </a:r>
          </a:p>
          <a:p>
            <a:pPr marL="173422" indent="-173422" eaLnBrk="1" fontAlgn="auto" hangingPunct="1">
              <a:spcBef>
                <a:spcPts val="0"/>
              </a:spcBef>
              <a:spcAft>
                <a:spcPts val="0"/>
              </a:spcAft>
              <a:buFontTx/>
              <a:buChar char="-"/>
              <a:defRPr/>
            </a:pPr>
            <a:r>
              <a:rPr lang="en-US" dirty="0" smtClean="0"/>
              <a:t>Educate and empower communities</a:t>
            </a:r>
          </a:p>
          <a:p>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30</a:t>
            </a:fld>
            <a:endParaRPr lang="en-US"/>
          </a:p>
        </p:txBody>
      </p:sp>
    </p:spTree>
    <p:extLst>
      <p:ext uri="{BB962C8B-B14F-4D97-AF65-F5344CB8AC3E}">
        <p14:creationId xmlns:p14="http://schemas.microsoft.com/office/powerpoint/2010/main" val="3144113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Road Map is organized by four Essential Services of Public Health</a:t>
            </a:r>
          </a:p>
          <a:p>
            <a:pPr marL="173422" indent="-173422" eaLnBrk="1" fontAlgn="auto" hangingPunct="1">
              <a:spcBef>
                <a:spcPts val="0"/>
              </a:spcBef>
              <a:spcAft>
                <a:spcPts val="0"/>
              </a:spcAft>
              <a:buFontTx/>
              <a:buChar char="-"/>
              <a:defRPr/>
            </a:pPr>
            <a:r>
              <a:rPr lang="en-US" dirty="0" smtClean="0"/>
              <a:t>Assure a competent workforce</a:t>
            </a:r>
          </a:p>
          <a:p>
            <a:pPr marL="173422" indent="-173422" eaLnBrk="1" fontAlgn="auto" hangingPunct="1">
              <a:spcBef>
                <a:spcPts val="0"/>
              </a:spcBef>
              <a:spcAft>
                <a:spcPts val="0"/>
              </a:spcAft>
              <a:buFontTx/>
              <a:buChar char="-"/>
              <a:defRPr/>
            </a:pPr>
            <a:r>
              <a:rPr lang="en-US" dirty="0" smtClean="0"/>
              <a:t>Monitor and evaluate</a:t>
            </a:r>
          </a:p>
          <a:p>
            <a:pPr marL="173422" indent="-173422" eaLnBrk="1" fontAlgn="auto" hangingPunct="1">
              <a:spcBef>
                <a:spcPts val="0"/>
              </a:spcBef>
              <a:spcAft>
                <a:spcPts val="0"/>
              </a:spcAft>
              <a:buFontTx/>
              <a:buChar char="-"/>
              <a:defRPr/>
            </a:pPr>
            <a:r>
              <a:rPr lang="en-US" dirty="0" smtClean="0"/>
              <a:t>Develop policies and mobilize partnerships</a:t>
            </a:r>
          </a:p>
          <a:p>
            <a:pPr marL="173422" indent="-173422" eaLnBrk="1" fontAlgn="auto" hangingPunct="1">
              <a:spcBef>
                <a:spcPts val="0"/>
              </a:spcBef>
              <a:spcAft>
                <a:spcPts val="0"/>
              </a:spcAft>
              <a:buFontTx/>
              <a:buChar char="-"/>
              <a:defRPr/>
            </a:pPr>
            <a:r>
              <a:rPr lang="en-US" dirty="0" smtClean="0"/>
              <a:t>Educate and empower communities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Actions within each of these four domains is guided by three core principles to best reduce health disparities, collaborate across multiple sectors, and leverage resources for sustained impact.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the center, applied research and translation is needed to move science from bench to trench to widespread adoption of effective interventions</a:t>
            </a:r>
          </a:p>
          <a:p>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31</a:t>
            </a:fld>
            <a:endParaRPr lang="en-US"/>
          </a:p>
        </p:txBody>
      </p:sp>
    </p:spTree>
    <p:extLst>
      <p:ext uri="{BB962C8B-B14F-4D97-AF65-F5344CB8AC3E}">
        <p14:creationId xmlns:p14="http://schemas.microsoft.com/office/powerpoint/2010/main" val="2716365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As mentioned earlier, the Caregiver and Cognitive Decline optional</a:t>
            </a:r>
            <a:r>
              <a:rPr lang="en-US" b="1" baseline="0" dirty="0" smtClean="0"/>
              <a:t> modules will be administered in 2019.</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542E111-44C4-437E-A513-758F31746EE3}" type="slidenum">
              <a:rPr lang="en-US" smtClean="0"/>
              <a:t>32</a:t>
            </a:fld>
            <a:endParaRPr lang="en-US"/>
          </a:p>
        </p:txBody>
      </p:sp>
    </p:spTree>
    <p:extLst>
      <p:ext uri="{BB962C8B-B14F-4D97-AF65-F5344CB8AC3E}">
        <p14:creationId xmlns:p14="http://schemas.microsoft.com/office/powerpoint/2010/main" val="2801896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33</a:t>
            </a:fld>
            <a:endParaRPr lang="en-US"/>
          </a:p>
        </p:txBody>
      </p:sp>
    </p:spTree>
    <p:extLst>
      <p:ext uri="{BB962C8B-B14F-4D97-AF65-F5344CB8AC3E}">
        <p14:creationId xmlns:p14="http://schemas.microsoft.com/office/powerpoint/2010/main" val="3487918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2E111-44C4-437E-A513-758F31746EE3}" type="slidenum">
              <a:rPr lang="en-US" smtClean="0"/>
              <a:t>34</a:t>
            </a:fld>
            <a:endParaRPr lang="en-US"/>
          </a:p>
        </p:txBody>
      </p:sp>
    </p:spTree>
    <p:extLst>
      <p:ext uri="{BB962C8B-B14F-4D97-AF65-F5344CB8AC3E}">
        <p14:creationId xmlns:p14="http://schemas.microsoft.com/office/powerpoint/2010/main" val="456083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2E111-44C4-437E-A513-758F31746EE3}" type="slidenum">
              <a:rPr lang="en-US" smtClean="0"/>
              <a:t>35</a:t>
            </a:fld>
            <a:endParaRPr lang="en-US"/>
          </a:p>
        </p:txBody>
      </p:sp>
    </p:spTree>
    <p:extLst>
      <p:ext uri="{BB962C8B-B14F-4D97-AF65-F5344CB8AC3E}">
        <p14:creationId xmlns:p14="http://schemas.microsoft.com/office/powerpoint/2010/main" val="307429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2E111-44C4-437E-A513-758F31746EE3}" type="slidenum">
              <a:rPr lang="en-US" smtClean="0"/>
              <a:t>36</a:t>
            </a:fld>
            <a:endParaRPr lang="en-US"/>
          </a:p>
        </p:txBody>
      </p:sp>
    </p:spTree>
    <p:extLst>
      <p:ext uri="{BB962C8B-B14F-4D97-AF65-F5344CB8AC3E}">
        <p14:creationId xmlns:p14="http://schemas.microsoft.com/office/powerpoint/2010/main" val="397263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5637" y="4389437"/>
            <a:ext cx="5560060" cy="4156234"/>
          </a:xfrm>
        </p:spPr>
        <p:txBody>
          <a:bodyPr/>
          <a:lstStyle/>
          <a:p>
            <a:r>
              <a:rPr lang="en-US" altLang="en-US" sz="1200" b="1" dirty="0" smtClean="0"/>
              <a:t>Intro: </a:t>
            </a:r>
            <a:r>
              <a:rPr lang="en-US" sz="1200" dirty="0" smtClean="0"/>
              <a:t>Healthy aging is a life-long process. </a:t>
            </a:r>
          </a:p>
          <a:p>
            <a:r>
              <a:rPr lang="en-US" sz="1200" dirty="0" smtClean="0"/>
              <a:t> </a:t>
            </a:r>
          </a:p>
          <a:p>
            <a:r>
              <a:rPr lang="en-US" sz="1200" dirty="0" smtClean="0"/>
              <a:t>The role of public health in enhancing the physical health of older adults may be well-known to some. Public health’s role in maintaining cognitive health, a vital part of healthy aging and quality of life, is emerging. The need for a clearly delineated public health role comes at a critical time given the dramatic aging of the U.S. population. </a:t>
            </a:r>
          </a:p>
          <a:p>
            <a:pPr marL="171450" indent="-171450">
              <a:buFont typeface="Wingdings" panose="05000000000000000000" pitchFamily="2" charset="2"/>
              <a:buChar char="§"/>
            </a:pPr>
            <a:r>
              <a:rPr lang="en-US" sz="1200" b="1" dirty="0" smtClean="0"/>
              <a:t>Nationally, by </a:t>
            </a:r>
            <a:r>
              <a:rPr lang="en-US" sz="1200" dirty="0" smtClean="0"/>
              <a:t>the year</a:t>
            </a:r>
            <a:r>
              <a:rPr lang="en-US" sz="1200" baseline="0" dirty="0" smtClean="0"/>
              <a:t> 2030, 1 in every 5 Americans will be of retirement age, for the first time, the older adult population is projected to outnumber children. </a:t>
            </a:r>
            <a:endParaRPr lang="en-US" sz="1200" dirty="0" smtClean="0"/>
          </a:p>
          <a:p>
            <a:pPr marL="171450" indent="-171450">
              <a:buFont typeface="Arial" panose="020B0604020202020204" pitchFamily="34" charset="0"/>
              <a:buChar char="•"/>
            </a:pPr>
            <a:r>
              <a:rPr lang="en-US" sz="1200" b="1" dirty="0" smtClean="0"/>
              <a:t>As of 2017, TN </a:t>
            </a:r>
            <a:r>
              <a:rPr lang="en-US" sz="1200" dirty="0" smtClean="0"/>
              <a:t>is home to 1.57 million adults ages 60 and older. It is projected that this will grow by 37% to 2.16 million by 2030. By 2030, 28% of the entire population of TN will be 60 or older.</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 growing body of research showing the importance and connection between Alzheimer’s and other dementias and lifestyle-related risk factors (TDH’s “big four” factors contributing to the leading causes of death: physical activity, obesity, tobacco use, and substance abuse) in reducing the risk of cognitive decline.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These potentially modifiable risk factors have been </a:t>
            </a:r>
            <a:r>
              <a:rPr lang="en-US" sz="1200" b="1" kern="1200" dirty="0" smtClean="0">
                <a:solidFill>
                  <a:schemeClr val="tx1"/>
                </a:solidFill>
                <a:effectLst/>
                <a:latin typeface="+mn-lt"/>
                <a:ea typeface="+mn-ea"/>
                <a:cs typeface="+mn-cs"/>
              </a:rPr>
              <a:t>identified at multiple phases across the life span, not just in old age.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Risk for age-related brain disease, the number one fear of people over 50 in the USA, begins decades before symptoms appear. To preserve cognitive health, it is crucial that strategies and action plans must be undertaken across the lifespan and across multiple sectors to increase public awareness and education about known modifiable risk factors of cognitive decline and dementia. </a:t>
            </a:r>
          </a:p>
          <a:p>
            <a:endParaRPr lang="en-US" sz="1200" dirty="0" smtClean="0"/>
          </a:p>
          <a:p>
            <a:r>
              <a:rPr lang="en-US" sz="1200" dirty="0" smtClean="0"/>
              <a:t>Scientific advancements in knowledge about potential modifiable risk behaviors related to cognitive decline and the growing awareness of the significant health, social, and economic burdens associated with cognitive decline requires</a:t>
            </a:r>
            <a:r>
              <a:rPr lang="en-US" sz="1200" b="1" baseline="0" dirty="0" smtClean="0"/>
              <a:t> that public health systems be equipped to support older Americans is therefore a public health issue.</a:t>
            </a:r>
            <a:endParaRPr lang="en-US" sz="1200" b="1" dirty="0" smtClean="0"/>
          </a:p>
          <a:p>
            <a:endParaRPr lang="en-US" sz="1200" dirty="0"/>
          </a:p>
        </p:txBody>
      </p:sp>
      <p:sp>
        <p:nvSpPr>
          <p:cNvPr id="4" name="Slide Number Placeholder 3"/>
          <p:cNvSpPr>
            <a:spLocks noGrp="1"/>
          </p:cNvSpPr>
          <p:nvPr>
            <p:ph type="sldNum" sz="quarter" idx="10"/>
          </p:nvPr>
        </p:nvSpPr>
        <p:spPr/>
        <p:txBody>
          <a:bodyPr/>
          <a:lstStyle/>
          <a:p>
            <a:fld id="{E542E111-44C4-437E-A513-758F31746EE3}" type="slidenum">
              <a:rPr lang="en-US" smtClean="0"/>
              <a:t>4</a:t>
            </a:fld>
            <a:endParaRPr lang="en-US" dirty="0"/>
          </a:p>
        </p:txBody>
      </p:sp>
    </p:spTree>
    <p:extLst>
      <p:ext uri="{BB962C8B-B14F-4D97-AF65-F5344CB8AC3E}">
        <p14:creationId xmlns:p14="http://schemas.microsoft.com/office/powerpoint/2010/main" val="184299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5</a:t>
            </a:fld>
            <a:endParaRPr lang="en-US" dirty="0"/>
          </a:p>
        </p:txBody>
      </p:sp>
    </p:spTree>
    <p:extLst>
      <p:ext uri="{BB962C8B-B14F-4D97-AF65-F5344CB8AC3E}">
        <p14:creationId xmlns:p14="http://schemas.microsoft.com/office/powerpoint/2010/main" val="422657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 </a:t>
            </a:r>
          </a:p>
          <a:p>
            <a:r>
              <a:rPr lang="en-US" sz="1200" dirty="0" smtClean="0"/>
              <a:t>Just </a:t>
            </a:r>
            <a:r>
              <a:rPr lang="en-US" sz="1200" dirty="0"/>
              <a:t>as a life course approach to healthy aging starting during gestation, childhood, adolescence, young adulthood, midlife can affect chronic disease risk and health outcomes in later life; </a:t>
            </a:r>
            <a:r>
              <a:rPr lang="en-US" sz="1200" b="1" dirty="0"/>
              <a:t>it also has the potential to affect brain health later in life</a:t>
            </a:r>
            <a:r>
              <a:rPr lang="en-US" sz="1200" dirty="0"/>
              <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Today we understand that the brain changes associated with Alzheimer’s and other dementias take root many years, even decades, before symptoms appear. That is why a life-course approach to </a:t>
            </a:r>
            <a:r>
              <a:rPr lang="en-US" altLang="en-US" sz="1200" dirty="0" err="1" smtClean="0"/>
              <a:t>Alz</a:t>
            </a:r>
            <a:r>
              <a:rPr lang="en-US" altLang="en-US" sz="1200" dirty="0" smtClean="0"/>
              <a:t> and other dementias is needed, and why we need public health involvement. Because public health is actively promoting health at all ages and stages of life.</a:t>
            </a:r>
          </a:p>
          <a:p>
            <a:endParaRPr lang="en-US" sz="1200" dirty="0" smtClean="0"/>
          </a:p>
          <a:p>
            <a:r>
              <a:rPr lang="en-US" sz="1200" dirty="0" smtClean="0"/>
              <a:t>By </a:t>
            </a:r>
            <a:r>
              <a:rPr lang="en-US" sz="1200" dirty="0"/>
              <a:t>taking a life course approach to optimal cognitive health, we have an opportunity </a:t>
            </a:r>
            <a:r>
              <a:rPr lang="en-US" sz="1200" dirty="0" smtClean="0"/>
              <a:t>to raise </a:t>
            </a:r>
            <a:r>
              <a:rPr lang="en-US" sz="1200" dirty="0"/>
              <a:t>awareness about the relationship between brain health and physical health by linking dementia and cognitive decline risk messaging to health promotion </a:t>
            </a:r>
            <a:r>
              <a:rPr lang="en-US" sz="1200" dirty="0" smtClean="0"/>
              <a:t>activities around what the department identified as the </a:t>
            </a:r>
            <a:endParaRPr lang="en-US" sz="1200" dirty="0"/>
          </a:p>
          <a:p>
            <a:r>
              <a:rPr lang="en-US" sz="1200" dirty="0" smtClean="0"/>
              <a:t>“</a:t>
            </a:r>
            <a:r>
              <a:rPr lang="en-US" sz="1200" dirty="0"/>
              <a:t>Big 4” </a:t>
            </a:r>
            <a:r>
              <a:rPr lang="en-US" sz="1200" dirty="0" smtClean="0"/>
              <a:t>which are the behavioral factors that greatly impact a majority of the causes of excessive deaths in our state—Smoking, Obesity, Physical Inactivity, and Substance Abuse.</a:t>
            </a:r>
          </a:p>
          <a:p>
            <a:endParaRPr lang="en-US" altLang="en-US" sz="1200" dirty="0" smtClean="0"/>
          </a:p>
        </p:txBody>
      </p:sp>
      <p:sp>
        <p:nvSpPr>
          <p:cNvPr id="4" name="Slide Number Placeholder 3"/>
          <p:cNvSpPr>
            <a:spLocks noGrp="1"/>
          </p:cNvSpPr>
          <p:nvPr>
            <p:ph type="sldNum" sz="quarter" idx="5"/>
          </p:nvPr>
        </p:nvSpPr>
        <p:spPr/>
        <p:txBody>
          <a:bodyPr/>
          <a:lstStyle/>
          <a:p>
            <a:pPr>
              <a:defRPr/>
            </a:pPr>
            <a:fld id="{2BA68008-A315-4E57-8502-C48B8027CB3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Today we understand that the brain changes associated with Alzheimer’s and other dementias take root many years, even decades, before symptoms appear. That is why a life-course approach to </a:t>
            </a:r>
            <a:r>
              <a:rPr lang="en-US" altLang="en-US" dirty="0" err="1" smtClean="0"/>
              <a:t>Alz</a:t>
            </a:r>
            <a:r>
              <a:rPr lang="en-US" altLang="en-US" dirty="0" smtClean="0"/>
              <a:t> and other dementias is needed, and why we need public health </a:t>
            </a:r>
            <a:r>
              <a:rPr lang="en-US" altLang="en-US" dirty="0" smtClean="0"/>
              <a:t>involvement-public health  actively promotes health at all ages and stages of life.</a:t>
            </a:r>
          </a:p>
          <a:p>
            <a:pPr eaLnBrk="1" hangingPunct="1">
              <a:spcBef>
                <a:spcPct val="0"/>
              </a:spcBef>
            </a:pPr>
            <a:endParaRPr lang="en-US" altLang="en-US" dirty="0" smtClean="0"/>
          </a:p>
          <a:p>
            <a:pPr eaLnBrk="1" hangingPunct="1">
              <a:spcBef>
                <a:spcPct val="0"/>
              </a:spcBef>
            </a:pPr>
            <a:r>
              <a:rPr lang="en-US" altLang="en-US" dirty="0" smtClean="0"/>
              <a:t>Throughout </a:t>
            </a:r>
            <a:r>
              <a:rPr lang="en-US" altLang="en-US" dirty="0" smtClean="0"/>
              <a:t>the dementia continuum (purple), the public health community (blue) can intervene by promoting health behaviors to reduce risk of cognitive decline, encourage early detections and diagnosis of cognitive impairment and dementia, ensure the safety of those with memory issues, and improve the quality of care for people impacted by dementia in their communities. These essential public health activities help reduce burden, improve health outcomes, and promote health and well-being among both people living with dementia and their caregivers.</a:t>
            </a:r>
          </a:p>
          <a:p>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7</a:t>
            </a:fld>
            <a:endParaRPr lang="en-US"/>
          </a:p>
        </p:txBody>
      </p:sp>
    </p:spTree>
    <p:extLst>
      <p:ext uri="{BB962C8B-B14F-4D97-AF65-F5344CB8AC3E}">
        <p14:creationId xmlns:p14="http://schemas.microsoft.com/office/powerpoint/2010/main" val="194067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Dementia is not, in and of itself, a disease. Rather, it is an umbrella term for a set of symptoms characterized by the loss of cognitive function that is severe enough to interfere with daily life. There are several diseases and conditions that cause dementia, the most common of which is Alzheimer’s disease. Scientists believe that many, if not a majority, of the cases of dementia are mixed – that is, there is more than one cause of a person’s dementia.</a:t>
            </a:r>
          </a:p>
          <a:p>
            <a:endParaRPr lang="en-US" sz="1600" dirty="0"/>
          </a:p>
        </p:txBody>
      </p:sp>
      <p:sp>
        <p:nvSpPr>
          <p:cNvPr id="4" name="Slide Number Placeholder 3"/>
          <p:cNvSpPr>
            <a:spLocks noGrp="1"/>
          </p:cNvSpPr>
          <p:nvPr>
            <p:ph type="sldNum" sz="quarter" idx="10"/>
          </p:nvPr>
        </p:nvSpPr>
        <p:spPr/>
        <p:txBody>
          <a:bodyPr/>
          <a:lstStyle/>
          <a:p>
            <a:fld id="{E542E111-44C4-437E-A513-758F31746EE3}" type="slidenum">
              <a:rPr lang="en-US" smtClean="0"/>
              <a:t>8</a:t>
            </a:fld>
            <a:endParaRPr lang="en-US" dirty="0"/>
          </a:p>
        </p:txBody>
      </p:sp>
    </p:spTree>
    <p:extLst>
      <p:ext uri="{BB962C8B-B14F-4D97-AF65-F5344CB8AC3E}">
        <p14:creationId xmlns:p14="http://schemas.microsoft.com/office/powerpoint/2010/main" val="65370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 3 seniors dies with Alzheimer’s or another dementia</a:t>
            </a:r>
          </a:p>
          <a:p>
            <a:r>
              <a:rPr lang="en-US" dirty="0" smtClean="0"/>
              <a:t>-It kills more than cancer and prostate cancer combined</a:t>
            </a:r>
            <a:endParaRPr lang="en-US" dirty="0"/>
          </a:p>
        </p:txBody>
      </p:sp>
      <p:sp>
        <p:nvSpPr>
          <p:cNvPr id="4" name="Slide Number Placeholder 3"/>
          <p:cNvSpPr>
            <a:spLocks noGrp="1"/>
          </p:cNvSpPr>
          <p:nvPr>
            <p:ph type="sldNum" sz="quarter" idx="10"/>
          </p:nvPr>
        </p:nvSpPr>
        <p:spPr/>
        <p:txBody>
          <a:bodyPr/>
          <a:lstStyle/>
          <a:p>
            <a:fld id="{E542E111-44C4-437E-A513-758F31746EE3}" type="slidenum">
              <a:rPr lang="en-US" smtClean="0"/>
              <a:t>9</a:t>
            </a:fld>
            <a:endParaRPr lang="en-US" dirty="0"/>
          </a:p>
        </p:txBody>
      </p:sp>
    </p:spTree>
    <p:extLst>
      <p:ext uri="{BB962C8B-B14F-4D97-AF65-F5344CB8AC3E}">
        <p14:creationId xmlns:p14="http://schemas.microsoft.com/office/powerpoint/2010/main" val="1335369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health-matters-midlife-approaches-to-reduce-dementia-risk/health-matters-midlife-approaches-to-reduce-dementia-risk"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health.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839200" cy="1422399"/>
          </a:xfrm>
        </p:spPr>
        <p:txBody>
          <a:bodyPr>
            <a:normAutofit fontScale="90000"/>
          </a:bodyPr>
          <a:lstStyle/>
          <a:p>
            <a:r>
              <a:rPr lang="en-US" dirty="0" smtClean="0"/>
              <a:t>Healthy Aging: Promoting Optimal Cognitive Health Across the Lifespan</a:t>
            </a:r>
            <a:endParaRPr lang="en-US" dirty="0"/>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Scope </a:t>
            </a:r>
            <a:r>
              <a:rPr lang="en-US" dirty="0"/>
              <a:t>of the Epidemic ( TN)</a:t>
            </a:r>
            <a:br>
              <a:rPr lang="en-US" dirty="0"/>
            </a:b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088" y="950913"/>
            <a:ext cx="4187825"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07442" y="977670"/>
            <a:ext cx="4536558" cy="5194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228600" y="1738036"/>
            <a:ext cx="2819400" cy="4154984"/>
          </a:xfrm>
          <a:prstGeom prst="rect">
            <a:avLst/>
          </a:prstGeom>
          <a:noFill/>
        </p:spPr>
        <p:txBody>
          <a:bodyPr wrap="square" rtlCol="0">
            <a:spAutoFit/>
          </a:bodyPr>
          <a:lstStyle/>
          <a:p>
            <a:pPr marL="342900" indent="-342900">
              <a:buClr>
                <a:schemeClr val="bg2"/>
              </a:buClr>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495 million hours of unpaid care </a:t>
            </a:r>
            <a:endParaRPr lang="en-US" sz="2400"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buClr>
                <a:schemeClr val="bg2"/>
              </a:buClr>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FF0000"/>
              </a:buClr>
              <a:buFont typeface="Arial" panose="020B0604020202020204" pitchFamily="34" charset="0"/>
              <a:buChar char="•"/>
            </a:pPr>
            <a:r>
              <a:rPr lang="en-US" sz="2400" dirty="0" smtClean="0">
                <a:latin typeface="Open Sans" panose="020B0606030504020204" pitchFamily="34" charset="0"/>
                <a:ea typeface="Open Sans" panose="020B0606030504020204" pitchFamily="34" charset="0"/>
                <a:cs typeface="Open Sans" panose="020B0606030504020204" pitchFamily="34" charset="0"/>
              </a:rPr>
              <a:t>435,000 </a:t>
            </a:r>
            <a:r>
              <a:rPr lang="en-US" sz="2400" dirty="0">
                <a:latin typeface="Open Sans" panose="020B0606030504020204" pitchFamily="34" charset="0"/>
                <a:ea typeface="Open Sans" panose="020B0606030504020204" pitchFamily="34" charset="0"/>
                <a:cs typeface="Open Sans" panose="020B0606030504020204" pitchFamily="34" charset="0"/>
              </a:rPr>
              <a:t>family caregivers bear the burden </a:t>
            </a:r>
            <a:endParaRPr lang="en-US" sz="2400" dirty="0" smtClean="0">
              <a:latin typeface="Open Sans" panose="020B0606030504020204" pitchFamily="34" charset="0"/>
              <a:ea typeface="Open Sans" panose="020B0606030504020204" pitchFamily="34" charset="0"/>
              <a:cs typeface="Open Sans" panose="020B0606030504020204" pitchFamily="34" charset="0"/>
            </a:endParaRPr>
          </a:p>
          <a:p>
            <a:pPr>
              <a:buClr>
                <a:srgbClr val="FF0000"/>
              </a:buCl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Clr>
                <a:srgbClr val="C00000"/>
              </a:buClr>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$6.3 billion is the value of the unpaid care.</a:t>
            </a:r>
          </a:p>
        </p:txBody>
      </p:sp>
    </p:spTree>
    <p:extLst>
      <p:ext uri="{BB962C8B-B14F-4D97-AF65-F5344CB8AC3E}">
        <p14:creationId xmlns:p14="http://schemas.microsoft.com/office/powerpoint/2010/main" val="397911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Caregiving: Impact on Work</a:t>
            </a:r>
            <a:endParaRPr lang="en-US" dirty="0"/>
          </a:p>
        </p:txBody>
      </p:sp>
      <p:pic>
        <p:nvPicPr>
          <p:cNvPr id="7" name="Picture 2" descr="C:\Users\DC01904\AppData\Local\Microsoft\Windows\Temporary Internet Files\Content.Outlook\7GZXWM26\caregiv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9281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97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Early Diagnosis</a:t>
            </a:r>
            <a:endParaRPr lang="en-US" dirty="0"/>
          </a:p>
        </p:txBody>
      </p:sp>
      <p:sp>
        <p:nvSpPr>
          <p:cNvPr id="4" name="Content Placeholder 3"/>
          <p:cNvSpPr>
            <a:spLocks noGrp="1"/>
          </p:cNvSpPr>
          <p:nvPr>
            <p:ph idx="13"/>
          </p:nvPr>
        </p:nvSpPr>
        <p:spPr>
          <a:xfrm>
            <a:off x="304800" y="1193804"/>
            <a:ext cx="8610600" cy="4958462"/>
          </a:xfrm>
        </p:spPr>
        <p:txBody>
          <a:bodyPr>
            <a:normAutofit fontScale="92500"/>
          </a:bodyPr>
          <a:lstStyle/>
          <a:p>
            <a:pPr marL="0" indent="0">
              <a:buNone/>
            </a:pPr>
            <a:r>
              <a:rPr lang="en-US" sz="2800" b="1" dirty="0" smtClean="0"/>
              <a:t>Patients and Caregivers</a:t>
            </a:r>
          </a:p>
          <a:p>
            <a:r>
              <a:rPr lang="en-US" dirty="0" smtClean="0"/>
              <a:t>Exclude a potentially treatable illness or reversible cause of the dementia symptoms </a:t>
            </a:r>
          </a:p>
          <a:p>
            <a:r>
              <a:rPr lang="en-US" dirty="0" smtClean="0"/>
              <a:t>Lessen anxieties about unknown diagnosis</a:t>
            </a:r>
          </a:p>
          <a:p>
            <a:r>
              <a:rPr lang="en-US" dirty="0" smtClean="0"/>
              <a:t>Access to:</a:t>
            </a:r>
          </a:p>
          <a:p>
            <a:pPr marL="0" indent="0">
              <a:buNone/>
            </a:pPr>
            <a:r>
              <a:rPr lang="en-US" dirty="0"/>
              <a:t> </a:t>
            </a:r>
            <a:r>
              <a:rPr lang="en-US" dirty="0" smtClean="0"/>
              <a:t>      - Available treatment for symptoms</a:t>
            </a:r>
          </a:p>
          <a:p>
            <a:pPr marL="0" indent="0">
              <a:buNone/>
            </a:pPr>
            <a:r>
              <a:rPr lang="en-US" dirty="0"/>
              <a:t> </a:t>
            </a:r>
            <a:r>
              <a:rPr lang="en-US" dirty="0" smtClean="0"/>
              <a:t>      - Community supports and services</a:t>
            </a:r>
          </a:p>
          <a:p>
            <a:pPr marL="0" indent="0">
              <a:buNone/>
            </a:pPr>
            <a:r>
              <a:rPr lang="en-US" dirty="0"/>
              <a:t> </a:t>
            </a:r>
            <a:r>
              <a:rPr lang="en-US" dirty="0" smtClean="0"/>
              <a:t>      - Information and referrals</a:t>
            </a:r>
          </a:p>
          <a:p>
            <a:r>
              <a:rPr lang="en-US" dirty="0" smtClean="0"/>
              <a:t>Refined care plans for co-morbidities</a:t>
            </a:r>
          </a:p>
          <a:p>
            <a:r>
              <a:rPr lang="en-US" dirty="0" smtClean="0"/>
              <a:t>Specificity regarding future care, creating advance directives, finances, legal needs, long-term planning/living arrangements, and making time for family and friends</a:t>
            </a:r>
            <a:endParaRPr lang="en-US" dirty="0"/>
          </a:p>
        </p:txBody>
      </p:sp>
    </p:spTree>
    <p:extLst>
      <p:ext uri="{BB962C8B-B14F-4D97-AF65-F5344CB8AC3E}">
        <p14:creationId xmlns:p14="http://schemas.microsoft.com/office/powerpoint/2010/main" val="22943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Early Diagnosis</a:t>
            </a:r>
            <a:endParaRPr lang="en-US" dirty="0"/>
          </a:p>
        </p:txBody>
      </p:sp>
      <p:sp>
        <p:nvSpPr>
          <p:cNvPr id="4" name="Content Placeholder 3"/>
          <p:cNvSpPr>
            <a:spLocks noGrp="1"/>
          </p:cNvSpPr>
          <p:nvPr>
            <p:ph idx="13"/>
          </p:nvPr>
        </p:nvSpPr>
        <p:spPr>
          <a:xfrm>
            <a:off x="228600" y="990600"/>
            <a:ext cx="8686800" cy="5161666"/>
          </a:xfrm>
        </p:spPr>
        <p:txBody>
          <a:bodyPr>
            <a:normAutofit lnSpcReduction="10000"/>
          </a:bodyPr>
          <a:lstStyle/>
          <a:p>
            <a:pPr marL="0" indent="0">
              <a:buNone/>
            </a:pPr>
            <a:endParaRPr lang="en-US" b="1" dirty="0" smtClean="0"/>
          </a:p>
          <a:p>
            <a:pPr marL="0" indent="0">
              <a:buNone/>
            </a:pPr>
            <a:r>
              <a:rPr lang="en-US" sz="2800" b="1" dirty="0" smtClean="0"/>
              <a:t>Health </a:t>
            </a:r>
            <a:r>
              <a:rPr lang="en-US" sz="2800" b="1" dirty="0"/>
              <a:t>Professionals </a:t>
            </a:r>
            <a:r>
              <a:rPr lang="en-US" dirty="0"/>
              <a:t>can improve interventions regarding</a:t>
            </a:r>
            <a:r>
              <a:rPr lang="en-US" dirty="0" smtClean="0"/>
              <a:t>:</a:t>
            </a:r>
          </a:p>
          <a:p>
            <a:endParaRPr lang="en-US" dirty="0"/>
          </a:p>
          <a:p>
            <a:pPr lvl="0"/>
            <a:r>
              <a:rPr lang="en-US" dirty="0" smtClean="0"/>
              <a:t>Frequent </a:t>
            </a:r>
            <a:r>
              <a:rPr lang="en-US" dirty="0"/>
              <a:t>hospitalizations due to diabetes and </a:t>
            </a:r>
            <a:r>
              <a:rPr lang="en-US" dirty="0" smtClean="0"/>
              <a:t>hypertension</a:t>
            </a:r>
          </a:p>
          <a:p>
            <a:pPr marL="0" lvl="0" indent="0">
              <a:buNone/>
            </a:pPr>
            <a:endParaRPr lang="en-US" dirty="0"/>
          </a:p>
          <a:p>
            <a:pPr lvl="0"/>
            <a:r>
              <a:rPr lang="en-US" dirty="0"/>
              <a:t>Medication side effects and </a:t>
            </a:r>
            <a:r>
              <a:rPr lang="en-US" dirty="0" smtClean="0"/>
              <a:t>non-adherence</a:t>
            </a:r>
          </a:p>
          <a:p>
            <a:pPr marL="0" lvl="0" indent="0">
              <a:buNone/>
            </a:pPr>
            <a:endParaRPr lang="en-US" dirty="0"/>
          </a:p>
          <a:p>
            <a:pPr lvl="0"/>
            <a:r>
              <a:rPr lang="en-US" dirty="0"/>
              <a:t>Treatable </a:t>
            </a:r>
            <a:r>
              <a:rPr lang="en-US" dirty="0" smtClean="0"/>
              <a:t>co-morbidities</a:t>
            </a:r>
          </a:p>
          <a:p>
            <a:pPr marL="0" lvl="0" indent="0">
              <a:buNone/>
            </a:pPr>
            <a:endParaRPr lang="en-US" dirty="0"/>
          </a:p>
          <a:p>
            <a:r>
              <a:rPr lang="en-US" dirty="0"/>
              <a:t>Safety risks</a:t>
            </a:r>
          </a:p>
        </p:txBody>
      </p:sp>
    </p:spTree>
    <p:extLst>
      <p:ext uri="{BB962C8B-B14F-4D97-AF65-F5344CB8AC3E}">
        <p14:creationId xmlns:p14="http://schemas.microsoft.com/office/powerpoint/2010/main" val="3630012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Disparities (U.S.)</a:t>
            </a:r>
            <a:endParaRPr lang="en-US" dirty="0"/>
          </a:p>
        </p:txBody>
      </p:sp>
      <p:sp>
        <p:nvSpPr>
          <p:cNvPr id="8" name="Content Placeholder 2"/>
          <p:cNvSpPr>
            <a:spLocks noGrp="1"/>
          </p:cNvSpPr>
          <p:nvPr>
            <p:ph idx="1"/>
          </p:nvPr>
        </p:nvSpPr>
        <p:spPr>
          <a:xfrm>
            <a:off x="133350" y="4495800"/>
            <a:ext cx="8839200" cy="2292714"/>
          </a:xfrm>
        </p:spPr>
        <p:txBody>
          <a:bodyPr>
            <a:normAutofit fontScale="92500" lnSpcReduction="10000"/>
          </a:bodyPr>
          <a:lstStyle/>
          <a:p>
            <a:pPr marL="457200" lvl="1" indent="0">
              <a:buNone/>
            </a:pPr>
            <a:r>
              <a:rPr lang="en-US" sz="2800" b="1" dirty="0" smtClean="0"/>
              <a:t>African- Americans and Hispanics have higher rates:</a:t>
            </a:r>
          </a:p>
          <a:p>
            <a:pPr lvl="1"/>
            <a:r>
              <a:rPr lang="en-US" sz="2400" dirty="0" smtClean="0"/>
              <a:t>African-Americans: 2 times more likely</a:t>
            </a:r>
          </a:p>
          <a:p>
            <a:pPr lvl="1"/>
            <a:r>
              <a:rPr lang="en-US" sz="2400" dirty="0" smtClean="0"/>
              <a:t>Hispanics: 1.5 times more likely</a:t>
            </a:r>
          </a:p>
          <a:p>
            <a:pPr lvl="1"/>
            <a:r>
              <a:rPr lang="en-US" sz="2400" dirty="0" smtClean="0"/>
              <a:t>Cardiovascular risk factors more common</a:t>
            </a:r>
          </a:p>
          <a:p>
            <a:pPr lvl="1"/>
            <a:r>
              <a:rPr lang="en-US" sz="2400" dirty="0" smtClean="0"/>
              <a:t>Lower levels of education, socioeconomic status </a:t>
            </a:r>
          </a:p>
          <a:p>
            <a:pPr lvl="1"/>
            <a:endParaRPr lang="en-US" dirty="0" smtClean="0"/>
          </a:p>
          <a:p>
            <a:pPr lvl="1"/>
            <a:endParaRPr lang="en-US" dirty="0" smtClean="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3422287"/>
          </a:xfrm>
          <a:prstGeom prst="rect">
            <a:avLst/>
          </a:prstGeom>
        </p:spPr>
      </p:pic>
    </p:spTree>
    <p:extLst>
      <p:ext uri="{BB962C8B-B14F-4D97-AF65-F5344CB8AC3E}">
        <p14:creationId xmlns:p14="http://schemas.microsoft.com/office/powerpoint/2010/main" val="1529149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Health Disparities</a:t>
            </a:r>
            <a:br>
              <a:rPr lang="en-US" smtClean="0"/>
            </a:br>
            <a:endParaRPr lang="en-US" dirty="0"/>
          </a:p>
        </p:txBody>
      </p:sp>
      <p:sp>
        <p:nvSpPr>
          <p:cNvPr id="3" name="Content Placeholder 2"/>
          <p:cNvSpPr>
            <a:spLocks noGrp="1"/>
          </p:cNvSpPr>
          <p:nvPr>
            <p:ph idx="1"/>
          </p:nvPr>
        </p:nvSpPr>
        <p:spPr/>
        <p:txBody>
          <a:bodyPr/>
          <a:lstStyle/>
          <a:p>
            <a:pPr marL="0" indent="0">
              <a:buNone/>
            </a:pPr>
            <a:r>
              <a:rPr lang="en-US" sz="2800" b="1" dirty="0" smtClean="0"/>
              <a:t>Women</a:t>
            </a:r>
          </a:p>
          <a:p>
            <a:r>
              <a:rPr lang="en-US" dirty="0" smtClean="0"/>
              <a:t>Almost 2/3 of affected population</a:t>
            </a:r>
          </a:p>
          <a:p>
            <a:r>
              <a:rPr lang="en-US" dirty="0" smtClean="0"/>
              <a:t>16% of women age &gt; 71 ( 11% of men)</a:t>
            </a:r>
          </a:p>
          <a:p>
            <a:r>
              <a:rPr lang="en-US" dirty="0" smtClean="0"/>
              <a:t>Age &gt; 60, twice as likely to develop Alzheimer’s than breast cancer</a:t>
            </a:r>
          </a:p>
          <a:p>
            <a:pPr lvl="1"/>
            <a:endParaRPr lang="en-US" dirty="0" smtClean="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276600"/>
            <a:ext cx="3352800"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6437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Risk Factors</a:t>
            </a:r>
            <a:endParaRPr lang="en-US" dirty="0"/>
          </a:p>
        </p:txBody>
      </p:sp>
      <p:sp>
        <p:nvSpPr>
          <p:cNvPr id="3" name="Content Placeholder 2"/>
          <p:cNvSpPr>
            <a:spLocks noGrp="1"/>
          </p:cNvSpPr>
          <p:nvPr>
            <p:ph idx="1"/>
          </p:nvPr>
        </p:nvSpPr>
        <p:spPr>
          <a:xfrm>
            <a:off x="228600" y="1066800"/>
            <a:ext cx="4191000" cy="4958462"/>
          </a:xfrm>
        </p:spPr>
        <p:txBody>
          <a:bodyPr>
            <a:normAutofit fontScale="92500" lnSpcReduction="20000"/>
          </a:bodyPr>
          <a:lstStyle/>
          <a:p>
            <a:pPr marL="0" indent="0">
              <a:buNone/>
            </a:pPr>
            <a:r>
              <a:rPr lang="en-US" b="1" dirty="0" smtClean="0"/>
              <a:t>Age</a:t>
            </a:r>
          </a:p>
          <a:p>
            <a:r>
              <a:rPr lang="en-US" dirty="0" smtClean="0"/>
              <a:t>#1 risk factor is advancing age</a:t>
            </a:r>
          </a:p>
          <a:p>
            <a:pPr marL="0" indent="0">
              <a:buNone/>
            </a:pPr>
            <a:r>
              <a:rPr lang="en-US" b="1" dirty="0" smtClean="0"/>
              <a:t>Family History, Education</a:t>
            </a:r>
          </a:p>
          <a:p>
            <a:r>
              <a:rPr lang="en-US" dirty="0" smtClean="0"/>
              <a:t>Family history</a:t>
            </a:r>
          </a:p>
          <a:p>
            <a:pPr lvl="1"/>
            <a:r>
              <a:rPr lang="en-US" dirty="0" smtClean="0"/>
              <a:t>Hereditary (genetics)</a:t>
            </a:r>
          </a:p>
          <a:p>
            <a:pPr lvl="1"/>
            <a:r>
              <a:rPr lang="en-US" dirty="0" smtClean="0"/>
              <a:t>Environmental factors</a:t>
            </a:r>
          </a:p>
          <a:p>
            <a:r>
              <a:rPr lang="en-US" dirty="0" smtClean="0"/>
              <a:t>Years of formal education</a:t>
            </a:r>
          </a:p>
          <a:p>
            <a:pPr marL="0" indent="0">
              <a:buClrTx/>
              <a:buNone/>
            </a:pPr>
            <a:r>
              <a:rPr lang="en-US" sz="2800" b="1" dirty="0"/>
              <a:t>Lifestyle risks factors</a:t>
            </a:r>
            <a:r>
              <a:rPr lang="en-US" sz="2800" dirty="0"/>
              <a:t>:</a:t>
            </a:r>
          </a:p>
          <a:p>
            <a:r>
              <a:rPr lang="en-US" dirty="0"/>
              <a:t>Mid-life hypertension &amp; obesity</a:t>
            </a:r>
          </a:p>
          <a:p>
            <a:r>
              <a:rPr lang="en-US" dirty="0"/>
              <a:t>Diabetes</a:t>
            </a:r>
          </a:p>
          <a:p>
            <a:r>
              <a:rPr lang="en-US" dirty="0"/>
              <a:t>Physical inactivity</a:t>
            </a:r>
          </a:p>
          <a:p>
            <a:r>
              <a:rPr lang="en-US" dirty="0"/>
              <a:t>Traumatic brain injury</a:t>
            </a:r>
          </a:p>
          <a:p>
            <a:r>
              <a:rPr lang="en-US" dirty="0" smtClean="0"/>
              <a:t>Smoking</a:t>
            </a:r>
            <a:endParaRPr lang="en-US" dirty="0"/>
          </a:p>
          <a:p>
            <a:endParaRPr lang="en-US" dirty="0" smtClean="0"/>
          </a:p>
          <a:p>
            <a:endParaRPr lang="en-US" dirty="0" smtClean="0"/>
          </a:p>
        </p:txBody>
      </p:sp>
      <p:pic>
        <p:nvPicPr>
          <p:cNvPr id="6" name="Picture 6" descr="Image result for cardiovascular health alzheimers">
            <a:hlinkClick r:id="rId3"/>
          </p:cNvPr>
          <p:cNvPicPr>
            <a:picLocks noGrp="1" noChangeAspect="1" noChangeArrowheads="1"/>
          </p:cNvPicPr>
          <p:nvPr>
            <p:ph idx="13"/>
          </p:nvPr>
        </p:nvPicPr>
        <p:blipFill rotWithShape="1">
          <a:blip r:embed="rId4">
            <a:extLst>
              <a:ext uri="{28A0092B-C50C-407E-A947-70E740481C1C}">
                <a14:useLocalDpi xmlns:a14="http://schemas.microsoft.com/office/drawing/2010/main" val="0"/>
              </a:ext>
            </a:extLst>
          </a:blip>
          <a:srcRect l="3529" t="4167" r="3529"/>
          <a:stretch/>
        </p:blipFill>
        <p:spPr bwMode="auto">
          <a:xfrm>
            <a:off x="4495800" y="2057400"/>
            <a:ext cx="4434077"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239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Brain Health into Healthy Aging</a:t>
            </a:r>
            <a:endParaRPr lang="en-US" dirty="0"/>
          </a:p>
        </p:txBody>
      </p:sp>
      <p:sp>
        <p:nvSpPr>
          <p:cNvPr id="3" name="Content Placeholder 2"/>
          <p:cNvSpPr>
            <a:spLocks noGrp="1"/>
          </p:cNvSpPr>
          <p:nvPr>
            <p:ph idx="1"/>
          </p:nvPr>
        </p:nvSpPr>
        <p:spPr>
          <a:xfrm>
            <a:off x="152400" y="1143000"/>
            <a:ext cx="8610600" cy="5715000"/>
          </a:xfrm>
        </p:spPr>
        <p:txBody>
          <a:bodyPr>
            <a:normAutofit/>
          </a:bodyPr>
          <a:lstStyle/>
          <a:p>
            <a:pPr marL="0" indent="0">
              <a:buNone/>
            </a:pPr>
            <a:r>
              <a:rPr lang="en-US" sz="2800" b="1" dirty="0" smtClean="0"/>
              <a:t>Actions Taken</a:t>
            </a:r>
          </a:p>
          <a:p>
            <a:r>
              <a:rPr lang="en-US" b="1" dirty="0" smtClean="0"/>
              <a:t>TDH 2019 Strategic Plan</a:t>
            </a:r>
          </a:p>
          <a:p>
            <a:pPr marL="0" indent="0">
              <a:buNone/>
            </a:pPr>
            <a:r>
              <a:rPr lang="en-US" dirty="0" smtClean="0"/>
              <a:t>	</a:t>
            </a:r>
            <a:r>
              <a:rPr lang="en-US" dirty="0" smtClean="0">
                <a:solidFill>
                  <a:srgbClr val="FF0000"/>
                </a:solidFill>
              </a:rPr>
              <a:t>-</a:t>
            </a:r>
            <a:r>
              <a:rPr lang="en-US" dirty="0" smtClean="0"/>
              <a:t> Raising </a:t>
            </a:r>
            <a:r>
              <a:rPr lang="en-US" dirty="0"/>
              <a:t>awareness about </a:t>
            </a:r>
            <a:r>
              <a:rPr lang="en-US" dirty="0" smtClean="0"/>
              <a:t>brain </a:t>
            </a:r>
            <a:r>
              <a:rPr lang="en-US" dirty="0"/>
              <a:t>h</a:t>
            </a:r>
            <a:r>
              <a:rPr lang="en-US" dirty="0" smtClean="0"/>
              <a:t>ealth </a:t>
            </a:r>
            <a:r>
              <a:rPr lang="en-US" dirty="0"/>
              <a:t>as a Primary </a:t>
            </a:r>
            <a:r>
              <a:rPr lang="en-US" dirty="0" smtClean="0"/>
              <a:t>	Prevention Initiative</a:t>
            </a:r>
          </a:p>
          <a:p>
            <a:pPr defTabSz="924916"/>
            <a:r>
              <a:rPr lang="en-US" b="1" dirty="0" smtClean="0"/>
              <a:t>The </a:t>
            </a:r>
            <a:r>
              <a:rPr lang="en-US" b="1" dirty="0"/>
              <a:t>2019 TN State Health </a:t>
            </a:r>
            <a:r>
              <a:rPr lang="en-US" b="1" dirty="0" smtClean="0"/>
              <a:t>Plan</a:t>
            </a:r>
          </a:p>
          <a:p>
            <a:pPr marL="914400" indent="-625475" defTabSz="924916">
              <a:buNone/>
            </a:pPr>
            <a:r>
              <a:rPr lang="en-US" b="1" dirty="0"/>
              <a:t>	</a:t>
            </a:r>
            <a:r>
              <a:rPr lang="en-US" sz="2200" b="1" dirty="0" smtClean="0">
                <a:solidFill>
                  <a:srgbClr val="FF0000"/>
                </a:solidFill>
              </a:rPr>
              <a:t>-</a:t>
            </a:r>
            <a:r>
              <a:rPr lang="en-US" sz="2200" b="1" dirty="0" smtClean="0"/>
              <a:t> </a:t>
            </a:r>
            <a:r>
              <a:rPr lang="en-US" dirty="0"/>
              <a:t>E</a:t>
            </a:r>
            <a:r>
              <a:rPr lang="en-US" dirty="0" smtClean="0"/>
              <a:t>xploration </a:t>
            </a:r>
            <a:r>
              <a:rPr lang="en-US" dirty="0"/>
              <a:t>of healthy aging with an emphasis on </a:t>
            </a:r>
            <a:r>
              <a:rPr lang="en-US" dirty="0" smtClean="0"/>
              <a:t>brain health</a:t>
            </a:r>
          </a:p>
          <a:p>
            <a:pPr marL="0" indent="0" defTabSz="924916">
              <a:buNone/>
            </a:pPr>
            <a:r>
              <a:rPr lang="en-US" dirty="0"/>
              <a:t> </a:t>
            </a:r>
            <a:r>
              <a:rPr lang="en-US" dirty="0" smtClean="0"/>
              <a:t>           </a:t>
            </a:r>
            <a:r>
              <a:rPr lang="en-US" dirty="0" smtClean="0">
                <a:solidFill>
                  <a:srgbClr val="FF0000"/>
                </a:solidFill>
              </a:rPr>
              <a:t> - </a:t>
            </a:r>
            <a:r>
              <a:rPr lang="en-US" dirty="0"/>
              <a:t>A</a:t>
            </a:r>
            <a:r>
              <a:rPr lang="en-US" dirty="0" smtClean="0"/>
              <a:t>ddresses </a:t>
            </a:r>
            <a:r>
              <a:rPr lang="en-US" dirty="0"/>
              <a:t>the </a:t>
            </a:r>
            <a:r>
              <a:rPr lang="en-US" dirty="0" smtClean="0"/>
              <a:t>”</a:t>
            </a:r>
            <a:r>
              <a:rPr lang="en-US" dirty="0"/>
              <a:t>Big 4” </a:t>
            </a:r>
            <a:r>
              <a:rPr lang="en-US" dirty="0" smtClean="0">
                <a:latin typeface="Open Sans"/>
                <a:ea typeface="Open Sans"/>
                <a:cs typeface="Open Sans"/>
              </a:rPr>
              <a:t>— </a:t>
            </a:r>
            <a:r>
              <a:rPr lang="en-US" dirty="0" smtClean="0"/>
              <a:t>identified </a:t>
            </a:r>
            <a:r>
              <a:rPr lang="en-US" dirty="0"/>
              <a:t>as </a:t>
            </a:r>
            <a:r>
              <a:rPr lang="en-US" dirty="0" smtClean="0"/>
              <a:t>	modifiable risk </a:t>
            </a:r>
            <a:r>
              <a:rPr lang="en-US" dirty="0"/>
              <a:t>factors for </a:t>
            </a:r>
            <a:r>
              <a:rPr lang="en-US" dirty="0" smtClean="0"/>
              <a:t>reducing cognitive decline</a:t>
            </a:r>
            <a:endParaRPr lang="en-US" dirty="0"/>
          </a:p>
          <a:p>
            <a:pPr defTabSz="924916"/>
            <a:r>
              <a:rPr lang="en-US" b="1" dirty="0" smtClean="0"/>
              <a:t>Behavioral Risk Factor Surveillance System</a:t>
            </a:r>
          </a:p>
          <a:p>
            <a:pPr marL="0" indent="0" defTabSz="924916">
              <a:buNone/>
            </a:pPr>
            <a:r>
              <a:rPr lang="en-US" dirty="0" smtClean="0"/>
              <a:t>	</a:t>
            </a:r>
            <a:r>
              <a:rPr lang="en-US" dirty="0" smtClean="0">
                <a:solidFill>
                  <a:srgbClr val="FF0000"/>
                </a:solidFill>
              </a:rPr>
              <a:t>-</a:t>
            </a:r>
            <a:r>
              <a:rPr lang="en-US" dirty="0" smtClean="0"/>
              <a:t> 2019 - Inclusion of the Cognitive Decline and 	Caregiver Modules</a:t>
            </a:r>
          </a:p>
          <a:p>
            <a:pPr marL="0" indent="0">
              <a:buNone/>
            </a:pPr>
            <a:endParaRPr lang="en-US" dirty="0"/>
          </a:p>
        </p:txBody>
      </p:sp>
    </p:spTree>
    <p:extLst>
      <p:ext uri="{BB962C8B-B14F-4D97-AF65-F5344CB8AC3E}">
        <p14:creationId xmlns:p14="http://schemas.microsoft.com/office/powerpoint/2010/main" val="123009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0" indent="0"/>
            <a:r>
              <a:rPr lang="en-US" sz="3600" dirty="0"/>
              <a:t>Public Health Actions to Reduce Risk of Cognitive Decline: Building Actionable Plans</a:t>
            </a:r>
          </a:p>
        </p:txBody>
      </p:sp>
    </p:spTree>
    <p:extLst>
      <p:ext uri="{BB962C8B-B14F-4D97-AF65-F5344CB8AC3E}">
        <p14:creationId xmlns:p14="http://schemas.microsoft.com/office/powerpoint/2010/main" val="4105094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Prevalence-Upper Cumberland</a:t>
            </a:r>
            <a:endParaRPr lang="en-US" dirty="0"/>
          </a:p>
        </p:txBody>
      </p:sp>
      <p:sp>
        <p:nvSpPr>
          <p:cNvPr id="6" name="Text Box 2"/>
          <p:cNvSpPr txBox="1">
            <a:spLocks noChangeArrowheads="1"/>
          </p:cNvSpPr>
          <p:nvPr/>
        </p:nvSpPr>
        <p:spPr bwMode="auto">
          <a:xfrm>
            <a:off x="2743200" y="5638800"/>
            <a:ext cx="5410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spcAft>
                <a:spcPts val="100"/>
              </a:spcAft>
              <a:buFont typeface="Arial" pitchFamily="34" charset="0"/>
              <a:buNone/>
            </a:pPr>
            <a:r>
              <a:rPr lang="en-US" altLang="en-US" sz="1000" i="1" dirty="0">
                <a:ea typeface="Calibri" pitchFamily="34" charset="0"/>
                <a:cs typeface="Times New Roman" pitchFamily="18" charset="0"/>
              </a:rPr>
              <a:t>Prevalence rate of Alzheimer’s Disease, related disorders, or senile dementia in Tennessee</a:t>
            </a:r>
          </a:p>
          <a:p>
            <a:pPr algn="r" eaLnBrk="1" hangingPunct="1">
              <a:spcBef>
                <a:spcPct val="0"/>
              </a:spcBef>
              <a:spcAft>
                <a:spcPts val="100"/>
              </a:spcAft>
              <a:buFontTx/>
              <a:buNone/>
            </a:pPr>
            <a:endParaRPr lang="en-US" altLang="en-US" sz="900" i="1" dirty="0">
              <a:ea typeface="Calibri" pitchFamily="34" charset="0"/>
              <a:cs typeface="Times New Roman" pitchFamily="18" charset="0"/>
            </a:endParaRPr>
          </a:p>
          <a:p>
            <a:pPr algn="r" eaLnBrk="1" hangingPunct="1">
              <a:spcBef>
                <a:spcPct val="0"/>
              </a:spcBef>
              <a:spcAft>
                <a:spcPts val="100"/>
              </a:spcAft>
              <a:buFontTx/>
              <a:buNone/>
            </a:pPr>
            <a:r>
              <a:rPr lang="en-US" altLang="en-US" sz="1000" dirty="0" smtClean="0">
                <a:ea typeface="Calibri" pitchFamily="34" charset="0"/>
              </a:rPr>
              <a:t>Source:2015 </a:t>
            </a:r>
            <a:r>
              <a:rPr lang="en-US" altLang="en-US" sz="1000" dirty="0">
                <a:ea typeface="Calibri" pitchFamily="34" charset="0"/>
              </a:rPr>
              <a:t>Medicare Fee-For-Service data from the Chronic Conditions Data Warehouse</a:t>
            </a:r>
          </a:p>
          <a:p>
            <a:pPr algn="r" eaLnBrk="1" hangingPunct="1">
              <a:spcBef>
                <a:spcPct val="0"/>
              </a:spcBef>
              <a:spcAft>
                <a:spcPts val="100"/>
              </a:spcAft>
              <a:buFontTx/>
              <a:buNone/>
            </a:pPr>
            <a:endParaRPr lang="en-US" altLang="en-US" sz="1400" i="1" dirty="0">
              <a:ea typeface="Calibri" pitchFamily="34" charset="0"/>
              <a:cs typeface="Times New Roman" pitchFamily="18" charset="0"/>
            </a:endParaRPr>
          </a:p>
          <a:p>
            <a:pPr algn="r" eaLnBrk="1" hangingPunct="1">
              <a:spcBef>
                <a:spcPct val="0"/>
              </a:spcBef>
              <a:spcAft>
                <a:spcPts val="100"/>
              </a:spcAft>
              <a:buFontTx/>
              <a:buNone/>
            </a:pPr>
            <a:r>
              <a:rPr lang="en-US" altLang="en-US" sz="1100" i="1" dirty="0">
                <a:ea typeface="Calibri" pitchFamily="34" charset="0"/>
                <a:cs typeface="Times New Roman" pitchFamily="18" charset="0"/>
              </a:rPr>
              <a:t>.</a:t>
            </a:r>
            <a:endParaRPr lang="en-US" altLang="en-US" sz="1100" dirty="0">
              <a:ea typeface="Calibri" pitchFamily="34" charset="0"/>
              <a:cs typeface="Times New Roman" pitchFamily="18" charset="0"/>
            </a:endParaRPr>
          </a:p>
        </p:txBody>
      </p:sp>
      <p:pic>
        <p:nvPicPr>
          <p:cNvPr id="8" name="Picture 3" descr="C:\Users\DC01904\AppData\Local\Microsoft\Windows\Temporary Internet Files\Content.Outlook\7GZXWM26\HEALTHY BRAIN BRIEF GIS FINAL 5.png"/>
          <p:cNvPicPr>
            <a:picLocks noGrp="1" noChangeAspect="1" noChangeArrowheads="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959" t="40236" r="13214" b="45142"/>
          <a:stretch>
            <a:fillRect/>
          </a:stretch>
        </p:blipFill>
        <p:spPr bwMode="auto">
          <a:xfrm>
            <a:off x="1447800" y="2057400"/>
            <a:ext cx="573720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Users\DC01904\AppData\Local\Microsoft\Windows\Temporary Internet Files\Content.Outlook\7GZXWM26\HEALTHY BRAIN BRIEF GIS FINAL 5.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3850" t="63005" r="67853" b="22275"/>
          <a:stretch>
            <a:fillRect/>
          </a:stretch>
        </p:blipFill>
        <p:spPr bwMode="auto">
          <a:xfrm>
            <a:off x="373696" y="4595382"/>
            <a:ext cx="1283036" cy="152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629028" y="1371600"/>
            <a:ext cx="5914771" cy="584775"/>
          </a:xfrm>
          <a:prstGeom prst="rect">
            <a:avLst/>
          </a:prstGeom>
        </p:spPr>
        <p:txBody>
          <a:bodyPr wrap="square">
            <a:spAutoFit/>
          </a:bodyPr>
          <a:lstStyle/>
          <a:p>
            <a:r>
              <a:rPr lang="en-US" sz="1600" dirty="0" smtClean="0"/>
              <a:t>Among Medicare beneficiaries 65+ (2015), the </a:t>
            </a:r>
            <a:r>
              <a:rPr lang="en-US" sz="1600" dirty="0"/>
              <a:t>national prevalence rate </a:t>
            </a:r>
            <a:r>
              <a:rPr lang="en-US" sz="1600" dirty="0" smtClean="0"/>
              <a:t>was 11.3%. In </a:t>
            </a:r>
            <a:r>
              <a:rPr lang="en-US" sz="1600" dirty="0"/>
              <a:t>Tennessee, it was 12.2</a:t>
            </a:r>
            <a:r>
              <a:rPr lang="en-US" sz="1600" dirty="0" smtClean="0"/>
              <a:t>%</a:t>
            </a:r>
            <a:endParaRPr lang="en-US" sz="1600" dirty="0"/>
          </a:p>
        </p:txBody>
      </p:sp>
    </p:spTree>
    <p:extLst>
      <p:ext uri="{BB962C8B-B14F-4D97-AF65-F5344CB8AC3E}">
        <p14:creationId xmlns:p14="http://schemas.microsoft.com/office/powerpoint/2010/main" val="136172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Content Placeholder 3"/>
          <p:cNvSpPr>
            <a:spLocks noGrp="1"/>
          </p:cNvSpPr>
          <p:nvPr>
            <p:ph idx="1"/>
          </p:nvPr>
        </p:nvSpPr>
        <p:spPr/>
        <p:txBody>
          <a:bodyPr>
            <a:normAutofit fontScale="92500"/>
          </a:bodyPr>
          <a:lstStyle/>
          <a:p>
            <a:r>
              <a:rPr lang="en-US" dirty="0"/>
              <a:t>Explore </a:t>
            </a:r>
            <a:r>
              <a:rPr lang="en-US" altLang="en-US" dirty="0" smtClean="0"/>
              <a:t>the </a:t>
            </a:r>
            <a:r>
              <a:rPr lang="en-US" altLang="en-US" dirty="0"/>
              <a:t>growing burden and impact of Alzheimer’s disease and other dementias to Tennesseans</a:t>
            </a:r>
            <a:endParaRPr lang="en-US" dirty="0"/>
          </a:p>
          <a:p>
            <a:endParaRPr lang="en-US" dirty="0"/>
          </a:p>
          <a:p>
            <a:r>
              <a:rPr lang="en-US" dirty="0"/>
              <a:t>Share the  Tennessee Department of Health efforts in reducing risk for Alzheimer’s disease and cognitive  decline</a:t>
            </a:r>
          </a:p>
          <a:p>
            <a:endParaRPr lang="en-US" dirty="0"/>
          </a:p>
          <a:p>
            <a:r>
              <a:rPr lang="en-US" dirty="0"/>
              <a:t>Discuss the Alzheimer’s Association and Centers for Disease Control and Prevention ( CDC) Healthy Aging Program’s </a:t>
            </a:r>
            <a:r>
              <a:rPr lang="en-US" i="1" dirty="0"/>
              <a:t>The Healthy Brain Initiative: The Public Health Road Map for State and National Partnerships, 2018-2023</a:t>
            </a:r>
            <a:r>
              <a:rPr lang="en-US" dirty="0"/>
              <a:t>  </a:t>
            </a:r>
          </a:p>
          <a:p>
            <a:endParaRPr lang="en-US" dirty="0"/>
          </a:p>
          <a:p>
            <a:r>
              <a:rPr lang="en-US" dirty="0"/>
              <a:t>Explore opportunities for public health to engage and collaborate with partner organizations to promote cognitive health or address cognitive impairment across the </a:t>
            </a:r>
            <a:r>
              <a:rPr lang="en-US" dirty="0" smtClean="0"/>
              <a:t>lifespan</a:t>
            </a:r>
            <a:endParaRPr lang="en-US" dirty="0"/>
          </a:p>
        </p:txBody>
      </p:sp>
      <p:sp>
        <p:nvSpPr>
          <p:cNvPr id="27652" name="Slide Number Placeholder 3"/>
          <p:cNvSpPr>
            <a:spLocks noGrp="1"/>
          </p:cNvSpPr>
          <p:nvPr>
            <p:ph type="sldNum" sz="quarter" idx="4294967295"/>
          </p:nvPr>
        </p:nvSpPr>
        <p:spPr bwMode="auto">
          <a:xfrm>
            <a:off x="8374063" y="5956300"/>
            <a:ext cx="76993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F79523A-38EB-4508-A0B1-0659EB227921}" type="slidenum">
              <a:rPr lang="en-US" altLang="en-US" smtClean="0">
                <a:solidFill>
                  <a:schemeClr val="accent2"/>
                </a:solidFill>
              </a:rPr>
              <a:pPr fontAlgn="base">
                <a:spcBef>
                  <a:spcPct val="0"/>
                </a:spcBef>
                <a:spcAft>
                  <a:spcPct val="0"/>
                </a:spcAft>
              </a:pPr>
              <a:t>2</a:t>
            </a:fld>
            <a:endParaRPr lang="en-US" altLang="en-US" dirty="0" smtClean="0">
              <a:solidFill>
                <a:schemeClr val="accent2"/>
              </a:solidFill>
            </a:endParaRPr>
          </a:p>
        </p:txBody>
      </p:sp>
      <p:sp>
        <p:nvSpPr>
          <p:cNvPr id="5" name="Rectangle 4"/>
          <p:cNvSpPr/>
          <p:nvPr/>
        </p:nvSpPr>
        <p:spPr>
          <a:xfrm>
            <a:off x="152400" y="1213008"/>
            <a:ext cx="8610600" cy="1015663"/>
          </a:xfrm>
          <a:prstGeom prst="rect">
            <a:avLst/>
          </a:prstGeom>
        </p:spPr>
        <p:txBody>
          <a:bodyPr wrap="square">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5652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2800" dirty="0" smtClean="0"/>
              <a:t>Optimal Cognitive Health: Public Health Approach</a:t>
            </a:r>
            <a:endParaRPr lang="en-US" sz="2800" dirty="0"/>
          </a:p>
        </p:txBody>
      </p:sp>
      <p:sp>
        <p:nvSpPr>
          <p:cNvPr id="27652" name="Slide Number Placeholder 3"/>
          <p:cNvSpPr>
            <a:spLocks noGrp="1"/>
          </p:cNvSpPr>
          <p:nvPr>
            <p:ph type="sldNum" sz="quarter" idx="4294967295"/>
          </p:nvPr>
        </p:nvSpPr>
        <p:spPr bwMode="auto">
          <a:xfrm>
            <a:off x="7800975" y="5956300"/>
            <a:ext cx="7699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F79523A-38EB-4508-A0B1-0659EB227921}" type="slidenum">
              <a:rPr lang="en-US" altLang="en-US" smtClean="0">
                <a:solidFill>
                  <a:schemeClr val="accent2"/>
                </a:solidFill>
              </a:rPr>
              <a:pPr fontAlgn="base">
                <a:spcBef>
                  <a:spcPct val="0"/>
                </a:spcBef>
                <a:spcAft>
                  <a:spcPct val="0"/>
                </a:spcAft>
              </a:pPr>
              <a:t>20</a:t>
            </a:fld>
            <a:endParaRPr lang="en-US" altLang="en-US" smtClean="0">
              <a:solidFill>
                <a:schemeClr val="accent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914400"/>
            <a:ext cx="5880051" cy="5880051"/>
          </a:xfrm>
          <a:prstGeom prst="rect">
            <a:avLst/>
          </a:prstGeom>
        </p:spPr>
      </p:pic>
    </p:spTree>
    <p:extLst>
      <p:ext uri="{BB962C8B-B14F-4D97-AF65-F5344CB8AC3E}">
        <p14:creationId xmlns:p14="http://schemas.microsoft.com/office/powerpoint/2010/main" val="1032183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2959">
            <a:off x="5360757" y="1624813"/>
            <a:ext cx="3341429" cy="4256888"/>
          </a:xfrm>
          <a:prstGeom prst="rect">
            <a:avLst/>
          </a:prstGeom>
        </p:spPr>
      </p:pic>
      <p:sp>
        <p:nvSpPr>
          <p:cNvPr id="2" name="Title 1"/>
          <p:cNvSpPr>
            <a:spLocks noGrp="1"/>
          </p:cNvSpPr>
          <p:nvPr>
            <p:ph type="title"/>
          </p:nvPr>
        </p:nvSpPr>
        <p:spPr/>
        <p:txBody>
          <a:bodyPr/>
          <a:lstStyle/>
          <a:p>
            <a:r>
              <a:rPr lang="en-US" dirty="0" smtClean="0"/>
              <a:t>Tennessee Healthy Brain Brief</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57072">
            <a:off x="3240103" y="1475692"/>
            <a:ext cx="3445015" cy="4398607"/>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rot="21096478">
            <a:off x="461501" y="1620416"/>
            <a:ext cx="3514093" cy="449365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2959">
            <a:off x="5361931" y="1624813"/>
            <a:ext cx="3341429" cy="425688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57072">
            <a:off x="3241277" y="1475692"/>
            <a:ext cx="3445015" cy="4398607"/>
          </a:xfrm>
          <a:prstGeom prst="rect">
            <a:avLst/>
          </a:prstGeom>
          <a:ln>
            <a:noFill/>
          </a:ln>
          <a:effectLst>
            <a:outerShdw blurRad="292100" dist="139700" dir="2700000" algn="tl" rotWithShape="0">
              <a:srgbClr val="333333">
                <a:alpha val="65000"/>
              </a:srgbClr>
            </a:outerShdw>
          </a:effectLst>
        </p:spPr>
      </p:pic>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96478">
            <a:off x="462675" y="1620416"/>
            <a:ext cx="3514093" cy="4493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534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Brief Highlights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0006" y="1025800"/>
            <a:ext cx="3115994" cy="5832200"/>
          </a:xfrm>
        </p:spPr>
      </p:pic>
      <p:sp>
        <p:nvSpPr>
          <p:cNvPr id="11" name="Rectangle 10"/>
          <p:cNvSpPr/>
          <p:nvPr/>
        </p:nvSpPr>
        <p:spPr>
          <a:xfrm>
            <a:off x="76200" y="6188557"/>
            <a:ext cx="2895600" cy="369332"/>
          </a:xfrm>
          <a:prstGeom prst="rect">
            <a:avLst/>
          </a:prstGeom>
        </p:spPr>
        <p:txBody>
          <a:bodyPr wrap="square">
            <a:spAutoFit/>
          </a:bodyPr>
          <a:lstStyle/>
          <a:p>
            <a:r>
              <a:rPr lang="en-US" sz="900" dirty="0">
                <a:latin typeface="Open Sans" panose="020B0606030504020204" pitchFamily="34" charset="0"/>
                <a:ea typeface="Open Sans" panose="020B0606030504020204" pitchFamily="34" charset="0"/>
                <a:cs typeface="Open Sans" panose="020B0606030504020204" pitchFamily="34" charset="0"/>
              </a:rPr>
              <a:t>Source: 2017 Lancet Commissions Dementia prevention, intervention, and care</a:t>
            </a:r>
          </a:p>
        </p:txBody>
      </p:sp>
    </p:spTree>
    <p:extLst>
      <p:ext uri="{BB962C8B-B14F-4D97-AF65-F5344CB8AC3E}">
        <p14:creationId xmlns:p14="http://schemas.microsoft.com/office/powerpoint/2010/main" val="510808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Website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066800"/>
            <a:ext cx="5334000" cy="5697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3520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Training Webinar</a:t>
            </a:r>
            <a:endParaRPr lang="en-US" dirty="0"/>
          </a:p>
        </p:txBody>
      </p:sp>
      <p:sp>
        <p:nvSpPr>
          <p:cNvPr id="3" name="Content Placeholder 2"/>
          <p:cNvSpPr>
            <a:spLocks noGrp="1"/>
          </p:cNvSpPr>
          <p:nvPr>
            <p:ph idx="1"/>
          </p:nvPr>
        </p:nvSpPr>
        <p:spPr>
          <a:xfrm>
            <a:off x="152400" y="1143000"/>
            <a:ext cx="4876800" cy="5410200"/>
          </a:xfrm>
        </p:spPr>
        <p:txBody>
          <a:bodyPr>
            <a:normAutofit fontScale="92500" lnSpcReduction="10000"/>
          </a:bodyPr>
          <a:lstStyle/>
          <a:p>
            <a:pPr marL="0" indent="0">
              <a:buNone/>
            </a:pPr>
            <a:r>
              <a:rPr lang="en-US" sz="2800" b="1" dirty="0" smtClean="0"/>
              <a:t>Learning Objectives</a:t>
            </a:r>
          </a:p>
          <a:p>
            <a:pPr>
              <a:spcAft>
                <a:spcPts val="1200"/>
              </a:spcAft>
              <a:buSzPct val="100000"/>
            </a:pPr>
            <a:r>
              <a:rPr lang="en-US" altLang="en-US" dirty="0"/>
              <a:t>Define Alzheimer’s  disease and other dementias as a public health crisis</a:t>
            </a:r>
          </a:p>
          <a:p>
            <a:pPr>
              <a:spcAft>
                <a:spcPts val="1200"/>
              </a:spcAft>
              <a:buSzPct val="100000"/>
            </a:pPr>
            <a:r>
              <a:rPr lang="en-US" altLang="en-US" dirty="0"/>
              <a:t>Explain the current and projected scope of the epidemic as it relates to public health</a:t>
            </a:r>
          </a:p>
          <a:p>
            <a:pPr>
              <a:spcAft>
                <a:spcPts val="1200"/>
              </a:spcAft>
              <a:buSzPct val="100000"/>
            </a:pPr>
            <a:r>
              <a:rPr lang="en-US" altLang="en-US" dirty="0"/>
              <a:t>Identify modifiable risk factors to reduce the impact of cognitive decline</a:t>
            </a:r>
          </a:p>
          <a:p>
            <a:pPr>
              <a:spcAft>
                <a:spcPts val="1200"/>
              </a:spcAft>
              <a:buSzPct val="100000"/>
            </a:pPr>
            <a:r>
              <a:rPr lang="en-US" altLang="en-US" dirty="0"/>
              <a:t>Explain the Tennessee Department of Health’s role in addressing the Alzheimer’s epidemic</a:t>
            </a:r>
          </a:p>
          <a:p>
            <a:endParaRPr lang="en-US" dirty="0"/>
          </a:p>
        </p:txBody>
      </p:sp>
      <p:sp>
        <p:nvSpPr>
          <p:cNvPr id="4" name="TextBox 3"/>
          <p:cNvSpPr txBox="1"/>
          <p:nvPr/>
        </p:nvSpPr>
        <p:spPr>
          <a:xfrm>
            <a:off x="4876800" y="2057400"/>
            <a:ext cx="4114800" cy="646331"/>
          </a:xfrm>
          <a:prstGeom prst="rect">
            <a:avLst/>
          </a:prstGeom>
          <a:noFill/>
        </p:spPr>
        <p:txBody>
          <a:bodyPr wrap="squar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As a result of the content presented, I am more knowledgeable about cognitive health, Alzheimer's and other dementias as a public health issue.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397" r="2397"/>
          <a:stretch/>
        </p:blipFill>
        <p:spPr>
          <a:xfrm>
            <a:off x="5029199" y="2632220"/>
            <a:ext cx="4037427" cy="3100910"/>
          </a:xfrm>
          <a:prstGeom prst="rect">
            <a:avLst/>
          </a:prstGeom>
        </p:spPr>
      </p:pic>
    </p:spTree>
    <p:extLst>
      <p:ext uri="{BB962C8B-B14F-4D97-AF65-F5344CB8AC3E}">
        <p14:creationId xmlns:p14="http://schemas.microsoft.com/office/powerpoint/2010/main" val="82090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Accelerating Risk Reduction and Promoting Brain Health</a:t>
            </a:r>
          </a:p>
        </p:txBody>
      </p:sp>
      <p:sp>
        <p:nvSpPr>
          <p:cNvPr id="3" name="Content Placeholder 2"/>
          <p:cNvSpPr>
            <a:spLocks noGrp="1"/>
          </p:cNvSpPr>
          <p:nvPr>
            <p:ph idx="1"/>
          </p:nvPr>
        </p:nvSpPr>
        <p:spPr/>
        <p:txBody>
          <a:bodyPr/>
          <a:lstStyle/>
          <a:p>
            <a:pPr marL="0" indent="0">
              <a:buNone/>
            </a:pPr>
            <a:r>
              <a:rPr lang="en-US" sz="2800" b="1" dirty="0"/>
              <a:t>Public health </a:t>
            </a:r>
            <a:r>
              <a:rPr lang="en-US" dirty="0"/>
              <a:t>has strengths and capacities to advance awareness about the interplay between brain health and physical health by linking dementia and cognitive decline risk messaging to health promotion activities in such areas as:</a:t>
            </a:r>
          </a:p>
          <a:p>
            <a:r>
              <a:rPr lang="en-US" dirty="0" smtClean="0"/>
              <a:t>Tobacco </a:t>
            </a:r>
            <a:r>
              <a:rPr lang="en-US" dirty="0"/>
              <a:t>prevention and control;</a:t>
            </a:r>
          </a:p>
          <a:p>
            <a:r>
              <a:rPr lang="en-US" dirty="0" smtClean="0"/>
              <a:t>Blood </a:t>
            </a:r>
            <a:r>
              <a:rPr lang="en-US" dirty="0"/>
              <a:t>pressure control;</a:t>
            </a:r>
          </a:p>
          <a:p>
            <a:r>
              <a:rPr lang="en-US" dirty="0" smtClean="0"/>
              <a:t>Cardiovascular </a:t>
            </a:r>
            <a:r>
              <a:rPr lang="en-US" dirty="0"/>
              <a:t>health management;</a:t>
            </a:r>
          </a:p>
          <a:p>
            <a:r>
              <a:rPr lang="en-US" dirty="0" smtClean="0"/>
              <a:t>Diabetes </a:t>
            </a:r>
            <a:r>
              <a:rPr lang="en-US" dirty="0"/>
              <a:t>prevention and management;</a:t>
            </a:r>
          </a:p>
          <a:p>
            <a:r>
              <a:rPr lang="en-US" dirty="0" smtClean="0"/>
              <a:t>Obesity </a:t>
            </a:r>
            <a:r>
              <a:rPr lang="en-US" dirty="0"/>
              <a:t>prevention and control; and</a:t>
            </a:r>
          </a:p>
          <a:p>
            <a:r>
              <a:rPr lang="en-US" dirty="0" smtClean="0"/>
              <a:t>Injury </a:t>
            </a:r>
            <a:r>
              <a:rPr lang="en-US" dirty="0"/>
              <a:t>prevention.</a:t>
            </a:r>
          </a:p>
          <a:p>
            <a:pPr marL="0" indent="0">
              <a:buNone/>
            </a:pPr>
            <a:endParaRPr lang="en-US" dirty="0"/>
          </a:p>
        </p:txBody>
      </p:sp>
    </p:spTree>
    <p:extLst>
      <p:ext uri="{BB962C8B-B14F-4D97-AF65-F5344CB8AC3E}">
        <p14:creationId xmlns:p14="http://schemas.microsoft.com/office/powerpoint/2010/main" val="420534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Caregivers</a:t>
            </a:r>
            <a:endParaRPr lang="en-US" dirty="0"/>
          </a:p>
        </p:txBody>
      </p:sp>
      <p:sp>
        <p:nvSpPr>
          <p:cNvPr id="3" name="Content Placeholder 2"/>
          <p:cNvSpPr>
            <a:spLocks noGrp="1"/>
          </p:cNvSpPr>
          <p:nvPr>
            <p:ph idx="1"/>
          </p:nvPr>
        </p:nvSpPr>
        <p:spPr/>
        <p:txBody>
          <a:bodyPr/>
          <a:lstStyle/>
          <a:p>
            <a:pPr marL="0" indent="0">
              <a:buNone/>
            </a:pPr>
            <a:r>
              <a:rPr lang="en-US" sz="2800" b="1" dirty="0"/>
              <a:t>Public health </a:t>
            </a:r>
            <a:r>
              <a:rPr lang="en-US" dirty="0"/>
              <a:t>can also work with partners to facilitate access to affordable, evidence-informed services, programs, interventions, and supports to reduce stress and improve coping, self-efficacy, and overall health. </a:t>
            </a:r>
            <a:endParaRPr lang="en-US" dirty="0" smtClean="0"/>
          </a:p>
          <a:p>
            <a:pPr marL="0" indent="0">
              <a:buNone/>
            </a:pPr>
            <a:endParaRPr lang="en-US" dirty="0"/>
          </a:p>
          <a:p>
            <a:r>
              <a:rPr lang="en-US" dirty="0" smtClean="0"/>
              <a:t>Community-based </a:t>
            </a:r>
            <a:r>
              <a:rPr lang="en-US" dirty="0"/>
              <a:t>programs for physical activity, chronic disease self-care, and caregiver education</a:t>
            </a:r>
            <a:r>
              <a:rPr lang="en-US" dirty="0" smtClean="0"/>
              <a:t>;</a:t>
            </a:r>
          </a:p>
          <a:p>
            <a:r>
              <a:rPr lang="en-US" dirty="0"/>
              <a:t>Online support and information resource centers;</a:t>
            </a:r>
          </a:p>
          <a:p>
            <a:r>
              <a:rPr lang="en-US" dirty="0" smtClean="0"/>
              <a:t>Advanced </a:t>
            </a:r>
            <a:r>
              <a:rPr lang="en-US" dirty="0"/>
              <a:t>care and advanced financial planning;</a:t>
            </a:r>
          </a:p>
          <a:p>
            <a:r>
              <a:rPr lang="en-US" dirty="0" smtClean="0"/>
              <a:t>Transportation </a:t>
            </a:r>
            <a:r>
              <a:rPr lang="en-US" dirty="0"/>
              <a:t>services; and</a:t>
            </a:r>
          </a:p>
          <a:p>
            <a:r>
              <a:rPr lang="en-US" dirty="0" smtClean="0"/>
              <a:t>Information </a:t>
            </a:r>
            <a:r>
              <a:rPr lang="en-US" dirty="0"/>
              <a:t>and referral services.</a:t>
            </a:r>
          </a:p>
          <a:p>
            <a:pPr marL="0" indent="0">
              <a:buNone/>
            </a:pPr>
            <a:endParaRPr lang="en-US" dirty="0"/>
          </a:p>
        </p:txBody>
      </p:sp>
    </p:spTree>
    <p:extLst>
      <p:ext uri="{BB962C8B-B14F-4D97-AF65-F5344CB8AC3E}">
        <p14:creationId xmlns:p14="http://schemas.microsoft.com/office/powerpoint/2010/main" val="3314382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Brain Toolkit</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027003">
            <a:off x="5057583" y="1535009"/>
            <a:ext cx="3246646" cy="4287691"/>
          </a:xfrm>
          <a:prstGeom prst="rect">
            <a:avLst/>
          </a:prstGeom>
          <a:ln>
            <a:noFill/>
          </a:ln>
          <a:effectLst>
            <a:outerShdw blurRad="292100" dist="139700" dir="2700000" algn="tl" rotWithShape="0">
              <a:srgbClr val="333333">
                <a:alpha val="65000"/>
              </a:srgbClr>
            </a:outerShdw>
          </a:effectLst>
        </p:spPr>
      </p:pic>
      <p:sp>
        <p:nvSpPr>
          <p:cNvPr id="11" name="Content Placeholder 2"/>
          <p:cNvSpPr txBox="1">
            <a:spLocks/>
          </p:cNvSpPr>
          <p:nvPr/>
        </p:nvSpPr>
        <p:spPr>
          <a:xfrm>
            <a:off x="76200" y="990600"/>
            <a:ext cx="4305300" cy="5715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b="1" dirty="0" smtClean="0"/>
              <a:t>Provides Local and Regional Staff</a:t>
            </a:r>
          </a:p>
          <a:p>
            <a:r>
              <a:rPr lang="en-US" dirty="0"/>
              <a:t>R</a:t>
            </a:r>
            <a:r>
              <a:rPr lang="en-US" dirty="0" smtClean="0"/>
              <a:t>eady-made messaging for health promotion activities</a:t>
            </a:r>
          </a:p>
          <a:p>
            <a:endParaRPr lang="en-US" dirty="0"/>
          </a:p>
          <a:p>
            <a:r>
              <a:rPr lang="en-US" dirty="0" smtClean="0"/>
              <a:t>Early detection and diagnosis education materials</a:t>
            </a:r>
          </a:p>
          <a:p>
            <a:pPr marL="0" indent="0" defTabSz="924916">
              <a:buNone/>
            </a:pPr>
            <a:endParaRPr lang="en-US" dirty="0" smtClean="0"/>
          </a:p>
          <a:p>
            <a:pPr defTabSz="924916"/>
            <a:r>
              <a:rPr lang="en-US" dirty="0" smtClean="0"/>
              <a:t>Support materials for caregivers</a:t>
            </a:r>
          </a:p>
          <a:p>
            <a:pPr defTabSz="924916"/>
            <a:endParaRPr lang="en-US" dirty="0" smtClean="0"/>
          </a:p>
          <a:p>
            <a:pPr defTabSz="924916"/>
            <a:r>
              <a:rPr lang="en-US" dirty="0" smtClean="0"/>
              <a:t>Planning and support materials for those with diagnosis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190446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ea typeface="Open Sans" panose="020B0606030504020204" pitchFamily="34" charset="0"/>
                <a:cs typeface="Open Sans" panose="020B0606030504020204" pitchFamily="34" charset="0"/>
              </a:rPr>
              <a:t>State </a:t>
            </a:r>
            <a:r>
              <a:rPr lang="en-US" sz="3200" dirty="0" smtClean="0">
                <a:ea typeface="Open Sans" panose="020B0606030504020204" pitchFamily="34" charset="0"/>
                <a:cs typeface="Open Sans" panose="020B0606030504020204" pitchFamily="34" charset="0"/>
              </a:rPr>
              <a:t>&amp; Local </a:t>
            </a:r>
            <a:r>
              <a:rPr lang="en-US" sz="3200" dirty="0">
                <a:ea typeface="Open Sans" panose="020B0606030504020204" pitchFamily="34" charset="0"/>
                <a:cs typeface="Open Sans" panose="020B0606030504020204" pitchFamily="34" charset="0"/>
              </a:rPr>
              <a:t>Public Health  Partnerships to Address Dementia: The  2018-2023 Road Map  </a:t>
            </a:r>
          </a:p>
        </p:txBody>
      </p:sp>
    </p:spTree>
    <p:extLst>
      <p:ext uri="{BB962C8B-B14F-4D97-AF65-F5344CB8AC3E}">
        <p14:creationId xmlns:p14="http://schemas.microsoft.com/office/powerpoint/2010/main" val="3593413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Healthy Brain Initiative – Road Maps</a:t>
            </a:r>
            <a:endParaRPr lang="en-US" dirty="0"/>
          </a:p>
        </p:txBody>
      </p:sp>
      <p:sp>
        <p:nvSpPr>
          <p:cNvPr id="3" name="Content Placeholder 2"/>
          <p:cNvSpPr>
            <a:spLocks noGrp="1"/>
          </p:cNvSpPr>
          <p:nvPr>
            <p:ph idx="1"/>
          </p:nvPr>
        </p:nvSpPr>
        <p:spPr>
          <a:xfrm>
            <a:off x="76200" y="1066800"/>
            <a:ext cx="5105400" cy="5715000"/>
          </a:xfrm>
        </p:spPr>
        <p:txBody>
          <a:bodyPr>
            <a:normAutofit fontScale="92500"/>
          </a:bodyPr>
          <a:lstStyle/>
          <a:p>
            <a:pPr>
              <a:spcBef>
                <a:spcPts val="1200"/>
              </a:spcBef>
            </a:pPr>
            <a:r>
              <a:rPr lang="en-US" sz="3200" dirty="0" smtClean="0"/>
              <a:t>Practical, expert-guided actions for state and local public health leaders</a:t>
            </a:r>
            <a:endParaRPr lang="en-US" sz="3200" dirty="0"/>
          </a:p>
          <a:p>
            <a:pPr lvl="1">
              <a:spcBef>
                <a:spcPts val="1200"/>
              </a:spcBef>
            </a:pPr>
            <a:r>
              <a:rPr lang="en-US" sz="2800" dirty="0" smtClean="0"/>
              <a:t>Reducing risk for cognitive decline</a:t>
            </a:r>
          </a:p>
          <a:p>
            <a:pPr lvl="1">
              <a:spcBef>
                <a:spcPts val="1200"/>
              </a:spcBef>
            </a:pPr>
            <a:r>
              <a:rPr lang="en-US" sz="2800" dirty="0" smtClean="0"/>
              <a:t>Expanding early detection and diagnosis</a:t>
            </a:r>
          </a:p>
          <a:p>
            <a:pPr lvl="1">
              <a:spcBef>
                <a:spcPts val="1200"/>
              </a:spcBef>
            </a:pPr>
            <a:r>
              <a:rPr lang="en-US" sz="2800" dirty="0" smtClean="0"/>
              <a:t>Improving safety and quality of care for people living with dementia</a:t>
            </a:r>
          </a:p>
          <a:p>
            <a:pPr lvl="1">
              <a:spcBef>
                <a:spcPts val="1200"/>
              </a:spcBef>
            </a:pPr>
            <a:r>
              <a:rPr lang="en-US" sz="2800" dirty="0" smtClean="0"/>
              <a:t>Strengthening caregivers’ health and effectiveness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936564"/>
            <a:ext cx="3575234" cy="3626036"/>
          </a:xfrm>
          <a:prstGeom prst="rect">
            <a:avLst/>
          </a:prstGeom>
        </p:spPr>
      </p:pic>
      <p:sp>
        <p:nvSpPr>
          <p:cNvPr id="6" name="TextBox 5"/>
          <p:cNvSpPr txBox="1"/>
          <p:nvPr/>
        </p:nvSpPr>
        <p:spPr>
          <a:xfrm>
            <a:off x="5537200" y="5867400"/>
            <a:ext cx="2819400" cy="923330"/>
          </a:xfrm>
          <a:prstGeom prst="rect">
            <a:avLst/>
          </a:prstGeom>
          <a:noFill/>
        </p:spPr>
        <p:txBody>
          <a:bodyPr wrap="square" rtlCol="0">
            <a:spAutoFit/>
          </a:bodyPr>
          <a:lstStyle/>
          <a:p>
            <a:endParaRPr lang="en-US" sz="900" dirty="0"/>
          </a:p>
          <a:p>
            <a:r>
              <a:rPr lang="en-US" sz="900" dirty="0"/>
              <a:t>Alzheimer’s Association and Centers for Disease Control and Prevention. </a:t>
            </a:r>
            <a:r>
              <a:rPr lang="en-US" sz="900" i="1" dirty="0"/>
              <a:t>Healthy Brain Initiative, State and Local Public Health Partnerships to Address Dementia: The 2018-2023 Road Map. </a:t>
            </a:r>
            <a:r>
              <a:rPr lang="en-US" sz="900" dirty="0"/>
              <a:t>Chicago, IL: Alzheimer’s Association; 2018 </a:t>
            </a:r>
          </a:p>
        </p:txBody>
      </p:sp>
    </p:spTree>
    <p:extLst>
      <p:ext uri="{BB962C8B-B14F-4D97-AF65-F5344CB8AC3E}">
        <p14:creationId xmlns:p14="http://schemas.microsoft.com/office/powerpoint/2010/main" val="1531613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a:xfrm>
            <a:off x="152400" y="1143000"/>
            <a:ext cx="8839200" cy="4953000"/>
          </a:xfrm>
        </p:spPr>
        <p:txBody>
          <a:bodyPr anchor="ctr"/>
          <a:lstStyle/>
          <a:p>
            <a:pPr marL="0" indent="0">
              <a:buNone/>
            </a:pPr>
            <a:r>
              <a:rPr lang="en-US" altLang="en-US" b="1" dirty="0"/>
              <a:t>Sally Pitt</a:t>
            </a:r>
            <a:r>
              <a:rPr lang="en-US" altLang="en-US" dirty="0"/>
              <a:t>, </a:t>
            </a:r>
            <a:r>
              <a:rPr lang="en-US" altLang="en-US" i="1" dirty="0"/>
              <a:t>Director, Office of Patient Care Advocacy, Tennessee Department of Health</a:t>
            </a:r>
          </a:p>
          <a:p>
            <a:pPr marL="0" indent="0">
              <a:buNone/>
            </a:pPr>
            <a:endParaRPr lang="en-US" altLang="en-US" dirty="0"/>
          </a:p>
          <a:p>
            <a:pPr marL="0" indent="0">
              <a:buNone/>
            </a:pPr>
            <a:r>
              <a:rPr lang="en-US" altLang="en-US" b="1" dirty="0" smtClean="0"/>
              <a:t>Chelsea </a:t>
            </a:r>
            <a:r>
              <a:rPr lang="en-US" altLang="en-US" b="1" dirty="0"/>
              <a:t>Ridley</a:t>
            </a:r>
            <a:r>
              <a:rPr lang="en-US" altLang="en-US" i="1" dirty="0"/>
              <a:t>, Director</a:t>
            </a:r>
            <a:r>
              <a:rPr lang="en-US" i="1" dirty="0"/>
              <a:t>, CMP Reinvestment Program, </a:t>
            </a:r>
            <a:r>
              <a:rPr lang="en-US" altLang="en-US" i="1" dirty="0"/>
              <a:t>Office of Patient Care </a:t>
            </a:r>
            <a:r>
              <a:rPr lang="en-US" altLang="en-US" i="1" dirty="0" smtClean="0"/>
              <a:t>Advocacy</a:t>
            </a:r>
          </a:p>
          <a:p>
            <a:pPr marL="0" indent="0">
              <a:buNone/>
            </a:pPr>
            <a:endParaRPr lang="en-US" altLang="en-US" i="1" dirty="0"/>
          </a:p>
          <a:p>
            <a:pPr marL="0" indent="0">
              <a:buNone/>
            </a:pPr>
            <a:endParaRPr lang="en-US" altLang="en-US" i="1" dirty="0"/>
          </a:p>
          <a:p>
            <a:pPr marL="0" indent="0">
              <a:buNone/>
            </a:pPr>
            <a:r>
              <a:rPr lang="en-US" dirty="0"/>
              <a:t/>
            </a:r>
            <a:br>
              <a:rPr lang="en-US" dirty="0"/>
            </a:br>
            <a:endParaRPr lang="en-US" altLang="en-US" dirty="0"/>
          </a:p>
          <a:p>
            <a:endParaRPr lang="en-US" dirty="0"/>
          </a:p>
        </p:txBody>
      </p:sp>
    </p:spTree>
    <p:extLst>
      <p:ext uri="{BB962C8B-B14F-4D97-AF65-F5344CB8AC3E}">
        <p14:creationId xmlns:p14="http://schemas.microsoft.com/office/powerpoint/2010/main" val="1918696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Public Health Wheel, shows the three core functions (assessment, policy development, and assurance) in black around the “wheel” of essential services. In essence, the essential services can be grouped under the three core functions.&#10;&#10;Essential services 1 and 2 fit under the core function of assessment. Essential services 3, 4, and 5 fit under policy development while essential services 6, 7, 8, and 9 fit under assurance. Research (essential service 10) and system management form the center of the wheel since these activities are included within all three core functions.&#10;" title="Public Health Essential Service Wheel"/>
          <p:cNvPicPr>
            <a:picLocks noGrp="1" noChangeAspect="1" noChangeArrowheads="1"/>
          </p:cNvPicPr>
          <p:nvPr/>
        </p:nvPicPr>
        <p:blipFill>
          <a:blip r:embed="rId3"/>
          <a:stretch>
            <a:fillRect/>
          </a:stretch>
        </p:blipFill>
        <p:spPr bwMode="auto">
          <a:xfrm>
            <a:off x="4114800" y="1371600"/>
            <a:ext cx="5304383" cy="4648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CDC Healthy Brain Initiative Road Map</a:t>
            </a:r>
            <a:endParaRPr lang="en-US" dirty="0"/>
          </a:p>
        </p:txBody>
      </p:sp>
      <p:sp>
        <p:nvSpPr>
          <p:cNvPr id="3" name="Content Placeholder 2"/>
          <p:cNvSpPr>
            <a:spLocks noGrp="1"/>
          </p:cNvSpPr>
          <p:nvPr>
            <p:ph idx="1"/>
          </p:nvPr>
        </p:nvSpPr>
        <p:spPr>
          <a:xfrm>
            <a:off x="38100" y="914400"/>
            <a:ext cx="4495800" cy="5562600"/>
          </a:xfrm>
        </p:spPr>
        <p:txBody>
          <a:bodyPr anchor="ctr"/>
          <a:lstStyle/>
          <a:p>
            <a:pPr>
              <a:spcBef>
                <a:spcPts val="1200"/>
              </a:spcBef>
            </a:pPr>
            <a:r>
              <a:rPr lang="en-US" sz="3200" dirty="0"/>
              <a:t>Alignment of HBI Road Map actions with four Essential Services of Public Health</a:t>
            </a:r>
          </a:p>
          <a:p>
            <a:pPr lvl="1">
              <a:spcBef>
                <a:spcPts val="1200"/>
              </a:spcBef>
            </a:pPr>
            <a:r>
              <a:rPr lang="en-US" sz="2400" dirty="0"/>
              <a:t>Alzheimer’s can be incorporated easily and efficiently into existing public health </a:t>
            </a:r>
            <a:r>
              <a:rPr lang="en-US" sz="2400" dirty="0" smtClean="0"/>
              <a:t>initiatives</a:t>
            </a:r>
            <a:endParaRPr lang="en-US" sz="2400" dirty="0"/>
          </a:p>
        </p:txBody>
      </p:sp>
      <p:sp>
        <p:nvSpPr>
          <p:cNvPr id="5" name="Rectangle 4"/>
          <p:cNvSpPr/>
          <p:nvPr/>
        </p:nvSpPr>
        <p:spPr>
          <a:xfrm>
            <a:off x="5715000" y="6236731"/>
            <a:ext cx="2324100" cy="507831"/>
          </a:xfrm>
          <a:prstGeom prst="rect">
            <a:avLst/>
          </a:prstGeom>
        </p:spPr>
        <p:txBody>
          <a:bodyPr wrap="square">
            <a:spAutoFit/>
          </a:bodyPr>
          <a:lstStyle/>
          <a:p>
            <a:r>
              <a:rPr lang="en-US" sz="900" dirty="0"/>
              <a:t>Source of </a:t>
            </a:r>
            <a:r>
              <a:rPr lang="en-US" sz="900" dirty="0">
                <a:hlinkClick r:id="rId4"/>
              </a:rPr>
              <a:t>Ten Essential Public Health Services: Core Public Health Functions Steering Committee,</a:t>
            </a:r>
            <a:r>
              <a:rPr lang="en-US" sz="900" dirty="0"/>
              <a:t> 1994 </a:t>
            </a:r>
          </a:p>
        </p:txBody>
      </p:sp>
    </p:spTree>
    <p:extLst>
      <p:ext uri="{BB962C8B-B14F-4D97-AF65-F5344CB8AC3E}">
        <p14:creationId xmlns:p14="http://schemas.microsoft.com/office/powerpoint/2010/main" val="3759535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2018-2023 HBI Road Map: Essential Services</a:t>
            </a:r>
            <a:endParaRPr lang="en-US" dirty="0"/>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066800"/>
            <a:ext cx="6096000" cy="5733248"/>
          </a:xfrm>
        </p:spPr>
      </p:pic>
      <p:sp>
        <p:nvSpPr>
          <p:cNvPr id="7" name="Rectangle 6"/>
          <p:cNvSpPr/>
          <p:nvPr/>
        </p:nvSpPr>
        <p:spPr>
          <a:xfrm>
            <a:off x="7315200" y="4572000"/>
            <a:ext cx="1828800" cy="1338828"/>
          </a:xfrm>
          <a:prstGeom prst="rect">
            <a:avLst/>
          </a:prstGeom>
        </p:spPr>
        <p:txBody>
          <a:bodyPr wrap="square">
            <a:spAutoFit/>
          </a:bodyPr>
          <a:lstStyle/>
          <a:p>
            <a:endParaRPr lang="en-US" sz="900" dirty="0"/>
          </a:p>
          <a:p>
            <a:r>
              <a:rPr lang="en-US" sz="900" dirty="0"/>
              <a:t>Alzheimer’s Association and Centers for Disease Control and Prevention. </a:t>
            </a:r>
            <a:r>
              <a:rPr lang="en-US" sz="900" i="1" dirty="0"/>
              <a:t>Healthy Brain Initiative, State and Local Public Health Partnerships to Address Dementia: The 2018-2023 Road Map. </a:t>
            </a:r>
            <a:r>
              <a:rPr lang="en-US" sz="900" dirty="0"/>
              <a:t>Chicago, IL: Alzheimer’s Association; 2018 </a:t>
            </a:r>
          </a:p>
        </p:txBody>
      </p:sp>
    </p:spTree>
    <p:extLst>
      <p:ext uri="{BB962C8B-B14F-4D97-AF65-F5344CB8AC3E}">
        <p14:creationId xmlns:p14="http://schemas.microsoft.com/office/powerpoint/2010/main" val="3458899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 Action</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04800" y="1600200"/>
            <a:ext cx="3448532" cy="4267796"/>
          </a:xfrm>
          <a:prstGeom prst="rect">
            <a:avLst/>
          </a:prstGeom>
          <a:ln>
            <a:solidFill>
              <a:schemeClr val="tx1"/>
            </a:solid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7288"/>
            <a:ext cx="3886199" cy="426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709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HBI Road Map Actions</a:t>
            </a:r>
            <a:endParaRPr lang="en-US" dirty="0"/>
          </a:p>
        </p:txBody>
      </p:sp>
      <p:pic>
        <p:nvPicPr>
          <p:cNvPr id="4" name="Picture 5"/>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52400" y="1179853"/>
            <a:ext cx="3076046" cy="65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5315" y="2013557"/>
            <a:ext cx="4038599" cy="2166170"/>
          </a:xfrm>
          <a:prstGeom prst="rect">
            <a:avLst/>
          </a:prstGeom>
          <a:ln>
            <a:solidFill>
              <a:schemeClr val="tx1"/>
            </a:solidFill>
          </a:ln>
        </p:spPr>
        <p:txBody>
          <a:bodyPr wrap="square" anchor="ctr">
            <a:spAutoFit/>
          </a:bodyPr>
          <a:lstStyle/>
          <a:p>
            <a:pPr>
              <a:lnSpc>
                <a:spcPct val="80000"/>
              </a:lnSpc>
            </a:pPr>
            <a:r>
              <a:rPr lang="en-US" altLang="en-US" sz="240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Educate </a:t>
            </a:r>
            <a:r>
              <a:rPr lang="en-US" alt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public health </a:t>
            </a:r>
            <a:r>
              <a:rPr lang="en-US" altLang="en-US" sz="240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&amp; healthcare professionals to:</a:t>
            </a:r>
          </a:p>
          <a:p>
            <a:pPr marL="342900" indent="-342900">
              <a:lnSpc>
                <a:spcPct val="80000"/>
              </a:lnSpc>
              <a:buClr>
                <a:schemeClr val="bg2"/>
              </a:buClr>
              <a:buFont typeface="Arial" panose="020B0604020202020204" pitchFamily="34" charset="0"/>
              <a:buChar char="•"/>
            </a:pPr>
            <a:r>
              <a:rPr lang="en-US" altLang="en-US" sz="240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Conduct early diagnosis and care planning</a:t>
            </a:r>
          </a:p>
          <a:p>
            <a:pPr marL="342900" indent="-342900">
              <a:lnSpc>
                <a:spcPct val="80000"/>
              </a:lnSpc>
              <a:buClr>
                <a:srgbClr val="FF0000"/>
              </a:buClr>
              <a:buFont typeface="Arial" panose="020B0604020202020204" pitchFamily="34" charset="0"/>
              <a:buChar char="•"/>
            </a:pPr>
            <a:r>
              <a:rPr lang="en-US" altLang="en-US" sz="240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Address co-morbidities and injury risks.</a:t>
            </a:r>
            <a:endParaRPr lang="en-US" alt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1066800"/>
            <a:ext cx="2202972" cy="65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4907088" y="2013557"/>
            <a:ext cx="4038599" cy="11593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Implement the Subjective </a:t>
            </a:r>
            <a:r>
              <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Cognitive </a:t>
            </a:r>
            <a:r>
              <a:rPr lang="en-US" altLang="en-US"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Decline and Caregiver BRFSS Modules.</a:t>
            </a:r>
            <a:endParaRPr lang="en-US" altLang="en-US" sz="24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itle 1"/>
          <p:cNvSpPr txBox="1">
            <a:spLocks/>
          </p:cNvSpPr>
          <p:nvPr/>
        </p:nvSpPr>
        <p:spPr bwMode="auto">
          <a:xfrm>
            <a:off x="4907088" y="3459126"/>
            <a:ext cx="4038599" cy="11593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Use BRFSS and other data to inform public health programs and policies.</a:t>
            </a:r>
            <a:endParaRPr lang="en-US" altLang="en-US" sz="24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6461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HBI Road Map Actions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799" y="1203186"/>
            <a:ext cx="2000641" cy="65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1194816"/>
            <a:ext cx="2798224" cy="65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381000" y="2362200"/>
            <a:ext cx="3733800" cy="27571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lnSpc>
                <a:spcPct val="80000"/>
              </a:lnSpc>
            </a:pPr>
            <a:r>
              <a:rPr lang="en-US" alt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Educate the public </a:t>
            </a:r>
            <a:r>
              <a:rPr lang="en-US" altLang="en-US" sz="240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and health professionals about brain health and cognitive aging, changes that should be discussed with a health professional and benefits of early detection and diagnosis.</a:t>
            </a:r>
            <a:endParaRPr lang="en-US" alt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4724400" y="2362200"/>
            <a:ext cx="4058317" cy="3416320"/>
          </a:xfrm>
          <a:prstGeom prst="rect">
            <a:avLst/>
          </a:prstGeom>
          <a:noFill/>
          <a:ln>
            <a:solidFill>
              <a:schemeClr val="tx1"/>
            </a:solidFill>
          </a:ln>
        </p:spPr>
        <p:txBody>
          <a:bodyPr wrap="squar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Engage public and private partnerships: integrate effective interventions and best practices into policies and practices that promote supportive communities and workplaces for people with dementia and their caregivers.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1822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Content Placeholder 2"/>
          <p:cNvSpPr txBox="1">
            <a:spLocks/>
          </p:cNvSpPr>
          <p:nvPr/>
        </p:nvSpPr>
        <p:spPr>
          <a:xfrm>
            <a:off x="4038600" y="1295400"/>
            <a:ext cx="4876800" cy="50292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600"/>
              </a:spcAft>
              <a:buClr>
                <a:schemeClr val="bg2"/>
              </a:buClr>
            </a:pPr>
            <a:r>
              <a:rPr lang="en-US" altLang="en-US" sz="2400" dirty="0" smtClean="0">
                <a:latin typeface="Open Sans" panose="020B0606030504020204" pitchFamily="34" charset="0"/>
                <a:ea typeface="Open Sans" panose="020B0606030504020204" pitchFamily="34" charset="0"/>
                <a:cs typeface="Open Sans" panose="020B0606030504020204" pitchFamily="34" charset="0"/>
              </a:rPr>
              <a:t>Alzheimer’s and other dementias affect millions of people, is costly, and is growing</a:t>
            </a:r>
          </a:p>
          <a:p>
            <a:pPr>
              <a:spcBef>
                <a:spcPts val="600"/>
              </a:spcBef>
              <a:spcAft>
                <a:spcPts val="600"/>
              </a:spcAft>
              <a:buClr>
                <a:schemeClr val="bg2"/>
              </a:buClr>
            </a:pPr>
            <a:r>
              <a:rPr lang="en-US" altLang="en-US" sz="2400" dirty="0" smtClean="0">
                <a:latin typeface="Open Sans" panose="020B0606030504020204" pitchFamily="34" charset="0"/>
                <a:ea typeface="Open Sans" panose="020B0606030504020204" pitchFamily="34" charset="0"/>
                <a:cs typeface="Open Sans" panose="020B0606030504020204" pitchFamily="34" charset="0"/>
              </a:rPr>
              <a:t>Public health community must act now to stimulate strategic changes in policy, systems, and environments</a:t>
            </a:r>
          </a:p>
          <a:p>
            <a:pPr>
              <a:spcBef>
                <a:spcPts val="600"/>
              </a:spcBef>
              <a:spcAft>
                <a:spcPts val="600"/>
              </a:spcAft>
              <a:buClr>
                <a:schemeClr val="bg2"/>
              </a:buClr>
            </a:pPr>
            <a:r>
              <a:rPr lang="en-US" altLang="en-US" sz="2400" dirty="0" smtClean="0">
                <a:latin typeface="Open Sans" panose="020B0606030504020204" pitchFamily="34" charset="0"/>
                <a:ea typeface="Open Sans" panose="020B0606030504020204" pitchFamily="34" charset="0"/>
                <a:cs typeface="Open Sans" panose="020B0606030504020204" pitchFamily="34" charset="0"/>
              </a:rPr>
              <a:t>New Road Map will help public health and its partners chart a course for a dementia-prepared future</a:t>
            </a:r>
          </a:p>
          <a:p>
            <a:pPr>
              <a:spcBef>
                <a:spcPts val="600"/>
              </a:spcBef>
              <a:spcAft>
                <a:spcPts val="600"/>
              </a:spcAft>
              <a:buClr>
                <a:schemeClr val="bg2"/>
              </a:buClr>
            </a:pPr>
            <a:r>
              <a:rPr lang="en-US" altLang="en-US" sz="2400" dirty="0" smtClean="0">
                <a:latin typeface="Open Sans" panose="020B0606030504020204" pitchFamily="34" charset="0"/>
                <a:ea typeface="Open Sans" panose="020B0606030504020204" pitchFamily="34" charset="0"/>
                <a:cs typeface="Open Sans" panose="020B0606030504020204" pitchFamily="34" charset="0"/>
              </a:rPr>
              <a:t>State-specific SCD and Caregiving data for action are available</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888" y="2362200"/>
            <a:ext cx="3886042" cy="2592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1144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0" indent="0"/>
            <a:r>
              <a:rPr lang="en-US" sz="3600" dirty="0" smtClean="0"/>
              <a:t>Focus Group Session</a:t>
            </a:r>
            <a:endParaRPr lang="en-US" sz="3600" dirty="0"/>
          </a:p>
        </p:txBody>
      </p:sp>
    </p:spTree>
    <p:extLst>
      <p:ext uri="{BB962C8B-B14F-4D97-AF65-F5344CB8AC3E}">
        <p14:creationId xmlns:p14="http://schemas.microsoft.com/office/powerpoint/2010/main" val="415143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Healthy Aging: Promoting Cognitive Health Across the Lifespan</a:t>
            </a:r>
            <a:endParaRPr lang="en-US" sz="3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52506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Scope of the Alzheimer’s Epidemic ( TN)</a:t>
            </a:r>
            <a:br>
              <a:rPr lang="en-US" dirty="0" smtClean="0"/>
            </a:br>
            <a:endParaRPr lang="en-US" dirty="0"/>
          </a:p>
        </p:txBody>
      </p:sp>
      <p:sp>
        <p:nvSpPr>
          <p:cNvPr id="3" name="Content Placeholder 2"/>
          <p:cNvSpPr>
            <a:spLocks noGrp="1"/>
          </p:cNvSpPr>
          <p:nvPr>
            <p:ph idx="1"/>
          </p:nvPr>
        </p:nvSpPr>
        <p:spPr>
          <a:xfrm>
            <a:off x="23446" y="1670938"/>
            <a:ext cx="4800600" cy="4958462"/>
          </a:xfrm>
        </p:spPr>
        <p:txBody>
          <a:bodyPr>
            <a:normAutofit fontScale="85000" lnSpcReduction="10000"/>
          </a:bodyPr>
          <a:lstStyle/>
          <a:p>
            <a:pPr>
              <a:lnSpc>
                <a:spcPct val="150000"/>
              </a:lnSpc>
            </a:pPr>
            <a:r>
              <a:rPr lang="en-US" dirty="0" smtClean="0"/>
              <a:t>120,000 Tennesseans living with Alzheimer’s.</a:t>
            </a:r>
          </a:p>
          <a:p>
            <a:pPr>
              <a:lnSpc>
                <a:spcPct val="150000"/>
              </a:lnSpc>
            </a:pPr>
            <a:r>
              <a:rPr lang="en-US" dirty="0" smtClean="0"/>
              <a:t>Tennessee has the 4</a:t>
            </a:r>
            <a:r>
              <a:rPr lang="en-US" baseline="30000" dirty="0" smtClean="0"/>
              <a:t>th</a:t>
            </a:r>
            <a:r>
              <a:rPr lang="en-US" dirty="0" smtClean="0"/>
              <a:t> highest Alzheimer’s death rate in America</a:t>
            </a:r>
          </a:p>
          <a:p>
            <a:pPr>
              <a:lnSpc>
                <a:spcPct val="150000"/>
              </a:lnSpc>
            </a:pPr>
            <a:r>
              <a:rPr lang="en-US" dirty="0" smtClean="0"/>
              <a:t>244% increase in Alzheimer’s deaths since 2000.</a:t>
            </a:r>
          </a:p>
          <a:p>
            <a:pPr>
              <a:lnSpc>
                <a:spcPct val="150000"/>
              </a:lnSpc>
            </a:pPr>
            <a:r>
              <a:rPr lang="en-US" dirty="0"/>
              <a:t>$1 billion is the cost of Alzheimer’s to the state Medicaid program</a:t>
            </a:r>
            <a:r>
              <a:rPr lang="en-US" dirty="0" smtClean="0"/>
              <a:t>.</a:t>
            </a:r>
          </a:p>
          <a:p>
            <a:pPr>
              <a:lnSpc>
                <a:spcPct val="150000"/>
              </a:lnSpc>
            </a:pPr>
            <a:r>
              <a:rPr lang="en-US" dirty="0" smtClean="0"/>
              <a:t>Rate </a:t>
            </a:r>
            <a:r>
              <a:rPr lang="en-US" dirty="0"/>
              <a:t>of dementia patient hospital readmissions is 21.2</a:t>
            </a:r>
            <a:r>
              <a:rPr lang="en-US" dirty="0" smtClean="0"/>
              <a:t>%.</a:t>
            </a:r>
            <a:endParaRPr lang="en-US" dirty="0"/>
          </a:p>
          <a:p>
            <a:pPr>
              <a:lnSpc>
                <a:spcPct val="150000"/>
              </a:lnSpc>
            </a:pPr>
            <a:endParaRPr lang="en-US" dirty="0"/>
          </a:p>
          <a:p>
            <a:pPr marL="0" indent="0">
              <a:lnSpc>
                <a:spcPct val="150000"/>
              </a:lnSpc>
              <a:buNone/>
            </a:pPr>
            <a:endParaRPr lang="en-US" dirty="0" smtClean="0"/>
          </a:p>
        </p:txBody>
      </p:sp>
      <p:sp>
        <p:nvSpPr>
          <p:cNvPr id="4" name="TextBox 3"/>
          <p:cNvSpPr txBox="1"/>
          <p:nvPr/>
        </p:nvSpPr>
        <p:spPr>
          <a:xfrm>
            <a:off x="838200" y="914400"/>
            <a:ext cx="8001000" cy="1384995"/>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Only cause of death among Top 10 that cannot be prevented, cured, or </a:t>
            </a:r>
            <a:r>
              <a:rPr lang="en-US" sz="2800" b="1" dirty="0" smtClean="0">
                <a:latin typeface="Open Sans" panose="020B0606030504020204" pitchFamily="34" charset="0"/>
                <a:ea typeface="Open Sans" panose="020B0606030504020204" pitchFamily="34" charset="0"/>
                <a:cs typeface="Open Sans" panose="020B0606030504020204" pitchFamily="34" charset="0"/>
              </a:rPr>
              <a:t>slowed</a:t>
            </a:r>
            <a:r>
              <a:rPr lang="en-US" sz="2000" b="1" dirty="0" smtClean="0">
                <a:latin typeface="Open Sans" panose="020B0606030504020204" pitchFamily="34" charset="0"/>
                <a:ea typeface="Open Sans" panose="020B0606030504020204" pitchFamily="34" charset="0"/>
                <a:cs typeface="Open Sans" panose="020B0606030504020204" pitchFamily="34" charset="0"/>
              </a:rPr>
              <a:t>.</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99496825"/>
              </p:ext>
            </p:extLst>
          </p:nvPr>
        </p:nvGraphicFramePr>
        <p:xfrm>
          <a:off x="4800600" y="1828800"/>
          <a:ext cx="4191000" cy="4174212"/>
        </p:xfrm>
        <a:graphic>
          <a:graphicData uri="http://schemas.openxmlformats.org/drawingml/2006/table">
            <a:tbl>
              <a:tblPr firstRow="1" firstCol="1" bandRow="1">
                <a:tableStyleId>{5C22544A-7EE6-4342-B048-85BDC9FD1C3A}</a:tableStyleId>
              </a:tblPr>
              <a:tblGrid>
                <a:gridCol w="412229"/>
                <a:gridCol w="3778771"/>
              </a:tblGrid>
              <a:tr h="713100">
                <a:tc>
                  <a:txBody>
                    <a:bodyPr/>
                    <a:lstStyle/>
                    <a:p>
                      <a:pPr marL="0" marR="0">
                        <a:spcBef>
                          <a:spcPts val="0"/>
                        </a:spcBef>
                        <a:spcAft>
                          <a:spcPts val="0"/>
                        </a:spcAft>
                      </a:pPr>
                      <a:r>
                        <a:rPr lang="en-US" sz="1050" dirty="0">
                          <a:solidFill>
                            <a:schemeClr val="bg1"/>
                          </a:solidFill>
                          <a:effectLst/>
                        </a:rPr>
                        <a:t> </a:t>
                      </a:r>
                      <a:endParaRPr lang="en-US" sz="1200" dirty="0">
                        <a:solidFill>
                          <a:schemeClr val="bg1"/>
                        </a:solidFill>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spcBef>
                          <a:spcPts val="0"/>
                        </a:spcBef>
                        <a:spcAft>
                          <a:spcPts val="0"/>
                        </a:spcAft>
                      </a:pPr>
                      <a:r>
                        <a:rPr lang="en-US" sz="1800" dirty="0" smtClean="0">
                          <a:solidFill>
                            <a:schemeClr val="bg1"/>
                          </a:solidFill>
                          <a:effectLst/>
                        </a:rPr>
                        <a:t>10 Leading Causes of</a:t>
                      </a:r>
                      <a:r>
                        <a:rPr lang="en-US" sz="1800" baseline="0" dirty="0" smtClean="0">
                          <a:solidFill>
                            <a:schemeClr val="bg1"/>
                          </a:solidFill>
                          <a:effectLst/>
                        </a:rPr>
                        <a:t> Death in Tennessee </a:t>
                      </a:r>
                      <a:r>
                        <a:rPr lang="en-US" sz="1800" b="1" kern="1200" dirty="0" smtClean="0">
                          <a:solidFill>
                            <a:schemeClr val="bg1"/>
                          </a:solidFill>
                          <a:effectLst/>
                          <a:latin typeface="+mn-lt"/>
                          <a:ea typeface="+mn-ea"/>
                          <a:cs typeface="+mn-cs"/>
                        </a:rPr>
                        <a:t>CDC (2015)</a:t>
                      </a:r>
                      <a:endParaRPr lang="en-US" sz="1800" dirty="0">
                        <a:solidFill>
                          <a:schemeClr val="bg1"/>
                        </a:solidFill>
                        <a:effectLst/>
                        <a:latin typeface="Calibri"/>
                        <a:ea typeface="Calibri"/>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7030A0"/>
                    </a:solidFill>
                  </a:tcPr>
                </a:tc>
              </a:tr>
              <a:tr h="320217">
                <a:tc>
                  <a:txBody>
                    <a:bodyPr/>
                    <a:lstStyle/>
                    <a:p>
                      <a:pPr marL="0" marR="0">
                        <a:spcBef>
                          <a:spcPts val="0"/>
                        </a:spcBef>
                        <a:spcAft>
                          <a:spcPts val="0"/>
                        </a:spcAft>
                      </a:pPr>
                      <a:r>
                        <a:rPr lang="en-US" sz="1800" dirty="0">
                          <a:solidFill>
                            <a:schemeClr val="bg1"/>
                          </a:solidFill>
                          <a:effectLst/>
                        </a:rPr>
                        <a:t>1</a:t>
                      </a:r>
                      <a:endParaRPr lang="en-US" sz="1800" dirty="0">
                        <a:solidFill>
                          <a:schemeClr val="bg1"/>
                        </a:solidFill>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spcBef>
                          <a:spcPts val="0"/>
                        </a:spcBef>
                        <a:spcAft>
                          <a:spcPts val="0"/>
                        </a:spcAft>
                      </a:pPr>
                      <a:r>
                        <a:rPr lang="en-US" sz="1600" dirty="0">
                          <a:solidFill>
                            <a:schemeClr val="tx1"/>
                          </a:solidFill>
                          <a:effectLst/>
                        </a:rPr>
                        <a:t>Diseases of heart</a:t>
                      </a:r>
                      <a:endParaRPr lang="en-US" sz="1600" dirty="0">
                        <a:solidFill>
                          <a:schemeClr val="tx1"/>
                        </a:solidFill>
                        <a:effectLst/>
                        <a:latin typeface="Calibri"/>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217">
                <a:tc>
                  <a:txBody>
                    <a:bodyPr/>
                    <a:lstStyle/>
                    <a:p>
                      <a:pPr marL="0" marR="0">
                        <a:spcBef>
                          <a:spcPts val="0"/>
                        </a:spcBef>
                        <a:spcAft>
                          <a:spcPts val="0"/>
                        </a:spcAft>
                      </a:pPr>
                      <a:r>
                        <a:rPr lang="en-US" sz="1800" dirty="0">
                          <a:solidFill>
                            <a:schemeClr val="bg1"/>
                          </a:solidFill>
                          <a:effectLst/>
                        </a:rPr>
                        <a:t>2</a:t>
                      </a:r>
                      <a:endParaRPr lang="en-US" sz="1800" dirty="0">
                        <a:solidFill>
                          <a:schemeClr val="bg1"/>
                        </a:solidFill>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spcBef>
                          <a:spcPts val="0"/>
                        </a:spcBef>
                        <a:spcAft>
                          <a:spcPts val="0"/>
                        </a:spcAft>
                      </a:pPr>
                      <a:r>
                        <a:rPr lang="en-US" sz="1600" dirty="0">
                          <a:solidFill>
                            <a:schemeClr val="tx1"/>
                          </a:solidFill>
                          <a:effectLst/>
                        </a:rPr>
                        <a:t>Malignant neoplasms</a:t>
                      </a:r>
                      <a:endParaRPr lang="en-US" sz="1600" dirty="0">
                        <a:solidFill>
                          <a:schemeClr val="tx1"/>
                        </a:solidFill>
                        <a:effectLst/>
                        <a:latin typeface="Calibri"/>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217">
                <a:tc>
                  <a:txBody>
                    <a:bodyPr/>
                    <a:lstStyle/>
                    <a:p>
                      <a:pPr marL="0" marR="0">
                        <a:spcBef>
                          <a:spcPts val="0"/>
                        </a:spcBef>
                        <a:spcAft>
                          <a:spcPts val="0"/>
                        </a:spcAft>
                      </a:pPr>
                      <a:r>
                        <a:rPr lang="en-US" sz="1800" dirty="0">
                          <a:solidFill>
                            <a:schemeClr val="bg1"/>
                          </a:solidFill>
                          <a:effectLst/>
                        </a:rPr>
                        <a:t>3</a:t>
                      </a:r>
                      <a:endParaRPr lang="en-US" sz="1800" dirty="0">
                        <a:solidFill>
                          <a:schemeClr val="bg1"/>
                        </a:solidFill>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spcBef>
                          <a:spcPts val="0"/>
                        </a:spcBef>
                        <a:spcAft>
                          <a:spcPts val="0"/>
                        </a:spcAft>
                      </a:pPr>
                      <a:r>
                        <a:rPr lang="en-US" sz="1600" dirty="0">
                          <a:solidFill>
                            <a:schemeClr val="tx1"/>
                          </a:solidFill>
                          <a:effectLst/>
                        </a:rPr>
                        <a:t>Chronic lower respiratory diseases</a:t>
                      </a:r>
                      <a:endParaRPr lang="en-US" sz="1600" dirty="0">
                        <a:solidFill>
                          <a:schemeClr val="tx1"/>
                        </a:solidFill>
                        <a:effectLst/>
                        <a:latin typeface="Calibri"/>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153">
                <a:tc>
                  <a:txBody>
                    <a:bodyPr/>
                    <a:lstStyle/>
                    <a:p>
                      <a:pPr marL="0" marR="0">
                        <a:spcBef>
                          <a:spcPts val="0"/>
                        </a:spcBef>
                        <a:spcAft>
                          <a:spcPts val="0"/>
                        </a:spcAft>
                      </a:pPr>
                      <a:r>
                        <a:rPr lang="en-US" sz="1800" dirty="0">
                          <a:solidFill>
                            <a:schemeClr val="bg1"/>
                          </a:solidFill>
                          <a:effectLst/>
                        </a:rPr>
                        <a:t>4</a:t>
                      </a:r>
                      <a:endParaRPr lang="en-US" sz="1800" dirty="0">
                        <a:solidFill>
                          <a:schemeClr val="bg1"/>
                        </a:solidFill>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spcBef>
                          <a:spcPts val="0"/>
                        </a:spcBef>
                        <a:spcAft>
                          <a:spcPts val="0"/>
                        </a:spcAft>
                      </a:pPr>
                      <a:r>
                        <a:rPr lang="en-US" sz="1600" dirty="0">
                          <a:solidFill>
                            <a:schemeClr val="tx1"/>
                          </a:solidFill>
                          <a:effectLst/>
                        </a:rPr>
                        <a:t>Accidents (unintentional injury)</a:t>
                      </a:r>
                      <a:endParaRPr lang="en-US" sz="1600" dirty="0">
                        <a:solidFill>
                          <a:schemeClr val="tx1"/>
                        </a:solidFill>
                        <a:effectLst/>
                        <a:latin typeface="Calibri"/>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217">
                <a:tc>
                  <a:txBody>
                    <a:bodyPr/>
                    <a:lstStyle/>
                    <a:p>
                      <a:pPr marL="0" marR="0">
                        <a:spcBef>
                          <a:spcPts val="0"/>
                        </a:spcBef>
                        <a:spcAft>
                          <a:spcPts val="0"/>
                        </a:spcAft>
                      </a:pPr>
                      <a:r>
                        <a:rPr lang="en-US" sz="1800" dirty="0">
                          <a:solidFill>
                            <a:schemeClr val="bg1"/>
                          </a:solidFill>
                          <a:effectLst/>
                        </a:rPr>
                        <a:t>5</a:t>
                      </a:r>
                      <a:endParaRPr lang="en-US" sz="1800" dirty="0">
                        <a:solidFill>
                          <a:schemeClr val="bg1"/>
                        </a:solidFill>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spcBef>
                          <a:spcPts val="0"/>
                        </a:spcBef>
                        <a:spcAft>
                          <a:spcPts val="0"/>
                        </a:spcAft>
                      </a:pPr>
                      <a:r>
                        <a:rPr lang="en-US" sz="1600" dirty="0">
                          <a:solidFill>
                            <a:schemeClr val="tx1"/>
                          </a:solidFill>
                          <a:effectLst/>
                        </a:rPr>
                        <a:t>Cerebrovascular diseases</a:t>
                      </a:r>
                      <a:endParaRPr lang="en-US" sz="1600" dirty="0">
                        <a:solidFill>
                          <a:schemeClr val="tx1"/>
                        </a:solidFill>
                        <a:effectLst/>
                        <a:latin typeface="Calibri"/>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217">
                <a:tc>
                  <a:txBody>
                    <a:bodyPr/>
                    <a:lstStyle/>
                    <a:p>
                      <a:pPr marL="0" marR="0">
                        <a:spcBef>
                          <a:spcPts val="0"/>
                        </a:spcBef>
                        <a:spcAft>
                          <a:spcPts val="0"/>
                        </a:spcAft>
                      </a:pPr>
                      <a:r>
                        <a:rPr lang="en-US" sz="1800" dirty="0">
                          <a:solidFill>
                            <a:schemeClr val="bg1"/>
                          </a:solidFill>
                          <a:effectLst/>
                        </a:rPr>
                        <a:t>6</a:t>
                      </a:r>
                      <a:endParaRPr lang="en-US" sz="1800" dirty="0">
                        <a:solidFill>
                          <a:schemeClr val="bg1"/>
                        </a:solidFill>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spcBef>
                          <a:spcPts val="0"/>
                        </a:spcBef>
                        <a:spcAft>
                          <a:spcPts val="0"/>
                        </a:spcAft>
                      </a:pPr>
                      <a:r>
                        <a:rPr lang="en-US" sz="2400" b="1" dirty="0">
                          <a:solidFill>
                            <a:schemeClr val="tx1"/>
                          </a:solidFill>
                          <a:effectLst/>
                        </a:rPr>
                        <a:t>Alzheimer’s disease</a:t>
                      </a:r>
                      <a:endParaRPr lang="en-US" sz="2400" b="1" dirty="0">
                        <a:solidFill>
                          <a:schemeClr val="tx1"/>
                        </a:solidFill>
                        <a:effectLst/>
                        <a:latin typeface="Calibri"/>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217">
                <a:tc>
                  <a:txBody>
                    <a:bodyPr/>
                    <a:lstStyle/>
                    <a:p>
                      <a:pPr marL="0" marR="0">
                        <a:spcBef>
                          <a:spcPts val="0"/>
                        </a:spcBef>
                        <a:spcAft>
                          <a:spcPts val="0"/>
                        </a:spcAft>
                      </a:pPr>
                      <a:r>
                        <a:rPr lang="en-US" sz="1800" dirty="0">
                          <a:solidFill>
                            <a:schemeClr val="bg1"/>
                          </a:solidFill>
                          <a:effectLst/>
                        </a:rPr>
                        <a:t>7</a:t>
                      </a:r>
                      <a:endParaRPr lang="en-US" sz="1800" dirty="0">
                        <a:solidFill>
                          <a:schemeClr val="bg1"/>
                        </a:solidFill>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spcBef>
                          <a:spcPts val="0"/>
                        </a:spcBef>
                        <a:spcAft>
                          <a:spcPts val="0"/>
                        </a:spcAft>
                      </a:pPr>
                      <a:r>
                        <a:rPr lang="en-US" sz="1600" dirty="0">
                          <a:solidFill>
                            <a:schemeClr val="tx1"/>
                          </a:solidFill>
                          <a:effectLst/>
                        </a:rPr>
                        <a:t>Diabetes mellitus</a:t>
                      </a:r>
                      <a:endParaRPr lang="en-US" sz="1600" dirty="0">
                        <a:solidFill>
                          <a:schemeClr val="tx1"/>
                        </a:solidFill>
                        <a:effectLst/>
                        <a:latin typeface="Calibri"/>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217">
                <a:tc>
                  <a:txBody>
                    <a:bodyPr/>
                    <a:lstStyle/>
                    <a:p>
                      <a:pPr marL="0" marR="0">
                        <a:spcBef>
                          <a:spcPts val="0"/>
                        </a:spcBef>
                        <a:spcAft>
                          <a:spcPts val="0"/>
                        </a:spcAft>
                      </a:pPr>
                      <a:r>
                        <a:rPr lang="en-US" sz="1800" dirty="0">
                          <a:solidFill>
                            <a:schemeClr val="bg1"/>
                          </a:solidFill>
                          <a:effectLst/>
                        </a:rPr>
                        <a:t>8</a:t>
                      </a:r>
                      <a:endParaRPr lang="en-US" sz="1800" dirty="0">
                        <a:solidFill>
                          <a:schemeClr val="bg1"/>
                        </a:solidFill>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spcBef>
                          <a:spcPts val="0"/>
                        </a:spcBef>
                        <a:spcAft>
                          <a:spcPts val="0"/>
                        </a:spcAft>
                      </a:pPr>
                      <a:r>
                        <a:rPr lang="en-US" sz="1600" dirty="0">
                          <a:solidFill>
                            <a:schemeClr val="tx1"/>
                          </a:solidFill>
                          <a:effectLst/>
                        </a:rPr>
                        <a:t>Influenza and pneumonia</a:t>
                      </a:r>
                      <a:endParaRPr lang="en-US" sz="1600" dirty="0">
                        <a:solidFill>
                          <a:schemeClr val="tx1"/>
                        </a:solidFill>
                        <a:effectLst/>
                        <a:latin typeface="Calibri"/>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7638">
                <a:tc>
                  <a:txBody>
                    <a:bodyPr/>
                    <a:lstStyle/>
                    <a:p>
                      <a:pPr marL="0" marR="0">
                        <a:spcBef>
                          <a:spcPts val="0"/>
                        </a:spcBef>
                        <a:spcAft>
                          <a:spcPts val="0"/>
                        </a:spcAft>
                      </a:pPr>
                      <a:r>
                        <a:rPr lang="en-US" sz="1800" dirty="0">
                          <a:solidFill>
                            <a:schemeClr val="bg1"/>
                          </a:solidFill>
                          <a:effectLst/>
                        </a:rPr>
                        <a:t>9</a:t>
                      </a:r>
                      <a:endParaRPr lang="en-US" sz="1800" dirty="0">
                        <a:solidFill>
                          <a:schemeClr val="bg1"/>
                        </a:solidFill>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spcBef>
                          <a:spcPts val="0"/>
                        </a:spcBef>
                        <a:spcAft>
                          <a:spcPts val="0"/>
                        </a:spcAft>
                      </a:pPr>
                      <a:r>
                        <a:rPr lang="en-US" sz="1600" dirty="0">
                          <a:solidFill>
                            <a:schemeClr val="tx1"/>
                          </a:solidFill>
                          <a:effectLst/>
                        </a:rPr>
                        <a:t>Nephritis, nephrotic syndrome and nephrosis</a:t>
                      </a:r>
                      <a:endParaRPr lang="en-US" sz="1600" dirty="0">
                        <a:solidFill>
                          <a:schemeClr val="tx1"/>
                        </a:solidFill>
                        <a:effectLst/>
                        <a:latin typeface="Calibri"/>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217">
                <a:tc>
                  <a:txBody>
                    <a:bodyPr/>
                    <a:lstStyle/>
                    <a:p>
                      <a:pPr marL="0" marR="0">
                        <a:spcBef>
                          <a:spcPts val="0"/>
                        </a:spcBef>
                        <a:spcAft>
                          <a:spcPts val="0"/>
                        </a:spcAft>
                      </a:pPr>
                      <a:r>
                        <a:rPr lang="en-US" sz="1800" dirty="0">
                          <a:solidFill>
                            <a:schemeClr val="bg1"/>
                          </a:solidFill>
                          <a:effectLst/>
                        </a:rPr>
                        <a:t>10</a:t>
                      </a:r>
                      <a:endParaRPr lang="en-US" sz="1800" dirty="0">
                        <a:solidFill>
                          <a:schemeClr val="bg1"/>
                        </a:solidFill>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spcBef>
                          <a:spcPts val="0"/>
                        </a:spcBef>
                        <a:spcAft>
                          <a:spcPts val="0"/>
                        </a:spcAft>
                      </a:pPr>
                      <a:r>
                        <a:rPr lang="en-US" sz="1600" dirty="0">
                          <a:solidFill>
                            <a:schemeClr val="tx1"/>
                          </a:solidFill>
                          <a:effectLst/>
                        </a:rPr>
                        <a:t>Intentional self-harm (suicide)</a:t>
                      </a:r>
                      <a:endParaRPr lang="en-US" sz="1600" dirty="0">
                        <a:solidFill>
                          <a:schemeClr val="tx1"/>
                        </a:solidFill>
                        <a:effectLst/>
                        <a:latin typeface="Calibri"/>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23708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839200" cy="825500"/>
          </a:xfrm>
        </p:spPr>
        <p:txBody>
          <a:bodyPr rtlCol="0"/>
          <a:lstStyle/>
          <a:p>
            <a:pPr eaLnBrk="1" fontAlgn="auto" hangingPunct="1">
              <a:spcAft>
                <a:spcPts val="0"/>
              </a:spcAft>
              <a:defRPr/>
            </a:pPr>
            <a:r>
              <a:rPr lang="en-US" dirty="0" smtClean="0"/>
              <a:t>Public Health: Across the Lifespan</a:t>
            </a:r>
            <a:endParaRPr lang="en-US" dirty="0"/>
          </a:p>
        </p:txBody>
      </p:sp>
      <p:pic>
        <p:nvPicPr>
          <p:cNvPr id="7168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9010" b="9195"/>
          <a:stretch>
            <a:fillRect/>
          </a:stretch>
        </p:blipFill>
        <p:spPr>
          <a:xfrm>
            <a:off x="304800" y="1236663"/>
            <a:ext cx="8305800" cy="4783137"/>
          </a:xfrm>
        </p:spPr>
      </p:pic>
      <p:sp>
        <p:nvSpPr>
          <p:cNvPr id="71685" name="Rectangle 2"/>
          <p:cNvSpPr>
            <a:spLocks noChangeArrowheads="1"/>
          </p:cNvSpPr>
          <p:nvPr/>
        </p:nvSpPr>
        <p:spPr bwMode="auto">
          <a:xfrm>
            <a:off x="2057400" y="624840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900" dirty="0"/>
              <a:t>French, Molly (2017). “Tennessee’s Big 4 and Primary Prevention Initiative: Linkages to the National Healthy Brain Initiative.” March 17,2017 PowerPoint presentation.</a:t>
            </a:r>
          </a:p>
        </p:txBody>
      </p:sp>
    </p:spTree>
    <p:extLst>
      <p:ext uri="{BB962C8B-B14F-4D97-AF65-F5344CB8AC3E}">
        <p14:creationId xmlns:p14="http://schemas.microsoft.com/office/powerpoint/2010/main" val="661658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i="1" dirty="0">
                <a:latin typeface="Arial" pitchFamily="34" charset="0"/>
                <a:cs typeface="Arial" pitchFamily="34" charset="0"/>
              </a:rPr>
              <a:t>Dementia Life-Course Perspective and Public Health Roles</a:t>
            </a:r>
            <a:endParaRPr lang="en-US" dirty="0"/>
          </a:p>
        </p:txBody>
      </p:sp>
      <p:pic>
        <p:nvPicPr>
          <p:cNvPr id="6" name="Picture 4"/>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147279" y="1619757"/>
            <a:ext cx="6925642" cy="410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725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Dementia?</a:t>
            </a:r>
            <a:endParaRPr lang="en-US" dirty="0"/>
          </a:p>
        </p:txBody>
      </p:sp>
      <p:sp>
        <p:nvSpPr>
          <p:cNvPr id="4" name="Content Placeholder 3"/>
          <p:cNvSpPr>
            <a:spLocks noGrp="1"/>
          </p:cNvSpPr>
          <p:nvPr>
            <p:ph idx="1"/>
          </p:nvPr>
        </p:nvSpPr>
        <p:spPr>
          <a:xfrm>
            <a:off x="152400" y="1713518"/>
            <a:ext cx="4876800" cy="4191000"/>
          </a:xfrm>
        </p:spPr>
        <p:txBody>
          <a:bodyPr>
            <a:noAutofit/>
          </a:bodyPr>
          <a:lstStyle/>
          <a:p>
            <a:pPr>
              <a:spcBef>
                <a:spcPts val="1200"/>
              </a:spcBef>
              <a:spcAft>
                <a:spcPts val="1200"/>
              </a:spcAft>
            </a:pPr>
            <a:r>
              <a:rPr lang="en-US" sz="2400" dirty="0">
                <a:solidFill>
                  <a:srgbClr val="08010B"/>
                </a:solidFill>
              </a:rPr>
              <a:t>Dementia is changes in the brain resulting in loss of cognitive function that interferes with daily life</a:t>
            </a:r>
          </a:p>
          <a:p>
            <a:pPr>
              <a:spcBef>
                <a:spcPts val="1200"/>
              </a:spcBef>
              <a:spcAft>
                <a:spcPts val="1200"/>
              </a:spcAft>
            </a:pPr>
            <a:r>
              <a:rPr lang="en-US" sz="2400" dirty="0">
                <a:solidFill>
                  <a:srgbClr val="08010B"/>
                </a:solidFill>
              </a:rPr>
              <a:t>Alzheimer’s is the most common cause of dementia</a:t>
            </a:r>
          </a:p>
          <a:p>
            <a:pPr>
              <a:spcBef>
                <a:spcPts val="1200"/>
              </a:spcBef>
              <a:spcAft>
                <a:spcPts val="1200"/>
              </a:spcAft>
            </a:pPr>
            <a:r>
              <a:rPr lang="en-US" sz="2400" dirty="0">
                <a:solidFill>
                  <a:srgbClr val="08010B"/>
                </a:solidFill>
              </a:rPr>
              <a:t>Many (maybe majority) of cases have multiple causes</a:t>
            </a:r>
          </a:p>
        </p:txBody>
      </p:sp>
      <p:grpSp>
        <p:nvGrpSpPr>
          <p:cNvPr id="5" name="Group 4"/>
          <p:cNvGrpSpPr/>
          <p:nvPr/>
        </p:nvGrpSpPr>
        <p:grpSpPr>
          <a:xfrm>
            <a:off x="5424629" y="1984457"/>
            <a:ext cx="3268244" cy="3118860"/>
            <a:chOff x="4732510" y="2215140"/>
            <a:chExt cx="3028359" cy="2616050"/>
          </a:xfrm>
        </p:grpSpPr>
        <p:pic>
          <p:nvPicPr>
            <p:cNvPr id="6" name="Picture 3" descr="C:\Users\mbaumgart\AppData\Local\Microsoft\Windows\Temporary Internet Files\Content.IE5\PFG5U9U7\Umbrella-34563[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9116" y="2215140"/>
              <a:ext cx="2889890" cy="26160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732510" y="2724100"/>
              <a:ext cx="3028359" cy="1807724"/>
              <a:chOff x="4732510" y="2724100"/>
              <a:chExt cx="3028359" cy="1807724"/>
            </a:xfrm>
          </p:grpSpPr>
          <p:sp>
            <p:nvSpPr>
              <p:cNvPr id="8" name="TextBox 11"/>
              <p:cNvSpPr txBox="1">
                <a:spLocks noChangeArrowheads="1"/>
              </p:cNvSpPr>
              <p:nvPr/>
            </p:nvSpPr>
            <p:spPr bwMode="auto">
              <a:xfrm>
                <a:off x="5140867" y="3568675"/>
                <a:ext cx="990504" cy="18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1" tIns="25710" rIns="51421" bIns="25710">
                <a:spAutoFit/>
              </a:bodyPr>
              <a:lstStyle>
                <a:lvl1pPr>
                  <a:defRPr sz="3600">
                    <a:solidFill>
                      <a:schemeClr val="tx1"/>
                    </a:solidFill>
                    <a:latin typeface="Arial" panose="020B0604020202020204" pitchFamily="34" charset="0"/>
                    <a:ea typeface="Osaka" charset="-128"/>
                    <a:sym typeface="Wingdings" panose="05000000000000000000" pitchFamily="2" charset="2"/>
                  </a:defRPr>
                </a:lvl1pPr>
                <a:lvl2pPr marL="742950" indent="-285750">
                  <a:defRPr sz="3600">
                    <a:solidFill>
                      <a:schemeClr val="tx1"/>
                    </a:solidFill>
                    <a:latin typeface="Arial" panose="020B0604020202020204" pitchFamily="34" charset="0"/>
                    <a:ea typeface="Osaka" charset="-128"/>
                    <a:sym typeface="Wingdings" panose="05000000000000000000" pitchFamily="2" charset="2"/>
                  </a:defRPr>
                </a:lvl2pPr>
                <a:lvl3pPr marL="1143000" indent="-228600">
                  <a:defRPr sz="3600">
                    <a:solidFill>
                      <a:schemeClr val="tx1"/>
                    </a:solidFill>
                    <a:latin typeface="Arial" panose="020B0604020202020204" pitchFamily="34" charset="0"/>
                    <a:ea typeface="Osaka" charset="-128"/>
                    <a:sym typeface="Wingdings" panose="05000000000000000000" pitchFamily="2" charset="2"/>
                  </a:defRPr>
                </a:lvl3pPr>
                <a:lvl4pPr marL="1600200" indent="-228600">
                  <a:defRPr sz="3600">
                    <a:solidFill>
                      <a:schemeClr val="tx1"/>
                    </a:solidFill>
                    <a:latin typeface="Arial" panose="020B0604020202020204" pitchFamily="34" charset="0"/>
                    <a:ea typeface="Osaka" charset="-128"/>
                    <a:sym typeface="Wingdings" panose="05000000000000000000" pitchFamily="2" charset="2"/>
                  </a:defRPr>
                </a:lvl4pPr>
                <a:lvl5pPr marL="2057400" indent="-228600">
                  <a:defRPr sz="3600">
                    <a:solidFill>
                      <a:schemeClr val="tx1"/>
                    </a:solidFill>
                    <a:latin typeface="Arial" panose="020B0604020202020204" pitchFamily="34" charset="0"/>
                    <a:ea typeface="Osaka" charset="-128"/>
                    <a:sym typeface="Wingdings" panose="05000000000000000000" pitchFamily="2" charset="2"/>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9pPr>
              </a:lstStyle>
              <a:p>
                <a:pPr algn="r" defTabSz="685783"/>
                <a:r>
                  <a:rPr lang="en-US" altLang="en-US" sz="1125" b="1" dirty="0">
                    <a:solidFill>
                      <a:srgbClr val="0070C0"/>
                    </a:solidFill>
                    <a:latin typeface="Calibri" panose="020F0502020204030204" pitchFamily="34" charset="0"/>
                    <a:cs typeface="Arial" panose="020B0604020202020204" pitchFamily="34" charset="0"/>
                  </a:rPr>
                  <a:t>Alzheimer’s Disease</a:t>
                </a:r>
              </a:p>
            </p:txBody>
          </p:sp>
          <p:sp>
            <p:nvSpPr>
              <p:cNvPr id="9" name="TextBox 12"/>
              <p:cNvSpPr txBox="1">
                <a:spLocks noChangeArrowheads="1"/>
              </p:cNvSpPr>
              <p:nvPr/>
            </p:nvSpPr>
            <p:spPr bwMode="auto">
              <a:xfrm>
                <a:off x="5178590" y="3843164"/>
                <a:ext cx="941396" cy="18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1" tIns="25710" rIns="51421" bIns="25710">
                <a:spAutoFit/>
              </a:bodyPr>
              <a:lstStyle>
                <a:lvl1pPr>
                  <a:defRPr sz="3600">
                    <a:solidFill>
                      <a:schemeClr val="tx1"/>
                    </a:solidFill>
                    <a:latin typeface="Arial" panose="020B0604020202020204" pitchFamily="34" charset="0"/>
                    <a:ea typeface="Osaka" charset="-128"/>
                    <a:sym typeface="Wingdings" panose="05000000000000000000" pitchFamily="2" charset="2"/>
                  </a:defRPr>
                </a:lvl1pPr>
                <a:lvl2pPr marL="742950" indent="-285750">
                  <a:defRPr sz="3600">
                    <a:solidFill>
                      <a:schemeClr val="tx1"/>
                    </a:solidFill>
                    <a:latin typeface="Arial" panose="020B0604020202020204" pitchFamily="34" charset="0"/>
                    <a:ea typeface="Osaka" charset="-128"/>
                    <a:sym typeface="Wingdings" panose="05000000000000000000" pitchFamily="2" charset="2"/>
                  </a:defRPr>
                </a:lvl2pPr>
                <a:lvl3pPr marL="1143000" indent="-228600">
                  <a:defRPr sz="3600">
                    <a:solidFill>
                      <a:schemeClr val="tx1"/>
                    </a:solidFill>
                    <a:latin typeface="Arial" panose="020B0604020202020204" pitchFamily="34" charset="0"/>
                    <a:ea typeface="Osaka" charset="-128"/>
                    <a:sym typeface="Wingdings" panose="05000000000000000000" pitchFamily="2" charset="2"/>
                  </a:defRPr>
                </a:lvl3pPr>
                <a:lvl4pPr marL="1600200" indent="-228600">
                  <a:defRPr sz="3600">
                    <a:solidFill>
                      <a:schemeClr val="tx1"/>
                    </a:solidFill>
                    <a:latin typeface="Arial" panose="020B0604020202020204" pitchFamily="34" charset="0"/>
                    <a:ea typeface="Osaka" charset="-128"/>
                    <a:sym typeface="Wingdings" panose="05000000000000000000" pitchFamily="2" charset="2"/>
                  </a:defRPr>
                </a:lvl4pPr>
                <a:lvl5pPr marL="2057400" indent="-228600">
                  <a:defRPr sz="3600">
                    <a:solidFill>
                      <a:schemeClr val="tx1"/>
                    </a:solidFill>
                    <a:latin typeface="Arial" panose="020B0604020202020204" pitchFamily="34" charset="0"/>
                    <a:ea typeface="Osaka" charset="-128"/>
                    <a:sym typeface="Wingdings" panose="05000000000000000000" pitchFamily="2" charset="2"/>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9pPr>
              </a:lstStyle>
              <a:p>
                <a:pPr algn="r" defTabSz="685783"/>
                <a:r>
                  <a:rPr lang="en-US" altLang="en-US" sz="1125" b="1" dirty="0">
                    <a:solidFill>
                      <a:srgbClr val="0070C0"/>
                    </a:solidFill>
                    <a:latin typeface="Calibri" panose="020F0502020204030204" pitchFamily="34" charset="0"/>
                    <a:cs typeface="Arial" panose="020B0604020202020204" pitchFamily="34" charset="0"/>
                  </a:rPr>
                  <a:t>Vascular Dementia</a:t>
                </a:r>
              </a:p>
            </p:txBody>
          </p:sp>
          <p:sp>
            <p:nvSpPr>
              <p:cNvPr id="10" name="TextBox 14"/>
              <p:cNvSpPr txBox="1">
                <a:spLocks noChangeArrowheads="1"/>
              </p:cNvSpPr>
              <p:nvPr/>
            </p:nvSpPr>
            <p:spPr bwMode="auto">
              <a:xfrm>
                <a:off x="6456617" y="3545194"/>
                <a:ext cx="1099306" cy="33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1" tIns="25710" rIns="51421" bIns="25710">
                <a:spAutoFit/>
              </a:bodyPr>
              <a:lstStyle>
                <a:lvl1pPr>
                  <a:defRPr sz="3600">
                    <a:solidFill>
                      <a:schemeClr val="tx1"/>
                    </a:solidFill>
                    <a:latin typeface="Arial" panose="020B0604020202020204" pitchFamily="34" charset="0"/>
                    <a:ea typeface="Osaka" charset="-128"/>
                    <a:sym typeface="Wingdings" panose="05000000000000000000" pitchFamily="2" charset="2"/>
                  </a:defRPr>
                </a:lvl1pPr>
                <a:lvl2pPr marL="742950" indent="-285750">
                  <a:defRPr sz="3600">
                    <a:solidFill>
                      <a:schemeClr val="tx1"/>
                    </a:solidFill>
                    <a:latin typeface="Arial" panose="020B0604020202020204" pitchFamily="34" charset="0"/>
                    <a:ea typeface="Osaka" charset="-128"/>
                    <a:sym typeface="Wingdings" panose="05000000000000000000" pitchFamily="2" charset="2"/>
                  </a:defRPr>
                </a:lvl2pPr>
                <a:lvl3pPr marL="1143000" indent="-228600">
                  <a:defRPr sz="3600">
                    <a:solidFill>
                      <a:schemeClr val="tx1"/>
                    </a:solidFill>
                    <a:latin typeface="Arial" panose="020B0604020202020204" pitchFamily="34" charset="0"/>
                    <a:ea typeface="Osaka" charset="-128"/>
                    <a:sym typeface="Wingdings" panose="05000000000000000000" pitchFamily="2" charset="2"/>
                  </a:defRPr>
                </a:lvl3pPr>
                <a:lvl4pPr marL="1600200" indent="-228600">
                  <a:defRPr sz="3600">
                    <a:solidFill>
                      <a:schemeClr val="tx1"/>
                    </a:solidFill>
                    <a:latin typeface="Arial" panose="020B0604020202020204" pitchFamily="34" charset="0"/>
                    <a:ea typeface="Osaka" charset="-128"/>
                    <a:sym typeface="Wingdings" panose="05000000000000000000" pitchFamily="2" charset="2"/>
                  </a:defRPr>
                </a:lvl4pPr>
                <a:lvl5pPr marL="2057400" indent="-228600">
                  <a:defRPr sz="3600">
                    <a:solidFill>
                      <a:schemeClr val="tx1"/>
                    </a:solidFill>
                    <a:latin typeface="Arial" panose="020B0604020202020204" pitchFamily="34" charset="0"/>
                    <a:ea typeface="Osaka" charset="-128"/>
                    <a:sym typeface="Wingdings" panose="05000000000000000000" pitchFamily="2" charset="2"/>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9pPr>
              </a:lstStyle>
              <a:p>
                <a:pPr defTabSz="685783"/>
                <a:r>
                  <a:rPr lang="en-US" altLang="en-US" sz="1125" b="1" dirty="0">
                    <a:solidFill>
                      <a:srgbClr val="0070C0"/>
                    </a:solidFill>
                    <a:latin typeface="Calibri" panose="020F0502020204030204" pitchFamily="34" charset="0"/>
                    <a:cs typeface="Arial" panose="020B0604020202020204" pitchFamily="34" charset="0"/>
                  </a:rPr>
                  <a:t>Frontotemporal Dementia</a:t>
                </a:r>
              </a:p>
            </p:txBody>
          </p:sp>
          <p:sp>
            <p:nvSpPr>
              <p:cNvPr id="11" name="TextBox 15"/>
              <p:cNvSpPr txBox="1">
                <a:spLocks noChangeArrowheads="1"/>
              </p:cNvSpPr>
              <p:nvPr/>
            </p:nvSpPr>
            <p:spPr bwMode="auto">
              <a:xfrm>
                <a:off x="4732510" y="4114306"/>
                <a:ext cx="1398689" cy="18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1" tIns="25710" rIns="51421" bIns="25710">
                <a:spAutoFit/>
              </a:bodyPr>
              <a:lstStyle>
                <a:lvl1pPr>
                  <a:defRPr sz="3600">
                    <a:solidFill>
                      <a:schemeClr val="tx1"/>
                    </a:solidFill>
                    <a:latin typeface="Arial" panose="020B0604020202020204" pitchFamily="34" charset="0"/>
                    <a:ea typeface="Osaka" charset="-128"/>
                    <a:sym typeface="Wingdings" panose="05000000000000000000" pitchFamily="2" charset="2"/>
                  </a:defRPr>
                </a:lvl1pPr>
                <a:lvl2pPr marL="742950" indent="-285750">
                  <a:defRPr sz="3600">
                    <a:solidFill>
                      <a:schemeClr val="tx1"/>
                    </a:solidFill>
                    <a:latin typeface="Arial" panose="020B0604020202020204" pitchFamily="34" charset="0"/>
                    <a:ea typeface="Osaka" charset="-128"/>
                    <a:sym typeface="Wingdings" panose="05000000000000000000" pitchFamily="2" charset="2"/>
                  </a:defRPr>
                </a:lvl2pPr>
                <a:lvl3pPr marL="1143000" indent="-228600">
                  <a:defRPr sz="3600">
                    <a:solidFill>
                      <a:schemeClr val="tx1"/>
                    </a:solidFill>
                    <a:latin typeface="Arial" panose="020B0604020202020204" pitchFamily="34" charset="0"/>
                    <a:ea typeface="Osaka" charset="-128"/>
                    <a:sym typeface="Wingdings" panose="05000000000000000000" pitchFamily="2" charset="2"/>
                  </a:defRPr>
                </a:lvl3pPr>
                <a:lvl4pPr marL="1600200" indent="-228600">
                  <a:defRPr sz="3600">
                    <a:solidFill>
                      <a:schemeClr val="tx1"/>
                    </a:solidFill>
                    <a:latin typeface="Arial" panose="020B0604020202020204" pitchFamily="34" charset="0"/>
                    <a:ea typeface="Osaka" charset="-128"/>
                    <a:sym typeface="Wingdings" panose="05000000000000000000" pitchFamily="2" charset="2"/>
                  </a:defRPr>
                </a:lvl4pPr>
                <a:lvl5pPr marL="2057400" indent="-228600">
                  <a:defRPr sz="3600">
                    <a:solidFill>
                      <a:schemeClr val="tx1"/>
                    </a:solidFill>
                    <a:latin typeface="Arial" panose="020B0604020202020204" pitchFamily="34" charset="0"/>
                    <a:ea typeface="Osaka" charset="-128"/>
                    <a:sym typeface="Wingdings" panose="05000000000000000000" pitchFamily="2" charset="2"/>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9pPr>
              </a:lstStyle>
              <a:p>
                <a:pPr algn="r" defTabSz="685783"/>
                <a:r>
                  <a:rPr lang="en-US" altLang="en-US" sz="1125" b="1" dirty="0">
                    <a:solidFill>
                      <a:srgbClr val="0070C0"/>
                    </a:solidFill>
                    <a:latin typeface="Calibri" panose="020F0502020204030204" pitchFamily="34" charset="0"/>
                    <a:cs typeface="Arial" panose="020B0604020202020204" pitchFamily="34" charset="0"/>
                  </a:rPr>
                  <a:t>Lewy Body Dementia</a:t>
                </a:r>
              </a:p>
            </p:txBody>
          </p:sp>
          <p:sp>
            <p:nvSpPr>
              <p:cNvPr id="12" name="TextBox 14"/>
              <p:cNvSpPr txBox="1">
                <a:spLocks noChangeArrowheads="1"/>
              </p:cNvSpPr>
              <p:nvPr/>
            </p:nvSpPr>
            <p:spPr bwMode="auto">
              <a:xfrm>
                <a:off x="6467831" y="3930955"/>
                <a:ext cx="1293038" cy="33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1" tIns="25710" rIns="51421" bIns="25710">
                <a:spAutoFit/>
              </a:bodyPr>
              <a:lstStyle>
                <a:lvl1pPr>
                  <a:defRPr sz="3600">
                    <a:solidFill>
                      <a:schemeClr val="tx1"/>
                    </a:solidFill>
                    <a:latin typeface="Arial" panose="020B0604020202020204" pitchFamily="34" charset="0"/>
                    <a:ea typeface="Osaka" charset="-128"/>
                    <a:sym typeface="Wingdings" panose="05000000000000000000" pitchFamily="2" charset="2"/>
                  </a:defRPr>
                </a:lvl1pPr>
                <a:lvl2pPr marL="742950" indent="-285750">
                  <a:defRPr sz="3600">
                    <a:solidFill>
                      <a:schemeClr val="tx1"/>
                    </a:solidFill>
                    <a:latin typeface="Arial" panose="020B0604020202020204" pitchFamily="34" charset="0"/>
                    <a:ea typeface="Osaka" charset="-128"/>
                    <a:sym typeface="Wingdings" panose="05000000000000000000" pitchFamily="2" charset="2"/>
                  </a:defRPr>
                </a:lvl2pPr>
                <a:lvl3pPr marL="1143000" indent="-228600">
                  <a:defRPr sz="3600">
                    <a:solidFill>
                      <a:schemeClr val="tx1"/>
                    </a:solidFill>
                    <a:latin typeface="Arial" panose="020B0604020202020204" pitchFamily="34" charset="0"/>
                    <a:ea typeface="Osaka" charset="-128"/>
                    <a:sym typeface="Wingdings" panose="05000000000000000000" pitchFamily="2" charset="2"/>
                  </a:defRPr>
                </a:lvl3pPr>
                <a:lvl4pPr marL="1600200" indent="-228600">
                  <a:defRPr sz="3600">
                    <a:solidFill>
                      <a:schemeClr val="tx1"/>
                    </a:solidFill>
                    <a:latin typeface="Arial" panose="020B0604020202020204" pitchFamily="34" charset="0"/>
                    <a:ea typeface="Osaka" charset="-128"/>
                    <a:sym typeface="Wingdings" panose="05000000000000000000" pitchFamily="2" charset="2"/>
                  </a:defRPr>
                </a:lvl4pPr>
                <a:lvl5pPr marL="2057400" indent="-228600">
                  <a:defRPr sz="3600">
                    <a:solidFill>
                      <a:schemeClr val="tx1"/>
                    </a:solidFill>
                    <a:latin typeface="Arial" panose="020B0604020202020204" pitchFamily="34" charset="0"/>
                    <a:ea typeface="Osaka" charset="-128"/>
                    <a:sym typeface="Wingdings" panose="05000000000000000000" pitchFamily="2" charset="2"/>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9pPr>
              </a:lstStyle>
              <a:p>
                <a:pPr defTabSz="685783"/>
                <a:r>
                  <a:rPr lang="en-US" altLang="en-US" sz="1125" b="1" dirty="0">
                    <a:solidFill>
                      <a:srgbClr val="0070C0"/>
                    </a:solidFill>
                    <a:latin typeface="Calibri" panose="020F0502020204030204" pitchFamily="34" charset="0"/>
                    <a:cs typeface="Arial" panose="020B0604020202020204" pitchFamily="34" charset="0"/>
                  </a:rPr>
                  <a:t>Parkinson’s Disease Dementia </a:t>
                </a:r>
              </a:p>
            </p:txBody>
          </p:sp>
          <p:sp>
            <p:nvSpPr>
              <p:cNvPr id="13" name="TextBox 12"/>
              <p:cNvSpPr txBox="1">
                <a:spLocks noChangeArrowheads="1"/>
              </p:cNvSpPr>
              <p:nvPr/>
            </p:nvSpPr>
            <p:spPr bwMode="auto">
              <a:xfrm>
                <a:off x="6462359" y="4343059"/>
                <a:ext cx="1157288" cy="18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1" tIns="25710" rIns="51421" bIns="25710">
                <a:spAutoFit/>
              </a:bodyPr>
              <a:lstStyle>
                <a:lvl1pPr>
                  <a:defRPr sz="3600">
                    <a:solidFill>
                      <a:schemeClr val="tx1"/>
                    </a:solidFill>
                    <a:latin typeface="Arial" panose="020B0604020202020204" pitchFamily="34" charset="0"/>
                    <a:ea typeface="Osaka" charset="-128"/>
                    <a:sym typeface="Wingdings" panose="05000000000000000000" pitchFamily="2" charset="2"/>
                  </a:defRPr>
                </a:lvl1pPr>
                <a:lvl2pPr marL="742950" indent="-285750">
                  <a:defRPr sz="3600">
                    <a:solidFill>
                      <a:schemeClr val="tx1"/>
                    </a:solidFill>
                    <a:latin typeface="Arial" panose="020B0604020202020204" pitchFamily="34" charset="0"/>
                    <a:ea typeface="Osaka" charset="-128"/>
                    <a:sym typeface="Wingdings" panose="05000000000000000000" pitchFamily="2" charset="2"/>
                  </a:defRPr>
                </a:lvl2pPr>
                <a:lvl3pPr marL="1143000" indent="-228600">
                  <a:defRPr sz="3600">
                    <a:solidFill>
                      <a:schemeClr val="tx1"/>
                    </a:solidFill>
                    <a:latin typeface="Arial" panose="020B0604020202020204" pitchFamily="34" charset="0"/>
                    <a:ea typeface="Osaka" charset="-128"/>
                    <a:sym typeface="Wingdings" panose="05000000000000000000" pitchFamily="2" charset="2"/>
                  </a:defRPr>
                </a:lvl3pPr>
                <a:lvl4pPr marL="1600200" indent="-228600">
                  <a:defRPr sz="3600">
                    <a:solidFill>
                      <a:schemeClr val="tx1"/>
                    </a:solidFill>
                    <a:latin typeface="Arial" panose="020B0604020202020204" pitchFamily="34" charset="0"/>
                    <a:ea typeface="Osaka" charset="-128"/>
                    <a:sym typeface="Wingdings" panose="05000000000000000000" pitchFamily="2" charset="2"/>
                  </a:defRPr>
                </a:lvl4pPr>
                <a:lvl5pPr marL="2057400" indent="-228600">
                  <a:defRPr sz="3600">
                    <a:solidFill>
                      <a:schemeClr val="tx1"/>
                    </a:solidFill>
                    <a:latin typeface="Arial" panose="020B0604020202020204" pitchFamily="34" charset="0"/>
                    <a:ea typeface="Osaka" charset="-128"/>
                    <a:sym typeface="Wingdings" panose="05000000000000000000" pitchFamily="2" charset="2"/>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9pPr>
              </a:lstStyle>
              <a:p>
                <a:pPr defTabSz="685783"/>
                <a:r>
                  <a:rPr lang="en-US" altLang="en-US" sz="1125" b="1" dirty="0">
                    <a:solidFill>
                      <a:srgbClr val="0070C0"/>
                    </a:solidFill>
                    <a:latin typeface="Calibri" panose="020F0502020204030204" pitchFamily="34" charset="0"/>
                    <a:cs typeface="Arial" panose="020B0604020202020204" pitchFamily="34" charset="0"/>
                  </a:rPr>
                  <a:t>Other Dementias </a:t>
                </a:r>
              </a:p>
            </p:txBody>
          </p:sp>
          <p:sp>
            <p:nvSpPr>
              <p:cNvPr id="14" name="TextBox 2"/>
              <p:cNvSpPr txBox="1">
                <a:spLocks noChangeArrowheads="1"/>
              </p:cNvSpPr>
              <p:nvPr/>
            </p:nvSpPr>
            <p:spPr bwMode="auto">
              <a:xfrm>
                <a:off x="5429099" y="2724100"/>
                <a:ext cx="1628775" cy="333980"/>
              </a:xfrm>
              <a:prstGeom prst="rect">
                <a:avLst/>
              </a:prstGeom>
              <a:noFill/>
              <a:ln>
                <a:noFill/>
              </a:ln>
              <a:extLst/>
            </p:spPr>
            <p:txBody>
              <a:bodyPr wrap="square" lIns="51421" tIns="25710" rIns="51421" bIns="25710">
                <a:spAutoFit/>
              </a:bodyPr>
              <a:lstStyle>
                <a:lvl1pPr>
                  <a:defRPr sz="3600">
                    <a:solidFill>
                      <a:schemeClr val="tx1"/>
                    </a:solidFill>
                    <a:latin typeface="Arial" panose="020B0604020202020204" pitchFamily="34" charset="0"/>
                    <a:ea typeface="Osaka" charset="-128"/>
                    <a:sym typeface="Wingdings" panose="05000000000000000000" pitchFamily="2" charset="2"/>
                  </a:defRPr>
                </a:lvl1pPr>
                <a:lvl2pPr marL="742950" indent="-285750">
                  <a:defRPr sz="3600">
                    <a:solidFill>
                      <a:schemeClr val="tx1"/>
                    </a:solidFill>
                    <a:latin typeface="Arial" panose="020B0604020202020204" pitchFamily="34" charset="0"/>
                    <a:ea typeface="Osaka" charset="-128"/>
                    <a:sym typeface="Wingdings" panose="05000000000000000000" pitchFamily="2" charset="2"/>
                  </a:defRPr>
                </a:lvl2pPr>
                <a:lvl3pPr marL="1143000" indent="-228600">
                  <a:defRPr sz="3600">
                    <a:solidFill>
                      <a:schemeClr val="tx1"/>
                    </a:solidFill>
                    <a:latin typeface="Arial" panose="020B0604020202020204" pitchFamily="34" charset="0"/>
                    <a:ea typeface="Osaka" charset="-128"/>
                    <a:sym typeface="Wingdings" panose="05000000000000000000" pitchFamily="2" charset="2"/>
                  </a:defRPr>
                </a:lvl3pPr>
                <a:lvl4pPr marL="1600200" indent="-228600">
                  <a:defRPr sz="3600">
                    <a:solidFill>
                      <a:schemeClr val="tx1"/>
                    </a:solidFill>
                    <a:latin typeface="Arial" panose="020B0604020202020204" pitchFamily="34" charset="0"/>
                    <a:ea typeface="Osaka" charset="-128"/>
                    <a:sym typeface="Wingdings" panose="05000000000000000000" pitchFamily="2" charset="2"/>
                  </a:defRPr>
                </a:lvl4pPr>
                <a:lvl5pPr marL="2057400" indent="-228600">
                  <a:defRPr sz="3600">
                    <a:solidFill>
                      <a:schemeClr val="tx1"/>
                    </a:solidFill>
                    <a:latin typeface="Arial" panose="020B0604020202020204" pitchFamily="34" charset="0"/>
                    <a:ea typeface="Osaka" charset="-128"/>
                    <a:sym typeface="Wingdings" panose="05000000000000000000" pitchFamily="2" charset="2"/>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Osaka" charset="-128"/>
                    <a:sym typeface="Wingdings" panose="05000000000000000000" pitchFamily="2" charset="2"/>
                  </a:defRPr>
                </a:lvl9pPr>
              </a:lstStyle>
              <a:p>
                <a:pPr algn="ctr" defTabSz="685783"/>
                <a:r>
                  <a:rPr lang="en-US" altLang="en-US" sz="2250" b="1" dirty="0">
                    <a:solidFill>
                      <a:srgbClr val="FFFFFF"/>
                    </a:solidFill>
                    <a:ea typeface="MS PGothic" panose="020B0600070205080204" pitchFamily="34" charset="-128"/>
                  </a:rPr>
                  <a:t>DEMENTIA</a:t>
                </a:r>
              </a:p>
            </p:txBody>
          </p:sp>
        </p:grpSp>
      </p:grpSp>
      <p:sp>
        <p:nvSpPr>
          <p:cNvPr id="17" name="Rectangle 16"/>
          <p:cNvSpPr/>
          <p:nvPr/>
        </p:nvSpPr>
        <p:spPr>
          <a:xfrm>
            <a:off x="446567" y="6189821"/>
            <a:ext cx="7025870" cy="246221"/>
          </a:xfrm>
          <a:prstGeom prst="rect">
            <a:avLst/>
          </a:prstGeom>
        </p:spPr>
        <p:txBody>
          <a:bodyPr wrap="square">
            <a:spAutoFit/>
          </a:bodyPr>
          <a:lstStyle/>
          <a:p>
            <a:r>
              <a:rPr lang="en-US" sz="1000" dirty="0"/>
              <a:t>SOURCE:  Alzheimer’s Disease Facts and Figures, </a:t>
            </a:r>
            <a:r>
              <a:rPr lang="en-US" sz="1000" i="1" dirty="0"/>
              <a:t>Alzheimer’s &amp; Dementia </a:t>
            </a:r>
            <a:r>
              <a:rPr lang="en-US" sz="1000" dirty="0"/>
              <a:t>(2018)</a:t>
            </a:r>
          </a:p>
        </p:txBody>
      </p:sp>
    </p:spTree>
    <p:extLst>
      <p:ext uri="{BB962C8B-B14F-4D97-AF65-F5344CB8AC3E}">
        <p14:creationId xmlns:p14="http://schemas.microsoft.com/office/powerpoint/2010/main" val="1805136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2667000"/>
            <a:ext cx="3962400" cy="2235200"/>
          </a:xfrm>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Alzheimer’s Association 2019 Facts &amp; Figures</a:t>
            </a:r>
            <a:br>
              <a:rPr lang="en-US" dirty="0" smtClean="0">
                <a:latin typeface="Open Sans" panose="020B0606030504020204" pitchFamily="34" charset="0"/>
                <a:ea typeface="Open Sans" panose="020B0606030504020204" pitchFamily="34" charset="0"/>
                <a:cs typeface="Open Sans" panose="020B0606030504020204" pitchFamily="34" charset="0"/>
              </a:rPr>
            </a:br>
            <a:r>
              <a:rPr lang="en-US" dirty="0" smtClean="0">
                <a:latin typeface="Open Sans" panose="020B0606030504020204" pitchFamily="34" charset="0"/>
                <a:ea typeface="Open Sans" panose="020B0606030504020204" pitchFamily="34" charset="0"/>
                <a:cs typeface="Open Sans" panose="020B0606030504020204" pitchFamily="34" charset="0"/>
              </a:rPr>
              <a:t>( U.S. </a:t>
            </a:r>
            <a:r>
              <a:rPr lang="en-US" dirty="0">
                <a:latin typeface="Open Sans" panose="020B0606030504020204" pitchFamily="34" charset="0"/>
                <a:ea typeface="Open Sans" panose="020B0606030504020204" pitchFamily="34" charset="0"/>
                <a:cs typeface="Open Sans" panose="020B0606030504020204" pitchFamily="34" charset="0"/>
              </a:rPr>
              <a:t>)</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7336"/>
            <a:ext cx="5036128" cy="6517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5656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3072</TotalTime>
  <Words>3529</Words>
  <Application>Microsoft Office PowerPoint</Application>
  <PresentationFormat>On-screen Show (4:3)</PresentationFormat>
  <Paragraphs>344</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PowerPoint B</vt:lpstr>
      <vt:lpstr>Healthy Aging: Promoting Optimal Cognitive Health Across the Lifespan</vt:lpstr>
      <vt:lpstr>Discussion</vt:lpstr>
      <vt:lpstr>Presenters</vt:lpstr>
      <vt:lpstr>Healthy Aging: Promoting Cognitive Health Across the Lifespan</vt:lpstr>
      <vt:lpstr> Scope of the Alzheimer’s Epidemic ( TN) </vt:lpstr>
      <vt:lpstr>Public Health: Across the Lifespan</vt:lpstr>
      <vt:lpstr>Dementia Life-Course Perspective and Public Health Roles</vt:lpstr>
      <vt:lpstr>What is Dementia?</vt:lpstr>
      <vt:lpstr>Alzheimer’s Association 2019 Facts &amp; Figures ( U.S. ) </vt:lpstr>
      <vt:lpstr> Scope of the Epidemic ( TN) </vt:lpstr>
      <vt:lpstr>Caregiving: Impact on Work</vt:lpstr>
      <vt:lpstr>Benefits of Early Diagnosis</vt:lpstr>
      <vt:lpstr>Benefits of Early Diagnosis</vt:lpstr>
      <vt:lpstr>Health Disparities (U.S.)</vt:lpstr>
      <vt:lpstr> Health Disparities </vt:lpstr>
      <vt:lpstr>Risk Factors</vt:lpstr>
      <vt:lpstr>Integrating Brain Health into Healthy Aging</vt:lpstr>
      <vt:lpstr>Public Health Actions to Reduce Risk of Cognitive Decline: Building Actionable Plans</vt:lpstr>
      <vt:lpstr>Alzheimer’s Prevalence-Upper Cumberland</vt:lpstr>
      <vt:lpstr>Optimal Cognitive Health: Public Health Approach</vt:lpstr>
      <vt:lpstr>Tennessee Healthy Brain Brief</vt:lpstr>
      <vt:lpstr>Brain Brief Highlights</vt:lpstr>
      <vt:lpstr>Alzheimer’s Website</vt:lpstr>
      <vt:lpstr>Public Health Training Webinar</vt:lpstr>
      <vt:lpstr>Accelerating Risk Reduction and Promoting Brain Health</vt:lpstr>
      <vt:lpstr>Supporting Caregivers</vt:lpstr>
      <vt:lpstr>Healthy Brain Toolkit</vt:lpstr>
      <vt:lpstr>State &amp; Local Public Health  Partnerships to Address Dementia: The  2018-2023 Road Map  </vt:lpstr>
      <vt:lpstr>CDC Healthy Brain Initiative – Road Maps</vt:lpstr>
      <vt:lpstr>CDC Healthy Brain Initiative Road Map</vt:lpstr>
      <vt:lpstr>2018-2023 HBI Road Map: Essential Services</vt:lpstr>
      <vt:lpstr>Data for Action</vt:lpstr>
      <vt:lpstr>HBI Road Map Actions</vt:lpstr>
      <vt:lpstr>HBI Road Map Actions</vt:lpstr>
      <vt:lpstr>Summary</vt:lpstr>
      <vt:lpstr>Focus Group Session</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Sally Pitt</cp:lastModifiedBy>
  <cp:revision>151</cp:revision>
  <cp:lastPrinted>2019-03-28T20:01:59Z</cp:lastPrinted>
  <dcterms:created xsi:type="dcterms:W3CDTF">2015-04-23T14:38:43Z</dcterms:created>
  <dcterms:modified xsi:type="dcterms:W3CDTF">2019-04-04T21:10:28Z</dcterms:modified>
</cp:coreProperties>
</file>