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5" r:id="rId2"/>
    <p:sldMasterId id="2147483689" r:id="rId3"/>
  </p:sldMasterIdLst>
  <p:notesMasterIdLst>
    <p:notesMasterId r:id="rId45"/>
  </p:notesMasterIdLst>
  <p:sldIdLst>
    <p:sldId id="328" r:id="rId4"/>
    <p:sldId id="326" r:id="rId5"/>
    <p:sldId id="327" r:id="rId6"/>
    <p:sldId id="256" r:id="rId7"/>
    <p:sldId id="257" r:id="rId8"/>
    <p:sldId id="278" r:id="rId9"/>
    <p:sldId id="279" r:id="rId10"/>
    <p:sldId id="281" r:id="rId11"/>
    <p:sldId id="283" r:id="rId12"/>
    <p:sldId id="282" r:id="rId13"/>
    <p:sldId id="297" r:id="rId14"/>
    <p:sldId id="264" r:id="rId15"/>
    <p:sldId id="260" r:id="rId16"/>
    <p:sldId id="300" r:id="rId17"/>
    <p:sldId id="265" r:id="rId18"/>
    <p:sldId id="272" r:id="rId19"/>
    <p:sldId id="286" r:id="rId20"/>
    <p:sldId id="287" r:id="rId21"/>
    <p:sldId id="311" r:id="rId22"/>
    <p:sldId id="285" r:id="rId23"/>
    <p:sldId id="318" r:id="rId24"/>
    <p:sldId id="308" r:id="rId25"/>
    <p:sldId id="317" r:id="rId26"/>
    <p:sldId id="273" r:id="rId27"/>
    <p:sldId id="291" r:id="rId28"/>
    <p:sldId id="292" r:id="rId29"/>
    <p:sldId id="294" r:id="rId30"/>
    <p:sldId id="295" r:id="rId31"/>
    <p:sldId id="304" r:id="rId32"/>
    <p:sldId id="293" r:id="rId33"/>
    <p:sldId id="296" r:id="rId34"/>
    <p:sldId id="324" r:id="rId35"/>
    <p:sldId id="320" r:id="rId36"/>
    <p:sldId id="321" r:id="rId37"/>
    <p:sldId id="322" r:id="rId38"/>
    <p:sldId id="267" r:id="rId39"/>
    <p:sldId id="306" r:id="rId40"/>
    <p:sldId id="303" r:id="rId41"/>
    <p:sldId id="314" r:id="rId42"/>
    <p:sldId id="301" r:id="rId43"/>
    <p:sldId id="299" r:id="rId44"/>
  </p:sldIdLst>
  <p:sldSz cx="9144000" cy="6858000" type="screen4x3"/>
  <p:notesSz cx="6858000" cy="35528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iz-Lopez, Eden" initials="RE" lastIdx="15" clrIdx="0">
    <p:extLst/>
  </p:cmAuthor>
  <p:cmAuthor id="2" name="Ruiz-Lopez, Eden" initials="RE [2]" lastIdx="14"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941" autoAdjust="0"/>
  </p:normalViewPr>
  <p:slideViewPr>
    <p:cSldViewPr snapToGrid="0">
      <p:cViewPr varScale="1">
        <p:scale>
          <a:sx n="115" d="100"/>
          <a:sy n="115" d="100"/>
        </p:scale>
        <p:origin x="-1524" y="-96"/>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23T10:31:26.061" idx="13">
    <p:pos x="10" y="10"/>
    <p:text>Check with the news before Thursday</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D2D3DA-B63D-430A-9CE9-31AFA43D762C}" type="datetimeFigureOut">
              <a:rPr lang="en-US" smtClean="0"/>
              <a:t>5/20/2020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740A34-3467-4EBA-9932-8BD6635BD168}" type="slidenum">
              <a:rPr lang="en-US" smtClean="0"/>
              <a:t>‹#›</a:t>
            </a:fld>
            <a:endParaRPr lang="en-US"/>
          </a:p>
        </p:txBody>
      </p:sp>
    </p:spTree>
    <p:extLst>
      <p:ext uri="{BB962C8B-B14F-4D97-AF65-F5344CB8AC3E}">
        <p14:creationId xmlns:p14="http://schemas.microsoft.com/office/powerpoint/2010/main" val="2973955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*begin recording* Good afternoon, thank you all for joining us today. The office of patient care advocacy is proud to host the our special topics webinar series. My name is Kristyn Long and I am the Assistant Director of the CMP Reinvestment Program.  I </a:t>
            </a:r>
            <a:r>
              <a:rPr lang="en-US" sz="1200" b="0" i="0" kern="1200" baseline="0" dirty="0" smtClean="0">
                <a:solidFill>
                  <a:schemeClr val="tx1"/>
                </a:solidFill>
                <a:effectLst/>
                <a:latin typeface="+mn-lt"/>
                <a:ea typeface="+mn-ea"/>
                <a:cs typeface="+mn-cs"/>
              </a:rPr>
              <a:t>am going to ask everyone </a:t>
            </a:r>
            <a:r>
              <a:rPr lang="en-US" sz="1200" b="0" i="0" kern="1200" baseline="0" dirty="0" smtClean="0">
                <a:solidFill>
                  <a:schemeClr val="tx1"/>
                </a:solidFill>
                <a:effectLst/>
                <a:latin typeface="+mn-lt"/>
                <a:ea typeface="+mn-ea"/>
                <a:cs typeface="+mn-cs"/>
              </a:rPr>
              <a:t>on </a:t>
            </a:r>
            <a:r>
              <a:rPr lang="en-US" sz="1200" b="0" i="0" kern="1200" baseline="0" dirty="0" smtClean="0">
                <a:solidFill>
                  <a:schemeClr val="tx1"/>
                </a:solidFill>
                <a:effectLst/>
                <a:latin typeface="+mn-lt"/>
                <a:ea typeface="+mn-ea"/>
                <a:cs typeface="+mn-cs"/>
              </a:rPr>
              <a:t>the line to use the chat box to let us know you’re in </a:t>
            </a:r>
            <a:r>
              <a:rPr lang="en-US" sz="1200" b="0" i="0" kern="1200" baseline="0" dirty="0" smtClean="0">
                <a:solidFill>
                  <a:schemeClr val="tx1"/>
                </a:solidFill>
                <a:effectLst/>
                <a:latin typeface="+mn-lt"/>
                <a:ea typeface="+mn-ea"/>
                <a:cs typeface="+mn-cs"/>
              </a:rPr>
              <a:t>attendance and please make sure your line is muted. </a:t>
            </a:r>
            <a:endParaRPr lang="en-US" dirty="0"/>
          </a:p>
        </p:txBody>
      </p:sp>
      <p:sp>
        <p:nvSpPr>
          <p:cNvPr id="4" name="Slide Number Placeholder 3"/>
          <p:cNvSpPr>
            <a:spLocks noGrp="1"/>
          </p:cNvSpPr>
          <p:nvPr>
            <p:ph type="sldNum" sz="quarter" idx="10"/>
          </p:nvPr>
        </p:nvSpPr>
        <p:spPr/>
        <p:txBody>
          <a:bodyPr/>
          <a:lstStyle/>
          <a:p>
            <a:fld id="{6FD13322-92DA-445C-89BB-AC7B47D74FC9}" type="slidenum">
              <a:rPr lang="en-US" smtClean="0"/>
              <a:t>1</a:t>
            </a:fld>
            <a:endParaRPr lang="en-US"/>
          </a:p>
        </p:txBody>
      </p:sp>
    </p:spTree>
    <p:extLst>
      <p:ext uri="{BB962C8B-B14F-4D97-AF65-F5344CB8AC3E}">
        <p14:creationId xmlns:p14="http://schemas.microsoft.com/office/powerpoint/2010/main" val="101856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Julie- Social isolation vs. Social distancing.</a:t>
            </a:r>
            <a:endParaRPr lang="en-US"/>
          </a:p>
        </p:txBody>
      </p:sp>
      <p:sp>
        <p:nvSpPr>
          <p:cNvPr id="4" name="Slide Number Placeholder 3"/>
          <p:cNvSpPr>
            <a:spLocks noGrp="1"/>
          </p:cNvSpPr>
          <p:nvPr>
            <p:ph type="sldNum" sz="quarter" idx="10"/>
          </p:nvPr>
        </p:nvSpPr>
        <p:spPr/>
        <p:txBody>
          <a:bodyPr/>
          <a:lstStyle/>
          <a:p>
            <a:fld id="{AD740A34-3467-4EBA-9932-8BD6635BD168}" type="slidenum">
              <a:rPr lang="en-US" smtClean="0"/>
              <a:t>10</a:t>
            </a:fld>
            <a:endParaRPr lang="en-US"/>
          </a:p>
        </p:txBody>
      </p:sp>
    </p:spTree>
    <p:extLst>
      <p:ext uri="{BB962C8B-B14F-4D97-AF65-F5344CB8AC3E}">
        <p14:creationId xmlns:p14="http://schemas.microsoft.com/office/powerpoint/2010/main" val="1782090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 </a:t>
            </a:r>
          </a:p>
        </p:txBody>
      </p:sp>
      <p:sp>
        <p:nvSpPr>
          <p:cNvPr id="4" name="Slide Number Placeholder 3"/>
          <p:cNvSpPr>
            <a:spLocks noGrp="1"/>
          </p:cNvSpPr>
          <p:nvPr>
            <p:ph type="sldNum" sz="quarter" idx="10"/>
          </p:nvPr>
        </p:nvSpPr>
        <p:spPr/>
        <p:txBody>
          <a:bodyPr/>
          <a:lstStyle/>
          <a:p>
            <a:fld id="{AD740A34-3467-4EBA-9932-8BD6635BD168}" type="slidenum">
              <a:rPr lang="en-US" smtClean="0"/>
              <a:t>11</a:t>
            </a:fld>
            <a:endParaRPr lang="en-US"/>
          </a:p>
        </p:txBody>
      </p:sp>
    </p:spTree>
    <p:extLst>
      <p:ext uri="{BB962C8B-B14F-4D97-AF65-F5344CB8AC3E}">
        <p14:creationId xmlns:p14="http://schemas.microsoft.com/office/powerpoint/2010/main" val="4293583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dirty="0" smtClean="0"/>
              <a:t>Lauren</a:t>
            </a:r>
            <a:endParaRPr lang="en-US" b="0" dirty="0"/>
          </a:p>
          <a:p>
            <a:endParaRPr lang="en-US" b="0" dirty="0"/>
          </a:p>
          <a:p>
            <a:endParaRPr lang="en-US" dirty="0"/>
          </a:p>
        </p:txBody>
      </p:sp>
      <p:sp>
        <p:nvSpPr>
          <p:cNvPr id="4" name="Slide Number Placeholder 3"/>
          <p:cNvSpPr>
            <a:spLocks noGrp="1"/>
          </p:cNvSpPr>
          <p:nvPr>
            <p:ph type="sldNum" sz="quarter" idx="10"/>
          </p:nvPr>
        </p:nvSpPr>
        <p:spPr/>
        <p:txBody>
          <a:bodyPr/>
          <a:lstStyle/>
          <a:p>
            <a:fld id="{AD740A34-3467-4EBA-9932-8BD6635BD168}" type="slidenum">
              <a:rPr lang="en-US" smtClean="0"/>
              <a:t>12</a:t>
            </a:fld>
            <a:endParaRPr lang="en-US"/>
          </a:p>
        </p:txBody>
      </p:sp>
    </p:spTree>
    <p:extLst>
      <p:ext uri="{BB962C8B-B14F-4D97-AF65-F5344CB8AC3E}">
        <p14:creationId xmlns:p14="http://schemas.microsoft.com/office/powerpoint/2010/main" val="3647876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defTabSz="931774">
              <a:defRPr/>
            </a:pPr>
            <a:r>
              <a:rPr lang="en-US" b="0" dirty="0" smtClean="0"/>
              <a:t>Lauren</a:t>
            </a:r>
            <a:r>
              <a:rPr lang="en-US" b="0" dirty="0"/>
              <a:t>   </a:t>
            </a:r>
          </a:p>
          <a:p>
            <a:pPr defTabSz="931774">
              <a:defRPr/>
            </a:pPr>
            <a:endParaRPr lang="en-US" b="1" dirty="0"/>
          </a:p>
          <a:p>
            <a:endParaRPr lang="en-US" dirty="0"/>
          </a:p>
        </p:txBody>
      </p:sp>
      <p:sp>
        <p:nvSpPr>
          <p:cNvPr id="4" name="Slide Number Placeholder 3"/>
          <p:cNvSpPr>
            <a:spLocks noGrp="1"/>
          </p:cNvSpPr>
          <p:nvPr>
            <p:ph type="sldNum" sz="quarter" idx="10"/>
          </p:nvPr>
        </p:nvSpPr>
        <p:spPr/>
        <p:txBody>
          <a:bodyPr/>
          <a:lstStyle/>
          <a:p>
            <a:fld id="{AD740A34-3467-4EBA-9932-8BD6635BD168}" type="slidenum">
              <a:rPr lang="en-US" smtClean="0"/>
              <a:t>13</a:t>
            </a:fld>
            <a:endParaRPr lang="en-US"/>
          </a:p>
        </p:txBody>
      </p:sp>
    </p:spTree>
    <p:extLst>
      <p:ext uri="{BB962C8B-B14F-4D97-AF65-F5344CB8AC3E}">
        <p14:creationId xmlns:p14="http://schemas.microsoft.com/office/powerpoint/2010/main" val="273155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Julie </a:t>
            </a:r>
            <a:endParaRPr lang="en-US" dirty="0"/>
          </a:p>
          <a:p>
            <a:pPr>
              <a:defRPr/>
            </a:pPr>
            <a:endParaRPr lang="en-US" dirty="0"/>
          </a:p>
          <a:p>
            <a:endParaRPr lang="en-US" dirty="0"/>
          </a:p>
        </p:txBody>
      </p:sp>
      <p:sp>
        <p:nvSpPr>
          <p:cNvPr id="4" name="Slide Number Placeholder 3"/>
          <p:cNvSpPr>
            <a:spLocks noGrp="1"/>
          </p:cNvSpPr>
          <p:nvPr>
            <p:ph type="sldNum" sz="quarter" idx="10"/>
          </p:nvPr>
        </p:nvSpPr>
        <p:spPr/>
        <p:txBody>
          <a:bodyPr/>
          <a:lstStyle/>
          <a:p>
            <a:fld id="{C5794E66-B399-4A36-9157-68534D040109}" type="slidenum">
              <a:rPr lang="en-US" smtClean="0"/>
              <a:t>14</a:t>
            </a:fld>
            <a:endParaRPr lang="en-US"/>
          </a:p>
        </p:txBody>
      </p:sp>
    </p:spTree>
    <p:extLst>
      <p:ext uri="{BB962C8B-B14F-4D97-AF65-F5344CB8AC3E}">
        <p14:creationId xmlns:p14="http://schemas.microsoft.com/office/powerpoint/2010/main" val="3522878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Julie- pick up pacing</a:t>
            </a:r>
            <a:endParaRPr lang="en-US" dirty="0"/>
          </a:p>
          <a:p>
            <a:endParaRPr lang="en-US" b="1" dirty="0">
              <a:cs typeface="Calibri"/>
            </a:endParaRPr>
          </a:p>
        </p:txBody>
      </p:sp>
      <p:sp>
        <p:nvSpPr>
          <p:cNvPr id="4" name="Slide Number Placeholder 3"/>
          <p:cNvSpPr>
            <a:spLocks noGrp="1"/>
          </p:cNvSpPr>
          <p:nvPr>
            <p:ph type="sldNum" sz="quarter" idx="10"/>
          </p:nvPr>
        </p:nvSpPr>
        <p:spPr/>
        <p:txBody>
          <a:bodyPr/>
          <a:lstStyle/>
          <a:p>
            <a:fld id="{AD740A34-3467-4EBA-9932-8BD6635BD168}" type="slidenum">
              <a:rPr lang="en-US" smtClean="0"/>
              <a:t>15</a:t>
            </a:fld>
            <a:endParaRPr lang="en-US"/>
          </a:p>
        </p:txBody>
      </p:sp>
    </p:spTree>
    <p:extLst>
      <p:ext uri="{BB962C8B-B14F-4D97-AF65-F5344CB8AC3E}">
        <p14:creationId xmlns:p14="http://schemas.microsoft.com/office/powerpoint/2010/main" val="3629056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Julie- more </a:t>
            </a:r>
            <a:r>
              <a:rPr lang="en-US" b="1" dirty="0" err="1"/>
              <a:t>quesitons</a:t>
            </a:r>
            <a:r>
              <a:rPr lang="en-US" b="1" dirty="0"/>
              <a:t> at the end...</a:t>
            </a:r>
            <a:endParaRPr lang="en-US" dirty="0"/>
          </a:p>
          <a:p>
            <a:endParaRPr lang="en-US" b="1" dirty="0"/>
          </a:p>
          <a:p>
            <a:endParaRPr lang="en-US" dirty="0"/>
          </a:p>
        </p:txBody>
      </p:sp>
      <p:sp>
        <p:nvSpPr>
          <p:cNvPr id="4" name="Slide Number Placeholder 3"/>
          <p:cNvSpPr>
            <a:spLocks noGrp="1"/>
          </p:cNvSpPr>
          <p:nvPr>
            <p:ph type="sldNum" sz="quarter" idx="10"/>
          </p:nvPr>
        </p:nvSpPr>
        <p:spPr/>
        <p:txBody>
          <a:bodyPr/>
          <a:lstStyle/>
          <a:p>
            <a:fld id="{AD740A34-3467-4EBA-9932-8BD6635BD168}" type="slidenum">
              <a:rPr lang="en-US" smtClean="0"/>
              <a:t>16</a:t>
            </a:fld>
            <a:endParaRPr lang="en-US"/>
          </a:p>
        </p:txBody>
      </p:sp>
    </p:spTree>
    <p:extLst>
      <p:ext uri="{BB962C8B-B14F-4D97-AF65-F5344CB8AC3E}">
        <p14:creationId xmlns:p14="http://schemas.microsoft.com/office/powerpoint/2010/main" val="2205731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Calibri"/>
              </a:rPr>
              <a:t>Lauren</a:t>
            </a:r>
            <a:r>
              <a:rPr lang="en-US" dirty="0">
                <a:cs typeface="Calibri"/>
              </a:rPr>
              <a:t> </a:t>
            </a:r>
            <a:endParaRPr lang="en-US" dirty="0"/>
          </a:p>
        </p:txBody>
      </p:sp>
      <p:sp>
        <p:nvSpPr>
          <p:cNvPr id="4" name="Slide Number Placeholder 3"/>
          <p:cNvSpPr>
            <a:spLocks noGrp="1"/>
          </p:cNvSpPr>
          <p:nvPr>
            <p:ph type="sldNum" sz="quarter" idx="10"/>
          </p:nvPr>
        </p:nvSpPr>
        <p:spPr/>
        <p:txBody>
          <a:bodyPr/>
          <a:lstStyle/>
          <a:p>
            <a:fld id="{AD740A34-3467-4EBA-9932-8BD6635BD168}" type="slidenum">
              <a:rPr lang="en-US" smtClean="0"/>
              <a:t>17</a:t>
            </a:fld>
            <a:endParaRPr lang="en-US"/>
          </a:p>
        </p:txBody>
      </p:sp>
    </p:spTree>
    <p:extLst>
      <p:ext uri="{BB962C8B-B14F-4D97-AF65-F5344CB8AC3E}">
        <p14:creationId xmlns:p14="http://schemas.microsoft.com/office/powerpoint/2010/main" val="532074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Lauren</a:t>
            </a:r>
            <a:r>
              <a:rPr lang="en-US" baseline="0" dirty="0" smtClean="0"/>
              <a:t> – FBI (internet crime complaint) </a:t>
            </a:r>
            <a:endParaRPr lang="en-US" dirty="0"/>
          </a:p>
        </p:txBody>
      </p:sp>
      <p:sp>
        <p:nvSpPr>
          <p:cNvPr id="4" name="Slide Number Placeholder 3"/>
          <p:cNvSpPr>
            <a:spLocks noGrp="1"/>
          </p:cNvSpPr>
          <p:nvPr>
            <p:ph type="sldNum" sz="quarter" idx="10"/>
          </p:nvPr>
        </p:nvSpPr>
        <p:spPr/>
        <p:txBody>
          <a:bodyPr/>
          <a:lstStyle/>
          <a:p>
            <a:fld id="{AD740A34-3467-4EBA-9932-8BD6635BD168}" type="slidenum">
              <a:rPr lang="en-US" smtClean="0"/>
              <a:t>18</a:t>
            </a:fld>
            <a:endParaRPr lang="en-US"/>
          </a:p>
        </p:txBody>
      </p:sp>
    </p:spTree>
    <p:extLst>
      <p:ext uri="{BB962C8B-B14F-4D97-AF65-F5344CB8AC3E}">
        <p14:creationId xmlns:p14="http://schemas.microsoft.com/office/powerpoint/2010/main" val="1359740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Calibri"/>
              </a:rPr>
              <a:t>Julie </a:t>
            </a:r>
            <a:r>
              <a:rPr lang="en-US" dirty="0">
                <a:cs typeface="Calibri"/>
              </a:rPr>
              <a:t>impact of COVID</a:t>
            </a:r>
          </a:p>
          <a:p>
            <a:endParaRPr lang="en-US" dirty="0">
              <a:cs typeface="Calibri"/>
            </a:endParaRPr>
          </a:p>
        </p:txBody>
      </p:sp>
      <p:sp>
        <p:nvSpPr>
          <p:cNvPr id="4" name="Slide Number Placeholder 3"/>
          <p:cNvSpPr>
            <a:spLocks noGrp="1"/>
          </p:cNvSpPr>
          <p:nvPr>
            <p:ph type="sldNum" sz="quarter" idx="10"/>
          </p:nvPr>
        </p:nvSpPr>
        <p:spPr/>
        <p:txBody>
          <a:bodyPr/>
          <a:lstStyle/>
          <a:p>
            <a:fld id="{AD740A34-3467-4EBA-9932-8BD6635BD168}" type="slidenum">
              <a:rPr lang="en-US" smtClean="0"/>
              <a:t>19</a:t>
            </a:fld>
            <a:endParaRPr lang="en-US"/>
          </a:p>
        </p:txBody>
      </p:sp>
    </p:spTree>
    <p:extLst>
      <p:ext uri="{BB962C8B-B14F-4D97-AF65-F5344CB8AC3E}">
        <p14:creationId xmlns:p14="http://schemas.microsoft.com/office/powerpoint/2010/main" val="224559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use</a:t>
            </a:r>
            <a:r>
              <a:rPr lang="en-US" baseline="0" dirty="0" smtClean="0"/>
              <a:t> the chat box to sign in, you can hover over the lower part of the screen and a tool bar will pop up. The icon that looks like a bubble, shown on the screen, should allow you to click. </a:t>
            </a:r>
            <a:endParaRPr lang="en-US" dirty="0"/>
          </a:p>
        </p:txBody>
      </p:sp>
      <p:sp>
        <p:nvSpPr>
          <p:cNvPr id="4" name="Slide Number Placeholder 3"/>
          <p:cNvSpPr>
            <a:spLocks noGrp="1"/>
          </p:cNvSpPr>
          <p:nvPr>
            <p:ph type="sldNum" sz="quarter" idx="10"/>
          </p:nvPr>
        </p:nvSpPr>
        <p:spPr/>
        <p:txBody>
          <a:bodyPr/>
          <a:lstStyle/>
          <a:p>
            <a:fld id="{6FD13322-92DA-445C-89BB-AC7B47D74FC9}" type="slidenum">
              <a:rPr lang="en-US" smtClean="0"/>
              <a:t>2</a:t>
            </a:fld>
            <a:endParaRPr lang="en-US"/>
          </a:p>
        </p:txBody>
      </p:sp>
    </p:spTree>
    <p:extLst>
      <p:ext uri="{BB962C8B-B14F-4D97-AF65-F5344CB8AC3E}">
        <p14:creationId xmlns:p14="http://schemas.microsoft.com/office/powerpoint/2010/main" val="3118524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Calibri"/>
              </a:rPr>
              <a:t>Julie </a:t>
            </a:r>
            <a:r>
              <a:rPr lang="en-US" dirty="0">
                <a:cs typeface="Calibri"/>
              </a:rPr>
              <a:t>Finish this slide</a:t>
            </a:r>
          </a:p>
          <a:p>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AD740A34-3467-4EBA-9932-8BD6635BD168}" type="slidenum">
              <a:rPr lang="en-US" smtClean="0"/>
              <a:t>20</a:t>
            </a:fld>
            <a:endParaRPr lang="en-US"/>
          </a:p>
        </p:txBody>
      </p:sp>
    </p:spTree>
    <p:extLst>
      <p:ext uri="{BB962C8B-B14F-4D97-AF65-F5344CB8AC3E}">
        <p14:creationId xmlns:p14="http://schemas.microsoft.com/office/powerpoint/2010/main" val="2682495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Calibri"/>
              </a:rPr>
              <a:t>Julie</a:t>
            </a:r>
            <a:endParaRPr lang="en-US" dirty="0"/>
          </a:p>
        </p:txBody>
      </p:sp>
      <p:sp>
        <p:nvSpPr>
          <p:cNvPr id="4" name="Slide Number Placeholder 3"/>
          <p:cNvSpPr>
            <a:spLocks noGrp="1"/>
          </p:cNvSpPr>
          <p:nvPr>
            <p:ph type="sldNum" sz="quarter" idx="10"/>
          </p:nvPr>
        </p:nvSpPr>
        <p:spPr/>
        <p:txBody>
          <a:bodyPr/>
          <a:lstStyle/>
          <a:p>
            <a:fld id="{AD740A34-3467-4EBA-9932-8BD6635BD168}" type="slidenum">
              <a:rPr lang="en-US" smtClean="0"/>
              <a:t>21</a:t>
            </a:fld>
            <a:endParaRPr lang="en-US"/>
          </a:p>
        </p:txBody>
      </p:sp>
    </p:spTree>
    <p:extLst>
      <p:ext uri="{BB962C8B-B14F-4D97-AF65-F5344CB8AC3E}">
        <p14:creationId xmlns:p14="http://schemas.microsoft.com/office/powerpoint/2010/main" val="3623135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Calibri"/>
              </a:rPr>
              <a:t>Lauren</a:t>
            </a:r>
            <a:endParaRPr lang="en-US" dirty="0"/>
          </a:p>
        </p:txBody>
      </p:sp>
      <p:sp>
        <p:nvSpPr>
          <p:cNvPr id="4" name="Slide Number Placeholder 3"/>
          <p:cNvSpPr>
            <a:spLocks noGrp="1"/>
          </p:cNvSpPr>
          <p:nvPr>
            <p:ph type="sldNum" sz="quarter" idx="10"/>
          </p:nvPr>
        </p:nvSpPr>
        <p:spPr/>
        <p:txBody>
          <a:bodyPr/>
          <a:lstStyle/>
          <a:p>
            <a:fld id="{AD740A34-3467-4EBA-9932-8BD6635BD168}" type="slidenum">
              <a:rPr lang="en-US" smtClean="0"/>
              <a:t>22</a:t>
            </a:fld>
            <a:endParaRPr lang="en-US"/>
          </a:p>
        </p:txBody>
      </p:sp>
    </p:spTree>
    <p:extLst>
      <p:ext uri="{BB962C8B-B14F-4D97-AF65-F5344CB8AC3E}">
        <p14:creationId xmlns:p14="http://schemas.microsoft.com/office/powerpoint/2010/main" val="1626196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Calibri"/>
              </a:rPr>
              <a:t>Lauren</a:t>
            </a:r>
            <a:endParaRPr lang="en-US" dirty="0"/>
          </a:p>
        </p:txBody>
      </p:sp>
      <p:sp>
        <p:nvSpPr>
          <p:cNvPr id="4" name="Slide Number Placeholder 3"/>
          <p:cNvSpPr>
            <a:spLocks noGrp="1"/>
          </p:cNvSpPr>
          <p:nvPr>
            <p:ph type="sldNum" sz="quarter" idx="10"/>
          </p:nvPr>
        </p:nvSpPr>
        <p:spPr/>
        <p:txBody>
          <a:bodyPr/>
          <a:lstStyle/>
          <a:p>
            <a:fld id="{AD740A34-3467-4EBA-9932-8BD6635BD168}" type="slidenum">
              <a:rPr lang="en-US" smtClean="0"/>
              <a:t>23</a:t>
            </a:fld>
            <a:endParaRPr lang="en-US"/>
          </a:p>
        </p:txBody>
      </p:sp>
    </p:spTree>
    <p:extLst>
      <p:ext uri="{BB962C8B-B14F-4D97-AF65-F5344CB8AC3E}">
        <p14:creationId xmlns:p14="http://schemas.microsoft.com/office/powerpoint/2010/main" val="1276050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defRPr/>
            </a:pPr>
            <a:r>
              <a:rPr lang="en-US" b="1" dirty="0"/>
              <a:t>Julie</a:t>
            </a:r>
            <a:endParaRPr lang="en-US" dirty="0"/>
          </a:p>
          <a:p>
            <a:endParaRPr lang="en-US" dirty="0"/>
          </a:p>
        </p:txBody>
      </p:sp>
      <p:sp>
        <p:nvSpPr>
          <p:cNvPr id="4" name="Slide Number Placeholder 3"/>
          <p:cNvSpPr>
            <a:spLocks noGrp="1"/>
          </p:cNvSpPr>
          <p:nvPr>
            <p:ph type="sldNum" sz="quarter" idx="10"/>
          </p:nvPr>
        </p:nvSpPr>
        <p:spPr/>
        <p:txBody>
          <a:bodyPr/>
          <a:lstStyle/>
          <a:p>
            <a:fld id="{AD740A34-3467-4EBA-9932-8BD6635BD168}" type="slidenum">
              <a:rPr lang="en-US" smtClean="0"/>
              <a:t>24</a:t>
            </a:fld>
            <a:endParaRPr lang="en-US"/>
          </a:p>
        </p:txBody>
      </p:sp>
    </p:spTree>
    <p:extLst>
      <p:ext uri="{BB962C8B-B14F-4D97-AF65-F5344CB8AC3E}">
        <p14:creationId xmlns:p14="http://schemas.microsoft.com/office/powerpoint/2010/main" val="3539901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Julie</a:t>
            </a:r>
            <a:endParaRPr lang="en-US" altLang="en-US" dirty="0"/>
          </a:p>
          <a:p>
            <a:endParaRPr lang="en-US" dirty="0"/>
          </a:p>
        </p:txBody>
      </p:sp>
      <p:sp>
        <p:nvSpPr>
          <p:cNvPr id="4" name="Slide Number Placeholder 3"/>
          <p:cNvSpPr>
            <a:spLocks noGrp="1"/>
          </p:cNvSpPr>
          <p:nvPr>
            <p:ph type="sldNum" sz="quarter" idx="10"/>
          </p:nvPr>
        </p:nvSpPr>
        <p:spPr/>
        <p:txBody>
          <a:bodyPr/>
          <a:lstStyle/>
          <a:p>
            <a:fld id="{AD740A34-3467-4EBA-9932-8BD6635BD168}" type="slidenum">
              <a:rPr lang="en-US" smtClean="0"/>
              <a:t>25</a:t>
            </a:fld>
            <a:endParaRPr lang="en-US"/>
          </a:p>
        </p:txBody>
      </p:sp>
    </p:spTree>
    <p:extLst>
      <p:ext uri="{BB962C8B-B14F-4D97-AF65-F5344CB8AC3E}">
        <p14:creationId xmlns:p14="http://schemas.microsoft.com/office/powerpoint/2010/main" val="1417177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Julie</a:t>
            </a:r>
            <a:endParaRPr lang="en-US"/>
          </a:p>
        </p:txBody>
      </p:sp>
      <p:sp>
        <p:nvSpPr>
          <p:cNvPr id="4" name="Slide Number Placeholder 3"/>
          <p:cNvSpPr>
            <a:spLocks noGrp="1"/>
          </p:cNvSpPr>
          <p:nvPr>
            <p:ph type="sldNum" sz="quarter" idx="10"/>
          </p:nvPr>
        </p:nvSpPr>
        <p:spPr/>
        <p:txBody>
          <a:bodyPr/>
          <a:lstStyle/>
          <a:p>
            <a:fld id="{AD740A34-3467-4EBA-9932-8BD6635BD168}" type="slidenum">
              <a:rPr lang="en-US" smtClean="0"/>
              <a:t>26</a:t>
            </a:fld>
            <a:endParaRPr lang="en-US"/>
          </a:p>
        </p:txBody>
      </p:sp>
    </p:spTree>
    <p:extLst>
      <p:ext uri="{BB962C8B-B14F-4D97-AF65-F5344CB8AC3E}">
        <p14:creationId xmlns:p14="http://schemas.microsoft.com/office/powerpoint/2010/main" val="2667503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Julie</a:t>
            </a:r>
            <a:endParaRPr lang="en-US" dirty="0"/>
          </a:p>
          <a:p>
            <a:endParaRPr lang="en-US" dirty="0"/>
          </a:p>
        </p:txBody>
      </p:sp>
      <p:sp>
        <p:nvSpPr>
          <p:cNvPr id="4" name="Slide Number Placeholder 3"/>
          <p:cNvSpPr>
            <a:spLocks noGrp="1"/>
          </p:cNvSpPr>
          <p:nvPr>
            <p:ph type="sldNum" sz="quarter" idx="10"/>
          </p:nvPr>
        </p:nvSpPr>
        <p:spPr/>
        <p:txBody>
          <a:bodyPr/>
          <a:lstStyle/>
          <a:p>
            <a:fld id="{AD740A34-3467-4EBA-9932-8BD6635BD168}" type="slidenum">
              <a:rPr lang="en-US" smtClean="0"/>
              <a:t>27</a:t>
            </a:fld>
            <a:endParaRPr lang="en-US"/>
          </a:p>
        </p:txBody>
      </p:sp>
    </p:spTree>
    <p:extLst>
      <p:ext uri="{BB962C8B-B14F-4D97-AF65-F5344CB8AC3E}">
        <p14:creationId xmlns:p14="http://schemas.microsoft.com/office/powerpoint/2010/main" val="40410985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Julie</a:t>
            </a:r>
            <a:endParaRPr lang="en-US" dirty="0"/>
          </a:p>
          <a:p>
            <a:endParaRPr lang="en-US" dirty="0"/>
          </a:p>
        </p:txBody>
      </p:sp>
      <p:sp>
        <p:nvSpPr>
          <p:cNvPr id="4" name="Slide Number Placeholder 3"/>
          <p:cNvSpPr>
            <a:spLocks noGrp="1"/>
          </p:cNvSpPr>
          <p:nvPr>
            <p:ph type="sldNum" sz="quarter" idx="5"/>
          </p:nvPr>
        </p:nvSpPr>
        <p:spPr/>
        <p:txBody>
          <a:bodyPr/>
          <a:lstStyle/>
          <a:p>
            <a:fld id="{AD740A34-3467-4EBA-9932-8BD6635BD168}" type="slidenum">
              <a:rPr lang="en-US" smtClean="0"/>
              <a:t>28</a:t>
            </a:fld>
            <a:endParaRPr lang="en-US"/>
          </a:p>
        </p:txBody>
      </p:sp>
    </p:spTree>
    <p:extLst>
      <p:ext uri="{BB962C8B-B14F-4D97-AF65-F5344CB8AC3E}">
        <p14:creationId xmlns:p14="http://schemas.microsoft.com/office/powerpoint/2010/main" val="36193546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Lauren</a:t>
            </a:r>
            <a:endParaRPr lang="en-US" dirty="0"/>
          </a:p>
          <a:p>
            <a:endParaRPr lang="en-US" dirty="0"/>
          </a:p>
          <a:p>
            <a:r>
              <a:rPr lang="en-US" dirty="0"/>
              <a:t>Plug for EAGLE here</a:t>
            </a:r>
          </a:p>
        </p:txBody>
      </p:sp>
      <p:sp>
        <p:nvSpPr>
          <p:cNvPr id="4" name="Slide Number Placeholder 3"/>
          <p:cNvSpPr>
            <a:spLocks noGrp="1"/>
          </p:cNvSpPr>
          <p:nvPr>
            <p:ph type="sldNum" sz="quarter" idx="10"/>
          </p:nvPr>
        </p:nvSpPr>
        <p:spPr/>
        <p:txBody>
          <a:bodyPr/>
          <a:lstStyle/>
          <a:p>
            <a:fld id="{AD740A34-3467-4EBA-9932-8BD6635BD168}" type="slidenum">
              <a:rPr lang="en-US" smtClean="0"/>
              <a:t>29</a:t>
            </a:fld>
            <a:endParaRPr lang="en-US"/>
          </a:p>
        </p:txBody>
      </p:sp>
    </p:spTree>
    <p:extLst>
      <p:ext uri="{BB962C8B-B14F-4D97-AF65-F5344CB8AC3E}">
        <p14:creationId xmlns:p14="http://schemas.microsoft.com/office/powerpoint/2010/main" val="9338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bar on the side of your screen, like the one shown here, will pop</a:t>
            </a:r>
            <a:r>
              <a:rPr lang="en-US" baseline="0" dirty="0" smtClean="0"/>
              <a:t> up and allow you to use the chat box to let us know that you’re in attendance. Simply type your </a:t>
            </a:r>
            <a:r>
              <a:rPr lang="en-US" baseline="0" dirty="0" smtClean="0"/>
              <a:t>name and the name of the organization you are from. I encourage you all to utilize the chat box throughout today’s presentation to ask any questions you have and we will address those questions at the end of the presentation. Once again before we get started, please make sure your line is muted. </a:t>
            </a:r>
            <a:endParaRPr lang="en-US" dirty="0"/>
          </a:p>
        </p:txBody>
      </p:sp>
      <p:sp>
        <p:nvSpPr>
          <p:cNvPr id="4" name="Slide Number Placeholder 3"/>
          <p:cNvSpPr>
            <a:spLocks noGrp="1"/>
          </p:cNvSpPr>
          <p:nvPr>
            <p:ph type="sldNum" sz="quarter" idx="10"/>
          </p:nvPr>
        </p:nvSpPr>
        <p:spPr/>
        <p:txBody>
          <a:bodyPr/>
          <a:lstStyle/>
          <a:p>
            <a:fld id="{6FD13322-92DA-445C-89BB-AC7B47D74FC9}" type="slidenum">
              <a:rPr lang="en-US" smtClean="0"/>
              <a:t>3</a:t>
            </a:fld>
            <a:endParaRPr lang="en-US"/>
          </a:p>
        </p:txBody>
      </p:sp>
    </p:spTree>
    <p:extLst>
      <p:ext uri="{BB962C8B-B14F-4D97-AF65-F5344CB8AC3E}">
        <p14:creationId xmlns:p14="http://schemas.microsoft.com/office/powerpoint/2010/main" val="3228322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Julie- As victim advocates...</a:t>
            </a:r>
            <a:endParaRPr lang="en-US"/>
          </a:p>
        </p:txBody>
      </p:sp>
      <p:sp>
        <p:nvSpPr>
          <p:cNvPr id="4" name="Slide Number Placeholder 3"/>
          <p:cNvSpPr>
            <a:spLocks noGrp="1"/>
          </p:cNvSpPr>
          <p:nvPr>
            <p:ph type="sldNum" sz="quarter" idx="10"/>
          </p:nvPr>
        </p:nvSpPr>
        <p:spPr/>
        <p:txBody>
          <a:bodyPr/>
          <a:lstStyle/>
          <a:p>
            <a:fld id="{AD740A34-3467-4EBA-9932-8BD6635BD168}" type="slidenum">
              <a:rPr lang="en-US" smtClean="0"/>
              <a:t>30</a:t>
            </a:fld>
            <a:endParaRPr lang="en-US"/>
          </a:p>
        </p:txBody>
      </p:sp>
    </p:spTree>
    <p:extLst>
      <p:ext uri="{BB962C8B-B14F-4D97-AF65-F5344CB8AC3E}">
        <p14:creationId xmlns:p14="http://schemas.microsoft.com/office/powerpoint/2010/main" val="3324092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Julie </a:t>
            </a:r>
            <a:endParaRPr lang="en-US" dirty="0"/>
          </a:p>
          <a:p>
            <a:endParaRPr lang="en-US" dirty="0"/>
          </a:p>
        </p:txBody>
      </p:sp>
      <p:sp>
        <p:nvSpPr>
          <p:cNvPr id="4" name="Slide Number Placeholder 3"/>
          <p:cNvSpPr>
            <a:spLocks noGrp="1"/>
          </p:cNvSpPr>
          <p:nvPr>
            <p:ph type="sldNum" sz="quarter" idx="10"/>
          </p:nvPr>
        </p:nvSpPr>
        <p:spPr/>
        <p:txBody>
          <a:bodyPr/>
          <a:lstStyle/>
          <a:p>
            <a:fld id="{AD740A34-3467-4EBA-9932-8BD6635BD168}" type="slidenum">
              <a:rPr lang="en-US" smtClean="0"/>
              <a:t>31</a:t>
            </a:fld>
            <a:endParaRPr lang="en-US"/>
          </a:p>
        </p:txBody>
      </p:sp>
    </p:spTree>
    <p:extLst>
      <p:ext uri="{BB962C8B-B14F-4D97-AF65-F5344CB8AC3E}">
        <p14:creationId xmlns:p14="http://schemas.microsoft.com/office/powerpoint/2010/main" val="3151052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30CFA-805A-4FD3-B3A0-DAAA5993DA17}"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084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Lauren</a:t>
            </a:r>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ED8A9B0-80EF-A34D-B345-E2DEC5501E01}" type="slidenum">
              <a:rPr kumimoji="0" lang="en-US" sz="1200" b="0" i="0" u="none" strike="noStrike" kern="1200" cap="none" spc="0" normalizeH="0" baseline="0" noProof="0" smtClean="0">
                <a:ln>
                  <a:noFill/>
                </a:ln>
                <a:solidFill>
                  <a:prstClr val="black"/>
                </a:solidFill>
                <a:effectLst/>
                <a:uLnTx/>
                <a:uFillTx/>
                <a:latin typeface="Lato Regular" charset="0"/>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3754380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Lauren</a:t>
            </a:r>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ED8A9B0-80EF-A34D-B345-E2DEC5501E01}" type="slidenum">
              <a:rPr kumimoji="0" lang="en-US" sz="1200" b="0" i="0" u="none" strike="noStrike" kern="1200" cap="none" spc="0" normalizeH="0" baseline="0" noProof="0" smtClean="0">
                <a:ln>
                  <a:noFill/>
                </a:ln>
                <a:solidFill>
                  <a:prstClr val="black"/>
                </a:solidFill>
                <a:effectLst/>
                <a:uLnTx/>
                <a:uFillTx/>
                <a:latin typeface="Lato Regular" charset="0"/>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36568757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Lauren</a:t>
            </a:r>
            <a:endParaRPr lang="en-US" dirty="0"/>
          </a:p>
        </p:txBody>
      </p:sp>
      <p:sp>
        <p:nvSpPr>
          <p:cNvPr id="4" name="Slide Number Placeholder 3"/>
          <p:cNvSpPr>
            <a:spLocks noGrp="1"/>
          </p:cNvSpPr>
          <p:nvPr>
            <p:ph type="sldNum" sz="quarter" idx="10"/>
          </p:nvPr>
        </p:nvSpPr>
        <p:spPr/>
        <p:txBody>
          <a:bodyPr/>
          <a:lstStyle/>
          <a:p>
            <a:fld id="{AD740A34-3467-4EBA-9932-8BD6635BD168}" type="slidenum">
              <a:rPr lang="en-US" smtClean="0"/>
              <a:t>35</a:t>
            </a:fld>
            <a:endParaRPr lang="en-US"/>
          </a:p>
        </p:txBody>
      </p:sp>
    </p:spTree>
    <p:extLst>
      <p:ext uri="{BB962C8B-B14F-4D97-AF65-F5344CB8AC3E}">
        <p14:creationId xmlns:p14="http://schemas.microsoft.com/office/powerpoint/2010/main" val="784868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smtClean="0"/>
              <a:t>Julie</a:t>
            </a:r>
            <a:endParaRPr lang="en-US" dirty="0"/>
          </a:p>
        </p:txBody>
      </p:sp>
      <p:sp>
        <p:nvSpPr>
          <p:cNvPr id="4" name="Slide Number Placeholder 3"/>
          <p:cNvSpPr>
            <a:spLocks noGrp="1"/>
          </p:cNvSpPr>
          <p:nvPr>
            <p:ph type="sldNum" sz="quarter" idx="10"/>
          </p:nvPr>
        </p:nvSpPr>
        <p:spPr/>
        <p:txBody>
          <a:bodyPr/>
          <a:lstStyle/>
          <a:p>
            <a:fld id="{AD740A34-3467-4EBA-9932-8BD6635BD168}" type="slidenum">
              <a:rPr lang="en-US" smtClean="0"/>
              <a:t>36</a:t>
            </a:fld>
            <a:endParaRPr lang="en-US"/>
          </a:p>
        </p:txBody>
      </p:sp>
    </p:spTree>
    <p:extLst>
      <p:ext uri="{BB962C8B-B14F-4D97-AF65-F5344CB8AC3E}">
        <p14:creationId xmlns:p14="http://schemas.microsoft.com/office/powerpoint/2010/main" val="35470911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a:t>
            </a:r>
          </a:p>
          <a:p>
            <a:endParaRPr lang="en-US" dirty="0"/>
          </a:p>
        </p:txBody>
      </p:sp>
      <p:sp>
        <p:nvSpPr>
          <p:cNvPr id="4" name="Slide Number Placeholder 3"/>
          <p:cNvSpPr>
            <a:spLocks noGrp="1"/>
          </p:cNvSpPr>
          <p:nvPr>
            <p:ph type="sldNum" sz="quarter" idx="10"/>
          </p:nvPr>
        </p:nvSpPr>
        <p:spPr/>
        <p:txBody>
          <a:bodyPr/>
          <a:lstStyle/>
          <a:p>
            <a:fld id="{AD740A34-3467-4EBA-9932-8BD6635BD168}" type="slidenum">
              <a:rPr lang="en-US" smtClean="0"/>
              <a:t>37</a:t>
            </a:fld>
            <a:endParaRPr lang="en-US"/>
          </a:p>
        </p:txBody>
      </p:sp>
    </p:spTree>
    <p:extLst>
      <p:ext uri="{BB962C8B-B14F-4D97-AF65-F5344CB8AC3E}">
        <p14:creationId xmlns:p14="http://schemas.microsoft.com/office/powerpoint/2010/main" val="25992934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Lauren</a:t>
            </a:r>
            <a:endParaRPr lang="en-US" dirty="0"/>
          </a:p>
        </p:txBody>
      </p:sp>
      <p:sp>
        <p:nvSpPr>
          <p:cNvPr id="4" name="Slide Number Placeholder 3"/>
          <p:cNvSpPr>
            <a:spLocks noGrp="1"/>
          </p:cNvSpPr>
          <p:nvPr>
            <p:ph type="sldNum" sz="quarter" idx="5"/>
          </p:nvPr>
        </p:nvSpPr>
        <p:spPr/>
        <p:txBody>
          <a:bodyPr/>
          <a:lstStyle/>
          <a:p>
            <a:fld id="{AD740A34-3467-4EBA-9932-8BD6635BD168}" type="slidenum">
              <a:rPr lang="en-US" smtClean="0"/>
              <a:t>38</a:t>
            </a:fld>
            <a:endParaRPr lang="en-US"/>
          </a:p>
        </p:txBody>
      </p:sp>
    </p:spTree>
    <p:extLst>
      <p:ext uri="{BB962C8B-B14F-4D97-AF65-F5344CB8AC3E}">
        <p14:creationId xmlns:p14="http://schemas.microsoft.com/office/powerpoint/2010/main" val="33124707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Julie </a:t>
            </a:r>
            <a:endParaRPr lang="en-US" dirty="0"/>
          </a:p>
        </p:txBody>
      </p:sp>
      <p:sp>
        <p:nvSpPr>
          <p:cNvPr id="4" name="Slide Number Placeholder 3"/>
          <p:cNvSpPr>
            <a:spLocks noGrp="1"/>
          </p:cNvSpPr>
          <p:nvPr>
            <p:ph type="sldNum" sz="quarter" idx="10"/>
          </p:nvPr>
        </p:nvSpPr>
        <p:spPr/>
        <p:txBody>
          <a:bodyPr/>
          <a:lstStyle/>
          <a:p>
            <a:fld id="{AD740A34-3467-4EBA-9932-8BD6635BD168}" type="slidenum">
              <a:rPr lang="en-US" smtClean="0"/>
              <a:t>39</a:t>
            </a:fld>
            <a:endParaRPr lang="en-US"/>
          </a:p>
        </p:txBody>
      </p:sp>
    </p:spTree>
    <p:extLst>
      <p:ext uri="{BB962C8B-B14F-4D97-AF65-F5344CB8AC3E}">
        <p14:creationId xmlns:p14="http://schemas.microsoft.com/office/powerpoint/2010/main" val="1403697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a:t>
            </a:r>
          </a:p>
        </p:txBody>
      </p:sp>
      <p:sp>
        <p:nvSpPr>
          <p:cNvPr id="4" name="Slide Number Placeholder 3"/>
          <p:cNvSpPr>
            <a:spLocks noGrp="1"/>
          </p:cNvSpPr>
          <p:nvPr>
            <p:ph type="sldNum" sz="quarter" idx="10"/>
          </p:nvPr>
        </p:nvSpPr>
        <p:spPr/>
        <p:txBody>
          <a:bodyPr/>
          <a:lstStyle/>
          <a:p>
            <a:fld id="{AD740A34-3467-4EBA-9932-8BD6635BD168}" type="slidenum">
              <a:rPr lang="en-US" smtClean="0"/>
              <a:t>4</a:t>
            </a:fld>
            <a:endParaRPr lang="en-US"/>
          </a:p>
        </p:txBody>
      </p:sp>
    </p:spTree>
    <p:extLst>
      <p:ext uri="{BB962C8B-B14F-4D97-AF65-F5344CB8AC3E}">
        <p14:creationId xmlns:p14="http://schemas.microsoft.com/office/powerpoint/2010/main" val="11790347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Julie </a:t>
            </a:r>
            <a:r>
              <a:rPr lang="en-US" dirty="0"/>
              <a:t>and </a:t>
            </a:r>
            <a:r>
              <a:rPr lang="en-US" dirty="0" smtClean="0"/>
              <a:t>Lauren </a:t>
            </a:r>
            <a:r>
              <a:rPr lang="en-US" dirty="0"/>
              <a:t>respond together</a:t>
            </a:r>
          </a:p>
        </p:txBody>
      </p:sp>
      <p:sp>
        <p:nvSpPr>
          <p:cNvPr id="4" name="Slide Number Placeholder 3"/>
          <p:cNvSpPr>
            <a:spLocks noGrp="1"/>
          </p:cNvSpPr>
          <p:nvPr>
            <p:ph type="sldNum" sz="quarter" idx="5"/>
          </p:nvPr>
        </p:nvSpPr>
        <p:spPr/>
        <p:txBody>
          <a:bodyPr/>
          <a:lstStyle/>
          <a:p>
            <a:fld id="{AD740A34-3467-4EBA-9932-8BD6635BD168}" type="slidenum">
              <a:rPr lang="en-US" smtClean="0"/>
              <a:t>40</a:t>
            </a:fld>
            <a:endParaRPr lang="en-US"/>
          </a:p>
        </p:txBody>
      </p:sp>
    </p:spTree>
    <p:extLst>
      <p:ext uri="{BB962C8B-B14F-4D97-AF65-F5344CB8AC3E}">
        <p14:creationId xmlns:p14="http://schemas.microsoft.com/office/powerpoint/2010/main" val="10289982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9793" indent="-224897"/>
            <a:r>
              <a:rPr lang="en-US" dirty="0">
                <a:latin typeface="Times New Roman"/>
                <a:ea typeface="Calibri"/>
              </a:rPr>
              <a:t>Eden </a:t>
            </a:r>
          </a:p>
          <a:p>
            <a:pPr marL="449793" indent="-224897"/>
            <a:endParaRPr lang="en-US" dirty="0">
              <a:latin typeface="Times New Roman"/>
              <a:ea typeface="Calibri"/>
            </a:endParaRPr>
          </a:p>
          <a:p>
            <a:endParaRPr lang="en-US" dirty="0"/>
          </a:p>
        </p:txBody>
      </p:sp>
      <p:sp>
        <p:nvSpPr>
          <p:cNvPr id="4" name="Slide Number Placeholder 3"/>
          <p:cNvSpPr>
            <a:spLocks noGrp="1"/>
          </p:cNvSpPr>
          <p:nvPr>
            <p:ph type="sldNum" sz="quarter" idx="10"/>
          </p:nvPr>
        </p:nvSpPr>
        <p:spPr/>
        <p:txBody>
          <a:bodyPr/>
          <a:lstStyle/>
          <a:p>
            <a:fld id="{F144960F-8CB8-4BA9-AF70-D09B63A16DE8}" type="slidenum">
              <a:rPr lang="en-US" smtClean="0"/>
              <a:t>41</a:t>
            </a:fld>
            <a:endParaRPr lang="en-US"/>
          </a:p>
        </p:txBody>
      </p:sp>
    </p:spTree>
    <p:extLst>
      <p:ext uri="{BB962C8B-B14F-4D97-AF65-F5344CB8AC3E}">
        <p14:creationId xmlns:p14="http://schemas.microsoft.com/office/powerpoint/2010/main" val="3876840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Julie and </a:t>
            </a:r>
            <a:r>
              <a:rPr lang="en-US" dirty="0" smtClean="0"/>
              <a:t>Lauren </a:t>
            </a:r>
            <a:endParaRPr lang="en-US" dirty="0"/>
          </a:p>
        </p:txBody>
      </p:sp>
      <p:sp>
        <p:nvSpPr>
          <p:cNvPr id="4" name="Slide Number Placeholder 3"/>
          <p:cNvSpPr>
            <a:spLocks noGrp="1"/>
          </p:cNvSpPr>
          <p:nvPr>
            <p:ph type="sldNum" sz="quarter" idx="10"/>
          </p:nvPr>
        </p:nvSpPr>
        <p:spPr/>
        <p:txBody>
          <a:bodyPr/>
          <a:lstStyle/>
          <a:p>
            <a:fld id="{AD740A34-3467-4EBA-9932-8BD6635BD168}" type="slidenum">
              <a:rPr lang="en-US" smtClean="0"/>
              <a:t>5</a:t>
            </a:fld>
            <a:endParaRPr lang="en-US"/>
          </a:p>
        </p:txBody>
      </p:sp>
    </p:spTree>
    <p:extLst>
      <p:ext uri="{BB962C8B-B14F-4D97-AF65-F5344CB8AC3E}">
        <p14:creationId xmlns:p14="http://schemas.microsoft.com/office/powerpoint/2010/main" val="2916223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Julie </a:t>
            </a:r>
            <a:endParaRPr lang="en-US" sz="1200" dirty="0">
              <a:solidFill>
                <a:schemeClr val="tx1"/>
              </a:solidFill>
            </a:endParaRPr>
          </a:p>
          <a:p>
            <a:pPr>
              <a:buFont typeface="Arial" panose="020B0604020202020204" pitchFamily="34" charset="0"/>
              <a:buChar char="•"/>
            </a:pPr>
            <a:r>
              <a:rPr lang="en-US" dirty="0" smtClean="0">
                <a:solidFill>
                  <a:schemeClr val="tx1"/>
                </a:solidFill>
              </a:rPr>
              <a:t>Serve as a national authority on elder abuse, neglect, and exploitation,</a:t>
            </a:r>
            <a:endParaRPr lang="en-US" sz="1200" dirty="0" smtClean="0">
              <a:solidFill>
                <a:schemeClr val="tx1"/>
              </a:solidFill>
            </a:endParaRPr>
          </a:p>
          <a:p>
            <a:pPr>
              <a:buFont typeface="Arial" panose="020B0604020202020204" pitchFamily="34" charset="0"/>
              <a:buChar char="•"/>
            </a:pPr>
            <a:r>
              <a:rPr lang="en-US" sz="1200" dirty="0" smtClean="0">
                <a:solidFill>
                  <a:schemeClr val="tx1"/>
                </a:solidFill>
              </a:rPr>
              <a:t>Make news and resources readily available,</a:t>
            </a:r>
          </a:p>
          <a:p>
            <a:pPr>
              <a:buFont typeface="Arial" panose="020B0604020202020204" pitchFamily="34" charset="0"/>
              <a:buChar char="•"/>
            </a:pPr>
            <a:r>
              <a:rPr lang="en-US" sz="1200" dirty="0" smtClean="0">
                <a:solidFill>
                  <a:schemeClr val="tx1"/>
                </a:solidFill>
              </a:rPr>
              <a:t>Share the latest field research,</a:t>
            </a:r>
          </a:p>
          <a:p>
            <a:pPr>
              <a:buFont typeface="Arial" panose="020B0604020202020204" pitchFamily="34" charset="0"/>
              <a:buChar char="•"/>
            </a:pPr>
            <a:r>
              <a:rPr lang="en-US" sz="1200" dirty="0" smtClean="0">
                <a:solidFill>
                  <a:schemeClr val="tx1"/>
                </a:solidFill>
              </a:rPr>
              <a:t>Provide trainings to diverse audiences,</a:t>
            </a:r>
          </a:p>
          <a:p>
            <a:pPr>
              <a:buFont typeface="Arial" panose="020B0604020202020204" pitchFamily="34" charset="0"/>
              <a:buChar char="•"/>
            </a:pPr>
            <a:r>
              <a:rPr lang="en-US" sz="1200" dirty="0" smtClean="0">
                <a:solidFill>
                  <a:schemeClr val="tx1"/>
                </a:solidFill>
              </a:rPr>
              <a:t>Identify information about promising practices or interventions,</a:t>
            </a:r>
          </a:p>
          <a:p>
            <a:pPr>
              <a:buFont typeface="Arial" panose="020B0604020202020204" pitchFamily="34" charset="0"/>
              <a:buChar char="•"/>
            </a:pPr>
            <a:r>
              <a:rPr lang="en-US" sz="1200" dirty="0" smtClean="0">
                <a:solidFill>
                  <a:schemeClr val="tx1"/>
                </a:solidFill>
              </a:rPr>
              <a:t>Operate a listserv,</a:t>
            </a:r>
          </a:p>
          <a:p>
            <a:pPr>
              <a:buFont typeface="Arial" panose="020B0604020202020204" pitchFamily="34" charset="0"/>
              <a:buChar char="•"/>
            </a:pPr>
            <a:r>
              <a:rPr lang="en-US" sz="1200" dirty="0" smtClean="0">
                <a:solidFill>
                  <a:schemeClr val="tx1"/>
                </a:solidFill>
              </a:rPr>
              <a:t>Provide subject matter expertise,</a:t>
            </a:r>
          </a:p>
          <a:p>
            <a:pPr>
              <a:buFont typeface="Arial" panose="020B0604020202020204" pitchFamily="34" charset="0"/>
              <a:buChar char="•"/>
            </a:pPr>
            <a:r>
              <a:rPr lang="en-US" sz="1200" dirty="0" smtClean="0">
                <a:solidFill>
                  <a:schemeClr val="tx1"/>
                </a:solidFill>
              </a:rPr>
              <a:t>Develop and deploy a communications strategy, and</a:t>
            </a:r>
          </a:p>
          <a:p>
            <a:pPr>
              <a:buFont typeface="Arial" panose="020B0604020202020204" pitchFamily="34" charset="0"/>
              <a:buChar char="•"/>
            </a:pPr>
            <a:r>
              <a:rPr lang="en-US" sz="1200" dirty="0" smtClean="0">
                <a:solidFill>
                  <a:schemeClr val="tx1"/>
                </a:solidFill>
              </a:rPr>
              <a:t>Provide information and referrals.</a:t>
            </a:r>
          </a:p>
          <a:p>
            <a:endParaRPr lang="en-US" dirty="0"/>
          </a:p>
        </p:txBody>
      </p:sp>
      <p:sp>
        <p:nvSpPr>
          <p:cNvPr id="4" name="Slide Number Placeholder 3"/>
          <p:cNvSpPr>
            <a:spLocks noGrp="1"/>
          </p:cNvSpPr>
          <p:nvPr>
            <p:ph type="sldNum" sz="quarter" idx="10"/>
          </p:nvPr>
        </p:nvSpPr>
        <p:spPr/>
        <p:txBody>
          <a:bodyPr/>
          <a:lstStyle/>
          <a:p>
            <a:fld id="{AD740A34-3467-4EBA-9932-8BD6635BD168}" type="slidenum">
              <a:rPr lang="en-US" smtClean="0"/>
              <a:t>6</a:t>
            </a:fld>
            <a:endParaRPr lang="en-US"/>
          </a:p>
        </p:txBody>
      </p:sp>
    </p:spTree>
    <p:extLst>
      <p:ext uri="{BB962C8B-B14F-4D97-AF65-F5344CB8AC3E}">
        <p14:creationId xmlns:p14="http://schemas.microsoft.com/office/powerpoint/2010/main" val="3425350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Julie </a:t>
            </a:r>
            <a:endParaRPr lang="en-US" dirty="0"/>
          </a:p>
        </p:txBody>
      </p:sp>
      <p:sp>
        <p:nvSpPr>
          <p:cNvPr id="4" name="Slide Number Placeholder 3"/>
          <p:cNvSpPr>
            <a:spLocks noGrp="1"/>
          </p:cNvSpPr>
          <p:nvPr>
            <p:ph type="sldNum" sz="quarter" idx="10"/>
          </p:nvPr>
        </p:nvSpPr>
        <p:spPr/>
        <p:txBody>
          <a:bodyPr/>
          <a:lstStyle/>
          <a:p>
            <a:fld id="{AD740A34-3467-4EBA-9932-8BD6635BD168}" type="slidenum">
              <a:rPr lang="en-US" smtClean="0"/>
              <a:t>7</a:t>
            </a:fld>
            <a:endParaRPr lang="en-US"/>
          </a:p>
        </p:txBody>
      </p:sp>
    </p:spTree>
    <p:extLst>
      <p:ext uri="{BB962C8B-B14F-4D97-AF65-F5344CB8AC3E}">
        <p14:creationId xmlns:p14="http://schemas.microsoft.com/office/powerpoint/2010/main" val="350063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Lauren</a:t>
            </a:r>
            <a:r>
              <a:rPr lang="en-US" dirty="0"/>
              <a:t>  </a:t>
            </a:r>
          </a:p>
          <a:p>
            <a:endParaRPr lang="en-US" dirty="0"/>
          </a:p>
        </p:txBody>
      </p:sp>
      <p:sp>
        <p:nvSpPr>
          <p:cNvPr id="4" name="Slide Number Placeholder 3"/>
          <p:cNvSpPr>
            <a:spLocks noGrp="1"/>
          </p:cNvSpPr>
          <p:nvPr>
            <p:ph type="sldNum" sz="quarter" idx="10"/>
          </p:nvPr>
        </p:nvSpPr>
        <p:spPr/>
        <p:txBody>
          <a:bodyPr/>
          <a:lstStyle/>
          <a:p>
            <a:fld id="{F144960F-8CB8-4BA9-AF70-D09B63A16DE8}" type="slidenum">
              <a:rPr lang="en-US" smtClean="0"/>
              <a:t>8</a:t>
            </a:fld>
            <a:endParaRPr lang="en-US"/>
          </a:p>
        </p:txBody>
      </p:sp>
    </p:spTree>
    <p:extLst>
      <p:ext uri="{BB962C8B-B14F-4D97-AF65-F5344CB8AC3E}">
        <p14:creationId xmlns:p14="http://schemas.microsoft.com/office/powerpoint/2010/main" val="2337870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Calibri"/>
              </a:rPr>
              <a:t>Lauren</a:t>
            </a:r>
            <a:endParaRPr lang="en-US" dirty="0"/>
          </a:p>
        </p:txBody>
      </p:sp>
      <p:sp>
        <p:nvSpPr>
          <p:cNvPr id="4" name="Slide Number Placeholder 3"/>
          <p:cNvSpPr>
            <a:spLocks noGrp="1"/>
          </p:cNvSpPr>
          <p:nvPr>
            <p:ph type="sldNum" sz="quarter" idx="10"/>
          </p:nvPr>
        </p:nvSpPr>
        <p:spPr/>
        <p:txBody>
          <a:bodyPr/>
          <a:lstStyle/>
          <a:p>
            <a:fld id="{AD740A34-3467-4EBA-9932-8BD6635BD168}" type="slidenum">
              <a:rPr lang="en-US" smtClean="0"/>
              <a:t>9</a:t>
            </a:fld>
            <a:endParaRPr lang="en-US"/>
          </a:p>
        </p:txBody>
      </p:sp>
    </p:spTree>
    <p:extLst>
      <p:ext uri="{BB962C8B-B14F-4D97-AF65-F5344CB8AC3E}">
        <p14:creationId xmlns:p14="http://schemas.microsoft.com/office/powerpoint/2010/main" val="22112581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2"/>
            <a:ext cx="9144000" cy="500338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685800" y="1318200"/>
            <a:ext cx="7772400" cy="2561286"/>
          </a:xfrm>
        </p:spPr>
        <p:txBody>
          <a:bodyPr/>
          <a:lstStyle/>
          <a:p>
            <a:r>
              <a:rPr lang="en-US"/>
              <a:t>Click to edit Master title style</a:t>
            </a:r>
          </a:p>
        </p:txBody>
      </p:sp>
      <p:sp>
        <p:nvSpPr>
          <p:cNvPr id="3" name="Subtitle 2"/>
          <p:cNvSpPr>
            <a:spLocks noGrp="1"/>
          </p:cNvSpPr>
          <p:nvPr>
            <p:ph type="subTitle" idx="1"/>
          </p:nvPr>
        </p:nvSpPr>
        <p:spPr>
          <a:xfrm>
            <a:off x="455756" y="5339106"/>
            <a:ext cx="6400800" cy="1343883"/>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8" name="Rectangle 7"/>
          <p:cNvSpPr/>
          <p:nvPr userDrawn="1"/>
        </p:nvSpPr>
        <p:spPr>
          <a:xfrm>
            <a:off x="0" y="5003383"/>
            <a:ext cx="1828078" cy="9878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1828079" y="5003383"/>
            <a:ext cx="1828078" cy="9878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ectangle 9"/>
          <p:cNvSpPr/>
          <p:nvPr userDrawn="1"/>
        </p:nvSpPr>
        <p:spPr>
          <a:xfrm>
            <a:off x="3656157" y="5003383"/>
            <a:ext cx="1828078" cy="9878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Rectangle 10"/>
          <p:cNvSpPr/>
          <p:nvPr userDrawn="1"/>
        </p:nvSpPr>
        <p:spPr>
          <a:xfrm>
            <a:off x="5484234" y="5003383"/>
            <a:ext cx="1828078" cy="9878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Rectangle 11"/>
          <p:cNvSpPr/>
          <p:nvPr userDrawn="1"/>
        </p:nvSpPr>
        <p:spPr>
          <a:xfrm>
            <a:off x="7312313" y="5003383"/>
            <a:ext cx="1828078" cy="9878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3" name="Picture 12" descr="STEAPinitiative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51924" y="5249325"/>
            <a:ext cx="1792077" cy="1433662"/>
          </a:xfrm>
          <a:prstGeom prst="rect">
            <a:avLst/>
          </a:prstGeom>
        </p:spPr>
      </p:pic>
    </p:spTree>
    <p:extLst>
      <p:ext uri="{BB962C8B-B14F-4D97-AF65-F5344CB8AC3E}">
        <p14:creationId xmlns:p14="http://schemas.microsoft.com/office/powerpoint/2010/main" val="375026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ayout 08">
    <p:spTree>
      <p:nvGrpSpPr>
        <p:cNvPr id="1" name=""/>
        <p:cNvGrpSpPr/>
        <p:nvPr/>
      </p:nvGrpSpPr>
      <p:grpSpPr>
        <a:xfrm>
          <a:off x="0" y="0"/>
          <a:ext cx="0" cy="0"/>
          <a:chOff x="0" y="0"/>
          <a:chExt cx="0" cy="0"/>
        </a:xfrm>
      </p:grpSpPr>
      <p:sp>
        <p:nvSpPr>
          <p:cNvPr id="2" name="Picture Placeholder 4"/>
          <p:cNvSpPr>
            <a:spLocks noGrp="1"/>
          </p:cNvSpPr>
          <p:nvPr>
            <p:ph type="pic" sz="quarter" idx="10"/>
          </p:nvPr>
        </p:nvSpPr>
        <p:spPr>
          <a:xfrm>
            <a:off x="1271945" y="1736294"/>
            <a:ext cx="1663916" cy="3931395"/>
          </a:xfrm>
          <a:prstGeom prst="rect">
            <a:avLst/>
          </a:prstGeom>
          <a:solidFill>
            <a:schemeClr val="bg1">
              <a:lumMod val="95000"/>
            </a:schemeClr>
          </a:solidFill>
        </p:spPr>
        <p:txBody>
          <a:bodyPr>
            <a:normAutofit/>
          </a:bodyPr>
          <a:lstStyle>
            <a:lvl1pPr>
              <a:defRPr sz="1500"/>
            </a:lvl1pPr>
          </a:lstStyle>
          <a:p>
            <a:endParaRPr lang="en-US"/>
          </a:p>
        </p:txBody>
      </p:sp>
    </p:spTree>
    <p:extLst>
      <p:ext uri="{BB962C8B-B14F-4D97-AF65-F5344CB8AC3E}">
        <p14:creationId xmlns:p14="http://schemas.microsoft.com/office/powerpoint/2010/main" val="1595315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E1099AB-ABB9-4706-9E38-357EC2AB4032}"/>
              </a:ext>
            </a:extLst>
          </p:cNvPr>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xmlns="" id="{037924D2-2AB4-4BE1-9687-836615C72DFC}"/>
              </a:ext>
            </a:extLst>
          </p:cNvPr>
          <p:cNvSpPr/>
          <p:nvPr userDrawn="1"/>
        </p:nvSpPr>
        <p:spPr>
          <a:xfrm flipV="1">
            <a:off x="0" y="-6"/>
            <a:ext cx="7968996"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xmlns="" id="{A93BC534-BFA1-4292-899F-03AC711BF7C5}"/>
              </a:ext>
            </a:extLst>
          </p:cNvPr>
          <p:cNvCxnSpPr>
            <a:cxnSpLocks/>
          </p:cNvCxnSpPr>
          <p:nvPr userDrawn="1"/>
        </p:nvCxnSpPr>
        <p:spPr>
          <a:xfrm flipV="1">
            <a:off x="0" y="0"/>
            <a:ext cx="4523015"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xmlns="" id="{73B47EE6-EDE6-4881-B456-B37D9C1ADE38}"/>
              </a:ext>
            </a:extLst>
          </p:cNvPr>
          <p:cNvSpPr>
            <a:spLocks noGrp="1"/>
          </p:cNvSpPr>
          <p:nvPr>
            <p:ph type="pic" sz="quarter" idx="13"/>
          </p:nvPr>
        </p:nvSpPr>
        <p:spPr>
          <a:xfrm>
            <a:off x="1262549" y="860945"/>
            <a:ext cx="3321392"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a:t>Click icon to add picture</a:t>
            </a:r>
            <a:endParaRPr lang="en-IN"/>
          </a:p>
        </p:txBody>
      </p:sp>
      <p:cxnSp>
        <p:nvCxnSpPr>
          <p:cNvPr id="18" name="Straight Connector 17">
            <a:extLst>
              <a:ext uri="{FF2B5EF4-FFF2-40B4-BE49-F238E27FC236}">
                <a16:creationId xmlns:a16="http://schemas.microsoft.com/office/drawing/2014/main" xmlns="" id="{EBEE4DB5-5DEF-4DDB-9764-FD834B9DCAEC}"/>
              </a:ext>
            </a:extLst>
          </p:cNvPr>
          <p:cNvCxnSpPr>
            <a:cxnSpLocks/>
          </p:cNvCxnSpPr>
          <p:nvPr userDrawn="1"/>
        </p:nvCxnSpPr>
        <p:spPr>
          <a:xfrm flipV="1">
            <a:off x="6753226" y="3924299"/>
            <a:ext cx="2390775"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xmlns="" id="{A648E0EA-49ED-4F2D-A107-8FCE6301FC88}"/>
              </a:ext>
            </a:extLst>
          </p:cNvPr>
          <p:cNvSpPr>
            <a:spLocks noGrp="1"/>
          </p:cNvSpPr>
          <p:nvPr>
            <p:ph type="ctrTitle" hasCustomPrompt="1"/>
          </p:nvPr>
        </p:nvSpPr>
        <p:spPr>
          <a:xfrm>
            <a:off x="4781791" y="2006084"/>
            <a:ext cx="3640180" cy="1616252"/>
          </a:xfrm>
          <a:prstGeom prst="rect">
            <a:avLst/>
          </a:prstGeom>
        </p:spPr>
        <p:txBody>
          <a:bodyPr anchor="b">
            <a:normAutofit/>
          </a:bodyPr>
          <a:lstStyle>
            <a:lvl1pPr algn="l">
              <a:defRPr sz="3225" b="1">
                <a:solidFill>
                  <a:schemeClr val="accent1"/>
                </a:solidFill>
              </a:defRPr>
            </a:lvl1pPr>
          </a:lstStyle>
          <a:p>
            <a:r>
              <a:rPr lang="en-IN"/>
              <a:t>Click To Edit Master Title Style</a:t>
            </a:r>
            <a:endParaRPr lang="en-US"/>
          </a:p>
        </p:txBody>
      </p:sp>
      <p:sp>
        <p:nvSpPr>
          <p:cNvPr id="3" name="Subtitle 2" title="Subtitle">
            <a:extLst>
              <a:ext uri="{FF2B5EF4-FFF2-40B4-BE49-F238E27FC236}">
                <a16:creationId xmlns:a16="http://schemas.microsoft.com/office/drawing/2014/main" xmlns="" id="{06317687-D49E-41F7-A330-C78C728F0D12}"/>
              </a:ext>
            </a:extLst>
          </p:cNvPr>
          <p:cNvSpPr>
            <a:spLocks noGrp="1"/>
          </p:cNvSpPr>
          <p:nvPr>
            <p:ph type="subTitle" idx="1" hasCustomPrompt="1"/>
          </p:nvPr>
        </p:nvSpPr>
        <p:spPr>
          <a:xfrm>
            <a:off x="4781411" y="3640998"/>
            <a:ext cx="3640754" cy="1257574"/>
          </a:xfrm>
          <a:prstGeom prst="rect">
            <a:avLst/>
          </a:prstGeom>
        </p:spPr>
        <p:txBody>
          <a:bodyPr/>
          <a:lstStyle>
            <a:lvl1pPr marL="0" indent="0" algn="l">
              <a:buNone/>
              <a:defRPr sz="1800" b="0" i="0" spc="225">
                <a:solidFill>
                  <a:schemeClr val="tx1"/>
                </a:solidFill>
                <a:latin typeface="+mn-lt"/>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N"/>
          </a:p>
        </p:txBody>
      </p:sp>
      <p:cxnSp>
        <p:nvCxnSpPr>
          <p:cNvPr id="9" name="Straight Connector 8">
            <a:extLst>
              <a:ext uri="{FF2B5EF4-FFF2-40B4-BE49-F238E27FC236}">
                <a16:creationId xmlns:a16="http://schemas.microsoft.com/office/drawing/2014/main" xmlns="" id="{162849C0-AA0D-4E1A-B4B6-E6A5917AC0A5}"/>
              </a:ext>
            </a:extLst>
          </p:cNvPr>
          <p:cNvCxnSpPr>
            <a:cxnSpLocks/>
          </p:cNvCxnSpPr>
          <p:nvPr userDrawn="1"/>
        </p:nvCxnSpPr>
        <p:spPr>
          <a:xfrm flipV="1">
            <a:off x="-13378" y="4700016"/>
            <a:ext cx="1439842"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944912"/>
      </p:ext>
    </p:extLst>
  </p:cSld>
  <p:clrMapOvr>
    <a:masterClrMapping/>
  </p:clrMapOvr>
  <p:extLst>
    <p:ext uri="{DCECCB84-F9BA-43D5-87BE-67443E8EF086}">
      <p15:sldGuideLst xmlns:p15="http://schemas.microsoft.com/office/powerpoint/2012/main" xmlns="">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141763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B907FA-954E-4748-9203-53E9DA532BE9}"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07AFA-02E3-3A47-ACCF-B339CBE35B4F}" type="slidenum">
              <a:rPr lang="en-US" smtClean="0"/>
              <a:t>‹#›</a:t>
            </a:fld>
            <a:endParaRPr lang="en-US"/>
          </a:p>
        </p:txBody>
      </p:sp>
      <p:sp>
        <p:nvSpPr>
          <p:cNvPr id="8" name="Rectangle 7"/>
          <p:cNvSpPr/>
          <p:nvPr userDrawn="1"/>
        </p:nvSpPr>
        <p:spPr>
          <a:xfrm>
            <a:off x="0" y="6813360"/>
            <a:ext cx="1828078" cy="6747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1828079" y="6813360"/>
            <a:ext cx="1828078" cy="6747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ectangle 9"/>
          <p:cNvSpPr/>
          <p:nvPr userDrawn="1"/>
        </p:nvSpPr>
        <p:spPr>
          <a:xfrm>
            <a:off x="3656157" y="6813360"/>
            <a:ext cx="1828078" cy="6747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Rectangle 10"/>
          <p:cNvSpPr/>
          <p:nvPr userDrawn="1"/>
        </p:nvSpPr>
        <p:spPr>
          <a:xfrm>
            <a:off x="5484234" y="6813360"/>
            <a:ext cx="1828078" cy="6747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Rectangle 11"/>
          <p:cNvSpPr/>
          <p:nvPr userDrawn="1"/>
        </p:nvSpPr>
        <p:spPr>
          <a:xfrm>
            <a:off x="7312313" y="6813360"/>
            <a:ext cx="1828078" cy="6747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486919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p:cNvSpPr/>
          <p:nvPr userDrawn="1"/>
        </p:nvSpPr>
        <p:spPr>
          <a:xfrm>
            <a:off x="0" y="0"/>
            <a:ext cx="9144000" cy="14176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B907FA-954E-4748-9203-53E9DA532BE9}"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07AFA-02E3-3A47-ACCF-B339CBE35B4F}" type="slidenum">
              <a:rPr lang="en-US" smtClean="0"/>
              <a:t>‹#›</a:t>
            </a:fld>
            <a:endParaRPr lang="en-US"/>
          </a:p>
        </p:txBody>
      </p:sp>
      <p:sp>
        <p:nvSpPr>
          <p:cNvPr id="8" name="Rectangle 7"/>
          <p:cNvSpPr/>
          <p:nvPr userDrawn="1"/>
        </p:nvSpPr>
        <p:spPr>
          <a:xfrm>
            <a:off x="0" y="6813360"/>
            <a:ext cx="1828078" cy="6747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1828079" y="6813360"/>
            <a:ext cx="1828078" cy="6747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ectangle 9"/>
          <p:cNvSpPr/>
          <p:nvPr userDrawn="1"/>
        </p:nvSpPr>
        <p:spPr>
          <a:xfrm>
            <a:off x="3656157" y="6813360"/>
            <a:ext cx="1828078" cy="6747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Rectangle 10"/>
          <p:cNvSpPr/>
          <p:nvPr userDrawn="1"/>
        </p:nvSpPr>
        <p:spPr>
          <a:xfrm>
            <a:off x="5484234" y="6813360"/>
            <a:ext cx="1828078" cy="6747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Rectangle 11"/>
          <p:cNvSpPr/>
          <p:nvPr userDrawn="1"/>
        </p:nvSpPr>
        <p:spPr>
          <a:xfrm>
            <a:off x="7312313" y="6813360"/>
            <a:ext cx="1828078" cy="6747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21386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p:cNvSpPr/>
          <p:nvPr userDrawn="1"/>
        </p:nvSpPr>
        <p:spPr>
          <a:xfrm>
            <a:off x="0" y="0"/>
            <a:ext cx="9144000" cy="141763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B907FA-954E-4748-9203-53E9DA532BE9}"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07AFA-02E3-3A47-ACCF-B339CBE35B4F}" type="slidenum">
              <a:rPr lang="en-US" smtClean="0"/>
              <a:t>‹#›</a:t>
            </a:fld>
            <a:endParaRPr lang="en-US"/>
          </a:p>
        </p:txBody>
      </p:sp>
      <p:sp>
        <p:nvSpPr>
          <p:cNvPr id="8" name="Rectangle 7"/>
          <p:cNvSpPr/>
          <p:nvPr userDrawn="1"/>
        </p:nvSpPr>
        <p:spPr>
          <a:xfrm>
            <a:off x="0" y="6813360"/>
            <a:ext cx="1828078" cy="6747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1828079" y="6813360"/>
            <a:ext cx="1828078" cy="6747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ectangle 9"/>
          <p:cNvSpPr/>
          <p:nvPr userDrawn="1"/>
        </p:nvSpPr>
        <p:spPr>
          <a:xfrm>
            <a:off x="3656157" y="6813360"/>
            <a:ext cx="1828078" cy="6747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Rectangle 10"/>
          <p:cNvSpPr/>
          <p:nvPr userDrawn="1"/>
        </p:nvSpPr>
        <p:spPr>
          <a:xfrm>
            <a:off x="5484234" y="6813360"/>
            <a:ext cx="1828078" cy="6747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Rectangle 11"/>
          <p:cNvSpPr/>
          <p:nvPr userDrawn="1"/>
        </p:nvSpPr>
        <p:spPr>
          <a:xfrm>
            <a:off x="7312313" y="6813360"/>
            <a:ext cx="1828078" cy="6747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96832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p:cNvSpPr/>
          <p:nvPr userDrawn="1"/>
        </p:nvSpPr>
        <p:spPr>
          <a:xfrm>
            <a:off x="0" y="0"/>
            <a:ext cx="9144000" cy="1417638"/>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B907FA-954E-4748-9203-53E9DA532BE9}"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07AFA-02E3-3A47-ACCF-B339CBE35B4F}" type="slidenum">
              <a:rPr lang="en-US" smtClean="0"/>
              <a:t>‹#›</a:t>
            </a:fld>
            <a:endParaRPr lang="en-US"/>
          </a:p>
        </p:txBody>
      </p:sp>
      <p:sp>
        <p:nvSpPr>
          <p:cNvPr id="8" name="Rectangle 7"/>
          <p:cNvSpPr/>
          <p:nvPr userDrawn="1"/>
        </p:nvSpPr>
        <p:spPr>
          <a:xfrm>
            <a:off x="0" y="6813360"/>
            <a:ext cx="1828078" cy="6747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1828079" y="6813360"/>
            <a:ext cx="1828078" cy="6747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ectangle 9"/>
          <p:cNvSpPr/>
          <p:nvPr userDrawn="1"/>
        </p:nvSpPr>
        <p:spPr>
          <a:xfrm>
            <a:off x="3656157" y="6813360"/>
            <a:ext cx="1828078" cy="6747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Rectangle 10"/>
          <p:cNvSpPr/>
          <p:nvPr userDrawn="1"/>
        </p:nvSpPr>
        <p:spPr>
          <a:xfrm>
            <a:off x="5484234" y="6813360"/>
            <a:ext cx="1828078" cy="6747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Rectangle 11"/>
          <p:cNvSpPr/>
          <p:nvPr userDrawn="1"/>
        </p:nvSpPr>
        <p:spPr>
          <a:xfrm>
            <a:off x="7312313" y="6813360"/>
            <a:ext cx="1828078" cy="6747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59955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0" y="0"/>
            <a:ext cx="9144000" cy="1417638"/>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B907FA-954E-4748-9203-53E9DA532BE9}"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07AFA-02E3-3A47-ACCF-B339CBE35B4F}" type="slidenum">
              <a:rPr lang="en-US" smtClean="0"/>
              <a:t>‹#›</a:t>
            </a:fld>
            <a:endParaRPr lang="en-US"/>
          </a:p>
        </p:txBody>
      </p:sp>
      <p:sp>
        <p:nvSpPr>
          <p:cNvPr id="8" name="Rectangle 7"/>
          <p:cNvSpPr/>
          <p:nvPr userDrawn="1"/>
        </p:nvSpPr>
        <p:spPr>
          <a:xfrm>
            <a:off x="0" y="6813360"/>
            <a:ext cx="1828078" cy="6747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1828079" y="6813360"/>
            <a:ext cx="1828078" cy="6747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ectangle 9"/>
          <p:cNvSpPr/>
          <p:nvPr userDrawn="1"/>
        </p:nvSpPr>
        <p:spPr>
          <a:xfrm>
            <a:off x="3656157" y="6813360"/>
            <a:ext cx="1828078" cy="6747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Rectangle 10"/>
          <p:cNvSpPr/>
          <p:nvPr userDrawn="1"/>
        </p:nvSpPr>
        <p:spPr>
          <a:xfrm>
            <a:off x="5484234" y="6813360"/>
            <a:ext cx="1828078" cy="6747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Rectangle 11"/>
          <p:cNvSpPr/>
          <p:nvPr userDrawn="1"/>
        </p:nvSpPr>
        <p:spPr>
          <a:xfrm>
            <a:off x="7312313" y="6813360"/>
            <a:ext cx="1828078" cy="6747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7919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7" name="Rectangle 6"/>
          <p:cNvSpPr/>
          <p:nvPr userDrawn="1"/>
        </p:nvSpPr>
        <p:spPr>
          <a:xfrm>
            <a:off x="0" y="0"/>
            <a:ext cx="9144000" cy="14176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B907FA-954E-4748-9203-53E9DA532BE9}"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07AFA-02E3-3A47-ACCF-B339CBE35B4F}" type="slidenum">
              <a:rPr lang="en-US" smtClean="0"/>
              <a:t>‹#›</a:t>
            </a:fld>
            <a:endParaRPr lang="en-US"/>
          </a:p>
        </p:txBody>
      </p:sp>
      <p:sp>
        <p:nvSpPr>
          <p:cNvPr id="8" name="Rectangle 7"/>
          <p:cNvSpPr/>
          <p:nvPr userDrawn="1"/>
        </p:nvSpPr>
        <p:spPr>
          <a:xfrm>
            <a:off x="0" y="6813360"/>
            <a:ext cx="1828078" cy="6747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1828079" y="6813360"/>
            <a:ext cx="1828078" cy="6747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ectangle 9"/>
          <p:cNvSpPr/>
          <p:nvPr userDrawn="1"/>
        </p:nvSpPr>
        <p:spPr>
          <a:xfrm>
            <a:off x="3656157" y="6813360"/>
            <a:ext cx="1828078" cy="6747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Rectangle 10"/>
          <p:cNvSpPr/>
          <p:nvPr userDrawn="1"/>
        </p:nvSpPr>
        <p:spPr>
          <a:xfrm>
            <a:off x="5484234" y="6813360"/>
            <a:ext cx="1828078" cy="6747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Rectangle 11"/>
          <p:cNvSpPr/>
          <p:nvPr userDrawn="1"/>
        </p:nvSpPr>
        <p:spPr>
          <a:xfrm>
            <a:off x="7312313" y="6813360"/>
            <a:ext cx="1828078" cy="6747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3838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 Standard">
    <p:spTree>
      <p:nvGrpSpPr>
        <p:cNvPr id="1" name=""/>
        <p:cNvGrpSpPr/>
        <p:nvPr/>
      </p:nvGrpSpPr>
      <p:grpSpPr>
        <a:xfrm>
          <a:off x="0" y="0"/>
          <a:ext cx="0" cy="0"/>
          <a:chOff x="0" y="0"/>
          <a:chExt cx="0" cy="0"/>
        </a:xfrm>
      </p:grpSpPr>
      <p:sp>
        <p:nvSpPr>
          <p:cNvPr id="3" name="Rectangle 2"/>
          <p:cNvSpPr/>
          <p:nvPr userDrawn="1"/>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1"/>
          <p:cNvSpPr>
            <a:spLocks noGrp="1"/>
          </p:cNvSpPr>
          <p:nvPr>
            <p:ph type="ctrTitle"/>
          </p:nvPr>
        </p:nvSpPr>
        <p:spPr>
          <a:xfrm>
            <a:off x="152400" y="4038603"/>
            <a:ext cx="88392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152400" y="5461001"/>
            <a:ext cx="88392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9144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7400" y="1143000"/>
            <a:ext cx="5029200" cy="2743200"/>
          </a:xfrm>
          <a:prstGeom prst="rect">
            <a:avLst/>
          </a:prstGeom>
        </p:spPr>
      </p:pic>
    </p:spTree>
    <p:extLst>
      <p:ext uri="{BB962C8B-B14F-4D97-AF65-F5344CB8AC3E}">
        <p14:creationId xmlns:p14="http://schemas.microsoft.com/office/powerpoint/2010/main" val="3689178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695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88961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6B907FA-954E-4748-9203-53E9DA532BE9}" type="datetimeFigureOut">
              <a:rPr lang="en-US" smtClean="0"/>
              <a:t>5/20/2020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9207AFA-02E3-3A47-ACCF-B339CBE35B4F}" type="slidenum">
              <a:rPr lang="en-US" smtClean="0"/>
              <a:t>‹#›</a:t>
            </a:fld>
            <a:endParaRPr lang="en-US"/>
          </a:p>
        </p:txBody>
      </p:sp>
    </p:spTree>
    <p:extLst>
      <p:ext uri="{BB962C8B-B14F-4D97-AF65-F5344CB8AC3E}">
        <p14:creationId xmlns:p14="http://schemas.microsoft.com/office/powerpoint/2010/main" val="1390619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3" r:id="rId4"/>
    <p:sldLayoutId id="2147483662" r:id="rId5"/>
    <p:sldLayoutId id="2147483660" r:id="rId6"/>
    <p:sldLayoutId id="2147483664" r:id="rId7"/>
    <p:sldLayoutId id="2147483691" r:id="rId8"/>
  </p:sldLayoutIdLst>
  <p:txStyles>
    <p:titleStyle>
      <a:lvl1pPr algn="ctr" defTabSz="342900" rtl="0" eaLnBrk="1" latinLnBrk="0" hangingPunct="1">
        <a:spcBef>
          <a:spcPct val="0"/>
        </a:spcBef>
        <a:buNone/>
        <a:defRPr sz="3300" b="1" kern="1200">
          <a:solidFill>
            <a:schemeClr val="bg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accent6"/>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accent6"/>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accent6"/>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accent6"/>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accent6"/>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0C21A69-CE6F-2440-BAE4-5A4B3040CF2A}" type="datetimeFigureOut">
              <a:rPr lang="en-US" smtClean="0"/>
              <a:t>5/20/2020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BE3AD81-3AD4-9C46-856E-C08CF1183C60}" type="slidenum">
              <a:rPr lang="en-US" smtClean="0"/>
              <a:t>‹#›</a:t>
            </a:fld>
            <a:endParaRPr lang="en-US"/>
          </a:p>
        </p:txBody>
      </p:sp>
    </p:spTree>
    <p:extLst>
      <p:ext uri="{BB962C8B-B14F-4D97-AF65-F5344CB8AC3E}">
        <p14:creationId xmlns:p14="http://schemas.microsoft.com/office/powerpoint/2010/main" val="3966411482"/>
      </p:ext>
    </p:extLst>
  </p:cSld>
  <p:clrMap bg1="lt1" tx1="dk1" bg2="lt2" tx2="dk2" accent1="accent1" accent2="accent2" accent3="accent3" accent4="accent4" accent5="accent5" accent6="accent6" hlink="hlink" folHlink="folHlink"/>
  <p:sldLayoutIdLst>
    <p:sldLayoutId id="2147483686" r:id="rId1"/>
    <p:sldLayoutId id="2147483687" r:id="rId2"/>
  </p:sldLayoutIdLst>
  <p:hf hdr="0" ftr="0" dt="0"/>
  <p:txStyles>
    <p:titleStyle>
      <a:lvl1pPr algn="l" defTabSz="685811" rtl="0" eaLnBrk="1" latinLnBrk="0" hangingPunct="1">
        <a:lnSpc>
          <a:spcPct val="90000"/>
        </a:lnSpc>
        <a:spcBef>
          <a:spcPct val="0"/>
        </a:spcBef>
        <a:buNone/>
        <a:defRPr sz="2251" b="0" i="0" kern="1200">
          <a:solidFill>
            <a:schemeClr val="tx1"/>
          </a:solidFill>
          <a:latin typeface="Lato Regular" charset="0"/>
          <a:ea typeface="Lato Regular" charset="0"/>
          <a:cs typeface="Lato Regular" charset="0"/>
        </a:defRPr>
      </a:lvl1pPr>
    </p:titleStyle>
    <p:bodyStyle>
      <a:lvl1pPr marL="0" indent="0" algn="l" defTabSz="685811" rtl="0" eaLnBrk="1" latinLnBrk="0" hangingPunct="1">
        <a:lnSpc>
          <a:spcPct val="90000"/>
        </a:lnSpc>
        <a:spcBef>
          <a:spcPts val="750"/>
        </a:spcBef>
        <a:buFont typeface="Arial" panose="020B0604020202020204" pitchFamily="34" charset="0"/>
        <a:buNone/>
        <a:defRPr sz="1500" b="0" i="0" kern="1200">
          <a:solidFill>
            <a:schemeClr val="tx1"/>
          </a:solidFill>
          <a:latin typeface="Lato Regular" charset="0"/>
          <a:ea typeface="Lato Regular" charset="0"/>
          <a:cs typeface="Lato Regular" charset="0"/>
        </a:defRPr>
      </a:lvl1pPr>
      <a:lvl2pPr marL="342906" indent="0" algn="l" defTabSz="685811" rtl="0" eaLnBrk="1" latinLnBrk="0" hangingPunct="1">
        <a:lnSpc>
          <a:spcPct val="90000"/>
        </a:lnSpc>
        <a:spcBef>
          <a:spcPts val="375"/>
        </a:spcBef>
        <a:buFont typeface="Arial" panose="020B0604020202020204" pitchFamily="34" charset="0"/>
        <a:buNone/>
        <a:defRPr sz="1200" b="0" i="0" kern="1200">
          <a:solidFill>
            <a:schemeClr val="tx1"/>
          </a:solidFill>
          <a:latin typeface="Lato Regular" charset="0"/>
          <a:ea typeface="Lato Regular" charset="0"/>
          <a:cs typeface="Lato Regular" charset="0"/>
        </a:defRPr>
      </a:lvl2pPr>
      <a:lvl3pPr marL="685811" indent="0" algn="l" defTabSz="685811" rtl="0" eaLnBrk="1" latinLnBrk="0" hangingPunct="1">
        <a:lnSpc>
          <a:spcPct val="90000"/>
        </a:lnSpc>
        <a:spcBef>
          <a:spcPts val="375"/>
        </a:spcBef>
        <a:buFont typeface="Arial" panose="020B0604020202020204" pitchFamily="34" charset="0"/>
        <a:buNone/>
        <a:defRPr sz="900" b="0" i="0" kern="1200">
          <a:solidFill>
            <a:schemeClr val="tx1"/>
          </a:solidFill>
          <a:latin typeface="Lato Regular" charset="0"/>
          <a:ea typeface="Lato Regular" charset="0"/>
          <a:cs typeface="Lato Regular" charset="0"/>
        </a:defRPr>
      </a:lvl3pPr>
      <a:lvl4pPr marL="1028717" indent="0" algn="l" defTabSz="685811" rtl="0" eaLnBrk="1" latinLnBrk="0" hangingPunct="1">
        <a:lnSpc>
          <a:spcPct val="90000"/>
        </a:lnSpc>
        <a:spcBef>
          <a:spcPts val="375"/>
        </a:spcBef>
        <a:buFont typeface="Arial" panose="020B0604020202020204" pitchFamily="34" charset="0"/>
        <a:buNone/>
        <a:defRPr sz="750" b="0" i="0" kern="1200">
          <a:solidFill>
            <a:schemeClr val="tx1"/>
          </a:solidFill>
          <a:latin typeface="Lato Regular" charset="0"/>
          <a:ea typeface="Lato Regular" charset="0"/>
          <a:cs typeface="Lato Regular" charset="0"/>
        </a:defRPr>
      </a:lvl4pPr>
      <a:lvl5pPr marL="1371623" indent="0" algn="l" defTabSz="685811" rtl="0" eaLnBrk="1" latinLnBrk="0" hangingPunct="1">
        <a:lnSpc>
          <a:spcPct val="90000"/>
        </a:lnSpc>
        <a:spcBef>
          <a:spcPts val="375"/>
        </a:spcBef>
        <a:buFont typeface="Arial" panose="020B0604020202020204" pitchFamily="34" charset="0"/>
        <a:buNone/>
        <a:defRPr sz="750" b="0" i="0" kern="1200">
          <a:solidFill>
            <a:schemeClr val="tx1"/>
          </a:solidFill>
          <a:latin typeface="Lato Regular" charset="0"/>
          <a:ea typeface="Lato Regular" charset="0"/>
          <a:cs typeface="Lato Regular" charset="0"/>
        </a:defRPr>
      </a:lvl5pPr>
      <a:lvl6pPr marL="1885981" indent="-171453" algn="l" defTabSz="68581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87" indent="-171453" algn="l" defTabSz="68581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93" indent="-171453" algn="l" defTabSz="68581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98" indent="-171453" algn="l" defTabSz="68581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11" rtl="0" eaLnBrk="1" latinLnBrk="0" hangingPunct="1">
        <a:defRPr sz="1350" kern="1200">
          <a:solidFill>
            <a:schemeClr val="tx1"/>
          </a:solidFill>
          <a:latin typeface="+mn-lt"/>
          <a:ea typeface="+mn-ea"/>
          <a:cs typeface="+mn-cs"/>
        </a:defRPr>
      </a:lvl1pPr>
      <a:lvl2pPr marL="342906" algn="l" defTabSz="685811" rtl="0" eaLnBrk="1" latinLnBrk="0" hangingPunct="1">
        <a:defRPr sz="1350" kern="1200">
          <a:solidFill>
            <a:schemeClr val="tx1"/>
          </a:solidFill>
          <a:latin typeface="+mn-lt"/>
          <a:ea typeface="+mn-ea"/>
          <a:cs typeface="+mn-cs"/>
        </a:defRPr>
      </a:lvl2pPr>
      <a:lvl3pPr marL="685811" algn="l" defTabSz="685811" rtl="0" eaLnBrk="1" latinLnBrk="0" hangingPunct="1">
        <a:defRPr sz="1350" kern="1200">
          <a:solidFill>
            <a:schemeClr val="tx1"/>
          </a:solidFill>
          <a:latin typeface="+mn-lt"/>
          <a:ea typeface="+mn-ea"/>
          <a:cs typeface="+mn-cs"/>
        </a:defRPr>
      </a:lvl3pPr>
      <a:lvl4pPr marL="1028717" algn="l" defTabSz="685811" rtl="0" eaLnBrk="1" latinLnBrk="0" hangingPunct="1">
        <a:defRPr sz="1350" kern="1200">
          <a:solidFill>
            <a:schemeClr val="tx1"/>
          </a:solidFill>
          <a:latin typeface="+mn-lt"/>
          <a:ea typeface="+mn-ea"/>
          <a:cs typeface="+mn-cs"/>
        </a:defRPr>
      </a:lvl4pPr>
      <a:lvl5pPr marL="1371623" algn="l" defTabSz="685811" rtl="0" eaLnBrk="1" latinLnBrk="0" hangingPunct="1">
        <a:defRPr sz="1350" kern="1200">
          <a:solidFill>
            <a:schemeClr val="tx1"/>
          </a:solidFill>
          <a:latin typeface="+mn-lt"/>
          <a:ea typeface="+mn-ea"/>
          <a:cs typeface="+mn-cs"/>
        </a:defRPr>
      </a:lvl5pPr>
      <a:lvl6pPr marL="1714528" algn="l" defTabSz="685811" rtl="0" eaLnBrk="1" latinLnBrk="0" hangingPunct="1">
        <a:defRPr sz="1350" kern="1200">
          <a:solidFill>
            <a:schemeClr val="tx1"/>
          </a:solidFill>
          <a:latin typeface="+mn-lt"/>
          <a:ea typeface="+mn-ea"/>
          <a:cs typeface="+mn-cs"/>
        </a:defRPr>
      </a:lvl6pPr>
      <a:lvl7pPr marL="2057434" algn="l" defTabSz="685811" rtl="0" eaLnBrk="1" latinLnBrk="0" hangingPunct="1">
        <a:defRPr sz="1350" kern="1200">
          <a:solidFill>
            <a:schemeClr val="tx1"/>
          </a:solidFill>
          <a:latin typeface="+mn-lt"/>
          <a:ea typeface="+mn-ea"/>
          <a:cs typeface="+mn-cs"/>
        </a:defRPr>
      </a:lvl7pPr>
      <a:lvl8pPr marL="2400340" algn="l" defTabSz="685811" rtl="0" eaLnBrk="1" latinLnBrk="0" hangingPunct="1">
        <a:defRPr sz="1350" kern="1200">
          <a:solidFill>
            <a:schemeClr val="tx1"/>
          </a:solidFill>
          <a:latin typeface="+mn-lt"/>
          <a:ea typeface="+mn-ea"/>
          <a:cs typeface="+mn-cs"/>
        </a:defRPr>
      </a:lvl8pPr>
      <a:lvl9pPr marL="2743245" algn="l" defTabSz="685811"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xmlns="" id="{BDB16155-303B-403D-8B49-D4CEE47D6863}"/>
              </a:ext>
            </a:extLst>
          </p:cNvPr>
          <p:cNvSpPr>
            <a:spLocks noGrp="1"/>
          </p:cNvSpPr>
          <p:nvPr>
            <p:ph type="ftr" sz="quarter" idx="3"/>
          </p:nvPr>
        </p:nvSpPr>
        <p:spPr>
          <a:xfrm>
            <a:off x="253898" y="6356351"/>
            <a:ext cx="3086100" cy="365125"/>
          </a:xfrm>
          <a:prstGeom prst="rect">
            <a:avLst/>
          </a:prstGeom>
        </p:spPr>
        <p:txBody>
          <a:bodyPr vert="horz" lIns="91440" tIns="45720" rIns="91440" bIns="45720" rtlCol="0" anchor="ctr"/>
          <a:lstStyle>
            <a:lvl1pPr algn="l">
              <a:defRPr sz="900">
                <a:solidFill>
                  <a:schemeClr val="bg2"/>
                </a:solidFill>
              </a:defRPr>
            </a:lvl1pPr>
          </a:lstStyle>
          <a:p>
            <a:r>
              <a:rPr lang="en-IN"/>
              <a:t>Add a footer</a:t>
            </a:r>
          </a:p>
        </p:txBody>
      </p:sp>
      <p:sp>
        <p:nvSpPr>
          <p:cNvPr id="6" name="Slide Number Placeholder 5">
            <a:extLst>
              <a:ext uri="{FF2B5EF4-FFF2-40B4-BE49-F238E27FC236}">
                <a16:creationId xmlns:a16="http://schemas.microsoft.com/office/drawing/2014/main" xmlns="" id="{6B915EF5-4ABE-4759-AC09-679CD6083A55}"/>
              </a:ext>
            </a:extLst>
          </p:cNvPr>
          <p:cNvSpPr>
            <a:spLocks noGrp="1"/>
          </p:cNvSpPr>
          <p:nvPr>
            <p:ph type="sldNum" sz="quarter" idx="4"/>
          </p:nvPr>
        </p:nvSpPr>
        <p:spPr>
          <a:xfrm>
            <a:off x="8360229" y="6356351"/>
            <a:ext cx="555170" cy="365125"/>
          </a:xfrm>
          <a:prstGeom prst="rect">
            <a:avLst/>
          </a:prstGeom>
        </p:spPr>
        <p:txBody>
          <a:bodyPr vert="horz" lIns="91440" tIns="45720" rIns="91440" bIns="45720" rtlCol="0" anchor="ctr"/>
          <a:lstStyle>
            <a:lvl1pPr algn="r">
              <a:defRPr sz="900">
                <a:solidFill>
                  <a:schemeClr val="bg2"/>
                </a:solidFill>
              </a:defRPr>
            </a:lvl1pPr>
          </a:lstStyle>
          <a:p>
            <a:fld id="{8699F50C-BE38-4BD0-BA84-9B090E1F2B9B}" type="slidenum">
              <a:rPr lang="en-IN" smtClean="0"/>
              <a:pPr/>
              <a:t>‹#›</a:t>
            </a:fld>
            <a:endParaRPr lang="en-IN"/>
          </a:p>
        </p:txBody>
      </p:sp>
      <p:sp>
        <p:nvSpPr>
          <p:cNvPr id="9" name="Title Placeholder 8">
            <a:extLst>
              <a:ext uri="{FF2B5EF4-FFF2-40B4-BE49-F238E27FC236}">
                <a16:creationId xmlns:a16="http://schemas.microsoft.com/office/drawing/2014/main" xmlns="" id="{AA2D2B61-D240-024D-AD60-4162EF1528B9}"/>
              </a:ext>
            </a:extLst>
          </p:cNvPr>
          <p:cNvSpPr>
            <a:spLocks noGrp="1"/>
          </p:cNvSpPr>
          <p:nvPr>
            <p:ph type="title"/>
          </p:nvPr>
        </p:nvSpPr>
        <p:spPr>
          <a:xfrm>
            <a:off x="389008" y="209029"/>
            <a:ext cx="8126342" cy="1147968"/>
          </a:xfrm>
          <a:prstGeom prst="rect">
            <a:avLst/>
          </a:prstGeom>
        </p:spPr>
        <p:txBody>
          <a:bodyPr vert="horz" lIns="91440" tIns="45720" rIns="91440" bIns="0" rtlCol="0" anchor="b">
            <a:normAutofit/>
          </a:bodyPr>
          <a:lstStyle/>
          <a:p>
            <a:r>
              <a:rPr lang="en-US"/>
              <a:t>Click to edit Master title style</a:t>
            </a:r>
          </a:p>
        </p:txBody>
      </p:sp>
    </p:spTree>
    <p:extLst>
      <p:ext uri="{BB962C8B-B14F-4D97-AF65-F5344CB8AC3E}">
        <p14:creationId xmlns:p14="http://schemas.microsoft.com/office/powerpoint/2010/main" val="2117943071"/>
      </p:ext>
    </p:extLst>
  </p:cSld>
  <p:clrMap bg1="lt1" tx1="dk1" bg2="lt2" tx2="dk2" accent1="accent1" accent2="accent2" accent3="accent3" accent4="accent4" accent5="accent5" accent6="accent6" hlink="hlink" folHlink="folHlink"/>
  <p:sldLayoutIdLst>
    <p:sldLayoutId id="2147483690" r:id="rId1"/>
  </p:sldLayoutIdLst>
  <p:hf hdr="0"/>
  <p:txStyles>
    <p:titleStyle>
      <a:lvl1pPr algn="l" defTabSz="685800" rtl="0" eaLnBrk="1" latinLnBrk="0" hangingPunct="1">
        <a:lnSpc>
          <a:spcPct val="90000"/>
        </a:lnSpc>
        <a:spcBef>
          <a:spcPct val="0"/>
        </a:spcBef>
        <a:buNone/>
        <a:defRPr lang="en-IN" sz="33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2E7A40"/>
        </a:buClr>
        <a:buFont typeface="Arial" panose="020B0604020202020204" pitchFamily="34" charset="0"/>
        <a:buChar char="•"/>
        <a:defRPr lang="en-US" sz="1800" kern="1200" dirty="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2E7A40"/>
        </a:buClr>
        <a:buFont typeface="Arial" panose="020B0604020202020204" pitchFamily="34" charset="0"/>
        <a:buChar char="•"/>
        <a:defRPr lang="en-US" sz="1500" kern="1200" dirty="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2E7A40"/>
        </a:buClr>
        <a:buFont typeface="Arial" panose="020B0604020202020204" pitchFamily="34" charset="0"/>
        <a:buChar char="•"/>
        <a:defRPr lang="en-US" sz="1350" kern="1200" dirty="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2E7A40"/>
        </a:buClr>
        <a:buFont typeface="Arial" panose="020B0604020202020204" pitchFamily="34" charset="0"/>
        <a:buChar char="•"/>
        <a:defRPr lang="en-US" sz="1200" kern="1200" dirty="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2E7A40"/>
        </a:buClr>
        <a:buFont typeface="Arial" panose="020B0604020202020204" pitchFamily="34" charset="0"/>
        <a:buChar char="•"/>
        <a:defRPr lang="en-IN"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hyperlink" Target="http://www.ncall.org/" TargetMode="External"/><Relationship Id="rId7" Type="http://schemas.openxmlformats.org/officeDocument/2006/relationships/image" Target="cid:image001.jpg@01D0BE30.DCD3CC80"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30.gif"/><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hyperlink" Target="http://www.ftccomplaintassistant.gov/"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eldercare.acl.gov/Public/Index.aspx" TargetMode="External"/><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hyperlink" Target="https://ltcombudsman.org/about" TargetMode="External"/><Relationship Id="rId5" Type="http://schemas.openxmlformats.org/officeDocument/2006/relationships/hyperlink" Target="https://www.usacops.com/" TargetMode="External"/><Relationship Id="rId4" Type="http://schemas.openxmlformats.org/officeDocument/2006/relationships/hyperlink" Target="https://www.napsa-now.org/" TargetMode="External"/><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3.png"/><Relationship Id="rId5" Type="http://schemas.openxmlformats.org/officeDocument/2006/relationships/image" Target="../media/image42.w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ncea.acl.gov/" TargetMode="External"/><Relationship Id="rId7" Type="http://schemas.openxmlformats.org/officeDocument/2006/relationships/hyperlink" Target="http://eagle.trea.usc.edu/"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trea.usc.edu/" TargetMode="External"/><Relationship Id="rId5" Type="http://schemas.openxmlformats.org/officeDocument/2006/relationships/hyperlink" Target="http://trea.usc.edu/" TargetMode="External"/><Relationship Id="rId4" Type="http://schemas.openxmlformats.org/officeDocument/2006/relationships/hyperlink" Target="https://eldermistreatment.usc.edu/"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www.donotcall.gov/" TargetMode="External"/><Relationship Id="rId3" Type="http://schemas.openxmlformats.org/officeDocument/2006/relationships/hyperlink" Target="https://www.consumerfinance.gov/" TargetMode="External"/><Relationship Id="rId7" Type="http://schemas.openxmlformats.org/officeDocument/2006/relationships/hyperlink" Target="https://www.consumer.ftc.gov/articles/0133-cell-phones-and-do-not-call-registry"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www.ic3.gov/default.aspx" TargetMode="External"/><Relationship Id="rId11" Type="http://schemas.openxmlformats.org/officeDocument/2006/relationships/hyperlink" Target="https://stopelderfraud.ovc.ojp.gov/" TargetMode="External"/><Relationship Id="rId5" Type="http://schemas.openxmlformats.org/officeDocument/2006/relationships/hyperlink" Target="https://www.bbb.org/scamtracker/us" TargetMode="External"/><Relationship Id="rId10" Type="http://schemas.openxmlformats.org/officeDocument/2006/relationships/hyperlink" Target="https://about.usps.com/forms/ps8165.pdf" TargetMode="External"/><Relationship Id="rId4" Type="http://schemas.openxmlformats.org/officeDocument/2006/relationships/hyperlink" Target="https://www.consumerfinance.gov/complaint/" TargetMode="External"/><Relationship Id="rId9" Type="http://schemas.openxmlformats.org/officeDocument/2006/relationships/hyperlink" Target="https://dmachoice.thedma.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NCEA@med.usc.edu"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cid:image001.jpg@01D0BE30.DCD3CC80"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hyperlink" Target="mailto:Julie.schoen@med.usc.edu"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cid:image001.jpg@01D0BE30.DCD3CC8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81120"/>
            <a:ext cx="9144000" cy="2519680"/>
          </a:xfrm>
          <a:solidFill>
            <a:schemeClr val="accent5">
              <a:lumMod val="75000"/>
            </a:schemeClr>
          </a:solidFill>
        </p:spPr>
        <p:txBody>
          <a:bodyPr>
            <a:noAutofit/>
          </a:bodyPr>
          <a:lstStyle/>
          <a:p>
            <a:r>
              <a:rPr lang="en-US" sz="3600" dirty="0" smtClean="0"/>
              <a:t>Office of Patient Care Advocacy</a:t>
            </a:r>
            <a:br>
              <a:rPr lang="en-US" sz="3600" dirty="0" smtClean="0"/>
            </a:br>
            <a:r>
              <a:rPr lang="en-US" sz="3600" dirty="0" smtClean="0"/>
              <a:t>Special Topics Webinar</a:t>
            </a:r>
            <a:br>
              <a:rPr lang="en-US" sz="3600" dirty="0" smtClean="0"/>
            </a:br>
            <a:r>
              <a:rPr lang="en-US" sz="3600" dirty="0" smtClean="0"/>
              <a:t>May </a:t>
            </a:r>
            <a:r>
              <a:rPr lang="en-US" sz="3600" dirty="0" smtClean="0"/>
              <a:t>27</a:t>
            </a:r>
            <a:r>
              <a:rPr lang="en-US" sz="3600" dirty="0" smtClean="0"/>
              <a:t>, 2020</a:t>
            </a:r>
            <a:r>
              <a:rPr lang="en-US" sz="3600" dirty="0" smtClean="0"/>
              <a:t/>
            </a:r>
            <a:br>
              <a:rPr lang="en-US" sz="3600" dirty="0" smtClean="0"/>
            </a:br>
            <a:r>
              <a:rPr lang="en-US" sz="3600" dirty="0" smtClean="0"/>
              <a:t>1:00 </a:t>
            </a:r>
            <a:r>
              <a:rPr lang="en-US" sz="3600" dirty="0" smtClean="0"/>
              <a:t>pm CT</a:t>
            </a:r>
            <a:endParaRPr lang="en-US" sz="3600" dirty="0"/>
          </a:p>
        </p:txBody>
      </p:sp>
    </p:spTree>
    <p:extLst>
      <p:ext uri="{BB962C8B-B14F-4D97-AF65-F5344CB8AC3E}">
        <p14:creationId xmlns:p14="http://schemas.microsoft.com/office/powerpoint/2010/main" val="37620787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777798" y="2070100"/>
            <a:ext cx="2889770" cy="440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81000" y="518160"/>
            <a:ext cx="8458200" cy="548640"/>
          </a:xfrm>
        </p:spPr>
        <p:txBody>
          <a:bodyPr>
            <a:noAutofit/>
          </a:bodyPr>
          <a:lstStyle/>
          <a:p>
            <a:r>
              <a:rPr lang="en-US" dirty="0">
                <a:latin typeface="Roboto"/>
              </a:rPr>
              <a:t>ISOLATION: A MAJOR FACTOR IN EA</a:t>
            </a:r>
          </a:p>
        </p:txBody>
      </p:sp>
      <p:pic>
        <p:nvPicPr>
          <p:cNvPr id="5124" name="Picture 4" descr="group of people: top is simulation of how a camera would record a group of people (perfectly focused), how a person with full vision would see it (some blurring at the edges, since we see clearly only in the very center of our vision) and finally how a person with age-related macular degeneration would see it (with blurriness at the edges but also in the very ce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8598" y="2377722"/>
            <a:ext cx="2470602" cy="37676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1961003"/>
            <a:ext cx="3657600" cy="3693319"/>
          </a:xfrm>
          <a:prstGeom prst="rect">
            <a:avLst/>
          </a:prstGeom>
          <a:noFill/>
        </p:spPr>
        <p:txBody>
          <a:bodyPr wrap="square" rtlCol="0">
            <a:spAutoFit/>
          </a:bodyPr>
          <a:lstStyle/>
          <a:p>
            <a:r>
              <a:rPr lang="en-US" sz="2400" dirty="0"/>
              <a:t>Occurs in many ways: </a:t>
            </a:r>
          </a:p>
          <a:p>
            <a:pPr marL="285750" indent="-285750">
              <a:lnSpc>
                <a:spcPct val="150000"/>
              </a:lnSpc>
              <a:buClr>
                <a:schemeClr val="accent1">
                  <a:lumMod val="75000"/>
                </a:schemeClr>
              </a:buClr>
              <a:buFont typeface="Arial" panose="020B0604020202020204" pitchFamily="34" charset="0"/>
              <a:buChar char="•"/>
            </a:pPr>
            <a:r>
              <a:rPr lang="en-US" sz="2000" dirty="0"/>
              <a:t>Loss of visual cues</a:t>
            </a:r>
          </a:p>
          <a:p>
            <a:pPr>
              <a:lnSpc>
                <a:spcPct val="150000"/>
              </a:lnSpc>
              <a:buClr>
                <a:schemeClr val="accent1">
                  <a:lumMod val="75000"/>
                </a:schemeClr>
              </a:buClr>
            </a:pPr>
            <a:r>
              <a:rPr lang="en-US" sz="2000" i="1" dirty="0"/>
              <a:t>    - Ex-Macular Degeneration</a:t>
            </a:r>
          </a:p>
          <a:p>
            <a:pPr marL="285750" indent="-285750">
              <a:lnSpc>
                <a:spcPct val="150000"/>
              </a:lnSpc>
              <a:buClr>
                <a:schemeClr val="accent1">
                  <a:lumMod val="75000"/>
                </a:schemeClr>
              </a:buClr>
              <a:buFont typeface="Arial" panose="020B0604020202020204" pitchFamily="34" charset="0"/>
              <a:buChar char="•"/>
            </a:pPr>
            <a:r>
              <a:rPr lang="en-US" sz="2000" dirty="0"/>
              <a:t>Loss of auditory cues</a:t>
            </a:r>
          </a:p>
          <a:p>
            <a:pPr>
              <a:lnSpc>
                <a:spcPct val="150000"/>
              </a:lnSpc>
              <a:buClr>
                <a:schemeClr val="accent1">
                  <a:lumMod val="75000"/>
                </a:schemeClr>
              </a:buClr>
            </a:pPr>
            <a:r>
              <a:rPr lang="en-US" sz="2000" i="1" dirty="0"/>
              <a:t>   - Can you hear me now?</a:t>
            </a:r>
          </a:p>
          <a:p>
            <a:pPr marL="285750" indent="-285750">
              <a:lnSpc>
                <a:spcPct val="150000"/>
              </a:lnSpc>
              <a:buClr>
                <a:schemeClr val="accent1">
                  <a:lumMod val="75000"/>
                </a:schemeClr>
              </a:buClr>
              <a:buFont typeface="Arial" panose="020B0604020202020204" pitchFamily="34" charset="0"/>
              <a:buChar char="•"/>
            </a:pPr>
            <a:r>
              <a:rPr lang="en-US" sz="2000" dirty="0"/>
              <a:t>Limitations with Mobility</a:t>
            </a:r>
          </a:p>
          <a:p>
            <a:pPr>
              <a:lnSpc>
                <a:spcPct val="150000"/>
              </a:lnSpc>
              <a:buClr>
                <a:schemeClr val="accent1">
                  <a:lumMod val="75000"/>
                </a:schemeClr>
              </a:buClr>
            </a:pPr>
            <a:r>
              <a:rPr lang="en-US" sz="2000" dirty="0"/>
              <a:t>    - Wheelchairs/walkers</a:t>
            </a:r>
          </a:p>
          <a:p>
            <a:pPr>
              <a:lnSpc>
                <a:spcPct val="150000"/>
              </a:lnSpc>
              <a:buClr>
                <a:schemeClr val="accent1">
                  <a:lumMod val="75000"/>
                </a:schemeClr>
              </a:buClr>
            </a:pPr>
            <a:r>
              <a:rPr lang="en-US" sz="2000" dirty="0"/>
              <a:t>    </a:t>
            </a:r>
            <a:r>
              <a:rPr lang="en-US" sz="2000" i="1" dirty="0"/>
              <a:t>- Loss of </a:t>
            </a:r>
            <a:r>
              <a:rPr lang="en-US" sz="2000" i="1" dirty="0" err="1"/>
              <a:t>drivers</a:t>
            </a:r>
            <a:r>
              <a:rPr lang="en-US" sz="2000" i="1" dirty="0"/>
              <a:t> license</a:t>
            </a:r>
          </a:p>
        </p:txBody>
      </p:sp>
    </p:spTree>
    <p:extLst>
      <p:ext uri="{BB962C8B-B14F-4D97-AF65-F5344CB8AC3E}">
        <p14:creationId xmlns:p14="http://schemas.microsoft.com/office/powerpoint/2010/main" val="2383386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Roboto"/>
              </a:rPr>
              <a:t>ISOLATION AND COVID19</a:t>
            </a:r>
          </a:p>
        </p:txBody>
      </p:sp>
      <p:sp>
        <p:nvSpPr>
          <p:cNvPr id="3" name="Content Placeholder 2"/>
          <p:cNvSpPr>
            <a:spLocks noGrp="1"/>
          </p:cNvSpPr>
          <p:nvPr>
            <p:ph idx="1"/>
          </p:nvPr>
        </p:nvSpPr>
        <p:spPr/>
        <p:txBody>
          <a:bodyPr vert="horz" lIns="91440" tIns="45720" rIns="91440" bIns="45720" rtlCol="0" anchor="t">
            <a:normAutofit lnSpcReduction="10000"/>
          </a:bodyPr>
          <a:lstStyle/>
          <a:p>
            <a:pPr marL="0" indent="0" algn="ctr">
              <a:buNone/>
            </a:pPr>
            <a:r>
              <a:rPr lang="en-US" sz="2800" b="1" dirty="0">
                <a:solidFill>
                  <a:schemeClr val="tx1"/>
                </a:solidFill>
              </a:rPr>
              <a:t>While </a:t>
            </a:r>
            <a:r>
              <a:rPr lang="en-US" sz="2800" b="1" dirty="0" smtClean="0">
                <a:solidFill>
                  <a:schemeClr val="tx1"/>
                </a:solidFill>
              </a:rPr>
              <a:t>physical </a:t>
            </a:r>
            <a:r>
              <a:rPr lang="en-US" sz="2800" b="1" dirty="0">
                <a:solidFill>
                  <a:schemeClr val="tx1"/>
                </a:solidFill>
              </a:rPr>
              <a:t>distancing/quarantines/self-isolation is the new normal at the moment, we need to be prepared to assist older adults in many ways.</a:t>
            </a:r>
          </a:p>
          <a:p>
            <a:endParaRPr lang="en-US" dirty="0">
              <a:solidFill>
                <a:schemeClr val="tx1"/>
              </a:solidFill>
            </a:endParaRPr>
          </a:p>
          <a:p>
            <a:r>
              <a:rPr lang="en-US" dirty="0">
                <a:solidFill>
                  <a:schemeClr val="tx1"/>
                </a:solidFill>
              </a:rPr>
              <a:t>Developing safe communication pathways</a:t>
            </a:r>
          </a:p>
          <a:p>
            <a:pPr marL="556895" lvl="1" indent="-213995"/>
            <a:r>
              <a:rPr lang="en-US" dirty="0">
                <a:solidFill>
                  <a:schemeClr val="tx1"/>
                </a:solidFill>
              </a:rPr>
              <a:t>Elder Care Locator</a:t>
            </a:r>
            <a:endParaRPr lang="en-US" dirty="0">
              <a:solidFill>
                <a:schemeClr val="tx1"/>
              </a:solidFill>
              <a:cs typeface="Calibri"/>
            </a:endParaRPr>
          </a:p>
          <a:p>
            <a:pPr marL="556895" lvl="1" indent="-213995"/>
            <a:r>
              <a:rPr lang="en-US" dirty="0">
                <a:solidFill>
                  <a:schemeClr val="tx1"/>
                </a:solidFill>
              </a:rPr>
              <a:t>Established Friendly visitor programs</a:t>
            </a:r>
            <a:endParaRPr lang="en-US" dirty="0">
              <a:solidFill>
                <a:schemeClr val="tx1"/>
              </a:solidFill>
              <a:cs typeface="Calibri"/>
            </a:endParaRPr>
          </a:p>
          <a:p>
            <a:pPr marL="556895" lvl="1" indent="-213995"/>
            <a:r>
              <a:rPr lang="en-US" dirty="0">
                <a:solidFill>
                  <a:schemeClr val="tx1"/>
                </a:solidFill>
              </a:rPr>
              <a:t>Prepare clear concise information for dissemination</a:t>
            </a:r>
            <a:endParaRPr lang="en-US" dirty="0">
              <a:solidFill>
                <a:schemeClr val="tx1"/>
              </a:solidFill>
              <a:cs typeface="Calibri"/>
            </a:endParaRPr>
          </a:p>
          <a:p>
            <a:r>
              <a:rPr lang="en-US" dirty="0">
                <a:solidFill>
                  <a:schemeClr val="tx1"/>
                </a:solidFill>
              </a:rPr>
              <a:t>Reaching out to creditable resources</a:t>
            </a:r>
          </a:p>
          <a:p>
            <a:pPr marL="556895" lvl="1" indent="-213995"/>
            <a:r>
              <a:rPr lang="en-US" dirty="0">
                <a:solidFill>
                  <a:schemeClr val="tx1"/>
                </a:solidFill>
              </a:rPr>
              <a:t>We will review helpful resources with you at the end of the presentation.  </a:t>
            </a:r>
            <a:endParaRPr lang="en-US" dirty="0">
              <a:solidFill>
                <a:schemeClr val="tx1"/>
              </a:solidFill>
              <a:cs typeface="Calibri"/>
            </a:endParaRPr>
          </a:p>
          <a:p>
            <a:endParaRPr lang="en-US" dirty="0"/>
          </a:p>
        </p:txBody>
      </p:sp>
    </p:spTree>
    <p:extLst>
      <p:ext uri="{BB962C8B-B14F-4D97-AF65-F5344CB8AC3E}">
        <p14:creationId xmlns:p14="http://schemas.microsoft.com/office/powerpoint/2010/main" val="2855226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latin typeface="Roboto"/>
              </a:rPr>
              <a:t>TYPES OF ELDER ABUSE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8475" y="2600433"/>
            <a:ext cx="1464053" cy="1464053"/>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4646" y="2624783"/>
            <a:ext cx="1458627" cy="143987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3974" y="2620487"/>
            <a:ext cx="1458627" cy="144399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7293" y="2555663"/>
            <a:ext cx="1458627" cy="143987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8038" y="2551541"/>
            <a:ext cx="1458627" cy="1444000"/>
          </a:xfrm>
          <a:prstGeom prst="rect">
            <a:avLst/>
          </a:prstGeom>
        </p:spPr>
      </p:pic>
      <p:sp>
        <p:nvSpPr>
          <p:cNvPr id="10" name="TextBox 9"/>
          <p:cNvSpPr txBox="1"/>
          <p:nvPr/>
        </p:nvSpPr>
        <p:spPr>
          <a:xfrm>
            <a:off x="373161" y="4234775"/>
            <a:ext cx="1429367" cy="323165"/>
          </a:xfrm>
          <a:prstGeom prst="rect">
            <a:avLst/>
          </a:prstGeom>
          <a:noFill/>
        </p:spPr>
        <p:txBody>
          <a:bodyPr wrap="square" rtlCol="0">
            <a:spAutoFit/>
          </a:bodyPr>
          <a:lstStyle/>
          <a:p>
            <a:pPr algn="ctr"/>
            <a:r>
              <a:rPr lang="en-US" sz="1500" b="1">
                <a:latin typeface="Roboto"/>
              </a:rPr>
              <a:t>PHYSICAL</a:t>
            </a:r>
          </a:p>
        </p:txBody>
      </p:sp>
      <p:sp>
        <p:nvSpPr>
          <p:cNvPr id="11" name="TextBox 10"/>
          <p:cNvSpPr txBox="1"/>
          <p:nvPr/>
        </p:nvSpPr>
        <p:spPr>
          <a:xfrm>
            <a:off x="1913860" y="4241461"/>
            <a:ext cx="1853843" cy="323165"/>
          </a:xfrm>
          <a:prstGeom prst="rect">
            <a:avLst/>
          </a:prstGeom>
          <a:noFill/>
        </p:spPr>
        <p:txBody>
          <a:bodyPr wrap="square" rtlCol="0">
            <a:spAutoFit/>
          </a:bodyPr>
          <a:lstStyle/>
          <a:p>
            <a:pPr algn="ctr"/>
            <a:r>
              <a:rPr lang="en-US" sz="1500" b="1">
                <a:latin typeface="Roboto"/>
              </a:rPr>
              <a:t>PSYCHOLOGICAL </a:t>
            </a:r>
          </a:p>
        </p:txBody>
      </p:sp>
      <p:sp>
        <p:nvSpPr>
          <p:cNvPr id="12" name="TextBox 11"/>
          <p:cNvSpPr txBox="1"/>
          <p:nvPr/>
        </p:nvSpPr>
        <p:spPr>
          <a:xfrm>
            <a:off x="3879035" y="4241461"/>
            <a:ext cx="1458627" cy="323165"/>
          </a:xfrm>
          <a:prstGeom prst="rect">
            <a:avLst/>
          </a:prstGeom>
          <a:noFill/>
        </p:spPr>
        <p:txBody>
          <a:bodyPr wrap="square" rtlCol="0">
            <a:spAutoFit/>
          </a:bodyPr>
          <a:lstStyle/>
          <a:p>
            <a:pPr algn="ctr"/>
            <a:r>
              <a:rPr lang="en-US" sz="1500" b="1">
                <a:latin typeface="Roboto"/>
              </a:rPr>
              <a:t>FINANCIAL </a:t>
            </a:r>
          </a:p>
        </p:txBody>
      </p:sp>
      <p:sp>
        <p:nvSpPr>
          <p:cNvPr id="13" name="TextBox 12"/>
          <p:cNvSpPr txBox="1"/>
          <p:nvPr/>
        </p:nvSpPr>
        <p:spPr>
          <a:xfrm>
            <a:off x="5578925" y="4231001"/>
            <a:ext cx="1458627" cy="323165"/>
          </a:xfrm>
          <a:prstGeom prst="rect">
            <a:avLst/>
          </a:prstGeom>
          <a:noFill/>
        </p:spPr>
        <p:txBody>
          <a:bodyPr wrap="square" rtlCol="0">
            <a:spAutoFit/>
          </a:bodyPr>
          <a:lstStyle/>
          <a:p>
            <a:pPr algn="ctr"/>
            <a:r>
              <a:rPr lang="en-US" sz="1500" b="1">
                <a:latin typeface="Roboto"/>
              </a:rPr>
              <a:t>SEXUAL  </a:t>
            </a:r>
          </a:p>
        </p:txBody>
      </p:sp>
      <p:sp>
        <p:nvSpPr>
          <p:cNvPr id="14" name="TextBox 13"/>
          <p:cNvSpPr txBox="1"/>
          <p:nvPr/>
        </p:nvSpPr>
        <p:spPr>
          <a:xfrm>
            <a:off x="7326881" y="4241461"/>
            <a:ext cx="1458627" cy="323165"/>
          </a:xfrm>
          <a:prstGeom prst="rect">
            <a:avLst/>
          </a:prstGeom>
          <a:noFill/>
        </p:spPr>
        <p:txBody>
          <a:bodyPr wrap="square" rtlCol="0">
            <a:spAutoFit/>
          </a:bodyPr>
          <a:lstStyle/>
          <a:p>
            <a:pPr algn="ctr"/>
            <a:r>
              <a:rPr lang="en-US" sz="1500" b="1">
                <a:latin typeface="Roboto"/>
              </a:rPr>
              <a:t>NEGLECT  </a:t>
            </a:r>
          </a:p>
        </p:txBody>
      </p:sp>
      <p:sp>
        <p:nvSpPr>
          <p:cNvPr id="15" name="Rectangle 14"/>
          <p:cNvSpPr/>
          <p:nvPr/>
        </p:nvSpPr>
        <p:spPr>
          <a:xfrm>
            <a:off x="0" y="5378462"/>
            <a:ext cx="9144001" cy="553998"/>
          </a:xfrm>
          <a:prstGeom prst="rect">
            <a:avLst/>
          </a:prstGeom>
        </p:spPr>
        <p:txBody>
          <a:bodyPr wrap="square">
            <a:spAutoFit/>
          </a:bodyPr>
          <a:lstStyle/>
          <a:p>
            <a:pPr algn="ctr"/>
            <a:r>
              <a:rPr lang="en-US" sz="3000" b="1">
                <a:latin typeface="Roboto"/>
              </a:rPr>
              <a:t>Multiple forms of abuse can occur at once.</a:t>
            </a:r>
          </a:p>
        </p:txBody>
      </p:sp>
    </p:spTree>
    <p:extLst>
      <p:ext uri="{BB962C8B-B14F-4D97-AF65-F5344CB8AC3E}">
        <p14:creationId xmlns:p14="http://schemas.microsoft.com/office/powerpoint/2010/main" val="2460917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latin typeface="Roboto"/>
              </a:rPr>
              <a:t>ELDER ABUSE TAKES MANY FORMS</a:t>
            </a:r>
          </a:p>
        </p:txBody>
      </p:sp>
      <p:sp>
        <p:nvSpPr>
          <p:cNvPr id="3" name="Content Placeholder 2"/>
          <p:cNvSpPr>
            <a:spLocks noGrp="1"/>
          </p:cNvSpPr>
          <p:nvPr>
            <p:ph idx="1"/>
          </p:nvPr>
        </p:nvSpPr>
        <p:spPr/>
        <p:txBody>
          <a:bodyPr>
            <a:normAutofit fontScale="92500" lnSpcReduction="10000"/>
          </a:bodyPr>
          <a:lstStyle/>
          <a:p>
            <a:pPr marL="0" indent="0" algn="ctr">
              <a:buNone/>
            </a:pPr>
            <a:r>
              <a:rPr lang="en-US" sz="2200" b="1" dirty="0">
                <a:solidFill>
                  <a:schemeClr val="tx1"/>
                </a:solidFill>
                <a:latin typeface="Roboto"/>
              </a:rPr>
              <a:t>Elder abuse, the mistreatment or harming of an older person, is an injustice that we all need to prevent and address. </a:t>
            </a:r>
          </a:p>
          <a:p>
            <a:pPr marL="0" indent="0">
              <a:buNone/>
            </a:pPr>
            <a:endParaRPr lang="en-US" sz="2325" dirty="0">
              <a:solidFill>
                <a:schemeClr val="tx1"/>
              </a:solidFill>
              <a:latin typeface="Roboto"/>
            </a:endParaRPr>
          </a:p>
          <a:p>
            <a:pPr marL="0" indent="0">
              <a:buNone/>
            </a:pPr>
            <a:r>
              <a:rPr lang="en-US" sz="2325" dirty="0">
                <a:solidFill>
                  <a:schemeClr val="tx1"/>
                </a:solidFill>
                <a:latin typeface="Roboto"/>
              </a:rPr>
              <a:t>Elder Abuse occurs in both community and institutional settings and takes many forms, including: </a:t>
            </a:r>
            <a:br>
              <a:rPr lang="en-US" sz="2325" dirty="0">
                <a:solidFill>
                  <a:schemeClr val="tx1"/>
                </a:solidFill>
                <a:latin typeface="Roboto"/>
              </a:rPr>
            </a:br>
            <a:endParaRPr lang="en-US" sz="2325" dirty="0">
              <a:solidFill>
                <a:schemeClr val="tx1"/>
              </a:solidFill>
              <a:latin typeface="Roboto"/>
            </a:endParaRPr>
          </a:p>
          <a:p>
            <a:pPr lvl="4">
              <a:buFont typeface="Wingdings" panose="05000000000000000000" pitchFamily="2" charset="2"/>
              <a:buChar char="§"/>
            </a:pPr>
            <a:r>
              <a:rPr lang="en-US" sz="2325" dirty="0">
                <a:solidFill>
                  <a:schemeClr val="tx1"/>
                </a:solidFill>
                <a:latin typeface="Roboto"/>
              </a:rPr>
              <a:t>Physical abuse </a:t>
            </a:r>
          </a:p>
          <a:p>
            <a:pPr lvl="4">
              <a:buFont typeface="Wingdings" panose="05000000000000000000" pitchFamily="2" charset="2"/>
              <a:buChar char="§"/>
            </a:pPr>
            <a:r>
              <a:rPr lang="en-US" sz="2325" dirty="0">
                <a:solidFill>
                  <a:schemeClr val="tx1"/>
                </a:solidFill>
                <a:latin typeface="Roboto"/>
              </a:rPr>
              <a:t>Emotional/Psychological abuse </a:t>
            </a:r>
          </a:p>
          <a:p>
            <a:pPr lvl="4">
              <a:buFont typeface="Wingdings" panose="05000000000000000000" pitchFamily="2" charset="2"/>
              <a:buChar char="§"/>
            </a:pPr>
            <a:r>
              <a:rPr lang="en-US" sz="2325" dirty="0">
                <a:solidFill>
                  <a:schemeClr val="tx1"/>
                </a:solidFill>
                <a:latin typeface="Roboto"/>
              </a:rPr>
              <a:t>Sexual abuse</a:t>
            </a:r>
          </a:p>
          <a:p>
            <a:pPr lvl="4">
              <a:buFont typeface="Wingdings" panose="05000000000000000000" pitchFamily="2" charset="2"/>
              <a:buChar char="§"/>
            </a:pPr>
            <a:r>
              <a:rPr lang="en-US" sz="2325" dirty="0">
                <a:solidFill>
                  <a:schemeClr val="tx1"/>
                </a:solidFill>
                <a:latin typeface="Roboto"/>
              </a:rPr>
              <a:t>Neglect</a:t>
            </a:r>
          </a:p>
          <a:p>
            <a:pPr lvl="4">
              <a:buFont typeface="Wingdings" panose="05000000000000000000" pitchFamily="2" charset="2"/>
              <a:buChar char="§"/>
            </a:pPr>
            <a:r>
              <a:rPr lang="en-US" sz="2325" dirty="0">
                <a:solidFill>
                  <a:schemeClr val="tx1"/>
                </a:solidFill>
                <a:latin typeface="Roboto"/>
              </a:rPr>
              <a:t>Financial exploitation</a:t>
            </a:r>
          </a:p>
          <a:p>
            <a:pPr marL="1371600" lvl="4" indent="0">
              <a:buNone/>
            </a:pPr>
            <a:endParaRPr lang="en-US" sz="2325" dirty="0">
              <a:solidFill>
                <a:schemeClr val="tx1"/>
              </a:solidFill>
              <a:latin typeface="Roboto"/>
            </a:endParaRPr>
          </a:p>
          <a:p>
            <a:pPr marL="85725" indent="0" algn="ctr">
              <a:buNone/>
            </a:pPr>
            <a:r>
              <a:rPr lang="en-US" sz="1900" b="1" i="1" dirty="0">
                <a:solidFill>
                  <a:schemeClr val="tx1"/>
                </a:solidFill>
                <a:latin typeface="Roboto"/>
              </a:rPr>
              <a:t>Elder Abuse is believed to be widely under-detected and under-reported. </a:t>
            </a:r>
          </a:p>
          <a:p>
            <a:endParaRPr lang="en-US" dirty="0">
              <a:solidFill>
                <a:schemeClr val="tx1"/>
              </a:solidFill>
              <a:latin typeface="Roboto"/>
            </a:endParaRPr>
          </a:p>
        </p:txBody>
      </p:sp>
    </p:spTree>
    <p:extLst>
      <p:ext uri="{BB962C8B-B14F-4D97-AF65-F5344CB8AC3E}">
        <p14:creationId xmlns:p14="http://schemas.microsoft.com/office/powerpoint/2010/main" val="3536789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8181" y="1326832"/>
            <a:ext cx="7767638" cy="524649"/>
          </a:xfrm>
          <a:prstGeom prst="rect">
            <a:avLst/>
          </a:prstGeom>
        </p:spPr>
        <p:txBody>
          <a:bodyPr vert="horz" lIns="68580" tIns="34290" rIns="68580" bIns="34290" rtlCol="0" anchor="ctr">
            <a:normAutofit fontScale="97500"/>
          </a:bodyPr>
          <a:lstStyle>
            <a:lvl1pPr algn="ctr" defTabSz="342900" rtl="0" eaLnBrk="1" latinLnBrk="0" hangingPunct="1">
              <a:spcBef>
                <a:spcPct val="0"/>
              </a:spcBef>
              <a:buNone/>
              <a:defRPr sz="3300" b="1" kern="1200">
                <a:solidFill>
                  <a:schemeClr val="bg1"/>
                </a:solidFill>
                <a:latin typeface="+mj-lt"/>
                <a:ea typeface="+mj-ea"/>
                <a:cs typeface="+mj-cs"/>
              </a:defRPr>
            </a:lvl1pPr>
          </a:lstStyle>
          <a:p>
            <a:r>
              <a:rPr lang="en-US" sz="2475">
                <a:latin typeface="+mn-lt"/>
                <a:cs typeface="Times New Roman" panose="02020603050405020304" pitchFamily="18" charset="0"/>
              </a:rPr>
              <a:t>Risk</a:t>
            </a:r>
            <a:r>
              <a:rPr lang="en-US" sz="2475">
                <a:latin typeface="+mn-lt"/>
              </a:rPr>
              <a:t> </a:t>
            </a:r>
            <a:r>
              <a:rPr lang="en-US" sz="2475">
                <a:latin typeface="+mn-lt"/>
                <a:cs typeface="Times New Roman" panose="02020603050405020304" pitchFamily="18" charset="0"/>
              </a:rPr>
              <a:t>Factors</a:t>
            </a:r>
            <a:r>
              <a:rPr lang="en-US" sz="2475">
                <a:latin typeface="+mn-lt"/>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434" y="3176677"/>
            <a:ext cx="1626073" cy="2261751"/>
          </a:xfrm>
          <a:prstGeom prst="rect">
            <a:avLst/>
          </a:prstGeom>
        </p:spPr>
      </p:pic>
      <p:pic>
        <p:nvPicPr>
          <p:cNvPr id="6" name="Picture 5"/>
          <p:cNvPicPr>
            <a:picLocks noChangeAspect="1"/>
          </p:cNvPicPr>
          <p:nvPr/>
        </p:nvPicPr>
        <p:blipFill rotWithShape="1">
          <a:blip r:embed="rId4"/>
          <a:srcRect l="15833" t="535" r="15137" b="8294"/>
          <a:stretch/>
        </p:blipFill>
        <p:spPr>
          <a:xfrm>
            <a:off x="2707897" y="3176677"/>
            <a:ext cx="1740164" cy="2247001"/>
          </a:xfrm>
          <a:prstGeom prst="rect">
            <a:avLst/>
          </a:prstGeom>
        </p:spPr>
      </p:pic>
      <p:sp>
        <p:nvSpPr>
          <p:cNvPr id="7" name="Rectangle 6"/>
          <p:cNvSpPr/>
          <p:nvPr/>
        </p:nvSpPr>
        <p:spPr>
          <a:xfrm>
            <a:off x="6914425" y="3193227"/>
            <a:ext cx="1666349" cy="2247001"/>
          </a:xfrm>
          <a:prstGeom prst="rect">
            <a:avLst/>
          </a:prstGeom>
          <a:solidFill>
            <a:srgbClr val="8CC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4913236" y="3161927"/>
            <a:ext cx="1510614" cy="2261751"/>
          </a:xfrm>
          <a:prstGeom prst="rect">
            <a:avLst/>
          </a:prstGeom>
          <a:solidFill>
            <a:srgbClr val="F6F2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p:nvPicPr>
        <p:blipFill>
          <a:blip r:embed="rId5"/>
          <a:stretch>
            <a:fillRect/>
          </a:stretch>
        </p:blipFill>
        <p:spPr>
          <a:xfrm>
            <a:off x="4941532" y="3488986"/>
            <a:ext cx="1454022" cy="1723793"/>
          </a:xfrm>
          <a:prstGeom prst="rect">
            <a:avLst/>
          </a:prstGeom>
        </p:spPr>
      </p:pic>
      <p:sp>
        <p:nvSpPr>
          <p:cNvPr id="11" name="TextBox 10"/>
          <p:cNvSpPr txBox="1"/>
          <p:nvPr/>
        </p:nvSpPr>
        <p:spPr>
          <a:xfrm>
            <a:off x="388801" y="2608015"/>
            <a:ext cx="1965338" cy="346249"/>
          </a:xfrm>
          <a:prstGeom prst="rect">
            <a:avLst/>
          </a:prstGeom>
          <a:noFill/>
        </p:spPr>
        <p:txBody>
          <a:bodyPr wrap="square" rtlCol="0">
            <a:spAutoFit/>
          </a:bodyPr>
          <a:lstStyle/>
          <a:p>
            <a:pPr algn="ctr"/>
            <a:r>
              <a:rPr lang="en-US" sz="1650" b="1">
                <a:cs typeface="Times New Roman" panose="02020603050405020304" pitchFamily="18" charset="0"/>
              </a:rPr>
              <a:t>Isolation &amp; Location </a:t>
            </a:r>
          </a:p>
        </p:txBody>
      </p:sp>
      <p:sp>
        <p:nvSpPr>
          <p:cNvPr id="12" name="TextBox 11"/>
          <p:cNvSpPr txBox="1"/>
          <p:nvPr/>
        </p:nvSpPr>
        <p:spPr>
          <a:xfrm>
            <a:off x="2434759" y="2718559"/>
            <a:ext cx="2286440" cy="346249"/>
          </a:xfrm>
          <a:prstGeom prst="rect">
            <a:avLst/>
          </a:prstGeom>
          <a:noFill/>
        </p:spPr>
        <p:txBody>
          <a:bodyPr wrap="square" rtlCol="0">
            <a:spAutoFit/>
          </a:bodyPr>
          <a:lstStyle/>
          <a:p>
            <a:pPr algn="ctr"/>
            <a:r>
              <a:rPr lang="en-US" sz="1650" b="1">
                <a:cs typeface="Times New Roman" panose="02020603050405020304" pitchFamily="18" charset="0"/>
              </a:rPr>
              <a:t>Communication </a:t>
            </a:r>
          </a:p>
        </p:txBody>
      </p:sp>
      <p:sp>
        <p:nvSpPr>
          <p:cNvPr id="13" name="TextBox 12"/>
          <p:cNvSpPr txBox="1"/>
          <p:nvPr/>
        </p:nvSpPr>
        <p:spPr>
          <a:xfrm>
            <a:off x="4906053" y="2651205"/>
            <a:ext cx="1437482" cy="346249"/>
          </a:xfrm>
          <a:prstGeom prst="rect">
            <a:avLst/>
          </a:prstGeom>
          <a:noFill/>
        </p:spPr>
        <p:txBody>
          <a:bodyPr wrap="square" rtlCol="0">
            <a:spAutoFit/>
          </a:bodyPr>
          <a:lstStyle/>
          <a:p>
            <a:pPr algn="ctr"/>
            <a:r>
              <a:rPr lang="en-US" sz="1650" b="1">
                <a:cs typeface="Times New Roman" panose="02020603050405020304" pitchFamily="18" charset="0"/>
              </a:rPr>
              <a:t>Drug Use</a:t>
            </a:r>
          </a:p>
        </p:txBody>
      </p:sp>
      <p:sp>
        <p:nvSpPr>
          <p:cNvPr id="14" name="TextBox 13"/>
          <p:cNvSpPr txBox="1"/>
          <p:nvPr/>
        </p:nvSpPr>
        <p:spPr>
          <a:xfrm>
            <a:off x="7172396" y="2651205"/>
            <a:ext cx="1106190" cy="346249"/>
          </a:xfrm>
          <a:prstGeom prst="rect">
            <a:avLst/>
          </a:prstGeom>
          <a:noFill/>
        </p:spPr>
        <p:txBody>
          <a:bodyPr wrap="square" rtlCol="0">
            <a:spAutoFit/>
          </a:bodyPr>
          <a:lstStyle/>
          <a:p>
            <a:pPr algn="ctr"/>
            <a:r>
              <a:rPr lang="en-US" sz="1650" b="1">
                <a:cs typeface="Times New Roman" panose="02020603050405020304" pitchFamily="18" charset="0"/>
              </a:rPr>
              <a:t>Anxiety </a:t>
            </a:r>
          </a:p>
        </p:txBody>
      </p:sp>
      <p:sp>
        <p:nvSpPr>
          <p:cNvPr id="2" name="Rectangle 1"/>
          <p:cNvSpPr/>
          <p:nvPr/>
        </p:nvSpPr>
        <p:spPr>
          <a:xfrm>
            <a:off x="155461" y="5922063"/>
            <a:ext cx="8585200" cy="707886"/>
          </a:xfrm>
          <a:prstGeom prst="rect">
            <a:avLst/>
          </a:prstGeom>
        </p:spPr>
        <p:txBody>
          <a:bodyPr wrap="square">
            <a:spAutoFit/>
          </a:bodyPr>
          <a:lstStyle/>
          <a:p>
            <a:pPr lvl="0" algn="ctr" defTabSz="342900">
              <a:spcBef>
                <a:spcPct val="20000"/>
              </a:spcBef>
            </a:pPr>
            <a:r>
              <a:rPr lang="en-US" sz="2000" b="1">
                <a:solidFill>
                  <a:srgbClr val="261558"/>
                </a:solidFill>
                <a:latin typeface="Roboto"/>
              </a:rPr>
              <a:t>Elder Abuse can be prevented if we work together to create a stronger society that values and supports all of us as we age. </a:t>
            </a:r>
          </a:p>
        </p:txBody>
      </p:sp>
      <p:sp>
        <p:nvSpPr>
          <p:cNvPr id="3" name="Rectangle 2"/>
          <p:cNvSpPr/>
          <p:nvPr/>
        </p:nvSpPr>
        <p:spPr>
          <a:xfrm>
            <a:off x="440305" y="1663268"/>
            <a:ext cx="8015513" cy="646331"/>
          </a:xfrm>
          <a:prstGeom prst="rect">
            <a:avLst/>
          </a:prstGeom>
        </p:spPr>
        <p:txBody>
          <a:bodyPr wrap="square">
            <a:spAutoFit/>
          </a:bodyPr>
          <a:lstStyle/>
          <a:p>
            <a:r>
              <a:rPr lang="en-US">
                <a:latin typeface="Roboto"/>
              </a:rPr>
              <a:t>Elder Abuse can occur when strong social supports are not in place to keep us connected as we age.</a:t>
            </a:r>
          </a:p>
        </p:txBody>
      </p:sp>
      <p:pic>
        <p:nvPicPr>
          <p:cNvPr id="3074" name="Picture 2" descr="Image result for anxiety icon"/>
          <p:cNvPicPr>
            <a:picLocks noChangeAspect="1" noChangeArrowheads="1"/>
          </p:cNvPicPr>
          <p:nvPr/>
        </p:nvPicPr>
        <p:blipFill rotWithShape="1">
          <a:blip r:embed="rId6">
            <a:extLst>
              <a:ext uri="{28A0092B-C50C-407E-A947-70E740481C1C}">
                <a14:useLocalDpi xmlns:a14="http://schemas.microsoft.com/office/drawing/2010/main" val="0"/>
              </a:ext>
            </a:extLst>
          </a:blip>
          <a:srcRect l="3794" r="3253" b="6504"/>
          <a:stretch/>
        </p:blipFill>
        <p:spPr bwMode="auto">
          <a:xfrm>
            <a:off x="7045487" y="3461114"/>
            <a:ext cx="1412209" cy="173836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45347" y="474504"/>
            <a:ext cx="7810471" cy="600164"/>
          </a:xfrm>
          <a:prstGeom prst="rect">
            <a:avLst/>
          </a:prstGeom>
        </p:spPr>
        <p:txBody>
          <a:bodyPr wrap="none">
            <a:spAutoFit/>
          </a:bodyPr>
          <a:lstStyle/>
          <a:p>
            <a:r>
              <a:rPr lang="en-US" sz="3300" b="1" dirty="0">
                <a:solidFill>
                  <a:schemeClr val="bg1"/>
                </a:solidFill>
                <a:latin typeface="Roboto"/>
              </a:rPr>
              <a:t>HOW DOES ELDER ABUSE HAPPEN?</a:t>
            </a:r>
            <a:endParaRPr lang="en-US" sz="3300" b="1" dirty="0">
              <a:solidFill>
                <a:schemeClr val="bg1"/>
              </a:solidFill>
            </a:endParaRPr>
          </a:p>
        </p:txBody>
      </p:sp>
    </p:spTree>
    <p:extLst>
      <p:ext uri="{BB962C8B-B14F-4D97-AF65-F5344CB8AC3E}">
        <p14:creationId xmlns:p14="http://schemas.microsoft.com/office/powerpoint/2010/main" val="1414023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Roboto"/>
              </a:rPr>
              <a:t>SIGNS OF ELDER ABUSE</a:t>
            </a:r>
          </a:p>
        </p:txBody>
      </p:sp>
      <p:sp>
        <p:nvSpPr>
          <p:cNvPr id="6" name="Content Placeholder 4"/>
          <p:cNvSpPr txBox="1">
            <a:spLocks/>
          </p:cNvSpPr>
          <p:nvPr/>
        </p:nvSpPr>
        <p:spPr>
          <a:xfrm>
            <a:off x="457200" y="1678717"/>
            <a:ext cx="8575809" cy="1203719"/>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2400" kern="1200">
                <a:solidFill>
                  <a:schemeClr val="accent6"/>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accent6"/>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accent6"/>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accent6"/>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accent6"/>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sz="1900" dirty="0">
              <a:solidFill>
                <a:schemeClr val="tx1"/>
              </a:solidFill>
              <a:latin typeface="Roboto"/>
            </a:endParaRPr>
          </a:p>
          <a:p>
            <a:pPr marL="0" indent="0">
              <a:buNone/>
            </a:pPr>
            <a:endParaRPr lang="en-US" sz="1900" dirty="0">
              <a:solidFill>
                <a:schemeClr val="tx1"/>
              </a:solidFill>
              <a:latin typeface="Roboto"/>
            </a:endParaRPr>
          </a:p>
        </p:txBody>
      </p:sp>
      <p:graphicFrame>
        <p:nvGraphicFramePr>
          <p:cNvPr id="20" name="Table 19"/>
          <p:cNvGraphicFramePr>
            <a:graphicFrameLocks noGrp="1"/>
          </p:cNvGraphicFramePr>
          <p:nvPr>
            <p:extLst>
              <p:ext uri="{D42A27DB-BD31-4B8C-83A1-F6EECF244321}">
                <p14:modId xmlns:p14="http://schemas.microsoft.com/office/powerpoint/2010/main" val="3034001787"/>
              </p:ext>
            </p:extLst>
          </p:nvPr>
        </p:nvGraphicFramePr>
        <p:xfrm>
          <a:off x="566352" y="2998783"/>
          <a:ext cx="8076984" cy="3317251"/>
        </p:xfrm>
        <a:graphic>
          <a:graphicData uri="http://schemas.openxmlformats.org/drawingml/2006/table">
            <a:tbl>
              <a:tblPr firstRow="1" bandRow="1">
                <a:tableStyleId>{2D5ABB26-0587-4C30-8999-92F81FD0307C}</a:tableStyleId>
              </a:tblPr>
              <a:tblGrid>
                <a:gridCol w="4038492">
                  <a:extLst>
                    <a:ext uri="{9D8B030D-6E8A-4147-A177-3AD203B41FA5}">
                      <a16:colId xmlns:a16="http://schemas.microsoft.com/office/drawing/2014/main" xmlns="" val="1901997460"/>
                    </a:ext>
                  </a:extLst>
                </a:gridCol>
                <a:gridCol w="4038492">
                  <a:extLst>
                    <a:ext uri="{9D8B030D-6E8A-4147-A177-3AD203B41FA5}">
                      <a16:colId xmlns:a16="http://schemas.microsoft.com/office/drawing/2014/main" xmlns="" val="614213764"/>
                    </a:ext>
                  </a:extLst>
                </a:gridCol>
              </a:tblGrid>
              <a:tr h="3317251">
                <a:tc>
                  <a:txBody>
                    <a:bodyPr/>
                    <a:lstStyle/>
                    <a:p>
                      <a:pPr marL="171450" marR="0" lvl="1" indent="-171450" algn="l" defTabSz="3429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100" dirty="0">
                          <a:latin typeface="Roboto"/>
                        </a:rPr>
                        <a:t>Broken bones, bruises, and welts</a:t>
                      </a:r>
                    </a:p>
                    <a:p>
                      <a:pPr marL="171450" marR="0" lvl="1" indent="-171450" algn="l" defTabSz="3429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100" dirty="0">
                          <a:latin typeface="Roboto"/>
                        </a:rPr>
                        <a:t>Untreated bed sores</a:t>
                      </a:r>
                    </a:p>
                    <a:p>
                      <a:pPr marL="171450" marR="0" lvl="1" indent="-171450" algn="l" defTabSz="3429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100" dirty="0" smtClean="0">
                          <a:latin typeface="Roboto"/>
                        </a:rPr>
                        <a:t>Torn</a:t>
                      </a:r>
                      <a:r>
                        <a:rPr lang="en-US" sz="2100" dirty="0">
                          <a:latin typeface="Roboto"/>
                        </a:rPr>
                        <a:t>, stained, or bloody underclothing</a:t>
                      </a:r>
                    </a:p>
                    <a:p>
                      <a:pPr marL="171450" marR="0" lvl="1" indent="-171450" algn="l" defTabSz="3429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100" dirty="0">
                          <a:latin typeface="Roboto"/>
                        </a:rPr>
                        <a:t>Sexually transmitted diseases without clear explanations</a:t>
                      </a:r>
                    </a:p>
                  </a:txBody>
                  <a:tcPr/>
                </a:tc>
                <a:tc>
                  <a:txBody>
                    <a:bodyPr/>
                    <a:lstStyle/>
                    <a:p>
                      <a:pPr marL="171450" marR="0" lvl="1" indent="-171450" algn="l" defTabSz="3429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100" dirty="0">
                          <a:latin typeface="Roboto"/>
                        </a:rPr>
                        <a:t>Dirtiness, poor nutrition, or dehydration</a:t>
                      </a:r>
                    </a:p>
                    <a:p>
                      <a:pPr marL="171450" marR="0" lvl="1" indent="-171450" algn="l" defTabSz="3429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100" dirty="0">
                          <a:latin typeface="Roboto"/>
                        </a:rPr>
                        <a:t>Poor living</a:t>
                      </a:r>
                      <a:r>
                        <a:rPr lang="en-US" sz="2100" baseline="0" dirty="0">
                          <a:latin typeface="Roboto"/>
                        </a:rPr>
                        <a:t> conditions</a:t>
                      </a:r>
                      <a:endParaRPr lang="en-US" sz="2100" dirty="0">
                        <a:latin typeface="Roboto"/>
                      </a:endParaRPr>
                    </a:p>
                    <a:p>
                      <a:pPr marL="171450" marR="0" lvl="1" indent="-171450" algn="l" defTabSz="3429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100" dirty="0">
                          <a:latin typeface="Roboto"/>
                        </a:rPr>
                        <a:t>Lack of medical aids [glasses, walker, teeth, hearing aid, or medications]</a:t>
                      </a:r>
                    </a:p>
                    <a:p>
                      <a:pPr marL="171450" marR="0" lvl="1" indent="-171450" algn="l" defTabSz="3429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100" dirty="0">
                          <a:latin typeface="Roboto"/>
                        </a:rPr>
                        <a:t>Over/under medicated</a:t>
                      </a:r>
                    </a:p>
                    <a:p>
                      <a:pPr algn="l"/>
                      <a:endParaRPr lang="en-US" sz="2100" dirty="0">
                        <a:latin typeface="Roboto"/>
                      </a:endParaRPr>
                    </a:p>
                  </a:txBody>
                  <a:tcPr/>
                </a:tc>
                <a:extLst>
                  <a:ext uri="{0D108BD9-81ED-4DB2-BD59-A6C34878D82A}">
                    <a16:rowId xmlns:a16="http://schemas.microsoft.com/office/drawing/2014/main" xmlns="" val="3076121544"/>
                  </a:ext>
                </a:extLst>
              </a:tr>
            </a:tbl>
          </a:graphicData>
        </a:graphic>
      </p:graphicFrame>
      <p:sp>
        <p:nvSpPr>
          <p:cNvPr id="24" name="Content Placeholder 4"/>
          <p:cNvSpPr txBox="1">
            <a:spLocks/>
          </p:cNvSpPr>
          <p:nvPr/>
        </p:nvSpPr>
        <p:spPr>
          <a:xfrm>
            <a:off x="3534544" y="1873465"/>
            <a:ext cx="3061648" cy="645901"/>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2400" kern="1200">
                <a:solidFill>
                  <a:schemeClr val="accent6"/>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accent6"/>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accent6"/>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accent6"/>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accent6"/>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3000" b="1" dirty="0">
                <a:solidFill>
                  <a:schemeClr val="tx1"/>
                </a:solidFill>
                <a:latin typeface="Roboto"/>
              </a:rPr>
              <a:t>Physical Signs</a:t>
            </a:r>
            <a:endParaRPr lang="en-US" sz="1900" dirty="0">
              <a:solidFill>
                <a:schemeClr val="tx1"/>
              </a:solidFill>
              <a:latin typeface="Roboto"/>
            </a:endParaRPr>
          </a:p>
          <a:p>
            <a:pPr marL="0" indent="0" algn="ctr">
              <a:buNone/>
            </a:pPr>
            <a:endParaRPr lang="en-US" sz="1900" dirty="0">
              <a:solidFill>
                <a:schemeClr val="tx1"/>
              </a:solidFill>
              <a:latin typeface="Roboto"/>
            </a:endParaRPr>
          </a:p>
        </p:txBody>
      </p:sp>
      <p:pic>
        <p:nvPicPr>
          <p:cNvPr id="2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145" y="1822027"/>
            <a:ext cx="748779" cy="748779"/>
          </a:xfrm>
          <a:prstGeom prst="rect">
            <a:avLst/>
          </a:prstGeom>
        </p:spPr>
      </p:pic>
    </p:spTree>
    <p:extLst>
      <p:ext uri="{BB962C8B-B14F-4D97-AF65-F5344CB8AC3E}">
        <p14:creationId xmlns:p14="http://schemas.microsoft.com/office/powerpoint/2010/main" val="38069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Roboto"/>
              </a:rPr>
              <a:t>SIGNS OF ELDER ABUSE</a:t>
            </a:r>
          </a:p>
        </p:txBody>
      </p:sp>
      <p:graphicFrame>
        <p:nvGraphicFramePr>
          <p:cNvPr id="20" name="Table 19"/>
          <p:cNvGraphicFramePr>
            <a:graphicFrameLocks noGrp="1"/>
          </p:cNvGraphicFramePr>
          <p:nvPr>
            <p:extLst>
              <p:ext uri="{D42A27DB-BD31-4B8C-83A1-F6EECF244321}">
                <p14:modId xmlns:p14="http://schemas.microsoft.com/office/powerpoint/2010/main" val="2863049563"/>
              </p:ext>
            </p:extLst>
          </p:nvPr>
        </p:nvGraphicFramePr>
        <p:xfrm>
          <a:off x="1300329" y="2189081"/>
          <a:ext cx="8127999" cy="1726636"/>
        </p:xfrm>
        <a:graphic>
          <a:graphicData uri="http://schemas.openxmlformats.org/drawingml/2006/table">
            <a:tbl>
              <a:tblPr firstRow="1" bandRow="1">
                <a:tableStyleId>{2D5ABB26-0587-4C30-8999-92F81FD0307C}</a:tableStyleId>
              </a:tblPr>
              <a:tblGrid>
                <a:gridCol w="8127999">
                  <a:extLst>
                    <a:ext uri="{9D8B030D-6E8A-4147-A177-3AD203B41FA5}">
                      <a16:colId xmlns:a16="http://schemas.microsoft.com/office/drawing/2014/main" xmlns="" val="1901997460"/>
                    </a:ext>
                  </a:extLst>
                </a:gridCol>
              </a:tblGrid>
              <a:tr h="1726636">
                <a:tc>
                  <a:txBody>
                    <a:bodyPr/>
                    <a:lstStyle/>
                    <a:p>
                      <a:pPr marL="171450" marR="0" lvl="1" indent="-171450" algn="l" defTabSz="3429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100">
                          <a:latin typeface="Roboto"/>
                        </a:rPr>
                        <a:t>Unusual</a:t>
                      </a:r>
                      <a:r>
                        <a:rPr lang="en-US" sz="2100" baseline="0">
                          <a:latin typeface="Roboto"/>
                        </a:rPr>
                        <a:t> changes in behavior or sleep</a:t>
                      </a:r>
                    </a:p>
                    <a:p>
                      <a:pPr marL="171450" marR="0" lvl="1" indent="-171450" algn="l" defTabSz="3429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100" baseline="0">
                          <a:latin typeface="Roboto"/>
                        </a:rPr>
                        <a:t>Fear or anxiety</a:t>
                      </a:r>
                    </a:p>
                    <a:p>
                      <a:pPr marL="171450" marR="0" lvl="1" indent="-171450" algn="l" defTabSz="3429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100" baseline="0">
                          <a:latin typeface="Roboto"/>
                        </a:rPr>
                        <a:t>Isolation from friends or family</a:t>
                      </a:r>
                    </a:p>
                    <a:p>
                      <a:pPr marL="171450" marR="0" lvl="1" indent="-171450" algn="l" defTabSz="3429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100" baseline="0">
                          <a:latin typeface="Roboto"/>
                        </a:rPr>
                        <a:t>Withdrawal from normal activities</a:t>
                      </a:r>
                    </a:p>
                    <a:p>
                      <a:pPr marL="171450" marR="0" lvl="1" indent="-171450" algn="l" defTabSz="3429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100" baseline="0">
                          <a:latin typeface="Roboto"/>
                        </a:rPr>
                        <a:t>Sadness</a:t>
                      </a:r>
                      <a:endParaRPr lang="en-US" sz="2100">
                        <a:latin typeface="Roboto"/>
                      </a:endParaRPr>
                    </a:p>
                  </a:txBody>
                  <a:tcPr/>
                </a:tc>
                <a:extLst>
                  <a:ext uri="{0D108BD9-81ED-4DB2-BD59-A6C34878D82A}">
                    <a16:rowId xmlns:a16="http://schemas.microsoft.com/office/drawing/2014/main" xmlns="" val="3076121544"/>
                  </a:ext>
                </a:extLst>
              </a:tr>
            </a:tbl>
          </a:graphicData>
        </a:graphic>
      </p:graphicFrame>
      <p:sp>
        <p:nvSpPr>
          <p:cNvPr id="24" name="Content Placeholder 4"/>
          <p:cNvSpPr txBox="1">
            <a:spLocks/>
          </p:cNvSpPr>
          <p:nvPr/>
        </p:nvSpPr>
        <p:spPr>
          <a:xfrm>
            <a:off x="1119022" y="1656151"/>
            <a:ext cx="8119754" cy="645901"/>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2400" kern="1200">
                <a:solidFill>
                  <a:schemeClr val="accent6"/>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accent6"/>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accent6"/>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accent6"/>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accent6"/>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2800" b="1">
                <a:solidFill>
                  <a:schemeClr val="tx1"/>
                </a:solidFill>
                <a:latin typeface="Roboto"/>
              </a:rPr>
              <a:t>Emotional &amp; Behavioral Signs</a:t>
            </a:r>
            <a:endParaRPr lang="en-US" sz="1900">
              <a:solidFill>
                <a:schemeClr val="tx1"/>
              </a:solidFill>
              <a:latin typeface="Roboto"/>
            </a:endParaRPr>
          </a:p>
          <a:p>
            <a:pPr marL="0" indent="0" algn="ctr">
              <a:buNone/>
            </a:pPr>
            <a:endParaRPr lang="en-US" sz="1900">
              <a:solidFill>
                <a:schemeClr val="tx1"/>
              </a:solidFill>
              <a:latin typeface="Roboto"/>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1614540"/>
            <a:ext cx="687511" cy="687511"/>
          </a:xfrm>
          <a:prstGeom prst="rect">
            <a:avLst/>
          </a:prstGeom>
        </p:spPr>
      </p:pic>
      <p:sp>
        <p:nvSpPr>
          <p:cNvPr id="9" name="Content Placeholder 4"/>
          <p:cNvSpPr txBox="1">
            <a:spLocks/>
          </p:cNvSpPr>
          <p:nvPr/>
        </p:nvSpPr>
        <p:spPr>
          <a:xfrm>
            <a:off x="1167960" y="4057021"/>
            <a:ext cx="6040643" cy="645901"/>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2400" kern="1200">
                <a:solidFill>
                  <a:schemeClr val="accent6"/>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accent6"/>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accent6"/>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accent6"/>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accent6"/>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2800" b="1">
                <a:solidFill>
                  <a:schemeClr val="tx1"/>
                </a:solidFill>
                <a:latin typeface="Roboto"/>
              </a:rPr>
              <a:t>Financial Signs</a:t>
            </a:r>
          </a:p>
          <a:p>
            <a:pPr marL="0" indent="0">
              <a:buNone/>
            </a:pPr>
            <a:endParaRPr lang="en-US" sz="1900">
              <a:solidFill>
                <a:schemeClr val="tx1"/>
              </a:solidFill>
              <a:latin typeface="Roboto"/>
            </a:endParaRPr>
          </a:p>
          <a:p>
            <a:pPr marL="0" indent="0">
              <a:buNone/>
            </a:pPr>
            <a:endParaRPr lang="en-US" sz="1900">
              <a:solidFill>
                <a:schemeClr val="tx1"/>
              </a:solidFill>
              <a:latin typeface="Roboto"/>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00" y="3968020"/>
            <a:ext cx="712622" cy="712622"/>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747932833"/>
              </p:ext>
            </p:extLst>
          </p:nvPr>
        </p:nvGraphicFramePr>
        <p:xfrm>
          <a:off x="930138" y="4520849"/>
          <a:ext cx="7815829" cy="2011680"/>
        </p:xfrm>
        <a:graphic>
          <a:graphicData uri="http://schemas.openxmlformats.org/drawingml/2006/table">
            <a:tbl>
              <a:tblPr firstRow="1" bandRow="1">
                <a:tableStyleId>{2D5ABB26-0587-4C30-8999-92F81FD0307C}</a:tableStyleId>
              </a:tblPr>
              <a:tblGrid>
                <a:gridCol w="7815829">
                  <a:extLst>
                    <a:ext uri="{9D8B030D-6E8A-4147-A177-3AD203B41FA5}">
                      <a16:colId xmlns:a16="http://schemas.microsoft.com/office/drawing/2014/main" xmlns="" val="1901997460"/>
                    </a:ext>
                  </a:extLst>
                </a:gridCol>
              </a:tblGrid>
              <a:tr h="1726636">
                <a:tc>
                  <a:txBody>
                    <a:bodyPr/>
                    <a:lstStyle/>
                    <a:p>
                      <a:pPr lvl="1">
                        <a:buFont typeface="Wingdings" panose="05000000000000000000" pitchFamily="2" charset="2"/>
                        <a:buChar char="§"/>
                      </a:pPr>
                      <a:r>
                        <a:rPr lang="en-US" sz="2100" baseline="0">
                          <a:latin typeface="Roboto"/>
                        </a:rPr>
                        <a:t> </a:t>
                      </a:r>
                      <a:r>
                        <a:rPr lang="en-US" sz="2100">
                          <a:latin typeface="Roboto"/>
                        </a:rPr>
                        <a:t>Unusual changes in a bank account or money management  </a:t>
                      </a:r>
                    </a:p>
                    <a:p>
                      <a:pPr lvl="1">
                        <a:buFont typeface="Wingdings" panose="05000000000000000000" pitchFamily="2" charset="2"/>
                        <a:buNone/>
                      </a:pPr>
                      <a:r>
                        <a:rPr lang="en-US" sz="2100">
                          <a:latin typeface="Roboto"/>
                        </a:rPr>
                        <a:t>   services  </a:t>
                      </a:r>
                    </a:p>
                    <a:p>
                      <a:pPr lvl="1">
                        <a:buFont typeface="Wingdings" panose="05000000000000000000" pitchFamily="2" charset="2"/>
                        <a:buChar char="§"/>
                      </a:pPr>
                      <a:r>
                        <a:rPr lang="en-US" sz="2100">
                          <a:latin typeface="Roboto"/>
                        </a:rPr>
                        <a:t> Unusual or sudden changes in a will or other financial</a:t>
                      </a:r>
                    </a:p>
                    <a:p>
                      <a:pPr lvl="1">
                        <a:buFont typeface="Wingdings" panose="05000000000000000000" pitchFamily="2" charset="2"/>
                        <a:buNone/>
                      </a:pPr>
                      <a:r>
                        <a:rPr lang="en-US" sz="2100">
                          <a:latin typeface="Roboto"/>
                        </a:rPr>
                        <a:t>   documents </a:t>
                      </a:r>
                    </a:p>
                    <a:p>
                      <a:pPr lvl="1">
                        <a:buFont typeface="Wingdings" panose="05000000000000000000" pitchFamily="2" charset="2"/>
                        <a:buChar char="§"/>
                      </a:pPr>
                      <a:r>
                        <a:rPr lang="en-US" sz="2100">
                          <a:latin typeface="Roboto"/>
                        </a:rPr>
                        <a:t> Fraudulent</a:t>
                      </a:r>
                      <a:r>
                        <a:rPr lang="en-US" sz="2100" baseline="0">
                          <a:latin typeface="Roboto"/>
                        </a:rPr>
                        <a:t> signatures on financial documents </a:t>
                      </a:r>
                      <a:r>
                        <a:rPr lang="en-US" sz="2100">
                          <a:latin typeface="Roboto"/>
                        </a:rPr>
                        <a:t> </a:t>
                      </a:r>
                    </a:p>
                    <a:p>
                      <a:pPr lvl="1">
                        <a:buFont typeface="Wingdings" panose="05000000000000000000" pitchFamily="2" charset="2"/>
                        <a:buChar char="§"/>
                      </a:pPr>
                      <a:r>
                        <a:rPr lang="en-US" sz="2100">
                          <a:latin typeface="Roboto"/>
                        </a:rPr>
                        <a:t> Unpaid bills </a:t>
                      </a:r>
                    </a:p>
                  </a:txBody>
                  <a:tcPr/>
                </a:tc>
                <a:extLst>
                  <a:ext uri="{0D108BD9-81ED-4DB2-BD59-A6C34878D82A}">
                    <a16:rowId xmlns:a16="http://schemas.microsoft.com/office/drawing/2014/main" xmlns="" val="3076121544"/>
                  </a:ext>
                </a:extLst>
              </a:tr>
            </a:tbl>
          </a:graphicData>
        </a:graphic>
      </p:graphicFrame>
    </p:spTree>
    <p:extLst>
      <p:ext uri="{BB962C8B-B14F-4D97-AF65-F5344CB8AC3E}">
        <p14:creationId xmlns:p14="http://schemas.microsoft.com/office/powerpoint/2010/main" val="2054063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6200" y="1719071"/>
            <a:ext cx="4902692" cy="4407408"/>
          </a:xfrm>
        </p:spPr>
        <p:txBody>
          <a:bodyPr>
            <a:normAutofit fontScale="92500" lnSpcReduction="10000"/>
          </a:bodyPr>
          <a:lstStyle/>
          <a:p>
            <a:pPr>
              <a:buFont typeface="Arial" panose="020B0604020202020204" pitchFamily="34" charset="0"/>
              <a:buChar char="•"/>
            </a:pPr>
            <a:endParaRPr lang="en-US" sz="2600">
              <a:solidFill>
                <a:schemeClr val="tx1"/>
              </a:solidFill>
            </a:endParaRPr>
          </a:p>
          <a:p>
            <a:pPr>
              <a:buFont typeface="Arial" panose="020B0604020202020204" pitchFamily="34" charset="0"/>
              <a:buChar char="•"/>
            </a:pPr>
            <a:r>
              <a:rPr lang="en-US" sz="2600">
                <a:solidFill>
                  <a:schemeClr val="tx1"/>
                </a:solidFill>
              </a:rPr>
              <a:t>Adult Protective Services </a:t>
            </a:r>
            <a:r>
              <a:rPr lang="en-US" sz="2600" b="1">
                <a:solidFill>
                  <a:schemeClr val="tx1"/>
                </a:solidFill>
              </a:rPr>
              <a:t>http:www.napsa-now.org/</a:t>
            </a:r>
            <a:endParaRPr lang="en-US" sz="2600">
              <a:solidFill>
                <a:schemeClr val="tx1"/>
              </a:solidFill>
            </a:endParaRPr>
          </a:p>
          <a:p>
            <a:pPr>
              <a:buFont typeface="Arial" panose="020B0604020202020204" pitchFamily="34" charset="0"/>
              <a:buChar char="•"/>
            </a:pPr>
            <a:endParaRPr lang="en-US" sz="2600">
              <a:solidFill>
                <a:schemeClr val="tx1"/>
              </a:solidFill>
            </a:endParaRPr>
          </a:p>
          <a:p>
            <a:pPr>
              <a:buFont typeface="Arial" panose="020B0604020202020204" pitchFamily="34" charset="0"/>
              <a:buChar char="•"/>
            </a:pPr>
            <a:r>
              <a:rPr lang="en-US" sz="2600">
                <a:solidFill>
                  <a:schemeClr val="tx1"/>
                </a:solidFill>
              </a:rPr>
              <a:t>Domestic Violence personnel focused on Abuse in Later Life </a:t>
            </a:r>
            <a:r>
              <a:rPr lang="en-US" sz="2600">
                <a:solidFill>
                  <a:schemeClr val="tx1"/>
                </a:solidFill>
                <a:hlinkClick r:id="rId3"/>
              </a:rPr>
              <a:t>www.ncall.org</a:t>
            </a:r>
            <a:endParaRPr lang="en-US" sz="2600">
              <a:solidFill>
                <a:schemeClr val="tx1"/>
              </a:solidFill>
            </a:endParaRPr>
          </a:p>
          <a:p>
            <a:pPr marL="45720" indent="0">
              <a:buNone/>
            </a:pPr>
            <a:endParaRPr lang="en-US" sz="2600">
              <a:solidFill>
                <a:schemeClr val="tx1"/>
              </a:solidFill>
            </a:endParaRPr>
          </a:p>
          <a:p>
            <a:pPr>
              <a:buFont typeface="Arial" panose="020B0604020202020204" pitchFamily="34" charset="0"/>
              <a:buChar char="•"/>
            </a:pPr>
            <a:r>
              <a:rPr lang="en-US" sz="2600">
                <a:solidFill>
                  <a:schemeClr val="tx1"/>
                </a:solidFill>
              </a:rPr>
              <a:t>Some trending in the medical field-www.ncea.aoa.gov –research Dr. Laura Mosqueda </a:t>
            </a:r>
          </a:p>
          <a:p>
            <a:endParaRPr lang="en-US"/>
          </a:p>
        </p:txBody>
      </p:sp>
      <p:sp>
        <p:nvSpPr>
          <p:cNvPr id="2" name="Title 1"/>
          <p:cNvSpPr>
            <a:spLocks noGrp="1"/>
          </p:cNvSpPr>
          <p:nvPr>
            <p:ph type="title"/>
          </p:nvPr>
        </p:nvSpPr>
        <p:spPr>
          <a:xfrm>
            <a:off x="381000" y="304800"/>
            <a:ext cx="8381260" cy="1054394"/>
          </a:xfrm>
        </p:spPr>
        <p:txBody>
          <a:bodyPr>
            <a:normAutofit/>
          </a:bodyPr>
          <a:lstStyle/>
          <a:p>
            <a:r>
              <a:rPr lang="en-US" b="1" dirty="0"/>
              <a:t>OUR EXPERTS ON PHYSICAL ABUSE</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761740"/>
            <a:ext cx="1743458" cy="1743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descr="http://ncall.us/sites/ncall.us/files/images/log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077" y="3641931"/>
            <a:ext cx="2776323" cy="9300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id:image003.jpg@01D0BD79.E248AAD0"/>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643129" y="4800600"/>
            <a:ext cx="2286000" cy="148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4455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176" y="1993392"/>
            <a:ext cx="5486401" cy="4407408"/>
          </a:xfrm>
        </p:spPr>
        <p:txBody>
          <a:bodyPr/>
          <a:lstStyle/>
          <a:p>
            <a:pPr>
              <a:buFont typeface="Arial" panose="020B0604020202020204" pitchFamily="34" charset="0"/>
              <a:buChar char="•"/>
            </a:pPr>
            <a:r>
              <a:rPr lang="en-US" dirty="0">
                <a:solidFill>
                  <a:schemeClr val="tx1"/>
                </a:solidFill>
              </a:rPr>
              <a:t>Federal Trade Commission </a:t>
            </a:r>
            <a:r>
              <a:rPr lang="en-US" dirty="0">
                <a:solidFill>
                  <a:schemeClr val="tx1"/>
                </a:solidFill>
                <a:hlinkClick r:id="rId3"/>
              </a:rPr>
              <a:t>www.ftccomplaintassistant.gov</a:t>
            </a:r>
            <a:r>
              <a:rPr lang="en-US" dirty="0">
                <a:solidFill>
                  <a:schemeClr val="tx1"/>
                </a:solidFill>
              </a:rPr>
              <a:t> 1.877.382.4357</a:t>
            </a:r>
          </a:p>
          <a:p>
            <a:pPr>
              <a:buFont typeface="Arial" panose="020B0604020202020204" pitchFamily="34" charset="0"/>
              <a:buChar char="•"/>
            </a:pPr>
            <a:r>
              <a:rPr lang="en-US" dirty="0">
                <a:solidFill>
                  <a:schemeClr val="tx1"/>
                </a:solidFill>
              </a:rPr>
              <a:t>Internet Crime Complaint-www.ic3.gov </a:t>
            </a:r>
          </a:p>
          <a:p>
            <a:pPr>
              <a:buFont typeface="Arial" panose="020B0604020202020204" pitchFamily="34" charset="0"/>
              <a:buChar char="•"/>
            </a:pPr>
            <a:r>
              <a:rPr lang="en-US" dirty="0">
                <a:solidFill>
                  <a:schemeClr val="tx1"/>
                </a:solidFill>
              </a:rPr>
              <a:t>Consumer Financial Protection Bureau</a:t>
            </a:r>
          </a:p>
          <a:p>
            <a:pPr marL="45720" indent="0">
              <a:buNone/>
            </a:pPr>
            <a:r>
              <a:rPr lang="en-US" dirty="0">
                <a:solidFill>
                  <a:schemeClr val="tx1"/>
                </a:solidFill>
              </a:rPr>
              <a:t>   http://www.consumerfinance.gov/</a:t>
            </a:r>
          </a:p>
          <a:p>
            <a:endParaRPr lang="en-US" dirty="0"/>
          </a:p>
        </p:txBody>
      </p:sp>
      <p:sp>
        <p:nvSpPr>
          <p:cNvPr id="2" name="Title 1"/>
          <p:cNvSpPr>
            <a:spLocks noGrp="1"/>
          </p:cNvSpPr>
          <p:nvPr>
            <p:ph type="title"/>
          </p:nvPr>
        </p:nvSpPr>
        <p:spPr>
          <a:xfrm>
            <a:off x="381000" y="228600"/>
            <a:ext cx="8381260" cy="1054394"/>
          </a:xfrm>
        </p:spPr>
        <p:txBody>
          <a:bodyPr/>
          <a:lstStyle/>
          <a:p>
            <a:r>
              <a:rPr lang="en-US" b="1" dirty="0">
                <a:latin typeface="Roboto"/>
              </a:rPr>
              <a:t>OUR EXPERTS ON FINANCIAL ABUSE</a:t>
            </a:r>
          </a:p>
        </p:txBody>
      </p:sp>
      <p:pic>
        <p:nvPicPr>
          <p:cNvPr id="10242" name="Picture 2" descr="http://files.consumerfinance.gov/f/CFPB_2tone_Horiz_RG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4493543"/>
            <a:ext cx="5649382" cy="2212057"/>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http://upload.wikimedia.org/wikipedia/commons/thumb/4/43/US-FederalTradeCommission-Seal.svg/2000px-US-FederalTradeCommission-Seal.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4224868"/>
            <a:ext cx="2328332" cy="232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426099"/>
      </p:ext>
    </p:extLst>
  </p:cSld>
  <p:clrMapOvr>
    <a:masterClrMapping/>
  </p:clrMapOvr>
  <p:transition spd="slow">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Roboto"/>
              </a:rPr>
              <a:t>COVID-19 AND SCAMS</a:t>
            </a:r>
          </a:p>
        </p:txBody>
      </p:sp>
      <p:sp>
        <p:nvSpPr>
          <p:cNvPr id="3" name="Content Placeholder 2"/>
          <p:cNvSpPr>
            <a:spLocks noGrp="1"/>
          </p:cNvSpPr>
          <p:nvPr>
            <p:ph idx="1"/>
          </p:nvPr>
        </p:nvSpPr>
        <p:spPr/>
        <p:txBody>
          <a:bodyPr vert="horz" lIns="91440" tIns="45720" rIns="91440" bIns="45720" rtlCol="0" anchor="t">
            <a:normAutofit/>
          </a:bodyPr>
          <a:lstStyle/>
          <a:p>
            <a:r>
              <a:rPr lang="en-US" dirty="0">
                <a:solidFill>
                  <a:schemeClr val="tx1"/>
                </a:solidFill>
              </a:rPr>
              <a:t>Expect scams to be on the rise</a:t>
            </a:r>
          </a:p>
          <a:p>
            <a:r>
              <a:rPr lang="en-US" dirty="0">
                <a:solidFill>
                  <a:schemeClr val="tx1"/>
                </a:solidFill>
              </a:rPr>
              <a:t>Scammers </a:t>
            </a:r>
            <a:r>
              <a:rPr lang="en-US" u="sng" dirty="0">
                <a:solidFill>
                  <a:schemeClr val="tx1"/>
                </a:solidFill>
              </a:rPr>
              <a:t>will</a:t>
            </a:r>
            <a:r>
              <a:rPr lang="en-US" dirty="0">
                <a:solidFill>
                  <a:schemeClr val="tx1"/>
                </a:solidFill>
              </a:rPr>
              <a:t> prey on susceptible and isolated older people</a:t>
            </a:r>
            <a:endParaRPr lang="en-US" dirty="0">
              <a:solidFill>
                <a:schemeClr val="tx1"/>
              </a:solidFill>
              <a:cs typeface="Calibri"/>
            </a:endParaRPr>
          </a:p>
          <a:p>
            <a:endParaRPr lang="en-US" dirty="0">
              <a:solidFill>
                <a:schemeClr val="tx1"/>
              </a:solidFill>
            </a:endParaRPr>
          </a:p>
          <a:p>
            <a:r>
              <a:rPr lang="en-US" dirty="0">
                <a:solidFill>
                  <a:schemeClr val="tx1"/>
                </a:solidFill>
              </a:rPr>
              <a:t>How will they do it?:</a:t>
            </a:r>
          </a:p>
          <a:p>
            <a:pPr marL="556895" lvl="1" indent="-213995"/>
            <a:r>
              <a:rPr lang="en-US" dirty="0">
                <a:solidFill>
                  <a:schemeClr val="tx1"/>
                </a:solidFill>
              </a:rPr>
              <a:t>Incite fear</a:t>
            </a:r>
            <a:endParaRPr lang="en-US" dirty="0">
              <a:solidFill>
                <a:schemeClr val="tx1"/>
              </a:solidFill>
              <a:cs typeface="Calibri"/>
            </a:endParaRPr>
          </a:p>
          <a:p>
            <a:pPr marL="556895" lvl="1" indent="-213995"/>
            <a:r>
              <a:rPr lang="en-US" dirty="0">
                <a:solidFill>
                  <a:schemeClr val="tx1"/>
                </a:solidFill>
              </a:rPr>
              <a:t>Make something sound urgent</a:t>
            </a:r>
            <a:endParaRPr lang="en-US" dirty="0">
              <a:solidFill>
                <a:schemeClr val="tx1"/>
              </a:solidFill>
              <a:cs typeface="Calibri"/>
            </a:endParaRPr>
          </a:p>
          <a:p>
            <a:pPr marL="556895" lvl="1" indent="-213995"/>
            <a:r>
              <a:rPr lang="en-US" dirty="0">
                <a:solidFill>
                  <a:schemeClr val="tx1"/>
                </a:solidFill>
              </a:rPr>
              <a:t>Make claims that they have “the answer” </a:t>
            </a:r>
            <a:endParaRPr lang="en-US" dirty="0">
              <a:solidFill>
                <a:schemeClr val="tx1"/>
              </a:solidFill>
              <a:cs typeface="Calibri"/>
            </a:endParaRPr>
          </a:p>
          <a:p>
            <a:pPr marL="556895" lvl="1" indent="-213995"/>
            <a:r>
              <a:rPr lang="en-US" dirty="0">
                <a:solidFill>
                  <a:schemeClr val="tx1"/>
                </a:solidFill>
              </a:rPr>
              <a:t>Pressure older people into providing access to:</a:t>
            </a:r>
            <a:endParaRPr lang="en-US" dirty="0">
              <a:solidFill>
                <a:schemeClr val="tx1"/>
              </a:solidFill>
              <a:cs typeface="Calibri"/>
            </a:endParaRPr>
          </a:p>
          <a:p>
            <a:pPr lvl="2"/>
            <a:r>
              <a:rPr lang="en-US" dirty="0">
                <a:solidFill>
                  <a:schemeClr val="tx1"/>
                </a:solidFill>
              </a:rPr>
              <a:t>Electronic devices</a:t>
            </a:r>
          </a:p>
          <a:p>
            <a:pPr lvl="2"/>
            <a:r>
              <a:rPr lang="en-US" dirty="0">
                <a:solidFill>
                  <a:schemeClr val="tx1"/>
                </a:solidFill>
              </a:rPr>
              <a:t>Identifying information</a:t>
            </a:r>
          </a:p>
          <a:p>
            <a:pPr lvl="2"/>
            <a:r>
              <a:rPr lang="en-US" dirty="0">
                <a:solidFill>
                  <a:schemeClr val="tx1"/>
                </a:solidFill>
              </a:rPr>
              <a:t>Banking, credit or investment account information</a:t>
            </a:r>
          </a:p>
        </p:txBody>
      </p:sp>
    </p:spTree>
    <p:extLst>
      <p:ext uri="{BB962C8B-B14F-4D97-AF65-F5344CB8AC3E}">
        <p14:creationId xmlns:p14="http://schemas.microsoft.com/office/powerpoint/2010/main" val="1516378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Chat Box</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38200" y="1600200"/>
            <a:ext cx="7566178" cy="4114800"/>
          </a:xfrm>
          <a:prstGeom prst="rect">
            <a:avLst/>
          </a:prstGeom>
          <a:ln>
            <a:noFill/>
          </a:ln>
          <a:effectLst>
            <a:outerShdw blurRad="292100" dist="139700" dir="2700000" algn="tl" rotWithShape="0">
              <a:srgbClr val="333333">
                <a:alpha val="65000"/>
              </a:srgbClr>
            </a:outerShdw>
          </a:effectLst>
        </p:spPr>
      </p:pic>
      <p:sp>
        <p:nvSpPr>
          <p:cNvPr id="5" name="Oval 4"/>
          <p:cNvSpPr/>
          <p:nvPr/>
        </p:nvSpPr>
        <p:spPr>
          <a:xfrm>
            <a:off x="3581400" y="5334000"/>
            <a:ext cx="609600" cy="381000"/>
          </a:xfrm>
          <a:prstGeom prst="ellipse">
            <a:avLst/>
          </a:prstGeom>
          <a:noFill/>
          <a:ln>
            <a:solidFill>
              <a:srgbClr val="FF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49556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Roboto"/>
              </a:rPr>
              <a:t>COVID-19 CONCERNS</a:t>
            </a:r>
          </a:p>
        </p:txBody>
      </p:sp>
      <p:sp>
        <p:nvSpPr>
          <p:cNvPr id="3" name="Content Placeholder 2"/>
          <p:cNvSpPr>
            <a:spLocks noGrp="1"/>
          </p:cNvSpPr>
          <p:nvPr>
            <p:ph idx="1"/>
          </p:nvPr>
        </p:nvSpPr>
        <p:spPr>
          <a:xfrm>
            <a:off x="457200" y="2772697"/>
            <a:ext cx="4173794" cy="3084092"/>
          </a:xfrm>
        </p:spPr>
        <p:txBody>
          <a:bodyPr>
            <a:normAutofit/>
          </a:bodyPr>
          <a:lstStyle/>
          <a:p>
            <a:pPr marL="342900" lvl="1" indent="0">
              <a:buNone/>
            </a:pPr>
            <a:r>
              <a:rPr lang="en-US" sz="2400" dirty="0">
                <a:solidFill>
                  <a:schemeClr val="tx1"/>
                </a:solidFill>
                <a:latin typeface="Roboto"/>
              </a:rPr>
              <a:t>An older person receives emails claiming to be from the Centers for Disease Control and Prevention (CDC) or experts saying that have information about the virus. </a:t>
            </a:r>
          </a:p>
          <a:p>
            <a:pPr marL="342900" lvl="1" indent="0">
              <a:buNone/>
            </a:pPr>
            <a:endParaRPr lang="en-US" dirty="0"/>
          </a:p>
          <a:p>
            <a:pPr marL="342900" lvl="1" indent="0">
              <a:buNone/>
            </a:pPr>
            <a:endParaRPr lang="en-US" dirty="0"/>
          </a:p>
          <a:p>
            <a:pPr marL="342900" lvl="1" indent="0">
              <a:buNone/>
            </a:pPr>
            <a:endParaRPr lang="en-US" dirty="0"/>
          </a:p>
        </p:txBody>
      </p:sp>
      <p:pic>
        <p:nvPicPr>
          <p:cNvPr id="62466" name="Picture 2" descr="Image result for email icon"/>
          <p:cNvPicPr>
            <a:picLocks noChangeAspect="1" noChangeArrowheads="1"/>
          </p:cNvPicPr>
          <p:nvPr/>
        </p:nvPicPr>
        <p:blipFill rotWithShape="1">
          <a:blip r:embed="rId3">
            <a:extLst>
              <a:ext uri="{28A0092B-C50C-407E-A947-70E740481C1C}">
                <a14:useLocalDpi xmlns:a14="http://schemas.microsoft.com/office/drawing/2010/main" val="0"/>
              </a:ext>
            </a:extLst>
          </a:blip>
          <a:srcRect b="8995"/>
          <a:stretch/>
        </p:blipFill>
        <p:spPr bwMode="auto">
          <a:xfrm>
            <a:off x="4904556" y="2482993"/>
            <a:ext cx="3432668" cy="33737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74778" y="1737640"/>
            <a:ext cx="2621230" cy="523220"/>
          </a:xfrm>
          <a:prstGeom prst="rect">
            <a:avLst/>
          </a:prstGeom>
        </p:spPr>
        <p:txBody>
          <a:bodyPr wrap="none">
            <a:spAutoFit/>
          </a:bodyPr>
          <a:lstStyle/>
          <a:p>
            <a:pPr marL="342900" lvl="1" indent="0">
              <a:buNone/>
            </a:pPr>
            <a:r>
              <a:rPr lang="en-US" sz="2800" u="sng" dirty="0">
                <a:latin typeface="Roboto"/>
              </a:rPr>
              <a:t>Scenario #1</a:t>
            </a:r>
            <a:r>
              <a:rPr lang="en-US" sz="2400" dirty="0">
                <a:latin typeface="Roboto"/>
              </a:rPr>
              <a:t>: </a:t>
            </a:r>
          </a:p>
        </p:txBody>
      </p:sp>
    </p:spTree>
    <p:extLst>
      <p:ext uri="{BB962C8B-B14F-4D97-AF65-F5344CB8AC3E}">
        <p14:creationId xmlns:p14="http://schemas.microsoft.com/office/powerpoint/2010/main" val="1576467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Roboto"/>
              </a:rPr>
              <a:t>COVID-19 CONCERNS (CONT’D)</a:t>
            </a:r>
            <a:endParaRPr lang="en-US" dirty="0"/>
          </a:p>
        </p:txBody>
      </p:sp>
      <p:sp>
        <p:nvSpPr>
          <p:cNvPr id="3" name="Content Placeholder 2"/>
          <p:cNvSpPr>
            <a:spLocks noGrp="1"/>
          </p:cNvSpPr>
          <p:nvPr>
            <p:ph idx="1"/>
          </p:nvPr>
        </p:nvSpPr>
        <p:spPr>
          <a:xfrm>
            <a:off x="899651" y="2507226"/>
            <a:ext cx="3288890" cy="3618939"/>
          </a:xfrm>
        </p:spPr>
        <p:txBody>
          <a:bodyPr/>
          <a:lstStyle/>
          <a:p>
            <a:pPr marL="0" indent="0">
              <a:buNone/>
            </a:pPr>
            <a:r>
              <a:rPr lang="en-US" dirty="0">
                <a:solidFill>
                  <a:schemeClr val="tx1"/>
                </a:solidFill>
                <a:latin typeface="Roboto"/>
              </a:rPr>
              <a:t>For the most up-to-date information about the Coronavirus, visit the Centers for Disease Control and Prevention (CDC) and the World Health Organization (WHO).</a:t>
            </a:r>
          </a:p>
          <a:p>
            <a:endParaRPr lang="en-US" dirty="0"/>
          </a:p>
        </p:txBody>
      </p:sp>
      <p:sp>
        <p:nvSpPr>
          <p:cNvPr id="4" name="Rectangle 3"/>
          <p:cNvSpPr/>
          <p:nvPr/>
        </p:nvSpPr>
        <p:spPr>
          <a:xfrm>
            <a:off x="3889729" y="1857985"/>
            <a:ext cx="2022733" cy="523220"/>
          </a:xfrm>
          <a:prstGeom prst="rect">
            <a:avLst/>
          </a:prstGeom>
        </p:spPr>
        <p:txBody>
          <a:bodyPr wrap="none">
            <a:spAutoFit/>
          </a:bodyPr>
          <a:lstStyle/>
          <a:p>
            <a:r>
              <a:rPr lang="en-US" sz="2800" u="sng" dirty="0">
                <a:latin typeface="Roboto"/>
              </a:rPr>
              <a:t>Pro Tip #1</a:t>
            </a:r>
            <a:r>
              <a:rPr lang="en-US" sz="2800" dirty="0">
                <a:latin typeface="Roboto"/>
              </a:rPr>
              <a:t>: </a:t>
            </a:r>
            <a:endParaRPr lang="en-US" sz="2800" dirty="0"/>
          </a:p>
        </p:txBody>
      </p:sp>
      <p:pic>
        <p:nvPicPr>
          <p:cNvPr id="7" name="Picture 6"/>
          <p:cNvPicPr>
            <a:picLocks noChangeAspect="1"/>
          </p:cNvPicPr>
          <p:nvPr/>
        </p:nvPicPr>
        <p:blipFill>
          <a:blip r:embed="rId3"/>
          <a:stretch>
            <a:fillRect/>
          </a:stretch>
        </p:blipFill>
        <p:spPr>
          <a:xfrm>
            <a:off x="5912462" y="2647451"/>
            <a:ext cx="1602507" cy="1602507"/>
          </a:xfrm>
          <a:prstGeom prst="rect">
            <a:avLst/>
          </a:prstGeom>
        </p:spPr>
      </p:pic>
      <p:pic>
        <p:nvPicPr>
          <p:cNvPr id="9" name="Picture 8"/>
          <p:cNvPicPr>
            <a:picLocks noChangeAspect="1"/>
          </p:cNvPicPr>
          <p:nvPr/>
        </p:nvPicPr>
        <p:blipFill>
          <a:blip r:embed="rId4"/>
          <a:stretch>
            <a:fillRect/>
          </a:stretch>
        </p:blipFill>
        <p:spPr>
          <a:xfrm>
            <a:off x="5023027" y="4516204"/>
            <a:ext cx="3381375" cy="1352550"/>
          </a:xfrm>
          <a:prstGeom prst="rect">
            <a:avLst/>
          </a:prstGeom>
        </p:spPr>
      </p:pic>
    </p:spTree>
    <p:extLst>
      <p:ext uri="{BB962C8B-B14F-4D97-AF65-F5344CB8AC3E}">
        <p14:creationId xmlns:p14="http://schemas.microsoft.com/office/powerpoint/2010/main" val="1047505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Roboto"/>
              </a:rPr>
              <a:t>COVID-19 CONCERNS (CONT’D)</a:t>
            </a:r>
          </a:p>
        </p:txBody>
      </p:sp>
      <p:sp>
        <p:nvSpPr>
          <p:cNvPr id="3" name="Content Placeholder 2"/>
          <p:cNvSpPr>
            <a:spLocks noGrp="1"/>
          </p:cNvSpPr>
          <p:nvPr>
            <p:ph idx="1"/>
          </p:nvPr>
        </p:nvSpPr>
        <p:spPr>
          <a:xfrm>
            <a:off x="457200" y="2721081"/>
            <a:ext cx="5278582" cy="3561734"/>
          </a:xfrm>
        </p:spPr>
        <p:txBody>
          <a:bodyPr vert="horz" lIns="91440" tIns="45720" rIns="91440" bIns="45720" rtlCol="0" anchor="t">
            <a:normAutofit/>
          </a:bodyPr>
          <a:lstStyle/>
          <a:p>
            <a:pPr marL="342900" lvl="1" indent="0">
              <a:buNone/>
            </a:pPr>
            <a:r>
              <a:rPr lang="en-US" sz="2300" dirty="0">
                <a:solidFill>
                  <a:schemeClr val="tx1"/>
                </a:solidFill>
              </a:rPr>
              <a:t>A person on the line claims to be calling from the local health department or hospital and exclaim that they have a miracle cure that they received special access to that hasn’t been shared with the public yet. They mention it just shipped to the United States from a French Pharmaceutical Company. </a:t>
            </a:r>
          </a:p>
          <a:p>
            <a:pPr marL="342900" lvl="1" indent="0">
              <a:buNone/>
            </a:pPr>
            <a:endParaRPr lang="en-US" dirty="0"/>
          </a:p>
          <a:p>
            <a:endParaRPr lang="en-US" dirty="0"/>
          </a:p>
        </p:txBody>
      </p:sp>
      <p:sp>
        <p:nvSpPr>
          <p:cNvPr id="4" name="Rectangle 3"/>
          <p:cNvSpPr/>
          <p:nvPr/>
        </p:nvSpPr>
        <p:spPr>
          <a:xfrm>
            <a:off x="3731202" y="1779396"/>
            <a:ext cx="2303836" cy="523220"/>
          </a:xfrm>
          <a:prstGeom prst="rect">
            <a:avLst/>
          </a:prstGeom>
        </p:spPr>
        <p:txBody>
          <a:bodyPr wrap="none">
            <a:spAutoFit/>
          </a:bodyPr>
          <a:lstStyle/>
          <a:p>
            <a:r>
              <a:rPr lang="en-US" sz="2800" u="sng" dirty="0">
                <a:latin typeface="Roboto"/>
              </a:rPr>
              <a:t>Scenario #2</a:t>
            </a:r>
            <a:r>
              <a:rPr lang="en-US" sz="2800" dirty="0">
                <a:latin typeface="Roboto"/>
              </a:rPr>
              <a:t>: </a:t>
            </a:r>
          </a:p>
        </p:txBody>
      </p:sp>
      <p:pic>
        <p:nvPicPr>
          <p:cNvPr id="9" name="Picture 8"/>
          <p:cNvPicPr>
            <a:picLocks noChangeAspect="1"/>
          </p:cNvPicPr>
          <p:nvPr/>
        </p:nvPicPr>
        <p:blipFill rotWithShape="1">
          <a:blip r:embed="rId3"/>
          <a:srcRect l="23596" r="24469"/>
          <a:stretch/>
        </p:blipFill>
        <p:spPr>
          <a:xfrm>
            <a:off x="6071134" y="2857604"/>
            <a:ext cx="2150266" cy="3034147"/>
          </a:xfrm>
          <a:prstGeom prst="rect">
            <a:avLst/>
          </a:prstGeom>
        </p:spPr>
      </p:pic>
    </p:spTree>
    <p:extLst>
      <p:ext uri="{BB962C8B-B14F-4D97-AF65-F5344CB8AC3E}">
        <p14:creationId xmlns:p14="http://schemas.microsoft.com/office/powerpoint/2010/main" val="4061061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Roboto"/>
              </a:rPr>
              <a:t>COVID-19 CONCERNS (CONT’D)</a:t>
            </a:r>
            <a:endParaRPr lang="en-US" dirty="0"/>
          </a:p>
        </p:txBody>
      </p:sp>
      <p:sp>
        <p:nvSpPr>
          <p:cNvPr id="3" name="Content Placeholder 2"/>
          <p:cNvSpPr>
            <a:spLocks noGrp="1"/>
          </p:cNvSpPr>
          <p:nvPr>
            <p:ph idx="1"/>
          </p:nvPr>
        </p:nvSpPr>
        <p:spPr>
          <a:xfrm>
            <a:off x="914401" y="2522752"/>
            <a:ext cx="4790921" cy="3207883"/>
          </a:xfrm>
        </p:spPr>
        <p:txBody>
          <a:bodyPr>
            <a:noAutofit/>
          </a:bodyPr>
          <a:lstStyle/>
          <a:p>
            <a:pPr marL="0" indent="0">
              <a:buNone/>
            </a:pPr>
            <a:r>
              <a:rPr lang="en-US" dirty="0">
                <a:solidFill>
                  <a:schemeClr val="tx1"/>
                </a:solidFill>
                <a:latin typeface="Roboto"/>
              </a:rPr>
              <a:t>Ignore online offers for vaccinations. There currently are no vaccines, pills, potions, lotions, lozenges or other prescription or over-the-counter products available to treat or cure Coronavirus disease 2019 (COVID-19) — online or in stores. </a:t>
            </a:r>
            <a:endParaRPr lang="en-US" dirty="0">
              <a:solidFill>
                <a:schemeClr val="tx1"/>
              </a:solidFill>
            </a:endParaRPr>
          </a:p>
        </p:txBody>
      </p:sp>
      <p:sp>
        <p:nvSpPr>
          <p:cNvPr id="4" name="Rectangle 3"/>
          <p:cNvSpPr/>
          <p:nvPr/>
        </p:nvSpPr>
        <p:spPr>
          <a:xfrm>
            <a:off x="914400" y="5906254"/>
            <a:ext cx="7574974" cy="677108"/>
          </a:xfrm>
          <a:prstGeom prst="rect">
            <a:avLst/>
          </a:prstGeom>
        </p:spPr>
        <p:txBody>
          <a:bodyPr wrap="square">
            <a:spAutoFit/>
          </a:bodyPr>
          <a:lstStyle/>
          <a:p>
            <a:r>
              <a:rPr lang="en-US" sz="1900" b="1" dirty="0">
                <a:solidFill>
                  <a:srgbClr val="FF0000"/>
                </a:solidFill>
              </a:rPr>
              <a:t>According to recent global news it is expected that vaccines make take upwards of a year to be made (in a method that they can mass produce)</a:t>
            </a:r>
            <a:r>
              <a:rPr lang="en-US" b="1" dirty="0">
                <a:solidFill>
                  <a:srgbClr val="FF0000"/>
                </a:solidFill>
              </a:rPr>
              <a:t>. </a:t>
            </a:r>
            <a:endParaRPr lang="en-US" b="1" dirty="0">
              <a:solidFill>
                <a:srgbClr val="FF0000"/>
              </a:solidFill>
              <a:cs typeface="Calibri"/>
            </a:endParaRPr>
          </a:p>
        </p:txBody>
      </p:sp>
      <p:sp>
        <p:nvSpPr>
          <p:cNvPr id="5" name="Rectangle 4"/>
          <p:cNvSpPr/>
          <p:nvPr/>
        </p:nvSpPr>
        <p:spPr>
          <a:xfrm>
            <a:off x="3820598" y="1839084"/>
            <a:ext cx="1960003" cy="461665"/>
          </a:xfrm>
          <a:prstGeom prst="rect">
            <a:avLst/>
          </a:prstGeom>
        </p:spPr>
        <p:txBody>
          <a:bodyPr wrap="square">
            <a:spAutoFit/>
          </a:bodyPr>
          <a:lstStyle/>
          <a:p>
            <a:r>
              <a:rPr lang="en-US" sz="2400" u="sng" dirty="0">
                <a:latin typeface="Roboto"/>
              </a:rPr>
              <a:t>Pro Tip #2</a:t>
            </a:r>
            <a:endParaRPr lang="en-US" sz="2400" dirty="0">
              <a:latin typeface="Roboto"/>
            </a:endParaRPr>
          </a:p>
        </p:txBody>
      </p:sp>
      <p:pic>
        <p:nvPicPr>
          <p:cNvPr id="6" name="Picture 5"/>
          <p:cNvPicPr>
            <a:picLocks noChangeAspect="1"/>
          </p:cNvPicPr>
          <p:nvPr/>
        </p:nvPicPr>
        <p:blipFill>
          <a:blip r:embed="rId3"/>
          <a:stretch>
            <a:fillRect/>
          </a:stretch>
        </p:blipFill>
        <p:spPr>
          <a:xfrm>
            <a:off x="5823308" y="2810675"/>
            <a:ext cx="2516905" cy="2516905"/>
          </a:xfrm>
          <a:prstGeom prst="rect">
            <a:avLst/>
          </a:prstGeom>
        </p:spPr>
      </p:pic>
    </p:spTree>
    <p:extLst>
      <p:ext uri="{BB962C8B-B14F-4D97-AF65-F5344CB8AC3E}">
        <p14:creationId xmlns:p14="http://schemas.microsoft.com/office/powerpoint/2010/main" val="1751039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36" y="325197"/>
            <a:ext cx="8229600" cy="889610"/>
          </a:xfrm>
        </p:spPr>
        <p:txBody>
          <a:bodyPr>
            <a:noAutofit/>
          </a:bodyPr>
          <a:lstStyle/>
          <a:p>
            <a:r>
              <a:rPr lang="en-US" dirty="0">
                <a:latin typeface="Roboto"/>
              </a:rPr>
              <a:t>REPORTING ABUSE</a:t>
            </a:r>
            <a:endParaRPr lang="en-US" dirty="0"/>
          </a:p>
        </p:txBody>
      </p:sp>
      <p:sp>
        <p:nvSpPr>
          <p:cNvPr id="5" name="Content Placeholder 4"/>
          <p:cNvSpPr>
            <a:spLocks noGrp="1"/>
          </p:cNvSpPr>
          <p:nvPr>
            <p:ph idx="1"/>
          </p:nvPr>
        </p:nvSpPr>
        <p:spPr>
          <a:xfrm>
            <a:off x="21" y="2340618"/>
            <a:ext cx="9144000" cy="810899"/>
          </a:xfrm>
        </p:spPr>
        <p:txBody>
          <a:bodyPr>
            <a:normAutofit/>
          </a:bodyPr>
          <a:lstStyle/>
          <a:p>
            <a:pPr marL="0" indent="0" algn="ctr">
              <a:buNone/>
            </a:pPr>
            <a:r>
              <a:rPr lang="en-US" b="1">
                <a:solidFill>
                  <a:srgbClr val="7030A0"/>
                </a:solidFill>
                <a:latin typeface="Roboto"/>
              </a:rPr>
              <a:t>Report suspicions of abuse as soon as possible.</a:t>
            </a:r>
          </a:p>
        </p:txBody>
      </p:sp>
      <p:sp>
        <p:nvSpPr>
          <p:cNvPr id="10" name="Rectangle 9"/>
          <p:cNvSpPr/>
          <p:nvPr/>
        </p:nvSpPr>
        <p:spPr>
          <a:xfrm>
            <a:off x="145144" y="1521768"/>
            <a:ext cx="8808356" cy="784830"/>
          </a:xfrm>
          <a:prstGeom prst="rect">
            <a:avLst/>
          </a:prstGeom>
        </p:spPr>
        <p:txBody>
          <a:bodyPr wrap="square">
            <a:spAutoFit/>
          </a:bodyPr>
          <a:lstStyle/>
          <a:p>
            <a:pPr algn="ctr" defTabSz="914400">
              <a:defRPr/>
            </a:pPr>
            <a:r>
              <a:rPr lang="en-US" sz="1500" dirty="0">
                <a:latin typeface="Roboto"/>
              </a:rPr>
              <a:t>Report suspected abuse in the community to the local </a:t>
            </a:r>
            <a:r>
              <a:rPr lang="en-US" sz="1500" b="1" dirty="0">
                <a:latin typeface="Roboto"/>
              </a:rPr>
              <a:t>Adult Protective Services </a:t>
            </a:r>
            <a:r>
              <a:rPr lang="en-US" sz="1500" dirty="0">
                <a:latin typeface="Roboto"/>
              </a:rPr>
              <a:t>agency, and report suspected abuse in a nursing home or long-term care facility to the local </a:t>
            </a:r>
            <a:r>
              <a:rPr lang="en-US" sz="1500" b="1" dirty="0">
                <a:latin typeface="Roboto"/>
              </a:rPr>
              <a:t>Long-Term Care Ombudsman Program</a:t>
            </a:r>
            <a:r>
              <a:rPr lang="en-US" sz="1500" dirty="0">
                <a:latin typeface="Roboto"/>
              </a:rPr>
              <a:t>. For serious and immediate emergencies, </a:t>
            </a:r>
            <a:r>
              <a:rPr lang="en-US" sz="1500" b="1" dirty="0">
                <a:latin typeface="Roboto"/>
              </a:rPr>
              <a:t>call 9-1-1.</a:t>
            </a:r>
          </a:p>
        </p:txBody>
      </p:sp>
      <p:sp>
        <p:nvSpPr>
          <p:cNvPr id="11" name="Content Placeholder 4"/>
          <p:cNvSpPr txBox="1">
            <a:spLocks/>
          </p:cNvSpPr>
          <p:nvPr/>
        </p:nvSpPr>
        <p:spPr>
          <a:xfrm>
            <a:off x="2" y="6101768"/>
            <a:ext cx="9144021" cy="972956"/>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2400" kern="1200">
                <a:solidFill>
                  <a:schemeClr val="accent6"/>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accent6"/>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accent6"/>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accent6"/>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accent6"/>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en-US" sz="1600" b="1" dirty="0">
                <a:solidFill>
                  <a:schemeClr val="tx1"/>
                </a:solidFill>
                <a:latin typeface="Roboto"/>
              </a:rPr>
              <a:t>To connect to a local or state reporting number, contact the </a:t>
            </a:r>
            <a:r>
              <a:rPr lang="en-US" sz="1600" b="1" dirty="0">
                <a:solidFill>
                  <a:schemeClr val="tx1"/>
                </a:solidFill>
                <a:latin typeface="Roboto"/>
                <a:hlinkClick r:id="rId3"/>
              </a:rPr>
              <a:t>Eldercare Locator</a:t>
            </a:r>
            <a:r>
              <a:rPr lang="en-US" sz="1600" b="1" dirty="0">
                <a:solidFill>
                  <a:schemeClr val="tx1"/>
                </a:solidFill>
                <a:latin typeface="Roboto"/>
              </a:rPr>
              <a:t> at eldercare.acl.gov or at 1-800-677-1116 M-F 9AM – 8PM ET.</a:t>
            </a:r>
            <a:endParaRPr lang="en-US" sz="1600" b="1" dirty="0"/>
          </a:p>
        </p:txBody>
      </p:sp>
      <p:graphicFrame>
        <p:nvGraphicFramePr>
          <p:cNvPr id="13" name="Table 12"/>
          <p:cNvGraphicFramePr>
            <a:graphicFrameLocks noGrp="1"/>
          </p:cNvGraphicFramePr>
          <p:nvPr/>
        </p:nvGraphicFramePr>
        <p:xfrm>
          <a:off x="1524000" y="1397000"/>
          <a:ext cx="3268980" cy="1112520"/>
        </p:xfrm>
        <a:graphic>
          <a:graphicData uri="http://schemas.openxmlformats.org/drawingml/2006/table">
            <a:tbl>
              <a:tblPr firstRow="1" bandRow="1">
                <a:tableStyleId>{5C22544A-7EE6-4342-B048-85BDC9FD1C3A}</a:tableStyleId>
              </a:tblPr>
              <a:tblGrid>
                <a:gridCol w="220980">
                  <a:extLst>
                    <a:ext uri="{9D8B030D-6E8A-4147-A177-3AD203B41FA5}">
                      <a16:colId xmlns:a16="http://schemas.microsoft.com/office/drawing/2014/main" xmlns="" val="737147181"/>
                    </a:ext>
                  </a:extLst>
                </a:gridCol>
                <a:gridCol w="3048000">
                  <a:extLst>
                    <a:ext uri="{9D8B030D-6E8A-4147-A177-3AD203B41FA5}">
                      <a16:colId xmlns:a16="http://schemas.microsoft.com/office/drawing/2014/main" xmlns="" val="3151226912"/>
                    </a:ext>
                  </a:extLst>
                </a:gridCol>
              </a:tblGrid>
              <a:tr h="370840">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17257401"/>
                  </a:ext>
                </a:extLst>
              </a:tr>
              <a:tr h="370840">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955445835"/>
                  </a:ext>
                </a:extLst>
              </a:tr>
              <a:tr h="370840">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881486246"/>
                  </a:ext>
                </a:extLst>
              </a:tr>
            </a:tbl>
          </a:graphicData>
        </a:graphic>
      </p:graphicFrame>
      <p:grpSp>
        <p:nvGrpSpPr>
          <p:cNvPr id="26" name="Group 25"/>
          <p:cNvGrpSpPr/>
          <p:nvPr/>
        </p:nvGrpSpPr>
        <p:grpSpPr>
          <a:xfrm>
            <a:off x="2050461" y="2990849"/>
            <a:ext cx="5485038" cy="4308872"/>
            <a:chOff x="1073800" y="2883642"/>
            <a:chExt cx="6616769" cy="4536269"/>
          </a:xfrm>
        </p:grpSpPr>
        <p:sp>
          <p:nvSpPr>
            <p:cNvPr id="8" name="Rectangle 7"/>
            <p:cNvSpPr/>
            <p:nvPr/>
          </p:nvSpPr>
          <p:spPr>
            <a:xfrm>
              <a:off x="2206168" y="2883642"/>
              <a:ext cx="5484401" cy="4536269"/>
            </a:xfrm>
            <a:prstGeom prst="rect">
              <a:avLst/>
            </a:prstGeom>
          </p:spPr>
          <p:txBody>
            <a:bodyPr wrap="square">
              <a:spAutoFit/>
            </a:bodyPr>
            <a:lstStyle/>
            <a:p>
              <a:r>
                <a:rPr lang="en-US" sz="2200" b="1" dirty="0">
                  <a:latin typeface="Roboto"/>
                </a:rPr>
                <a:t>Adult Protective Services</a:t>
              </a:r>
            </a:p>
            <a:p>
              <a:r>
                <a:rPr lang="en-US" sz="2200" b="1" dirty="0">
                  <a:latin typeface="Roboto"/>
                  <a:hlinkClick r:id="rId4"/>
                </a:rPr>
                <a:t>https://www.napsa-now.org/</a:t>
              </a:r>
              <a:endParaRPr lang="en-US" sz="2200" b="1" dirty="0">
                <a:latin typeface="Roboto"/>
              </a:endParaRPr>
            </a:p>
            <a:p>
              <a:endParaRPr lang="en-US" sz="2200" b="1" dirty="0">
                <a:latin typeface="Roboto"/>
              </a:endParaRPr>
            </a:p>
            <a:p>
              <a:r>
                <a:rPr lang="en-US" sz="2200" b="1" dirty="0">
                  <a:latin typeface="Roboto"/>
                </a:rPr>
                <a:t>Local Law Enforcement </a:t>
              </a:r>
            </a:p>
            <a:p>
              <a:r>
                <a:rPr lang="en-US" sz="2200" b="1" dirty="0">
                  <a:latin typeface="Roboto"/>
                  <a:hlinkClick r:id="rId5"/>
                </a:rPr>
                <a:t>https://www.usacops.com/</a:t>
              </a:r>
              <a:endParaRPr lang="en-US" sz="2200" b="1" dirty="0">
                <a:latin typeface="Roboto"/>
              </a:endParaRPr>
            </a:p>
            <a:p>
              <a:endParaRPr lang="en-US" sz="2200" b="1" dirty="0">
                <a:latin typeface="Roboto"/>
              </a:endParaRPr>
            </a:p>
            <a:p>
              <a:r>
                <a:rPr lang="en-US" sz="2200" b="1" dirty="0">
                  <a:latin typeface="Roboto"/>
                </a:rPr>
                <a:t>Long-Term Care Ombudsman</a:t>
              </a:r>
            </a:p>
            <a:p>
              <a:r>
                <a:rPr lang="en-US" sz="2200" b="1" dirty="0">
                  <a:latin typeface="Roboto"/>
                  <a:hlinkClick r:id="rId6"/>
                </a:rPr>
                <a:t>https://ltcombudsman.org/about</a:t>
              </a:r>
              <a:r>
                <a:rPr lang="en-US" sz="2200" b="1" dirty="0">
                  <a:latin typeface="Roboto"/>
                </a:rPr>
                <a:t> </a:t>
              </a:r>
            </a:p>
            <a:p>
              <a:pPr algn="ctr"/>
              <a:endParaRPr lang="en-US" sz="2400" b="1" dirty="0">
                <a:latin typeface="Roboto"/>
              </a:endParaRPr>
            </a:p>
            <a:p>
              <a:pPr algn="ctr"/>
              <a:endParaRPr lang="en-US" sz="2400" b="1" dirty="0">
                <a:latin typeface="Roboto"/>
              </a:endParaRPr>
            </a:p>
            <a:p>
              <a:pPr algn="ctr"/>
              <a:endParaRPr lang="en-US" sz="2400" b="1" dirty="0">
                <a:latin typeface="Roboto"/>
              </a:endParaRPr>
            </a:p>
            <a:p>
              <a:pPr algn="ctr"/>
              <a:endParaRPr lang="en-US" sz="2400" dirty="0"/>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3800" y="2911617"/>
              <a:ext cx="900399" cy="833505"/>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313" y="4041809"/>
              <a:ext cx="898886" cy="832104"/>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3800" y="5092109"/>
              <a:ext cx="898885" cy="832104"/>
            </a:xfrm>
            <a:prstGeom prst="rect">
              <a:avLst/>
            </a:prstGeom>
          </p:spPr>
        </p:pic>
      </p:grpSp>
    </p:spTree>
    <p:extLst>
      <p:ext uri="{BB962C8B-B14F-4D97-AF65-F5344CB8AC3E}">
        <p14:creationId xmlns:p14="http://schemas.microsoft.com/office/powerpoint/2010/main" val="246242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304801" y="1828800"/>
            <a:ext cx="5815583" cy="4648200"/>
          </a:xfrm>
        </p:spPr>
        <p:txBody>
          <a:bodyPr>
            <a:normAutofit/>
          </a:bodyPr>
          <a:lstStyle/>
          <a:p>
            <a:pPr>
              <a:lnSpc>
                <a:spcPct val="90000"/>
              </a:lnSpc>
              <a:spcBef>
                <a:spcPts val="844"/>
              </a:spcBef>
              <a:buFont typeface="Arial" panose="020B0604020202020204" pitchFamily="34" charset="0"/>
              <a:buChar char="•"/>
            </a:pPr>
            <a:r>
              <a:rPr lang="en-US" altLang="en-US" sz="2400" dirty="0">
                <a:solidFill>
                  <a:schemeClr val="tx1"/>
                </a:solidFill>
              </a:rPr>
              <a:t>Call the Police</a:t>
            </a:r>
          </a:p>
          <a:p>
            <a:pPr lvl="1">
              <a:lnSpc>
                <a:spcPct val="90000"/>
              </a:lnSpc>
              <a:spcBef>
                <a:spcPts val="844"/>
              </a:spcBef>
              <a:buFont typeface="Arial" panose="020B0604020202020204" pitchFamily="34" charset="0"/>
              <a:buChar char="•"/>
            </a:pPr>
            <a:r>
              <a:rPr lang="en-US" altLang="en-US" sz="2000" dirty="0">
                <a:solidFill>
                  <a:schemeClr val="tx1"/>
                </a:solidFill>
              </a:rPr>
              <a:t>Request a psychiatric hold</a:t>
            </a:r>
          </a:p>
          <a:p>
            <a:pPr lvl="1">
              <a:lnSpc>
                <a:spcPct val="90000"/>
              </a:lnSpc>
              <a:spcBef>
                <a:spcPts val="844"/>
              </a:spcBef>
              <a:buFont typeface="Arial" panose="020B0604020202020204" pitchFamily="34" charset="0"/>
              <a:buChar char="•"/>
            </a:pPr>
            <a:r>
              <a:rPr lang="en-US" altLang="en-US" sz="2000" dirty="0">
                <a:solidFill>
                  <a:schemeClr val="tx1"/>
                </a:solidFill>
              </a:rPr>
              <a:t>File a report of a crime</a:t>
            </a:r>
          </a:p>
          <a:p>
            <a:pPr>
              <a:lnSpc>
                <a:spcPct val="90000"/>
              </a:lnSpc>
              <a:spcBef>
                <a:spcPts val="844"/>
              </a:spcBef>
              <a:buFont typeface="Arial" panose="020B0604020202020204" pitchFamily="34" charset="0"/>
              <a:buChar char="•"/>
            </a:pPr>
            <a:r>
              <a:rPr lang="en-US" altLang="en-US" sz="2400" dirty="0">
                <a:solidFill>
                  <a:schemeClr val="tx1"/>
                </a:solidFill>
              </a:rPr>
              <a:t>Suggest, persuade, and bargain with the victim to get help</a:t>
            </a:r>
          </a:p>
          <a:p>
            <a:pPr>
              <a:lnSpc>
                <a:spcPct val="90000"/>
              </a:lnSpc>
              <a:spcBef>
                <a:spcPts val="844"/>
              </a:spcBef>
              <a:buFont typeface="Arial" panose="020B0604020202020204" pitchFamily="34" charset="0"/>
              <a:buChar char="•"/>
            </a:pPr>
            <a:r>
              <a:rPr lang="en-US" altLang="en-US" sz="2400" dirty="0">
                <a:solidFill>
                  <a:schemeClr val="tx1"/>
                </a:solidFill>
              </a:rPr>
              <a:t>Arrange for case management</a:t>
            </a:r>
          </a:p>
          <a:p>
            <a:pPr>
              <a:lnSpc>
                <a:spcPct val="90000"/>
              </a:lnSpc>
              <a:spcBef>
                <a:spcPts val="844"/>
              </a:spcBef>
              <a:buFont typeface="Arial" panose="020B0604020202020204" pitchFamily="34" charset="0"/>
              <a:buChar char="•"/>
            </a:pPr>
            <a:r>
              <a:rPr lang="en-US" altLang="en-US" sz="2400" dirty="0">
                <a:solidFill>
                  <a:schemeClr val="tx1"/>
                </a:solidFill>
              </a:rPr>
              <a:t>Assess needs and link to services and assist</a:t>
            </a:r>
          </a:p>
          <a:p>
            <a:pPr>
              <a:lnSpc>
                <a:spcPct val="90000"/>
              </a:lnSpc>
              <a:spcBef>
                <a:spcPts val="844"/>
              </a:spcBef>
              <a:buFont typeface="Arial" panose="020B0604020202020204" pitchFamily="34" charset="0"/>
              <a:buChar char="•"/>
            </a:pPr>
            <a:r>
              <a:rPr lang="en-US" altLang="en-US" sz="2400" dirty="0">
                <a:solidFill>
                  <a:schemeClr val="tx1"/>
                </a:solidFill>
              </a:rPr>
              <a:t>Victims and their families in developing individual care plans</a:t>
            </a:r>
          </a:p>
          <a:p>
            <a:pPr>
              <a:lnSpc>
                <a:spcPct val="90000"/>
              </a:lnSpc>
              <a:spcBef>
                <a:spcPts val="844"/>
              </a:spcBef>
              <a:buFont typeface="Arial" panose="020B0604020202020204" pitchFamily="34" charset="0"/>
              <a:buChar char="•"/>
            </a:pPr>
            <a:r>
              <a:rPr lang="en-US" altLang="en-US" sz="2400" dirty="0">
                <a:solidFill>
                  <a:schemeClr val="tx1"/>
                </a:solidFill>
              </a:rPr>
              <a:t>Recommend guardianship/conservatorship</a:t>
            </a:r>
          </a:p>
        </p:txBody>
      </p:sp>
      <p:sp>
        <p:nvSpPr>
          <p:cNvPr id="296962" name="Rectangle 2"/>
          <p:cNvSpPr>
            <a:spLocks noGrp="1" noChangeArrowheads="1"/>
          </p:cNvSpPr>
          <p:nvPr>
            <p:ph type="title"/>
          </p:nvPr>
        </p:nvSpPr>
        <p:spPr>
          <a:xfrm>
            <a:off x="152400" y="228600"/>
            <a:ext cx="8839200" cy="990600"/>
          </a:xfrm>
        </p:spPr>
        <p:txBody>
          <a:bodyPr rtlCol="0">
            <a:normAutofit/>
          </a:bodyPr>
          <a:lstStyle/>
          <a:p>
            <a:pPr>
              <a:defRPr/>
            </a:pPr>
            <a:r>
              <a:rPr lang="en-US" sz="3400" b="1" dirty="0">
                <a:latin typeface="Roboto"/>
              </a:rPr>
              <a:t>WHAT APS CAN DO</a:t>
            </a:r>
          </a:p>
        </p:txBody>
      </p:sp>
      <p:pic>
        <p:nvPicPr>
          <p:cNvPr id="3" name="Picture 2">
            <a:extLst>
              <a:ext uri="{FF2B5EF4-FFF2-40B4-BE49-F238E27FC236}">
                <a16:creationId xmlns:a16="http://schemas.microsoft.com/office/drawing/2014/main" xmlns="" id="{67BC980D-AA08-41F1-A63E-448A1D5E5EF8}"/>
              </a:ext>
            </a:extLst>
          </p:cNvPr>
          <p:cNvPicPr>
            <a:picLocks noChangeAspect="1"/>
          </p:cNvPicPr>
          <p:nvPr/>
        </p:nvPicPr>
        <p:blipFill rotWithShape="1">
          <a:blip r:embed="rId3"/>
          <a:srcRect r="25867"/>
          <a:stretch/>
        </p:blipFill>
        <p:spPr>
          <a:xfrm>
            <a:off x="6376416" y="2807208"/>
            <a:ext cx="2169201" cy="2194560"/>
          </a:xfrm>
          <a:prstGeom prst="rect">
            <a:avLst/>
          </a:prstGeom>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a:xfrm>
            <a:off x="533400" y="1905000"/>
            <a:ext cx="7805928" cy="2286000"/>
          </a:xfrm>
        </p:spPr>
        <p:txBody>
          <a:bodyPr>
            <a:normAutofit/>
          </a:bodyPr>
          <a:lstStyle/>
          <a:p>
            <a:pPr marL="457200" indent="-457200" eaLnBrk="1" hangingPunct="1">
              <a:buFont typeface="Arial" panose="020B0604020202020204" pitchFamily="34" charset="0"/>
              <a:buChar char="•"/>
            </a:pPr>
            <a:r>
              <a:rPr lang="en-US" altLang="en-US" sz="2600" dirty="0">
                <a:solidFill>
                  <a:schemeClr val="tx1"/>
                </a:solidFill>
                <a:latin typeface="Roboto"/>
              </a:rPr>
              <a:t>Enter the victim’s home without permission</a:t>
            </a:r>
          </a:p>
          <a:p>
            <a:pPr marL="457200" indent="-457200" eaLnBrk="1" hangingPunct="1">
              <a:buFont typeface="Arial" panose="020B0604020202020204" pitchFamily="34" charset="0"/>
              <a:buChar char="•"/>
            </a:pPr>
            <a:r>
              <a:rPr lang="en-US" altLang="en-US" sz="2600" dirty="0">
                <a:solidFill>
                  <a:schemeClr val="tx1"/>
                </a:solidFill>
                <a:latin typeface="Roboto"/>
              </a:rPr>
              <a:t>Remove a person from their residence against their will</a:t>
            </a:r>
          </a:p>
          <a:p>
            <a:pPr marL="457200" indent="-457200" eaLnBrk="1" hangingPunct="1">
              <a:buFont typeface="Arial" panose="020B0604020202020204" pitchFamily="34" charset="0"/>
              <a:buChar char="•"/>
            </a:pPr>
            <a:r>
              <a:rPr lang="en-US" altLang="en-US" sz="2600" dirty="0">
                <a:solidFill>
                  <a:schemeClr val="tx1"/>
                </a:solidFill>
                <a:latin typeface="Roboto"/>
              </a:rPr>
              <a:t>Force a client to accept services </a:t>
            </a:r>
          </a:p>
        </p:txBody>
      </p:sp>
      <p:sp>
        <p:nvSpPr>
          <p:cNvPr id="17410" name="Rectangle 2"/>
          <p:cNvSpPr>
            <a:spLocks noGrp="1" noChangeArrowheads="1"/>
          </p:cNvSpPr>
          <p:nvPr>
            <p:ph type="title"/>
          </p:nvPr>
        </p:nvSpPr>
        <p:spPr/>
        <p:txBody>
          <a:bodyPr/>
          <a:lstStyle/>
          <a:p>
            <a:pPr eaLnBrk="1" hangingPunct="1"/>
            <a:r>
              <a:rPr lang="en-US" altLang="en-US" sz="3400" dirty="0">
                <a:latin typeface="Roboto"/>
              </a:rPr>
              <a:t>WHAT APS MAY NOT DO</a:t>
            </a:r>
          </a:p>
        </p:txBody>
      </p:sp>
      <p:graphicFrame>
        <p:nvGraphicFramePr>
          <p:cNvPr id="17412" name="Object 4"/>
          <p:cNvGraphicFramePr>
            <a:graphicFrameLocks noChangeAspect="1"/>
          </p:cNvGraphicFramePr>
          <p:nvPr>
            <p:extLst>
              <p:ext uri="{D42A27DB-BD31-4B8C-83A1-F6EECF244321}">
                <p14:modId xmlns:p14="http://schemas.microsoft.com/office/powerpoint/2010/main" val="1558348313"/>
              </p:ext>
            </p:extLst>
          </p:nvPr>
        </p:nvGraphicFramePr>
        <p:xfrm>
          <a:off x="5325732" y="274638"/>
          <a:ext cx="738638" cy="910220"/>
        </p:xfrm>
        <a:graphic>
          <a:graphicData uri="http://schemas.openxmlformats.org/presentationml/2006/ole">
            <mc:AlternateContent xmlns:mc="http://schemas.openxmlformats.org/markup-compatibility/2006">
              <mc:Choice xmlns:v="urn:schemas-microsoft-com:vml" Requires="v">
                <p:oleObj spid="_x0000_s1051" name="Clip" r:id="rId4" imgW="1576426" imgH="1942186" progId="MS_ClipArt_Gallery.2">
                  <p:embed/>
                </p:oleObj>
              </mc:Choice>
              <mc:Fallback>
                <p:oleObj name="Clip" r:id="rId4" imgW="1576426" imgH="1942186" progId="MS_ClipArt_Gallery.2">
                  <p:embed/>
                  <p:pic>
                    <p:nvPicPr>
                      <p:cNvPr id="1741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5732" y="274638"/>
                        <a:ext cx="738638" cy="910220"/>
                      </a:xfrm>
                      <a:prstGeom prst="rect">
                        <a:avLst/>
                      </a:prstGeom>
                      <a:noFill/>
                      <a:ln>
                        <a:noFill/>
                      </a:ln>
                      <a:effectLst/>
                    </p:spPr>
                  </p:pic>
                </p:oleObj>
              </mc:Fallback>
            </mc:AlternateContent>
          </a:graphicData>
        </a:graphic>
      </p:graphicFrame>
      <p:pic>
        <p:nvPicPr>
          <p:cNvPr id="3" name="Picture 2">
            <a:extLst>
              <a:ext uri="{FF2B5EF4-FFF2-40B4-BE49-F238E27FC236}">
                <a16:creationId xmlns:a16="http://schemas.microsoft.com/office/drawing/2014/main" xmlns="" id="{A4F6EF1F-458F-404D-9708-05A37DD56D54}"/>
              </a:ext>
            </a:extLst>
          </p:cNvPr>
          <p:cNvPicPr>
            <a:picLocks noChangeAspect="1"/>
          </p:cNvPicPr>
          <p:nvPr/>
        </p:nvPicPr>
        <p:blipFill rotWithShape="1">
          <a:blip r:embed="rId6"/>
          <a:srcRect l="31334" t="23350"/>
          <a:stretch/>
        </p:blipFill>
        <p:spPr>
          <a:xfrm>
            <a:off x="2251799" y="4023360"/>
            <a:ext cx="4640402" cy="2417064"/>
          </a:xfrm>
          <a:prstGeom prst="rect">
            <a:avLst/>
          </a:prstGeom>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4"/>
          <p:cNvSpPr>
            <a:spLocks noGrp="1"/>
          </p:cNvSpPr>
          <p:nvPr>
            <p:ph idx="1"/>
          </p:nvPr>
        </p:nvSpPr>
        <p:spPr>
          <a:xfrm>
            <a:off x="339328" y="2072878"/>
            <a:ext cx="4461272" cy="4708922"/>
          </a:xfrm>
        </p:spPr>
        <p:txBody>
          <a:bodyPr>
            <a:normAutofit/>
          </a:bodyPr>
          <a:lstStyle/>
          <a:p>
            <a:pPr marL="45720" indent="0">
              <a:buNone/>
            </a:pPr>
            <a:r>
              <a:rPr lang="en-US" altLang="en-US" sz="2000" dirty="0">
                <a:solidFill>
                  <a:schemeClr val="tx1"/>
                </a:solidFill>
                <a:latin typeface="Roboto"/>
              </a:rPr>
              <a:t>As mandated by state and federal law, Ombudsmen will:</a:t>
            </a:r>
          </a:p>
          <a:p>
            <a:pPr marL="45720" indent="0">
              <a:buNone/>
            </a:pPr>
            <a:endParaRPr lang="en-US" altLang="en-US" sz="2000" dirty="0">
              <a:solidFill>
                <a:schemeClr val="tx1"/>
              </a:solidFill>
              <a:latin typeface="Roboto"/>
            </a:endParaRPr>
          </a:p>
          <a:p>
            <a:pPr>
              <a:buFont typeface="Arial" panose="020B0604020202020204" pitchFamily="34" charset="0"/>
              <a:buChar char="•"/>
            </a:pPr>
            <a:r>
              <a:rPr lang="en-US" altLang="en-US" sz="2000" dirty="0">
                <a:solidFill>
                  <a:schemeClr val="tx1"/>
                </a:solidFill>
                <a:latin typeface="Roboto"/>
              </a:rPr>
              <a:t>Regularly make unannounced visits to long-term care facilities,</a:t>
            </a:r>
          </a:p>
          <a:p>
            <a:pPr>
              <a:buFont typeface="Arial" panose="020B0604020202020204" pitchFamily="34" charset="0"/>
              <a:buChar char="•"/>
            </a:pPr>
            <a:r>
              <a:rPr lang="en-US" altLang="en-US" sz="2000" dirty="0">
                <a:solidFill>
                  <a:schemeClr val="tx1"/>
                </a:solidFill>
                <a:latin typeface="Roboto"/>
              </a:rPr>
              <a:t>Mediate and attempt to resolve resident's concerns or problems in facilities, and</a:t>
            </a:r>
          </a:p>
          <a:p>
            <a:pPr>
              <a:buFont typeface="Arial" panose="020B0604020202020204" pitchFamily="34" charset="0"/>
              <a:buChar char="•"/>
            </a:pPr>
            <a:r>
              <a:rPr lang="en-US" altLang="en-US" sz="2000" dirty="0">
                <a:solidFill>
                  <a:schemeClr val="tx1"/>
                </a:solidFill>
                <a:latin typeface="Roboto"/>
              </a:rPr>
              <a:t>Provide unbiased placement information and referrals to long-term care facilities.  </a:t>
            </a:r>
          </a:p>
        </p:txBody>
      </p:sp>
      <p:sp>
        <p:nvSpPr>
          <p:cNvPr id="29698" name="Title 3"/>
          <p:cNvSpPr>
            <a:spLocks noGrp="1"/>
          </p:cNvSpPr>
          <p:nvPr>
            <p:ph type="title"/>
          </p:nvPr>
        </p:nvSpPr>
        <p:spPr>
          <a:xfrm>
            <a:off x="892969" y="0"/>
            <a:ext cx="7358063" cy="1428750"/>
          </a:xfrm>
        </p:spPr>
        <p:txBody>
          <a:bodyPr/>
          <a:lstStyle/>
          <a:p>
            <a:pPr>
              <a:defRPr/>
            </a:pPr>
            <a:r>
              <a:rPr lang="en-US" dirty="0">
                <a:latin typeface="Roboto"/>
              </a:rPr>
              <a:t>ROLE OF THE LONG-TERM CARE OMBUDSMAN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7282" y="2514600"/>
            <a:ext cx="3781136" cy="249555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544337" y="1689355"/>
            <a:ext cx="4393424" cy="4559808"/>
          </a:xfrm>
        </p:spPr>
        <p:txBody>
          <a:bodyPr>
            <a:noAutofit/>
          </a:bodyPr>
          <a:lstStyle/>
          <a:p>
            <a:pPr>
              <a:buFontTx/>
              <a:buChar char="•"/>
            </a:pPr>
            <a:r>
              <a:rPr lang="en-US" altLang="en-US" sz="2100" dirty="0">
                <a:solidFill>
                  <a:schemeClr val="tx1"/>
                </a:solidFill>
                <a:latin typeface="Roboto"/>
              </a:rPr>
              <a:t>Investigate allegations of abuse and neglect,</a:t>
            </a:r>
          </a:p>
          <a:p>
            <a:pPr>
              <a:buFontTx/>
              <a:buChar char="•"/>
            </a:pPr>
            <a:r>
              <a:rPr lang="en-US" altLang="en-US" sz="2100" dirty="0">
                <a:solidFill>
                  <a:schemeClr val="tx1"/>
                </a:solidFill>
                <a:latin typeface="Roboto"/>
              </a:rPr>
              <a:t>Witness the signing of Advanced Health Care Directives in Skilled Nursing Facilities,</a:t>
            </a:r>
          </a:p>
          <a:p>
            <a:pPr>
              <a:buFontTx/>
              <a:buChar char="•"/>
            </a:pPr>
            <a:r>
              <a:rPr lang="en-US" altLang="en-US" sz="2100" dirty="0">
                <a:solidFill>
                  <a:schemeClr val="tx1"/>
                </a:solidFill>
                <a:latin typeface="Roboto"/>
              </a:rPr>
              <a:t>Report serious facility violations to state licensing agencies, and</a:t>
            </a:r>
          </a:p>
          <a:p>
            <a:pPr>
              <a:buFontTx/>
              <a:buChar char="•"/>
            </a:pPr>
            <a:r>
              <a:rPr lang="en-US" altLang="en-US" sz="2100" dirty="0">
                <a:solidFill>
                  <a:schemeClr val="tx1"/>
                </a:solidFill>
                <a:latin typeface="Roboto"/>
              </a:rPr>
              <a:t>Keep all complaints, communications, and investigations confidential unless resident gives permission to release. </a:t>
            </a:r>
          </a:p>
        </p:txBody>
      </p:sp>
      <p:sp>
        <p:nvSpPr>
          <p:cNvPr id="30722" name="Title 1"/>
          <p:cNvSpPr>
            <a:spLocks noGrp="1"/>
          </p:cNvSpPr>
          <p:nvPr>
            <p:ph type="title"/>
          </p:nvPr>
        </p:nvSpPr>
        <p:spPr>
          <a:xfrm>
            <a:off x="381001" y="178594"/>
            <a:ext cx="7870032" cy="1160859"/>
          </a:xfrm>
        </p:spPr>
        <p:txBody>
          <a:bodyPr>
            <a:normAutofit/>
          </a:bodyPr>
          <a:lstStyle/>
          <a:p>
            <a:pPr>
              <a:defRPr/>
            </a:pPr>
            <a:r>
              <a:rPr lang="en-US" dirty="0">
                <a:latin typeface="Roboto"/>
              </a:rPr>
              <a:t>LTC OMBUDSMAN WILL ALSO:</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1478" y="2458214"/>
            <a:ext cx="3647307" cy="272948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Roboto"/>
              </a:rPr>
              <a:t>WHAT LAW ENFORCEMENT CAN DO</a:t>
            </a:r>
          </a:p>
        </p:txBody>
      </p:sp>
      <p:sp>
        <p:nvSpPr>
          <p:cNvPr id="3" name="Content Placeholder 2"/>
          <p:cNvSpPr>
            <a:spLocks noGrp="1"/>
          </p:cNvSpPr>
          <p:nvPr>
            <p:ph idx="1"/>
          </p:nvPr>
        </p:nvSpPr>
        <p:spPr>
          <a:xfrm>
            <a:off x="457200" y="1600202"/>
            <a:ext cx="4919472" cy="4525963"/>
          </a:xfrm>
        </p:spPr>
        <p:txBody>
          <a:bodyPr/>
          <a:lstStyle/>
          <a:p>
            <a:r>
              <a:rPr lang="en-US">
                <a:solidFill>
                  <a:schemeClr val="tx1"/>
                </a:solidFill>
              </a:rPr>
              <a:t>Respond to emergency calls</a:t>
            </a:r>
          </a:p>
          <a:p>
            <a:r>
              <a:rPr lang="en-US">
                <a:solidFill>
                  <a:schemeClr val="tx1"/>
                </a:solidFill>
              </a:rPr>
              <a:t>Work with other first responders </a:t>
            </a:r>
          </a:p>
          <a:p>
            <a:pPr lvl="1"/>
            <a:r>
              <a:rPr lang="en-US">
                <a:solidFill>
                  <a:schemeClr val="tx1"/>
                </a:solidFill>
              </a:rPr>
              <a:t>paramedics </a:t>
            </a:r>
          </a:p>
          <a:p>
            <a:pPr lvl="1"/>
            <a:r>
              <a:rPr lang="en-US">
                <a:solidFill>
                  <a:schemeClr val="tx1"/>
                </a:solidFill>
              </a:rPr>
              <a:t>firefighters</a:t>
            </a:r>
          </a:p>
          <a:p>
            <a:r>
              <a:rPr lang="en-US">
                <a:solidFill>
                  <a:schemeClr val="tx1"/>
                </a:solidFill>
              </a:rPr>
              <a:t>Observe, survey, and interview</a:t>
            </a:r>
          </a:p>
          <a:p>
            <a:r>
              <a:rPr lang="en-US">
                <a:solidFill>
                  <a:schemeClr val="tx1"/>
                </a:solidFill>
              </a:rPr>
              <a:t>Recognize tell-tale signs of abusers</a:t>
            </a:r>
          </a:p>
          <a:p>
            <a:r>
              <a:rPr lang="en-US">
                <a:solidFill>
                  <a:schemeClr val="tx1"/>
                </a:solidFill>
              </a:rPr>
              <a:t>Collect evidence to substantiate allegations</a:t>
            </a:r>
          </a:p>
          <a:p>
            <a:r>
              <a:rPr lang="en-US">
                <a:solidFill>
                  <a:schemeClr val="tx1"/>
                </a:solidFill>
              </a:rPr>
              <a:t>Provide referrals to community resources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4934" r="9467" b="6666"/>
          <a:stretch/>
        </p:blipFill>
        <p:spPr>
          <a:xfrm>
            <a:off x="5376672" y="1956054"/>
            <a:ext cx="3025194" cy="3493008"/>
          </a:xfrm>
          <a:prstGeom prst="rect">
            <a:avLst/>
          </a:prstGeom>
        </p:spPr>
      </p:pic>
    </p:spTree>
    <p:extLst>
      <p:ext uri="{BB962C8B-B14F-4D97-AF65-F5344CB8AC3E}">
        <p14:creationId xmlns:p14="http://schemas.microsoft.com/office/powerpoint/2010/main" val="3356875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71306" y="1219200"/>
            <a:ext cx="3332725" cy="48006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Chat Box</a:t>
            </a:r>
            <a:endParaRPr lang="en-US" dirty="0"/>
          </a:p>
        </p:txBody>
      </p:sp>
      <p:sp>
        <p:nvSpPr>
          <p:cNvPr id="5" name="Oval 4"/>
          <p:cNvSpPr/>
          <p:nvPr/>
        </p:nvSpPr>
        <p:spPr>
          <a:xfrm>
            <a:off x="3200400" y="5334000"/>
            <a:ext cx="2819400" cy="762000"/>
          </a:xfrm>
          <a:prstGeom prst="ellipse">
            <a:avLst/>
          </a:prstGeom>
          <a:noFill/>
          <a:ln>
            <a:solidFill>
              <a:srgbClr val="FF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81066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1027"/>
          <p:cNvSpPr>
            <a:spLocks noGrp="1" noChangeArrowheads="1"/>
          </p:cNvSpPr>
          <p:nvPr>
            <p:ph idx="1"/>
          </p:nvPr>
        </p:nvSpPr>
        <p:spPr>
          <a:xfrm>
            <a:off x="685800" y="2286000"/>
            <a:ext cx="4020312" cy="3185098"/>
          </a:xfrm>
        </p:spPr>
        <p:txBody>
          <a:bodyPr vert="horz" lIns="91440" tIns="45720" rIns="91440" bIns="45720" rtlCol="0" anchor="t">
            <a:noAutofit/>
          </a:bodyPr>
          <a:lstStyle/>
          <a:p>
            <a:pPr>
              <a:buFont typeface="Arial" panose="020B0604020202020204" pitchFamily="34" charset="0"/>
              <a:buChar char="•"/>
            </a:pPr>
            <a:r>
              <a:rPr lang="en-US" altLang="en-US" sz="2600" dirty="0">
                <a:solidFill>
                  <a:schemeClr val="tx1"/>
                </a:solidFill>
                <a:latin typeface="Roboto"/>
              </a:rPr>
              <a:t>Our clients are, by definition, independent.  </a:t>
            </a:r>
          </a:p>
          <a:p>
            <a:pPr>
              <a:buFont typeface="Arial" panose="020B0604020202020204" pitchFamily="34" charset="0"/>
              <a:buChar char="•"/>
            </a:pPr>
            <a:endParaRPr lang="en-US" altLang="en-US" sz="2600" dirty="0">
              <a:solidFill>
                <a:schemeClr val="tx1"/>
              </a:solidFill>
              <a:latin typeface="Roboto"/>
            </a:endParaRPr>
          </a:p>
          <a:p>
            <a:pPr>
              <a:buFont typeface="Arial" panose="020B0604020202020204" pitchFamily="34" charset="0"/>
              <a:buChar char="•"/>
            </a:pPr>
            <a:r>
              <a:rPr lang="en-US" altLang="en-US" sz="2600" dirty="0">
                <a:solidFill>
                  <a:schemeClr val="tx1"/>
                </a:solidFill>
                <a:latin typeface="Roboto"/>
              </a:rPr>
              <a:t>They have the right to self-determination even if their choices do not serve their best interest.</a:t>
            </a:r>
          </a:p>
        </p:txBody>
      </p:sp>
      <p:sp>
        <p:nvSpPr>
          <p:cNvPr id="18434" name="Rectangle 1026"/>
          <p:cNvSpPr>
            <a:spLocks noGrp="1" noChangeArrowheads="1"/>
          </p:cNvSpPr>
          <p:nvPr>
            <p:ph type="title"/>
          </p:nvPr>
        </p:nvSpPr>
        <p:spPr>
          <a:xfrm>
            <a:off x="152400" y="76200"/>
            <a:ext cx="8839200" cy="1523628"/>
          </a:xfrm>
        </p:spPr>
        <p:txBody>
          <a:bodyPr>
            <a:normAutofit/>
          </a:bodyPr>
          <a:lstStyle/>
          <a:p>
            <a:pPr eaLnBrk="1" hangingPunct="1"/>
            <a:r>
              <a:rPr lang="en-US" altLang="en-US" b="1" dirty="0">
                <a:latin typeface="Roboto"/>
              </a:rPr>
              <a:t>RIGHT TO SELF- DETERMINATION</a:t>
            </a:r>
          </a:p>
        </p:txBody>
      </p:sp>
      <p:pic>
        <p:nvPicPr>
          <p:cNvPr id="18436" name="Picture 1028" descr="sharonwithwalker"/>
          <p:cNvPicPr>
            <a:picLocks noChangeAspect="1" noChangeArrowheads="1"/>
          </p:cNvPicPr>
          <p:nvPr/>
        </p:nvPicPr>
        <p:blipFill>
          <a:blip r:embed="rId3">
            <a:extLst>
              <a:ext uri="{28A0092B-C50C-407E-A947-70E740481C1C}">
                <a14:useLocalDpi xmlns:a14="http://schemas.microsoft.com/office/drawing/2010/main" val="0"/>
              </a:ext>
            </a:extLst>
          </a:blip>
          <a:srcRect l="26471" t="41176" r="29408"/>
          <a:stretch>
            <a:fillRect/>
          </a:stretch>
        </p:blipFill>
        <p:spPr bwMode="auto">
          <a:xfrm>
            <a:off x="4924778" y="2209799"/>
            <a:ext cx="3580805" cy="3581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Subtitle 2"/>
          <p:cNvSpPr>
            <a:spLocks noGrp="1"/>
          </p:cNvSpPr>
          <p:nvPr>
            <p:ph idx="1"/>
          </p:nvPr>
        </p:nvSpPr>
        <p:spPr>
          <a:xfrm>
            <a:off x="431799" y="2133600"/>
            <a:ext cx="4495801" cy="4340352"/>
          </a:xfrm>
        </p:spPr>
        <p:txBody>
          <a:bodyPr>
            <a:normAutofit/>
          </a:bodyPr>
          <a:lstStyle/>
          <a:p>
            <a:pPr marL="401822" indent="-401822">
              <a:buFontTx/>
              <a:buChar char="•"/>
            </a:pPr>
            <a:r>
              <a:rPr lang="en-US" altLang="en-US" sz="2200" dirty="0">
                <a:solidFill>
                  <a:schemeClr val="tx1"/>
                </a:solidFill>
                <a:latin typeface="Roboto"/>
              </a:rPr>
              <a:t>Cases are complex</a:t>
            </a:r>
          </a:p>
          <a:p>
            <a:pPr marL="401822" indent="-401822">
              <a:buFontTx/>
              <a:buChar char="•"/>
            </a:pPr>
            <a:r>
              <a:rPr lang="en-US" altLang="en-US" sz="2200" dirty="0">
                <a:solidFill>
                  <a:schemeClr val="tx1"/>
                </a:solidFill>
                <a:latin typeface="Roboto"/>
              </a:rPr>
              <a:t>Multi-layered</a:t>
            </a:r>
          </a:p>
          <a:p>
            <a:pPr marL="401822" indent="-401822">
              <a:buFontTx/>
              <a:buChar char="•"/>
            </a:pPr>
            <a:r>
              <a:rPr lang="en-US" altLang="en-US" sz="2200" dirty="0">
                <a:solidFill>
                  <a:schemeClr val="tx1"/>
                </a:solidFill>
                <a:latin typeface="Roboto"/>
              </a:rPr>
              <a:t>Require multiple experts</a:t>
            </a:r>
          </a:p>
          <a:p>
            <a:pPr marL="401822" indent="-401822">
              <a:buFontTx/>
              <a:buChar char="•"/>
            </a:pPr>
            <a:endParaRPr lang="en-US" altLang="en-US" sz="2200" dirty="0">
              <a:solidFill>
                <a:schemeClr val="tx1"/>
              </a:solidFill>
              <a:latin typeface="Roboto"/>
            </a:endParaRPr>
          </a:p>
          <a:p>
            <a:pPr marL="401822" indent="-401822">
              <a:buFontTx/>
              <a:buChar char="•"/>
            </a:pPr>
            <a:r>
              <a:rPr lang="en-US" altLang="en-US" sz="2200" dirty="0">
                <a:solidFill>
                  <a:schemeClr val="tx1"/>
                </a:solidFill>
                <a:latin typeface="Roboto"/>
              </a:rPr>
              <a:t>Multi-Disciplinary Teams (MDTs)  brings together experts in monthly meeting to discuss cases brought from APS and the LTC Ombudsman</a:t>
            </a:r>
          </a:p>
          <a:p>
            <a:pPr marL="401822" indent="-401822">
              <a:buFontTx/>
              <a:buChar char="•"/>
            </a:pPr>
            <a:r>
              <a:rPr lang="en-US" altLang="en-US" sz="2200" dirty="0">
                <a:solidFill>
                  <a:schemeClr val="tx1"/>
                </a:solidFill>
                <a:latin typeface="Roboto"/>
              </a:rPr>
              <a:t>Not an investigatory agency</a:t>
            </a:r>
            <a:endParaRPr lang="en-US" altLang="en-US" sz="2200" dirty="0">
              <a:latin typeface="Roboto"/>
            </a:endParaRPr>
          </a:p>
          <a:p>
            <a:pPr marL="401822" indent="-401822"/>
            <a:endParaRPr lang="en-US" altLang="en-US" sz="2200" dirty="0"/>
          </a:p>
        </p:txBody>
      </p:sp>
      <p:sp>
        <p:nvSpPr>
          <p:cNvPr id="26626" name="Title 1"/>
          <p:cNvSpPr>
            <a:spLocks noGrp="1"/>
          </p:cNvSpPr>
          <p:nvPr>
            <p:ph type="title"/>
          </p:nvPr>
        </p:nvSpPr>
        <p:spPr>
          <a:xfrm>
            <a:off x="381000" y="228600"/>
            <a:ext cx="8381260" cy="1054394"/>
          </a:xfrm>
        </p:spPr>
        <p:txBody>
          <a:bodyPr>
            <a:normAutofit/>
          </a:bodyPr>
          <a:lstStyle/>
          <a:p>
            <a:pPr>
              <a:defRPr/>
            </a:pPr>
            <a:r>
              <a:rPr lang="en-US" b="1" dirty="0">
                <a:latin typeface="Roboto"/>
              </a:rPr>
              <a:t>WHY IT TAKES A TEAM?</a:t>
            </a:r>
          </a:p>
        </p:txBody>
      </p:sp>
      <p:pic>
        <p:nvPicPr>
          <p:cNvPr id="26628" name="Picture 9" descr="C:\Users\jschoen.COAORANGECO\AppData\Local\Microsoft\Windows\Temporary Internet Files\Content.IE5\GMBDESOP\MP90042303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2555" y="2262287"/>
            <a:ext cx="3753842" cy="375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xmlns="" id="{257F6BCE-75BB-4ECD-BEA5-21C36A9CC0E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048957" y="1610391"/>
            <a:ext cx="3321392" cy="3852817"/>
          </a:xfrm>
        </p:spPr>
      </p:pic>
      <p:sp>
        <p:nvSpPr>
          <p:cNvPr id="18" name="Hexagon 17" descr="Solid dark colored hexagon in the middle of image accent">
            <a:extLst>
              <a:ext uri="{FF2B5EF4-FFF2-40B4-BE49-F238E27FC236}">
                <a16:creationId xmlns:a16="http://schemas.microsoft.com/office/drawing/2014/main" xmlns="" id="{0E6B042D-E9CB-40E0-AAE9-6AD11F53E044}"/>
              </a:ext>
            </a:extLst>
          </p:cNvPr>
          <p:cNvSpPr/>
          <p:nvPr/>
        </p:nvSpPr>
        <p:spPr>
          <a:xfrm rot="16200000">
            <a:off x="1778848" y="2756735"/>
            <a:ext cx="1809749" cy="1560129"/>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350">
              <a:solidFill>
                <a:srgbClr val="FFFFFF"/>
              </a:solidFill>
              <a:latin typeface="Calibri" panose="020F0502020204030204"/>
            </a:endParaRPr>
          </a:p>
        </p:txBody>
      </p:sp>
      <p:sp>
        <p:nvSpPr>
          <p:cNvPr id="3" name="Subtitle 2">
            <a:extLst>
              <a:ext uri="{FF2B5EF4-FFF2-40B4-BE49-F238E27FC236}">
                <a16:creationId xmlns:a16="http://schemas.microsoft.com/office/drawing/2014/main" xmlns="" id="{5C9205DF-8F5E-49F7-B00E-6F58293F5130}"/>
              </a:ext>
            </a:extLst>
          </p:cNvPr>
          <p:cNvSpPr>
            <a:spLocks noGrp="1"/>
          </p:cNvSpPr>
          <p:nvPr>
            <p:ph type="subTitle" idx="1"/>
          </p:nvPr>
        </p:nvSpPr>
        <p:spPr>
          <a:xfrm>
            <a:off x="4521817" y="2982161"/>
            <a:ext cx="3641890" cy="324713"/>
          </a:xfrm>
        </p:spPr>
        <p:txBody>
          <a:bodyPr/>
          <a:lstStyle/>
          <a:p>
            <a:r>
              <a:rPr lang="en-IN" dirty="0"/>
              <a:t>Introduction to</a:t>
            </a:r>
          </a:p>
        </p:txBody>
      </p:sp>
      <p:sp>
        <p:nvSpPr>
          <p:cNvPr id="5" name="Title 4"/>
          <p:cNvSpPr>
            <a:spLocks noGrp="1"/>
          </p:cNvSpPr>
          <p:nvPr>
            <p:ph type="ctrTitle"/>
          </p:nvPr>
        </p:nvSpPr>
        <p:spPr>
          <a:xfrm>
            <a:off x="4521817" y="3311109"/>
            <a:ext cx="3982236" cy="923729"/>
          </a:xfrm>
        </p:spPr>
        <p:txBody>
          <a:bodyPr>
            <a:normAutofit fontScale="90000"/>
          </a:bodyPr>
          <a:lstStyle/>
          <a:p>
            <a:r>
              <a:rPr lang="en-US" dirty="0"/>
              <a:t>The Elder Abuse Guide for Law Enforcement</a:t>
            </a:r>
            <a:endParaRPr lang="en-US" sz="1650" b="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9743" y="3306874"/>
            <a:ext cx="1487957" cy="459851"/>
          </a:xfrm>
          <a:prstGeom prst="rect">
            <a:avLst/>
          </a:prstGeom>
        </p:spPr>
      </p:pic>
    </p:spTree>
    <p:extLst>
      <p:ext uri="{BB962C8B-B14F-4D97-AF65-F5344CB8AC3E}">
        <p14:creationId xmlns:p14="http://schemas.microsoft.com/office/powerpoint/2010/main" val="1679371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C4CBD00-A48E-BE49-8694-54B099A733EA}"/>
              </a:ext>
            </a:extLst>
          </p:cNvPr>
          <p:cNvSpPr/>
          <p:nvPr/>
        </p:nvSpPr>
        <p:spPr>
          <a:xfrm>
            <a:off x="5334000" y="1"/>
            <a:ext cx="3810000" cy="6595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46"/>
            <a:endParaRPr lang="en-US" sz="1350" dirty="0">
              <a:solidFill>
                <a:srgbClr val="FFFFFF"/>
              </a:solidFill>
              <a:latin typeface="Calibri" panose="020F0502020204030204"/>
            </a:endParaRPr>
          </a:p>
        </p:txBody>
      </p:sp>
      <p:sp>
        <p:nvSpPr>
          <p:cNvPr id="9" name="TextBox 8">
            <a:extLst>
              <a:ext uri="{FF2B5EF4-FFF2-40B4-BE49-F238E27FC236}">
                <a16:creationId xmlns:a16="http://schemas.microsoft.com/office/drawing/2014/main" xmlns="" id="{B78F51F5-8E60-3444-9654-BE9BA8FC5C7C}"/>
              </a:ext>
            </a:extLst>
          </p:cNvPr>
          <p:cNvSpPr txBox="1"/>
          <p:nvPr/>
        </p:nvSpPr>
        <p:spPr>
          <a:xfrm>
            <a:off x="615920" y="585743"/>
            <a:ext cx="4036954" cy="727379"/>
          </a:xfrm>
          <a:prstGeom prst="rect">
            <a:avLst/>
          </a:prstGeom>
          <a:noFill/>
        </p:spPr>
        <p:txBody>
          <a:bodyPr wrap="square" rtlCol="0">
            <a:spAutoFit/>
          </a:bodyPr>
          <a:lstStyle/>
          <a:p>
            <a:pPr defTabSz="685846"/>
            <a:r>
              <a:rPr lang="en-US" sz="2251" b="1" dirty="0">
                <a:solidFill>
                  <a:srgbClr val="1E3054"/>
                </a:solidFill>
                <a:latin typeface="Lato Black" panose="020F0502020204030203" pitchFamily="34" charset="0"/>
                <a:ea typeface="Lato Black" panose="020F0502020204030203" pitchFamily="34" charset="0"/>
                <a:cs typeface="Lato Black" panose="020F0502020204030203" pitchFamily="34" charset="0"/>
              </a:rPr>
              <a:t>Background</a:t>
            </a:r>
          </a:p>
          <a:p>
            <a:pPr defTabSz="685846"/>
            <a:r>
              <a:rPr lang="en-US" sz="1876" dirty="0">
                <a:solidFill>
                  <a:srgbClr val="1E3054"/>
                </a:solidFill>
                <a:latin typeface="Lato Black" panose="020F0502020204030203" pitchFamily="34" charset="0"/>
                <a:ea typeface="Lato Black" panose="020F0502020204030203" pitchFamily="34" charset="0"/>
                <a:cs typeface="Lato Black" panose="020F0502020204030203" pitchFamily="34" charset="0"/>
              </a:rPr>
              <a:t>Elder Abuse Guide for Law Enforcement</a:t>
            </a:r>
          </a:p>
        </p:txBody>
      </p:sp>
      <p:sp>
        <p:nvSpPr>
          <p:cNvPr id="14" name="TextBox 13">
            <a:extLst>
              <a:ext uri="{FF2B5EF4-FFF2-40B4-BE49-F238E27FC236}">
                <a16:creationId xmlns:a16="http://schemas.microsoft.com/office/drawing/2014/main" xmlns="" id="{D646325F-8F2E-D745-8FFE-6E13895927D6}"/>
              </a:ext>
            </a:extLst>
          </p:cNvPr>
          <p:cNvSpPr txBox="1"/>
          <p:nvPr/>
        </p:nvSpPr>
        <p:spPr>
          <a:xfrm>
            <a:off x="615920" y="1573739"/>
            <a:ext cx="4413280" cy="307777"/>
          </a:xfrm>
          <a:prstGeom prst="rect">
            <a:avLst/>
          </a:prstGeom>
          <a:solidFill>
            <a:schemeClr val="accent3"/>
          </a:solidFill>
        </p:spPr>
        <p:txBody>
          <a:bodyPr wrap="square" rtlCol="0">
            <a:spAutoFit/>
          </a:bodyPr>
          <a:lstStyle/>
          <a:p>
            <a:pPr defTabSz="685846"/>
            <a:r>
              <a:rPr lang="en-US" sz="1400" b="1" dirty="0">
                <a:solidFill>
                  <a:srgbClr val="000000"/>
                </a:solidFill>
                <a:latin typeface="Lato" charset="0"/>
                <a:ea typeface="Lato" charset="0"/>
                <a:cs typeface="Lato" charset="0"/>
              </a:rPr>
              <a:t>Development</a:t>
            </a:r>
          </a:p>
        </p:txBody>
      </p:sp>
      <p:sp>
        <p:nvSpPr>
          <p:cNvPr id="16" name="Subtitle 2">
            <a:extLst>
              <a:ext uri="{FF2B5EF4-FFF2-40B4-BE49-F238E27FC236}">
                <a16:creationId xmlns:a16="http://schemas.microsoft.com/office/drawing/2014/main" xmlns="" id="{133A40B1-33EC-7448-84FF-CBF182E8AAAD}"/>
              </a:ext>
            </a:extLst>
          </p:cNvPr>
          <p:cNvSpPr txBox="1">
            <a:spLocks/>
          </p:cNvSpPr>
          <p:nvPr/>
        </p:nvSpPr>
        <p:spPr>
          <a:xfrm>
            <a:off x="615920" y="1943483"/>
            <a:ext cx="4413280" cy="1978260"/>
          </a:xfrm>
          <a:prstGeom prst="rect">
            <a:avLst/>
          </a:prstGeom>
        </p:spPr>
        <p:txBody>
          <a:bodyPr vert="horz" wrap="square" lIns="81559" tIns="40780" rIns="81559" bIns="407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407972">
              <a:buClr>
                <a:srgbClr val="293B5F"/>
              </a:buClr>
            </a:pPr>
            <a:r>
              <a:rPr lang="en-IN" sz="1400" dirty="0">
                <a:solidFill>
                  <a:srgbClr val="323232"/>
                </a:solidFill>
              </a:rPr>
              <a:t>EAGLE is a </a:t>
            </a:r>
            <a:r>
              <a:rPr lang="en-IN" sz="1400" b="1" dirty="0">
                <a:solidFill>
                  <a:srgbClr val="323232"/>
                </a:solidFill>
              </a:rPr>
              <a:t>FREE</a:t>
            </a:r>
            <a:r>
              <a:rPr lang="en-IN" sz="1400" dirty="0">
                <a:solidFill>
                  <a:srgbClr val="323232"/>
                </a:solidFill>
              </a:rPr>
              <a:t> tool that helps officers effectively identify and investigate potential elder abuse cases</a:t>
            </a:r>
          </a:p>
          <a:p>
            <a:pPr marL="128622" indent="-128622" algn="l" defTabSz="407972">
              <a:buClr>
                <a:srgbClr val="293B5F"/>
              </a:buClr>
              <a:buFont typeface="Arial" panose="020B0604020202020204" pitchFamily="34" charset="0"/>
              <a:buChar char="•"/>
            </a:pPr>
            <a:r>
              <a:rPr lang="en-IN" sz="1400" dirty="0">
                <a:solidFill>
                  <a:srgbClr val="323232"/>
                </a:solidFill>
              </a:rPr>
              <a:t>Supported by the Department of Justice and developed by elder abuse experts at the University of Southern California</a:t>
            </a:r>
          </a:p>
          <a:p>
            <a:pPr marL="128622" indent="-128622" algn="l" defTabSz="407972">
              <a:buClr>
                <a:srgbClr val="293B5F"/>
              </a:buClr>
              <a:buFont typeface="Arial" panose="020B0604020202020204" pitchFamily="34" charset="0"/>
              <a:buChar char="•"/>
            </a:pPr>
            <a:r>
              <a:rPr lang="en-IN" sz="1400" dirty="0">
                <a:solidFill>
                  <a:srgbClr val="323232"/>
                </a:solidFill>
              </a:rPr>
              <a:t>EAGLE was also cross tested by law enforcement departments across the country</a:t>
            </a:r>
          </a:p>
        </p:txBody>
      </p:sp>
      <p:sp>
        <p:nvSpPr>
          <p:cNvPr id="15" name="TextBox 14">
            <a:extLst>
              <a:ext uri="{FF2B5EF4-FFF2-40B4-BE49-F238E27FC236}">
                <a16:creationId xmlns:a16="http://schemas.microsoft.com/office/drawing/2014/main" xmlns="" id="{D646325F-8F2E-D745-8FFE-6E13895927D6}"/>
              </a:ext>
            </a:extLst>
          </p:cNvPr>
          <p:cNvSpPr txBox="1"/>
          <p:nvPr/>
        </p:nvSpPr>
        <p:spPr>
          <a:xfrm>
            <a:off x="615920" y="4185017"/>
            <a:ext cx="4413279" cy="307777"/>
          </a:xfrm>
          <a:prstGeom prst="rect">
            <a:avLst/>
          </a:prstGeom>
          <a:solidFill>
            <a:schemeClr val="accent3"/>
          </a:solidFill>
        </p:spPr>
        <p:txBody>
          <a:bodyPr wrap="square" rtlCol="0">
            <a:spAutoFit/>
          </a:bodyPr>
          <a:lstStyle/>
          <a:p>
            <a:pPr defTabSz="685846"/>
            <a:r>
              <a:rPr lang="en-US" sz="1400" b="1" dirty="0">
                <a:solidFill>
                  <a:srgbClr val="000000"/>
                </a:solidFill>
                <a:latin typeface="Lato" charset="0"/>
                <a:ea typeface="Lato" charset="0"/>
                <a:cs typeface="Lato" charset="0"/>
              </a:rPr>
              <a:t>EAGLE Tools and Capabilities </a:t>
            </a:r>
          </a:p>
        </p:txBody>
      </p:sp>
      <p:sp>
        <p:nvSpPr>
          <p:cNvPr id="17" name="Subtitle 2">
            <a:extLst>
              <a:ext uri="{FF2B5EF4-FFF2-40B4-BE49-F238E27FC236}">
                <a16:creationId xmlns:a16="http://schemas.microsoft.com/office/drawing/2014/main" xmlns="" id="{133A40B1-33EC-7448-84FF-CBF182E8AAAD}"/>
              </a:ext>
            </a:extLst>
          </p:cNvPr>
          <p:cNvSpPr txBox="1">
            <a:spLocks/>
          </p:cNvSpPr>
          <p:nvPr/>
        </p:nvSpPr>
        <p:spPr>
          <a:xfrm>
            <a:off x="615920" y="4510424"/>
            <a:ext cx="4413280" cy="1762817"/>
          </a:xfrm>
          <a:prstGeom prst="rect">
            <a:avLst/>
          </a:prstGeom>
        </p:spPr>
        <p:txBody>
          <a:bodyPr vert="horz" wrap="square" lIns="81559" tIns="40780" rIns="81559" bIns="407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407972">
              <a:buClr>
                <a:srgbClr val="293B5F"/>
              </a:buClr>
            </a:pPr>
            <a:r>
              <a:rPr lang="en-IN" sz="1400" dirty="0">
                <a:solidFill>
                  <a:srgbClr val="323232"/>
                </a:solidFill>
              </a:rPr>
              <a:t>In addition to quick reference educational information on various forms of elder abuse, EAGLE also provides:</a:t>
            </a:r>
          </a:p>
          <a:p>
            <a:pPr marL="128622" indent="-128622" algn="l" defTabSz="407972">
              <a:buClr>
                <a:srgbClr val="293B5F"/>
              </a:buClr>
              <a:buFont typeface="Arial" panose="020B0604020202020204" pitchFamily="34" charset="0"/>
              <a:buChar char="•"/>
            </a:pPr>
            <a:r>
              <a:rPr lang="en-IN" sz="1400" dirty="0">
                <a:solidFill>
                  <a:srgbClr val="323232"/>
                </a:solidFill>
              </a:rPr>
              <a:t>Assistance in documenting a case for prosecution</a:t>
            </a:r>
          </a:p>
          <a:p>
            <a:pPr marL="128622" indent="-128622" algn="l" defTabSz="407972">
              <a:buClr>
                <a:srgbClr val="293B5F"/>
              </a:buClr>
              <a:buFont typeface="Arial" panose="020B0604020202020204" pitchFamily="34" charset="0"/>
              <a:buChar char="•"/>
            </a:pPr>
            <a:r>
              <a:rPr lang="en-IN" sz="1400" dirty="0">
                <a:solidFill>
                  <a:srgbClr val="323232"/>
                </a:solidFill>
              </a:rPr>
              <a:t>ZIP-code-based community resources locator</a:t>
            </a:r>
          </a:p>
          <a:p>
            <a:pPr marL="128622" indent="-128622" algn="l" defTabSz="407972">
              <a:buClr>
                <a:srgbClr val="293B5F"/>
              </a:buClr>
              <a:buFont typeface="Arial" panose="020B0604020202020204" pitchFamily="34" charset="0"/>
              <a:buChar char="•"/>
            </a:pPr>
            <a:r>
              <a:rPr lang="en-IN" sz="1400" dirty="0">
                <a:solidFill>
                  <a:srgbClr val="323232"/>
                </a:solidFill>
              </a:rPr>
              <a:t>State-by-state penal codes relating to elder abuse</a:t>
            </a:r>
          </a:p>
        </p:txBody>
      </p:sp>
    </p:spTree>
    <p:extLst>
      <p:ext uri="{BB962C8B-B14F-4D97-AF65-F5344CB8AC3E}">
        <p14:creationId xmlns:p14="http://schemas.microsoft.com/office/powerpoint/2010/main" val="27117870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2C3DD531-A991-1F40-9BC3-1ECA2B8B59CD}"/>
              </a:ext>
            </a:extLst>
          </p:cNvPr>
          <p:cNvSpPr/>
          <p:nvPr/>
        </p:nvSpPr>
        <p:spPr>
          <a:xfrm>
            <a:off x="0" y="856580"/>
            <a:ext cx="9144000" cy="51448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46"/>
            <a:endParaRPr lang="en-US" sz="1350" dirty="0">
              <a:solidFill>
                <a:srgbClr val="293B5F">
                  <a:lumMod val="75000"/>
                </a:srgbClr>
              </a:solidFill>
              <a:latin typeface="Calibri" panose="020F0502020204030204"/>
            </a:endParaRPr>
          </a:p>
        </p:txBody>
      </p:sp>
      <p:sp>
        <p:nvSpPr>
          <p:cNvPr id="7" name="TextBox 6"/>
          <p:cNvSpPr txBox="1"/>
          <p:nvPr/>
        </p:nvSpPr>
        <p:spPr>
          <a:xfrm>
            <a:off x="0" y="1274207"/>
            <a:ext cx="7134212" cy="669542"/>
          </a:xfrm>
          <a:prstGeom prst="rect">
            <a:avLst/>
          </a:prstGeom>
          <a:solidFill>
            <a:schemeClr val="accent3"/>
          </a:solidFill>
        </p:spPr>
        <p:txBody>
          <a:bodyPr wrap="square" rtlCol="0">
            <a:spAutoFit/>
          </a:bodyPr>
          <a:lstStyle/>
          <a:p>
            <a:pPr defTabSz="685846"/>
            <a:r>
              <a:rPr lang="en-US" sz="3751" dirty="0">
                <a:solidFill>
                  <a:srgbClr val="FFFFFF"/>
                </a:solidFill>
                <a:latin typeface="Lato" charset="0"/>
                <a:ea typeface="Lato" charset="0"/>
                <a:cs typeface="Lato" charset="0"/>
              </a:rPr>
              <a:t>	Site Tour: </a:t>
            </a:r>
            <a:r>
              <a:rPr lang="en-US" sz="3751" b="1" dirty="0">
                <a:solidFill>
                  <a:srgbClr val="FFFFFF"/>
                </a:solidFill>
                <a:latin typeface="Lato" charset="0"/>
                <a:ea typeface="Lato" charset="0"/>
                <a:cs typeface="Lato" charset="0"/>
              </a:rPr>
              <a:t>Eagle.USC.edu</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116" y="2719443"/>
            <a:ext cx="6728096" cy="2896451"/>
          </a:xfrm>
          <a:prstGeom prst="rect">
            <a:avLst/>
          </a:prstGeom>
        </p:spPr>
      </p:pic>
      <p:sp>
        <p:nvSpPr>
          <p:cNvPr id="2" name="Rectangle 1"/>
          <p:cNvSpPr/>
          <p:nvPr/>
        </p:nvSpPr>
        <p:spPr>
          <a:xfrm>
            <a:off x="1340777" y="3304277"/>
            <a:ext cx="1527861" cy="161101"/>
          </a:xfrm>
          <a:prstGeom prst="rect">
            <a:avLst/>
          </a:prstGeom>
          <a:solidFill>
            <a:srgbClr val="FFFF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46"/>
            <a:endParaRPr lang="en-US" sz="1350">
              <a:solidFill>
                <a:srgbClr val="FFFFFF"/>
              </a:solidFill>
              <a:latin typeface="Calibri" panose="020F0502020204030204"/>
            </a:endParaRPr>
          </a:p>
        </p:txBody>
      </p:sp>
      <p:sp>
        <p:nvSpPr>
          <p:cNvPr id="11" name="Rectangle 10"/>
          <p:cNvSpPr/>
          <p:nvPr/>
        </p:nvSpPr>
        <p:spPr>
          <a:xfrm>
            <a:off x="2966186" y="3304277"/>
            <a:ext cx="1527861" cy="161101"/>
          </a:xfrm>
          <a:prstGeom prst="rect">
            <a:avLst/>
          </a:prstGeom>
          <a:solidFill>
            <a:srgbClr val="FFFF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46"/>
            <a:endParaRPr lang="en-US" sz="1350">
              <a:solidFill>
                <a:srgbClr val="FFFFFF"/>
              </a:solidFill>
              <a:latin typeface="Calibri" panose="020F0502020204030204"/>
            </a:endParaRPr>
          </a:p>
        </p:txBody>
      </p:sp>
      <p:sp>
        <p:nvSpPr>
          <p:cNvPr id="12" name="Rectangle 11"/>
          <p:cNvSpPr/>
          <p:nvPr/>
        </p:nvSpPr>
        <p:spPr>
          <a:xfrm>
            <a:off x="4166649" y="3657991"/>
            <a:ext cx="1965585" cy="836355"/>
          </a:xfrm>
          <a:prstGeom prst="rect">
            <a:avLst/>
          </a:prstGeom>
          <a:solidFill>
            <a:srgbClr val="FFFF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46"/>
            <a:endParaRPr lang="en-US" sz="1350">
              <a:solidFill>
                <a:srgbClr val="FFFFFF"/>
              </a:solidFill>
              <a:latin typeface="Calibri" panose="020F0502020204030204"/>
            </a:endParaRPr>
          </a:p>
        </p:txBody>
      </p:sp>
      <p:sp>
        <p:nvSpPr>
          <p:cNvPr id="13" name="Rectangle 12"/>
          <p:cNvSpPr/>
          <p:nvPr/>
        </p:nvSpPr>
        <p:spPr>
          <a:xfrm>
            <a:off x="4166649" y="4606408"/>
            <a:ext cx="1965585" cy="501161"/>
          </a:xfrm>
          <a:prstGeom prst="rect">
            <a:avLst/>
          </a:prstGeom>
          <a:solidFill>
            <a:srgbClr val="FFFF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46"/>
            <a:endParaRPr lang="en-US" sz="1350">
              <a:solidFill>
                <a:srgbClr val="FFFFFF"/>
              </a:solidFill>
              <a:latin typeface="Calibri" panose="020F0502020204030204"/>
            </a:endParaRPr>
          </a:p>
        </p:txBody>
      </p:sp>
      <p:cxnSp>
        <p:nvCxnSpPr>
          <p:cNvPr id="14" name="Straight Arrow Connector 13"/>
          <p:cNvCxnSpPr/>
          <p:nvPr/>
        </p:nvCxnSpPr>
        <p:spPr>
          <a:xfrm flipH="1">
            <a:off x="2403653" y="2646644"/>
            <a:ext cx="1047028" cy="554693"/>
          </a:xfrm>
          <a:prstGeom prst="straightConnector1">
            <a:avLst/>
          </a:prstGeom>
          <a:ln w="76200">
            <a:solidFill>
              <a:srgbClr val="EAB2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524972" y="2610245"/>
            <a:ext cx="1047028" cy="554693"/>
          </a:xfrm>
          <a:prstGeom prst="straightConnector1">
            <a:avLst/>
          </a:prstGeom>
          <a:ln w="76200">
            <a:solidFill>
              <a:srgbClr val="EAB2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327242" y="3510163"/>
            <a:ext cx="1047028" cy="554693"/>
          </a:xfrm>
          <a:prstGeom prst="straightConnector1">
            <a:avLst/>
          </a:prstGeom>
          <a:ln w="76200">
            <a:solidFill>
              <a:srgbClr val="EAB2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327242" y="4300882"/>
            <a:ext cx="1047028" cy="554693"/>
          </a:xfrm>
          <a:prstGeom prst="straightConnector1">
            <a:avLst/>
          </a:prstGeom>
          <a:ln w="76200">
            <a:solidFill>
              <a:srgbClr val="EAB2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423249" y="2017408"/>
            <a:ext cx="2231720" cy="611706"/>
          </a:xfrm>
          <a:prstGeom prst="rect">
            <a:avLst/>
          </a:prstGeom>
          <a:noFill/>
        </p:spPr>
        <p:txBody>
          <a:bodyPr wrap="square" rtlCol="0">
            <a:spAutoFit/>
          </a:bodyPr>
          <a:lstStyle/>
          <a:p>
            <a:pPr defTabSz="685846"/>
            <a:r>
              <a:rPr lang="da-DK" sz="1125" dirty="0">
                <a:solidFill>
                  <a:srgbClr val="FFFFFF"/>
                </a:solidFill>
                <a:latin typeface="Lato"/>
              </a:rPr>
              <a:t>Quick reference with definations, signs, red flags, and actions for all forms of elder abuse</a:t>
            </a:r>
          </a:p>
        </p:txBody>
      </p:sp>
      <p:sp>
        <p:nvSpPr>
          <p:cNvPr id="20" name="TextBox 19"/>
          <p:cNvSpPr txBox="1"/>
          <p:nvPr/>
        </p:nvSpPr>
        <p:spPr>
          <a:xfrm>
            <a:off x="4736587" y="2016324"/>
            <a:ext cx="2791292" cy="830997"/>
          </a:xfrm>
          <a:prstGeom prst="rect">
            <a:avLst/>
          </a:prstGeom>
          <a:noFill/>
        </p:spPr>
        <p:txBody>
          <a:bodyPr wrap="square" rtlCol="0">
            <a:spAutoFit/>
          </a:bodyPr>
          <a:lstStyle/>
          <a:p>
            <a:pPr defTabSz="685846"/>
            <a:r>
              <a:rPr lang="da-DK" sz="1200" dirty="0">
                <a:solidFill>
                  <a:srgbClr val="FFFFFF"/>
                </a:solidFill>
                <a:latin typeface="Lato"/>
              </a:rPr>
              <a:t>State specific elder abuse statues, charging information, consumer protection statutes and state mandated reporting</a:t>
            </a:r>
          </a:p>
        </p:txBody>
      </p:sp>
      <p:sp>
        <p:nvSpPr>
          <p:cNvPr id="21" name="TextBox 20"/>
          <p:cNvSpPr txBox="1"/>
          <p:nvPr/>
        </p:nvSpPr>
        <p:spPr>
          <a:xfrm>
            <a:off x="7458541" y="2986276"/>
            <a:ext cx="1805488" cy="1015663"/>
          </a:xfrm>
          <a:prstGeom prst="rect">
            <a:avLst/>
          </a:prstGeom>
          <a:noFill/>
        </p:spPr>
        <p:txBody>
          <a:bodyPr wrap="square" rtlCol="0">
            <a:spAutoFit/>
          </a:bodyPr>
          <a:lstStyle/>
          <a:p>
            <a:pPr defTabSz="685846"/>
            <a:r>
              <a:rPr lang="da-DK" sz="1200" dirty="0">
                <a:solidFill>
                  <a:srgbClr val="FFFFFF"/>
                </a:solidFill>
                <a:latin typeface="Calibri" panose="020F0502020204030204"/>
              </a:rPr>
              <a:t>Printable and digital checklist detailing what needs to be collected on scene for a successful prosecution </a:t>
            </a:r>
          </a:p>
        </p:txBody>
      </p:sp>
      <p:sp>
        <p:nvSpPr>
          <p:cNvPr id="22" name="TextBox 21"/>
          <p:cNvSpPr txBox="1"/>
          <p:nvPr/>
        </p:nvSpPr>
        <p:spPr>
          <a:xfrm>
            <a:off x="7445356" y="4212800"/>
            <a:ext cx="1722339" cy="830997"/>
          </a:xfrm>
          <a:prstGeom prst="rect">
            <a:avLst/>
          </a:prstGeom>
          <a:noFill/>
        </p:spPr>
        <p:txBody>
          <a:bodyPr wrap="square" rtlCol="0">
            <a:spAutoFit/>
          </a:bodyPr>
          <a:lstStyle/>
          <a:p>
            <a:pPr defTabSz="685846"/>
            <a:r>
              <a:rPr lang="da-DK" sz="1200" dirty="0">
                <a:solidFill>
                  <a:srgbClr val="FFFFFF"/>
                </a:solidFill>
                <a:latin typeface="Lato"/>
              </a:rPr>
              <a:t>Contact information for organizations such as Adult Protective Services (APS)</a:t>
            </a:r>
          </a:p>
        </p:txBody>
      </p:sp>
    </p:spTree>
    <p:extLst>
      <p:ext uri="{BB962C8B-B14F-4D97-AF65-F5344CB8AC3E}">
        <p14:creationId xmlns:p14="http://schemas.microsoft.com/office/powerpoint/2010/main" val="4012310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55389" y="1469741"/>
            <a:ext cx="2742859" cy="4290335"/>
            <a:chOff x="11177433" y="1757552"/>
            <a:chExt cx="6521544" cy="10200896"/>
          </a:xfrm>
        </p:grpSpPr>
        <p:pic>
          <p:nvPicPr>
            <p:cNvPr id="15" name="Picture 14" descr="iPhone6_mockup_front_whit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77433" y="1757552"/>
              <a:ext cx="6521544" cy="10200896"/>
            </a:xfrm>
            <a:prstGeom prst="rect">
              <a:avLst/>
            </a:prstGeom>
          </p:spPr>
        </p:pic>
        <p:sp>
          <p:nvSpPr>
            <p:cNvPr id="16" name="Rectangle 15"/>
            <p:cNvSpPr/>
            <p:nvPr/>
          </p:nvSpPr>
          <p:spPr>
            <a:xfrm>
              <a:off x="12425065" y="3332480"/>
              <a:ext cx="3956200" cy="70124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46"/>
              <a:endParaRPr lang="en-US" sz="2701">
                <a:solidFill>
                  <a:srgbClr val="FFFFFF"/>
                </a:solidFill>
                <a:latin typeface="Calibri" panose="020F0502020204030204"/>
              </a:endParaRPr>
            </a:p>
          </p:txBody>
        </p:sp>
      </p:grpSp>
      <p:grpSp>
        <p:nvGrpSpPr>
          <p:cNvPr id="10" name="Group 9">
            <a:extLst>
              <a:ext uri="{FF2B5EF4-FFF2-40B4-BE49-F238E27FC236}">
                <a16:creationId xmlns:a16="http://schemas.microsoft.com/office/drawing/2014/main" xmlns="" id="{AAD186EF-3D1A-3649-A45E-E7D33C60D6FC}"/>
              </a:ext>
            </a:extLst>
          </p:cNvPr>
          <p:cNvGrpSpPr/>
          <p:nvPr/>
        </p:nvGrpSpPr>
        <p:grpSpPr>
          <a:xfrm>
            <a:off x="4642633" y="2051310"/>
            <a:ext cx="4012051" cy="1682757"/>
            <a:chOff x="13577382" y="5387242"/>
            <a:chExt cx="10696017" cy="4486182"/>
          </a:xfrm>
        </p:grpSpPr>
        <p:sp>
          <p:nvSpPr>
            <p:cNvPr id="18" name="TextBox 17">
              <a:extLst>
                <a:ext uri="{FF2B5EF4-FFF2-40B4-BE49-F238E27FC236}">
                  <a16:creationId xmlns:a16="http://schemas.microsoft.com/office/drawing/2014/main" xmlns="" id="{5CEB8D81-EDE6-3F43-82C7-90794E1C7D0C}"/>
                </a:ext>
              </a:extLst>
            </p:cNvPr>
            <p:cNvSpPr txBox="1"/>
            <p:nvPr/>
          </p:nvSpPr>
          <p:spPr>
            <a:xfrm>
              <a:off x="13577382" y="6858000"/>
              <a:ext cx="10696017" cy="3015424"/>
            </a:xfrm>
            <a:prstGeom prst="rect">
              <a:avLst/>
            </a:prstGeom>
            <a:noFill/>
          </p:spPr>
          <p:txBody>
            <a:bodyPr wrap="square" rtlCol="0">
              <a:spAutoFit/>
            </a:bodyPr>
            <a:lstStyle/>
            <a:p>
              <a:pPr marL="278681" indent="-278681" defTabSz="685846">
                <a:buFont typeface="+mj-lt"/>
                <a:buAutoNum type="arabicPeriod"/>
              </a:pPr>
              <a:r>
                <a:rPr lang="en-US" sz="1350" dirty="0">
                  <a:solidFill>
                    <a:srgbClr val="000000"/>
                  </a:solidFill>
                  <a:latin typeface="Calibri" panose="020F0502020204030204"/>
                </a:rPr>
                <a:t>Visit EAGLE on your mobile at eagle.usc.edu</a:t>
              </a:r>
            </a:p>
            <a:p>
              <a:pPr marL="278681" indent="-278681" defTabSz="685846">
                <a:buFont typeface="+mj-lt"/>
                <a:buAutoNum type="arabicPeriod"/>
              </a:pPr>
              <a:r>
                <a:rPr lang="en-US" sz="1350" dirty="0">
                  <a:solidFill>
                    <a:srgbClr val="000000"/>
                  </a:solidFill>
                  <a:latin typeface="Calibri" panose="020F0502020204030204"/>
                </a:rPr>
                <a:t>Select the black hamburger button in the top right, this will populate the drop down menu</a:t>
              </a:r>
            </a:p>
            <a:p>
              <a:pPr marL="278681" indent="-278681" defTabSz="685846">
                <a:buFont typeface="+mj-lt"/>
                <a:buAutoNum type="arabicPeriod"/>
              </a:pPr>
              <a:r>
                <a:rPr lang="en-US" sz="1350" dirty="0">
                  <a:solidFill>
                    <a:srgbClr val="000000"/>
                  </a:solidFill>
                  <a:latin typeface="Calibri" panose="020F0502020204030204"/>
                </a:rPr>
                <a:t>Once you have the drop down menu, select </a:t>
              </a:r>
              <a:r>
                <a:rPr lang="en-US" sz="1350" b="1" dirty="0">
                  <a:solidFill>
                    <a:srgbClr val="000000"/>
                  </a:solidFill>
                  <a:latin typeface="Calibri" panose="020F0502020204030204"/>
                </a:rPr>
                <a:t>“Add to Mobile Home Screen”</a:t>
              </a:r>
              <a:endParaRPr lang="en-US" sz="1350" dirty="0">
                <a:solidFill>
                  <a:srgbClr val="000000"/>
                </a:solidFill>
                <a:latin typeface="Calibri" panose="020F0502020204030204"/>
              </a:endParaRPr>
            </a:p>
          </p:txBody>
        </p:sp>
        <p:sp>
          <p:nvSpPr>
            <p:cNvPr id="20" name="TextBox 19">
              <a:extLst>
                <a:ext uri="{FF2B5EF4-FFF2-40B4-BE49-F238E27FC236}">
                  <a16:creationId xmlns:a16="http://schemas.microsoft.com/office/drawing/2014/main" xmlns="" id="{50F4131A-D721-5147-A8F7-48D579502594}"/>
                </a:ext>
              </a:extLst>
            </p:cNvPr>
            <p:cNvSpPr txBox="1"/>
            <p:nvPr/>
          </p:nvSpPr>
          <p:spPr>
            <a:xfrm>
              <a:off x="13589715" y="5387242"/>
              <a:ext cx="9029664" cy="1169588"/>
            </a:xfrm>
            <a:prstGeom prst="rect">
              <a:avLst/>
            </a:prstGeom>
            <a:noFill/>
          </p:spPr>
          <p:txBody>
            <a:bodyPr wrap="square" rtlCol="0">
              <a:spAutoFit/>
            </a:bodyPr>
            <a:lstStyle/>
            <a:p>
              <a:pPr defTabSz="685846"/>
              <a:r>
                <a:rPr lang="en-US" sz="2251" b="1" dirty="0">
                  <a:solidFill>
                    <a:srgbClr val="323232"/>
                  </a:solidFill>
                  <a:latin typeface="Lato Black" panose="020F0502020204030203" pitchFamily="34" charset="0"/>
                  <a:ea typeface="Lato Black" panose="020F0502020204030203" pitchFamily="34" charset="0"/>
                  <a:cs typeface="Lato Black" panose="020F0502020204030203" pitchFamily="34" charset="0"/>
                </a:rPr>
                <a:t>Pin EAGLE to your Mobile</a:t>
              </a:r>
            </a:p>
          </p:txBody>
        </p:sp>
      </p:grpSp>
      <p:sp>
        <p:nvSpPr>
          <p:cNvPr id="21" name="Rectangle 20">
            <a:extLst>
              <a:ext uri="{FF2B5EF4-FFF2-40B4-BE49-F238E27FC236}">
                <a16:creationId xmlns:a16="http://schemas.microsoft.com/office/drawing/2014/main" xmlns="" id="{C694C076-1F9F-7142-BFCD-A06F5900C881}"/>
              </a:ext>
            </a:extLst>
          </p:cNvPr>
          <p:cNvSpPr/>
          <p:nvPr/>
        </p:nvSpPr>
        <p:spPr>
          <a:xfrm flipH="1">
            <a:off x="4237282" y="3987457"/>
            <a:ext cx="4906718" cy="20139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46"/>
            <a:endParaRPr lang="en-US" sz="1350" dirty="0">
              <a:solidFill>
                <a:srgbClr val="FFFFFF"/>
              </a:solidFill>
              <a:latin typeface="Calibri" panose="020F0502020204030204"/>
            </a:endParaRPr>
          </a:p>
        </p:txBody>
      </p:sp>
      <p:sp>
        <p:nvSpPr>
          <p:cNvPr id="22" name="Rectangle 21">
            <a:extLst>
              <a:ext uri="{FF2B5EF4-FFF2-40B4-BE49-F238E27FC236}">
                <a16:creationId xmlns:a16="http://schemas.microsoft.com/office/drawing/2014/main" xmlns="" id="{A444FD31-5A0C-594D-9224-182558BD2D9B}"/>
              </a:ext>
            </a:extLst>
          </p:cNvPr>
          <p:cNvSpPr/>
          <p:nvPr/>
        </p:nvSpPr>
        <p:spPr>
          <a:xfrm>
            <a:off x="0" y="856580"/>
            <a:ext cx="4237282" cy="2462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46"/>
            <a:endParaRPr lang="en-US" sz="1350" dirty="0">
              <a:solidFill>
                <a:srgbClr val="FFFFFF"/>
              </a:solidFill>
              <a:latin typeface="Calibri" panose="020F0502020204030204"/>
            </a:endParaRPr>
          </a:p>
        </p:txBody>
      </p:sp>
      <p:grpSp>
        <p:nvGrpSpPr>
          <p:cNvPr id="25" name="Group 24"/>
          <p:cNvGrpSpPr/>
          <p:nvPr/>
        </p:nvGrpSpPr>
        <p:grpSpPr>
          <a:xfrm>
            <a:off x="1755776" y="1469741"/>
            <a:ext cx="2742859" cy="4290335"/>
            <a:chOff x="11177433" y="1757552"/>
            <a:chExt cx="6521544" cy="10200896"/>
          </a:xfrm>
        </p:grpSpPr>
        <p:pic>
          <p:nvPicPr>
            <p:cNvPr id="26" name="Picture 25" descr="iPhone6_mockup_front_whit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77433" y="1757552"/>
              <a:ext cx="6521544" cy="10200896"/>
            </a:xfrm>
            <a:prstGeom prst="rect">
              <a:avLst/>
            </a:prstGeom>
          </p:spPr>
        </p:pic>
        <p:sp>
          <p:nvSpPr>
            <p:cNvPr id="27" name="Rectangle 26"/>
            <p:cNvSpPr/>
            <p:nvPr/>
          </p:nvSpPr>
          <p:spPr>
            <a:xfrm>
              <a:off x="12425065" y="3332480"/>
              <a:ext cx="3956200" cy="70124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46"/>
              <a:endParaRPr lang="en-US" sz="2701">
                <a:solidFill>
                  <a:srgbClr val="FFFFFF"/>
                </a:solidFill>
                <a:latin typeface="Calibri" panose="020F0502020204030204"/>
              </a:endParaRPr>
            </a:p>
          </p:txBody>
        </p:sp>
      </p:grpSp>
      <p:pic>
        <p:nvPicPr>
          <p:cNvPr id="28" name="Picture Placeholder 3"/>
          <p:cNvPicPr>
            <a:picLocks noChangeAspect="1"/>
          </p:cNvPicPr>
          <p:nvPr/>
        </p:nvPicPr>
        <p:blipFill>
          <a:blip r:embed="rId4" cstate="email">
            <a:extLst>
              <a:ext uri="{28A0092B-C50C-407E-A947-70E740481C1C}">
                <a14:useLocalDpi xmlns:a14="http://schemas.microsoft.com/office/drawing/2010/main" val="0"/>
              </a:ext>
            </a:extLst>
          </a:blip>
          <a:srcRect t="9080" b="9080"/>
          <a:stretch>
            <a:fillRect/>
          </a:stretch>
        </p:blipFill>
        <p:spPr>
          <a:xfrm>
            <a:off x="2295040" y="2140233"/>
            <a:ext cx="1664332" cy="2949351"/>
          </a:xfrm>
          <a:prstGeom prst="rect">
            <a:avLst/>
          </a:prstGeom>
          <a:solidFill>
            <a:srgbClr val="FFFFFF">
              <a:shade val="85000"/>
            </a:srgbClr>
          </a:solidFill>
          <a:ln w="6350" cap="rnd">
            <a:solidFill>
              <a:schemeClr val="tx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Placeholder 6"/>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9144" b="9144"/>
          <a:stretch>
            <a:fillRect/>
          </a:stretch>
        </p:blipFill>
        <p:spPr>
          <a:xfrm>
            <a:off x="275045" y="2140234"/>
            <a:ext cx="1663916" cy="2949314"/>
          </a:xfrm>
          <a:ln w="3175">
            <a:solidFill>
              <a:schemeClr val="tx1"/>
            </a:solidFill>
          </a:ln>
        </p:spPr>
      </p:pic>
    </p:spTree>
    <p:extLst>
      <p:ext uri="{BB962C8B-B14F-4D97-AF65-F5344CB8AC3E}">
        <p14:creationId xmlns:p14="http://schemas.microsoft.com/office/powerpoint/2010/main" val="3407775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16638"/>
            <a:ext cx="8540496" cy="889610"/>
          </a:xfrm>
        </p:spPr>
        <p:txBody>
          <a:bodyPr>
            <a:noAutofit/>
          </a:bodyPr>
          <a:lstStyle/>
          <a:p>
            <a:pPr algn="l"/>
            <a:r>
              <a:rPr lang="en-US" dirty="0">
                <a:latin typeface="Roboto"/>
              </a:rPr>
              <a:t>PREVENTING ELDER ABUSE IN OUR COMMUNITY</a:t>
            </a:r>
          </a:p>
        </p:txBody>
      </p:sp>
      <p:sp>
        <p:nvSpPr>
          <p:cNvPr id="7" name="Content Placeholder 6"/>
          <p:cNvSpPr>
            <a:spLocks noGrp="1"/>
          </p:cNvSpPr>
          <p:nvPr>
            <p:ph idx="1"/>
          </p:nvPr>
        </p:nvSpPr>
        <p:spPr>
          <a:xfrm>
            <a:off x="457200" y="1688774"/>
            <a:ext cx="8229600" cy="4525963"/>
          </a:xfrm>
        </p:spPr>
        <p:txBody>
          <a:bodyPr/>
          <a:lstStyle/>
          <a:p>
            <a:pPr marL="0" indent="0">
              <a:buNone/>
            </a:pPr>
            <a:r>
              <a:rPr lang="en-US" dirty="0">
                <a:solidFill>
                  <a:schemeClr val="tx1"/>
                </a:solidFill>
                <a:latin typeface="Roboto"/>
              </a:rPr>
              <a:t>Elder abuse is </a:t>
            </a:r>
            <a:r>
              <a:rPr lang="en-US" b="1" dirty="0">
                <a:solidFill>
                  <a:schemeClr val="tx1"/>
                </a:solidFill>
                <a:latin typeface="Roboto"/>
              </a:rPr>
              <a:t>preventable</a:t>
            </a:r>
            <a:r>
              <a:rPr lang="en-US" dirty="0">
                <a:solidFill>
                  <a:schemeClr val="tx1"/>
                </a:solidFill>
                <a:latin typeface="Roboto"/>
              </a:rPr>
              <a:t> – and everyone has a role to play. It is up to all of us to build strong supports for one another and prevent abuse before it happens.</a:t>
            </a:r>
          </a:p>
          <a:p>
            <a:endParaRPr lang="en-US" dirty="0">
              <a:solidFill>
                <a:schemeClr val="tx1"/>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5666" y="3837130"/>
            <a:ext cx="1239857" cy="123985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011677" y="3587649"/>
            <a:ext cx="1431541" cy="1431541"/>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17687" b="17739"/>
          <a:stretch/>
        </p:blipFill>
        <p:spPr>
          <a:xfrm flipH="1">
            <a:off x="5867290" y="4240404"/>
            <a:ext cx="1206023" cy="77878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497385" y="3755896"/>
            <a:ext cx="1263294" cy="1263294"/>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182165" y="3401479"/>
            <a:ext cx="576275" cy="576275"/>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23985" y="3843253"/>
            <a:ext cx="1227609" cy="1227609"/>
          </a:xfrm>
          <a:prstGeom prst="rect">
            <a:avLst/>
          </a:prstGeom>
        </p:spPr>
      </p:pic>
      <p:sp>
        <p:nvSpPr>
          <p:cNvPr id="2" name="Rectangle 1"/>
          <p:cNvSpPr/>
          <p:nvPr/>
        </p:nvSpPr>
        <p:spPr>
          <a:xfrm>
            <a:off x="283580" y="5554057"/>
            <a:ext cx="8223812" cy="1015663"/>
          </a:xfrm>
          <a:prstGeom prst="rect">
            <a:avLst/>
          </a:prstGeom>
        </p:spPr>
        <p:txBody>
          <a:bodyPr wrap="square">
            <a:spAutoFit/>
          </a:bodyPr>
          <a:lstStyle/>
          <a:p>
            <a:pPr algn="ctr"/>
            <a:r>
              <a:rPr lang="en-US" sz="2000" b="1" dirty="0">
                <a:latin typeface="Roboto"/>
              </a:rPr>
              <a:t>It is up to all of us to know the signs of elder abuse so we can immediately report any suspicions of abuse occurring in the community or long-term care setting. </a:t>
            </a:r>
          </a:p>
        </p:txBody>
      </p:sp>
    </p:spTree>
    <p:extLst>
      <p:ext uri="{BB962C8B-B14F-4D97-AF65-F5344CB8AC3E}">
        <p14:creationId xmlns:p14="http://schemas.microsoft.com/office/powerpoint/2010/main" val="2630009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Roboto"/>
              </a:rPr>
              <a:t>A GLOBAL DAY OF COMMEMORATION</a:t>
            </a:r>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5802" y="1805603"/>
            <a:ext cx="4572396" cy="4115157"/>
          </a:xfrm>
        </p:spPr>
      </p:pic>
    </p:spTree>
    <p:extLst>
      <p:ext uri="{BB962C8B-B14F-4D97-AF65-F5344CB8AC3E}">
        <p14:creationId xmlns:p14="http://schemas.microsoft.com/office/powerpoint/2010/main" val="2942641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Roboto"/>
              </a:rPr>
              <a:t>OUR WEBSITES</a:t>
            </a:r>
          </a:p>
        </p:txBody>
      </p:sp>
      <p:sp>
        <p:nvSpPr>
          <p:cNvPr id="3" name="Content Placeholder 2"/>
          <p:cNvSpPr>
            <a:spLocks noGrp="1"/>
          </p:cNvSpPr>
          <p:nvPr>
            <p:ph idx="1"/>
          </p:nvPr>
        </p:nvSpPr>
        <p:spPr/>
        <p:txBody>
          <a:bodyPr>
            <a:normAutofit lnSpcReduction="10000"/>
          </a:bodyPr>
          <a:lstStyle/>
          <a:p>
            <a:pPr lvl="1">
              <a:buFont typeface="Courier New" panose="02070309020205020404" pitchFamily="49" charset="0"/>
              <a:buChar char="o"/>
            </a:pPr>
            <a:r>
              <a:rPr lang="en-US" sz="2400" dirty="0">
                <a:solidFill>
                  <a:schemeClr val="tx1"/>
                </a:solidFill>
                <a:latin typeface="Roboto"/>
              </a:rPr>
              <a:t>National Center on Elder Abuse (</a:t>
            </a:r>
            <a:r>
              <a:rPr lang="en-US" sz="2400" dirty="0">
                <a:solidFill>
                  <a:schemeClr val="tx1"/>
                </a:solidFill>
                <a:latin typeface="Roboto"/>
                <a:hlinkClick r:id="rId3"/>
              </a:rPr>
              <a:t>NCEA</a:t>
            </a:r>
            <a:r>
              <a:rPr lang="en-US" sz="2400" dirty="0">
                <a:solidFill>
                  <a:schemeClr val="tx1"/>
                </a:solidFill>
                <a:latin typeface="Roboto"/>
              </a:rPr>
              <a:t>): </a:t>
            </a:r>
            <a:r>
              <a:rPr lang="en-US" sz="2400" dirty="0">
                <a:hlinkClick r:id="rId3"/>
              </a:rPr>
              <a:t>https://ncea.acl.gov</a:t>
            </a:r>
            <a:r>
              <a:rPr lang="en-US" sz="2400" dirty="0"/>
              <a:t> </a:t>
            </a:r>
          </a:p>
          <a:p>
            <a:pPr lvl="1">
              <a:buFont typeface="Courier New" panose="02070309020205020404" pitchFamily="49" charset="0"/>
              <a:buChar char="o"/>
            </a:pPr>
            <a:endParaRPr lang="en-US" sz="2400" u="sng" dirty="0"/>
          </a:p>
          <a:p>
            <a:pPr lvl="1">
              <a:buFont typeface="Courier New" panose="02070309020205020404" pitchFamily="49" charset="0"/>
              <a:buChar char="o"/>
            </a:pPr>
            <a:r>
              <a:rPr lang="en-US" sz="2400" dirty="0">
                <a:solidFill>
                  <a:schemeClr val="tx1"/>
                </a:solidFill>
                <a:latin typeface="Roboto"/>
              </a:rPr>
              <a:t>USC Center on Elder Mistreatment (</a:t>
            </a:r>
            <a:r>
              <a:rPr lang="en-US" sz="2400" dirty="0">
                <a:solidFill>
                  <a:schemeClr val="tx1"/>
                </a:solidFill>
                <a:latin typeface="Roboto"/>
                <a:hlinkClick r:id="rId4"/>
              </a:rPr>
              <a:t>USC CEM</a:t>
            </a:r>
            <a:r>
              <a:rPr lang="en-US" sz="2400" dirty="0">
                <a:solidFill>
                  <a:schemeClr val="tx1"/>
                </a:solidFill>
                <a:latin typeface="Roboto"/>
              </a:rPr>
              <a:t>): </a:t>
            </a:r>
            <a:r>
              <a:rPr lang="en-US" sz="2400" dirty="0">
                <a:hlinkClick r:id="rId4"/>
              </a:rPr>
              <a:t>https://eldermistreatment.usc.edu/</a:t>
            </a:r>
            <a:endParaRPr lang="en-US" sz="2400" dirty="0"/>
          </a:p>
          <a:p>
            <a:pPr lvl="1">
              <a:buFont typeface="Courier New" panose="02070309020205020404" pitchFamily="49" charset="0"/>
              <a:buChar char="o"/>
            </a:pPr>
            <a:endParaRPr lang="en-US" sz="2400" dirty="0">
              <a:solidFill>
                <a:schemeClr val="tx1"/>
              </a:solidFill>
              <a:latin typeface="Roboto"/>
            </a:endParaRPr>
          </a:p>
          <a:p>
            <a:pPr lvl="1">
              <a:buFont typeface="Courier New" panose="02070309020205020404" pitchFamily="49" charset="0"/>
              <a:buChar char="o"/>
            </a:pPr>
            <a:r>
              <a:rPr lang="en-US" sz="2400" dirty="0">
                <a:solidFill>
                  <a:schemeClr val="tx1"/>
                </a:solidFill>
                <a:latin typeface="Roboto"/>
              </a:rPr>
              <a:t>Training Resources on Elder Abuse (</a:t>
            </a:r>
            <a:r>
              <a:rPr lang="en-US" sz="2400" dirty="0">
                <a:solidFill>
                  <a:schemeClr val="tx1"/>
                </a:solidFill>
                <a:latin typeface="Roboto"/>
                <a:hlinkClick r:id="rId5"/>
              </a:rPr>
              <a:t>TREA</a:t>
            </a:r>
            <a:r>
              <a:rPr lang="en-US" sz="2400" dirty="0">
                <a:solidFill>
                  <a:schemeClr val="tx1"/>
                </a:solidFill>
                <a:latin typeface="Roboto"/>
              </a:rPr>
              <a:t>): </a:t>
            </a:r>
            <a:r>
              <a:rPr lang="en-US" sz="2400" dirty="0">
                <a:hlinkClick r:id="rId6"/>
              </a:rPr>
              <a:t>https://trea.usc.edu/</a:t>
            </a:r>
            <a:endParaRPr lang="en-US" sz="2400" dirty="0"/>
          </a:p>
          <a:p>
            <a:pPr lvl="1">
              <a:buFont typeface="Courier New" panose="02070309020205020404" pitchFamily="49" charset="0"/>
              <a:buChar char="o"/>
            </a:pPr>
            <a:endParaRPr lang="en-US" sz="2400" dirty="0">
              <a:solidFill>
                <a:schemeClr val="tx1"/>
              </a:solidFill>
              <a:latin typeface="Roboto"/>
            </a:endParaRPr>
          </a:p>
          <a:p>
            <a:pPr lvl="1">
              <a:buFont typeface="Courier New" panose="02070309020205020404" pitchFamily="49" charset="0"/>
              <a:buChar char="o"/>
            </a:pPr>
            <a:r>
              <a:rPr lang="en-US" sz="2400" dirty="0">
                <a:solidFill>
                  <a:schemeClr val="tx1"/>
                </a:solidFill>
                <a:latin typeface="Roboto"/>
              </a:rPr>
              <a:t>Elder Abuse Guide for Law Enforcement (</a:t>
            </a:r>
            <a:r>
              <a:rPr lang="en-US" sz="2400" dirty="0">
                <a:solidFill>
                  <a:schemeClr val="tx1"/>
                </a:solidFill>
                <a:latin typeface="Roboto"/>
                <a:hlinkClick r:id="rId7"/>
              </a:rPr>
              <a:t>EAGLE</a:t>
            </a:r>
            <a:r>
              <a:rPr lang="en-US" sz="2400" dirty="0">
                <a:solidFill>
                  <a:schemeClr val="tx1"/>
                </a:solidFill>
                <a:latin typeface="Roboto"/>
              </a:rPr>
              <a:t>): </a:t>
            </a:r>
            <a:r>
              <a:rPr lang="en-US" sz="2400" dirty="0">
                <a:hlinkClick r:id="rId7"/>
              </a:rPr>
              <a:t>http://eagle.trea.usc.edu/</a:t>
            </a:r>
            <a:endParaRPr lang="en-US" sz="2400" dirty="0">
              <a:solidFill>
                <a:schemeClr val="tx1"/>
              </a:solidFill>
              <a:latin typeface="Roboto"/>
            </a:endParaRPr>
          </a:p>
          <a:p>
            <a:endParaRPr lang="en-US" dirty="0"/>
          </a:p>
        </p:txBody>
      </p:sp>
    </p:spTree>
    <p:extLst>
      <p:ext uri="{BB962C8B-B14F-4D97-AF65-F5344CB8AC3E}">
        <p14:creationId xmlns:p14="http://schemas.microsoft.com/office/powerpoint/2010/main" val="18484524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Roboto"/>
              </a:rPr>
              <a:t>KEEP THESE RESOURCES HANDY</a:t>
            </a:r>
          </a:p>
        </p:txBody>
      </p:sp>
      <p:sp>
        <p:nvSpPr>
          <p:cNvPr id="5" name="Content Placeholder 4"/>
          <p:cNvSpPr>
            <a:spLocks noGrp="1"/>
          </p:cNvSpPr>
          <p:nvPr>
            <p:ph idx="1"/>
          </p:nvPr>
        </p:nvSpPr>
        <p:spPr/>
        <p:txBody>
          <a:bodyPr>
            <a:noAutofit/>
          </a:bodyPr>
          <a:lstStyle/>
          <a:p>
            <a:r>
              <a:rPr lang="en-US" sz="1900" dirty="0"/>
              <a:t>Consumer Protection Resources </a:t>
            </a:r>
          </a:p>
          <a:p>
            <a:pPr lvl="1"/>
            <a:r>
              <a:rPr lang="en-US" sz="1900" dirty="0">
                <a:hlinkClick r:id="rId3"/>
              </a:rPr>
              <a:t>Consumer Financial Protection Bureau (CFPB)</a:t>
            </a:r>
            <a:r>
              <a:rPr lang="en-US" sz="1900" dirty="0"/>
              <a:t> - Submit a complaint of a financial product or service </a:t>
            </a:r>
            <a:r>
              <a:rPr lang="en-US" sz="1900" dirty="0">
                <a:hlinkClick r:id="rId4"/>
              </a:rPr>
              <a:t>online</a:t>
            </a:r>
            <a:r>
              <a:rPr lang="en-US" sz="1900" dirty="0"/>
              <a:t> or call (855)411-2372</a:t>
            </a:r>
          </a:p>
          <a:p>
            <a:pPr lvl="1"/>
            <a:r>
              <a:rPr lang="en-US" sz="1900" dirty="0">
                <a:hlinkClick r:id="rId5"/>
              </a:rPr>
              <a:t>Better Business Bureau Scam Tracker </a:t>
            </a:r>
            <a:r>
              <a:rPr lang="en-US" sz="1900" dirty="0"/>
              <a:t>- Report a business or offer that sounds like an illegal scheme or fraud to warn others and help investigate </a:t>
            </a:r>
            <a:endParaRPr lang="fr-FR" sz="1900" dirty="0">
              <a:hlinkClick r:id="rId6"/>
            </a:endParaRPr>
          </a:p>
          <a:p>
            <a:pPr lvl="1"/>
            <a:r>
              <a:rPr lang="fr-FR" sz="1900" dirty="0">
                <a:hlinkClick r:id="rId6"/>
              </a:rPr>
              <a:t>Internet Crime Complaint Center (IC3)</a:t>
            </a:r>
            <a:r>
              <a:rPr lang="fr-FR" sz="1900" dirty="0"/>
              <a:t>- </a:t>
            </a:r>
            <a:r>
              <a:rPr lang="en-US" sz="1900" dirty="0"/>
              <a:t>Accepts </a:t>
            </a:r>
            <a:r>
              <a:rPr lang="en-US" sz="1900" dirty="0">
                <a:hlinkClick r:id="rId6"/>
              </a:rPr>
              <a:t>online</a:t>
            </a:r>
            <a:r>
              <a:rPr lang="en-US" sz="1900" dirty="0"/>
              <a:t> Internet crime complaints </a:t>
            </a:r>
          </a:p>
          <a:p>
            <a:pPr lvl="1"/>
            <a:r>
              <a:rPr lang="en-US" sz="1900" dirty="0">
                <a:hlinkClick r:id="rId7"/>
              </a:rPr>
              <a:t>Federal Trade Commission Do Not Call Registry </a:t>
            </a:r>
            <a:r>
              <a:rPr lang="en-US" sz="1900" dirty="0"/>
              <a:t>- Register to stop receiving and report unwanted calls </a:t>
            </a:r>
            <a:r>
              <a:rPr lang="en-US" sz="1900" dirty="0">
                <a:hlinkClick r:id="rId8"/>
              </a:rPr>
              <a:t>online</a:t>
            </a:r>
            <a:r>
              <a:rPr lang="en-US" sz="1900" dirty="0"/>
              <a:t> or call 1-888-383-1222</a:t>
            </a:r>
          </a:p>
          <a:p>
            <a:pPr lvl="1"/>
            <a:r>
              <a:rPr lang="en-US" sz="1900" dirty="0">
                <a:hlinkClick r:id="rId9"/>
              </a:rPr>
              <a:t>U.S. Postal Inspection Service </a:t>
            </a:r>
          </a:p>
          <a:p>
            <a:pPr lvl="2"/>
            <a:r>
              <a:rPr lang="en-US" sz="1900" dirty="0">
                <a:hlinkClick r:id="rId9"/>
              </a:rPr>
              <a:t>Data &amp; Marketing Association Registry</a:t>
            </a:r>
            <a:r>
              <a:rPr lang="en-US" sz="1900" dirty="0"/>
              <a:t> - Register to reduce unsolicited commercial </a:t>
            </a:r>
          </a:p>
          <a:p>
            <a:pPr lvl="2"/>
            <a:r>
              <a:rPr lang="en-US" sz="1900" dirty="0">
                <a:hlinkClick r:id="rId10"/>
              </a:rPr>
              <a:t>Report Mail Fraud to U.S. Postal Inspection Service  </a:t>
            </a:r>
            <a:endParaRPr lang="en-US" sz="1900" dirty="0"/>
          </a:p>
          <a:p>
            <a:pPr marL="685800" lvl="2" indent="0">
              <a:buNone/>
            </a:pPr>
            <a:endParaRPr lang="en-US" sz="500" dirty="0"/>
          </a:p>
          <a:p>
            <a:pPr lvl="1"/>
            <a:r>
              <a:rPr lang="en-US" sz="1800" u="sng" dirty="0">
                <a:hlinkClick r:id="rId11"/>
              </a:rPr>
              <a:t>National Elder Fraud Hotline</a:t>
            </a:r>
            <a:r>
              <a:rPr lang="en-US" sz="1800" dirty="0"/>
              <a:t>- For those who have experienced elder fraud call (833) 732-8311</a:t>
            </a:r>
          </a:p>
        </p:txBody>
      </p:sp>
      <p:sp>
        <p:nvSpPr>
          <p:cNvPr id="6" name="Rectangle 5"/>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Tree>
    <p:extLst>
      <p:ext uri="{BB962C8B-B14F-4D97-AF65-F5344CB8AC3E}">
        <p14:creationId xmlns:p14="http://schemas.microsoft.com/office/powerpoint/2010/main" val="4050280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300" y="5575652"/>
            <a:ext cx="4573443" cy="721102"/>
          </a:xfrm>
        </p:spPr>
        <p:txBody>
          <a:bodyPr>
            <a:normAutofit/>
          </a:bodyPr>
          <a:lstStyle/>
          <a:p>
            <a:pPr algn="l"/>
            <a:r>
              <a:rPr lang="en-US" sz="2000" i="1">
                <a:solidFill>
                  <a:schemeClr val="tx1"/>
                </a:solidFill>
                <a:latin typeface="Roboto"/>
              </a:rPr>
              <a:t>Strengthening Our Communities &amp; Prevent Elder Abuse </a:t>
            </a:r>
          </a:p>
        </p:txBody>
      </p:sp>
      <p:sp>
        <p:nvSpPr>
          <p:cNvPr id="3" name="Subtitle 2"/>
          <p:cNvSpPr>
            <a:spLocks noGrp="1"/>
          </p:cNvSpPr>
          <p:nvPr>
            <p:ph type="subTitle" idx="1"/>
          </p:nvPr>
        </p:nvSpPr>
        <p:spPr>
          <a:xfrm>
            <a:off x="236300" y="5796878"/>
            <a:ext cx="4573443" cy="721101"/>
          </a:xfrm>
        </p:spPr>
        <p:txBody>
          <a:bodyPr>
            <a:normAutofit/>
          </a:bodyPr>
          <a:lstStyle/>
          <a:p>
            <a:pPr algn="l"/>
            <a:endParaRPr lang="en-US">
              <a:solidFill>
                <a:schemeClr val="bg2">
                  <a:lumMod val="25000"/>
                </a:schemeClr>
              </a:solidFill>
              <a:latin typeface="Calibri Light" panose="020F0302020204030204" pitchFamily="34" charset="0"/>
            </a:endParaRPr>
          </a:p>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258" y="5339106"/>
            <a:ext cx="1691890" cy="1197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77548" y="1420905"/>
            <a:ext cx="7042324" cy="1200329"/>
          </a:xfrm>
          <a:prstGeom prst="rect">
            <a:avLst/>
          </a:prstGeom>
        </p:spPr>
        <p:txBody>
          <a:bodyPr wrap="square">
            <a:spAutoFit/>
          </a:bodyPr>
          <a:lstStyle/>
          <a:p>
            <a:pPr algn="ctr"/>
            <a:r>
              <a:rPr lang="en-US" sz="36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CMP Special Topics Webinar:</a:t>
            </a:r>
          </a:p>
          <a:p>
            <a:pPr algn="ctr"/>
            <a:r>
              <a:rPr lang="en-US" sz="36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Elder Abuse</a:t>
            </a:r>
            <a:endParaRPr lang="en-US" sz="3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563458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351211-400D-4C8D-B892-4222396BB099}"/>
              </a:ext>
            </a:extLst>
          </p:cNvPr>
          <p:cNvSpPr>
            <a:spLocks noGrp="1"/>
          </p:cNvSpPr>
          <p:nvPr>
            <p:ph type="title"/>
          </p:nvPr>
        </p:nvSpPr>
        <p:spPr/>
        <p:txBody>
          <a:bodyPr/>
          <a:lstStyle/>
          <a:p>
            <a:r>
              <a:rPr lang="en-US" dirty="0">
                <a:latin typeface="Roboto"/>
                <a:cs typeface="Calibri"/>
              </a:rPr>
              <a:t>ANY QUESTIONS?</a:t>
            </a:r>
            <a:endParaRPr lang="en-US" dirty="0">
              <a:latin typeface="Roboto"/>
            </a:endParaRPr>
          </a:p>
        </p:txBody>
      </p:sp>
      <p:pic>
        <p:nvPicPr>
          <p:cNvPr id="4" name="Picture 4" descr="A picture containing room, computer&#10;&#10;Description generated with very high confidence">
            <a:extLst>
              <a:ext uri="{FF2B5EF4-FFF2-40B4-BE49-F238E27FC236}">
                <a16:creationId xmlns:a16="http://schemas.microsoft.com/office/drawing/2014/main" xmlns="" id="{F157FDDC-E3AA-423D-8608-22BA92CA21A8}"/>
              </a:ext>
            </a:extLst>
          </p:cNvPr>
          <p:cNvPicPr>
            <a:picLocks noGrp="1" noChangeAspect="1"/>
          </p:cNvPicPr>
          <p:nvPr>
            <p:ph idx="1"/>
          </p:nvPr>
        </p:nvPicPr>
        <p:blipFill>
          <a:blip r:embed="rId3"/>
          <a:stretch>
            <a:fillRect/>
          </a:stretch>
        </p:blipFill>
        <p:spPr>
          <a:xfrm>
            <a:off x="1333500" y="1958183"/>
            <a:ext cx="6477000" cy="3810000"/>
          </a:xfrm>
        </p:spPr>
      </p:pic>
    </p:spTree>
    <p:extLst>
      <p:ext uri="{BB962C8B-B14F-4D97-AF65-F5344CB8AC3E}">
        <p14:creationId xmlns:p14="http://schemas.microsoft.com/office/powerpoint/2010/main" val="1565283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1645920"/>
            <a:ext cx="8407893" cy="2731009"/>
          </a:xfrm>
        </p:spPr>
        <p:txBody>
          <a:bodyPr>
            <a:noAutofit/>
          </a:bodyPr>
          <a:lstStyle/>
          <a:p>
            <a:pPr marL="0" indent="0" algn="ctr">
              <a:buNone/>
            </a:pPr>
            <a:endParaRPr lang="en-US"/>
          </a:p>
          <a:p>
            <a:endParaRPr lang="en-US" sz="800"/>
          </a:p>
          <a:p>
            <a:pPr marL="0" indent="0" algn="ctr">
              <a:buNone/>
            </a:pPr>
            <a:r>
              <a:rPr lang="en-US">
                <a:solidFill>
                  <a:schemeClr val="tx1"/>
                </a:solidFill>
              </a:rPr>
              <a:t>Call Us on our Information and Referral line: </a:t>
            </a:r>
          </a:p>
          <a:p>
            <a:pPr marL="0" indent="0" algn="ctr">
              <a:buNone/>
            </a:pPr>
            <a:r>
              <a:rPr lang="en-US">
                <a:solidFill>
                  <a:schemeClr val="tx1"/>
                </a:solidFill>
              </a:rPr>
              <a:t>1-855-500-3537 (ELDR)</a:t>
            </a:r>
          </a:p>
          <a:p>
            <a:pPr marL="0" indent="0" algn="ctr">
              <a:buNone/>
            </a:pPr>
            <a:endParaRPr lang="en-US" b="1">
              <a:hlinkClick r:id="rId3"/>
            </a:endParaRPr>
          </a:p>
          <a:p>
            <a:pPr marL="0" indent="0" algn="ctr">
              <a:buNone/>
            </a:pPr>
            <a:r>
              <a:rPr lang="en-US">
                <a:solidFill>
                  <a:schemeClr val="tx1"/>
                </a:solidFill>
              </a:rPr>
              <a:t>Email Us:</a:t>
            </a:r>
            <a:endParaRPr lang="en-US">
              <a:solidFill>
                <a:schemeClr val="tx1"/>
              </a:solidFill>
              <a:hlinkClick r:id="rId3"/>
            </a:endParaRPr>
          </a:p>
          <a:p>
            <a:pPr marL="0" indent="0" algn="ctr">
              <a:buNone/>
            </a:pPr>
            <a:r>
              <a:rPr lang="en-US">
                <a:hlinkClick r:id="rId3"/>
              </a:rPr>
              <a:t>NCEA@med.usc.edu</a:t>
            </a:r>
            <a:r>
              <a:rPr lang="en-US"/>
              <a:t> </a:t>
            </a:r>
          </a:p>
        </p:txBody>
      </p:sp>
      <p:sp>
        <p:nvSpPr>
          <p:cNvPr id="2" name="Title 1"/>
          <p:cNvSpPr>
            <a:spLocks noGrp="1"/>
          </p:cNvSpPr>
          <p:nvPr>
            <p:ph type="title"/>
          </p:nvPr>
        </p:nvSpPr>
        <p:spPr>
          <a:xfrm>
            <a:off x="381000" y="304800"/>
            <a:ext cx="8381260" cy="1054394"/>
          </a:xfrm>
        </p:spPr>
        <p:txBody>
          <a:bodyPr>
            <a:normAutofit/>
          </a:bodyPr>
          <a:lstStyle/>
          <a:p>
            <a:r>
              <a:rPr lang="en-US" sz="3400" b="1" dirty="0">
                <a:latin typeface="Roboto"/>
              </a:rPr>
              <a:t>CONTACT THE NCEA</a:t>
            </a:r>
          </a:p>
        </p:txBody>
      </p:sp>
      <p:pic>
        <p:nvPicPr>
          <p:cNvPr id="3074" name="Picture 2" descr="cid:image003.jpg@01D0BD79.E248AAD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678350" y="5154169"/>
            <a:ext cx="1813190" cy="117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257573"/>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TODAY’S PRESENTERS</a:t>
            </a:r>
          </a:p>
        </p:txBody>
      </p:sp>
      <p:sp>
        <p:nvSpPr>
          <p:cNvPr id="3" name="Content Placeholder 2"/>
          <p:cNvSpPr>
            <a:spLocks noGrp="1"/>
          </p:cNvSpPr>
          <p:nvPr>
            <p:ph idx="1"/>
          </p:nvPr>
        </p:nvSpPr>
        <p:spPr>
          <a:xfrm>
            <a:off x="457200" y="1600203"/>
            <a:ext cx="8229600" cy="3969324"/>
          </a:xfrm>
        </p:spPr>
        <p:txBody>
          <a:bodyPr>
            <a:normAutofit fontScale="85000" lnSpcReduction="20000"/>
          </a:bodyPr>
          <a:lstStyle/>
          <a:p>
            <a:pPr marL="0" indent="0" algn="ctr">
              <a:buNone/>
            </a:pPr>
            <a:endParaRPr lang="en-US" sz="3300" i="1" dirty="0">
              <a:solidFill>
                <a:schemeClr val="tx1"/>
              </a:solidFill>
              <a:latin typeface="Calibri Light" panose="020F0302020204030204" pitchFamily="34" charset="0"/>
            </a:endParaRPr>
          </a:p>
          <a:p>
            <a:pPr marL="0" indent="0" algn="ctr">
              <a:buNone/>
            </a:pPr>
            <a:r>
              <a:rPr lang="en-US" sz="3300" dirty="0">
                <a:solidFill>
                  <a:schemeClr val="tx1"/>
                </a:solidFill>
                <a:latin typeface="Calibri Light" panose="020F0302020204030204" pitchFamily="34" charset="0"/>
              </a:rPr>
              <a:t>Julie Schoen, JD.</a:t>
            </a:r>
          </a:p>
          <a:p>
            <a:pPr marL="0" indent="0" algn="ctr">
              <a:buNone/>
            </a:pPr>
            <a:r>
              <a:rPr lang="en-US" sz="3300" dirty="0">
                <a:solidFill>
                  <a:schemeClr val="tx1"/>
                </a:solidFill>
                <a:latin typeface="Calibri Light" panose="020F0302020204030204" pitchFamily="34" charset="0"/>
              </a:rPr>
              <a:t>Deputy Director NCEA</a:t>
            </a:r>
          </a:p>
          <a:p>
            <a:pPr marL="0" indent="0" algn="ctr">
              <a:buNone/>
            </a:pPr>
            <a:r>
              <a:rPr lang="en-US" sz="3300" dirty="0">
                <a:solidFill>
                  <a:schemeClr val="tx1"/>
                </a:solidFill>
                <a:latin typeface="Calibri Light" panose="020F0302020204030204" pitchFamily="34" charset="0"/>
                <a:hlinkClick r:id="rId3"/>
              </a:rPr>
              <a:t>Julie.schoen@med.usc.edu</a:t>
            </a:r>
            <a:endParaRPr lang="en-US" sz="3300" dirty="0">
              <a:solidFill>
                <a:schemeClr val="tx1"/>
              </a:solidFill>
              <a:latin typeface="Calibri Light" panose="020F0302020204030204" pitchFamily="34" charset="0"/>
            </a:endParaRPr>
          </a:p>
          <a:p>
            <a:pPr marL="0" indent="0" algn="ctr">
              <a:buNone/>
            </a:pPr>
            <a:endParaRPr lang="en-US" sz="2600" dirty="0">
              <a:solidFill>
                <a:schemeClr val="tx1"/>
              </a:solidFill>
              <a:latin typeface="Calibri Light" panose="020F0302020204030204" pitchFamily="34" charset="0"/>
            </a:endParaRPr>
          </a:p>
          <a:p>
            <a:pPr marL="0" indent="0" algn="ctr">
              <a:buNone/>
            </a:pPr>
            <a:endParaRPr lang="en-US" sz="2600" dirty="0">
              <a:solidFill>
                <a:schemeClr val="tx1"/>
              </a:solidFill>
              <a:latin typeface="Calibri Light" panose="020F0302020204030204" pitchFamily="34" charset="0"/>
            </a:endParaRPr>
          </a:p>
          <a:p>
            <a:pPr marL="0" indent="0" algn="ctr">
              <a:buNone/>
            </a:pPr>
            <a:r>
              <a:rPr lang="en-US" sz="3300" dirty="0" smtClean="0">
                <a:solidFill>
                  <a:schemeClr val="tx1"/>
                </a:solidFill>
                <a:latin typeface="Calibri Light" panose="020F0302020204030204" pitchFamily="34" charset="0"/>
              </a:rPr>
              <a:t>Lauren Rosell, MCM</a:t>
            </a:r>
          </a:p>
          <a:p>
            <a:pPr marL="0" indent="0" algn="ctr">
              <a:buNone/>
            </a:pPr>
            <a:r>
              <a:rPr lang="en-US" sz="3300" dirty="0" smtClean="0">
                <a:solidFill>
                  <a:schemeClr val="tx1"/>
                </a:solidFill>
                <a:latin typeface="Calibri Light" panose="020F0302020204030204" pitchFamily="34" charset="0"/>
              </a:rPr>
              <a:t>EAGLE Manager</a:t>
            </a:r>
          </a:p>
          <a:p>
            <a:pPr marL="0" indent="0" algn="ctr">
              <a:buNone/>
            </a:pPr>
            <a:r>
              <a:rPr lang="en-US" sz="3300" u="sng" dirty="0" smtClean="0">
                <a:solidFill>
                  <a:schemeClr val="tx1"/>
                </a:solidFill>
                <a:latin typeface="Calibri Light" panose="020F0302020204030204" pitchFamily="34" charset="0"/>
              </a:rPr>
              <a:t>Lauren.rosell@med.usc.edu</a:t>
            </a:r>
            <a:endParaRPr lang="en-US" sz="3300" u="sng" dirty="0">
              <a:solidFill>
                <a:schemeClr val="tx1"/>
              </a:solidFill>
              <a:latin typeface="Calibri Light" panose="020F0302020204030204" pitchFamily="34" charset="0"/>
            </a:endParaRPr>
          </a:p>
          <a:p>
            <a:pPr marL="0" indent="0" algn="ctr">
              <a:buNone/>
            </a:pPr>
            <a:endParaRPr lang="en-US" sz="3300" i="1" dirty="0">
              <a:solidFill>
                <a:schemeClr val="tx1"/>
              </a:solidFill>
              <a:latin typeface="Calibri Light" panose="020F0302020204030204" pitchFamily="34" charset="0"/>
            </a:endParaRPr>
          </a:p>
          <a:p>
            <a:pPr marL="0" indent="0" algn="ctr">
              <a:buNone/>
            </a:pPr>
            <a:endParaRPr lang="en-US" sz="3300" i="1" dirty="0">
              <a:solidFill>
                <a:schemeClr val="tx1"/>
              </a:solidFill>
              <a:latin typeface="Calibri Light" panose="020F0302020204030204"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9564" y="5479464"/>
            <a:ext cx="1787236" cy="1082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198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1" y="1752600"/>
            <a:ext cx="8762999" cy="2590800"/>
          </a:xfrm>
        </p:spPr>
        <p:txBody>
          <a:bodyPr>
            <a:normAutofit/>
          </a:bodyPr>
          <a:lstStyle/>
          <a:p>
            <a:pPr marL="195453" indent="0" algn="ctr">
              <a:buNone/>
            </a:pPr>
            <a:r>
              <a:rPr lang="en-US" sz="2800">
                <a:solidFill>
                  <a:schemeClr val="tx1"/>
                </a:solidFill>
                <a:latin typeface="Roboto"/>
              </a:rPr>
              <a:t>A national resource center dedicated to the prevention of elder mistreatment</a:t>
            </a:r>
            <a:r>
              <a:rPr lang="en-US" sz="2800">
                <a:solidFill>
                  <a:schemeClr val="tx1"/>
                </a:solidFill>
                <a:latin typeface="Roboto"/>
                <a:cs typeface="Calibri"/>
              </a:rPr>
              <a:t> that engages and empowers older adults so that they feel capable of advocating for themselves and their communities. </a:t>
            </a:r>
            <a:endParaRPr lang="en-US" sz="2800">
              <a:solidFill>
                <a:schemeClr val="tx1"/>
              </a:solidFill>
              <a:latin typeface="Roboto"/>
            </a:endParaRPr>
          </a:p>
          <a:p>
            <a:pPr marL="452628">
              <a:buFont typeface="Arial" panose="020B0604020202020204" pitchFamily="34" charset="0"/>
              <a:buChar char="•"/>
            </a:pPr>
            <a:endParaRPr lang="en-US" sz="2800">
              <a:solidFill>
                <a:schemeClr val="tx1"/>
              </a:solidFill>
              <a:latin typeface="Roboto"/>
            </a:endParaRPr>
          </a:p>
        </p:txBody>
      </p:sp>
      <p:sp>
        <p:nvSpPr>
          <p:cNvPr id="2" name="Title 1"/>
          <p:cNvSpPr>
            <a:spLocks noGrp="1"/>
          </p:cNvSpPr>
          <p:nvPr>
            <p:ph type="title"/>
          </p:nvPr>
        </p:nvSpPr>
        <p:spPr>
          <a:xfrm>
            <a:off x="228600" y="289560"/>
            <a:ext cx="8686800" cy="1158240"/>
          </a:xfrm>
        </p:spPr>
        <p:txBody>
          <a:bodyPr>
            <a:noAutofit/>
          </a:bodyPr>
          <a:lstStyle/>
          <a:p>
            <a:pPr algn="ctr"/>
            <a:r>
              <a:rPr lang="en-US" b="1"/>
              <a:t>WHAT IS THE NATIONAL CENTER ON </a:t>
            </a:r>
            <a:br>
              <a:rPr lang="en-US" b="1"/>
            </a:br>
            <a:r>
              <a:rPr lang="en-US" b="1"/>
              <a:t>ELDER ABUSE (NCEA)?</a:t>
            </a:r>
          </a:p>
        </p:txBody>
      </p:sp>
      <p:sp>
        <p:nvSpPr>
          <p:cNvPr id="5" name="Content Placeholder 2"/>
          <p:cNvSpPr txBox="1">
            <a:spLocks/>
          </p:cNvSpPr>
          <p:nvPr/>
        </p:nvSpPr>
        <p:spPr>
          <a:xfrm>
            <a:off x="152401" y="4152899"/>
            <a:ext cx="8414656" cy="990601"/>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224028" indent="0" algn="ctr">
              <a:buNone/>
            </a:pPr>
            <a:r>
              <a:rPr lang="en-US" sz="2400">
                <a:solidFill>
                  <a:schemeClr val="tx1"/>
                </a:solidFill>
                <a:latin typeface="Roboto"/>
              </a:rPr>
              <a:t>Granted a permanent home at </a:t>
            </a:r>
            <a:r>
              <a:rPr lang="en-US" sz="2400" err="1">
                <a:solidFill>
                  <a:schemeClr val="tx1"/>
                </a:solidFill>
                <a:latin typeface="Roboto"/>
              </a:rPr>
              <a:t>AoA</a:t>
            </a:r>
            <a:r>
              <a:rPr lang="en-US" sz="2400">
                <a:solidFill>
                  <a:schemeClr val="tx1"/>
                </a:solidFill>
                <a:latin typeface="Roboto"/>
              </a:rPr>
              <a:t>/ACL in the 1992 amendments to Title II of the Older Americans Act</a:t>
            </a:r>
          </a:p>
          <a:p>
            <a:pPr marL="109728" indent="0">
              <a:buFont typeface="Wingdings 2" pitchFamily="18" charset="2"/>
              <a:buNone/>
            </a:pPr>
            <a:endParaRPr lang="en-US">
              <a:solidFill>
                <a:schemeClr val="tx1">
                  <a:lumMod val="75000"/>
                  <a:lumOff val="25000"/>
                </a:schemeClr>
              </a:solidFill>
            </a:endParaRPr>
          </a:p>
        </p:txBody>
      </p:sp>
      <p:pic>
        <p:nvPicPr>
          <p:cNvPr id="4098" name="Picture 2" descr="cid:image003.jpg@01D0BD79.E248AAD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662058" y="5334001"/>
            <a:ext cx="1904999" cy="123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9388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33728"/>
            <a:ext cx="8534400" cy="1981200"/>
          </a:xfrm>
        </p:spPr>
        <p:txBody>
          <a:bodyPr>
            <a:noAutofit/>
          </a:bodyPr>
          <a:lstStyle/>
          <a:p>
            <a:pPr marL="0" indent="0">
              <a:buNone/>
            </a:pPr>
            <a:r>
              <a:rPr lang="en-US" sz="2400">
                <a:solidFill>
                  <a:schemeClr val="tx1"/>
                </a:solidFill>
                <a:latin typeface="Roboto"/>
              </a:rPr>
              <a:t>To improve the national response to elder abuse, neglect, and exploitation by (a) gathering, housing, disseminating current information, (</a:t>
            </a:r>
            <a:r>
              <a:rPr lang="en-US">
                <a:solidFill>
                  <a:schemeClr val="tx1"/>
                </a:solidFill>
                <a:latin typeface="Roboto"/>
              </a:rPr>
              <a:t>b) stimulating and identifying new approaches, and (c) detecting and addressing gaps in the field.</a:t>
            </a:r>
            <a:endParaRPr lang="en-US">
              <a:latin typeface="Roboto"/>
            </a:endParaRPr>
          </a:p>
          <a:p>
            <a:pPr marL="109728" indent="0">
              <a:buNone/>
            </a:pPr>
            <a:endParaRPr lang="en-US" sz="2400">
              <a:solidFill>
                <a:schemeClr val="tx1"/>
              </a:solidFill>
            </a:endParaRPr>
          </a:p>
          <a:p>
            <a:pPr marL="109728" indent="0">
              <a:buNone/>
            </a:pPr>
            <a:endParaRPr lang="en-US" sz="2800">
              <a:solidFill>
                <a:schemeClr val="tx1">
                  <a:lumMod val="50000"/>
                  <a:lumOff val="50000"/>
                </a:schemeClr>
              </a:solidFill>
            </a:endParaRPr>
          </a:p>
        </p:txBody>
      </p:sp>
      <p:sp>
        <p:nvSpPr>
          <p:cNvPr id="2" name="Title 1"/>
          <p:cNvSpPr>
            <a:spLocks noGrp="1"/>
          </p:cNvSpPr>
          <p:nvPr>
            <p:ph type="title"/>
          </p:nvPr>
        </p:nvSpPr>
        <p:spPr>
          <a:xfrm>
            <a:off x="457200" y="304800"/>
            <a:ext cx="8229600" cy="1066800"/>
          </a:xfrm>
        </p:spPr>
        <p:txBody>
          <a:bodyPr>
            <a:noAutofit/>
          </a:bodyPr>
          <a:lstStyle/>
          <a:p>
            <a:r>
              <a:rPr lang="en-US" b="1" dirty="0"/>
              <a:t>OUR GOAL</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3525078"/>
            <a:ext cx="5159098" cy="2570922"/>
          </a:xfrm>
          <a:prstGeom prst="rect">
            <a:avLst/>
          </a:prstGeom>
        </p:spPr>
      </p:pic>
      <p:sp>
        <p:nvSpPr>
          <p:cNvPr id="7" name="Rectangle 6"/>
          <p:cNvSpPr/>
          <p:nvPr/>
        </p:nvSpPr>
        <p:spPr>
          <a:xfrm>
            <a:off x="533400" y="3525078"/>
            <a:ext cx="2895600" cy="2570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533400" y="3581400"/>
            <a:ext cx="2895600" cy="2362200"/>
          </a:xfrm>
          <a:prstGeom prst="rect">
            <a:avLst/>
          </a:prstGeom>
        </p:spPr>
        <p:txBody>
          <a:bodyPr vert="horz" lIns="91440" tIns="45720" rIns="91440" bIns="45720" rtlCol="0">
            <a:no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109728" indent="0" algn="ctr">
              <a:buFont typeface="Wingdings 2" pitchFamily="18" charset="2"/>
              <a:buNone/>
            </a:pPr>
            <a:r>
              <a:rPr lang="en-US" sz="2200">
                <a:solidFill>
                  <a:schemeClr val="bg1"/>
                </a:solidFill>
              </a:rPr>
              <a:t>We will be the entity others look to when they need state-of-the-art information and we will push the field forward</a:t>
            </a:r>
          </a:p>
          <a:p>
            <a:pPr marL="109728" indent="0">
              <a:buFont typeface="Wingdings 2" pitchFamily="18" charset="2"/>
              <a:buNone/>
            </a:pPr>
            <a:endParaRPr lang="en-US" sz="2800">
              <a:solidFill>
                <a:schemeClr val="tx1">
                  <a:lumMod val="50000"/>
                  <a:lumOff val="50000"/>
                </a:schemeClr>
              </a:solidFill>
            </a:endParaRPr>
          </a:p>
        </p:txBody>
      </p:sp>
    </p:spTree>
    <p:extLst>
      <p:ext uri="{BB962C8B-B14F-4D97-AF65-F5344CB8AC3E}">
        <p14:creationId xmlns:p14="http://schemas.microsoft.com/office/powerpoint/2010/main" val="1028906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752600"/>
            <a:ext cx="8686800" cy="1600200"/>
          </a:xfrm>
        </p:spPr>
        <p:txBody>
          <a:bodyPr>
            <a:normAutofit/>
          </a:bodyPr>
          <a:lstStyle/>
          <a:p>
            <a:pPr marL="0" indent="0">
              <a:buNone/>
            </a:pPr>
            <a:r>
              <a:rPr lang="en-US" sz="2300" dirty="0">
                <a:solidFill>
                  <a:schemeClr val="tx1">
                    <a:lumMod val="95000"/>
                    <a:lumOff val="5000"/>
                  </a:schemeClr>
                </a:solidFill>
              </a:rPr>
              <a:t>Elder Abuse is increasing at alarming rates as our population ages and is vastly underreported. We need to </a:t>
            </a:r>
            <a:r>
              <a:rPr lang="en-US" sz="2300" b="1" dirty="0">
                <a:solidFill>
                  <a:schemeClr val="tx1">
                    <a:lumMod val="95000"/>
                    <a:lumOff val="5000"/>
                  </a:schemeClr>
                </a:solidFill>
              </a:rPr>
              <a:t>travel together </a:t>
            </a:r>
            <a:r>
              <a:rPr lang="en-US" sz="2300" dirty="0">
                <a:solidFill>
                  <a:schemeClr val="tx1">
                    <a:lumMod val="95000"/>
                    <a:lumOff val="5000"/>
                  </a:schemeClr>
                </a:solidFill>
              </a:rPr>
              <a:t>to stay on track.</a:t>
            </a:r>
          </a:p>
          <a:p>
            <a:endParaRPr lang="en-US" sz="2000" dirty="0"/>
          </a:p>
          <a:p>
            <a:pPr marL="365760" lvl="1" indent="0">
              <a:buNone/>
            </a:pPr>
            <a:endParaRPr lang="en-US" dirty="0"/>
          </a:p>
          <a:p>
            <a:endParaRPr lang="en-US" dirty="0"/>
          </a:p>
        </p:txBody>
      </p:sp>
      <p:sp>
        <p:nvSpPr>
          <p:cNvPr id="2" name="Title 1"/>
          <p:cNvSpPr>
            <a:spLocks noGrp="1"/>
          </p:cNvSpPr>
          <p:nvPr>
            <p:ph type="title"/>
          </p:nvPr>
        </p:nvSpPr>
        <p:spPr/>
        <p:txBody>
          <a:bodyPr/>
          <a:lstStyle/>
          <a:p>
            <a:r>
              <a:rPr lang="en-US" b="1" dirty="0"/>
              <a:t>WHY SHOULD YOU BE INVOLVED?</a:t>
            </a:r>
          </a:p>
        </p:txBody>
      </p:sp>
      <p:sp>
        <p:nvSpPr>
          <p:cNvPr id="5" name="TextBox 4"/>
          <p:cNvSpPr txBox="1"/>
          <p:nvPr/>
        </p:nvSpPr>
        <p:spPr>
          <a:xfrm>
            <a:off x="152400" y="6172200"/>
            <a:ext cx="8839199" cy="261610"/>
          </a:xfrm>
          <a:prstGeom prst="rect">
            <a:avLst/>
          </a:prstGeom>
          <a:noFill/>
        </p:spPr>
        <p:txBody>
          <a:bodyPr wrap="square" rtlCol="0">
            <a:spAutoFit/>
          </a:bodyPr>
          <a:lstStyle/>
          <a:p>
            <a:pPr algn="ctr"/>
            <a:r>
              <a:rPr lang="en-US" sz="1100" dirty="0">
                <a:solidFill>
                  <a:srgbClr val="002060"/>
                </a:solidFill>
              </a:rPr>
              <a:t>Source: http://ageinplace.com/elder-abuse-2/elder-abuse-statistics-silent-epidemic-infographic/</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825452"/>
            <a:ext cx="4155972" cy="2878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2413" y="3049414"/>
            <a:ext cx="4114800" cy="2052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C:\Users\juliesch\AppData\Local\Microsoft\Windows\Temporary Internet Files\Content.IE5\KR08TNR2\red_fla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7253" y="5392166"/>
            <a:ext cx="446909" cy="36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59434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1006"/>
            <a:ext cx="8381260" cy="1054394"/>
          </a:xfrm>
        </p:spPr>
        <p:txBody>
          <a:bodyPr>
            <a:normAutofit/>
          </a:bodyPr>
          <a:lstStyle/>
          <a:p>
            <a:r>
              <a:rPr lang="en-US" dirty="0">
                <a:latin typeface="Roboto"/>
              </a:rPr>
              <a:t>WHO IS AT RISK?</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624" y="4170186"/>
            <a:ext cx="1944976" cy="1925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529" y="2146300"/>
            <a:ext cx="3071352" cy="151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4369" y="2146300"/>
            <a:ext cx="3010110" cy="151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28400" y="2146300"/>
            <a:ext cx="1453600" cy="151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8715" y="4181475"/>
            <a:ext cx="2780620"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152400" y="6381199"/>
            <a:ext cx="8915400" cy="261610"/>
          </a:xfrm>
          <a:prstGeom prst="rect">
            <a:avLst/>
          </a:prstGeom>
          <a:noFill/>
        </p:spPr>
        <p:txBody>
          <a:bodyPr wrap="square" rtlCol="0">
            <a:spAutoFit/>
          </a:bodyPr>
          <a:lstStyle/>
          <a:p>
            <a:pPr algn="ctr"/>
            <a:r>
              <a:rPr lang="en-US" sz="1100" dirty="0">
                <a:solidFill>
                  <a:srgbClr val="002060"/>
                </a:solidFill>
              </a:rPr>
              <a:t>Source: http://ageinplace.com/elder-abuse-2/elder-abuse-statistics-silent-epidemic-infographic/</a:t>
            </a:r>
          </a:p>
        </p:txBody>
      </p:sp>
    </p:spTree>
    <p:extLst>
      <p:ext uri="{BB962C8B-B14F-4D97-AF65-F5344CB8AC3E}">
        <p14:creationId xmlns:p14="http://schemas.microsoft.com/office/powerpoint/2010/main" val="1861581033"/>
      </p:ext>
    </p:extLst>
  </p:cSld>
  <p:clrMapOvr>
    <a:masterClrMapping/>
  </p:clrMapOvr>
  <p:transition spd="slow">
    <p:wipe/>
  </p:transition>
</p:sld>
</file>

<file path=ppt/theme/theme1.xml><?xml version="1.0" encoding="utf-8"?>
<a:theme xmlns:a="http://schemas.openxmlformats.org/drawingml/2006/main" name="Office Theme">
  <a:themeElements>
    <a:clrScheme name="Custom 3">
      <a:dk1>
        <a:srgbClr val="261558"/>
      </a:dk1>
      <a:lt1>
        <a:sysClr val="window" lastClr="FFFFFF"/>
      </a:lt1>
      <a:dk2>
        <a:srgbClr val="080C09"/>
      </a:dk2>
      <a:lt2>
        <a:srgbClr val="E6E6E6"/>
      </a:lt2>
      <a:accent1>
        <a:srgbClr val="D7282F"/>
      </a:accent1>
      <a:accent2>
        <a:srgbClr val="E8AB14"/>
      </a:accent2>
      <a:accent3>
        <a:srgbClr val="58B946"/>
      </a:accent3>
      <a:accent4>
        <a:srgbClr val="009AC7"/>
      </a:accent4>
      <a:accent5>
        <a:srgbClr val="492F92"/>
      </a:accent5>
      <a:accent6>
        <a:srgbClr val="000000"/>
      </a:accent6>
      <a:hlink>
        <a:srgbClr val="492F92"/>
      </a:hlink>
      <a:folHlink>
        <a:srgbClr val="492F9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Custom 21 1">
      <a:dk1>
        <a:srgbClr val="000000"/>
      </a:dk1>
      <a:lt1>
        <a:srgbClr val="FFFFFF"/>
      </a:lt1>
      <a:dk2>
        <a:srgbClr val="323232"/>
      </a:dk2>
      <a:lt2>
        <a:srgbClr val="FEFFFE"/>
      </a:lt2>
      <a:accent1>
        <a:srgbClr val="1E3054"/>
      </a:accent1>
      <a:accent2>
        <a:srgbClr val="293B5F"/>
      </a:accent2>
      <a:accent3>
        <a:srgbClr val="CAB492"/>
      </a:accent3>
      <a:accent4>
        <a:srgbClr val="5272B3"/>
      </a:accent4>
      <a:accent5>
        <a:srgbClr val="506784"/>
      </a:accent5>
      <a:accent6>
        <a:srgbClr val="313231"/>
      </a:accent6>
      <a:hlink>
        <a:srgbClr val="6B9F25"/>
      </a:hlink>
      <a:folHlink>
        <a:srgbClr val="B26B0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Dark-03 Presentation Layout_CA -v6.potx" id="{9FD5D463-2B33-42F3-81B0-0B3C3C07F674}" vid="{A96E6666-7943-4E22-B401-67432B4C0CE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2150</Words>
  <Application>Microsoft Office PowerPoint</Application>
  <PresentationFormat>On-screen Show (4:3)</PresentationFormat>
  <Paragraphs>340</Paragraphs>
  <Slides>41</Slides>
  <Notes>41</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41</vt:i4>
      </vt:variant>
    </vt:vector>
  </HeadingPairs>
  <TitlesOfParts>
    <vt:vector size="45" baseType="lpstr">
      <vt:lpstr>Office Theme</vt:lpstr>
      <vt:lpstr>2_Office Theme</vt:lpstr>
      <vt:lpstr>1_Office Theme</vt:lpstr>
      <vt:lpstr>Clip</vt:lpstr>
      <vt:lpstr>Office of Patient Care Advocacy Special Topics Webinar May 27, 2020 1:00 pm CT</vt:lpstr>
      <vt:lpstr>Chat Box</vt:lpstr>
      <vt:lpstr>Chat Box</vt:lpstr>
      <vt:lpstr>Strengthening Our Communities &amp; Prevent Elder Abuse </vt:lpstr>
      <vt:lpstr>TODAY’S PRESENTERS</vt:lpstr>
      <vt:lpstr>WHAT IS THE NATIONAL CENTER ON  ELDER ABUSE (NCEA)?</vt:lpstr>
      <vt:lpstr>OUR GOAL</vt:lpstr>
      <vt:lpstr>WHY SHOULD YOU BE INVOLVED?</vt:lpstr>
      <vt:lpstr>WHO IS AT RISK?</vt:lpstr>
      <vt:lpstr>ISOLATION: A MAJOR FACTOR IN EA</vt:lpstr>
      <vt:lpstr>ISOLATION AND COVID19</vt:lpstr>
      <vt:lpstr>TYPES OF ELDER ABUSE</vt:lpstr>
      <vt:lpstr>ELDER ABUSE TAKES MANY FORMS</vt:lpstr>
      <vt:lpstr>PowerPoint Presentation</vt:lpstr>
      <vt:lpstr>SIGNS OF ELDER ABUSE</vt:lpstr>
      <vt:lpstr>SIGNS OF ELDER ABUSE</vt:lpstr>
      <vt:lpstr>OUR EXPERTS ON PHYSICAL ABUSE</vt:lpstr>
      <vt:lpstr>OUR EXPERTS ON FINANCIAL ABUSE</vt:lpstr>
      <vt:lpstr>COVID-19 AND SCAMS</vt:lpstr>
      <vt:lpstr>COVID-19 CONCERNS</vt:lpstr>
      <vt:lpstr>COVID-19 CONCERNS (CONT’D)</vt:lpstr>
      <vt:lpstr>COVID-19 CONCERNS (CONT’D)</vt:lpstr>
      <vt:lpstr>COVID-19 CONCERNS (CONT’D)</vt:lpstr>
      <vt:lpstr>REPORTING ABUSE</vt:lpstr>
      <vt:lpstr>WHAT APS CAN DO</vt:lpstr>
      <vt:lpstr>WHAT APS MAY NOT DO</vt:lpstr>
      <vt:lpstr>ROLE OF THE LONG-TERM CARE OMBUDSMAN</vt:lpstr>
      <vt:lpstr>LTC OMBUDSMAN WILL ALSO:</vt:lpstr>
      <vt:lpstr>WHAT LAW ENFORCEMENT CAN DO</vt:lpstr>
      <vt:lpstr>RIGHT TO SELF- DETERMINATION</vt:lpstr>
      <vt:lpstr>WHY IT TAKES A TEAM?</vt:lpstr>
      <vt:lpstr>The Elder Abuse Guide for Law Enforcement</vt:lpstr>
      <vt:lpstr>PowerPoint Presentation</vt:lpstr>
      <vt:lpstr>PowerPoint Presentation</vt:lpstr>
      <vt:lpstr>PowerPoint Presentation</vt:lpstr>
      <vt:lpstr>PREVENTING ELDER ABUSE IN OUR COMMUNITY</vt:lpstr>
      <vt:lpstr>A GLOBAL DAY OF COMMEMORATION</vt:lpstr>
      <vt:lpstr>OUR WEBSITES</vt:lpstr>
      <vt:lpstr>KEEP THESE RESOURCES HANDY</vt:lpstr>
      <vt:lpstr>ANY QUESTIONS?</vt:lpstr>
      <vt:lpstr>CONTACT THE NCEA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Strengthening Our Communities &amp; Prevent Elder Abuse</dc:title>
  <dc:creator>Ruiz-Lopez, Eden</dc:creator>
  <cp:lastModifiedBy>Kristyn Long</cp:lastModifiedBy>
  <cp:revision>17</cp:revision>
  <dcterms:created xsi:type="dcterms:W3CDTF">2020-03-25T18:40:22Z</dcterms:created>
  <dcterms:modified xsi:type="dcterms:W3CDTF">2020-05-20T15:24:41Z</dcterms:modified>
</cp:coreProperties>
</file>