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3" r:id="rId3"/>
    <p:sldId id="284" r:id="rId4"/>
    <p:sldId id="282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31">
          <p15:clr>
            <a:srgbClr val="A4A3A4"/>
          </p15:clr>
        </p15:guide>
        <p15:guide id="4" orient="horz" pos="461">
          <p15:clr>
            <a:srgbClr val="A4A3A4"/>
          </p15:clr>
        </p15:guide>
        <p15:guide id="5" orient="horz" pos="705">
          <p15:clr>
            <a:srgbClr val="A4A3A4"/>
          </p15:clr>
        </p15:guide>
        <p15:guide id="6" orient="horz" pos="601">
          <p15:clr>
            <a:srgbClr val="A4A3A4"/>
          </p15:clr>
        </p15:guide>
        <p15:guide id="7" pos="1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paster, Jennifer" initials="GJ" lastIdx="5" clrIdx="0">
    <p:extLst>
      <p:ext uri="{19B8F6BF-5375-455C-9EA6-DF929625EA0E}">
        <p15:presenceInfo xmlns:p15="http://schemas.microsoft.com/office/powerpoint/2012/main" userId="S-1-5-21-2794613941-1309519080-1008266344-18266" providerId="AD"/>
      </p:ext>
    </p:extLst>
  </p:cmAuthor>
  <p:cmAuthor id="2" name="Tweddell, Brooke" initials="TB" lastIdx="5" clrIdx="1">
    <p:extLst>
      <p:ext uri="{19B8F6BF-5375-455C-9EA6-DF929625EA0E}">
        <p15:presenceInfo xmlns:p15="http://schemas.microsoft.com/office/powerpoint/2012/main" userId="S-1-5-21-2794613941-1309519080-1008266344-68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A1"/>
    <a:srgbClr val="5BB760"/>
    <a:srgbClr val="CBD6E0"/>
    <a:srgbClr val="4D4F53"/>
    <a:srgbClr val="CEAB18"/>
    <a:srgbClr val="00539B"/>
    <a:srgbClr val="F4E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25" autoAdjust="0"/>
    <p:restoredTop sz="94434" autoAdjust="0"/>
  </p:normalViewPr>
  <p:slideViewPr>
    <p:cSldViewPr snapToGrid="0">
      <p:cViewPr>
        <p:scale>
          <a:sx n="123" d="100"/>
          <a:sy n="123" d="100"/>
        </p:scale>
        <p:origin x="852" y="-186"/>
      </p:cViewPr>
      <p:guideLst>
        <p:guide orient="horz" pos="2160"/>
        <p:guide pos="2880"/>
        <p:guide orient="horz" pos="931"/>
        <p:guide orient="horz" pos="461"/>
        <p:guide orient="horz" pos="705"/>
        <p:guide orient="horz" pos="601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57200"/>
            <a:ext cx="3657600" cy="458788"/>
          </a:xfrm>
          <a:prstGeom prst="rect">
            <a:avLst/>
          </a:prstGeom>
        </p:spPr>
        <p:txBody>
          <a:bodyPr vert="horz" lIns="457200" tIns="45720" rIns="91440" bIns="109728" rtlCol="0" anchor="b" anchorCtr="0"/>
          <a:lstStyle>
            <a:lvl1pPr algn="l">
              <a:defRPr sz="1200"/>
            </a:lvl1pPr>
          </a:lstStyle>
          <a:p>
            <a:r>
              <a:rPr lang="en-US" i="1" dirty="0">
                <a:solidFill>
                  <a:srgbClr val="007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in Running Header Version of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457200"/>
            <a:ext cx="2971800" cy="458788"/>
          </a:xfrm>
          <a:prstGeom prst="rect">
            <a:avLst/>
          </a:prstGeom>
        </p:spPr>
        <p:txBody>
          <a:bodyPr vert="horz" lIns="91440" tIns="45720" rIns="457200" bIns="109728" rtlCol="0" anchor="b" anchorCtr="0"/>
          <a:lstStyle>
            <a:lvl1pPr algn="r">
              <a:defRPr sz="1200"/>
            </a:lvl1pPr>
          </a:lstStyle>
          <a:p>
            <a:r>
              <a:rPr lang="en-US" i="1" dirty="0">
                <a:solidFill>
                  <a:srgbClr val="007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in Date of Meeting/Event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29600"/>
            <a:ext cx="3657600" cy="458787"/>
          </a:xfrm>
          <a:prstGeom prst="rect">
            <a:avLst/>
          </a:prstGeom>
        </p:spPr>
        <p:txBody>
          <a:bodyPr vert="horz" lIns="457200" tIns="109728" rIns="91440" bIns="45720" rtlCol="0" anchor="t" anchorCtr="0"/>
          <a:lstStyle>
            <a:lvl1pPr algn="l">
              <a:defRPr sz="1200"/>
            </a:lvl1pPr>
          </a:lstStyle>
          <a:p>
            <a:r>
              <a:rPr lang="en-US" i="1" dirty="0">
                <a:solidFill>
                  <a:srgbClr val="007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in Meeting or Event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229600"/>
            <a:ext cx="2971800" cy="458787"/>
          </a:xfrm>
          <a:prstGeom prst="rect">
            <a:avLst/>
          </a:prstGeom>
        </p:spPr>
        <p:txBody>
          <a:bodyPr vert="horz" lIns="91440" tIns="109728" rIns="457200" bIns="45720" rtlCol="0" anchor="t" anchorCtr="0"/>
          <a:lstStyle>
            <a:lvl1pPr algn="r">
              <a:defRPr sz="1200"/>
            </a:lvl1pPr>
          </a:lstStyle>
          <a:p>
            <a:fld id="{8A748BF5-8E26-4B58-8635-3D7563740647}" type="slidenum">
              <a:rPr lang="en-US" i="1" smtClean="0">
                <a:solidFill>
                  <a:srgbClr val="0077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i="1" dirty="0">
              <a:solidFill>
                <a:srgbClr val="0077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7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57200"/>
            <a:ext cx="3657600" cy="458788"/>
          </a:xfrm>
          <a:prstGeom prst="rect">
            <a:avLst/>
          </a:prstGeom>
        </p:spPr>
        <p:txBody>
          <a:bodyPr vert="horz" lIns="457200" tIns="45720" rIns="91440" bIns="45720" rtlCol="0" anchor="b" anchorCtr="0"/>
          <a:lstStyle>
            <a:lvl1pPr algn="l">
              <a:defRPr sz="900" i="1">
                <a:solidFill>
                  <a:srgbClr val="0077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Type in Running Header Version of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457200"/>
            <a:ext cx="2971800" cy="458788"/>
          </a:xfrm>
          <a:prstGeom prst="rect">
            <a:avLst/>
          </a:prstGeom>
        </p:spPr>
        <p:txBody>
          <a:bodyPr vert="horz" lIns="91440" tIns="45720" rIns="548640" bIns="45720" rtlCol="0" anchor="b" anchorCtr="0"/>
          <a:lstStyle>
            <a:lvl1pPr algn="r">
              <a:defRPr sz="900" i="1">
                <a:solidFill>
                  <a:srgbClr val="0077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Type in Date of Meeting/Event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29600"/>
            <a:ext cx="3657600" cy="458787"/>
          </a:xfrm>
          <a:prstGeom prst="rect">
            <a:avLst/>
          </a:prstGeom>
        </p:spPr>
        <p:txBody>
          <a:bodyPr vert="horz" lIns="457200" tIns="45720" rIns="91440" bIns="45720" rtlCol="0" anchor="t" anchorCtr="0"/>
          <a:lstStyle>
            <a:lvl1pPr algn="l">
              <a:defRPr sz="900" i="1">
                <a:solidFill>
                  <a:srgbClr val="0077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Type in Meeting or Event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229600"/>
            <a:ext cx="2971800" cy="458787"/>
          </a:xfrm>
          <a:prstGeom prst="rect">
            <a:avLst/>
          </a:prstGeom>
        </p:spPr>
        <p:txBody>
          <a:bodyPr vert="horz" lIns="91440" tIns="45720" rIns="548640" bIns="45720" rtlCol="0" anchor="t" anchorCtr="0"/>
          <a:lstStyle>
            <a:lvl1pPr algn="r">
              <a:defRPr sz="900">
                <a:solidFill>
                  <a:srgbClr val="0077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F50E19-13C2-46FE-B80A-DE0E77CAC9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51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rgbClr val="4D4F53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182880" indent="-182880" algn="l" defTabSz="914400" rtl="0" eaLnBrk="1" latinLnBrk="0" hangingPunct="1">
      <a:buSzPct val="90000"/>
      <a:buFont typeface="Times New Roman" panose="02020603050405020304" pitchFamily="18" charset="0"/>
      <a:buChar char="♦"/>
      <a:defRPr sz="1200" kern="1200">
        <a:solidFill>
          <a:srgbClr val="4D4F53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365760" indent="-182880" algn="l" defTabSz="914400" rtl="0" eaLnBrk="1" latinLnBrk="0" hangingPunct="1">
      <a:buSzPct val="90000"/>
      <a:buFont typeface="Wingdings" panose="05000000000000000000" pitchFamily="2" charset="2"/>
      <a:buChar char="§"/>
      <a:defRPr sz="1200" kern="1200">
        <a:solidFill>
          <a:srgbClr val="4D4F53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548640" indent="-182880" algn="l" defTabSz="914400" rtl="0" eaLnBrk="1" latinLnBrk="0" hangingPunct="1">
      <a:buSzPct val="100000"/>
      <a:buFont typeface="Arial" panose="020B0604020202020204" pitchFamily="34" charset="0"/>
      <a:buChar char="•"/>
      <a:tabLst/>
      <a:defRPr sz="1200" kern="1200">
        <a:solidFill>
          <a:srgbClr val="4D4F53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00250" indent="-171450" algn="l" defTabSz="914400" rtl="0" eaLnBrk="1" latinLnBrk="0" hangingPunct="1">
      <a:buSzPct val="90000"/>
      <a:buFont typeface="Times New Roman" panose="02020603050405020304" pitchFamily="18" charset="0"/>
      <a:buChar char="♦"/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50E19-13C2-46FE-B80A-DE0E77CAC9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2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4D4F53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50E19-13C2-46FE-B80A-DE0E77CAC9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6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50E19-13C2-46FE-B80A-DE0E77CAC9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3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50E19-13C2-46FE-B80A-DE0E77CAC9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8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50E19-13C2-46FE-B80A-DE0E77CAC9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Qsource" TargetMode="External"/><Relationship Id="rId2" Type="http://schemas.openxmlformats.org/officeDocument/2006/relationships/hyperlink" Target="https://www.facebook.com/QsourceLiveWell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357" y="4023360"/>
            <a:ext cx="8458200" cy="1188656"/>
          </a:xfrm>
        </p:spPr>
        <p:txBody>
          <a:bodyPr lIns="0" anchor="t" anchorCtr="0"/>
          <a:lstStyle>
            <a:lvl1pPr algn="l">
              <a:defRPr sz="3200" b="1"/>
            </a:lvl1pPr>
          </a:lstStyle>
          <a:p>
            <a:r>
              <a:rPr lang="en-US" sz="2800" dirty="0">
                <a:solidFill>
                  <a:srgbClr val="008EC0"/>
                </a:solidFill>
              </a:rPr>
              <a:t>Arial 28 pt.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57" y="5212080"/>
            <a:ext cx="8458200" cy="457200"/>
          </a:xfrm>
        </p:spPr>
        <p:txBody>
          <a:bodyPr lIns="0">
            <a:noAutofit/>
          </a:bodyPr>
          <a:lstStyle>
            <a:lvl1pPr>
              <a:defRPr sz="2000" b="0" baseline="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Arial 20 pt. Month Day, Year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0673" y="5668963"/>
            <a:ext cx="8457883" cy="822960"/>
          </a:xfrm>
        </p:spPr>
        <p:txBody>
          <a:bodyPr lIns="0">
            <a:noAutofit/>
          </a:bodyPr>
          <a:lstStyle>
            <a:lvl1pPr>
              <a:lnSpc>
                <a:spcPct val="100000"/>
              </a:lnSpc>
              <a:spcBef>
                <a:spcPts val="300"/>
              </a:spcBef>
              <a:defRPr sz="1400" baseline="0">
                <a:latin typeface="+mj-lt"/>
              </a:defRPr>
            </a:lvl1pPr>
          </a:lstStyle>
          <a:p>
            <a:pPr lvl="0"/>
            <a:r>
              <a:rPr lang="en-US" dirty="0"/>
              <a:t>Arial 14 pt. Presenter/Facilitator, </a:t>
            </a:r>
            <a:br>
              <a:rPr lang="en-US" dirty="0"/>
            </a:br>
            <a:r>
              <a:rPr lang="en-US" dirty="0"/>
              <a:t>Credentials | Job Title</a:t>
            </a:r>
          </a:p>
          <a:p>
            <a:pPr lvl="0"/>
            <a:r>
              <a:rPr lang="en-US" dirty="0"/>
              <a:t>Presenter, Credentials | Job 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886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image symbol and browse to insert a header image. Header Images should be brand-approved 4.25” x 10” or 640 x 480 pixels</a:t>
            </a:r>
          </a:p>
        </p:txBody>
      </p:sp>
      <p:sp>
        <p:nvSpPr>
          <p:cNvPr id="18" name="Picture Placeholder 17" descr="dually branded logo for the atom Alliance" title="Logo"/>
          <p:cNvSpPr>
            <a:spLocks noGrp="1"/>
          </p:cNvSpPr>
          <p:nvPr>
            <p:ph type="pic" sz="quarter" idx="14" hasCustomPrompt="1"/>
          </p:nvPr>
        </p:nvSpPr>
        <p:spPr>
          <a:xfrm>
            <a:off x="3292157" y="5623243"/>
            <a:ext cx="5486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atom logo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57" y="4672584"/>
            <a:ext cx="8458200" cy="548640"/>
          </a:xfrm>
        </p:spPr>
        <p:txBody>
          <a:bodyPr lIns="0">
            <a:noAutofit/>
          </a:bodyPr>
          <a:lstStyle>
            <a:lvl1pPr marL="0" indent="0" algn="l">
              <a:buNone/>
              <a:defRPr sz="2400" b="1" baseline="0">
                <a:solidFill>
                  <a:srgbClr val="4D4F53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Arial 24 pt. Subtitle if needed</a:t>
            </a:r>
          </a:p>
        </p:txBody>
      </p:sp>
      <p:sp>
        <p:nvSpPr>
          <p:cNvPr id="16" name="Picture Placeholder 15" descr="Qsource logo with the Qsource service and word mark" title="Logo"/>
          <p:cNvSpPr>
            <a:spLocks noGrp="1"/>
          </p:cNvSpPr>
          <p:nvPr>
            <p:ph type="pic" sz="quarter" idx="13" hasCustomPrompt="1"/>
          </p:nvPr>
        </p:nvSpPr>
        <p:spPr>
          <a:xfrm>
            <a:off x="7589836" y="5349176"/>
            <a:ext cx="1188720" cy="11887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Qsource logo</a:t>
            </a:r>
          </a:p>
        </p:txBody>
      </p:sp>
    </p:spTree>
    <p:extLst>
      <p:ext uri="{BB962C8B-B14F-4D97-AF65-F5344CB8AC3E}">
        <p14:creationId xmlns:p14="http://schemas.microsoft.com/office/powerpoint/2010/main" val="257656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Needs a Title, but you can change color of font to match background and thereby make not visible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&lt;Footnote/Citation&gt;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0039" y="1371600"/>
            <a:ext cx="8458201" cy="502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Picture/Chart/Graph – no clip art, ask MarCom POC, all data charts should be flat images when entered, send location of data file if changes are needed</a:t>
            </a:r>
          </a:p>
        </p:txBody>
      </p:sp>
    </p:spTree>
    <p:extLst>
      <p:ext uri="{BB962C8B-B14F-4D97-AF65-F5344CB8AC3E}">
        <p14:creationId xmlns:p14="http://schemas.microsoft.com/office/powerpoint/2010/main" val="105557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Needs a Table Title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" y="5943600"/>
            <a:ext cx="8458200" cy="914400"/>
          </a:xfrm>
        </p:spPr>
        <p:txBody>
          <a:bodyPr/>
          <a:lstStyle/>
          <a:p>
            <a:r>
              <a:rPr lang="en-US" dirty="0"/>
              <a:t>&lt;Add Footnotes/Citation of data source(s) here, ensure makes sense and gives context and caveats&gt;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71429478"/>
              </p:ext>
            </p:extLst>
          </p:nvPr>
        </p:nvGraphicFramePr>
        <p:xfrm>
          <a:off x="320040" y="1130380"/>
          <a:ext cx="8458200" cy="306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53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AB18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AB18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EAB18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EAB18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727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Row h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Needs a Table Title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0040" y="5943600"/>
            <a:ext cx="8458200" cy="914400"/>
          </a:xfrm>
        </p:spPr>
        <p:txBody>
          <a:bodyPr/>
          <a:lstStyle/>
          <a:p>
            <a:r>
              <a:rPr lang="en-US" dirty="0"/>
              <a:t>&lt;Add Footnotes/Citation of data source(s) here, ensure makes sense and gives context and caveats&gt;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11000916"/>
              </p:ext>
            </p:extLst>
          </p:nvPr>
        </p:nvGraphicFramePr>
        <p:xfrm>
          <a:off x="320040" y="1432560"/>
          <a:ext cx="84582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en-US" sz="1600" b="0" kern="1200" dirty="0">
                          <a:solidFill>
                            <a:srgbClr val="00539B"/>
                          </a:solidFill>
                          <a:latin typeface="+mj-lt"/>
                          <a:ea typeface="+mn-ea"/>
                          <a:cs typeface="+mn-cs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en-US" sz="1600" b="0" kern="1200" dirty="0">
                          <a:solidFill>
                            <a:srgbClr val="00539B"/>
                          </a:solidFill>
                          <a:latin typeface="+mj-lt"/>
                          <a:ea typeface="+mn-ea"/>
                          <a:cs typeface="+mn-cs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en-US" sz="1600" b="0" kern="1200" dirty="0">
                          <a:solidFill>
                            <a:srgbClr val="00539B"/>
                          </a:solidFill>
                          <a:latin typeface="+mj-lt"/>
                          <a:ea typeface="+mn-ea"/>
                          <a:cs typeface="+mn-cs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30000"/>
                        </a:lnSpc>
                      </a:pPr>
                      <a:r>
                        <a:rPr lang="en-US" sz="1600" b="0" kern="1200" dirty="0">
                          <a:solidFill>
                            <a:srgbClr val="00539B"/>
                          </a:solidFill>
                          <a:latin typeface="+mj-lt"/>
                          <a:ea typeface="+mn-ea"/>
                          <a:cs typeface="+mn-cs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kern="1200" dirty="0">
                          <a:solidFill>
                            <a:srgbClr val="00539B"/>
                          </a:solidFill>
                          <a:latin typeface="+mj-lt"/>
                          <a:ea typeface="+mn-ea"/>
                          <a:cs typeface="+mn-cs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kern="1200" dirty="0">
                          <a:solidFill>
                            <a:srgbClr val="00539B"/>
                          </a:solidFill>
                          <a:latin typeface="+mj-lt"/>
                          <a:ea typeface="+mn-ea"/>
                          <a:cs typeface="+mn-cs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kern="1200" dirty="0">
                          <a:solidFill>
                            <a:srgbClr val="00539B"/>
                          </a:solidFill>
                          <a:latin typeface="+mj-lt"/>
                          <a:ea typeface="+mn-ea"/>
                          <a:cs typeface="+mn-cs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kern="1200" dirty="0">
                          <a:solidFill>
                            <a:srgbClr val="00539B"/>
                          </a:solidFill>
                          <a:latin typeface="+mj-lt"/>
                          <a:ea typeface="+mn-ea"/>
                          <a:cs typeface="+mn-cs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j-lt"/>
                        </a:rPr>
                        <a:t>Subhead</a:t>
                      </a:r>
                    </a:p>
                  </a:txBody>
                  <a:tcPr anchor="ctr"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rgbClr val="00539B"/>
                          </a:solidFill>
                          <a:latin typeface="+mj-lt"/>
                        </a:rPr>
                        <a:t>Table text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9050" cap="flat" cmpd="sng" algn="ctr">
                      <a:solidFill>
                        <a:srgbClr val="0053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AB18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2647406" y="3657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2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a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823"/>
            <a:ext cx="9144000" cy="143435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44550" y="522514"/>
            <a:ext cx="7577138" cy="197621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This slide is here for referencing the colors to use from the color bar if you are making a chart or graph. Do the chart or graph in other software and only insert clear image of final in image slide to render it static, i.e., unable to change.</a:t>
            </a:r>
          </a:p>
        </p:txBody>
      </p:sp>
    </p:spTree>
    <p:extLst>
      <p:ext uri="{BB962C8B-B14F-4D97-AF65-F5344CB8AC3E}">
        <p14:creationId xmlns:p14="http://schemas.microsoft.com/office/powerpoint/2010/main" val="20174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-a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You! Connect with Us…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1371464"/>
            <a:ext cx="4138749" cy="12710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 baseline="0"/>
            </a:lvl1pPr>
          </a:lstStyle>
          <a:p>
            <a:pPr lvl="0"/>
            <a:r>
              <a:rPr lang="en-US" dirty="0"/>
              <a:t>Presenter, credentials</a:t>
            </a:r>
          </a:p>
          <a:p>
            <a:pPr lvl="0"/>
            <a:r>
              <a:rPr lang="en-US" dirty="0"/>
              <a:t>Job Title, Company</a:t>
            </a:r>
          </a:p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" y="5947547"/>
            <a:ext cx="8458200" cy="739775"/>
          </a:xfrm>
        </p:spPr>
        <p:txBody>
          <a:bodyPr>
            <a:noAutofit/>
          </a:bodyPr>
          <a:lstStyle>
            <a:lvl1pPr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This presentation and related material were prepared by &lt;company name&gt; under a contract with the &lt;contractor name (contractor short name)&gt;. Contents do not necessarily reflect &lt;contractor short name&gt; policy. &lt;Publication #&gt;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702628" y="1371464"/>
            <a:ext cx="4075611" cy="12710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 baseline="0"/>
            </a:lvl1pPr>
          </a:lstStyle>
          <a:p>
            <a:pPr lvl="0"/>
            <a:r>
              <a:rPr lang="en-US" dirty="0"/>
              <a:t>Presenter, credentials</a:t>
            </a:r>
          </a:p>
          <a:p>
            <a:pPr lvl="0"/>
            <a:r>
              <a:rPr lang="en-US" dirty="0"/>
              <a:t>Job Title, Company</a:t>
            </a:r>
          </a:p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 number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673" y="2838716"/>
            <a:ext cx="1828800" cy="1005840"/>
          </a:xfrm>
        </p:spPr>
        <p:txBody>
          <a:bodyPr>
            <a:noAutofit/>
          </a:bodyPr>
          <a:lstStyle>
            <a:lvl1pPr>
              <a:defRPr/>
            </a:lvl1pPr>
            <a:lvl5pPr marL="0" indent="0">
              <a:lnSpc>
                <a:spcPct val="100000"/>
              </a:lnSpc>
              <a:spcBef>
                <a:spcPts val="300"/>
              </a:spcBef>
              <a:buNone/>
              <a:defRPr sz="1400" u="sng" baseline="0">
                <a:solidFill>
                  <a:srgbClr val="00539B"/>
                </a:solidFill>
              </a:defRPr>
            </a:lvl5pPr>
          </a:lstStyle>
          <a:p>
            <a:pPr lvl="0"/>
            <a:r>
              <a:rPr lang="en-US" dirty="0"/>
              <a:t>Facebook</a:t>
            </a:r>
          </a:p>
          <a:p>
            <a:pPr lvl="4"/>
            <a:r>
              <a:rPr lang="en-US" dirty="0"/>
              <a:t>https://www.facebook.com/atomalliance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61148" y="2834771"/>
            <a:ext cx="1645920" cy="1005840"/>
          </a:xfrm>
        </p:spPr>
        <p:txBody>
          <a:bodyPr>
            <a:noAutofit/>
          </a:bodyPr>
          <a:lstStyle>
            <a:lvl1pPr>
              <a:defRPr/>
            </a:lvl1pPr>
            <a:lvl5pPr marL="0" indent="0">
              <a:lnSpc>
                <a:spcPct val="100000"/>
              </a:lnSpc>
              <a:spcBef>
                <a:spcPts val="300"/>
              </a:spcBef>
              <a:buNone/>
              <a:defRPr sz="1400" u="sng" baseline="0">
                <a:solidFill>
                  <a:srgbClr val="00539B"/>
                </a:solidFill>
              </a:defRPr>
            </a:lvl5pPr>
          </a:lstStyle>
          <a:p>
            <a:pPr lvl="0"/>
            <a:r>
              <a:rPr lang="en-US" dirty="0"/>
              <a:t>Twitter</a:t>
            </a:r>
          </a:p>
          <a:p>
            <a:pPr lvl="4"/>
            <a:r>
              <a:rPr lang="en-US" dirty="0"/>
              <a:t>https://www.twitter.</a:t>
            </a:r>
            <a:br>
              <a:rPr lang="en-US" dirty="0"/>
            </a:br>
            <a:r>
              <a:rPr lang="en-US" dirty="0"/>
              <a:t>com/</a:t>
            </a:r>
            <a:r>
              <a:rPr lang="en-US" dirty="0" err="1"/>
              <a:t>atom_alliance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706671" y="2816674"/>
            <a:ext cx="2011680" cy="1005840"/>
          </a:xfrm>
        </p:spPr>
        <p:txBody>
          <a:bodyPr>
            <a:noAutofit/>
          </a:bodyPr>
          <a:lstStyle>
            <a:lvl1pPr>
              <a:defRPr/>
            </a:lvl1pPr>
            <a:lvl5pPr marL="0" indent="0">
              <a:lnSpc>
                <a:spcPct val="100000"/>
              </a:lnSpc>
              <a:spcBef>
                <a:spcPts val="300"/>
              </a:spcBef>
              <a:buNone/>
              <a:defRPr sz="1400" u="sng" spc="-10" baseline="0">
                <a:solidFill>
                  <a:srgbClr val="00539B"/>
                </a:solidFill>
              </a:defRPr>
            </a:lvl5pPr>
          </a:lstStyle>
          <a:p>
            <a:pPr lvl="0"/>
            <a:r>
              <a:rPr lang="en-US" dirty="0"/>
              <a:t>LinkedIn</a:t>
            </a:r>
          </a:p>
          <a:p>
            <a:pPr lvl="4"/>
            <a:r>
              <a:rPr lang="en-US" dirty="0"/>
              <a:t>https://www.linkedin.com/company/atom-alliance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086599" y="2838716"/>
            <a:ext cx="1737360" cy="1005840"/>
          </a:xfrm>
        </p:spPr>
        <p:txBody>
          <a:bodyPr>
            <a:noAutofit/>
          </a:bodyPr>
          <a:lstStyle>
            <a:lvl1pPr>
              <a:defRPr/>
            </a:lvl1pPr>
            <a:lvl5pPr marL="0" indent="0">
              <a:lnSpc>
                <a:spcPct val="100000"/>
              </a:lnSpc>
              <a:spcBef>
                <a:spcPts val="300"/>
              </a:spcBef>
              <a:buNone/>
              <a:defRPr sz="1400" u="sng" baseline="0">
                <a:solidFill>
                  <a:srgbClr val="00539B"/>
                </a:solidFill>
              </a:defRPr>
            </a:lvl5pPr>
          </a:lstStyle>
          <a:p>
            <a:pPr lvl="0"/>
            <a:r>
              <a:rPr lang="en-US" dirty="0"/>
              <a:t>Pinterest</a:t>
            </a:r>
          </a:p>
          <a:p>
            <a:pPr lvl="4"/>
            <a:r>
              <a:rPr lang="en-US" dirty="0"/>
              <a:t>https://www.pinterest.com/atomalliance/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320674" y="3901479"/>
            <a:ext cx="1709928" cy="179387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2561148" y="3909645"/>
            <a:ext cx="1709928" cy="179387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22"/>
          </p:nvPr>
        </p:nvSpPr>
        <p:spPr>
          <a:xfrm>
            <a:off x="4823874" y="3900801"/>
            <a:ext cx="1709928" cy="179387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23"/>
          </p:nvPr>
        </p:nvSpPr>
        <p:spPr>
          <a:xfrm>
            <a:off x="7068311" y="3909645"/>
            <a:ext cx="1709928" cy="179387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240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-Q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You! Connect with Us…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3440" y="1371600"/>
            <a:ext cx="4114800" cy="12710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 baseline="0"/>
            </a:lvl1pPr>
          </a:lstStyle>
          <a:p>
            <a:pPr lvl="0"/>
            <a:r>
              <a:rPr lang="en-US" dirty="0"/>
              <a:t>Presenter, credentials</a:t>
            </a:r>
          </a:p>
          <a:p>
            <a:pPr lvl="0"/>
            <a:r>
              <a:rPr lang="en-US" dirty="0"/>
              <a:t>Job Title, Company</a:t>
            </a:r>
          </a:p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" y="5947547"/>
            <a:ext cx="8458200" cy="739775"/>
          </a:xfrm>
        </p:spPr>
        <p:txBody>
          <a:bodyPr>
            <a:no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This presentation and related material were prepared by &lt;company name&gt; under a contract with the &lt;contractor name (contractor short name)&gt;. Contents do not necessarily reflect &lt;contractor short name&gt; policy. &lt;Publication #&gt;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63440" y="2987513"/>
            <a:ext cx="4114800" cy="12710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0" baseline="0"/>
            </a:lvl1pPr>
          </a:lstStyle>
          <a:p>
            <a:pPr lvl="0"/>
            <a:r>
              <a:rPr lang="en-US" dirty="0"/>
              <a:t>Presenter, credentials</a:t>
            </a:r>
          </a:p>
          <a:p>
            <a:pPr lvl="0"/>
            <a:r>
              <a:rPr lang="en-US" dirty="0"/>
              <a:t>Job Title, Company</a:t>
            </a:r>
          </a:p>
          <a:p>
            <a:pPr lvl="0"/>
            <a:r>
              <a:rPr lang="en-US" dirty="0"/>
              <a:t>email address</a:t>
            </a:r>
          </a:p>
          <a:p>
            <a:pPr lvl="0"/>
            <a:r>
              <a:rPr lang="en-US" dirty="0"/>
              <a:t>Phone number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320040" y="1375545"/>
            <a:ext cx="1828800" cy="1005840"/>
          </a:xfrm>
        </p:spPr>
        <p:txBody>
          <a:bodyPr>
            <a:noAutofit/>
          </a:bodyPr>
          <a:lstStyle>
            <a:lvl1pPr>
              <a:defRPr sz="2400"/>
            </a:lvl1pPr>
            <a:lvl5pPr marL="0" indent="0">
              <a:lnSpc>
                <a:spcPct val="100000"/>
              </a:lnSpc>
              <a:spcBef>
                <a:spcPts val="300"/>
              </a:spcBef>
              <a:buNone/>
              <a:defRPr sz="1400" u="sng" baseline="0">
                <a:solidFill>
                  <a:srgbClr val="00539B"/>
                </a:solidFill>
              </a:defRPr>
            </a:lvl5pPr>
          </a:lstStyle>
          <a:p>
            <a:pPr lvl="0"/>
            <a:r>
              <a:rPr lang="en-US" dirty="0"/>
              <a:t>Facebook</a:t>
            </a:r>
          </a:p>
          <a:p>
            <a:pPr lvl="4"/>
            <a:r>
              <a:rPr lang="en-US" dirty="0">
                <a:hlinkClick r:id="rId2" tooltip="Click to find Qsource on Facebook, then Like us to stay connected."/>
              </a:rPr>
              <a:t>https://www.facebook.com/QsourceLiveWell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60515" y="1371600"/>
            <a:ext cx="1645920" cy="1005840"/>
          </a:xfrm>
        </p:spPr>
        <p:txBody>
          <a:bodyPr>
            <a:noAutofit/>
          </a:bodyPr>
          <a:lstStyle>
            <a:lvl1pPr>
              <a:defRPr/>
            </a:lvl1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sng" baseline="0">
                <a:solidFill>
                  <a:srgbClr val="00539B"/>
                </a:solidFill>
              </a:defRPr>
            </a:lvl5pPr>
          </a:lstStyle>
          <a:p>
            <a:pPr lvl="0"/>
            <a:r>
              <a:rPr lang="en-US" dirty="0"/>
              <a:t>Twitter</a:t>
            </a:r>
          </a:p>
          <a:p>
            <a:pPr marL="0" marR="0" lvl="4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hlinkClick r:id="rId3" tooltip="Click to find Qsource on Twitter and follow us to stay connected."/>
              </a:rPr>
              <a:t>https://twitter.com/Qsource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379476" y="2464748"/>
            <a:ext cx="1709928" cy="179387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2531267" y="2464748"/>
            <a:ext cx="1709928" cy="179387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4754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with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&lt;Footnote or citation&gt;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large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&lt;Footnote or citation&gt;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8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with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2"/>
            <a:ext cx="4571999" cy="6556248"/>
          </a:xfrm>
          <a:solidFill>
            <a:srgbClr val="00539B"/>
          </a:solidFill>
        </p:spPr>
        <p:txBody>
          <a:bodyPr lIns="274320" tIns="274320" rIns="274320" bIns="274320" anchor="ctr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&lt;Section Title, can center or add text but this is the title only&gt;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0" y="335283"/>
            <a:ext cx="4572000" cy="6492240"/>
          </a:xfrm>
        </p:spPr>
        <p:txBody>
          <a:bodyPr lIns="274320" tIns="274320" rIns="274320" bIns="0" anchor="ctr" anchorCtr="0">
            <a:noAutofit/>
          </a:bodyPr>
          <a:lstStyle>
            <a:lvl1pPr marL="0" indent="0">
              <a:buClr>
                <a:srgbClr val="0077A1"/>
              </a:buClr>
              <a:buFont typeface="+mj-lt"/>
              <a:buNone/>
              <a:defRPr sz="2400" baseline="0">
                <a:solidFill>
                  <a:srgbClr val="00539B"/>
                </a:solidFill>
              </a:defRPr>
            </a:lvl1pPr>
            <a:lvl2pPr marL="548640" indent="-274320">
              <a:buSzPct val="90000"/>
              <a:buFont typeface="+mj-lt"/>
              <a:buAutoNum type="arabicPeriod"/>
              <a:defRPr sz="2200">
                <a:solidFill>
                  <a:srgbClr val="00539B"/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a brief description or introduce objectives </a:t>
            </a:r>
          </a:p>
          <a:p>
            <a:pPr lvl="1"/>
            <a:r>
              <a:rPr lang="en-US" dirty="0"/>
              <a:t>List objectives for the section to follow</a:t>
            </a:r>
          </a:p>
          <a:p>
            <a:pPr lvl="1"/>
            <a:r>
              <a:rPr lang="en-US" dirty="0"/>
              <a:t>Try to stick to an odd number of bullets</a:t>
            </a:r>
          </a:p>
          <a:p>
            <a:pPr lvl="1"/>
            <a:r>
              <a:rPr lang="en-US" dirty="0"/>
              <a:t>If possible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4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presenter head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1752"/>
            <a:ext cx="4571999" cy="2685288"/>
          </a:xfrm>
          <a:solidFill>
            <a:srgbClr val="00539B"/>
          </a:solidFill>
        </p:spPr>
        <p:txBody>
          <a:bodyPr lIns="274320" tIns="274320" rIns="274320" bIns="274320" anchor="ctr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&lt;Section Title, can center or add text but this is the title only&gt;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0" y="335283"/>
            <a:ext cx="4572000" cy="6492240"/>
          </a:xfrm>
        </p:spPr>
        <p:txBody>
          <a:bodyPr lIns="274320" tIns="274320" rIns="274320" bIns="0" anchor="ctr" anchorCtr="0">
            <a:noAutofit/>
          </a:bodyPr>
          <a:lstStyle>
            <a:lvl1pPr marL="0" indent="0">
              <a:buClr>
                <a:srgbClr val="0077A1"/>
              </a:buClr>
              <a:buFont typeface="+mj-lt"/>
              <a:buNone/>
              <a:defRPr sz="2400" baseline="0">
                <a:solidFill>
                  <a:srgbClr val="00539B"/>
                </a:solidFill>
              </a:defRPr>
            </a:lvl1pPr>
            <a:lvl2pPr marL="548640" indent="-274320">
              <a:buSzPct val="90000"/>
              <a:buFont typeface="+mj-lt"/>
              <a:buAutoNum type="arabicPeriod"/>
              <a:defRPr sz="2200">
                <a:solidFill>
                  <a:srgbClr val="00539B"/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a brief description or introduce objectives </a:t>
            </a:r>
          </a:p>
          <a:p>
            <a:pPr lvl="1"/>
            <a:r>
              <a:rPr lang="en-US" dirty="0"/>
              <a:t>List objectives for the section to follow</a:t>
            </a:r>
          </a:p>
          <a:p>
            <a:pPr lvl="1"/>
            <a:r>
              <a:rPr lang="en-US" dirty="0"/>
              <a:t>Try to stick to an odd number of bullets</a:t>
            </a:r>
          </a:p>
          <a:p>
            <a:pPr lvl="1"/>
            <a:r>
              <a:rPr lang="en-US" dirty="0"/>
              <a:t>If possible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26080"/>
            <a:ext cx="4572000" cy="3931920"/>
          </a:xfrm>
          <a:solidFill>
            <a:srgbClr val="00539B"/>
          </a:solidFill>
        </p:spPr>
        <p:txBody>
          <a:bodyPr lIns="137160" rIns="137160"/>
          <a:lstStyle>
            <a:lvl1pPr>
              <a:defRPr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Name, Credentials</a:t>
            </a:r>
            <a:br>
              <a:rPr lang="en-US" dirty="0"/>
            </a:br>
            <a:r>
              <a:rPr lang="en-US" dirty="0"/>
              <a:t>Job Title, Company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142999" y="4023360"/>
            <a:ext cx="2286000" cy="228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 shot</a:t>
            </a:r>
          </a:p>
        </p:txBody>
      </p:sp>
    </p:spTree>
    <p:extLst>
      <p:ext uri="{BB962C8B-B14F-4D97-AF65-F5344CB8AC3E}">
        <p14:creationId xmlns:p14="http://schemas.microsoft.com/office/powerpoint/2010/main" val="44519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39" y="1371599"/>
            <a:ext cx="4112623" cy="5029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114800" cy="50291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8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 Content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38" y="1371599"/>
            <a:ext cx="4343400" cy="5029199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63440" y="1371599"/>
            <a:ext cx="4114800" cy="50292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Picture/Chart/Graph – no clip art, ask MarCom POC</a:t>
            </a:r>
          </a:p>
        </p:txBody>
      </p:sp>
    </p:spTree>
    <p:extLst>
      <p:ext uri="{BB962C8B-B14F-4D97-AF65-F5344CB8AC3E}">
        <p14:creationId xmlns:p14="http://schemas.microsoft.com/office/powerpoint/2010/main" val="161409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 Imag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3842" y="1371598"/>
            <a:ext cx="4343400" cy="5029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19042" y="1371599"/>
            <a:ext cx="4114800" cy="50292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Picture/Chart/Graph – no clip art, ask MarCom POC</a:t>
            </a:r>
          </a:p>
        </p:txBody>
      </p:sp>
    </p:spTree>
    <p:extLst>
      <p:ext uri="{BB962C8B-B14F-4D97-AF65-F5344CB8AC3E}">
        <p14:creationId xmlns:p14="http://schemas.microsoft.com/office/powerpoint/2010/main" val="346838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39" y="2055223"/>
            <a:ext cx="4112623" cy="434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2055223"/>
            <a:ext cx="4114800" cy="434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77DF0-1315-4130-8032-8CACB4492B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" y="1506538"/>
            <a:ext cx="4112262" cy="54868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Col 1 Heading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3079" y="1506538"/>
            <a:ext cx="4112262" cy="54868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Col 2 Heading</a:t>
            </a:r>
          </a:p>
        </p:txBody>
      </p:sp>
    </p:spTree>
    <p:extLst>
      <p:ext uri="{BB962C8B-B14F-4D97-AF65-F5344CB8AC3E}">
        <p14:creationId xmlns:p14="http://schemas.microsoft.com/office/powerpoint/2010/main" val="156134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2286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Arial 28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371600"/>
            <a:ext cx="84582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Times New Roman 24</a:t>
            </a:r>
          </a:p>
          <a:p>
            <a:pPr lvl="1"/>
            <a:r>
              <a:rPr lang="en-US" dirty="0"/>
              <a:t>Times New Roman 24</a:t>
            </a:r>
          </a:p>
          <a:p>
            <a:pPr lvl="2"/>
            <a:r>
              <a:rPr lang="en-US" dirty="0"/>
              <a:t>Times New Roman 22</a:t>
            </a:r>
          </a:p>
          <a:p>
            <a:pPr lvl="3"/>
            <a:r>
              <a:rPr lang="en-US" dirty="0"/>
              <a:t>Times New Roman 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" y="6400799"/>
            <a:ext cx="8458200" cy="457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i="1">
                <a:solidFill>
                  <a:srgbClr val="4D4F53"/>
                </a:solidFill>
                <a:latin typeface="+mj-lt"/>
              </a:defRPr>
            </a:lvl1pPr>
          </a:lstStyle>
          <a:p>
            <a:r>
              <a:rPr lang="en-US" dirty="0"/>
              <a:t>Source: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420" y="0"/>
            <a:ext cx="60157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48E77DF0-1315-4130-8032-8CACB4492B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1" r:id="rId4"/>
    <p:sldLayoutId id="2147483658" r:id="rId5"/>
    <p:sldLayoutId id="2147483652" r:id="rId6"/>
    <p:sldLayoutId id="2147483660" r:id="rId7"/>
    <p:sldLayoutId id="2147483661" r:id="rId8"/>
    <p:sldLayoutId id="2147483659" r:id="rId9"/>
    <p:sldLayoutId id="2147483654" r:id="rId10"/>
    <p:sldLayoutId id="2147483665" r:id="rId11"/>
    <p:sldLayoutId id="2147483666" r:id="rId12"/>
    <p:sldLayoutId id="2147483655" r:id="rId13"/>
    <p:sldLayoutId id="2147483662" r:id="rId14"/>
    <p:sldLayoutId id="214748366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77A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rgbClr val="4D4F53"/>
          </a:solidFill>
          <a:latin typeface="+mn-lt"/>
          <a:ea typeface="+mn-ea"/>
          <a:cs typeface="+mn-cs"/>
        </a:defRPr>
      </a:lvl1pPr>
      <a:lvl2pPr marL="274320" indent="-274320" algn="l" defTabSz="685800" rtl="0" eaLnBrk="1" latinLnBrk="0" hangingPunct="1">
        <a:lnSpc>
          <a:spcPct val="120000"/>
        </a:lnSpc>
        <a:spcBef>
          <a:spcPts val="300"/>
        </a:spcBef>
        <a:buClr>
          <a:srgbClr val="0077A1"/>
        </a:buClr>
        <a:buSzPct val="80000"/>
        <a:buFontTx/>
        <a:buChar char="♦"/>
        <a:defRPr sz="2400" kern="1200">
          <a:solidFill>
            <a:srgbClr val="4D4F53"/>
          </a:solidFill>
          <a:latin typeface="+mn-lt"/>
          <a:ea typeface="+mn-ea"/>
          <a:cs typeface="+mn-cs"/>
        </a:defRPr>
      </a:lvl2pPr>
      <a:lvl3pPr marL="548640" indent="-274320" algn="l" defTabSz="685800" rtl="0" eaLnBrk="1" latinLnBrk="0" hangingPunct="1">
        <a:lnSpc>
          <a:spcPct val="100000"/>
        </a:lnSpc>
        <a:spcBef>
          <a:spcPts val="300"/>
        </a:spcBef>
        <a:buClr>
          <a:srgbClr val="0077A1"/>
        </a:buClr>
        <a:buSzPct val="100000"/>
        <a:buFont typeface="Wingdings" panose="05000000000000000000" pitchFamily="2" charset="2"/>
        <a:buChar char="§"/>
        <a:defRPr sz="2200" kern="1200">
          <a:solidFill>
            <a:srgbClr val="4D4F53"/>
          </a:solidFill>
          <a:latin typeface="+mn-lt"/>
          <a:ea typeface="+mn-ea"/>
          <a:cs typeface="+mn-cs"/>
        </a:defRPr>
      </a:lvl3pPr>
      <a:lvl4pPr marL="822960" indent="-274320" algn="l" defTabSz="685800" rtl="0" eaLnBrk="1" latinLnBrk="0" hangingPunct="1">
        <a:lnSpc>
          <a:spcPct val="100000"/>
        </a:lnSpc>
        <a:spcBef>
          <a:spcPts val="300"/>
        </a:spcBef>
        <a:buClr>
          <a:srgbClr val="0077A1"/>
        </a:buClr>
        <a:buSzPct val="120000"/>
        <a:buFont typeface="Arial" panose="020B0604020202020204" pitchFamily="34" charset="0"/>
        <a:buChar char="•"/>
        <a:defRPr sz="1800" kern="1200">
          <a:solidFill>
            <a:srgbClr val="4D4F53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D4F5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drugoverdose/maps/rxrate-map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mailto:jbatton@qsource.org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twitter.com/Qsource" TargetMode="External"/><Relationship Id="rId5" Type="http://schemas.openxmlformats.org/officeDocument/2006/relationships/hyperlink" Target="https://www.facebook.com/QsourceLiveWell" TargetMode="External"/><Relationship Id="rId4" Type="http://schemas.openxmlformats.org/officeDocument/2006/relationships/hyperlink" Target="mailto:ssheets@qsource.org" TargetMode="Externa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20357" y="4188460"/>
            <a:ext cx="8458200" cy="1188656"/>
          </a:xfrm>
        </p:spPr>
        <p:txBody>
          <a:bodyPr/>
          <a:lstStyle/>
          <a:p>
            <a:r>
              <a:rPr lang="en-US" dirty="0"/>
              <a:t>Innovative Approaches </a:t>
            </a:r>
            <a:br>
              <a:rPr lang="en-US" dirty="0"/>
            </a:br>
            <a:r>
              <a:rPr lang="en-US" dirty="0"/>
              <a:t>to Nursing Home Pain Management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20357" y="5307623"/>
            <a:ext cx="8458200" cy="520957"/>
          </a:xfrm>
        </p:spPr>
        <p:txBody>
          <a:bodyPr/>
          <a:lstStyle/>
          <a:p>
            <a:r>
              <a:rPr lang="en-US" dirty="0"/>
              <a:t>October 29, 2021</a:t>
            </a:r>
          </a:p>
        </p:txBody>
      </p:sp>
      <p:pic>
        <p:nvPicPr>
          <p:cNvPr id="21" name="Picture Placeholder 20" descr="Qsource logo with the registered service and word marks" title="Company Log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r="406"/>
          <a:stretch>
            <a:fillRect/>
          </a:stretch>
        </p:blipFill>
        <p:spPr>
          <a:xfrm>
            <a:off x="7863840" y="5561880"/>
            <a:ext cx="914400" cy="103712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Qsource TN CMP Team</a:t>
            </a:r>
          </a:p>
          <a:p>
            <a:r>
              <a:rPr lang="en-US" dirty="0"/>
              <a:t>Jennifer Goodpaster | Josefina Batton | Sharon Sheets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37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39" y="1493399"/>
            <a:ext cx="8632892" cy="3715083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/>
              <a:buChar char="•"/>
            </a:pPr>
            <a:r>
              <a:rPr lang="en-US" dirty="0"/>
              <a:t>In 2018, Tennessee providers wrote 81.8 opioid prescriptions for every 100 persons. This was the third highest prescribing rate in the country and more than the average U.S. rate of 51.4 prescriptions.</a:t>
            </a:r>
            <a:r>
              <a:rPr lang="en-US" baseline="30000" dirty="0"/>
              <a:t>1</a:t>
            </a:r>
          </a:p>
          <a:p>
            <a:pPr lvl="1">
              <a:lnSpc>
                <a:spcPct val="170000"/>
              </a:lnSpc>
              <a:buFont typeface="Arial"/>
              <a:buChar char="•"/>
            </a:pPr>
            <a:r>
              <a:rPr lang="en-US" dirty="0"/>
              <a:t>Almost 40% of pain in nursing homes is untreated or undertreated</a:t>
            </a:r>
            <a:r>
              <a:rPr lang="en-US" baseline="30000" dirty="0"/>
              <a:t>2</a:t>
            </a:r>
          </a:p>
          <a:p>
            <a:pPr lvl="1">
              <a:lnSpc>
                <a:spcPct val="160000"/>
              </a:lnSpc>
              <a:buFont typeface="Arial"/>
              <a:buChar char="•"/>
            </a:pPr>
            <a:r>
              <a:rPr lang="en-US" dirty="0"/>
              <a:t>Nursing home residents are at higher risk for opioid adverse effects</a:t>
            </a:r>
            <a:r>
              <a:rPr lang="en-US" baseline="30000" dirty="0"/>
              <a:t>1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Qsource is addressing these challenges and bringing balance by partnering with TN nursing homes to educate on safer opioid use and non-opioid pain management to enhance the well-being of nursing home residents.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Placeholder 20" descr="Qsource logo with the registered service and word marks" title="Company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r="406"/>
          <a:stretch>
            <a:fillRect/>
          </a:stretch>
        </p:blipFill>
        <p:spPr>
          <a:xfrm>
            <a:off x="7863840" y="5561880"/>
            <a:ext cx="914400" cy="1037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039" y="6168118"/>
            <a:ext cx="7409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100" dirty="0">
                <a:solidFill>
                  <a:srgbClr val="474747"/>
                </a:solidFill>
              </a:rPr>
              <a:t>Centers for Disease Control and Prevention. U.S. Opioid Prescribing Rate Maps. (2019, October 3). Retrieved from </a:t>
            </a:r>
            <a:r>
              <a:rPr lang="en-US" sz="1100" dirty="0">
                <a:solidFill>
                  <a:srgbClr val="2869AB"/>
                </a:solidFill>
                <a:hlinkClick r:id="rId4"/>
              </a:rPr>
              <a:t>https://www.cdc.gov/drugoverdose/maps/rxrate-maps.html</a:t>
            </a:r>
            <a:endParaRPr lang="en-US" sz="1100" dirty="0">
              <a:solidFill>
                <a:srgbClr val="2869AB"/>
              </a:solidFill>
            </a:endParaRPr>
          </a:p>
          <a:p>
            <a:pPr>
              <a:buFont typeface="+mj-lt"/>
              <a:buAutoNum type="arabicPeriod"/>
            </a:pPr>
            <a:r>
              <a:rPr lang="pt-BR" sz="1100" dirty="0">
                <a:solidFill>
                  <a:srgbClr val="4D4F53"/>
                </a:solidFill>
              </a:rPr>
              <a:t>J Am Med Dir Assoc. 2019 Mar;20(3):273-274</a:t>
            </a:r>
          </a:p>
          <a:p>
            <a:pPr>
              <a:buFont typeface="+mj-lt"/>
              <a:buAutoNum type="arabicPeriod"/>
            </a:pPr>
            <a:endParaRPr lang="en-US" sz="1100" b="0" i="0" dirty="0">
              <a:solidFill>
                <a:srgbClr val="47474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271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52697"/>
            <a:ext cx="8458200" cy="600892"/>
          </a:xfrm>
        </p:spPr>
        <p:txBody>
          <a:bodyPr/>
          <a:lstStyle/>
          <a:p>
            <a:r>
              <a:rPr lang="en-US" dirty="0"/>
              <a:t>Summary of Project Components &amp; Strategies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30048" r="3127" b="3098"/>
          <a:stretch/>
        </p:blipFill>
        <p:spPr>
          <a:xfrm>
            <a:off x="2343709" y="953588"/>
            <a:ext cx="6319527" cy="5421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004" r="6055" b="74085"/>
          <a:stretch/>
        </p:blipFill>
        <p:spPr>
          <a:xfrm rot="16200000">
            <a:off x="-1629189" y="2902818"/>
            <a:ext cx="5603161" cy="17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5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40" y="25400"/>
            <a:ext cx="3229490" cy="1143000"/>
          </a:xfrm>
        </p:spPr>
        <p:txBody>
          <a:bodyPr/>
          <a:lstStyle/>
          <a:p>
            <a:r>
              <a:rPr lang="en-US"/>
              <a:t>Current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105469"/>
            <a:ext cx="8458200" cy="5295331"/>
          </a:xfrm>
        </p:spPr>
        <p:txBody>
          <a:bodyPr/>
          <a:lstStyle/>
          <a:p>
            <a:pPr marL="0" lvl="1" indent="0">
              <a:buNone/>
            </a:pPr>
            <a:endParaRPr lang="en-US" dirty="0"/>
          </a:p>
          <a:p>
            <a:pPr marL="274320" lvl="2" indent="0">
              <a:buNone/>
            </a:pPr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12" name="Picture Placeholder 20" descr="Qsource logo with the registered service and word marks" title="Company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r="406"/>
          <a:stretch>
            <a:fillRect/>
          </a:stretch>
        </p:blipFill>
        <p:spPr>
          <a:xfrm>
            <a:off x="7863840" y="5561880"/>
            <a:ext cx="914400" cy="1037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38728"/>
            <a:ext cx="7414849" cy="46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9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Connect with us…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Josefina Batton, RN, MSN-HCSM</a:t>
            </a:r>
          </a:p>
          <a:p>
            <a:r>
              <a:rPr lang="en-US" dirty="0"/>
              <a:t>Quality Improvement Advisor/SME</a:t>
            </a:r>
          </a:p>
          <a:p>
            <a:r>
              <a:rPr lang="en-US" dirty="0">
                <a:hlinkClick r:id="rId3"/>
              </a:rPr>
              <a:t>jbatton@qsource.org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1625" y="6497316"/>
            <a:ext cx="5992999" cy="739775"/>
          </a:xfrm>
        </p:spPr>
        <p:txBody>
          <a:bodyPr/>
          <a:lstStyle/>
          <a:p>
            <a:r>
              <a:rPr lang="en-US" sz="700" dirty="0">
                <a:solidFill>
                  <a:srgbClr val="000000"/>
                </a:solidFill>
              </a:rPr>
              <a:t>The Civil Monetary Penalty Quality Improvement (CMPQI) Reinvestment Program funds this quality improvement project. 20.CSC.10.001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Sharon Sheets</a:t>
            </a:r>
          </a:p>
          <a:p>
            <a:r>
              <a:rPr lang="en-US" dirty="0"/>
              <a:t>Quality Improvement Advisor</a:t>
            </a:r>
          </a:p>
          <a:p>
            <a:r>
              <a:rPr lang="en-US" dirty="0">
                <a:hlinkClick r:id="rId4"/>
              </a:rPr>
              <a:t>ssheets@qsource.org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en-US" dirty="0"/>
              <a:t>Facebook</a:t>
            </a:r>
          </a:p>
          <a:p>
            <a:pPr lvl="4"/>
            <a:r>
              <a:rPr lang="en-US" dirty="0">
                <a:hlinkClick r:id="rId5" tooltip="Click to find Qsource on Facebook, then Like us to stay connected."/>
              </a:rPr>
              <a:t>https://www.facebook.com/QsourceLiveWell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/>
            <a:r>
              <a:rPr lang="en-US" dirty="0"/>
              <a:t>Twitter</a:t>
            </a:r>
          </a:p>
          <a:p>
            <a:pPr lvl="4"/>
            <a:r>
              <a:rPr lang="en-US" dirty="0">
                <a:hlinkClick r:id="rId6" tooltip="Click to find Qsource on Twitter and follow us to stay connected."/>
              </a:rPr>
              <a:t>https://twitter.com/Qsource</a:t>
            </a:r>
            <a:endParaRPr lang="en-US" dirty="0"/>
          </a:p>
        </p:txBody>
      </p:sp>
      <p:pic>
        <p:nvPicPr>
          <p:cNvPr id="33" name="Picture Placeholder 32" descr="Logo button for Facebook that links to Qsource" title="Logo button">
            <a:hlinkClick r:id="rId5" tooltip="Click to find Qsource on Facebook, and then Like us to stay connected."/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r="532"/>
          <a:stretch>
            <a:fillRect/>
          </a:stretch>
        </p:blipFill>
        <p:spPr>
          <a:xfrm>
            <a:off x="379476" y="2705471"/>
            <a:ext cx="1480470" cy="1553152"/>
          </a:xfrm>
        </p:spPr>
      </p:pic>
      <p:pic>
        <p:nvPicPr>
          <p:cNvPr id="34" name="Picture Placeholder 33" descr="Logo button for Twitter that links to atom Alliance" title="Logo button">
            <a:hlinkClick r:id="rId6" tooltip="Click to find Qsource on Twitter and follow us to stay connected."/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r="486"/>
          <a:stretch>
            <a:fillRect/>
          </a:stretch>
        </p:blipFill>
        <p:spPr>
          <a:xfrm>
            <a:off x="2531267" y="2705471"/>
            <a:ext cx="1480470" cy="1553152"/>
          </a:xfrm>
        </p:spPr>
      </p:pic>
      <p:pic>
        <p:nvPicPr>
          <p:cNvPr id="10" name="Picture Placeholder 20" descr="Qsource logo with the registered service and word marks" title="Company Logo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" r="406"/>
          <a:stretch>
            <a:fillRect/>
          </a:stretch>
        </p:blipFill>
        <p:spPr>
          <a:xfrm>
            <a:off x="7863840" y="5561880"/>
            <a:ext cx="914400" cy="1037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625" y="6176101"/>
            <a:ext cx="150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77A1"/>
                </a:solidFill>
                <a:latin typeface="Arial"/>
                <a:cs typeface="Arial"/>
              </a:rPr>
              <a:t>www.Qsource.org</a:t>
            </a:r>
            <a:endParaRPr lang="en-US" sz="1200" b="1" dirty="0">
              <a:solidFill>
                <a:srgbClr val="0077A1"/>
              </a:solidFill>
              <a:latin typeface="Arial"/>
              <a:cs typeface="Arial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663440" y="4568642"/>
            <a:ext cx="4114800" cy="1271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685800" rtl="0" eaLnBrk="1" latinLnBrk="0" hangingPunct="1">
              <a:lnSpc>
                <a:spcPct val="120000"/>
              </a:lnSpc>
              <a:spcBef>
                <a:spcPts val="300"/>
              </a:spcBef>
              <a:buClr>
                <a:srgbClr val="0077A1"/>
              </a:buClr>
              <a:buSzPct val="80000"/>
              <a:buFontTx/>
              <a:buChar char="♦"/>
              <a:defRPr sz="240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0077A1"/>
              </a:buClr>
              <a:buSzPct val="100000"/>
              <a:buFont typeface="Wingdings" panose="05000000000000000000" pitchFamily="2" charset="2"/>
              <a:buChar char="§"/>
              <a:defRPr sz="220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822960" indent="-27432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0077A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Jennifer Goodpaster, RN, RAC-CT</a:t>
            </a:r>
          </a:p>
          <a:p>
            <a:r>
              <a:rPr lang="en-US" dirty="0"/>
              <a:t>Quality Improvement Advisor</a:t>
            </a:r>
          </a:p>
          <a:p>
            <a:r>
              <a:rPr lang="en-US" dirty="0">
                <a:hlinkClick r:id="rId4"/>
              </a:rPr>
              <a:t>jgoodpaster@qsource.org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1627"/>
      </p:ext>
    </p:extLst>
  </p:cSld>
  <p:clrMapOvr>
    <a:masterClrMapping/>
  </p:clrMapOvr>
</p:sld>
</file>

<file path=ppt/theme/theme1.xml><?xml version="1.0" encoding="utf-8"?>
<a:theme xmlns:a="http://schemas.openxmlformats.org/drawingml/2006/main" name="2019 Qsource PPT Template">
  <a:themeElements>
    <a:clrScheme name="2018 Qsource Corp">
      <a:dk1>
        <a:srgbClr val="00539B"/>
      </a:dk1>
      <a:lt1>
        <a:srgbClr val="FFFFFF"/>
      </a:lt1>
      <a:dk2>
        <a:srgbClr val="4D4F53"/>
      </a:dk2>
      <a:lt2>
        <a:srgbClr val="F1CB00"/>
      </a:lt2>
      <a:accent1>
        <a:srgbClr val="0077A1"/>
      </a:accent1>
      <a:accent2>
        <a:srgbClr val="AB1F2A"/>
      </a:accent2>
      <a:accent3>
        <a:srgbClr val="323394"/>
      </a:accent3>
      <a:accent4>
        <a:srgbClr val="5DB860"/>
      </a:accent4>
      <a:accent5>
        <a:srgbClr val="AC8A30"/>
      </a:accent5>
      <a:accent6>
        <a:srgbClr val="3DBAA2"/>
      </a:accent6>
      <a:hlink>
        <a:srgbClr val="0077A1"/>
      </a:hlink>
      <a:folHlink>
        <a:srgbClr val="0077A1"/>
      </a:folHlink>
    </a:clrScheme>
    <a:fontScheme name="Qsource Corp new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 Qsource PPT Template" id="{5C25AD3B-FAA6-41FF-A2D2-2FFD1C20FC20}" vid="{6E7E1986-8479-42B5-96D8-21867382AA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Qsource PPT Template.potm</Template>
  <TotalTime>11417</TotalTime>
  <Words>278</Words>
  <Application>Microsoft Office PowerPoint</Application>
  <PresentationFormat>On-screen Show (4:3)</PresentationFormat>
  <Paragraphs>38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Times New Roman</vt:lpstr>
      <vt:lpstr>Wingdings</vt:lpstr>
      <vt:lpstr>2019 Qsource PPT Template</vt:lpstr>
      <vt:lpstr>Innovative Approaches  to Nursing Home Pain Management</vt:lpstr>
      <vt:lpstr>Project Overview</vt:lpstr>
      <vt:lpstr>Summary of Project Components &amp; Strategies</vt:lpstr>
      <vt:lpstr>Current Results</vt:lpstr>
      <vt:lpstr>Thank you! Connect with us…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Grady, Julie</dc:creator>
  <cp:lastModifiedBy>Kristyn Long</cp:lastModifiedBy>
  <cp:revision>153</cp:revision>
  <dcterms:created xsi:type="dcterms:W3CDTF">2018-10-23T21:03:43Z</dcterms:created>
  <dcterms:modified xsi:type="dcterms:W3CDTF">2021-11-05T18:23:02Z</dcterms:modified>
</cp:coreProperties>
</file>