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5"/>
  </p:sldMasterIdLst>
  <p:notesMasterIdLst>
    <p:notesMasterId r:id="rId51"/>
  </p:notesMasterIdLst>
  <p:handoutMasterIdLst>
    <p:handoutMasterId r:id="rId52"/>
  </p:handoutMasterIdLst>
  <p:sldIdLst>
    <p:sldId id="256" r:id="rId6"/>
    <p:sldId id="284" r:id="rId7"/>
    <p:sldId id="285" r:id="rId8"/>
    <p:sldId id="286" r:id="rId9"/>
    <p:sldId id="287" r:id="rId10"/>
    <p:sldId id="321" r:id="rId11"/>
    <p:sldId id="322" r:id="rId12"/>
    <p:sldId id="323" r:id="rId13"/>
    <p:sldId id="324" r:id="rId14"/>
    <p:sldId id="325" r:id="rId15"/>
    <p:sldId id="288" r:id="rId16"/>
    <p:sldId id="289" r:id="rId17"/>
    <p:sldId id="291" r:id="rId18"/>
    <p:sldId id="290" r:id="rId19"/>
    <p:sldId id="293" r:id="rId20"/>
    <p:sldId id="260" r:id="rId21"/>
    <p:sldId id="262" r:id="rId22"/>
    <p:sldId id="257" r:id="rId23"/>
    <p:sldId id="294" r:id="rId24"/>
    <p:sldId id="296" r:id="rId25"/>
    <p:sldId id="300" r:id="rId26"/>
    <p:sldId id="301" r:id="rId27"/>
    <p:sldId id="298" r:id="rId28"/>
    <p:sldId id="297" r:id="rId29"/>
    <p:sldId id="299" r:id="rId30"/>
    <p:sldId id="302" r:id="rId31"/>
    <p:sldId id="303" r:id="rId32"/>
    <p:sldId id="304" r:id="rId33"/>
    <p:sldId id="311" r:id="rId34"/>
    <p:sldId id="314" r:id="rId35"/>
    <p:sldId id="315" r:id="rId36"/>
    <p:sldId id="269" r:id="rId37"/>
    <p:sldId id="305" r:id="rId38"/>
    <p:sldId id="306" r:id="rId39"/>
    <p:sldId id="307" r:id="rId40"/>
    <p:sldId id="273" r:id="rId41"/>
    <p:sldId id="271" r:id="rId42"/>
    <p:sldId id="316" r:id="rId43"/>
    <p:sldId id="308" r:id="rId44"/>
    <p:sldId id="309" r:id="rId45"/>
    <p:sldId id="326" r:id="rId46"/>
    <p:sldId id="310" r:id="rId47"/>
    <p:sldId id="280" r:id="rId48"/>
    <p:sldId id="327" r:id="rId49"/>
    <p:sldId id="313"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E15C57-AADF-458B-B8F5-72D9AD495E3E}">
          <p14:sldIdLst>
            <p14:sldId id="256"/>
            <p14:sldId id="284"/>
            <p14:sldId id="285"/>
            <p14:sldId id="286"/>
            <p14:sldId id="287"/>
            <p14:sldId id="321"/>
            <p14:sldId id="322"/>
            <p14:sldId id="323"/>
            <p14:sldId id="324"/>
            <p14:sldId id="325"/>
            <p14:sldId id="288"/>
            <p14:sldId id="289"/>
            <p14:sldId id="291"/>
            <p14:sldId id="290"/>
            <p14:sldId id="293"/>
            <p14:sldId id="260"/>
            <p14:sldId id="262"/>
            <p14:sldId id="257"/>
            <p14:sldId id="294"/>
            <p14:sldId id="296"/>
            <p14:sldId id="300"/>
            <p14:sldId id="301"/>
            <p14:sldId id="298"/>
            <p14:sldId id="297"/>
            <p14:sldId id="299"/>
            <p14:sldId id="302"/>
            <p14:sldId id="303"/>
            <p14:sldId id="304"/>
            <p14:sldId id="311"/>
            <p14:sldId id="314"/>
            <p14:sldId id="315"/>
            <p14:sldId id="269"/>
            <p14:sldId id="305"/>
            <p14:sldId id="306"/>
            <p14:sldId id="307"/>
            <p14:sldId id="273"/>
            <p14:sldId id="271"/>
            <p14:sldId id="316"/>
            <p14:sldId id="308"/>
            <p14:sldId id="309"/>
            <p14:sldId id="326"/>
            <p14:sldId id="310"/>
            <p14:sldId id="280"/>
            <p14:sldId id="327"/>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76" autoAdjust="0"/>
  </p:normalViewPr>
  <p:slideViewPr>
    <p:cSldViewPr>
      <p:cViewPr>
        <p:scale>
          <a:sx n="77" d="100"/>
          <a:sy n="77" d="100"/>
        </p:scale>
        <p:origin x="-2604" y="-9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741"/>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sz="quarter" idx="1"/>
          </p:nvPr>
        </p:nvSpPr>
        <p:spPr>
          <a:xfrm>
            <a:off x="3971654" y="0"/>
            <a:ext cx="3037146" cy="464741"/>
          </a:xfrm>
          <a:prstGeom prst="rect">
            <a:avLst/>
          </a:prstGeom>
        </p:spPr>
        <p:txBody>
          <a:bodyPr vert="horz" lIns="92062" tIns="46031" rIns="92062" bIns="46031" rtlCol="0"/>
          <a:lstStyle>
            <a:lvl1pPr algn="r">
              <a:defRPr sz="1200"/>
            </a:lvl1pPr>
          </a:lstStyle>
          <a:p>
            <a:fld id="{8AF6C3EB-BE3B-4494-8143-52B1D30BF7E7}" type="datetimeFigureOut">
              <a:rPr lang="en-US" smtClean="0"/>
              <a:t>9/22/2017</a:t>
            </a:fld>
            <a:endParaRPr lang="en-US"/>
          </a:p>
        </p:txBody>
      </p:sp>
      <p:sp>
        <p:nvSpPr>
          <p:cNvPr id="4" name="Footer Placeholder 3"/>
          <p:cNvSpPr>
            <a:spLocks noGrp="1"/>
          </p:cNvSpPr>
          <p:nvPr>
            <p:ph type="ftr" sz="quarter" idx="2"/>
          </p:nvPr>
        </p:nvSpPr>
        <p:spPr>
          <a:xfrm>
            <a:off x="1" y="8830063"/>
            <a:ext cx="3037146" cy="464740"/>
          </a:xfrm>
          <a:prstGeom prst="rect">
            <a:avLst/>
          </a:prstGeom>
        </p:spPr>
        <p:txBody>
          <a:bodyPr vert="horz" lIns="92062" tIns="46031" rIns="92062" bIns="46031" rtlCol="0" anchor="b"/>
          <a:lstStyle>
            <a:lvl1pPr algn="l">
              <a:defRPr sz="1200"/>
            </a:lvl1pPr>
          </a:lstStyle>
          <a:p>
            <a:endParaRPr lang="en-US"/>
          </a:p>
        </p:txBody>
      </p:sp>
      <p:sp>
        <p:nvSpPr>
          <p:cNvPr id="5" name="Slide Number Placeholder 4"/>
          <p:cNvSpPr>
            <a:spLocks noGrp="1"/>
          </p:cNvSpPr>
          <p:nvPr>
            <p:ph type="sldNum" sz="quarter" idx="3"/>
          </p:nvPr>
        </p:nvSpPr>
        <p:spPr>
          <a:xfrm>
            <a:off x="3971654" y="8830063"/>
            <a:ext cx="3037146" cy="464740"/>
          </a:xfrm>
          <a:prstGeom prst="rect">
            <a:avLst/>
          </a:prstGeom>
        </p:spPr>
        <p:txBody>
          <a:bodyPr vert="horz" lIns="92062" tIns="46031" rIns="92062" bIns="46031" rtlCol="0" anchor="b"/>
          <a:lstStyle>
            <a:lvl1pPr algn="r">
              <a:defRPr sz="1200"/>
            </a:lvl1pPr>
          </a:lstStyle>
          <a:p>
            <a:fld id="{2DE5EEFE-5FC7-4016-8B27-741CA59FBB2B}" type="slidenum">
              <a:rPr lang="en-US" smtClean="0"/>
              <a:t>‹#›</a:t>
            </a:fld>
            <a:endParaRPr lang="en-US"/>
          </a:p>
        </p:txBody>
      </p:sp>
    </p:spTree>
    <p:extLst>
      <p:ext uri="{BB962C8B-B14F-4D97-AF65-F5344CB8AC3E}">
        <p14:creationId xmlns:p14="http://schemas.microsoft.com/office/powerpoint/2010/main" val="315759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A2474E7D-9049-40A3-8825-698596D2D165}" type="datetimeFigureOut">
              <a:rPr lang="en-US" smtClean="0"/>
              <a:t>9/22/2017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E83B1BAB-8B38-4C4A-BDC5-69CBE48F6889}" type="slidenum">
              <a:rPr lang="en-US" smtClean="0"/>
              <a:t>‹#›</a:t>
            </a:fld>
            <a:endParaRPr lang="en-US"/>
          </a:p>
        </p:txBody>
      </p:sp>
    </p:spTree>
    <p:extLst>
      <p:ext uri="{BB962C8B-B14F-4D97-AF65-F5344CB8AC3E}">
        <p14:creationId xmlns:p14="http://schemas.microsoft.com/office/powerpoint/2010/main" val="1517037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1BAB-8B38-4C4A-BDC5-69CBE48F6889}" type="slidenum">
              <a:rPr lang="en-US" smtClean="0"/>
              <a:t>22</a:t>
            </a:fld>
            <a:endParaRPr lang="en-US"/>
          </a:p>
        </p:txBody>
      </p:sp>
    </p:spTree>
    <p:extLst>
      <p:ext uri="{BB962C8B-B14F-4D97-AF65-F5344CB8AC3E}">
        <p14:creationId xmlns:p14="http://schemas.microsoft.com/office/powerpoint/2010/main" val="71194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3B1BAB-8B38-4C4A-BDC5-69CBE48F6889}" type="slidenum">
              <a:rPr lang="en-US" smtClean="0"/>
              <a:t>41</a:t>
            </a:fld>
            <a:endParaRPr lang="en-US"/>
          </a:p>
        </p:txBody>
      </p:sp>
    </p:spTree>
    <p:extLst>
      <p:ext uri="{BB962C8B-B14F-4D97-AF65-F5344CB8AC3E}">
        <p14:creationId xmlns:p14="http://schemas.microsoft.com/office/powerpoint/2010/main" val="2723741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F56FE-AFCE-4379-8A6C-55B403AAAE24}"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811-4C01-4340-BAB1-2AF0D3DF6D0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F56FE-AFCE-4379-8A6C-55B403AAAE24}"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F56FE-AFCE-4379-8A6C-55B403AAAE24}"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F56FE-AFCE-4379-8A6C-55B403AAAE24}"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F56FE-AFCE-4379-8A6C-55B403AAAE24}"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2D811-4C01-4340-BAB1-2AF0D3DF6D0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F56FE-AFCE-4379-8A6C-55B403AAAE24}"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F56FE-AFCE-4379-8A6C-55B403AAAE24}"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2D811-4C01-4340-BAB1-2AF0D3DF6D0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8F56FE-AFCE-4379-8A6C-55B403AAAE24}"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F56FE-AFCE-4379-8A6C-55B403AAAE24}"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F56FE-AFCE-4379-8A6C-55B403AAAE24}"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811-4C01-4340-BAB1-2AF0D3DF6D0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F56FE-AFCE-4379-8A6C-55B403AAAE24}"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2D811-4C01-4340-BAB1-2AF0D3DF6D0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B8F56FE-AFCE-4379-8A6C-55B403AAAE24}" type="datetimeFigureOut">
              <a:rPr lang="en-US" smtClean="0"/>
              <a:t>9/22/2017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BA2D811-4C01-4340-BAB1-2AF0D3DF6D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20574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Oral  health Assessment &amp;  	</a:t>
            </a:r>
            <a:br>
              <a:rPr lang="en-US" dirty="0" smtClean="0"/>
            </a:br>
            <a:r>
              <a:rPr lang="en-US" dirty="0" smtClean="0"/>
              <a:t>Fluoride Varnish Application</a:t>
            </a:r>
            <a:endParaRPr lang="en-US" dirty="0"/>
          </a:p>
        </p:txBody>
      </p:sp>
      <p:sp>
        <p:nvSpPr>
          <p:cNvPr id="3" name="Subtitle 2"/>
          <p:cNvSpPr>
            <a:spLocks noGrp="1"/>
          </p:cNvSpPr>
          <p:nvPr>
            <p:ph type="subTitle" idx="1"/>
          </p:nvPr>
        </p:nvSpPr>
        <p:spPr>
          <a:xfrm>
            <a:off x="2362200" y="4953000"/>
            <a:ext cx="6400800" cy="1219200"/>
          </a:xfrm>
        </p:spPr>
        <p:txBody>
          <a:bodyPr>
            <a:normAutofit fontScale="47500" lnSpcReduction="20000"/>
          </a:bodyPr>
          <a:lstStyle/>
          <a:p>
            <a:endParaRPr lang="en-US" sz="2400" dirty="0" smtClean="0"/>
          </a:p>
          <a:p>
            <a:endParaRPr lang="en-US" sz="2400" dirty="0"/>
          </a:p>
          <a:p>
            <a:r>
              <a:rPr lang="en-US" sz="2400" dirty="0" smtClean="0"/>
              <a:t>		     Tennessee Department of Health</a:t>
            </a:r>
          </a:p>
          <a:p>
            <a:pPr algn="ctr"/>
            <a:r>
              <a:rPr lang="en-US" dirty="0" smtClean="0"/>
              <a:t>Community Health Services</a:t>
            </a:r>
            <a:endParaRPr lang="en-US" sz="2400" dirty="0" smtClean="0"/>
          </a:p>
          <a:p>
            <a:r>
              <a:rPr lang="en-US" sz="2400" dirty="0" smtClean="0"/>
              <a:t>		                Oral Health Services</a:t>
            </a:r>
          </a:p>
          <a:p>
            <a:pPr algn="ctr"/>
            <a:r>
              <a:rPr lang="en-US" dirty="0" smtClean="0"/>
              <a:t>2015</a:t>
            </a:r>
            <a:endParaRPr lang="en-US" sz="2400" dirty="0" smtClean="0"/>
          </a:p>
          <a:p>
            <a:endParaRPr lang="en-US" sz="2400" dirty="0"/>
          </a:p>
        </p:txBody>
      </p:sp>
    </p:spTree>
    <p:extLst>
      <p:ext uri="{BB962C8B-B14F-4D97-AF65-F5344CB8AC3E}">
        <p14:creationId xmlns:p14="http://schemas.microsoft.com/office/powerpoint/2010/main" val="3146595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Teeth</a:t>
            </a:r>
            <a:endParaRPr lang="en-US" dirty="0"/>
          </a:p>
        </p:txBody>
      </p:sp>
      <p:sp>
        <p:nvSpPr>
          <p:cNvPr id="3" name="Content Placeholder 2"/>
          <p:cNvSpPr>
            <a:spLocks noGrp="1"/>
          </p:cNvSpPr>
          <p:nvPr>
            <p:ph idx="1"/>
          </p:nvPr>
        </p:nvSpPr>
        <p:spPr/>
        <p:txBody>
          <a:bodyPr>
            <a:normAutofit fontScale="92500"/>
          </a:bodyPr>
          <a:lstStyle/>
          <a:p>
            <a:r>
              <a:rPr lang="en-US" dirty="0"/>
              <a:t>The cells that manufacture enamel are very sensitive to systemic insults. Disruption in the production of enamel will result in a defect which may be microscopic or macroscopic. </a:t>
            </a:r>
          </a:p>
          <a:p>
            <a:pPr marL="0" indent="0">
              <a:buNone/>
            </a:pPr>
            <a:endParaRPr lang="en-US" dirty="0" smtClean="0"/>
          </a:p>
          <a:p>
            <a:r>
              <a:rPr lang="en-US" dirty="0" smtClean="0"/>
              <a:t>Nature of Enamel Defects:</a:t>
            </a:r>
          </a:p>
          <a:p>
            <a:pPr lvl="1"/>
            <a:r>
              <a:rPr lang="en-US" dirty="0" smtClean="0"/>
              <a:t>20% to 40% of children have enamel defects</a:t>
            </a:r>
          </a:p>
          <a:p>
            <a:pPr lvl="1"/>
            <a:r>
              <a:rPr lang="en-US" dirty="0"/>
              <a:t>It may be difficult to distinguish enamel defects from early clinical signs of caries (lower photo), but this does not affect management</a:t>
            </a:r>
            <a:r>
              <a:rPr lang="en-US" dirty="0" smtClean="0"/>
              <a:t>.</a:t>
            </a:r>
          </a:p>
          <a:p>
            <a:pPr lvl="1"/>
            <a:r>
              <a:rPr lang="en-US" dirty="0"/>
              <a:t>Enamel defects are associated with substantially increased risk of ECC. </a:t>
            </a:r>
          </a:p>
          <a:p>
            <a:pPr lvl="1"/>
            <a:r>
              <a:rPr lang="en-US" dirty="0"/>
              <a:t>Increased incidence of enamel defects are associated with: </a:t>
            </a:r>
          </a:p>
          <a:p>
            <a:pPr lvl="2"/>
            <a:r>
              <a:rPr lang="en-US" dirty="0"/>
              <a:t>Lower socioeconomic status (SES) </a:t>
            </a:r>
          </a:p>
          <a:p>
            <a:pPr lvl="2"/>
            <a:r>
              <a:rPr lang="en-US" dirty="0"/>
              <a:t>Premature birth </a:t>
            </a:r>
          </a:p>
          <a:p>
            <a:pPr lvl="2"/>
            <a:r>
              <a:rPr lang="en-US" dirty="0"/>
              <a:t>Certain congenital diseases and syndromes</a:t>
            </a:r>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10" y="5619750"/>
            <a:ext cx="19050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81000"/>
            <a:ext cx="1905000"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84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C00000"/>
                </a:solidFill>
              </a:rPr>
              <a:t>Oral Health Delivery Framework  </a:t>
            </a:r>
            <a:r>
              <a:rPr lang="en-US" dirty="0" smtClean="0"/>
              <a:t>delineates the activities for which a primary care team can take accountability to protect and promote oral health.  The activities are within the scope of practice of primary care</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267200"/>
            <a:ext cx="38100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90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ASK</a:t>
            </a:r>
            <a:r>
              <a:rPr lang="en-US" dirty="0" smtClean="0"/>
              <a:t> about oral health risk factors and symptoms of oral disease</a:t>
            </a:r>
          </a:p>
          <a:p>
            <a:pPr marL="0" indent="0">
              <a:buNone/>
            </a:pPr>
            <a:endParaRPr lang="en-US" dirty="0" smtClean="0"/>
          </a:p>
          <a:p>
            <a:r>
              <a:rPr lang="en-US" dirty="0" smtClean="0"/>
              <a:t>Mother, primary caregiver, or sibling have active decay</a:t>
            </a:r>
          </a:p>
          <a:p>
            <a:r>
              <a:rPr lang="en-US" dirty="0" smtClean="0"/>
              <a:t>Lack of adequate fluoride exposure</a:t>
            </a:r>
          </a:p>
          <a:p>
            <a:r>
              <a:rPr lang="en-US" dirty="0"/>
              <a:t>Continual bottle/sippy cup use with fluid other than water</a:t>
            </a:r>
            <a:endParaRPr lang="en-US" dirty="0" smtClean="0"/>
          </a:p>
          <a:p>
            <a:r>
              <a:rPr lang="en-US" dirty="0" smtClean="0"/>
              <a:t>Frequent snacking</a:t>
            </a:r>
          </a:p>
          <a:p>
            <a:r>
              <a:rPr lang="en-US" dirty="0" smtClean="0"/>
              <a:t>Special health care needs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114800"/>
            <a:ext cx="29718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567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Content Placeholder 2"/>
          <p:cNvSpPr>
            <a:spLocks noGrp="1"/>
          </p:cNvSpPr>
          <p:nvPr>
            <p:ph idx="1"/>
          </p:nvPr>
        </p:nvSpPr>
        <p:spPr/>
        <p:txBody>
          <a:bodyPr/>
          <a:lstStyle/>
          <a:p>
            <a:r>
              <a:rPr lang="en-US" dirty="0" smtClean="0"/>
              <a:t>Does the family have a Dental Home</a:t>
            </a:r>
          </a:p>
          <a:p>
            <a:r>
              <a:rPr lang="en-US" dirty="0" smtClean="0"/>
              <a:t>Low socioeconomic status</a:t>
            </a:r>
          </a:p>
          <a:p>
            <a:r>
              <a:rPr lang="en-US" dirty="0" smtClean="0"/>
              <a:t>Condition(s) impairing saliva flow</a:t>
            </a:r>
          </a:p>
          <a:p>
            <a:r>
              <a:rPr lang="en-US" dirty="0" smtClean="0"/>
              <a:t>Drink fluoridated water</a:t>
            </a:r>
          </a:p>
          <a:p>
            <a:r>
              <a:rPr lang="en-US" dirty="0" smtClean="0"/>
              <a:t>Fluoride varnish in the last 6 months</a:t>
            </a:r>
          </a:p>
          <a:p>
            <a:r>
              <a:rPr lang="en-US" dirty="0" smtClean="0"/>
              <a:t>Brush teeth twice daily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445" y="4403407"/>
            <a:ext cx="2924175" cy="2454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90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C00000"/>
                </a:solidFill>
              </a:rPr>
              <a:t>LOOK</a:t>
            </a:r>
            <a:r>
              <a:rPr lang="en-US" dirty="0" smtClean="0"/>
              <a:t> for signs that indicate oral health risk or active oral disease</a:t>
            </a:r>
          </a:p>
          <a:p>
            <a:pPr marL="0" indent="0">
              <a:buNone/>
            </a:pPr>
            <a:endParaRPr lang="en-US" dirty="0"/>
          </a:p>
          <a:p>
            <a:r>
              <a:rPr lang="en-US" dirty="0" smtClean="0"/>
              <a:t>Obvious Decay</a:t>
            </a:r>
          </a:p>
          <a:p>
            <a:r>
              <a:rPr lang="en-US" dirty="0" smtClean="0"/>
              <a:t>White, chalky spots on teeth</a:t>
            </a:r>
          </a:p>
          <a:p>
            <a:r>
              <a:rPr lang="en-US" dirty="0" smtClean="0"/>
              <a:t>Restorations (fillings) Present</a:t>
            </a:r>
          </a:p>
          <a:p>
            <a:r>
              <a:rPr lang="en-US" dirty="0" smtClean="0"/>
              <a:t>Visible Plaque Accumulation</a:t>
            </a:r>
          </a:p>
          <a:p>
            <a:r>
              <a:rPr lang="en-US" dirty="0" smtClean="0"/>
              <a:t>Gingivitis</a:t>
            </a:r>
          </a:p>
          <a:p>
            <a:r>
              <a:rPr lang="en-US" dirty="0" smtClean="0"/>
              <a:t>Healthy Teeth</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035" y="2895600"/>
            <a:ext cx="39338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889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Obvious Decay</a:t>
            </a:r>
          </a:p>
          <a:p>
            <a:pPr marL="0" indent="0">
              <a:buNone/>
            </a:pPr>
            <a:r>
              <a:rPr lang="en-US" dirty="0"/>
              <a:t> </a:t>
            </a:r>
            <a:r>
              <a:rPr lang="en-US" dirty="0" smtClean="0"/>
              <a:t>      This child is high risk</a:t>
            </a:r>
          </a:p>
          <a:p>
            <a:pPr marL="0" indent="0">
              <a:buNone/>
            </a:pPr>
            <a:endParaRPr lang="en-US" dirty="0" smtClean="0"/>
          </a:p>
          <a:p>
            <a:pPr marL="0" indent="0">
              <a:buNone/>
            </a:pPr>
            <a:r>
              <a:rPr lang="en-US" sz="1800" dirty="0" smtClean="0"/>
              <a:t>IMMEDIATELY-place the child in the high-risk category</a:t>
            </a:r>
          </a:p>
          <a:p>
            <a:pPr marL="0" indent="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505201"/>
            <a:ext cx="56245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own Arrow 3"/>
          <p:cNvSpPr/>
          <p:nvPr/>
        </p:nvSpPr>
        <p:spPr>
          <a:xfrm>
            <a:off x="4329684" y="369341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6006084" y="37178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346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Tooth Decay</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1719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Severe Tooth Decay</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934199" cy="481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515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Decay May Look Small From the Outside, But…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7010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03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Restorations (fillings) present</a:t>
            </a:r>
          </a:p>
          <a:p>
            <a:pPr marL="0" indent="0">
              <a:buNone/>
            </a:pPr>
            <a:r>
              <a:rPr lang="en-US" dirty="0" smtClean="0"/>
              <a:t>       This child is high risk</a:t>
            </a:r>
          </a:p>
          <a:p>
            <a:pPr marL="0" indent="0">
              <a:buNone/>
            </a:pPr>
            <a:endParaRPr lang="en-US" dirty="0"/>
          </a:p>
          <a:p>
            <a:pPr marL="0" indent="0">
              <a:buNone/>
            </a:pPr>
            <a:r>
              <a:rPr lang="en-US" sz="1800" dirty="0" smtClean="0"/>
              <a:t>IMMEDIATELY place the child in the high-risk category</a:t>
            </a:r>
            <a:endParaRPr 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81400"/>
            <a:ext cx="4800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8209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51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Call to Action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Why:</a:t>
            </a:r>
          </a:p>
          <a:p>
            <a:pPr marL="0" indent="0">
              <a:buNone/>
            </a:pPr>
            <a:endParaRPr lang="en-US" dirty="0" smtClean="0"/>
          </a:p>
          <a:p>
            <a:r>
              <a:rPr lang="en-US" sz="2100" dirty="0" smtClean="0"/>
              <a:t>A person’s oral health impacts their overall health and quality of life</a:t>
            </a:r>
            <a:endParaRPr lang="en-US" sz="2100" dirty="0"/>
          </a:p>
          <a:p>
            <a:pPr marL="0" indent="0">
              <a:buNone/>
            </a:pPr>
            <a:endParaRPr lang="en-US" dirty="0" smtClean="0"/>
          </a:p>
          <a:p>
            <a:r>
              <a:rPr lang="en-US" dirty="0" smtClean="0"/>
              <a:t>Most oral disease is preventable</a:t>
            </a:r>
          </a:p>
          <a:p>
            <a:pPr marL="0" indent="0">
              <a:buNone/>
            </a:pPr>
            <a:endParaRPr lang="en-US" dirty="0" smtClean="0"/>
          </a:p>
          <a:p>
            <a:r>
              <a:rPr lang="en-US" dirty="0" smtClean="0"/>
              <a:t>Dental decay is an infectious disease</a:t>
            </a:r>
          </a:p>
          <a:p>
            <a:pPr marL="0" indent="0">
              <a:buNone/>
            </a:pPr>
            <a:endParaRPr lang="en-US" dirty="0" smtClean="0"/>
          </a:p>
          <a:p>
            <a:r>
              <a:rPr lang="en-US" dirty="0" smtClean="0"/>
              <a:t>Bacteria in the mouth can travel to other systems in the body and have been found in samples removed from brain abscesses, pulmonary tissue, placentas, and </a:t>
            </a:r>
            <a:r>
              <a:rPr lang="en-US" dirty="0" err="1" smtClean="0"/>
              <a:t>arterosclerotic</a:t>
            </a:r>
            <a:r>
              <a:rPr lang="en-US" dirty="0" smtClean="0"/>
              <a:t> plaque in the arteries of the heart</a:t>
            </a:r>
          </a:p>
          <a:p>
            <a:pPr marL="0" indent="0">
              <a:buNone/>
            </a:pPr>
            <a:endParaRPr lang="en-US" dirty="0" smtClean="0"/>
          </a:p>
          <a:p>
            <a:pPr marL="0" indent="0">
              <a:buNone/>
            </a:pPr>
            <a:r>
              <a:rPr lang="en-US" sz="1500" dirty="0" smtClean="0">
                <a:solidFill>
                  <a:srgbClr val="7030A0"/>
                </a:solidFill>
              </a:rPr>
              <a:t>                                                                                             50</a:t>
            </a:r>
            <a:r>
              <a:rPr lang="en-US" sz="1500" dirty="0">
                <a:solidFill>
                  <a:srgbClr val="7030A0"/>
                </a:solidFill>
              </a:rPr>
              <a:t>% of adolescents suffer from tooth decay</a:t>
            </a:r>
          </a:p>
          <a:p>
            <a:pPr marL="0" indent="0">
              <a:buNone/>
            </a:pPr>
            <a:r>
              <a:rPr lang="en-US" sz="1500" dirty="0" smtClean="0">
                <a:solidFill>
                  <a:srgbClr val="7030A0"/>
                </a:solidFill>
              </a:rPr>
              <a:t>                                                                                                        25% of seniors have no natural teeth</a:t>
            </a:r>
            <a:endParaRPr lang="en-US" sz="1500" dirty="0">
              <a:solidFill>
                <a:srgbClr val="7030A0"/>
              </a:solidFill>
            </a:endParaRPr>
          </a:p>
        </p:txBody>
      </p:sp>
    </p:spTree>
    <p:extLst>
      <p:ext uri="{BB962C8B-B14F-4D97-AF65-F5344CB8AC3E}">
        <p14:creationId xmlns:p14="http://schemas.microsoft.com/office/powerpoint/2010/main" val="2602521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Restorations (fillings)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2286000"/>
            <a:ext cx="5943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02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White Chalky Spots/Decalcifications</a:t>
            </a:r>
          </a:p>
          <a:p>
            <a:pPr marL="0" indent="0">
              <a:buNone/>
            </a:pPr>
            <a:r>
              <a:rPr lang="en-US" dirty="0"/>
              <a:t> </a:t>
            </a:r>
            <a:r>
              <a:rPr lang="en-US" dirty="0" smtClean="0"/>
              <a:t>           This child is high risk</a:t>
            </a:r>
          </a:p>
          <a:p>
            <a:pPr marL="0" indent="0">
              <a:buNone/>
            </a:pPr>
            <a:r>
              <a:rPr lang="en-US" dirty="0" smtClean="0"/>
              <a:t> </a:t>
            </a:r>
          </a:p>
          <a:p>
            <a:pPr marL="0" indent="0">
              <a:buNone/>
            </a:pPr>
            <a:r>
              <a:rPr lang="en-US" sz="1800" dirty="0" smtClean="0"/>
              <a:t>IMMEDIATELY place the child in the high-risk category  </a:t>
            </a:r>
            <a:endParaRPr lang="en-US" sz="1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276600"/>
            <a:ext cx="457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4191000" y="3810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248400" y="384962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2667000" y="4378452"/>
            <a:ext cx="609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207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r>
              <a:rPr lang="en-US" dirty="0" smtClean="0"/>
              <a:t>Decalcification-first stage before tooth decay</a:t>
            </a:r>
            <a:endParaRPr lang="en-US"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3691616" cy="321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3657600" cy="3217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p Arrow 3"/>
          <p:cNvSpPr/>
          <p:nvPr/>
        </p:nvSpPr>
        <p:spPr>
          <a:xfrm>
            <a:off x="1891284" y="515874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891284" y="252222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1739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Plaque Accumulation</a:t>
            </a:r>
          </a:p>
          <a:p>
            <a:pPr marL="0" indent="0">
              <a:buNone/>
            </a:pPr>
            <a:r>
              <a:rPr lang="en-US" dirty="0" smtClean="0"/>
              <a:t>      This child is at a medium risk</a:t>
            </a:r>
          </a:p>
          <a:p>
            <a:pPr marL="0" indent="0">
              <a:buNone/>
            </a:pPr>
            <a:endParaRPr lang="en-US" dirty="0"/>
          </a:p>
          <a:p>
            <a:pPr marL="0" indent="0">
              <a:buNone/>
            </a:pPr>
            <a:r>
              <a:rPr lang="en-US" sz="1800" dirty="0" smtClean="0"/>
              <a:t>Clinicians teach parents how to remove plaque </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8956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8859" y="5041589"/>
            <a:ext cx="3045142" cy="181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7980" y="3825952"/>
            <a:ext cx="3203258" cy="2069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853690" y="4222610"/>
            <a:ext cx="990600" cy="996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52400" y="4403647"/>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34200" y="4541520"/>
            <a:ext cx="4572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646670" y="4482821"/>
            <a:ext cx="320040" cy="1107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43600" y="6267450"/>
            <a:ext cx="14554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5098259" y="4516398"/>
            <a:ext cx="1150141" cy="520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76400"/>
            <a:ext cx="8778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211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Gingivitis</a:t>
            </a:r>
          </a:p>
          <a:p>
            <a:pPr marL="0" indent="0">
              <a:buNone/>
            </a:pPr>
            <a:r>
              <a:rPr lang="en-US" dirty="0" smtClean="0"/>
              <a:t>     This </a:t>
            </a:r>
            <a:r>
              <a:rPr lang="en-US" dirty="0"/>
              <a:t>child is at a medium </a:t>
            </a:r>
            <a:r>
              <a:rPr lang="en-US" dirty="0" smtClean="0"/>
              <a:t>risk</a:t>
            </a:r>
          </a:p>
          <a:p>
            <a:pPr marL="0" indent="0">
              <a:buNone/>
            </a:pPr>
            <a:endParaRPr lang="en-US" dirty="0"/>
          </a:p>
          <a:p>
            <a:pPr marL="0" indent="0">
              <a:buNone/>
            </a:pPr>
            <a:r>
              <a:rPr lang="en-US" sz="1800" dirty="0" smtClean="0"/>
              <a:t>Clinicians teach parents the skills to reduce the inflammation</a:t>
            </a:r>
            <a:endParaRPr lang="en-US" sz="1800" dirty="0"/>
          </a:p>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267198"/>
            <a:ext cx="38862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415290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762000" y="36576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 y="1739265"/>
            <a:ext cx="883444"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047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endParaRPr lang="en-US" dirty="0"/>
          </a:p>
        </p:txBody>
      </p:sp>
      <p:sp>
        <p:nvSpPr>
          <p:cNvPr id="3" name="Content Placeholder 2"/>
          <p:cNvSpPr>
            <a:spLocks noGrp="1"/>
          </p:cNvSpPr>
          <p:nvPr>
            <p:ph idx="1"/>
          </p:nvPr>
        </p:nvSpPr>
        <p:spPr/>
        <p:txBody>
          <a:bodyPr/>
          <a:lstStyle/>
          <a:p>
            <a:pPr marL="0" indent="0">
              <a:buNone/>
            </a:pPr>
            <a:r>
              <a:rPr lang="en-US" dirty="0" smtClean="0"/>
              <a:t>       Healthy Teeth</a:t>
            </a:r>
          </a:p>
          <a:p>
            <a:pPr marL="0" indent="0">
              <a:buNone/>
            </a:pPr>
            <a:r>
              <a:rPr lang="en-US" dirty="0" smtClean="0"/>
              <a:t>       This child is at a low risk</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990600" cy="86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2" y="2743200"/>
            <a:ext cx="2590800" cy="189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7200" y="4800600"/>
            <a:ext cx="2213251" cy="189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3610914"/>
            <a:ext cx="2438400" cy="2931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810000"/>
            <a:ext cx="2362200" cy="219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838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9582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DECIDE</a:t>
            </a:r>
            <a:endParaRPr lang="en-US" dirty="0"/>
          </a:p>
        </p:txBody>
      </p:sp>
      <p:sp>
        <p:nvSpPr>
          <p:cNvPr id="3" name="Content Placeholder 2"/>
          <p:cNvSpPr>
            <a:spLocks noGrp="1"/>
          </p:cNvSpPr>
          <p:nvPr>
            <p:ph idx="1"/>
          </p:nvPr>
        </p:nvSpPr>
        <p:spPr/>
        <p:txBody>
          <a:bodyPr/>
          <a:lstStyle/>
          <a:p>
            <a:pPr marL="0" indent="0">
              <a:buNone/>
            </a:pPr>
            <a:r>
              <a:rPr lang="en-US" dirty="0" smtClean="0"/>
              <a:t>Decide on the most appropriate response:</a:t>
            </a:r>
          </a:p>
          <a:p>
            <a:pPr marL="0" indent="0">
              <a:buNone/>
            </a:pPr>
            <a:endParaRPr lang="en-US" dirty="0"/>
          </a:p>
          <a:p>
            <a:pPr marL="0" indent="0">
              <a:buNone/>
            </a:pPr>
            <a:r>
              <a:rPr lang="en-US" dirty="0" smtClean="0"/>
              <a:t>Review information gathered</a:t>
            </a:r>
          </a:p>
          <a:p>
            <a:pPr marL="0" indent="0">
              <a:buNone/>
            </a:pPr>
            <a:r>
              <a:rPr lang="en-US" dirty="0" smtClean="0"/>
              <a:t>Share results with patients and families</a:t>
            </a:r>
          </a:p>
          <a:p>
            <a:pPr marL="0" indent="0">
              <a:buNone/>
            </a:pPr>
            <a:r>
              <a:rPr lang="en-US" dirty="0" smtClean="0"/>
              <a:t>Determine a course of action using standardized criteria</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581525"/>
            <a:ext cx="26670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994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Content Placeholder 2"/>
          <p:cNvSpPr>
            <a:spLocks noGrp="1"/>
          </p:cNvSpPr>
          <p:nvPr>
            <p:ph idx="1"/>
          </p:nvPr>
        </p:nvSpPr>
        <p:spPr/>
        <p:txBody>
          <a:bodyPr>
            <a:normAutofit fontScale="92500" lnSpcReduction="20000"/>
          </a:bodyPr>
          <a:lstStyle/>
          <a:p>
            <a:pPr marL="274320" lvl="1" indent="0">
              <a:buNone/>
            </a:pPr>
            <a:r>
              <a:rPr lang="en-US" sz="2400" dirty="0" smtClean="0"/>
              <a:t>Preventive Intervention:</a:t>
            </a:r>
          </a:p>
          <a:p>
            <a:pPr marL="274320" lvl="1" indent="0">
              <a:buNone/>
            </a:pPr>
            <a:endParaRPr lang="en-US" sz="2400" dirty="0"/>
          </a:p>
          <a:p>
            <a:pPr marL="274320" lvl="1" indent="0">
              <a:buNone/>
            </a:pPr>
            <a:r>
              <a:rPr lang="en-US" dirty="0" smtClean="0"/>
              <a:t>	HIGH RISK</a:t>
            </a:r>
          </a:p>
          <a:p>
            <a:pPr marL="571500" lvl="1" indent="-298450">
              <a:buNone/>
            </a:pPr>
            <a:r>
              <a:rPr lang="en-US" sz="2400" dirty="0"/>
              <a:t>	</a:t>
            </a:r>
            <a:r>
              <a:rPr lang="en-US" sz="2400" dirty="0" smtClean="0"/>
              <a:t>		</a:t>
            </a:r>
            <a:r>
              <a:rPr lang="en-US" sz="1900" dirty="0" smtClean="0"/>
              <a:t>Professionally applied fluoride varnish</a:t>
            </a:r>
          </a:p>
          <a:p>
            <a:pPr marL="571500" lvl="1" indent="-69850">
              <a:buNone/>
            </a:pPr>
            <a:r>
              <a:rPr lang="en-US" sz="1900" dirty="0" smtClean="0"/>
              <a:t>		</a:t>
            </a:r>
            <a:r>
              <a:rPr lang="en-US" sz="1900" dirty="0"/>
              <a:t>	</a:t>
            </a:r>
            <a:r>
              <a:rPr lang="en-US" sz="1900" dirty="0" smtClean="0"/>
              <a:t>Home care instructions given and stressed</a:t>
            </a:r>
          </a:p>
          <a:p>
            <a:pPr marL="571500" lvl="1" indent="-298450">
              <a:buNone/>
              <a:tabLst>
                <a:tab pos="514350" algn="l"/>
              </a:tabLst>
            </a:pPr>
            <a:r>
              <a:rPr lang="en-US" sz="1900" dirty="0"/>
              <a:t>	</a:t>
            </a:r>
            <a:r>
              <a:rPr lang="en-US" sz="1900" dirty="0" smtClean="0"/>
              <a:t>	</a:t>
            </a:r>
            <a:r>
              <a:rPr lang="en-US" sz="1900" smtClean="0"/>
              <a:t>	   	Active </a:t>
            </a:r>
            <a:r>
              <a:rPr lang="en-US" sz="1900" dirty="0" smtClean="0"/>
              <a:t>referral to a dentist (dental home)</a:t>
            </a:r>
          </a:p>
          <a:p>
            <a:pPr marL="571500" lvl="1" indent="-298450">
              <a:buNone/>
              <a:tabLst>
                <a:tab pos="514350" algn="l"/>
              </a:tabLst>
            </a:pPr>
            <a:endParaRPr lang="en-US" sz="1800" dirty="0"/>
          </a:p>
          <a:p>
            <a:pPr marL="571500" lvl="1" indent="-298450">
              <a:buNone/>
              <a:tabLst>
                <a:tab pos="514350" algn="l"/>
              </a:tabLst>
            </a:pPr>
            <a:r>
              <a:rPr lang="en-US" dirty="0" smtClean="0"/>
              <a:t>			Medium Risk</a:t>
            </a:r>
          </a:p>
          <a:p>
            <a:pPr marL="571500" lvl="1" indent="-298450">
              <a:buNone/>
              <a:tabLst>
                <a:tab pos="514350" algn="l"/>
              </a:tabLst>
            </a:pPr>
            <a:r>
              <a:rPr lang="en-US" dirty="0"/>
              <a:t>	</a:t>
            </a:r>
            <a:r>
              <a:rPr lang="en-US" dirty="0" smtClean="0"/>
              <a:t>			Professionally applied fluoride varnish</a:t>
            </a:r>
          </a:p>
          <a:p>
            <a:pPr marL="571500" lvl="1" indent="-298450">
              <a:buNone/>
              <a:tabLst>
                <a:tab pos="514350" algn="l"/>
              </a:tabLst>
            </a:pPr>
            <a:r>
              <a:rPr lang="en-US" dirty="0"/>
              <a:t>	</a:t>
            </a:r>
            <a:r>
              <a:rPr lang="en-US" dirty="0" smtClean="0"/>
              <a:t>			Home care instructions given and stressed</a:t>
            </a:r>
          </a:p>
          <a:p>
            <a:pPr marL="571500" lvl="1" indent="-298450">
              <a:buNone/>
              <a:tabLst>
                <a:tab pos="514350" algn="l"/>
              </a:tabLst>
            </a:pPr>
            <a:r>
              <a:rPr lang="en-US" dirty="0"/>
              <a:t>	</a:t>
            </a:r>
            <a:r>
              <a:rPr lang="en-US" dirty="0" smtClean="0"/>
              <a:t>			Active referral to a dentist (dental home)</a:t>
            </a:r>
          </a:p>
          <a:p>
            <a:pPr marL="571500" lvl="1" indent="-298450">
              <a:buNone/>
              <a:tabLst>
                <a:tab pos="514350" algn="l"/>
              </a:tabLst>
            </a:pPr>
            <a:endParaRPr lang="en-US" dirty="0"/>
          </a:p>
          <a:p>
            <a:pPr marL="571500" lvl="1" indent="-298450">
              <a:buNone/>
              <a:tabLst>
                <a:tab pos="514350" algn="l"/>
              </a:tabLst>
            </a:pPr>
            <a:r>
              <a:rPr lang="en-US" dirty="0" smtClean="0"/>
              <a:t>			Low Risk</a:t>
            </a:r>
          </a:p>
          <a:p>
            <a:pPr marL="571500" lvl="1" indent="-298450">
              <a:buNone/>
              <a:tabLst>
                <a:tab pos="514350" algn="l"/>
              </a:tabLst>
            </a:pPr>
            <a:r>
              <a:rPr lang="en-US" dirty="0" smtClean="0"/>
              <a:t>		</a:t>
            </a:r>
            <a:r>
              <a:rPr lang="en-US" dirty="0"/>
              <a:t>	</a:t>
            </a:r>
            <a:r>
              <a:rPr lang="en-US" dirty="0" smtClean="0"/>
              <a:t>	Professionally applied fluoride varnish</a:t>
            </a:r>
          </a:p>
          <a:p>
            <a:pPr marL="571500" lvl="1" indent="-298450">
              <a:buNone/>
              <a:tabLst>
                <a:tab pos="514350" algn="l"/>
              </a:tabLst>
            </a:pPr>
            <a:r>
              <a:rPr lang="en-US" dirty="0"/>
              <a:t>	</a:t>
            </a:r>
            <a:r>
              <a:rPr lang="en-US" dirty="0" smtClean="0"/>
              <a:t>			Review home care instructions</a:t>
            </a:r>
          </a:p>
          <a:p>
            <a:pPr marL="571500" lvl="1" indent="-298450">
              <a:buNone/>
              <a:tabLst>
                <a:tab pos="514350" algn="l"/>
              </a:tabLst>
            </a:pPr>
            <a:r>
              <a:rPr lang="en-US" dirty="0"/>
              <a:t>	</a:t>
            </a:r>
            <a:r>
              <a:rPr lang="en-US" dirty="0" smtClean="0"/>
              <a:t>			Referral to a dentist (dental home)</a:t>
            </a:r>
          </a:p>
          <a:p>
            <a:pPr marL="571500" lvl="1" indent="-298450">
              <a:buNone/>
              <a:tabLst>
                <a:tab pos="514350" algn="l"/>
              </a:tabLst>
            </a:pPr>
            <a:endParaRPr lang="en-US" dirty="0"/>
          </a:p>
          <a:p>
            <a:pPr marL="571500" lvl="1" indent="-298450">
              <a:buNone/>
              <a:tabLst>
                <a:tab pos="514350" algn="l"/>
              </a:tabLst>
            </a:pPr>
            <a:endParaRPr lang="en-US" dirty="0"/>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4690109"/>
            <a:ext cx="2286000" cy="2167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939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
            </a:r>
            <a:endParaRPr lang="en-US" dirty="0"/>
          </a:p>
        </p:txBody>
      </p:sp>
      <p:sp>
        <p:nvSpPr>
          <p:cNvPr id="5" name="Content Placeholder 4"/>
          <p:cNvSpPr>
            <a:spLocks noGrp="1"/>
          </p:cNvSpPr>
          <p:nvPr>
            <p:ph idx="1"/>
          </p:nvPr>
        </p:nvSpPr>
        <p:spPr/>
        <p:txBody>
          <a:bodyPr/>
          <a:lstStyle/>
          <a:p>
            <a:r>
              <a:rPr lang="en-US" dirty="0" smtClean="0"/>
              <a:t>Document the findings as structured data to organize information for decision support, measured care processes, and monitor clinical outcomes so that quality of care can be managed. (follow-up)</a:t>
            </a:r>
            <a:endParaRPr lang="en-US" dirty="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2479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0962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b="1" dirty="0" smtClean="0">
                <a:solidFill>
                  <a:srgbClr val="C00000"/>
                </a:solidFill>
              </a:rPr>
              <a:t>ASK   </a:t>
            </a:r>
          </a:p>
          <a:p>
            <a:pPr marL="0" indent="0" algn="ctr">
              <a:buNone/>
            </a:pPr>
            <a:endParaRPr lang="en-US" b="1" dirty="0">
              <a:solidFill>
                <a:srgbClr val="C00000"/>
              </a:solidFill>
            </a:endParaRPr>
          </a:p>
          <a:p>
            <a:pPr marL="0" indent="0">
              <a:buNone/>
            </a:pPr>
            <a:r>
              <a:rPr lang="en-US" b="1" dirty="0" smtClean="0">
                <a:solidFill>
                  <a:srgbClr val="C00000"/>
                </a:solidFill>
              </a:rPr>
              <a:t>                    LOOK         </a:t>
            </a:r>
          </a:p>
          <a:p>
            <a:pPr marL="0" indent="0" algn="ctr">
              <a:buNone/>
            </a:pPr>
            <a:endParaRPr lang="en-US" b="1" dirty="0">
              <a:solidFill>
                <a:srgbClr val="C00000"/>
              </a:solidFill>
            </a:endParaRPr>
          </a:p>
          <a:p>
            <a:pPr marL="0" indent="0" algn="ctr">
              <a:buNone/>
            </a:pPr>
            <a:endParaRPr lang="en-US" b="1" dirty="0" smtClean="0">
              <a:solidFill>
                <a:srgbClr val="C00000"/>
              </a:solidFill>
            </a:endParaRPr>
          </a:p>
          <a:p>
            <a:pPr marL="0" indent="0">
              <a:buNone/>
            </a:pPr>
            <a:r>
              <a:rPr lang="en-US" b="1" dirty="0" smtClean="0">
                <a:solidFill>
                  <a:srgbClr val="C00000"/>
                </a:solidFill>
              </a:rPr>
              <a:t>                                     DECIDE </a:t>
            </a:r>
          </a:p>
          <a:p>
            <a:pPr marL="0" indent="0">
              <a:buNone/>
            </a:pPr>
            <a:r>
              <a:rPr lang="en-US" b="1" dirty="0" smtClean="0">
                <a:solidFill>
                  <a:srgbClr val="C00000"/>
                </a:solidFill>
              </a:rPr>
              <a:t>                                                           </a:t>
            </a:r>
          </a:p>
          <a:p>
            <a:pPr marL="0" indent="0">
              <a:buNone/>
            </a:pPr>
            <a:r>
              <a:rPr lang="en-US" b="1" dirty="0">
                <a:solidFill>
                  <a:srgbClr val="C00000"/>
                </a:solidFill>
              </a:rPr>
              <a:t> </a:t>
            </a:r>
            <a:r>
              <a:rPr lang="en-US" b="1" dirty="0" smtClean="0">
                <a:solidFill>
                  <a:srgbClr val="C00000"/>
                </a:solidFill>
              </a:rPr>
              <a:t>                                                          ACT        </a:t>
            </a:r>
          </a:p>
          <a:p>
            <a:pPr marL="0" indent="0" algn="ctr">
              <a:buNone/>
            </a:pPr>
            <a:endParaRPr lang="en-US" b="1" dirty="0">
              <a:solidFill>
                <a:srgbClr val="C00000"/>
              </a:solidFill>
            </a:endParaRPr>
          </a:p>
          <a:p>
            <a:pPr marL="0" indent="0" algn="r">
              <a:buNone/>
            </a:pPr>
            <a:r>
              <a:rPr lang="en-US" b="1" dirty="0" smtClean="0">
                <a:solidFill>
                  <a:srgbClr val="C00000"/>
                </a:solidFill>
              </a:rPr>
              <a:t>  DOCUMENT</a:t>
            </a:r>
            <a:endParaRPr lang="en-US" b="1" dirty="0">
              <a:solidFill>
                <a:srgbClr val="C00000"/>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14843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15875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514600"/>
            <a:ext cx="144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592195"/>
            <a:ext cx="148399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4381976"/>
            <a:ext cx="1639887"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502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Approach</a:t>
            </a:r>
            <a:endParaRPr lang="en-US" dirty="0"/>
          </a:p>
        </p:txBody>
      </p:sp>
      <p:sp>
        <p:nvSpPr>
          <p:cNvPr id="3" name="Content Placeholder 2"/>
          <p:cNvSpPr>
            <a:spLocks noGrp="1"/>
          </p:cNvSpPr>
          <p:nvPr>
            <p:ph idx="1"/>
          </p:nvPr>
        </p:nvSpPr>
        <p:spPr/>
        <p:txBody>
          <a:bodyPr>
            <a:normAutofit lnSpcReduction="10000"/>
          </a:bodyPr>
          <a:lstStyle/>
          <a:p>
            <a:r>
              <a:rPr lang="en-US" dirty="0" smtClean="0"/>
              <a:t>Engagement in oral health is a strategy to achieve primary care’s goal of improved care for individuals, improved health for populations, and lower overall costs</a:t>
            </a:r>
          </a:p>
          <a:p>
            <a:endParaRPr lang="en-US" dirty="0"/>
          </a:p>
          <a:p>
            <a:r>
              <a:rPr lang="en-US" dirty="0" smtClean="0"/>
              <a:t>We believe that primary care teams can engage patients and families in the prevention of oral disease, offer preventive interventions such as fluoride, and detect disease in its earliest phase; referring those in need of treatment</a:t>
            </a:r>
          </a:p>
          <a:p>
            <a:endParaRPr lang="en-US" dirty="0"/>
          </a:p>
          <a:p>
            <a:r>
              <a:rPr lang="en-US" dirty="0" smtClean="0"/>
              <a:t>Actively coordinating referrals, primary care providers facilitate the kind of </a:t>
            </a:r>
            <a:r>
              <a:rPr lang="en-US" b="1" dirty="0" smtClean="0">
                <a:solidFill>
                  <a:srgbClr val="C00000"/>
                </a:solidFill>
              </a:rPr>
              <a:t>partnership with dentistry </a:t>
            </a:r>
            <a:r>
              <a:rPr lang="en-US" dirty="0" smtClean="0"/>
              <a:t>that is the standard among health professionals across disciplines</a:t>
            </a:r>
            <a:endParaRPr lang="en-US" dirty="0"/>
          </a:p>
        </p:txBody>
      </p:sp>
    </p:spTree>
    <p:extLst>
      <p:ext uri="{BB962C8B-B14F-4D97-AF65-F5344CB8AC3E}">
        <p14:creationId xmlns:p14="http://schemas.microsoft.com/office/powerpoint/2010/main" val="33503689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638800"/>
          </a:xfrm>
        </p:spPr>
        <p:txBody>
          <a:bodyPr/>
          <a:lstStyle/>
          <a:p>
            <a:pPr algn="ctr"/>
            <a:r>
              <a:rPr lang="en-US" dirty="0" smtClean="0"/>
              <a:t>FLUORIDE VARNISH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1048"/>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3124200"/>
            <a:ext cx="17811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724400"/>
            <a:ext cx="1752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029200"/>
            <a:ext cx="49530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fluoride varni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9452" y="457200"/>
            <a:ext cx="19050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4700" y="53340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345631">
            <a:off x="6781800" y="3429000"/>
            <a:ext cx="203835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27764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Fluoride Varnish</a:t>
            </a:r>
            <a:endParaRPr lang="en-US" dirty="0"/>
          </a:p>
        </p:txBody>
      </p:sp>
      <p:sp>
        <p:nvSpPr>
          <p:cNvPr id="3" name="Content Placeholder 2"/>
          <p:cNvSpPr>
            <a:spLocks noGrp="1"/>
          </p:cNvSpPr>
          <p:nvPr>
            <p:ph idx="1"/>
          </p:nvPr>
        </p:nvSpPr>
        <p:spPr/>
        <p:txBody>
          <a:bodyPr/>
          <a:lstStyle/>
          <a:p>
            <a:pPr marL="0" indent="0" algn="ctr">
              <a:buNone/>
            </a:pPr>
            <a:r>
              <a:rPr lang="en-US" sz="3200" dirty="0" smtClean="0">
                <a:solidFill>
                  <a:srgbClr val="C00000"/>
                </a:solidFill>
              </a:rPr>
              <a:t>“Thin to Win”</a:t>
            </a:r>
          </a:p>
          <a:p>
            <a:pPr marL="0" indent="0" algn="ctr">
              <a:buNone/>
            </a:pPr>
            <a:endParaRPr lang="en-US" dirty="0" smtClean="0">
              <a:solidFill>
                <a:srgbClr val="FF0000"/>
              </a:solidFill>
            </a:endParaRPr>
          </a:p>
          <a:p>
            <a:r>
              <a:rPr lang="en-US" dirty="0" smtClean="0"/>
              <a:t>Maximum 0.25ml-primary dentition (baby teeth, milk teeth)</a:t>
            </a:r>
          </a:p>
          <a:p>
            <a:r>
              <a:rPr lang="en-US" dirty="0" smtClean="0"/>
              <a:t>Maximum 0.40ml-mixed and permanent dentition (big teeth, adult teeth)</a:t>
            </a:r>
          </a:p>
          <a:p>
            <a:endParaRPr lang="en-US" dirty="0"/>
          </a:p>
          <a:p>
            <a:r>
              <a:rPr lang="en-US" dirty="0" smtClean="0"/>
              <a:t>Fluoride varnish come in both sizes for single application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3335" y="5139690"/>
            <a:ext cx="2300666" cy="171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231587"/>
            <a:ext cx="2438400" cy="162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336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of Fluoride Varnish</a:t>
            </a:r>
            <a:endParaRPr lang="en-US" dirty="0"/>
          </a:p>
        </p:txBody>
      </p:sp>
      <p:sp>
        <p:nvSpPr>
          <p:cNvPr id="3" name="Content Placeholder 2"/>
          <p:cNvSpPr>
            <a:spLocks noGrp="1"/>
          </p:cNvSpPr>
          <p:nvPr>
            <p:ph idx="1"/>
          </p:nvPr>
        </p:nvSpPr>
        <p:spPr/>
        <p:txBody>
          <a:bodyPr/>
          <a:lstStyle/>
          <a:p>
            <a:r>
              <a:rPr lang="en-US" dirty="0" smtClean="0"/>
              <a:t>Mix varnish with the brush 						(if required)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60369"/>
            <a:ext cx="3200400" cy="2882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937510"/>
            <a:ext cx="35052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59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Knee to Knee Application </a:t>
            </a:r>
            <a:br>
              <a:rPr lang="en-US" dirty="0" smtClean="0"/>
            </a:br>
            <a:r>
              <a:rPr lang="en-US" dirty="0" smtClean="0"/>
              <a:t>with the Parent </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2600"/>
            <a:ext cx="6400800" cy="465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974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Knee to Knee Application </a:t>
            </a:r>
            <a:br>
              <a:rPr lang="en-US" dirty="0"/>
            </a:br>
            <a:r>
              <a:rPr lang="en-US" dirty="0"/>
              <a:t>with the Parent </a:t>
            </a:r>
          </a:p>
        </p:txBody>
      </p:sp>
      <p:sp>
        <p:nvSpPr>
          <p:cNvPr id="3" name="Content Placeholder 2"/>
          <p:cNvSpPr>
            <a:spLocks noGrp="1"/>
          </p:cNvSpPr>
          <p:nvPr>
            <p:ph idx="1"/>
          </p:nvPr>
        </p:nvSpPr>
        <p:spPr/>
        <p:txBody>
          <a:bodyPr/>
          <a:lstStyle/>
          <a:p>
            <a:endParaRPr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754379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73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Table Application</a:t>
            </a: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362200"/>
            <a:ext cx="6096000" cy="3646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9555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Teeth with Gauze</a:t>
            </a:r>
            <a:endParaRPr lang="en-US" dirty="0"/>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948881" cy="40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8065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 a Thin Coat</a:t>
            </a:r>
            <a:endParaRPr lang="en-US" dirty="0"/>
          </a:p>
        </p:txBody>
      </p:sp>
      <p:sp>
        <p:nvSpPr>
          <p:cNvPr id="3" name="Content Placeholder 2"/>
          <p:cNvSpPr>
            <a:spLocks noGrp="1"/>
          </p:cNvSpPr>
          <p:nvPr>
            <p:ph idx="1"/>
          </p:nvPr>
        </p:nvSpPr>
        <p:spPr/>
        <p:txBody>
          <a:bodyPr/>
          <a:lstStyle/>
          <a:p>
            <a:r>
              <a:rPr lang="en-US" dirty="0" smtClean="0"/>
              <a:t>One horizontal swipe of the brush</a:t>
            </a:r>
          </a:p>
          <a:p>
            <a:r>
              <a:rPr lang="en-US" dirty="0" smtClean="0"/>
              <a:t>2-3 brush strokes per quadrant</a:t>
            </a:r>
          </a:p>
          <a:p>
            <a:r>
              <a:rPr lang="en-US" dirty="0" smtClean="0"/>
              <a:t>Apply fluoride sparingly</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581400"/>
            <a:ext cx="37338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420534"/>
            <a:ext cx="4191000" cy="321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2883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TO WIN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116383" cy="473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002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Post-Application Instructions</a:t>
            </a:r>
            <a:endParaRPr lang="en-US" dirty="0"/>
          </a:p>
        </p:txBody>
      </p:sp>
      <p:sp>
        <p:nvSpPr>
          <p:cNvPr id="3" name="Content Placeholder 2"/>
          <p:cNvSpPr>
            <a:spLocks noGrp="1"/>
          </p:cNvSpPr>
          <p:nvPr>
            <p:ph idx="1"/>
          </p:nvPr>
        </p:nvSpPr>
        <p:spPr/>
        <p:txBody>
          <a:bodyPr/>
          <a:lstStyle/>
          <a:p>
            <a:r>
              <a:rPr lang="en-US" dirty="0" smtClean="0"/>
              <a:t>Patient can leave immediately after application</a:t>
            </a:r>
          </a:p>
          <a:p>
            <a:pPr marL="0" indent="0">
              <a:buNone/>
            </a:pPr>
            <a:endParaRPr lang="en-US" dirty="0" smtClean="0"/>
          </a:p>
          <a:p>
            <a:r>
              <a:rPr lang="en-US" dirty="0" smtClean="0"/>
              <a:t>Child should not brush for 4 hours</a:t>
            </a:r>
          </a:p>
          <a:p>
            <a:endParaRPr lang="en-US" dirty="0"/>
          </a:p>
          <a:p>
            <a:r>
              <a:rPr lang="en-US" dirty="0" smtClean="0"/>
              <a:t>Eat a soft diet for 4 hours</a:t>
            </a:r>
          </a:p>
          <a:p>
            <a:endParaRPr lang="en-US" dirty="0"/>
          </a:p>
          <a:p>
            <a:r>
              <a:rPr lang="en-US" dirty="0" smtClean="0"/>
              <a:t>Avoid hot drinks and products containing alcohol (beverages, oral rinses) for 4 hours</a:t>
            </a:r>
          </a:p>
          <a:p>
            <a:endParaRPr lang="en-US" dirty="0" smtClean="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743450"/>
            <a:ext cx="28194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78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Oral Health is a Primary Care Homerun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057400"/>
            <a:ext cx="47244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5873680"/>
            <a:ext cx="7010400" cy="646331"/>
          </a:xfrm>
          <a:prstGeom prst="rect">
            <a:avLst/>
          </a:prstGeom>
          <a:noFill/>
        </p:spPr>
        <p:txBody>
          <a:bodyPr wrap="square" rtlCol="0">
            <a:spAutoFit/>
          </a:bodyPr>
          <a:lstStyle/>
          <a:p>
            <a:r>
              <a:rPr lang="en-US" dirty="0" smtClean="0">
                <a:solidFill>
                  <a:srgbClr val="C00000"/>
                </a:solidFill>
              </a:rPr>
              <a:t>Rarely do serious health problems have effective and affordable solutions with an able delivery system</a:t>
            </a:r>
            <a:endParaRPr lang="en-US" dirty="0">
              <a:solidFill>
                <a:srgbClr val="C00000"/>
              </a:solidFill>
            </a:endParaRPr>
          </a:p>
        </p:txBody>
      </p:sp>
    </p:spTree>
    <p:extLst>
      <p:ext uri="{BB962C8B-B14F-4D97-AF65-F5344CB8AC3E}">
        <p14:creationId xmlns:p14="http://schemas.microsoft.com/office/powerpoint/2010/main" val="4019870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 to Fluoride Varnish</a:t>
            </a:r>
            <a:endParaRPr lang="en-US" dirty="0"/>
          </a:p>
        </p:txBody>
      </p:sp>
      <p:sp>
        <p:nvSpPr>
          <p:cNvPr id="3" name="Content Placeholder 2"/>
          <p:cNvSpPr>
            <a:spLocks noGrp="1"/>
          </p:cNvSpPr>
          <p:nvPr>
            <p:ph idx="1"/>
          </p:nvPr>
        </p:nvSpPr>
        <p:spPr/>
        <p:txBody>
          <a:bodyPr/>
          <a:lstStyle/>
          <a:p>
            <a:r>
              <a:rPr lang="en-US" dirty="0" smtClean="0"/>
              <a:t>Ulcerative gingivitis and stomatitis (trench mouth)</a:t>
            </a:r>
          </a:p>
          <a:p>
            <a:pPr marL="0" indent="0">
              <a:buNone/>
            </a:pPr>
            <a:endParaRPr lang="en-US" dirty="0" smtClean="0"/>
          </a:p>
          <a:p>
            <a:r>
              <a:rPr lang="en-US" dirty="0" smtClean="0"/>
              <a:t>Known allergies or reactions to colophony (Rosin)</a:t>
            </a:r>
          </a:p>
          <a:p>
            <a:pPr marL="274320" lvl="1" indent="0">
              <a:buNone/>
            </a:pPr>
            <a:r>
              <a:rPr lang="en-US" sz="1800" dirty="0" smtClean="0"/>
              <a:t>Rosin is the sap or sticky substance that comes from pine and spruce trees. Found in cosmetics, adhesives, medicines, and chewing gum</a:t>
            </a:r>
            <a:r>
              <a:rPr lang="en-US" dirty="0" smtClean="0"/>
              <a:t>.</a:t>
            </a:r>
          </a:p>
          <a:p>
            <a:pPr marL="274320" lvl="1" indent="0">
              <a:buNone/>
            </a:pPr>
            <a:endParaRPr lang="en-US" dirty="0" smtClean="0"/>
          </a:p>
          <a:p>
            <a:pPr marL="228600" lvl="1" indent="-182563">
              <a:tabLst>
                <a:tab pos="171450" algn="l"/>
              </a:tabLst>
            </a:pPr>
            <a:r>
              <a:rPr lang="en-US" sz="2400" dirty="0" smtClean="0"/>
              <a:t>Professional fluoride application within the past 3 months</a:t>
            </a:r>
          </a:p>
          <a:p>
            <a:pPr marL="228600" lvl="1" indent="-182563">
              <a:tabLst>
                <a:tab pos="171450" algn="l"/>
              </a:tabLst>
            </a:pPr>
            <a:endParaRPr lang="en-US" sz="2400" dirty="0"/>
          </a:p>
          <a:p>
            <a:pPr marL="228600" lvl="1" indent="-182563">
              <a:tabLst>
                <a:tab pos="171450" algn="l"/>
              </a:tabLst>
            </a:pPr>
            <a:r>
              <a:rPr lang="en-US" sz="2400" dirty="0" smtClean="0"/>
              <a:t>Low risk children who consume optimally fluoridated water or receive routine fluoride treatments through a dental office</a:t>
            </a:r>
          </a:p>
          <a:p>
            <a:pPr lvl="1"/>
            <a:endParaRPr lang="en-US" dirty="0" smtClean="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770" y="5943600"/>
            <a:ext cx="2190750" cy="91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03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normAutofit fontScale="90000"/>
          </a:bodyPr>
          <a:lstStyle/>
          <a:p>
            <a:r>
              <a:rPr lang="en-US" sz="3700" dirty="0" smtClean="0"/>
              <a:t>Fluoride Varnish and Oral Health Assessment</a:t>
            </a:r>
            <a:r>
              <a:rPr lang="en-US" sz="3000" dirty="0" smtClean="0"/>
              <a:t/>
            </a:r>
            <a:br>
              <a:rPr lang="en-US" sz="3000" dirty="0" smtClean="0"/>
            </a:br>
            <a:r>
              <a:rPr lang="en-US" sz="2800" dirty="0" smtClean="0"/>
              <a:t/>
            </a:r>
            <a:br>
              <a:rPr lang="en-US" sz="2800" dirty="0" smtClean="0"/>
            </a:br>
            <a:r>
              <a:rPr lang="en-US" sz="2800" dirty="0" smtClean="0"/>
              <a:t>          </a:t>
            </a:r>
            <a:r>
              <a:rPr lang="en-US" sz="2800" dirty="0" smtClean="0">
                <a:solidFill>
                  <a:schemeClr val="tx1"/>
                </a:solidFill>
              </a:rPr>
              <a:t>Code Both Each Time Fluoride Varnish Is Applied</a:t>
            </a:r>
            <a:endParaRPr lang="en-US" sz="2800" dirty="0">
              <a:solidFill>
                <a:schemeClr val="tx1"/>
              </a:solidFill>
            </a:endParaRPr>
          </a:p>
        </p:txBody>
      </p:sp>
      <p:sp>
        <p:nvSpPr>
          <p:cNvPr id="3" name="Content Placeholder 2"/>
          <p:cNvSpPr>
            <a:spLocks noGrp="1"/>
          </p:cNvSpPr>
          <p:nvPr>
            <p:ph sz="half" idx="1"/>
          </p:nvPr>
        </p:nvSpPr>
        <p:spPr>
          <a:xfrm>
            <a:off x="4648200" y="2209800"/>
            <a:ext cx="4038600" cy="2057400"/>
          </a:xfrm>
        </p:spPr>
        <p:txBody>
          <a:bodyPr>
            <a:normAutofit/>
          </a:bodyPr>
          <a:lstStyle/>
          <a:p>
            <a:pPr marL="0" indent="0" algn="ctr">
              <a:buNone/>
            </a:pPr>
            <a:r>
              <a:rPr lang="en-US" sz="3500" b="1" dirty="0" smtClean="0"/>
              <a:t>D1203N </a:t>
            </a:r>
          </a:p>
          <a:p>
            <a:pPr marL="0" indent="0" algn="ctr">
              <a:buNone/>
            </a:pPr>
            <a:r>
              <a:rPr lang="en-US" sz="2400" dirty="0" smtClean="0"/>
              <a:t>Fluoride varnish application</a:t>
            </a:r>
          </a:p>
          <a:p>
            <a:pPr marL="0" indent="0" algn="ctr">
              <a:buNone/>
            </a:pPr>
            <a:r>
              <a:rPr lang="en-US" i="1" dirty="0" smtClean="0"/>
              <a:t>RN or LPN</a:t>
            </a:r>
          </a:p>
          <a:p>
            <a:pPr marL="0" indent="0" algn="ctr">
              <a:buNone/>
            </a:pPr>
            <a:endParaRPr lang="en-US" dirty="0"/>
          </a:p>
          <a:p>
            <a:pPr marL="0" indent="0" algn="ctr">
              <a:buNone/>
            </a:pPr>
            <a:endParaRPr lang="en-US" dirty="0" smtClean="0"/>
          </a:p>
          <a:p>
            <a:endParaRPr lang="en-US" dirty="0"/>
          </a:p>
          <a:p>
            <a:pPr marL="0" indent="0">
              <a:buNone/>
            </a:pPr>
            <a:endParaRPr lang="en-US" dirty="0"/>
          </a:p>
        </p:txBody>
      </p:sp>
      <p:sp>
        <p:nvSpPr>
          <p:cNvPr id="6" name="Content Placeholder 5"/>
          <p:cNvSpPr>
            <a:spLocks noGrp="1"/>
          </p:cNvSpPr>
          <p:nvPr>
            <p:ph sz="half" idx="2"/>
          </p:nvPr>
        </p:nvSpPr>
        <p:spPr>
          <a:xfrm>
            <a:off x="381000" y="2209800"/>
            <a:ext cx="4038600" cy="2057400"/>
          </a:xfrm>
        </p:spPr>
        <p:txBody>
          <a:bodyPr>
            <a:normAutofit/>
          </a:bodyPr>
          <a:lstStyle/>
          <a:p>
            <a:pPr marL="0" indent="0" algn="ctr">
              <a:buNone/>
            </a:pPr>
            <a:r>
              <a:rPr lang="en-US" sz="3500" b="1" smtClean="0"/>
              <a:t>D0190N </a:t>
            </a:r>
            <a:endParaRPr lang="en-US" sz="3500" b="1" dirty="0" smtClean="0"/>
          </a:p>
          <a:p>
            <a:pPr marL="0" indent="0" algn="ctr">
              <a:buNone/>
            </a:pPr>
            <a:r>
              <a:rPr lang="en-US" sz="2400" dirty="0" smtClean="0"/>
              <a:t>Oral screening</a:t>
            </a:r>
          </a:p>
          <a:p>
            <a:pPr marL="0" indent="0" algn="ctr">
              <a:buNone/>
            </a:pPr>
            <a:r>
              <a:rPr lang="en-US" i="1" dirty="0" smtClean="0"/>
              <a:t>RN only</a:t>
            </a:r>
            <a:endParaRPr lang="en-US" i="1" dirty="0"/>
          </a:p>
        </p:txBody>
      </p:sp>
      <p:sp>
        <p:nvSpPr>
          <p:cNvPr id="11" name="TextBox 10"/>
          <p:cNvSpPr txBox="1"/>
          <p:nvPr/>
        </p:nvSpPr>
        <p:spPr>
          <a:xfrm>
            <a:off x="609600" y="6172200"/>
            <a:ext cx="5365571" cy="369332"/>
          </a:xfrm>
          <a:prstGeom prst="rect">
            <a:avLst/>
          </a:prstGeom>
          <a:noFill/>
        </p:spPr>
        <p:txBody>
          <a:bodyPr wrap="none" rtlCol="0">
            <a:spAutoFit/>
          </a:bodyPr>
          <a:lstStyle/>
          <a:p>
            <a:r>
              <a:rPr lang="en-US" dirty="0" smtClean="0"/>
              <a:t>Reference current PHN protocol and codes manual</a:t>
            </a:r>
            <a:endParaRPr lang="en-US" dirty="0"/>
          </a:p>
        </p:txBody>
      </p:sp>
      <p:pic>
        <p:nvPicPr>
          <p:cNvPr id="1028" name="Picture 4" descr="C:\Users\dc60go0\AppData\Local\Microsoft\Windows\Temporary Internet Files\Content.IE5\KWEW7JYJ\8219600897_1c480fe874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429000"/>
            <a:ext cx="1792129" cy="261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171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Information</a:t>
            </a:r>
            <a:endParaRPr lang="en-US" dirty="0"/>
          </a:p>
        </p:txBody>
      </p:sp>
      <p:sp>
        <p:nvSpPr>
          <p:cNvPr id="3" name="Content Placeholder 2"/>
          <p:cNvSpPr>
            <a:spLocks noGrp="1"/>
          </p:cNvSpPr>
          <p:nvPr>
            <p:ph idx="1"/>
          </p:nvPr>
        </p:nvSpPr>
        <p:spPr/>
        <p:txBody>
          <a:bodyPr/>
          <a:lstStyle/>
          <a:p>
            <a:r>
              <a:rPr lang="en-US" dirty="0" smtClean="0"/>
              <a:t>Bacteria causes tooth decay</a:t>
            </a:r>
          </a:p>
          <a:p>
            <a:r>
              <a:rPr lang="en-US" dirty="0" smtClean="0"/>
              <a:t>Babies/Children can catch bacteria from parents, care givers, and/or siblings</a:t>
            </a:r>
          </a:p>
          <a:p>
            <a:r>
              <a:rPr lang="en-US" dirty="0" smtClean="0"/>
              <a:t>If brushing is not possible, rinse the mouth with water </a:t>
            </a:r>
          </a:p>
          <a:p>
            <a:r>
              <a:rPr lang="en-US" dirty="0" smtClean="0"/>
              <a:t>If brushing is not possible, chew sugar-free gum, </a:t>
            </a:r>
            <a:r>
              <a:rPr lang="en-US" sz="2000" dirty="0" smtClean="0"/>
              <a:t>10</a:t>
            </a:r>
            <a:r>
              <a:rPr lang="en-US" dirty="0" smtClean="0"/>
              <a:t> </a:t>
            </a:r>
            <a:r>
              <a:rPr lang="en-US" sz="1600" dirty="0" smtClean="0"/>
              <a:t>minutes</a:t>
            </a:r>
          </a:p>
          <a:p>
            <a:pPr lvl="8"/>
            <a:endParaRPr lang="en-US" dirty="0" smtClean="0"/>
          </a:p>
          <a:p>
            <a:pPr lvl="8"/>
            <a:endParaRPr lang="en-US" dirty="0"/>
          </a:p>
          <a:p>
            <a:pPr lvl="8"/>
            <a:endParaRPr lang="en-US" dirty="0" smtClean="0"/>
          </a:p>
          <a:p>
            <a:pPr lvl="8"/>
            <a:endParaRPr lang="en-US" dirty="0"/>
          </a:p>
          <a:p>
            <a:pPr lvl="8"/>
            <a:r>
              <a:rPr lang="en-US" dirty="0" smtClean="0"/>
              <a:t>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22960"/>
            <a:ext cx="2720340" cy="243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690" y="480060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637" y="4422960"/>
            <a:ext cx="5443537" cy="17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904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Help Protect Our Teeth </a:t>
            </a:r>
            <a:br>
              <a:rPr lang="en-US" dirty="0" smtClean="0"/>
            </a:br>
            <a:r>
              <a:rPr lang="en-US" dirty="0" smtClean="0"/>
              <a:t>They Are Very Useful</a:t>
            </a:r>
            <a:endParaRPr lang="en-US" dirty="0"/>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1850"/>
            <a:ext cx="43434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8457" y="1721984"/>
            <a:ext cx="4615543" cy="341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4733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AAP.org/</a:t>
            </a:r>
            <a:r>
              <a:rPr lang="en-US" dirty="0" err="1" smtClean="0"/>
              <a:t>oralhealth</a:t>
            </a:r>
            <a:endParaRPr lang="en-US" dirty="0" smtClean="0"/>
          </a:p>
          <a:p>
            <a:endParaRPr lang="en-US" dirty="0"/>
          </a:p>
          <a:p>
            <a:r>
              <a:rPr lang="en-US" dirty="0" smtClean="0"/>
              <a:t>ADA.org</a:t>
            </a:r>
          </a:p>
          <a:p>
            <a:endParaRPr lang="en-US" dirty="0"/>
          </a:p>
          <a:p>
            <a:r>
              <a:rPr lang="en-US" dirty="0" smtClean="0"/>
              <a:t>CDC.gov/</a:t>
            </a:r>
            <a:r>
              <a:rPr lang="en-US" smtClean="0"/>
              <a:t>oralhealth</a:t>
            </a:r>
            <a:endParaRPr lang="en-US" dirty="0" smtClean="0"/>
          </a:p>
          <a:p>
            <a:endParaRPr lang="en-US" dirty="0"/>
          </a:p>
          <a:p>
            <a:r>
              <a:rPr lang="en-US" dirty="0" err="1" smtClean="0"/>
              <a:t>Qualis</a:t>
            </a:r>
            <a:r>
              <a:rPr lang="en-US" dirty="0" smtClean="0"/>
              <a:t> Health. Oral Health:  An Essential Component of 	Primary Care.  White Paper June 2015</a:t>
            </a:r>
          </a:p>
          <a:p>
            <a:endParaRPr lang="en-US" dirty="0" smtClean="0"/>
          </a:p>
          <a:p>
            <a:r>
              <a:rPr lang="en-US" dirty="0" smtClean="0"/>
              <a:t>SmilesforLifeoralhealth.org</a:t>
            </a:r>
          </a:p>
          <a:p>
            <a:endParaRPr lang="en-US" dirty="0" smtClean="0"/>
          </a:p>
          <a:p>
            <a:endParaRPr lang="en-US" dirty="0"/>
          </a:p>
        </p:txBody>
      </p:sp>
    </p:spTree>
    <p:extLst>
      <p:ext uri="{BB962C8B-B14F-4D97-AF65-F5344CB8AC3E}">
        <p14:creationId xmlns:p14="http://schemas.microsoft.com/office/powerpoint/2010/main" val="712593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6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28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Partnership</a:t>
            </a:r>
            <a:endParaRPr lang="en-US" dirty="0"/>
          </a:p>
        </p:txBody>
      </p:sp>
      <p:sp>
        <p:nvSpPr>
          <p:cNvPr id="3" name="Content Placeholder 2"/>
          <p:cNvSpPr>
            <a:spLocks noGrp="1"/>
          </p:cNvSpPr>
          <p:nvPr>
            <p:ph idx="1"/>
          </p:nvPr>
        </p:nvSpPr>
        <p:spPr/>
        <p:txBody>
          <a:bodyPr/>
          <a:lstStyle/>
          <a:p>
            <a:r>
              <a:rPr lang="en-US" dirty="0" smtClean="0"/>
              <a:t>Americans are more likely to visit a primary care provider than a dentist, making the primary care setting a more reliable source of preventive oral health care</a:t>
            </a:r>
          </a:p>
          <a:p>
            <a:endParaRPr lang="en-US" dirty="0"/>
          </a:p>
          <a:p>
            <a:r>
              <a:rPr lang="en-US" dirty="0" smtClean="0"/>
              <a:t>To reduce the burden of oral disease, the efforts and skills of both primary care providers and dentist, and their respective teams, will be required.  The job is too great for either discipline alone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419600"/>
            <a:ext cx="38100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560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Childhood Caries (ECC)</a:t>
            </a:r>
            <a:endParaRPr lang="en-US" dirty="0"/>
          </a:p>
        </p:txBody>
      </p:sp>
      <p:sp>
        <p:nvSpPr>
          <p:cNvPr id="3" name="Content Placeholder 2"/>
          <p:cNvSpPr>
            <a:spLocks noGrp="1"/>
          </p:cNvSpPr>
          <p:nvPr>
            <p:ph idx="1"/>
          </p:nvPr>
        </p:nvSpPr>
        <p:spPr/>
        <p:txBody>
          <a:bodyPr>
            <a:normAutofit lnSpcReduction="10000"/>
          </a:bodyPr>
          <a:lstStyle/>
          <a:p>
            <a:r>
              <a:rPr lang="en-US" dirty="0" smtClean="0"/>
              <a:t>ECC is an infectious, chronic disease that destroys tooth structure leading to loss of chewing function, pain, and infection in children up to five years old.</a:t>
            </a:r>
          </a:p>
          <a:p>
            <a:pPr marL="0" indent="0">
              <a:buNone/>
            </a:pPr>
            <a:endParaRPr lang="en-US" dirty="0" smtClean="0"/>
          </a:p>
          <a:p>
            <a:pPr marL="182880" lvl="1"/>
            <a:r>
              <a:rPr lang="en-US" sz="2400" dirty="0"/>
              <a:t>It affects 35% of three-year-olds from low income families</a:t>
            </a:r>
          </a:p>
          <a:p>
            <a:endParaRPr lang="en-US" dirty="0" smtClean="0"/>
          </a:p>
          <a:p>
            <a:endParaRPr lang="en-US" dirty="0"/>
          </a:p>
          <a:p>
            <a:r>
              <a:rPr lang="en-US" dirty="0" smtClean="0"/>
              <a:t>Known variables:</a:t>
            </a:r>
          </a:p>
          <a:p>
            <a:pPr lvl="1"/>
            <a:r>
              <a:rPr lang="en-US" dirty="0" smtClean="0"/>
              <a:t>Feeding habits</a:t>
            </a:r>
          </a:p>
          <a:p>
            <a:pPr lvl="1"/>
            <a:r>
              <a:rPr lang="en-US" dirty="0" smtClean="0"/>
              <a:t>Socioeconomic status</a:t>
            </a:r>
          </a:p>
          <a:p>
            <a:pPr lvl="1"/>
            <a:r>
              <a:rPr lang="en-US" dirty="0" smtClean="0"/>
              <a:t>Access to dental care</a:t>
            </a:r>
          </a:p>
          <a:p>
            <a:pPr lvl="1"/>
            <a:r>
              <a:rPr lang="en-US" dirty="0" smtClean="0"/>
              <a:t>Fluoride exposure</a:t>
            </a:r>
          </a:p>
          <a:p>
            <a:pPr lvl="1"/>
            <a:r>
              <a:rPr lang="en-US" dirty="0" smtClean="0"/>
              <a:t>Family caries experience</a:t>
            </a:r>
          </a:p>
          <a:p>
            <a:pPr marL="274320" lvl="1" indent="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5460" y="4267200"/>
            <a:ext cx="35242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618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ECC Etiology </a:t>
            </a:r>
            <a:endParaRPr lang="en-US" dirty="0"/>
          </a:p>
        </p:txBody>
      </p:sp>
      <p:sp>
        <p:nvSpPr>
          <p:cNvPr id="3" name="Content Placeholder 2"/>
          <p:cNvSpPr>
            <a:spLocks noGrp="1"/>
          </p:cNvSpPr>
          <p:nvPr>
            <p:ph idx="1"/>
          </p:nvPr>
        </p:nvSpPr>
        <p:spPr/>
        <p:txBody>
          <a:bodyPr/>
          <a:lstStyle/>
          <a:p>
            <a:r>
              <a:rPr lang="en-US" dirty="0"/>
              <a:t>Cariogenic bacteria (including </a:t>
            </a:r>
            <a:r>
              <a:rPr lang="en-US" dirty="0" err="1"/>
              <a:t>mutans</a:t>
            </a:r>
            <a:r>
              <a:rPr lang="en-US" dirty="0"/>
              <a:t> streptococci) metabolize the sugars from dietary carbohydrates into acid.</a:t>
            </a:r>
          </a:p>
          <a:p>
            <a:r>
              <a:rPr lang="en-US" dirty="0"/>
              <a:t>The acid demineralizes the tooth enamel. </a:t>
            </a:r>
          </a:p>
          <a:p>
            <a:r>
              <a:rPr lang="en-US" dirty="0"/>
              <a:t>If the cycle of acid production and demineralization continues, the enamel will become weakened and break down into a cavity.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267200"/>
            <a:ext cx="28575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53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 Sugar   </a:t>
            </a:r>
            <a:endParaRPr lang="en-US" dirty="0"/>
          </a:p>
        </p:txBody>
      </p:sp>
      <p:sp>
        <p:nvSpPr>
          <p:cNvPr id="3" name="Content Placeholder 2"/>
          <p:cNvSpPr>
            <a:spLocks noGrp="1"/>
          </p:cNvSpPr>
          <p:nvPr>
            <p:ph idx="1"/>
          </p:nvPr>
        </p:nvSpPr>
        <p:spPr/>
        <p:txBody>
          <a:bodyPr/>
          <a:lstStyle/>
          <a:p>
            <a:pPr marL="0" indent="0">
              <a:buNone/>
            </a:pPr>
            <a:r>
              <a:rPr lang="en-US" b="1" dirty="0"/>
              <a:t>It's not just WHAT, but HOW, children eat:</a:t>
            </a:r>
            <a:endParaRPr lang="en-US" dirty="0"/>
          </a:p>
          <a:p>
            <a:r>
              <a:rPr lang="en-US" dirty="0"/>
              <a:t>Oral bacteria produce acids that persist for 20–40 minutes after sugar ingestion.</a:t>
            </a:r>
          </a:p>
          <a:p>
            <a:r>
              <a:rPr lang="en-US" dirty="0"/>
              <a:t>Oral acids lead to enamel demineralization.</a:t>
            </a:r>
          </a:p>
          <a:p>
            <a:r>
              <a:rPr lang="en-US" dirty="0" err="1"/>
              <a:t>Remineralization</a:t>
            </a:r>
            <a:r>
              <a:rPr lang="en-US" dirty="0"/>
              <a:t> occurs when acid is buffered by saliva.</a:t>
            </a:r>
          </a:p>
          <a:p>
            <a:r>
              <a:rPr lang="en-US" dirty="0"/>
              <a:t>If sugars are consumed frequently, there is insufficient time for the </a:t>
            </a:r>
            <a:r>
              <a:rPr lang="en-US" dirty="0" err="1"/>
              <a:t>remineralization</a:t>
            </a:r>
            <a:r>
              <a:rPr lang="en-US" dirty="0"/>
              <a:t> process to occur. The tooth is then subjected to continued demineralization causing the caries lesion to progress.</a:t>
            </a:r>
          </a:p>
          <a:p>
            <a:r>
              <a:rPr lang="en-US" dirty="0"/>
              <a:t>If sugars are consumed infrequently, teeth are able to </a:t>
            </a:r>
            <a:r>
              <a:rPr lang="en-US" dirty="0" err="1"/>
              <a:t>remineralize</a:t>
            </a:r>
            <a:r>
              <a:rPr lang="en-US" dirty="0"/>
              <a:t> and the caries process halts.</a:t>
            </a:r>
          </a:p>
          <a:p>
            <a:endParaRPr lang="en-US" dirty="0"/>
          </a:p>
        </p:txBody>
      </p:sp>
    </p:spTree>
    <p:extLst>
      <p:ext uri="{BB962C8B-B14F-4D97-AF65-F5344CB8AC3E}">
        <p14:creationId xmlns:p14="http://schemas.microsoft.com/office/powerpoint/2010/main" val="264215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in level of pH due to sugar over time:</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8458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0121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02943225B600774E915BA2C7DE889301" ma:contentTypeVersion="6" ma:contentTypeDescription="Create a new document." ma:contentTypeScope="" ma:versionID="4e07f81d553362aa9dd8994d99b47a20">
  <xsd:schema xmlns:xsd="http://www.w3.org/2001/XMLSchema" xmlns:xs="http://www.w3.org/2001/XMLSchema" xmlns:p="http://schemas.microsoft.com/office/2006/metadata/properties" xmlns:ns2="2773c6ec-81e5-4cca-8f30-56e38046ef00" xmlns:ns3="4fcd0e8f-9e8d-4d61-8b29-f5c2c64ff0a2" xmlns:ns4="f83d9bd0-d5f5-484c-bfdf-0c10f1e052c8" xmlns:ns5="98a58c6c-0c6a-4735-9794-66dbf75df29f" xmlns:ns6="5b8cec1f-45e7-4890-bbf0-fbf2b01e70bf" xmlns:ns7="7e528f08-11ff-4ecf-8797-7638c8d11f34" targetNamespace="http://schemas.microsoft.com/office/2006/metadata/properties" ma:root="true" ma:fieldsID="026a29d023f3c82d6adaadcb9e45af8a" ns2:_="" ns3:_="" ns4:_="" ns5:_="" ns6:_="" ns7:_="">
    <xsd:import namespace="2773c6ec-81e5-4cca-8f30-56e38046ef00"/>
    <xsd:import namespace="4fcd0e8f-9e8d-4d61-8b29-f5c2c64ff0a2"/>
    <xsd:import namespace="f83d9bd0-d5f5-484c-bfdf-0c10f1e052c8"/>
    <xsd:import namespace="98a58c6c-0c6a-4735-9794-66dbf75df29f"/>
    <xsd:import namespace="5b8cec1f-45e7-4890-bbf0-fbf2b01e70bf"/>
    <xsd:import namespace="7e528f08-11ff-4ecf-8797-7638c8d11f34"/>
    <xsd:element name="properties">
      <xsd:complexType>
        <xsd:sequence>
          <xsd:element name="documentManagement">
            <xsd:complexType>
              <xsd:all>
                <xsd:element ref="ns2:Doc_x0020_Type" minOccurs="0"/>
                <xsd:element ref="ns2:Doc_x0020_Subject" minOccurs="0"/>
                <xsd:element ref="ns3:Assigned_x0020_To0" minOccurs="0"/>
                <xsd:element ref="ns3:Project_x0020_ID" minOccurs="0"/>
                <xsd:element ref="ns4:Home" minOccurs="0"/>
                <xsd:element ref="ns3:Present" minOccurs="0"/>
                <xsd:element ref="ns5:_dlc_DocId" minOccurs="0"/>
                <xsd:element ref="ns5:_dlc_DocIdUrl" minOccurs="0"/>
                <xsd:element ref="ns5:_dlc_DocIdPersistId" minOccurs="0"/>
                <xsd:element ref="ns2:e67c2c055ae043d09da25150149f3d62" minOccurs="0"/>
                <xsd:element ref="ns2:TaxCatchAll" minOccurs="0"/>
                <xsd:element ref="ns2:SharedWithUsers" minOccurs="0"/>
                <xsd:element ref="ns6:SharedWithDetails" minOccurs="0"/>
                <xsd:element ref="ns2:TaxCatchAllLabel" minOccurs="0"/>
                <xsd:element ref="ns7:MediaServiceMetadata" minOccurs="0"/>
                <xsd:element ref="ns7: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3c6ec-81e5-4cca-8f30-56e38046ef00" elementFormDefault="qualified">
    <xsd:import namespace="http://schemas.microsoft.com/office/2006/documentManagement/types"/>
    <xsd:import namespace="http://schemas.microsoft.com/office/infopath/2007/PartnerControls"/>
    <xsd:element name="Doc_x0020_Type" ma:index="2" nillable="true" ma:displayName="​Doc Type" ma:format="Dropdown" ma:internalName="Doc_x0020_Type">
      <xsd:simpleType>
        <xsd:restriction base="dms:Choice">
          <xsd:enumeration value="Agenda"/>
          <xsd:enumeration value="Agreement"/>
          <xsd:enumeration value="Brochure"/>
          <xsd:enumeration value="Charter"/>
          <xsd:enumeration value="Code"/>
          <xsd:enumeration value="Contract"/>
          <xsd:enumeration value="Design"/>
          <xsd:enumeration value="Diagram"/>
          <xsd:enumeration value="Form"/>
          <xsd:enumeration value="Journal"/>
          <xsd:enumeration value="Letter"/>
          <xsd:enumeration value="Memorandum"/>
          <xsd:enumeration value="Minutes"/>
          <xsd:enumeration value="Notes"/>
          <xsd:enumeration value="Plan"/>
          <xsd:enumeration value="Policy"/>
          <xsd:enumeration value="Procedures"/>
          <xsd:enumeration value="Profile"/>
          <xsd:enumeration value="Record"/>
          <xsd:enumeration value="Report"/>
          <xsd:enumeration value="Reference"/>
          <xsd:enumeration value="Requirements"/>
          <xsd:enumeration value="Research"/>
          <xsd:enumeration value="Review"/>
          <xsd:enumeration value="Schedule"/>
          <xsd:enumeration value="Source"/>
          <xsd:enumeration value="Speech"/>
          <xsd:enumeration value="Survey"/>
          <xsd:enumeration value="Template"/>
          <xsd:enumeration value="Training"/>
          <xsd:enumeration value="Transcript"/>
          <xsd:enumeration value="Other"/>
        </xsd:restriction>
      </xsd:simpleType>
    </xsd:element>
    <xsd:element name="Doc_x0020_Subject" ma:index="3" nillable="true" ma:displayName="​Doc Subject" ma:format="Dropdown" ma:internalName="Doc_x0020_Subject">
      <xsd:simpleType>
        <xsd:restriction base="dms:Choice">
          <xsd:enumeration value="Administrative"/>
          <xsd:enumeration value="Business"/>
          <xsd:enumeration value="Governance"/>
          <xsd:enumeration value="Legal"/>
          <xsd:enumeration value="Legislative"/>
          <xsd:enumeration value="Management"/>
          <xsd:enumeration value="Medical"/>
          <xsd:enumeration value="Scientific"/>
          <xsd:enumeration value="Statistics"/>
          <xsd:enumeration value="Technical"/>
          <xsd:enumeration value="Other"/>
        </xsd:restriction>
      </xsd:simpleType>
    </xsd:element>
    <xsd:element name="e67c2c055ae043d09da25150149f3d62" ma:index="18" nillable="true" ma:taxonomy="true" ma:internalName="e67c2c055ae043d09da25150149f3d62" ma:taxonomyFieldName="Topic_x0020_Tag" ma:displayName="Topic Space Tag" ma:default="" ma:fieldId="{e67c2c05-5ae0-43d0-9da2-5150149f3d62}" ma:taxonomyMulti="true" ma:sspId="0ec6819c-d561-498f-ad6b-029f1b52bec6" ma:termSetId="b55bc1da-e7a9-4ebc-8f3d-0292a135c2d2"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8e035300-2479-40f3-af3d-8675ff565826}" ma:internalName="TaxCatchAll" ma:showField="CatchAllData" ma:web="2773c6ec-81e5-4cca-8f30-56e38046ef0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Label" ma:index="22" nillable="true" ma:displayName="Taxonomy Catch All Column1" ma:hidden="true" ma:list="{8e035300-2479-40f3-af3d-8675ff565826}" ma:internalName="TaxCatchAllLabel" ma:readOnly="true" ma:showField="CatchAllDataLabel" ma:web="2773c6ec-81e5-4cca-8f30-56e38046ef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cd0e8f-9e8d-4d61-8b29-f5c2c64ff0a2" elementFormDefault="qualified">
    <xsd:import namespace="http://schemas.microsoft.com/office/2006/documentManagement/types"/>
    <xsd:import namespace="http://schemas.microsoft.com/office/infopath/2007/PartnerControls"/>
    <xsd:element name="Assigned_x0020_To0" ma:index="4" nillable="true" ma:displayName="Assigned To" ma:list="UserInfo" ma:SharePointGroup="134"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ID" ma:index="5" nillable="true" ma:displayName="Project ID" ma:internalName="Project_x0020_ID">
      <xsd:simpleType>
        <xsd:restriction base="dms:Text">
          <xsd:maxLength value="255"/>
        </xsd:restriction>
      </xsd:simpleType>
    </xsd:element>
    <xsd:element name="Present" ma:index="7" nillable="true" ma:displayName="Presented" ma:default="0" ma:internalName="Pres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83d9bd0-d5f5-484c-bfdf-0c10f1e052c8" elementFormDefault="qualified">
    <xsd:import namespace="http://schemas.microsoft.com/office/2006/documentManagement/types"/>
    <xsd:import namespace="http://schemas.microsoft.com/office/infopath/2007/PartnerControls"/>
    <xsd:element name="Home" ma:index="6" nillable="true" ma:displayName="Home" ma:default="0" ma:internalName="Ho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8a58c6c-0c6a-4735-9794-66dbf75df2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b8cec1f-45e7-4890-bbf0-fbf2b01e70bf" elementFormDefault="qualified">
    <xsd:import namespace="http://schemas.microsoft.com/office/2006/documentManagement/types"/>
    <xsd:import namespace="http://schemas.microsoft.com/office/infopath/2007/PartnerControls"/>
    <xsd:element name="SharedWithDetails" ma:index="2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528f08-11ff-4ecf-8797-7638c8d11f34" elementFormDefault="qualified">
    <xsd:import namespace="http://schemas.microsoft.com/office/2006/documentManagement/types"/>
    <xsd:import namespace="http://schemas.microsoft.com/office/infopath/2007/PartnerControls"/>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roject_x0020_ID xmlns="4fcd0e8f-9e8d-4d61-8b29-f5c2c64ff0a2" xsi:nil="true"/>
    <Doc_x0020_Subject xmlns="2773c6ec-81e5-4cca-8f30-56e38046ef00" xsi:nil="true"/>
    <e67c2c055ae043d09da25150149f3d62 xmlns="2773c6ec-81e5-4cca-8f30-56e38046ef00">
      <Terms xmlns="http://schemas.microsoft.com/office/infopath/2007/PartnerControls"/>
    </e67c2c055ae043d09da25150149f3d62>
    <Assigned_x0020_To0 xmlns="4fcd0e8f-9e8d-4d61-8b29-f5c2c64ff0a2">
      <UserInfo>
        <DisplayName/>
        <AccountId xsi:nil="true"/>
        <AccountType/>
      </UserInfo>
    </Assigned_x0020_To0>
    <Doc_x0020_Type xmlns="2773c6ec-81e5-4cca-8f30-56e38046ef00" xsi:nil="true"/>
    <TaxCatchAll xmlns="2773c6ec-81e5-4cca-8f30-56e38046ef00"/>
    <Home xmlns="f83d9bd0-d5f5-484c-bfdf-0c10f1e052c8">false</Home>
    <Present xmlns="4fcd0e8f-9e8d-4d61-8b29-f5c2c64ff0a2">false</Present>
  </documentManagement>
</p:properties>
</file>

<file path=customXml/itemProps1.xml><?xml version="1.0" encoding="utf-8"?>
<ds:datastoreItem xmlns:ds="http://schemas.openxmlformats.org/officeDocument/2006/customXml" ds:itemID="{11EFA47E-A5F0-4D14-B53B-7CA21A722C58}">
  <ds:schemaRefs>
    <ds:schemaRef ds:uri="http://schemas.microsoft.com/sharepoint/v3/contenttype/forms"/>
  </ds:schemaRefs>
</ds:datastoreItem>
</file>

<file path=customXml/itemProps2.xml><?xml version="1.0" encoding="utf-8"?>
<ds:datastoreItem xmlns:ds="http://schemas.openxmlformats.org/officeDocument/2006/customXml" ds:itemID="{1F80AECB-C54A-4A85-A8A3-16E24B785DA5}">
  <ds:schemaRefs>
    <ds:schemaRef ds:uri="http://schemas.microsoft.com/sharepoint/events"/>
  </ds:schemaRefs>
</ds:datastoreItem>
</file>

<file path=customXml/itemProps3.xml><?xml version="1.0" encoding="utf-8"?>
<ds:datastoreItem xmlns:ds="http://schemas.openxmlformats.org/officeDocument/2006/customXml" ds:itemID="{E15AE997-5607-4B7B-915E-1A8C0711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3c6ec-81e5-4cca-8f30-56e38046ef00"/>
    <ds:schemaRef ds:uri="4fcd0e8f-9e8d-4d61-8b29-f5c2c64ff0a2"/>
    <ds:schemaRef ds:uri="f83d9bd0-d5f5-484c-bfdf-0c10f1e052c8"/>
    <ds:schemaRef ds:uri="98a58c6c-0c6a-4735-9794-66dbf75df29f"/>
    <ds:schemaRef ds:uri="5b8cec1f-45e7-4890-bbf0-fbf2b01e70bf"/>
    <ds:schemaRef ds:uri="7e528f08-11ff-4ecf-8797-7638c8d11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31E8427-239B-49D1-BB4B-8BCC310B7A0E}">
  <ds:schemaRefs>
    <ds:schemaRef ds:uri="7e528f08-11ff-4ecf-8797-7638c8d11f34"/>
    <ds:schemaRef ds:uri="http://purl.org/dc/elements/1.1/"/>
    <ds:schemaRef ds:uri="http://schemas.microsoft.com/office/2006/documentManagement/types"/>
    <ds:schemaRef ds:uri="http://www.w3.org/XML/1998/namespace"/>
    <ds:schemaRef ds:uri="http://purl.org/dc/dcmitype/"/>
    <ds:schemaRef ds:uri="4fcd0e8f-9e8d-4d61-8b29-f5c2c64ff0a2"/>
    <ds:schemaRef ds:uri="5b8cec1f-45e7-4890-bbf0-fbf2b01e70bf"/>
    <ds:schemaRef ds:uri="f83d9bd0-d5f5-484c-bfdf-0c10f1e052c8"/>
    <ds:schemaRef ds:uri="http://schemas.microsoft.com/office/infopath/2007/PartnerControls"/>
    <ds:schemaRef ds:uri="http://purl.org/dc/terms/"/>
    <ds:schemaRef ds:uri="http://schemas.openxmlformats.org/package/2006/metadata/core-properties"/>
    <ds:schemaRef ds:uri="98a58c6c-0c6a-4735-9794-66dbf75df29f"/>
    <ds:schemaRef ds:uri="2773c6ec-81e5-4cca-8f30-56e38046ef0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1590</TotalTime>
  <Words>1217</Words>
  <Application>Microsoft Office PowerPoint</Application>
  <PresentationFormat>On-screen Show (4:3)</PresentationFormat>
  <Paragraphs>233</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   Oral  health Assessment &amp;    Fluoride Varnish Application</vt:lpstr>
      <vt:lpstr>A Call to Action</vt:lpstr>
      <vt:lpstr>A New Approach</vt:lpstr>
      <vt:lpstr>Oral Health is a Primary Care Homerun</vt:lpstr>
      <vt:lpstr>A Partnership</vt:lpstr>
      <vt:lpstr>Early Childhood Caries (ECC)</vt:lpstr>
      <vt:lpstr>ECC Etiology </vt:lpstr>
      <vt:lpstr>Etiology: Sugar   </vt:lpstr>
      <vt:lpstr>Change in level of pH due to sugar over time:</vt:lpstr>
      <vt:lpstr>Etiology:  Teeth</vt:lpstr>
      <vt:lpstr>Start</vt:lpstr>
      <vt:lpstr>ASK</vt:lpstr>
      <vt:lpstr>ASK</vt:lpstr>
      <vt:lpstr>LOOK</vt:lpstr>
      <vt:lpstr>LOOK</vt:lpstr>
      <vt:lpstr>Tooth Decay</vt:lpstr>
      <vt:lpstr>Severe Tooth Decay</vt:lpstr>
      <vt:lpstr>Decay May Look Small From the Outside, But…</vt:lpstr>
      <vt:lpstr>LOOK</vt:lpstr>
      <vt:lpstr>Restorations (fillings)</vt:lpstr>
      <vt:lpstr>LOOK</vt:lpstr>
      <vt:lpstr>LOOK</vt:lpstr>
      <vt:lpstr>LOOK</vt:lpstr>
      <vt:lpstr>LOOK</vt:lpstr>
      <vt:lpstr>LOOK</vt:lpstr>
      <vt:lpstr>DECIDE</vt:lpstr>
      <vt:lpstr>ACT</vt:lpstr>
      <vt:lpstr>DOCUMENT</vt:lpstr>
      <vt:lpstr>PowerPoint Presentation</vt:lpstr>
      <vt:lpstr>FLUORIDE VARNISH</vt:lpstr>
      <vt:lpstr>How Much Fluoride Varnish</vt:lpstr>
      <vt:lpstr>Application of Fluoride Varnish</vt:lpstr>
      <vt:lpstr>Knee to Knee Application  with the Parent </vt:lpstr>
      <vt:lpstr>Knee to Knee Application  with the Parent </vt:lpstr>
      <vt:lpstr>Exam Table Application</vt:lpstr>
      <vt:lpstr>Dry Teeth with Gauze</vt:lpstr>
      <vt:lpstr>Apply a Thin Coat</vt:lpstr>
      <vt:lpstr>THIN TO WIN</vt:lpstr>
      <vt:lpstr>Post-Application Instructions</vt:lpstr>
      <vt:lpstr>Contraindication to Fluoride Varnish</vt:lpstr>
      <vt:lpstr>Fluoride Varnish and Oral Health Assessment            Code Both Each Time Fluoride Varnish Is Applied</vt:lpstr>
      <vt:lpstr>Patient Information</vt:lpstr>
      <vt:lpstr>Help Protect Our Teeth  They Are Very Useful</vt:lpstr>
      <vt:lpstr>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Veran Fairrow</dc:creator>
  <cp:lastModifiedBy>Holly Burns</cp:lastModifiedBy>
  <cp:revision>75</cp:revision>
  <cp:lastPrinted>2015-11-05T19:08:52Z</cp:lastPrinted>
  <dcterms:created xsi:type="dcterms:W3CDTF">2015-03-06T17:53:07Z</dcterms:created>
  <dcterms:modified xsi:type="dcterms:W3CDTF">2017-09-22T17:43:20Z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0x01010002943225B600774E915BA2C7DE889301</vt:lpwstr>
  </property>
</Properties>
</file>