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8"/>
  </p:notesMasterIdLst>
  <p:sldIdLst>
    <p:sldId id="256" r:id="rId6"/>
    <p:sldId id="274" r:id="rId7"/>
    <p:sldId id="259" r:id="rId8"/>
    <p:sldId id="277" r:id="rId9"/>
    <p:sldId id="257" r:id="rId10"/>
    <p:sldId id="258" r:id="rId11"/>
    <p:sldId id="266" r:id="rId12"/>
    <p:sldId id="267" r:id="rId13"/>
    <p:sldId id="260" r:id="rId14"/>
    <p:sldId id="268" r:id="rId15"/>
    <p:sldId id="279" r:id="rId16"/>
    <p:sldId id="278" r:id="rId17"/>
    <p:sldId id="270" r:id="rId18"/>
    <p:sldId id="269" r:id="rId19"/>
    <p:sldId id="271" r:id="rId20"/>
    <p:sldId id="273" r:id="rId21"/>
    <p:sldId id="272" r:id="rId22"/>
    <p:sldId id="275" r:id="rId23"/>
    <p:sldId id="276" r:id="rId24"/>
    <p:sldId id="262" r:id="rId25"/>
    <p:sldId id="264" r:id="rId26"/>
    <p:sldId id="26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312C51-C834-D5F2-736F-33191F277E12}" name="Jennifer R. Hamilton" initials="JH" userId="S::dc47595@tn.gov::ed796d59-72c6-406a-86f8-961be8314bc8" providerId="AD"/>
  <p188:author id="{833B1958-1BD2-478A-68BF-97C57D876A9F}" name="Donald Perry" initials="DP" userId="S::DC47432@tn.gov::288437e5-8ec1-4b07-b2c0-fec3bf8a0a18" providerId="AD"/>
  <p188:author id="{C03E73E0-DF15-CB03-3654-BF42BC1829AF}" name="Savannah Childress" initials="SC" userId="S::DC0149X@tn.gov::90e2bd83-8c7c-4e55-a0b7-acbe29b9f3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567FF7-5308-AA49-023A-C4516D48DB26}" v="2" dt="2023-01-29T20:29:26.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4599"/>
  </p:normalViewPr>
  <p:slideViewPr>
    <p:cSldViewPr snapToGrid="0">
      <p:cViewPr varScale="1">
        <p:scale>
          <a:sx n="106" d="100"/>
          <a:sy n="106" d="100"/>
        </p:scale>
        <p:origin x="3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Coleman" userId="S::dc47365@tn.gov::26a2a94f-9724-4083-8f40-3a401afb8a17" providerId="AD" clId="Web-{69567FF7-5308-AA49-023A-C4516D48DB26}"/>
    <pc:docChg chg="addSld">
      <pc:chgData name="Matthew Coleman" userId="S::dc47365@tn.gov::26a2a94f-9724-4083-8f40-3a401afb8a17" providerId="AD" clId="Web-{69567FF7-5308-AA49-023A-C4516D48DB26}" dt="2023-01-29T20:29:26.555" v="1"/>
      <pc:docMkLst>
        <pc:docMk/>
      </pc:docMkLst>
      <pc:sldChg chg="add replId">
        <pc:chgData name="Matthew Coleman" userId="S::dc47365@tn.gov::26a2a94f-9724-4083-8f40-3a401afb8a17" providerId="AD" clId="Web-{69567FF7-5308-AA49-023A-C4516D48DB26}" dt="2023-01-29T20:28:07.226" v="0"/>
        <pc:sldMkLst>
          <pc:docMk/>
          <pc:sldMk cId="848919008" sldId="278"/>
        </pc:sldMkLst>
      </pc:sldChg>
      <pc:sldChg chg="add replId">
        <pc:chgData name="Matthew Coleman" userId="S::dc47365@tn.gov::26a2a94f-9724-4083-8f40-3a401afb8a17" providerId="AD" clId="Web-{69567FF7-5308-AA49-023A-C4516D48DB26}" dt="2023-01-29T20:29:26.555" v="1"/>
        <pc:sldMkLst>
          <pc:docMk/>
          <pc:sldMk cId="475744179"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196C7-C2EA-E34B-9087-9BDF33758C33}" type="datetimeFigureOut">
              <a:rPr lang="en-US" smtClean="0"/>
              <a:t>1/29/2023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D14C52-E268-884E-A11E-6DCC90FD6E2C}" type="slidenum">
              <a:rPr lang="en-US" smtClean="0"/>
              <a:t>‹#›</a:t>
            </a:fld>
            <a:endParaRPr lang="en-US"/>
          </a:p>
        </p:txBody>
      </p:sp>
    </p:spTree>
    <p:extLst>
      <p:ext uri="{BB962C8B-B14F-4D97-AF65-F5344CB8AC3E}">
        <p14:creationId xmlns:p14="http://schemas.microsoft.com/office/powerpoint/2010/main" val="208078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Definition from CDC. https://www.cdc.gov/chronicdisease/healthequity/index.htm  Update definition if/when TDH develops specific language.</a:t>
            </a:r>
          </a:p>
          <a:p>
            <a:endParaRPr lang="en-US" dirty="0"/>
          </a:p>
          <a:p>
            <a:r>
              <a:rPr lang="en-US" dirty="0"/>
              <a:t>“Attain their full health potential” adapted from “attain his or her full health potential”**</a:t>
            </a:r>
          </a:p>
        </p:txBody>
      </p:sp>
      <p:sp>
        <p:nvSpPr>
          <p:cNvPr id="4" name="Slide Number Placeholder 3"/>
          <p:cNvSpPr>
            <a:spLocks noGrp="1"/>
          </p:cNvSpPr>
          <p:nvPr>
            <p:ph type="sldNum" sz="quarter" idx="5"/>
          </p:nvPr>
        </p:nvSpPr>
        <p:spPr/>
        <p:txBody>
          <a:bodyPr/>
          <a:lstStyle/>
          <a:p>
            <a:fld id="{1CD14C52-E268-884E-A11E-6DCC90FD6E2C}" type="slidenum">
              <a:rPr lang="en-US" smtClean="0"/>
              <a:t>2</a:t>
            </a:fld>
            <a:endParaRPr lang="en-US"/>
          </a:p>
        </p:txBody>
      </p:sp>
    </p:spTree>
    <p:extLst>
      <p:ext uri="{BB962C8B-B14F-4D97-AF65-F5344CB8AC3E}">
        <p14:creationId xmlns:p14="http://schemas.microsoft.com/office/powerpoint/2010/main" val="2447138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completing the root cause analysis exercise, we may decide to do this power analysis if we want to brainstorm what partners and organizations may be best to partner with when it comes to our action steps. For example, it may not be the best use of our time to reach out to people that fit into the lower left-hand quadrant of being less influential and strongly opposed to our goal. But it would probably be more worthwhile for us to reach out to people or organizations that fall onto the right side of the column when looking for support.</a:t>
            </a:r>
          </a:p>
        </p:txBody>
      </p:sp>
      <p:sp>
        <p:nvSpPr>
          <p:cNvPr id="4" name="Slide Number Placeholder 3"/>
          <p:cNvSpPr>
            <a:spLocks noGrp="1"/>
          </p:cNvSpPr>
          <p:nvPr>
            <p:ph type="sldNum" sz="quarter" idx="5"/>
          </p:nvPr>
        </p:nvSpPr>
        <p:spPr/>
        <p:txBody>
          <a:bodyPr/>
          <a:lstStyle/>
          <a:p>
            <a:fld id="{1CD14C52-E268-884E-A11E-6DCC90FD6E2C}" type="slidenum">
              <a:rPr lang="en-US" smtClean="0"/>
              <a:t>16</a:t>
            </a:fld>
            <a:endParaRPr lang="en-US"/>
          </a:p>
        </p:txBody>
      </p:sp>
    </p:spTree>
    <p:extLst>
      <p:ext uri="{BB962C8B-B14F-4D97-AF65-F5344CB8AC3E}">
        <p14:creationId xmlns:p14="http://schemas.microsoft.com/office/powerpoint/2010/main" val="2974237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doing activity via Google Jamboard, copy and paste your team’s link into the chat now.***</a:t>
            </a:r>
          </a:p>
          <a:p>
            <a:endParaRPr lang="en-US"/>
          </a:p>
          <a:p>
            <a:r>
              <a:rPr lang="en-US"/>
              <a:t>Before transitioning to this activity, it is important to state that all forms of knowledge are valued in this exercise. Whether it come from lived experience, research, professional experience, or secondhand knowledge, it is important for us to have these different perspectives as we approach [insert team’s objective here]. This will give us a richer understanding of the system and upstream factors that contribute to the issue/problem that we are going to workshop.</a:t>
            </a:r>
          </a:p>
        </p:txBody>
      </p:sp>
      <p:sp>
        <p:nvSpPr>
          <p:cNvPr id="4" name="Slide Number Placeholder 3"/>
          <p:cNvSpPr>
            <a:spLocks noGrp="1"/>
          </p:cNvSpPr>
          <p:nvPr>
            <p:ph type="sldNum" sz="quarter" idx="5"/>
          </p:nvPr>
        </p:nvSpPr>
        <p:spPr/>
        <p:txBody>
          <a:bodyPr/>
          <a:lstStyle/>
          <a:p>
            <a:fld id="{1CD14C52-E268-884E-A11E-6DCC90FD6E2C}" type="slidenum">
              <a:rPr lang="en-US" smtClean="0"/>
              <a:t>18</a:t>
            </a:fld>
            <a:endParaRPr lang="en-US"/>
          </a:p>
        </p:txBody>
      </p:sp>
    </p:spTree>
    <p:extLst>
      <p:ext uri="{BB962C8B-B14F-4D97-AF65-F5344CB8AC3E}">
        <p14:creationId xmlns:p14="http://schemas.microsoft.com/office/powerpoint/2010/main" val="316542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 official equity statement later. Include a land acknowledgement?</a:t>
            </a:r>
          </a:p>
        </p:txBody>
      </p:sp>
      <p:sp>
        <p:nvSpPr>
          <p:cNvPr id="4" name="Slide Number Placeholder 3"/>
          <p:cNvSpPr>
            <a:spLocks noGrp="1"/>
          </p:cNvSpPr>
          <p:nvPr>
            <p:ph type="sldNum" sz="quarter" idx="5"/>
          </p:nvPr>
        </p:nvSpPr>
        <p:spPr/>
        <p:txBody>
          <a:bodyPr/>
          <a:lstStyle/>
          <a:p>
            <a:fld id="{1CD14C52-E268-884E-A11E-6DCC90FD6E2C}" type="slidenum">
              <a:rPr lang="en-US" smtClean="0"/>
              <a:t>3</a:t>
            </a:fld>
            <a:endParaRPr lang="en-US"/>
          </a:p>
        </p:txBody>
      </p:sp>
    </p:spTree>
    <p:extLst>
      <p:ext uri="{BB962C8B-B14F-4D97-AF65-F5344CB8AC3E}">
        <p14:creationId xmlns:p14="http://schemas.microsoft.com/office/powerpoint/2010/main" val="3544109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https://pubmed.ncbi.nlm.nih.gov/12889576/#:~:text=Upstream%20thinking%20considers%20the%20social,manifest%20at%20the%20population%20level.</a:t>
            </a:r>
          </a:p>
          <a:p>
            <a:endParaRPr lang="en-US"/>
          </a:p>
          <a:p>
            <a:r>
              <a:rPr lang="en-US" sz="1200"/>
              <a:t>Considers the social, economic, and environmental origins of health outcomes that occur at the population level. </a:t>
            </a:r>
          </a:p>
          <a:p>
            <a:pPr marL="0" indent="0">
              <a:buNone/>
            </a:pPr>
            <a:endParaRPr lang="en-US" sz="1200"/>
          </a:p>
          <a:p>
            <a:r>
              <a:rPr lang="en-US" sz="1200"/>
              <a:t>A preventive way to address population health issues </a:t>
            </a:r>
            <a:r>
              <a:rPr lang="en-US" sz="1200" b="1"/>
              <a:t>before</a:t>
            </a:r>
            <a:r>
              <a:rPr lang="en-US" sz="1200" b="1" i="1"/>
              <a:t> </a:t>
            </a:r>
            <a:r>
              <a:rPr lang="en-US" sz="1200"/>
              <a:t>they occur.</a:t>
            </a:r>
          </a:p>
          <a:p>
            <a:endParaRPr lang="en-US"/>
          </a:p>
        </p:txBody>
      </p:sp>
      <p:sp>
        <p:nvSpPr>
          <p:cNvPr id="4" name="Slide Number Placeholder 3"/>
          <p:cNvSpPr>
            <a:spLocks noGrp="1"/>
          </p:cNvSpPr>
          <p:nvPr>
            <p:ph type="sldNum" sz="quarter" idx="5"/>
          </p:nvPr>
        </p:nvSpPr>
        <p:spPr/>
        <p:txBody>
          <a:bodyPr/>
          <a:lstStyle/>
          <a:p>
            <a:fld id="{1CD14C52-E268-884E-A11E-6DCC90FD6E2C}" type="slidenum">
              <a:rPr lang="en-US" smtClean="0"/>
              <a:t>7</a:t>
            </a:fld>
            <a:endParaRPr lang="en-US"/>
          </a:p>
        </p:txBody>
      </p:sp>
    </p:spTree>
    <p:extLst>
      <p:ext uri="{BB962C8B-B14F-4D97-AF65-F5344CB8AC3E}">
        <p14:creationId xmlns:p14="http://schemas.microsoft.com/office/powerpoint/2010/main" val="1043017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way to make sense of the complexity of the world by examining relationships between people, organizations, policies, social phenomena etc. as it relates to a particular health outcome.</a:t>
            </a:r>
          </a:p>
          <a:p>
            <a:endParaRPr lang="en-US"/>
          </a:p>
          <a:p>
            <a:r>
              <a:rPr lang="en-US"/>
              <a:t>Helps us understand the </a:t>
            </a:r>
            <a:r>
              <a:rPr lang="en-US" b="1"/>
              <a:t>context</a:t>
            </a:r>
            <a:r>
              <a:rPr lang="en-US"/>
              <a:t> of a particular health outcome.</a:t>
            </a:r>
          </a:p>
          <a:p>
            <a:endParaRPr lang="en-US"/>
          </a:p>
          <a:p>
            <a:r>
              <a:rPr lang="en-US"/>
              <a:t>“The whole is greater than the sum of its parts”</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1CD14C52-E268-884E-A11E-6DCC90FD6E2C}" type="slidenum">
              <a:rPr lang="en-US" smtClean="0"/>
              <a:t>8</a:t>
            </a:fld>
            <a:endParaRPr lang="en-US"/>
          </a:p>
        </p:txBody>
      </p:sp>
    </p:spTree>
    <p:extLst>
      <p:ext uri="{BB962C8B-B14F-4D97-AF65-F5344CB8AC3E}">
        <p14:creationId xmlns:p14="http://schemas.microsoft.com/office/powerpoint/2010/main" val="4235706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move into the exercise portion of our meeting. Here you see an outline of the process that we will go through (together or in breakout groups) to begin practicing systems thinking and upstream thinking as it relates to our line of work doing [insert current project/team goal]. The following slides show examples of how your team might progress through the activity.</a:t>
            </a:r>
          </a:p>
        </p:txBody>
      </p:sp>
      <p:sp>
        <p:nvSpPr>
          <p:cNvPr id="4" name="Slide Number Placeholder 3"/>
          <p:cNvSpPr>
            <a:spLocks noGrp="1"/>
          </p:cNvSpPr>
          <p:nvPr>
            <p:ph type="sldNum" sz="quarter" idx="5"/>
          </p:nvPr>
        </p:nvSpPr>
        <p:spPr/>
        <p:txBody>
          <a:bodyPr/>
          <a:lstStyle/>
          <a:p>
            <a:fld id="{1CD14C52-E268-884E-A11E-6DCC90FD6E2C}" type="slidenum">
              <a:rPr lang="en-US" smtClean="0"/>
              <a:t>9</a:t>
            </a:fld>
            <a:endParaRPr lang="en-US"/>
          </a:p>
        </p:txBody>
      </p:sp>
    </p:spTree>
    <p:extLst>
      <p:ext uri="{BB962C8B-B14F-4D97-AF65-F5344CB8AC3E}">
        <p14:creationId xmlns:p14="http://schemas.microsoft.com/office/powerpoint/2010/main" val="1517834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will see when we begin the 5 Why’s portion of the activity. In the top white box where we will write our problem statement. In other words, what is the health outcome/project goal that we are addressing with this activity? Then each person will have their own column to brainstorm what factors may contribute to that issue, and potentially uncover the root cause(s).</a:t>
            </a:r>
          </a:p>
        </p:txBody>
      </p:sp>
      <p:sp>
        <p:nvSpPr>
          <p:cNvPr id="4" name="Slide Number Placeholder 3"/>
          <p:cNvSpPr>
            <a:spLocks noGrp="1"/>
          </p:cNvSpPr>
          <p:nvPr>
            <p:ph type="sldNum" sz="quarter" idx="5"/>
          </p:nvPr>
        </p:nvSpPr>
        <p:spPr/>
        <p:txBody>
          <a:bodyPr/>
          <a:lstStyle/>
          <a:p>
            <a:fld id="{1CD14C52-E268-884E-A11E-6DCC90FD6E2C}" type="slidenum">
              <a:rPr lang="en-US" smtClean="0"/>
              <a:t>10</a:t>
            </a:fld>
            <a:endParaRPr lang="en-US"/>
          </a:p>
        </p:txBody>
      </p:sp>
    </p:spTree>
    <p:extLst>
      <p:ext uri="{BB962C8B-B14F-4D97-AF65-F5344CB8AC3E}">
        <p14:creationId xmlns:p14="http://schemas.microsoft.com/office/powerpoint/2010/main" val="4244231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D14C52-E268-884E-A11E-6DCC90FD6E2C}" type="slidenum">
              <a:rPr lang="en-US" smtClean="0"/>
              <a:t>11</a:t>
            </a:fld>
            <a:endParaRPr lang="en-US"/>
          </a:p>
        </p:txBody>
      </p:sp>
    </p:spTree>
    <p:extLst>
      <p:ext uri="{BB962C8B-B14F-4D97-AF65-F5344CB8AC3E}">
        <p14:creationId xmlns:p14="http://schemas.microsoft.com/office/powerpoint/2010/main" val="3825664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completing the 5 Why’s, we’ll move into part 2– the fishbone diagram. This chart is designed as an intermediary step between the 5 Why’s and the Fishbone Diagram. After discussing each person’s line of thinking from part 1, we will develop 2-5 categories of common themes that we noticed. This is meant to help organize and expand upon our ideas before moving into the diagram.</a:t>
            </a:r>
          </a:p>
        </p:txBody>
      </p:sp>
      <p:sp>
        <p:nvSpPr>
          <p:cNvPr id="4" name="Slide Number Placeholder 3"/>
          <p:cNvSpPr>
            <a:spLocks noGrp="1"/>
          </p:cNvSpPr>
          <p:nvPr>
            <p:ph type="sldNum" sz="quarter" idx="5"/>
          </p:nvPr>
        </p:nvSpPr>
        <p:spPr/>
        <p:txBody>
          <a:bodyPr/>
          <a:lstStyle/>
          <a:p>
            <a:fld id="{1CD14C52-E268-884E-A11E-6DCC90FD6E2C}" type="slidenum">
              <a:rPr lang="en-US" smtClean="0"/>
              <a:t>12</a:t>
            </a:fld>
            <a:endParaRPr lang="en-US"/>
          </a:p>
        </p:txBody>
      </p:sp>
    </p:spTree>
    <p:extLst>
      <p:ext uri="{BB962C8B-B14F-4D97-AF65-F5344CB8AC3E}">
        <p14:creationId xmlns:p14="http://schemas.microsoft.com/office/powerpoint/2010/main" val="256266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after discussing common themes and fleshing out our ideas, we will use those same categories to fill out our Fishbone Diagram. If we haven’t gotten to this point already in the exercise, the fishbone diagram is where we want to start narrowing down on what may be the root cause(s) that we want to address regarding the issue/problem statement.</a:t>
            </a:r>
          </a:p>
        </p:txBody>
      </p:sp>
      <p:sp>
        <p:nvSpPr>
          <p:cNvPr id="4" name="Slide Number Placeholder 3"/>
          <p:cNvSpPr>
            <a:spLocks noGrp="1"/>
          </p:cNvSpPr>
          <p:nvPr>
            <p:ph type="sldNum" sz="quarter" idx="5"/>
          </p:nvPr>
        </p:nvSpPr>
        <p:spPr/>
        <p:txBody>
          <a:bodyPr/>
          <a:lstStyle/>
          <a:p>
            <a:fld id="{1CD14C52-E268-884E-A11E-6DCC90FD6E2C}" type="slidenum">
              <a:rPr lang="en-US" smtClean="0"/>
              <a:t>14</a:t>
            </a:fld>
            <a:endParaRPr lang="en-US"/>
          </a:p>
        </p:txBody>
      </p:sp>
    </p:spTree>
    <p:extLst>
      <p:ext uri="{BB962C8B-B14F-4D97-AF65-F5344CB8AC3E}">
        <p14:creationId xmlns:p14="http://schemas.microsoft.com/office/powerpoint/2010/main" val="1488611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556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a:t>
            </a:r>
          </a:p>
          <a:p>
            <a:pPr lvl="0"/>
            <a:r>
              <a:rPr lang="en-US"/>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 y="24384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mailto:john.vick@tn.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18F29-A171-204C-B1EF-B115FD41D65E}"/>
              </a:ext>
            </a:extLst>
          </p:cNvPr>
          <p:cNvSpPr>
            <a:spLocks noGrp="1"/>
          </p:cNvSpPr>
          <p:nvPr>
            <p:ph type="ctrTitle"/>
          </p:nvPr>
        </p:nvSpPr>
        <p:spPr/>
        <p:txBody>
          <a:bodyPr/>
          <a:lstStyle/>
          <a:p>
            <a:r>
              <a:rPr lang="en-US"/>
              <a:t>Root Cause Analysis Toolkit</a:t>
            </a:r>
          </a:p>
        </p:txBody>
      </p:sp>
      <p:sp>
        <p:nvSpPr>
          <p:cNvPr id="3" name="Text Placeholder 2">
            <a:extLst>
              <a:ext uri="{FF2B5EF4-FFF2-40B4-BE49-F238E27FC236}">
                <a16:creationId xmlns:a16="http://schemas.microsoft.com/office/drawing/2014/main" id="{3EA7BC95-85CC-5749-860E-F8B4678E149C}"/>
              </a:ext>
            </a:extLst>
          </p:cNvPr>
          <p:cNvSpPr>
            <a:spLocks noGrp="1"/>
          </p:cNvSpPr>
          <p:nvPr>
            <p:ph type="body" sz="quarter" idx="12"/>
          </p:nvPr>
        </p:nvSpPr>
        <p:spPr/>
        <p:txBody>
          <a:bodyPr>
            <a:normAutofit/>
          </a:bodyPr>
          <a:lstStyle/>
          <a:p>
            <a:r>
              <a:rPr lang="en-US"/>
              <a:t>Equity, Prevention, and Systems Thinking</a:t>
            </a:r>
          </a:p>
        </p:txBody>
      </p:sp>
      <p:sp>
        <p:nvSpPr>
          <p:cNvPr id="4" name="Text Placeholder 3">
            <a:extLst>
              <a:ext uri="{FF2B5EF4-FFF2-40B4-BE49-F238E27FC236}">
                <a16:creationId xmlns:a16="http://schemas.microsoft.com/office/drawing/2014/main" id="{25480637-A16F-784E-8CDE-A580F9053D23}"/>
              </a:ext>
            </a:extLst>
          </p:cNvPr>
          <p:cNvSpPr>
            <a:spLocks noGrp="1"/>
          </p:cNvSpPr>
          <p:nvPr>
            <p:ph type="body" sz="quarter" idx="11"/>
          </p:nvPr>
        </p:nvSpPr>
        <p:spPr/>
        <p:txBody>
          <a:bodyPr/>
          <a:lstStyle/>
          <a:p>
            <a:r>
              <a:rPr lang="en-US"/>
              <a:t>December 2022</a:t>
            </a:r>
          </a:p>
        </p:txBody>
      </p:sp>
    </p:spTree>
    <p:extLst>
      <p:ext uri="{BB962C8B-B14F-4D97-AF65-F5344CB8AC3E}">
        <p14:creationId xmlns:p14="http://schemas.microsoft.com/office/powerpoint/2010/main" val="3079778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F48F-33C5-A34B-AB86-607A956FBA8C}"/>
              </a:ext>
            </a:extLst>
          </p:cNvPr>
          <p:cNvSpPr>
            <a:spLocks noGrp="1"/>
          </p:cNvSpPr>
          <p:nvPr>
            <p:ph type="title"/>
          </p:nvPr>
        </p:nvSpPr>
        <p:spPr>
          <a:xfrm>
            <a:off x="152400" y="177803"/>
            <a:ext cx="8839200" cy="825500"/>
          </a:xfrm>
        </p:spPr>
        <p:txBody>
          <a:bodyPr anchor="ctr">
            <a:normAutofit/>
          </a:bodyPr>
          <a:lstStyle/>
          <a:p>
            <a:r>
              <a:rPr lang="en-US"/>
              <a:t>The 5 Why’s</a:t>
            </a:r>
          </a:p>
        </p:txBody>
      </p:sp>
      <p:pic>
        <p:nvPicPr>
          <p:cNvPr id="4" name="Picture 3" descr="Chart, table&#10;&#10;Description automatically generated">
            <a:extLst>
              <a:ext uri="{FF2B5EF4-FFF2-40B4-BE49-F238E27FC236}">
                <a16:creationId xmlns:a16="http://schemas.microsoft.com/office/drawing/2014/main" id="{C81C6E55-423C-0343-9748-BD184EFA6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57" y="1193800"/>
            <a:ext cx="8298685" cy="4958465"/>
          </a:xfrm>
          <a:prstGeom prst="rect">
            <a:avLst/>
          </a:prstGeom>
          <a:noFill/>
        </p:spPr>
      </p:pic>
    </p:spTree>
    <p:extLst>
      <p:ext uri="{BB962C8B-B14F-4D97-AF65-F5344CB8AC3E}">
        <p14:creationId xmlns:p14="http://schemas.microsoft.com/office/powerpoint/2010/main" val="47002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8E4D-A763-7744-B3B5-B1246D48B415}"/>
              </a:ext>
            </a:extLst>
          </p:cNvPr>
          <p:cNvSpPr>
            <a:spLocks noGrp="1"/>
          </p:cNvSpPr>
          <p:nvPr>
            <p:ph type="title"/>
          </p:nvPr>
        </p:nvSpPr>
        <p:spPr/>
        <p:txBody>
          <a:bodyPr/>
          <a:lstStyle/>
          <a:p>
            <a:r>
              <a:rPr lang="en-US" dirty="0"/>
              <a:t>The Purpose of the Exercise</a:t>
            </a:r>
          </a:p>
        </p:txBody>
      </p:sp>
      <p:sp>
        <p:nvSpPr>
          <p:cNvPr id="3" name="Content Placeholder 2">
            <a:extLst>
              <a:ext uri="{FF2B5EF4-FFF2-40B4-BE49-F238E27FC236}">
                <a16:creationId xmlns:a16="http://schemas.microsoft.com/office/drawing/2014/main" id="{D4062783-D3C2-2441-B562-192FE1C56B45}"/>
              </a:ext>
            </a:extLst>
          </p:cNvPr>
          <p:cNvSpPr>
            <a:spLocks noGrp="1"/>
          </p:cNvSpPr>
          <p:nvPr>
            <p:ph idx="1"/>
          </p:nvPr>
        </p:nvSpPr>
        <p:spPr>
          <a:xfrm>
            <a:off x="228600" y="1290053"/>
            <a:ext cx="8763000" cy="4593389"/>
          </a:xfrm>
        </p:spPr>
        <p:txBody>
          <a:bodyPr>
            <a:normAutofit/>
          </a:bodyPr>
          <a:lstStyle/>
          <a:p>
            <a:r>
              <a:rPr lang="en-US" dirty="0"/>
              <a:t>The purpose of this exercise is to engage </a:t>
            </a:r>
            <a:r>
              <a:rPr lang="en-US" b="1" dirty="0"/>
              <a:t>upstream </a:t>
            </a:r>
            <a:r>
              <a:rPr lang="en-US" dirty="0"/>
              <a:t>and </a:t>
            </a:r>
            <a:r>
              <a:rPr lang="en-US" b="1" dirty="0"/>
              <a:t>systems thinking </a:t>
            </a:r>
            <a:r>
              <a:rPr lang="en-US" dirty="0"/>
              <a:t>to address health outcomes in our communities. </a:t>
            </a:r>
          </a:p>
          <a:p>
            <a:pPr marL="0" indent="0">
              <a:buNone/>
            </a:pPr>
            <a:endParaRPr lang="en-US" dirty="0"/>
          </a:p>
          <a:p>
            <a:pPr marL="0" indent="0">
              <a:buNone/>
            </a:pPr>
            <a:endParaRPr lang="en-US" dirty="0"/>
          </a:p>
          <a:p>
            <a:r>
              <a:rPr lang="en-US" dirty="0"/>
              <a:t>This activity is designed to provide guidance for teams and to support </a:t>
            </a:r>
            <a:r>
              <a:rPr lang="en-US" b="1" dirty="0"/>
              <a:t>existing</a:t>
            </a:r>
            <a:r>
              <a:rPr lang="en-US" dirty="0"/>
              <a:t> workflows/projects.</a:t>
            </a:r>
          </a:p>
          <a:p>
            <a:pPr marL="0" indent="0">
              <a:buNone/>
            </a:pPr>
            <a:endParaRPr lang="en-US" b="1" dirty="0"/>
          </a:p>
          <a:p>
            <a:pPr marL="0" indent="0">
              <a:buNone/>
            </a:pPr>
            <a:endParaRPr lang="en-US" b="1" dirty="0"/>
          </a:p>
          <a:p>
            <a:pPr marL="0" indent="0" algn="ctr">
              <a:buNone/>
            </a:pPr>
            <a:r>
              <a:rPr lang="en-US" b="1" dirty="0"/>
              <a:t>”An ounce of prevention is worth a pound of cure.”</a:t>
            </a:r>
          </a:p>
        </p:txBody>
      </p:sp>
    </p:spTree>
    <p:extLst>
      <p:ext uri="{BB962C8B-B14F-4D97-AF65-F5344CB8AC3E}">
        <p14:creationId xmlns:p14="http://schemas.microsoft.com/office/powerpoint/2010/main" val="475744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8E4D-A763-7744-B3B5-B1246D48B415}"/>
              </a:ext>
            </a:extLst>
          </p:cNvPr>
          <p:cNvSpPr>
            <a:spLocks noGrp="1"/>
          </p:cNvSpPr>
          <p:nvPr>
            <p:ph type="title"/>
          </p:nvPr>
        </p:nvSpPr>
        <p:spPr/>
        <p:txBody>
          <a:bodyPr/>
          <a:lstStyle/>
          <a:p>
            <a:r>
              <a:rPr lang="en-US" dirty="0"/>
              <a:t>The Purpose of the Exercise</a:t>
            </a:r>
          </a:p>
        </p:txBody>
      </p:sp>
      <p:sp>
        <p:nvSpPr>
          <p:cNvPr id="3" name="Content Placeholder 2">
            <a:extLst>
              <a:ext uri="{FF2B5EF4-FFF2-40B4-BE49-F238E27FC236}">
                <a16:creationId xmlns:a16="http://schemas.microsoft.com/office/drawing/2014/main" id="{D4062783-D3C2-2441-B562-192FE1C56B45}"/>
              </a:ext>
            </a:extLst>
          </p:cNvPr>
          <p:cNvSpPr>
            <a:spLocks noGrp="1"/>
          </p:cNvSpPr>
          <p:nvPr>
            <p:ph idx="1"/>
          </p:nvPr>
        </p:nvSpPr>
        <p:spPr>
          <a:xfrm>
            <a:off x="228600" y="1290053"/>
            <a:ext cx="8763000" cy="4593389"/>
          </a:xfrm>
        </p:spPr>
        <p:txBody>
          <a:bodyPr>
            <a:normAutofit/>
          </a:bodyPr>
          <a:lstStyle/>
          <a:p>
            <a:r>
              <a:rPr lang="en-US" dirty="0"/>
              <a:t>The purpose of this exercise is to engage </a:t>
            </a:r>
            <a:r>
              <a:rPr lang="en-US" b="1" dirty="0"/>
              <a:t>upstream </a:t>
            </a:r>
            <a:r>
              <a:rPr lang="en-US" dirty="0"/>
              <a:t>and </a:t>
            </a:r>
            <a:r>
              <a:rPr lang="en-US" b="1" dirty="0"/>
              <a:t>systems thinking </a:t>
            </a:r>
            <a:r>
              <a:rPr lang="en-US" dirty="0"/>
              <a:t>to address health outcomes in our communities. </a:t>
            </a:r>
          </a:p>
          <a:p>
            <a:pPr marL="0" indent="0">
              <a:buNone/>
            </a:pPr>
            <a:endParaRPr lang="en-US" dirty="0"/>
          </a:p>
          <a:p>
            <a:pPr marL="0" indent="0">
              <a:buNone/>
            </a:pPr>
            <a:endParaRPr lang="en-US" dirty="0"/>
          </a:p>
          <a:p>
            <a:r>
              <a:rPr lang="en-US" dirty="0"/>
              <a:t>This activity is designed to provide guidance for teams and to support </a:t>
            </a:r>
            <a:r>
              <a:rPr lang="en-US" b="1" dirty="0"/>
              <a:t>existing</a:t>
            </a:r>
            <a:r>
              <a:rPr lang="en-US" dirty="0"/>
              <a:t> workflows/projects.</a:t>
            </a:r>
          </a:p>
          <a:p>
            <a:pPr marL="0" indent="0">
              <a:buNone/>
            </a:pPr>
            <a:endParaRPr lang="en-US" b="1" dirty="0"/>
          </a:p>
          <a:p>
            <a:pPr marL="0" indent="0">
              <a:buNone/>
            </a:pPr>
            <a:endParaRPr lang="en-US" b="1" dirty="0"/>
          </a:p>
          <a:p>
            <a:pPr marL="0" indent="0" algn="ctr">
              <a:buNone/>
            </a:pPr>
            <a:r>
              <a:rPr lang="en-US" b="1" dirty="0"/>
              <a:t>”An ounce of prevention is worth a pound of cure.”</a:t>
            </a:r>
          </a:p>
        </p:txBody>
      </p:sp>
    </p:spTree>
    <p:extLst>
      <p:ext uri="{BB962C8B-B14F-4D97-AF65-F5344CB8AC3E}">
        <p14:creationId xmlns:p14="http://schemas.microsoft.com/office/powerpoint/2010/main" val="848919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F48F-33C5-A34B-AB86-607A956FBA8C}"/>
              </a:ext>
            </a:extLst>
          </p:cNvPr>
          <p:cNvSpPr>
            <a:spLocks noGrp="1"/>
          </p:cNvSpPr>
          <p:nvPr>
            <p:ph type="title"/>
          </p:nvPr>
        </p:nvSpPr>
        <p:spPr>
          <a:xfrm>
            <a:off x="152400" y="177803"/>
            <a:ext cx="8839200" cy="825500"/>
          </a:xfrm>
        </p:spPr>
        <p:txBody>
          <a:bodyPr vert="horz" lIns="91440" tIns="45720" rIns="91440" bIns="45720" rtlCol="0" anchor="ctr">
            <a:normAutofit/>
          </a:bodyPr>
          <a:lstStyle/>
          <a:p>
            <a:r>
              <a:rPr lang="en-US" b="1" kern="1200">
                <a:effectLst>
                  <a:outerShdw blurRad="38100" dist="38100" dir="2700000" algn="tl">
                    <a:srgbClr val="000000">
                      <a:alpha val="43137"/>
                    </a:srgbClr>
                  </a:outerShdw>
                </a:effectLst>
              </a:rPr>
              <a:t>The 5 Why’s</a:t>
            </a:r>
          </a:p>
        </p:txBody>
      </p:sp>
      <p:pic>
        <p:nvPicPr>
          <p:cNvPr id="4" name="Picture 3" descr="Timeline&#10;&#10;Description automatically generated">
            <a:extLst>
              <a:ext uri="{FF2B5EF4-FFF2-40B4-BE49-F238E27FC236}">
                <a16:creationId xmlns:a16="http://schemas.microsoft.com/office/drawing/2014/main" id="{5E5AE57C-6DFA-C34C-AC3B-5F9E2C632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57" y="1193800"/>
            <a:ext cx="8298685" cy="4958465"/>
          </a:xfrm>
          <a:prstGeom prst="rect">
            <a:avLst/>
          </a:prstGeom>
          <a:noFill/>
        </p:spPr>
      </p:pic>
    </p:spTree>
    <p:extLst>
      <p:ext uri="{BB962C8B-B14F-4D97-AF65-F5344CB8AC3E}">
        <p14:creationId xmlns:p14="http://schemas.microsoft.com/office/powerpoint/2010/main" val="209118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42F6-E3EF-A749-9251-BE7E3D8A3472}"/>
              </a:ext>
            </a:extLst>
          </p:cNvPr>
          <p:cNvSpPr>
            <a:spLocks noGrp="1"/>
          </p:cNvSpPr>
          <p:nvPr>
            <p:ph type="title"/>
          </p:nvPr>
        </p:nvSpPr>
        <p:spPr>
          <a:xfrm>
            <a:off x="152400" y="177803"/>
            <a:ext cx="8839200" cy="825500"/>
          </a:xfrm>
        </p:spPr>
        <p:txBody>
          <a:bodyPr anchor="ctr">
            <a:normAutofit/>
          </a:bodyPr>
          <a:lstStyle/>
          <a:p>
            <a:r>
              <a:rPr lang="en-US"/>
              <a:t>Fishbone Diagram</a:t>
            </a:r>
          </a:p>
        </p:txBody>
      </p:sp>
      <p:pic>
        <p:nvPicPr>
          <p:cNvPr id="7" name="Picture 6" descr="Timeline&#10;&#10;Description automatically generated with medium confidence">
            <a:extLst>
              <a:ext uri="{FF2B5EF4-FFF2-40B4-BE49-F238E27FC236}">
                <a16:creationId xmlns:a16="http://schemas.microsoft.com/office/drawing/2014/main" id="{9BB2F17D-7363-8F42-81D9-82701C059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57" y="1193800"/>
            <a:ext cx="8298685" cy="4958465"/>
          </a:xfrm>
          <a:prstGeom prst="rect">
            <a:avLst/>
          </a:prstGeom>
          <a:noFill/>
        </p:spPr>
      </p:pic>
    </p:spTree>
    <p:extLst>
      <p:ext uri="{BB962C8B-B14F-4D97-AF65-F5344CB8AC3E}">
        <p14:creationId xmlns:p14="http://schemas.microsoft.com/office/powerpoint/2010/main" val="382085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42F6-E3EF-A749-9251-BE7E3D8A3472}"/>
              </a:ext>
            </a:extLst>
          </p:cNvPr>
          <p:cNvSpPr>
            <a:spLocks noGrp="1"/>
          </p:cNvSpPr>
          <p:nvPr>
            <p:ph type="title"/>
          </p:nvPr>
        </p:nvSpPr>
        <p:spPr>
          <a:xfrm>
            <a:off x="152400" y="177803"/>
            <a:ext cx="8839200" cy="825500"/>
          </a:xfrm>
        </p:spPr>
        <p:txBody>
          <a:bodyPr vert="horz" lIns="91440" tIns="45720" rIns="91440" bIns="45720" rtlCol="0" anchor="ctr">
            <a:normAutofit/>
          </a:bodyPr>
          <a:lstStyle/>
          <a:p>
            <a:r>
              <a:rPr lang="en-US" b="1" kern="1200">
                <a:effectLst>
                  <a:outerShdw blurRad="38100" dist="38100" dir="2700000" algn="tl">
                    <a:srgbClr val="000000">
                      <a:alpha val="43137"/>
                    </a:srgbClr>
                  </a:outerShdw>
                </a:effectLst>
              </a:rPr>
              <a:t>Fishbone Diagram </a:t>
            </a:r>
          </a:p>
        </p:txBody>
      </p:sp>
      <p:pic>
        <p:nvPicPr>
          <p:cNvPr id="4" name="Picture 3" descr="Calendar&#10;&#10;Description automatically generated with medium confidence">
            <a:extLst>
              <a:ext uri="{FF2B5EF4-FFF2-40B4-BE49-F238E27FC236}">
                <a16:creationId xmlns:a16="http://schemas.microsoft.com/office/drawing/2014/main" id="{431E2B7C-431D-5D40-8666-716D88FD3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91" y="1193800"/>
            <a:ext cx="8623417" cy="4958465"/>
          </a:xfrm>
          <a:prstGeom prst="rect">
            <a:avLst/>
          </a:prstGeom>
          <a:noFill/>
        </p:spPr>
      </p:pic>
    </p:spTree>
    <p:extLst>
      <p:ext uri="{BB962C8B-B14F-4D97-AF65-F5344CB8AC3E}">
        <p14:creationId xmlns:p14="http://schemas.microsoft.com/office/powerpoint/2010/main" val="3313149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42F6-E3EF-A749-9251-BE7E3D8A3472}"/>
              </a:ext>
            </a:extLst>
          </p:cNvPr>
          <p:cNvSpPr>
            <a:spLocks noGrp="1"/>
          </p:cNvSpPr>
          <p:nvPr>
            <p:ph type="title"/>
          </p:nvPr>
        </p:nvSpPr>
        <p:spPr>
          <a:xfrm>
            <a:off x="152400" y="177803"/>
            <a:ext cx="8839200" cy="825500"/>
          </a:xfrm>
        </p:spPr>
        <p:txBody>
          <a:bodyPr vert="horz" lIns="91440" tIns="45720" rIns="91440" bIns="45720" rtlCol="0" anchor="ctr">
            <a:normAutofit/>
          </a:bodyPr>
          <a:lstStyle/>
          <a:p>
            <a:r>
              <a:rPr lang="en-US" b="1" kern="1200">
                <a:effectLst>
                  <a:outerShdw blurRad="38100" dist="38100" dir="2700000" algn="tl">
                    <a:srgbClr val="000000">
                      <a:alpha val="43137"/>
                    </a:srgbClr>
                  </a:outerShdw>
                </a:effectLst>
              </a:rPr>
              <a:t>Fishbone Diagram</a:t>
            </a:r>
          </a:p>
        </p:txBody>
      </p:sp>
      <p:pic>
        <p:nvPicPr>
          <p:cNvPr id="4" name="Picture 3" descr="Diagram&#10;&#10;Description automatically generated">
            <a:extLst>
              <a:ext uri="{FF2B5EF4-FFF2-40B4-BE49-F238E27FC236}">
                <a16:creationId xmlns:a16="http://schemas.microsoft.com/office/drawing/2014/main" id="{815D3E2C-DFFC-114C-BD55-71FBFA6E9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30346"/>
            <a:ext cx="8763000" cy="4885372"/>
          </a:xfrm>
          <a:prstGeom prst="rect">
            <a:avLst/>
          </a:prstGeom>
          <a:noFill/>
        </p:spPr>
      </p:pic>
    </p:spTree>
    <p:extLst>
      <p:ext uri="{BB962C8B-B14F-4D97-AF65-F5344CB8AC3E}">
        <p14:creationId xmlns:p14="http://schemas.microsoft.com/office/powerpoint/2010/main" val="2494747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42F6-E3EF-A749-9251-BE7E3D8A3472}"/>
              </a:ext>
            </a:extLst>
          </p:cNvPr>
          <p:cNvSpPr>
            <a:spLocks noGrp="1"/>
          </p:cNvSpPr>
          <p:nvPr>
            <p:ph type="title"/>
          </p:nvPr>
        </p:nvSpPr>
        <p:spPr>
          <a:xfrm>
            <a:off x="152400" y="177803"/>
            <a:ext cx="8839200" cy="825500"/>
          </a:xfrm>
        </p:spPr>
        <p:txBody>
          <a:bodyPr vert="horz" lIns="91440" tIns="45720" rIns="91440" bIns="45720" rtlCol="0" anchor="ctr">
            <a:normAutofit/>
          </a:bodyPr>
          <a:lstStyle/>
          <a:p>
            <a:r>
              <a:rPr lang="en-US" b="1" kern="1200">
                <a:effectLst>
                  <a:outerShdw blurRad="38100" dist="38100" dir="2700000" algn="tl">
                    <a:srgbClr val="000000">
                      <a:alpha val="43137"/>
                    </a:srgbClr>
                  </a:outerShdw>
                </a:effectLst>
              </a:rPr>
              <a:t>Fishbone Diagram</a:t>
            </a:r>
          </a:p>
        </p:txBody>
      </p:sp>
      <p:pic>
        <p:nvPicPr>
          <p:cNvPr id="5" name="Picture 4" descr="Diagram&#10;&#10;Description automatically generated">
            <a:extLst>
              <a:ext uri="{FF2B5EF4-FFF2-40B4-BE49-F238E27FC236}">
                <a16:creationId xmlns:a16="http://schemas.microsoft.com/office/drawing/2014/main" id="{9578CBC4-0EA1-7F43-9665-E2E617ACB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08439"/>
            <a:ext cx="8763000" cy="4929187"/>
          </a:xfrm>
          <a:prstGeom prst="rect">
            <a:avLst/>
          </a:prstGeom>
          <a:noFill/>
        </p:spPr>
      </p:pic>
    </p:spTree>
    <p:extLst>
      <p:ext uri="{BB962C8B-B14F-4D97-AF65-F5344CB8AC3E}">
        <p14:creationId xmlns:p14="http://schemas.microsoft.com/office/powerpoint/2010/main" val="1441272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42F6-E3EF-A749-9251-BE7E3D8A3472}"/>
              </a:ext>
            </a:extLst>
          </p:cNvPr>
          <p:cNvSpPr>
            <a:spLocks noGrp="1"/>
          </p:cNvSpPr>
          <p:nvPr>
            <p:ph type="title"/>
          </p:nvPr>
        </p:nvSpPr>
        <p:spPr>
          <a:xfrm>
            <a:off x="152400" y="177803"/>
            <a:ext cx="8839200" cy="825500"/>
          </a:xfrm>
        </p:spPr>
        <p:txBody>
          <a:bodyPr vert="horz" lIns="91440" tIns="45720" rIns="91440" bIns="45720" rtlCol="0" anchor="ctr">
            <a:normAutofit/>
          </a:bodyPr>
          <a:lstStyle/>
          <a:p>
            <a:r>
              <a:rPr lang="en-US" b="1" kern="1200">
                <a:effectLst>
                  <a:outerShdw blurRad="38100" dist="38100" dir="2700000" algn="tl">
                    <a:srgbClr val="000000">
                      <a:alpha val="43137"/>
                    </a:srgbClr>
                  </a:outerShdw>
                </a:effectLst>
              </a:rPr>
              <a:t>*Optional* Power Analysis</a:t>
            </a:r>
          </a:p>
        </p:txBody>
      </p:sp>
      <p:pic>
        <p:nvPicPr>
          <p:cNvPr id="6" name="Picture 5" descr="Timeline&#10;&#10;Description automatically generated">
            <a:extLst>
              <a:ext uri="{FF2B5EF4-FFF2-40B4-BE49-F238E27FC236}">
                <a16:creationId xmlns:a16="http://schemas.microsoft.com/office/drawing/2014/main" id="{FD8FE52C-6AB0-4141-A09D-043837045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30346"/>
            <a:ext cx="8763000" cy="4885372"/>
          </a:xfrm>
          <a:prstGeom prst="rect">
            <a:avLst/>
          </a:prstGeom>
          <a:noFill/>
        </p:spPr>
      </p:pic>
    </p:spTree>
    <p:extLst>
      <p:ext uri="{BB962C8B-B14F-4D97-AF65-F5344CB8AC3E}">
        <p14:creationId xmlns:p14="http://schemas.microsoft.com/office/powerpoint/2010/main" val="967359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42F6-E3EF-A749-9251-BE7E3D8A3472}"/>
              </a:ext>
            </a:extLst>
          </p:cNvPr>
          <p:cNvSpPr>
            <a:spLocks noGrp="1"/>
          </p:cNvSpPr>
          <p:nvPr>
            <p:ph type="title"/>
          </p:nvPr>
        </p:nvSpPr>
        <p:spPr>
          <a:xfrm>
            <a:off x="152400" y="177803"/>
            <a:ext cx="8839200" cy="825500"/>
          </a:xfrm>
        </p:spPr>
        <p:txBody>
          <a:bodyPr vert="horz" lIns="91440" tIns="45720" rIns="91440" bIns="45720" rtlCol="0" anchor="ctr">
            <a:normAutofit/>
          </a:bodyPr>
          <a:lstStyle/>
          <a:p>
            <a:r>
              <a:rPr lang="en-US" b="1" kern="1200">
                <a:effectLst>
                  <a:outerShdw blurRad="38100" dist="38100" dir="2700000" algn="tl">
                    <a:srgbClr val="000000">
                      <a:alpha val="43137"/>
                    </a:srgbClr>
                  </a:outerShdw>
                </a:effectLst>
              </a:rPr>
              <a:t>*Optional* Power Analysis</a:t>
            </a:r>
          </a:p>
        </p:txBody>
      </p:sp>
      <p:pic>
        <p:nvPicPr>
          <p:cNvPr id="4" name="Picture 3" descr="Timeline&#10;&#10;Description automatically generated">
            <a:extLst>
              <a:ext uri="{FF2B5EF4-FFF2-40B4-BE49-F238E27FC236}">
                <a16:creationId xmlns:a16="http://schemas.microsoft.com/office/drawing/2014/main" id="{81F50905-90C0-DB42-B120-FB6110280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08439"/>
            <a:ext cx="8763000" cy="4929187"/>
          </a:xfrm>
          <a:prstGeom prst="rect">
            <a:avLst/>
          </a:prstGeom>
          <a:noFill/>
        </p:spPr>
      </p:pic>
    </p:spTree>
    <p:extLst>
      <p:ext uri="{BB962C8B-B14F-4D97-AF65-F5344CB8AC3E}">
        <p14:creationId xmlns:p14="http://schemas.microsoft.com/office/powerpoint/2010/main" val="3822548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4E2B-EF4A-4D33-9C59-550300D27EA3}"/>
              </a:ext>
            </a:extLst>
          </p:cNvPr>
          <p:cNvSpPr>
            <a:spLocks noGrp="1"/>
          </p:cNvSpPr>
          <p:nvPr>
            <p:ph type="title"/>
          </p:nvPr>
        </p:nvSpPr>
        <p:spPr/>
        <p:txBody>
          <a:bodyPr/>
          <a:lstStyle/>
          <a:p>
            <a:r>
              <a:rPr lang="en-US"/>
              <a:t>Health Equity</a:t>
            </a:r>
          </a:p>
        </p:txBody>
      </p:sp>
      <p:sp>
        <p:nvSpPr>
          <p:cNvPr id="3" name="Content Placeholder 2">
            <a:extLst>
              <a:ext uri="{FF2B5EF4-FFF2-40B4-BE49-F238E27FC236}">
                <a16:creationId xmlns:a16="http://schemas.microsoft.com/office/drawing/2014/main" id="{E78D4E5E-F8E0-4B3E-B86D-1FC752BE9B80}"/>
              </a:ext>
            </a:extLst>
          </p:cNvPr>
          <p:cNvSpPr>
            <a:spLocks noGrp="1"/>
          </p:cNvSpPr>
          <p:nvPr>
            <p:ph idx="1"/>
          </p:nvPr>
        </p:nvSpPr>
        <p:spPr>
          <a:xfrm>
            <a:off x="190500" y="2251766"/>
            <a:ext cx="8763000" cy="2354470"/>
          </a:xfrm>
        </p:spPr>
        <p:txBody>
          <a:bodyPr/>
          <a:lstStyle/>
          <a:p>
            <a:pPr marL="0" indent="0" algn="ctr">
              <a:buNone/>
            </a:pPr>
            <a:r>
              <a:rPr lang="en-US" dirty="0"/>
              <a:t>Health equity is achieved when every person has the opportunity to “attain their full health potential” and no one is “disadvantaged from achieving this potential because of social position or other socially determined circumstances.” –CDC 2022</a:t>
            </a:r>
          </a:p>
        </p:txBody>
      </p:sp>
    </p:spTree>
    <p:extLst>
      <p:ext uri="{BB962C8B-B14F-4D97-AF65-F5344CB8AC3E}">
        <p14:creationId xmlns:p14="http://schemas.microsoft.com/office/powerpoint/2010/main" val="80304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AC9C-C1BD-ED4A-A783-EA012F7E3AAC}"/>
              </a:ext>
            </a:extLst>
          </p:cNvPr>
          <p:cNvSpPr>
            <a:spLocks noGrp="1"/>
          </p:cNvSpPr>
          <p:nvPr>
            <p:ph type="ctrTitle"/>
          </p:nvPr>
        </p:nvSpPr>
        <p:spPr/>
        <p:txBody>
          <a:bodyPr/>
          <a:lstStyle/>
          <a:p>
            <a:r>
              <a:rPr lang="en-US"/>
              <a:t>Link to Google Jamboard</a:t>
            </a:r>
          </a:p>
        </p:txBody>
      </p:sp>
      <p:pic>
        <p:nvPicPr>
          <p:cNvPr id="5" name="Picture 4" descr="Logo, company name&#10;&#10;Description automatically generated">
            <a:extLst>
              <a:ext uri="{FF2B5EF4-FFF2-40B4-BE49-F238E27FC236}">
                <a16:creationId xmlns:a16="http://schemas.microsoft.com/office/drawing/2014/main" id="{792C4BE0-C755-5C4D-8573-595402F72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283" y="1003610"/>
            <a:ext cx="5899433" cy="1891990"/>
          </a:xfrm>
          <a:prstGeom prst="rect">
            <a:avLst/>
          </a:prstGeom>
        </p:spPr>
      </p:pic>
    </p:spTree>
    <p:extLst>
      <p:ext uri="{BB962C8B-B14F-4D97-AF65-F5344CB8AC3E}">
        <p14:creationId xmlns:p14="http://schemas.microsoft.com/office/powerpoint/2010/main" val="573864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F158-1C43-474B-B80B-960457B8B207}"/>
              </a:ext>
            </a:extLst>
          </p:cNvPr>
          <p:cNvSpPr>
            <a:spLocks noGrp="1"/>
          </p:cNvSpPr>
          <p:nvPr>
            <p:ph type="title"/>
          </p:nvPr>
        </p:nvSpPr>
        <p:spPr/>
        <p:txBody>
          <a:bodyPr/>
          <a:lstStyle/>
          <a:p>
            <a:r>
              <a:rPr lang="en-US"/>
              <a:t>Action Steps </a:t>
            </a:r>
          </a:p>
        </p:txBody>
      </p:sp>
      <p:sp>
        <p:nvSpPr>
          <p:cNvPr id="3" name="Content Placeholder 2">
            <a:extLst>
              <a:ext uri="{FF2B5EF4-FFF2-40B4-BE49-F238E27FC236}">
                <a16:creationId xmlns:a16="http://schemas.microsoft.com/office/drawing/2014/main" id="{BAFD993E-ED4A-A64E-92BC-DA508A915CE4}"/>
              </a:ext>
            </a:extLst>
          </p:cNvPr>
          <p:cNvSpPr>
            <a:spLocks noGrp="1"/>
          </p:cNvSpPr>
          <p:nvPr>
            <p:ph idx="1"/>
          </p:nvPr>
        </p:nvSpPr>
        <p:spPr>
          <a:xfrm>
            <a:off x="228600" y="1193804"/>
            <a:ext cx="8763000" cy="4958462"/>
          </a:xfrm>
        </p:spPr>
        <p:txBody>
          <a:bodyPr/>
          <a:lstStyle/>
          <a:p>
            <a:r>
              <a:rPr lang="en-US" dirty="0"/>
              <a:t>Guiding Questions</a:t>
            </a:r>
          </a:p>
          <a:p>
            <a:pPr marL="457200" lvl="1" indent="0">
              <a:buNone/>
            </a:pPr>
            <a:endParaRPr lang="en-US" dirty="0"/>
          </a:p>
          <a:p>
            <a:pPr marL="914400" lvl="1" indent="-457200">
              <a:buFont typeface="+mj-lt"/>
              <a:buAutoNum type="arabicPeriod"/>
            </a:pPr>
            <a:r>
              <a:rPr lang="en-US" dirty="0"/>
              <a:t>How did this exercise provide a new perspective to the work you are already doing? </a:t>
            </a:r>
          </a:p>
          <a:p>
            <a:pPr marL="914400" lvl="1" indent="-457200">
              <a:buFont typeface="+mj-lt"/>
              <a:buAutoNum type="arabicPeriod"/>
            </a:pPr>
            <a:r>
              <a:rPr lang="en-US" dirty="0"/>
              <a:t>How will you incorporate it?</a:t>
            </a:r>
          </a:p>
          <a:p>
            <a:pPr marL="914400" lvl="1" indent="-457200">
              <a:buFont typeface="+mj-lt"/>
              <a:buAutoNum type="arabicPeriod"/>
            </a:pPr>
            <a:r>
              <a:rPr lang="en-US" dirty="0"/>
              <a:t>What remaining questions does your team have after completing this exercise?</a:t>
            </a:r>
          </a:p>
          <a:p>
            <a:pPr marL="914400" lvl="1" indent="-457200">
              <a:buFont typeface="+mj-lt"/>
              <a:buAutoNum type="arabicPeriod"/>
            </a:pPr>
            <a:r>
              <a:rPr lang="en-US" dirty="0"/>
              <a:t>What are 1-3 action items your team can take following this exercise? What is the timeline?</a:t>
            </a:r>
          </a:p>
          <a:p>
            <a:pPr marL="914400" lvl="1" indent="-457200">
              <a:buFont typeface="+mj-lt"/>
              <a:buAutoNum type="arabicPeriod"/>
            </a:pPr>
            <a:r>
              <a:rPr lang="en-US" dirty="0"/>
              <a:t>How will you ensure that your team centers equity as you move throughout this process?</a:t>
            </a:r>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lvl="1"/>
            <a:endParaRPr lang="en-US" dirty="0"/>
          </a:p>
        </p:txBody>
      </p:sp>
    </p:spTree>
    <p:extLst>
      <p:ext uri="{BB962C8B-B14F-4D97-AF65-F5344CB8AC3E}">
        <p14:creationId xmlns:p14="http://schemas.microsoft.com/office/powerpoint/2010/main" val="545588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715666-1296-2B43-B2F5-E60EEB0ACA55}"/>
              </a:ext>
            </a:extLst>
          </p:cNvPr>
          <p:cNvSpPr>
            <a:spLocks noGrp="1"/>
          </p:cNvSpPr>
          <p:nvPr>
            <p:ph type="title"/>
          </p:nvPr>
        </p:nvSpPr>
        <p:spPr>
          <a:xfrm>
            <a:off x="434009" y="3000513"/>
            <a:ext cx="3962400" cy="2235200"/>
          </a:xfrm>
        </p:spPr>
        <p:txBody>
          <a:bodyPr/>
          <a:lstStyle/>
          <a:p>
            <a:r>
              <a:rPr lang="en-US"/>
              <a:t>Contact Info</a:t>
            </a:r>
            <a:br>
              <a:rPr lang="en-US"/>
            </a:br>
            <a:br>
              <a:rPr lang="en-US" sz="2400">
                <a:solidFill>
                  <a:schemeClr val="tx1"/>
                </a:solidFill>
              </a:rPr>
            </a:br>
            <a:r>
              <a:rPr lang="en-US" sz="2400">
                <a:solidFill>
                  <a:schemeClr val="tx1"/>
                </a:solidFill>
              </a:rPr>
              <a:t>Director, Office of Primary Prevention</a:t>
            </a:r>
            <a:br>
              <a:rPr lang="en-US" sz="2400">
                <a:solidFill>
                  <a:schemeClr val="tx1"/>
                </a:solidFill>
              </a:rPr>
            </a:br>
            <a:br>
              <a:rPr lang="en-US" sz="2400">
                <a:solidFill>
                  <a:schemeClr val="tx1"/>
                </a:solidFill>
              </a:rPr>
            </a:br>
            <a:r>
              <a:rPr lang="en-US" sz="2400">
                <a:solidFill>
                  <a:schemeClr val="tx1"/>
                </a:solidFill>
              </a:rPr>
              <a:t>John Vick</a:t>
            </a:r>
            <a:br>
              <a:rPr lang="en-US" sz="2400">
                <a:solidFill>
                  <a:schemeClr val="tx1"/>
                </a:solidFill>
              </a:rPr>
            </a:br>
            <a:r>
              <a:rPr lang="en-US" sz="2400">
                <a:solidFill>
                  <a:schemeClr val="tx1"/>
                </a:solidFill>
                <a:hlinkClick r:id="rId2"/>
              </a:rPr>
              <a:t>john.vick@tn.gov</a:t>
            </a:r>
            <a:r>
              <a:rPr lang="en-US" sz="2400">
                <a:solidFill>
                  <a:schemeClr val="tx1"/>
                </a:solidFill>
              </a:rPr>
              <a:t> </a:t>
            </a:r>
            <a:br>
              <a:rPr lang="en-US" sz="2400">
                <a:solidFill>
                  <a:schemeClr val="tx1"/>
                </a:solidFill>
              </a:rPr>
            </a:br>
            <a:br>
              <a:rPr lang="en-US">
                <a:solidFill>
                  <a:schemeClr val="tx1"/>
                </a:solidFill>
              </a:rPr>
            </a:br>
            <a:br>
              <a:rPr lang="en-US"/>
            </a:br>
            <a:endParaRPr lang="en-US"/>
          </a:p>
        </p:txBody>
      </p:sp>
    </p:spTree>
    <p:extLst>
      <p:ext uri="{BB962C8B-B14F-4D97-AF65-F5344CB8AC3E}">
        <p14:creationId xmlns:p14="http://schemas.microsoft.com/office/powerpoint/2010/main" val="322696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4F04F-91F1-6142-A57C-60773FE6A9D8}"/>
              </a:ext>
            </a:extLst>
          </p:cNvPr>
          <p:cNvSpPr>
            <a:spLocks noGrp="1"/>
          </p:cNvSpPr>
          <p:nvPr>
            <p:ph type="title"/>
          </p:nvPr>
        </p:nvSpPr>
        <p:spPr/>
        <p:txBody>
          <a:bodyPr/>
          <a:lstStyle/>
          <a:p>
            <a:r>
              <a:rPr lang="en-US"/>
              <a:t>Equity Statement </a:t>
            </a:r>
          </a:p>
        </p:txBody>
      </p:sp>
      <p:sp>
        <p:nvSpPr>
          <p:cNvPr id="3" name="Content Placeholder 2">
            <a:extLst>
              <a:ext uri="{FF2B5EF4-FFF2-40B4-BE49-F238E27FC236}">
                <a16:creationId xmlns:a16="http://schemas.microsoft.com/office/drawing/2014/main" id="{851D57D2-E1CE-A54B-86FC-F1C133E44A76}"/>
              </a:ext>
            </a:extLst>
          </p:cNvPr>
          <p:cNvSpPr>
            <a:spLocks noGrp="1"/>
          </p:cNvSpPr>
          <p:nvPr>
            <p:ph idx="1"/>
          </p:nvPr>
        </p:nvSpPr>
        <p:spPr>
          <a:xfrm>
            <a:off x="228600" y="2038074"/>
            <a:ext cx="8763000" cy="2781852"/>
          </a:xfrm>
        </p:spPr>
        <p:txBody>
          <a:bodyPr>
            <a:normAutofit/>
          </a:bodyPr>
          <a:lstStyle/>
          <a:p>
            <a:pPr marL="0" indent="0" algn="ctr">
              <a:buNone/>
            </a:pPr>
            <a:r>
              <a:rPr lang="en-US" dirty="0"/>
              <a:t>This toolkit is designed to support TDH’s mission “To protect, promote and improve the health and prosperity of people in Tennessee”. We acknowledge that systemic and historic inequities contribute to the current state of many health issues facing our communities today. These exercises intentionally center equity as a lens for systems change in order to improve health for all Tennesseans.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50770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B8971-4F69-4B5C-B479-2B6CB05DCEC4}"/>
              </a:ext>
            </a:extLst>
          </p:cNvPr>
          <p:cNvSpPr>
            <a:spLocks noGrp="1"/>
          </p:cNvSpPr>
          <p:nvPr>
            <p:ph type="title"/>
          </p:nvPr>
        </p:nvSpPr>
        <p:spPr/>
        <p:txBody>
          <a:bodyPr/>
          <a:lstStyle/>
          <a:p>
            <a:r>
              <a:rPr lang="en-US" dirty="0"/>
              <a:t>What is a Root Cause?</a:t>
            </a:r>
          </a:p>
        </p:txBody>
      </p:sp>
      <p:sp>
        <p:nvSpPr>
          <p:cNvPr id="3" name="Content Placeholder 2">
            <a:extLst>
              <a:ext uri="{FF2B5EF4-FFF2-40B4-BE49-F238E27FC236}">
                <a16:creationId xmlns:a16="http://schemas.microsoft.com/office/drawing/2014/main" id="{2E91D42B-8E0D-48ED-929E-454398D60B38}"/>
              </a:ext>
            </a:extLst>
          </p:cNvPr>
          <p:cNvSpPr>
            <a:spLocks noGrp="1"/>
          </p:cNvSpPr>
          <p:nvPr>
            <p:ph idx="1"/>
          </p:nvPr>
        </p:nvSpPr>
        <p:spPr/>
        <p:txBody>
          <a:bodyPr/>
          <a:lstStyle/>
          <a:p>
            <a:r>
              <a:rPr lang="en-US" dirty="0"/>
              <a:t>A root cause is the core issue– the </a:t>
            </a:r>
            <a:r>
              <a:rPr lang="en-US" dirty="0">
                <a:effectLst/>
              </a:rPr>
              <a:t>highest-level cause that sets in motion the entire cause-and-effect reaction that ultimately leads to the problem(s). </a:t>
            </a:r>
            <a:endParaRPr lang="en-US" dirty="0"/>
          </a:p>
          <a:p>
            <a:endParaRPr lang="en-US" dirty="0"/>
          </a:p>
          <a:p>
            <a:endParaRPr lang="en-US" dirty="0"/>
          </a:p>
          <a:p>
            <a:r>
              <a:rPr lang="en-US" dirty="0">
                <a:effectLst/>
              </a:rPr>
              <a:t>When addressing health, root causes are often </a:t>
            </a:r>
            <a:r>
              <a:rPr lang="en-US" b="1" dirty="0">
                <a:effectLst/>
              </a:rPr>
              <a:t>indirect</a:t>
            </a:r>
            <a:r>
              <a:rPr lang="en-US" dirty="0">
                <a:effectLst/>
              </a:rPr>
              <a:t> and </a:t>
            </a:r>
            <a:r>
              <a:rPr lang="en-US" b="1" dirty="0">
                <a:effectLst/>
              </a:rPr>
              <a:t>systemic</a:t>
            </a:r>
            <a:r>
              <a:rPr lang="en-US" dirty="0">
                <a:effectLst/>
              </a:rPr>
              <a:t> in nature. Ex.) Education, policy, employment opportunities, etc.</a:t>
            </a:r>
          </a:p>
          <a:p>
            <a:endParaRPr lang="en-US" dirty="0"/>
          </a:p>
        </p:txBody>
      </p:sp>
    </p:spTree>
    <p:extLst>
      <p:ext uri="{BB962C8B-B14F-4D97-AF65-F5344CB8AC3E}">
        <p14:creationId xmlns:p14="http://schemas.microsoft.com/office/powerpoint/2010/main" val="233263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C1776-4B94-B84E-A53C-7917C5E5AD3C}"/>
              </a:ext>
            </a:extLst>
          </p:cNvPr>
          <p:cNvSpPr>
            <a:spLocks noGrp="1"/>
          </p:cNvSpPr>
          <p:nvPr>
            <p:ph type="title"/>
          </p:nvPr>
        </p:nvSpPr>
        <p:spPr/>
        <p:txBody>
          <a:bodyPr/>
          <a:lstStyle/>
          <a:p>
            <a:r>
              <a:rPr lang="en-US"/>
              <a:t>What is a Root Cause Analysis Exercise?</a:t>
            </a:r>
          </a:p>
        </p:txBody>
      </p:sp>
      <p:sp>
        <p:nvSpPr>
          <p:cNvPr id="3" name="Content Placeholder 2">
            <a:extLst>
              <a:ext uri="{FF2B5EF4-FFF2-40B4-BE49-F238E27FC236}">
                <a16:creationId xmlns:a16="http://schemas.microsoft.com/office/drawing/2014/main" id="{840B11E7-BDA2-DC48-A841-9F87AA30D319}"/>
              </a:ext>
            </a:extLst>
          </p:cNvPr>
          <p:cNvSpPr>
            <a:spLocks noGrp="1"/>
          </p:cNvSpPr>
          <p:nvPr>
            <p:ph idx="1"/>
          </p:nvPr>
        </p:nvSpPr>
        <p:spPr/>
        <p:txBody>
          <a:bodyPr/>
          <a:lstStyle/>
          <a:p>
            <a:r>
              <a:rPr lang="en-US" dirty="0"/>
              <a:t>An activity designed to help your team identify goals, opportunities, and health concerns facing the community.</a:t>
            </a:r>
          </a:p>
          <a:p>
            <a:endParaRPr lang="en-US" dirty="0"/>
          </a:p>
          <a:p>
            <a:pPr marL="0" indent="0">
              <a:buNone/>
            </a:pPr>
            <a:endParaRPr lang="en-US" dirty="0"/>
          </a:p>
          <a:p>
            <a:r>
              <a:rPr lang="en-US" dirty="0"/>
              <a:t>In addition to addressing public health issues from a “treatment” perspective, RCA is meant to help us think of ways to </a:t>
            </a:r>
            <a:r>
              <a:rPr lang="en-US" b="1" dirty="0"/>
              <a:t>prevent</a:t>
            </a:r>
            <a:r>
              <a:rPr lang="en-US" i="1" dirty="0"/>
              <a:t> </a:t>
            </a:r>
            <a:r>
              <a:rPr lang="en-US" dirty="0"/>
              <a:t>illness and disease before it occurs.</a:t>
            </a:r>
          </a:p>
          <a:p>
            <a:endParaRPr lang="en-US" i="1" dirty="0"/>
          </a:p>
          <a:p>
            <a:pPr marL="0" indent="0">
              <a:buNone/>
            </a:pPr>
            <a:endParaRPr lang="en-US" i="1" dirty="0"/>
          </a:p>
          <a:p>
            <a:pPr marL="0" indent="0" algn="ctr">
              <a:buNone/>
            </a:pPr>
            <a:r>
              <a:rPr lang="en-US" b="1" dirty="0"/>
              <a:t>“An apple a day keeps the doctor away.”</a:t>
            </a:r>
          </a:p>
          <a:p>
            <a:endParaRPr lang="en-US" dirty="0"/>
          </a:p>
        </p:txBody>
      </p:sp>
    </p:spTree>
    <p:extLst>
      <p:ext uri="{BB962C8B-B14F-4D97-AF65-F5344CB8AC3E}">
        <p14:creationId xmlns:p14="http://schemas.microsoft.com/office/powerpoint/2010/main" val="1137532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8E4D-A763-7744-B3B5-B1246D48B415}"/>
              </a:ext>
            </a:extLst>
          </p:cNvPr>
          <p:cNvSpPr>
            <a:spLocks noGrp="1"/>
          </p:cNvSpPr>
          <p:nvPr>
            <p:ph type="title"/>
          </p:nvPr>
        </p:nvSpPr>
        <p:spPr/>
        <p:txBody>
          <a:bodyPr/>
          <a:lstStyle/>
          <a:p>
            <a:r>
              <a:rPr lang="en-US" dirty="0"/>
              <a:t>The Purpose of the Exercise</a:t>
            </a:r>
          </a:p>
        </p:txBody>
      </p:sp>
      <p:sp>
        <p:nvSpPr>
          <p:cNvPr id="3" name="Content Placeholder 2">
            <a:extLst>
              <a:ext uri="{FF2B5EF4-FFF2-40B4-BE49-F238E27FC236}">
                <a16:creationId xmlns:a16="http://schemas.microsoft.com/office/drawing/2014/main" id="{D4062783-D3C2-2441-B562-192FE1C56B45}"/>
              </a:ext>
            </a:extLst>
          </p:cNvPr>
          <p:cNvSpPr>
            <a:spLocks noGrp="1"/>
          </p:cNvSpPr>
          <p:nvPr>
            <p:ph idx="1"/>
          </p:nvPr>
        </p:nvSpPr>
        <p:spPr>
          <a:xfrm>
            <a:off x="228600" y="1290053"/>
            <a:ext cx="8763000" cy="4593389"/>
          </a:xfrm>
        </p:spPr>
        <p:txBody>
          <a:bodyPr>
            <a:normAutofit/>
          </a:bodyPr>
          <a:lstStyle/>
          <a:p>
            <a:r>
              <a:rPr lang="en-US" dirty="0"/>
              <a:t>The purpose of this exercise is to engage </a:t>
            </a:r>
            <a:r>
              <a:rPr lang="en-US" b="1" dirty="0"/>
              <a:t>upstream </a:t>
            </a:r>
            <a:r>
              <a:rPr lang="en-US" dirty="0"/>
              <a:t>and </a:t>
            </a:r>
            <a:r>
              <a:rPr lang="en-US" b="1" dirty="0"/>
              <a:t>systems thinking </a:t>
            </a:r>
            <a:r>
              <a:rPr lang="en-US" dirty="0"/>
              <a:t>to address health outcomes in our communities. </a:t>
            </a:r>
          </a:p>
          <a:p>
            <a:pPr marL="0" indent="0">
              <a:buNone/>
            </a:pPr>
            <a:endParaRPr lang="en-US" dirty="0"/>
          </a:p>
          <a:p>
            <a:pPr marL="0" indent="0">
              <a:buNone/>
            </a:pPr>
            <a:endParaRPr lang="en-US" dirty="0"/>
          </a:p>
          <a:p>
            <a:r>
              <a:rPr lang="en-US" dirty="0"/>
              <a:t>This activity is designed to provide guidance for teams and to support </a:t>
            </a:r>
            <a:r>
              <a:rPr lang="en-US" b="1" dirty="0"/>
              <a:t>existing</a:t>
            </a:r>
            <a:r>
              <a:rPr lang="en-US" dirty="0"/>
              <a:t> workflows/projects.</a:t>
            </a:r>
          </a:p>
          <a:p>
            <a:pPr marL="0" indent="0">
              <a:buNone/>
            </a:pPr>
            <a:endParaRPr lang="en-US" b="1" dirty="0"/>
          </a:p>
          <a:p>
            <a:pPr marL="0" indent="0">
              <a:buNone/>
            </a:pPr>
            <a:endParaRPr lang="en-US" b="1" dirty="0"/>
          </a:p>
          <a:p>
            <a:pPr marL="0" indent="0" algn="ctr">
              <a:buNone/>
            </a:pPr>
            <a:r>
              <a:rPr lang="en-US" b="1" dirty="0"/>
              <a:t>”An ounce of prevention is worth a pound of cure.”</a:t>
            </a:r>
          </a:p>
        </p:txBody>
      </p:sp>
    </p:spTree>
    <p:extLst>
      <p:ext uri="{BB962C8B-B14F-4D97-AF65-F5344CB8AC3E}">
        <p14:creationId xmlns:p14="http://schemas.microsoft.com/office/powerpoint/2010/main" val="283714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80076-9BBB-3E4E-A1EF-65760AE56E3F}"/>
              </a:ext>
            </a:extLst>
          </p:cNvPr>
          <p:cNvSpPr>
            <a:spLocks noGrp="1"/>
          </p:cNvSpPr>
          <p:nvPr>
            <p:ph type="title"/>
          </p:nvPr>
        </p:nvSpPr>
        <p:spPr>
          <a:xfrm>
            <a:off x="152400" y="177803"/>
            <a:ext cx="8839200" cy="825500"/>
          </a:xfrm>
        </p:spPr>
        <p:txBody>
          <a:bodyPr anchor="ctr">
            <a:normAutofit/>
          </a:bodyPr>
          <a:lstStyle/>
          <a:p>
            <a:r>
              <a:rPr lang="en-US"/>
              <a:t>Upstream Thinking</a:t>
            </a:r>
          </a:p>
        </p:txBody>
      </p:sp>
      <p:pic>
        <p:nvPicPr>
          <p:cNvPr id="8" name="Picture 7" descr="Diagram&#10;&#10;Description automatically generated">
            <a:extLst>
              <a:ext uri="{FF2B5EF4-FFF2-40B4-BE49-F238E27FC236}">
                <a16:creationId xmlns:a16="http://schemas.microsoft.com/office/drawing/2014/main" id="{E8C474E1-EC06-3D46-9A35-5B07338AA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845" y="1022607"/>
            <a:ext cx="6090699" cy="5155556"/>
          </a:xfrm>
          <a:prstGeom prst="rect">
            <a:avLst/>
          </a:prstGeom>
          <a:noFill/>
        </p:spPr>
      </p:pic>
    </p:spTree>
    <p:extLst>
      <p:ext uri="{BB962C8B-B14F-4D97-AF65-F5344CB8AC3E}">
        <p14:creationId xmlns:p14="http://schemas.microsoft.com/office/powerpoint/2010/main" val="278148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CDA0-0F11-3C42-A169-2DD0D9FE4C87}"/>
              </a:ext>
            </a:extLst>
          </p:cNvPr>
          <p:cNvSpPr>
            <a:spLocks noGrp="1"/>
          </p:cNvSpPr>
          <p:nvPr>
            <p:ph type="title"/>
          </p:nvPr>
        </p:nvSpPr>
        <p:spPr/>
        <p:txBody>
          <a:bodyPr/>
          <a:lstStyle/>
          <a:p>
            <a:r>
              <a:rPr lang="en-US"/>
              <a:t>Systems Thinking</a:t>
            </a:r>
          </a:p>
        </p:txBody>
      </p:sp>
      <p:pic>
        <p:nvPicPr>
          <p:cNvPr id="8" name="Picture 7" descr="Chart&#10;&#10;Description automatically generated">
            <a:extLst>
              <a:ext uri="{FF2B5EF4-FFF2-40B4-BE49-F238E27FC236}">
                <a16:creationId xmlns:a16="http://schemas.microsoft.com/office/drawing/2014/main" id="{EB591215-BE81-4942-B29A-2758DB975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300" y="1003303"/>
            <a:ext cx="6493400" cy="5094270"/>
          </a:xfrm>
          <a:prstGeom prst="rect">
            <a:avLst/>
          </a:prstGeom>
        </p:spPr>
      </p:pic>
    </p:spTree>
    <p:extLst>
      <p:ext uri="{BB962C8B-B14F-4D97-AF65-F5344CB8AC3E}">
        <p14:creationId xmlns:p14="http://schemas.microsoft.com/office/powerpoint/2010/main" val="2752353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17BC-96E6-A446-A882-15706F1B6491}"/>
              </a:ext>
            </a:extLst>
          </p:cNvPr>
          <p:cNvSpPr>
            <a:spLocks noGrp="1"/>
          </p:cNvSpPr>
          <p:nvPr>
            <p:ph type="title"/>
          </p:nvPr>
        </p:nvSpPr>
        <p:spPr/>
        <p:txBody>
          <a:bodyPr/>
          <a:lstStyle/>
          <a:p>
            <a:r>
              <a:rPr lang="en-US" dirty="0"/>
              <a:t>The Root Cause Analysis Process</a:t>
            </a:r>
          </a:p>
        </p:txBody>
      </p:sp>
      <p:sp>
        <p:nvSpPr>
          <p:cNvPr id="3" name="Content Placeholder 2">
            <a:extLst>
              <a:ext uri="{FF2B5EF4-FFF2-40B4-BE49-F238E27FC236}">
                <a16:creationId xmlns:a16="http://schemas.microsoft.com/office/drawing/2014/main" id="{8B9D5901-805E-F14D-8E3C-D6FCFB906015}"/>
              </a:ext>
            </a:extLst>
          </p:cNvPr>
          <p:cNvSpPr>
            <a:spLocks noGrp="1"/>
          </p:cNvSpPr>
          <p:nvPr>
            <p:ph idx="1"/>
          </p:nvPr>
        </p:nvSpPr>
        <p:spPr>
          <a:xfrm>
            <a:off x="190500" y="1044080"/>
            <a:ext cx="8763000" cy="5152170"/>
          </a:xfrm>
        </p:spPr>
        <p:txBody>
          <a:bodyPr>
            <a:normAutofit fontScale="70000" lnSpcReduction="20000"/>
          </a:bodyPr>
          <a:lstStyle/>
          <a:p>
            <a:pPr marL="0" indent="0">
              <a:lnSpc>
                <a:spcPct val="200000"/>
              </a:lnSpc>
              <a:buNone/>
            </a:pPr>
            <a:r>
              <a:rPr lang="en-US" sz="3200" dirty="0"/>
              <a:t>1. The 5 Why’s Exercise </a:t>
            </a:r>
          </a:p>
          <a:p>
            <a:pPr lvl="1">
              <a:lnSpc>
                <a:spcPct val="200000"/>
              </a:lnSpc>
            </a:pPr>
            <a:r>
              <a:rPr lang="en-US" sz="2900" dirty="0"/>
              <a:t>Identify contributing factors and root causes of a health outcome in the community.</a:t>
            </a:r>
          </a:p>
          <a:p>
            <a:pPr marL="0" indent="0">
              <a:lnSpc>
                <a:spcPct val="200000"/>
              </a:lnSpc>
              <a:buNone/>
            </a:pPr>
            <a:r>
              <a:rPr lang="en-US" sz="3200" dirty="0"/>
              <a:t>2. Fishbone Diagram</a:t>
            </a:r>
          </a:p>
          <a:p>
            <a:pPr lvl="1">
              <a:lnSpc>
                <a:spcPct val="200000"/>
              </a:lnSpc>
            </a:pPr>
            <a:r>
              <a:rPr lang="en-US" sz="2900" dirty="0"/>
              <a:t>Understand systems that contribute to a health outcome, identify key partners, and operationalize goals.</a:t>
            </a:r>
          </a:p>
          <a:p>
            <a:pPr marL="0" indent="0">
              <a:lnSpc>
                <a:spcPct val="200000"/>
              </a:lnSpc>
              <a:buNone/>
            </a:pPr>
            <a:r>
              <a:rPr lang="en-US" sz="3200" dirty="0"/>
              <a:t>3. Action Steps </a:t>
            </a:r>
          </a:p>
          <a:p>
            <a:pPr lvl="1">
              <a:lnSpc>
                <a:spcPct val="200000"/>
              </a:lnSpc>
            </a:pPr>
            <a:r>
              <a:rPr lang="en-US" sz="2900" dirty="0"/>
              <a:t>A roadmap to move forward.</a:t>
            </a:r>
          </a:p>
        </p:txBody>
      </p:sp>
    </p:spTree>
    <p:extLst>
      <p:ext uri="{BB962C8B-B14F-4D97-AF65-F5344CB8AC3E}">
        <p14:creationId xmlns:p14="http://schemas.microsoft.com/office/powerpoint/2010/main" val="150615590"/>
      </p:ext>
    </p:extLst>
  </p:cSld>
  <p:clrMapOvr>
    <a:masterClrMapping/>
  </p:clrMapOvr>
</p:sld>
</file>

<file path=ppt/theme/theme1.xml><?xml version="1.0" encoding="utf-8"?>
<a:theme xmlns:a="http://schemas.openxmlformats.org/drawingml/2006/main" name="Theme1">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roject_x0020_ID xmlns="4fcd0e8f-9e8d-4d61-8b29-f5c2c64ff0a2" xsi:nil="true"/>
    <Doc_x0020_Subject xmlns="2773c6ec-81e5-4cca-8f30-56e38046ef00" xsi:nil="true"/>
    <e67c2c055ae043d09da25150149f3d62 xmlns="2773c6ec-81e5-4cca-8f30-56e38046ef00">
      <Terms xmlns="http://schemas.microsoft.com/office/infopath/2007/PartnerControls"/>
    </e67c2c055ae043d09da25150149f3d62>
    <Assigned_x0020_To0 xmlns="4fcd0e8f-9e8d-4d61-8b29-f5c2c64ff0a2">
      <UserInfo>
        <DisplayName/>
        <AccountId xsi:nil="true"/>
        <AccountType/>
      </UserInfo>
    </Assigned_x0020_To0>
    <Doc_x0020_Type xmlns="2773c6ec-81e5-4cca-8f30-56e38046ef00" xsi:nil="true"/>
    <TaxCatchAll xmlns="2773c6ec-81e5-4cca-8f30-56e38046ef00" xsi:nil="true"/>
    <Present xmlns="4fcd0e8f-9e8d-4d61-8b29-f5c2c64ff0a2">false</Present>
    <_dlc_DocId xmlns="98a58c6c-0c6a-4735-9794-66dbf75df29f">HJYU5V3E37X6-1142256072-18271</_dlc_DocId>
    <_dlc_DocIdUrl xmlns="98a58c6c-0c6a-4735-9794-66dbf75df29f">
      <Url>https://tennessee.sharepoint.com/sites/health/COM/PPI/_layouts/15/DocIdRedir.aspx?ID=HJYU5V3E37X6-1142256072-18271</Url>
      <Description>HJYU5V3E37X6-1142256072-18271</Description>
    </_dlc_DocIdUrl>
    <lcf76f155ced4ddcb4097134ff3c332f xmlns="7d807125-58ce-463f-9926-291d84e727a1">
      <Terms xmlns="http://schemas.microsoft.com/office/infopath/2007/PartnerControls"/>
    </lcf76f155ced4ddcb4097134ff3c332f>
    <Home xmlns="f83d9bd0-d5f5-484c-bfdf-0c10f1e052c8">false</Home>
    <DocumentSetDescription xmlns="2773c6ec-81e5-4cca-8f30-56e38046ef0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CE978B7A8E46478E805A236C5ABFE7" ma:contentTypeVersion="491" ma:contentTypeDescription="Create a new document." ma:contentTypeScope="" ma:versionID="3947a67fa97a8b2fd8f4787565ea82ff">
  <xsd:schema xmlns:xsd="http://www.w3.org/2001/XMLSchema" xmlns:xs="http://www.w3.org/2001/XMLSchema" xmlns:p="http://schemas.microsoft.com/office/2006/metadata/properties" xmlns:ns2="2773c6ec-81e5-4cca-8f30-56e38046ef00" xmlns:ns3="4fcd0e8f-9e8d-4d61-8b29-f5c2c64ff0a2" xmlns:ns4="f83d9bd0-d5f5-484c-bfdf-0c10f1e052c8" xmlns:ns5="98a58c6c-0c6a-4735-9794-66dbf75df29f" xmlns:ns6="02185938-6661-46e9-9ba5-a10ade488092" xmlns:ns7="5b8cec1f-45e7-4890-bbf0-fbf2b01e70bf" xmlns:ns8="7d807125-58ce-463f-9926-291d84e727a1" targetNamespace="http://schemas.microsoft.com/office/2006/metadata/properties" ma:root="true" ma:fieldsID="60737e0c8b9296c7e25a2760c6767438" ns2:_="" ns3:_="" ns4:_="" ns5:_="" ns6:_="" ns7:_="" ns8:_="">
    <xsd:import namespace="2773c6ec-81e5-4cca-8f30-56e38046ef00"/>
    <xsd:import namespace="4fcd0e8f-9e8d-4d61-8b29-f5c2c64ff0a2"/>
    <xsd:import namespace="f83d9bd0-d5f5-484c-bfdf-0c10f1e052c8"/>
    <xsd:import namespace="98a58c6c-0c6a-4735-9794-66dbf75df29f"/>
    <xsd:import namespace="02185938-6661-46e9-9ba5-a10ade488092"/>
    <xsd:import namespace="5b8cec1f-45e7-4890-bbf0-fbf2b01e70bf"/>
    <xsd:import namespace="7d807125-58ce-463f-9926-291d84e727a1"/>
    <xsd:element name="properties">
      <xsd:complexType>
        <xsd:sequence>
          <xsd:element name="documentManagement">
            <xsd:complexType>
              <xsd:all>
                <xsd:element ref="ns2:Doc_x0020_Type" minOccurs="0"/>
                <xsd:element ref="ns2:Doc_x0020_Subject" minOccurs="0"/>
                <xsd:element ref="ns3:Assigned_x0020_To0" minOccurs="0"/>
                <xsd:element ref="ns3:Project_x0020_ID" minOccurs="0"/>
                <xsd:element ref="ns4:Home" minOccurs="0"/>
                <xsd:element ref="ns3:Present" minOccurs="0"/>
                <xsd:element ref="ns2:TaxCatchAllLabel" minOccurs="0"/>
                <xsd:element ref="ns5:_dlc_DocId" minOccurs="0"/>
                <xsd:element ref="ns5:_dlc_DocIdUrl" minOccurs="0"/>
                <xsd:element ref="ns5:_dlc_DocIdPersistId" minOccurs="0"/>
                <xsd:element ref="ns2:e67c2c055ae043d09da25150149f3d62" minOccurs="0"/>
                <xsd:element ref="ns2:TaxCatchAll" minOccurs="0"/>
                <xsd:element ref="ns6:SharedWithUsers" minOccurs="0"/>
                <xsd:element ref="ns7:SharedWithDetails" minOccurs="0"/>
                <xsd:element ref="ns8:MediaServiceMetadata" minOccurs="0"/>
                <xsd:element ref="ns8:MediaServiceFastMetadata" minOccurs="0"/>
                <xsd:element ref="ns8:MediaServiceDateTaken" minOccurs="0"/>
                <xsd:element ref="ns8:MediaServiceAutoTags" minOccurs="0"/>
                <xsd:element ref="ns8:MediaServiceOCR" minOccurs="0"/>
                <xsd:element ref="ns8:MediaServiceLocation" minOccurs="0"/>
                <xsd:element ref="ns8:MediaServiceEventHashCode" minOccurs="0"/>
                <xsd:element ref="ns8:MediaServiceGenerationTime" minOccurs="0"/>
                <xsd:element ref="ns2:DocumentSetDescription" minOccurs="0"/>
                <xsd:element ref="ns8:MediaLengthInSeconds" minOccurs="0"/>
                <xsd:element ref="ns8: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73c6ec-81e5-4cca-8f30-56e38046ef00" elementFormDefault="qualified">
    <xsd:import namespace="http://schemas.microsoft.com/office/2006/documentManagement/types"/>
    <xsd:import namespace="http://schemas.microsoft.com/office/infopath/2007/PartnerControls"/>
    <xsd:element name="Doc_x0020_Type" ma:index="2" nillable="true" ma:displayName="​Doc Type" ma:format="Dropdown" ma:internalName="Doc_x0020_Type">
      <xsd:simpleType>
        <xsd:restriction base="dms:Choice">
          <xsd:enumeration value="Agenda"/>
          <xsd:enumeration value="Agreement"/>
          <xsd:enumeration value="Brochure"/>
          <xsd:enumeration value="Charter"/>
          <xsd:enumeration value="Code"/>
          <xsd:enumeration value="Contract"/>
          <xsd:enumeration value="Design"/>
          <xsd:enumeration value="Diagram"/>
          <xsd:enumeration value="Form"/>
          <xsd:enumeration value="Journal"/>
          <xsd:enumeration value="Letter"/>
          <xsd:enumeration value="Memorandum"/>
          <xsd:enumeration value="Minutes"/>
          <xsd:enumeration value="Notes"/>
          <xsd:enumeration value="Plan"/>
          <xsd:enumeration value="Policy"/>
          <xsd:enumeration value="Procedures"/>
          <xsd:enumeration value="Profile"/>
          <xsd:enumeration value="Record"/>
          <xsd:enumeration value="Report"/>
          <xsd:enumeration value="Reference"/>
          <xsd:enumeration value="Requirements"/>
          <xsd:enumeration value="Research"/>
          <xsd:enumeration value="Review"/>
          <xsd:enumeration value="Schedule"/>
          <xsd:enumeration value="Source"/>
          <xsd:enumeration value="Speech"/>
          <xsd:enumeration value="Survey"/>
          <xsd:enumeration value="Template"/>
          <xsd:enumeration value="Training"/>
          <xsd:enumeration value="Transcript"/>
          <xsd:enumeration value="Other"/>
        </xsd:restriction>
      </xsd:simpleType>
    </xsd:element>
    <xsd:element name="Doc_x0020_Subject" ma:index="3" nillable="true" ma:displayName="​Doc Subject" ma:format="Dropdown" ma:internalName="Doc_x0020_Subject">
      <xsd:simpleType>
        <xsd:restriction base="dms:Choice">
          <xsd:enumeration value="Administrative"/>
          <xsd:enumeration value="Business"/>
          <xsd:enumeration value="Governance"/>
          <xsd:enumeration value="Legal"/>
          <xsd:enumeration value="Legislative"/>
          <xsd:enumeration value="Management"/>
          <xsd:enumeration value="Medical"/>
          <xsd:enumeration value="Scientific"/>
          <xsd:enumeration value="Statistics"/>
          <xsd:enumeration value="Technical"/>
          <xsd:enumeration value="Other"/>
        </xsd:restriction>
      </xsd:simpleType>
    </xsd:element>
    <xsd:element name="TaxCatchAllLabel" ma:index="9" nillable="true" ma:displayName="Taxonomy Catch All Column1" ma:hidden="true" ma:list="{8e035300-2479-40f3-af3d-8675ff565826}" ma:internalName="TaxCatchAllLabel" ma:readOnly="true" ma:showField="CatchAllDataLabel" ma:web="2773c6ec-81e5-4cca-8f30-56e38046ef00">
      <xsd:complexType>
        <xsd:complexContent>
          <xsd:extension base="dms:MultiChoiceLookup">
            <xsd:sequence>
              <xsd:element name="Value" type="dms:Lookup" maxOccurs="unbounded" minOccurs="0" nillable="true"/>
            </xsd:sequence>
          </xsd:extension>
        </xsd:complexContent>
      </xsd:complexType>
    </xsd:element>
    <xsd:element name="e67c2c055ae043d09da25150149f3d62" ma:index="18" nillable="true" ma:taxonomy="true" ma:internalName="e67c2c055ae043d09da25150149f3d62" ma:taxonomyFieldName="Topic_x0020_Tag" ma:displayName="Topic Space Tag" ma:default="" ma:fieldId="{e67c2c05-5ae0-43d0-9da2-5150149f3d62}" ma:taxonomyMulti="true" ma:sspId="0ec6819c-d561-498f-ad6b-029f1b52bec6" ma:termSetId="b55bc1da-e7a9-4ebc-8f3d-0292a135c2d2"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8e035300-2479-40f3-af3d-8675ff565826}" ma:internalName="TaxCatchAll" ma:showField="CatchAllData" ma:web="2773c6ec-81e5-4cca-8f30-56e38046ef00">
      <xsd:complexType>
        <xsd:complexContent>
          <xsd:extension base="dms:MultiChoiceLookup">
            <xsd:sequence>
              <xsd:element name="Value" type="dms:Lookup" maxOccurs="unbounded" minOccurs="0" nillable="true"/>
            </xsd:sequence>
          </xsd:extension>
        </xsd:complexContent>
      </xsd:complexType>
    </xsd:element>
    <xsd:element name="DocumentSetDescription" ma:index="31" nillable="true" ma:displayName="Document Set Description" ma:internalName="DocumentSet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cd0e8f-9e8d-4d61-8b29-f5c2c64ff0a2" elementFormDefault="qualified">
    <xsd:import namespace="http://schemas.microsoft.com/office/2006/documentManagement/types"/>
    <xsd:import namespace="http://schemas.microsoft.com/office/infopath/2007/PartnerControls"/>
    <xsd:element name="Assigned_x0020_To0" ma:index="4" nillable="true" ma:displayName="Assigned To" ma:list="UserInfo" ma:SharePointGroup="134" ma:internalName="Assigned_x0020_To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_x0020_ID" ma:index="5" nillable="true" ma:displayName="Project ID" ma:internalName="Project_x0020_ID">
      <xsd:simpleType>
        <xsd:restriction base="dms:Text">
          <xsd:maxLength value="255"/>
        </xsd:restriction>
      </xsd:simpleType>
    </xsd:element>
    <xsd:element name="Present" ma:index="7" nillable="true" ma:displayName="Presented" ma:default="0" ma:internalName="Pres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83d9bd0-d5f5-484c-bfdf-0c10f1e052c8" elementFormDefault="qualified">
    <xsd:import namespace="http://schemas.microsoft.com/office/2006/documentManagement/types"/>
    <xsd:import namespace="http://schemas.microsoft.com/office/infopath/2007/PartnerControls"/>
    <xsd:element name="Home" ma:index="6" nillable="true" ma:displayName="Home" ma:default="0" ma:indexed="true" ma:internalName="Ho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8a58c6c-0c6a-4735-9794-66dbf75df29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2185938-6661-46e9-9ba5-a10ade48809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8cec1f-45e7-4890-bbf0-fbf2b01e70bf" elementFormDefault="qualified">
    <xsd:import namespace="http://schemas.microsoft.com/office/2006/documentManagement/types"/>
    <xsd:import namespace="http://schemas.microsoft.com/office/infopath/2007/PartnerControls"/>
    <xsd:element name="SharedWithDetails" ma:index="2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807125-58ce-463f-9926-291d84e727a1" elementFormDefault="qualified">
    <xsd:import namespace="http://schemas.microsoft.com/office/2006/documentManagement/types"/>
    <xsd:import namespace="http://schemas.microsoft.com/office/infopath/2007/PartnerControls"/>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LengthInSeconds" ma:index="32" nillable="true" ma:displayName="Length (seconds)" ma:internalName="MediaLengthInSeconds" ma:readOnly="true">
      <xsd:simpleType>
        <xsd:restriction base="dms:Unknow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0ec6819c-d561-498f-ad6b-029f1b52bec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7E5255D-5B06-4DB2-B13A-FF5985E3720C}">
  <ds:schemaRefs>
    <ds:schemaRef ds:uri="http://schemas.microsoft.com/sharepoint/v3/contenttype/forms"/>
  </ds:schemaRefs>
</ds:datastoreItem>
</file>

<file path=customXml/itemProps2.xml><?xml version="1.0" encoding="utf-8"?>
<ds:datastoreItem xmlns:ds="http://schemas.openxmlformats.org/officeDocument/2006/customXml" ds:itemID="{7788187B-4E3A-41CD-8D30-7CF26340F203}">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cd7c2251-d19c-4f58-b754-e028bcf2e9f5"/>
    <ds:schemaRef ds:uri="http://www.w3.org/XML/1998/namespace"/>
    <ds:schemaRef ds:uri="2773c6ec-81e5-4cca-8f30-56e38046ef00"/>
    <ds:schemaRef ds:uri="http://schemas.openxmlformats.org/package/2006/metadata/core-properties"/>
    <ds:schemaRef ds:uri="http://purl.org/dc/dcmitype/"/>
    <ds:schemaRef ds:uri="5b8cec1f-45e7-4890-bbf0-fbf2b01e70bf"/>
    <ds:schemaRef ds:uri="98a58c6c-0c6a-4735-9794-66dbf75df29f"/>
    <ds:schemaRef ds:uri="02185938-6661-46e9-9ba5-a10ade488092"/>
    <ds:schemaRef ds:uri="4fcd0e8f-9e8d-4d61-8b29-f5c2c64ff0a2"/>
    <ds:schemaRef ds:uri="http://purl.org/dc/terms/"/>
    <ds:schemaRef ds:uri="7d807125-58ce-463f-9926-291d84e727a1"/>
    <ds:schemaRef ds:uri="f83d9bd0-d5f5-484c-bfdf-0c10f1e052c8"/>
  </ds:schemaRefs>
</ds:datastoreItem>
</file>

<file path=customXml/itemProps3.xml><?xml version="1.0" encoding="utf-8"?>
<ds:datastoreItem xmlns:ds="http://schemas.openxmlformats.org/officeDocument/2006/customXml" ds:itemID="{04EB040D-54E0-4F0A-B83A-4F51610487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73c6ec-81e5-4cca-8f30-56e38046ef00"/>
    <ds:schemaRef ds:uri="4fcd0e8f-9e8d-4d61-8b29-f5c2c64ff0a2"/>
    <ds:schemaRef ds:uri="f83d9bd0-d5f5-484c-bfdf-0c10f1e052c8"/>
    <ds:schemaRef ds:uri="98a58c6c-0c6a-4735-9794-66dbf75df29f"/>
    <ds:schemaRef ds:uri="02185938-6661-46e9-9ba5-a10ade488092"/>
    <ds:schemaRef ds:uri="5b8cec1f-45e7-4890-bbf0-fbf2b01e70bf"/>
    <ds:schemaRef ds:uri="7d807125-58ce-463f-9926-291d84e727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0C76F59-5119-4DD6-B624-28ACCACB662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TotalTime>
  <Words>1184</Words>
  <Application>Microsoft Office PowerPoint</Application>
  <PresentationFormat>On-screen Show (4:3)</PresentationFormat>
  <Paragraphs>92</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Theme1</vt:lpstr>
      <vt:lpstr>Root Cause Analysis Toolkit</vt:lpstr>
      <vt:lpstr>Health Equity</vt:lpstr>
      <vt:lpstr>Equity Statement </vt:lpstr>
      <vt:lpstr>What is a Root Cause?</vt:lpstr>
      <vt:lpstr>What is a Root Cause Analysis Exercise?</vt:lpstr>
      <vt:lpstr>The Purpose of the Exercise</vt:lpstr>
      <vt:lpstr>Upstream Thinking</vt:lpstr>
      <vt:lpstr>Systems Thinking</vt:lpstr>
      <vt:lpstr>The Root Cause Analysis Process</vt:lpstr>
      <vt:lpstr>The 5 Why’s</vt:lpstr>
      <vt:lpstr>The Purpose of the Exercise</vt:lpstr>
      <vt:lpstr>The Purpose of the Exercise</vt:lpstr>
      <vt:lpstr>The 5 Why’s</vt:lpstr>
      <vt:lpstr>Fishbone Diagram</vt:lpstr>
      <vt:lpstr>Fishbone Diagram </vt:lpstr>
      <vt:lpstr>Fishbone Diagram</vt:lpstr>
      <vt:lpstr>Fishbone Diagram</vt:lpstr>
      <vt:lpstr>*Optional* Power Analysis</vt:lpstr>
      <vt:lpstr>*Optional* Power Analysis</vt:lpstr>
      <vt:lpstr>Link to Google Jamboard</vt:lpstr>
      <vt:lpstr>Action Steps </vt:lpstr>
      <vt:lpstr>Contact Info  Director, Office of Primary Prevention  John Vick john.vick@tn.gov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 Cause Analysis Toolkit</dc:title>
  <dc:creator>Childress, Savannah C</dc:creator>
  <cp:lastModifiedBy>Childress, Savannah C</cp:lastModifiedBy>
  <cp:revision>3</cp:revision>
  <dcterms:created xsi:type="dcterms:W3CDTF">2022-12-09T02:05:05Z</dcterms:created>
  <dcterms:modified xsi:type="dcterms:W3CDTF">2023-01-29T20:29:26Z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0x01010042CE978B7A8E46478E805A236C5ABFE7</vt:lpwstr>
  </property>
  <property fmtid="{D5CDD505-2E9C-101B-9397-08002B2CF9AE}" pid="3" name="Topic Tag">
    <vt:lpwstr/>
  </property>
  <property fmtid="{D5CDD505-2E9C-101B-9397-08002B2CF9AE}" pid="4" name="_dlc_DocIdItemGuid">
    <vt:lpwstr>9b8dc306-ef6d-481e-8f91-232afe697e00</vt:lpwstr>
  </property>
  <property fmtid="{D5CDD505-2E9C-101B-9397-08002B2CF9AE}" pid="5" name="MediaServiceImageTags">
    <vt:lpwstr/>
  </property>
</Properties>
</file>