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Farrar" initials="MF" lastIdx="1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p:restoredTop sz="94613" autoAdjust="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43000"/>
            <a:ext cx="50292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755623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0040" y="243840"/>
            <a:ext cx="234696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tn.gov/health/article/advance-directives"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tn.gov/health/article/advance-directive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Advance </a:t>
            </a:r>
            <a:r>
              <a:rPr lang="en-US" dirty="0" smtClean="0"/>
              <a:t>Directive for Health Care</a:t>
            </a:r>
            <a:r>
              <a:rPr lang="en-US" dirty="0"/>
              <a:t/>
            </a:r>
            <a:br>
              <a:rPr lang="en-US" dirty="0"/>
            </a:br>
            <a:endParaRPr lang="en-US" dirty="0"/>
          </a:p>
        </p:txBody>
      </p:sp>
    </p:spTree>
    <p:extLst>
      <p:ext uri="{BB962C8B-B14F-4D97-AF65-F5344CB8AC3E}">
        <p14:creationId xmlns:p14="http://schemas.microsoft.com/office/powerpoint/2010/main" val="47926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Introduction to Advance  Directive  for Health Care</a:t>
            </a:r>
          </a:p>
        </p:txBody>
      </p:sp>
      <p:sp>
        <p:nvSpPr>
          <p:cNvPr id="5" name="Content Placeholder 4"/>
          <p:cNvSpPr>
            <a:spLocks noGrp="1"/>
          </p:cNvSpPr>
          <p:nvPr>
            <p:ph idx="1"/>
          </p:nvPr>
        </p:nvSpPr>
        <p:spPr/>
        <p:txBody>
          <a:bodyPr/>
          <a:lstStyle/>
          <a:p>
            <a:pPr marL="0" indent="0">
              <a:buNone/>
            </a:pPr>
            <a:r>
              <a:rPr lang="en-US" altLang="en-US" sz="1800" b="1" dirty="0">
                <a:solidFill>
                  <a:srgbClr val="011D5F"/>
                </a:solidFill>
              </a:rPr>
              <a:t>How Is an Advance </a:t>
            </a:r>
            <a:r>
              <a:rPr lang="en-US" altLang="en-US" sz="1800" b="1" dirty="0" smtClean="0">
                <a:solidFill>
                  <a:srgbClr val="011D5F"/>
                </a:solidFill>
              </a:rPr>
              <a:t>Directive for Health Care </a:t>
            </a:r>
            <a:r>
              <a:rPr lang="en-US" altLang="en-US" sz="1800" b="1" dirty="0">
                <a:solidFill>
                  <a:srgbClr val="011D5F"/>
                </a:solidFill>
              </a:rPr>
              <a:t>Revoked?</a:t>
            </a:r>
          </a:p>
          <a:p>
            <a:pPr marL="0" indent="0">
              <a:buNone/>
            </a:pPr>
            <a:endParaRPr lang="en-US" sz="1800" dirty="0">
              <a:solidFill>
                <a:srgbClr val="011D5F"/>
              </a:solidFill>
            </a:endParaRPr>
          </a:p>
          <a:p>
            <a:pPr marL="0" indent="0">
              <a:buNone/>
            </a:pPr>
            <a:r>
              <a:rPr lang="en-US" sz="1800" dirty="0">
                <a:solidFill>
                  <a:srgbClr val="011D5F"/>
                </a:solidFill>
              </a:rPr>
              <a:t>You should review your Advance </a:t>
            </a:r>
            <a:r>
              <a:rPr lang="en-US" sz="1800" dirty="0" smtClean="0">
                <a:solidFill>
                  <a:srgbClr val="011D5F"/>
                </a:solidFill>
              </a:rPr>
              <a:t>Directive for Health Care periodically </a:t>
            </a:r>
            <a:r>
              <a:rPr lang="en-US" sz="1800" dirty="0">
                <a:solidFill>
                  <a:srgbClr val="011D5F"/>
                </a:solidFill>
              </a:rPr>
              <a:t>to make sure it still reflects your wishes. The best way to change your Advance Directive is to create a new one. </a:t>
            </a:r>
            <a:endParaRPr lang="en-US" sz="1800" dirty="0" smtClean="0">
              <a:solidFill>
                <a:srgbClr val="011D5F"/>
              </a:solidFill>
            </a:endParaRPr>
          </a:p>
          <a:p>
            <a:pPr marL="0" indent="0">
              <a:buNone/>
            </a:pPr>
            <a:endParaRPr lang="en-US" sz="1800" dirty="0">
              <a:solidFill>
                <a:srgbClr val="011D5F"/>
              </a:solidFill>
            </a:endParaRPr>
          </a:p>
          <a:p>
            <a:pPr marL="0" indent="0">
              <a:buNone/>
            </a:pPr>
            <a:r>
              <a:rPr lang="en-US" sz="1800" dirty="0" smtClean="0">
                <a:solidFill>
                  <a:srgbClr val="011D5F"/>
                </a:solidFill>
              </a:rPr>
              <a:t>The </a:t>
            </a:r>
            <a:r>
              <a:rPr lang="en-US" sz="1800" dirty="0">
                <a:solidFill>
                  <a:srgbClr val="011D5F"/>
                </a:solidFill>
              </a:rPr>
              <a:t>new Advance Directive for Health Care </a:t>
            </a:r>
            <a:r>
              <a:rPr lang="en-US" sz="1800" dirty="0" smtClean="0">
                <a:solidFill>
                  <a:srgbClr val="011D5F"/>
                </a:solidFill>
              </a:rPr>
              <a:t>will </a:t>
            </a:r>
            <a:r>
              <a:rPr lang="en-US" sz="1800" dirty="0">
                <a:solidFill>
                  <a:srgbClr val="011D5F"/>
                </a:solidFill>
              </a:rPr>
              <a:t>automatically cancel the old one.  Be sure to notify all people who have copies of your Advance Directive for Health Care </a:t>
            </a:r>
            <a:r>
              <a:rPr lang="en-US" sz="1800" dirty="0" smtClean="0">
                <a:solidFill>
                  <a:srgbClr val="011D5F"/>
                </a:solidFill>
              </a:rPr>
              <a:t>that </a:t>
            </a:r>
            <a:r>
              <a:rPr lang="en-US" sz="1800" dirty="0">
                <a:solidFill>
                  <a:srgbClr val="011D5F"/>
                </a:solidFill>
              </a:rPr>
              <a:t>you completed a new one.  </a:t>
            </a:r>
            <a:endParaRPr lang="en-US" sz="1800" dirty="0" smtClean="0">
              <a:solidFill>
                <a:srgbClr val="011D5F"/>
              </a:solidFill>
            </a:endParaRPr>
          </a:p>
          <a:p>
            <a:pPr marL="0" indent="0">
              <a:buNone/>
            </a:pPr>
            <a:endParaRPr lang="en-US" sz="1800" dirty="0">
              <a:solidFill>
                <a:srgbClr val="011D5F"/>
              </a:solidFill>
            </a:endParaRPr>
          </a:p>
          <a:p>
            <a:pPr marL="0" indent="0">
              <a:buNone/>
            </a:pPr>
            <a:r>
              <a:rPr lang="en-US" sz="1800" dirty="0" smtClean="0">
                <a:solidFill>
                  <a:srgbClr val="011D5F"/>
                </a:solidFill>
              </a:rPr>
              <a:t>Collect </a:t>
            </a:r>
            <a:r>
              <a:rPr lang="en-US" sz="1800" dirty="0">
                <a:solidFill>
                  <a:srgbClr val="011D5F"/>
                </a:solidFill>
              </a:rPr>
              <a:t>and destroy all copies of the old version.</a:t>
            </a:r>
            <a:endParaRPr lang="en-US" sz="1800" b="1" dirty="0">
              <a:solidFill>
                <a:srgbClr val="011D5F"/>
              </a:solidFill>
            </a:endParaRPr>
          </a:p>
          <a:p>
            <a:endParaRPr lang="en-US" dirty="0"/>
          </a:p>
        </p:txBody>
      </p:sp>
    </p:spTree>
    <p:extLst>
      <p:ext uri="{BB962C8B-B14F-4D97-AF65-F5344CB8AC3E}">
        <p14:creationId xmlns:p14="http://schemas.microsoft.com/office/powerpoint/2010/main" val="66711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Introduction to Advance  Directive  for Health Care</a:t>
            </a:r>
          </a:p>
        </p:txBody>
      </p:sp>
      <p:sp>
        <p:nvSpPr>
          <p:cNvPr id="5" name="Content Placeholder 4"/>
          <p:cNvSpPr>
            <a:spLocks noGrp="1"/>
          </p:cNvSpPr>
          <p:nvPr>
            <p:ph idx="1"/>
          </p:nvPr>
        </p:nvSpPr>
        <p:spPr/>
        <p:txBody>
          <a:bodyPr>
            <a:normAutofit lnSpcReduction="10000"/>
          </a:bodyPr>
          <a:lstStyle/>
          <a:p>
            <a:pPr marL="0" indent="0">
              <a:buNone/>
            </a:pPr>
            <a:r>
              <a:rPr lang="en-US" altLang="en-US" sz="2000" b="1" dirty="0">
                <a:solidFill>
                  <a:srgbClr val="011D5F"/>
                </a:solidFill>
              </a:rPr>
              <a:t>Letting Others Know….</a:t>
            </a:r>
          </a:p>
          <a:p>
            <a:pPr marL="0" indent="0">
              <a:buNone/>
            </a:pPr>
            <a:endParaRPr lang="en-US" sz="2000" b="1" dirty="0">
              <a:solidFill>
                <a:srgbClr val="011D5F"/>
              </a:solidFill>
            </a:endParaRPr>
          </a:p>
          <a:p>
            <a:pPr>
              <a:lnSpc>
                <a:spcPct val="90000"/>
              </a:lnSpc>
              <a:buClr>
                <a:srgbClr val="002060"/>
              </a:buClr>
            </a:pPr>
            <a:r>
              <a:rPr lang="en-US" altLang="en-US" sz="2000" dirty="0" smtClean="0">
                <a:solidFill>
                  <a:srgbClr val="011D5F"/>
                </a:solidFill>
              </a:rPr>
              <a:t>Patient’s/representative’s </a:t>
            </a:r>
            <a:r>
              <a:rPr lang="en-US" altLang="en-US" sz="2000" dirty="0">
                <a:solidFill>
                  <a:srgbClr val="011D5F"/>
                </a:solidFill>
              </a:rPr>
              <a:t>responsibility to notify physician and health care providers of existence of </a:t>
            </a:r>
            <a:r>
              <a:rPr lang="en-US" sz="2000" dirty="0">
                <a:solidFill>
                  <a:srgbClr val="011D5F"/>
                </a:solidFill>
              </a:rPr>
              <a:t>Advance Directive for Health Care </a:t>
            </a:r>
            <a:endParaRPr lang="en-US" altLang="en-US" sz="2000" dirty="0">
              <a:solidFill>
                <a:srgbClr val="011D5F"/>
              </a:solidFill>
            </a:endParaRPr>
          </a:p>
          <a:p>
            <a:pPr>
              <a:lnSpc>
                <a:spcPct val="90000"/>
              </a:lnSpc>
              <a:buClr>
                <a:srgbClr val="002060"/>
              </a:buClr>
            </a:pPr>
            <a:endParaRPr lang="en-US" altLang="en-US" sz="2000" dirty="0">
              <a:solidFill>
                <a:srgbClr val="011D5F"/>
              </a:solidFill>
            </a:endParaRPr>
          </a:p>
          <a:p>
            <a:pPr>
              <a:lnSpc>
                <a:spcPct val="90000"/>
              </a:lnSpc>
              <a:buClr>
                <a:srgbClr val="002060"/>
              </a:buClr>
            </a:pPr>
            <a:r>
              <a:rPr lang="en-US" altLang="en-US" sz="2000" dirty="0" smtClean="0">
                <a:solidFill>
                  <a:srgbClr val="011D5F"/>
                </a:solidFill>
              </a:rPr>
              <a:t>Patient’s/representative’s </a:t>
            </a:r>
            <a:r>
              <a:rPr lang="en-US" altLang="en-US" sz="2000" dirty="0">
                <a:solidFill>
                  <a:srgbClr val="011D5F"/>
                </a:solidFill>
              </a:rPr>
              <a:t>responsibility to notify physician and health care providers </a:t>
            </a:r>
            <a:r>
              <a:rPr lang="en-US" altLang="en-US" sz="2000" dirty="0" smtClean="0">
                <a:solidFill>
                  <a:srgbClr val="011D5F"/>
                </a:solidFill>
              </a:rPr>
              <a:t>when</a:t>
            </a:r>
            <a:r>
              <a:rPr lang="en-US" sz="2000" dirty="0">
                <a:solidFill>
                  <a:srgbClr val="011D5F"/>
                </a:solidFill>
              </a:rPr>
              <a:t> Advance Directive for Health </a:t>
            </a:r>
            <a:r>
              <a:rPr lang="en-US" sz="2000" dirty="0" smtClean="0">
                <a:solidFill>
                  <a:srgbClr val="011D5F"/>
                </a:solidFill>
              </a:rPr>
              <a:t>Care </a:t>
            </a:r>
            <a:r>
              <a:rPr lang="en-US" altLang="en-US" sz="2000" dirty="0" smtClean="0">
                <a:solidFill>
                  <a:srgbClr val="011D5F"/>
                </a:solidFill>
              </a:rPr>
              <a:t>is </a:t>
            </a:r>
            <a:r>
              <a:rPr lang="en-US" altLang="en-US" sz="2000" dirty="0">
                <a:solidFill>
                  <a:srgbClr val="011D5F"/>
                </a:solidFill>
              </a:rPr>
              <a:t>revoked</a:t>
            </a:r>
          </a:p>
          <a:p>
            <a:pPr>
              <a:lnSpc>
                <a:spcPct val="90000"/>
              </a:lnSpc>
              <a:buClr>
                <a:srgbClr val="002060"/>
              </a:buClr>
            </a:pPr>
            <a:endParaRPr lang="en-US" altLang="en-US" sz="2000" dirty="0">
              <a:solidFill>
                <a:srgbClr val="011D5F"/>
              </a:solidFill>
            </a:endParaRPr>
          </a:p>
          <a:p>
            <a:pPr>
              <a:lnSpc>
                <a:spcPct val="90000"/>
              </a:lnSpc>
              <a:buClr>
                <a:srgbClr val="002060"/>
              </a:buClr>
            </a:pPr>
            <a:r>
              <a:rPr lang="en-US" altLang="en-US" sz="2000" dirty="0" smtClean="0">
                <a:solidFill>
                  <a:srgbClr val="011D5F"/>
                </a:solidFill>
              </a:rPr>
              <a:t>Patient’s/representative’s </a:t>
            </a:r>
            <a:r>
              <a:rPr lang="en-US" altLang="en-US" sz="2000" dirty="0">
                <a:solidFill>
                  <a:srgbClr val="011D5F"/>
                </a:solidFill>
              </a:rPr>
              <a:t>responsibility to provide copy of new </a:t>
            </a:r>
            <a:r>
              <a:rPr lang="en-US" sz="2000" dirty="0">
                <a:solidFill>
                  <a:srgbClr val="011D5F"/>
                </a:solidFill>
              </a:rPr>
              <a:t>Advance Directive for Health Care </a:t>
            </a:r>
            <a:r>
              <a:rPr lang="en-US" altLang="en-US" sz="2000" dirty="0" smtClean="0">
                <a:solidFill>
                  <a:srgbClr val="011D5F"/>
                </a:solidFill>
              </a:rPr>
              <a:t>and/or </a:t>
            </a:r>
            <a:r>
              <a:rPr lang="en-US" altLang="en-US" sz="2000" dirty="0">
                <a:solidFill>
                  <a:srgbClr val="011D5F"/>
                </a:solidFill>
              </a:rPr>
              <a:t>revocation for medical records</a:t>
            </a:r>
          </a:p>
          <a:p>
            <a:pPr>
              <a:lnSpc>
                <a:spcPct val="90000"/>
              </a:lnSpc>
              <a:buClr>
                <a:srgbClr val="002060"/>
              </a:buClr>
            </a:pPr>
            <a:endParaRPr lang="en-US" altLang="en-US" sz="2000" dirty="0">
              <a:solidFill>
                <a:srgbClr val="011D5F"/>
              </a:solidFill>
            </a:endParaRPr>
          </a:p>
          <a:p>
            <a:pPr>
              <a:lnSpc>
                <a:spcPct val="90000"/>
              </a:lnSpc>
              <a:buClr>
                <a:srgbClr val="002060"/>
              </a:buClr>
            </a:pPr>
            <a:r>
              <a:rPr lang="en-US" altLang="en-US" sz="2000" dirty="0" smtClean="0">
                <a:solidFill>
                  <a:srgbClr val="011D5F"/>
                </a:solidFill>
              </a:rPr>
              <a:t>When physicians and health care providers receive a completed </a:t>
            </a:r>
            <a:r>
              <a:rPr lang="en-US" sz="2000" dirty="0">
                <a:solidFill>
                  <a:srgbClr val="011D5F"/>
                </a:solidFill>
              </a:rPr>
              <a:t>Advance Directive for Health </a:t>
            </a:r>
            <a:r>
              <a:rPr lang="en-US" sz="2000" dirty="0" smtClean="0">
                <a:solidFill>
                  <a:srgbClr val="011D5F"/>
                </a:solidFill>
              </a:rPr>
              <a:t>Care</a:t>
            </a:r>
            <a:r>
              <a:rPr lang="en-US" altLang="en-US" sz="2000" dirty="0" smtClean="0">
                <a:solidFill>
                  <a:srgbClr val="011D5F"/>
                </a:solidFill>
              </a:rPr>
              <a:t>, facility staff are responsible for ensuring that the Advance Directive for Health Care is placed in the medical record</a:t>
            </a:r>
            <a:endParaRPr lang="en-US" altLang="en-US" sz="2000" dirty="0">
              <a:solidFill>
                <a:srgbClr val="011D5F"/>
              </a:solidFill>
            </a:endParaRPr>
          </a:p>
        </p:txBody>
      </p:sp>
    </p:spTree>
    <p:extLst>
      <p:ext uri="{BB962C8B-B14F-4D97-AF65-F5344CB8AC3E}">
        <p14:creationId xmlns:p14="http://schemas.microsoft.com/office/powerpoint/2010/main" val="1673026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Tennessee Department of Health Resources</a:t>
            </a:r>
          </a:p>
        </p:txBody>
      </p:sp>
      <p:sp>
        <p:nvSpPr>
          <p:cNvPr id="5" name="Content Placeholder 4"/>
          <p:cNvSpPr>
            <a:spLocks noGrp="1"/>
          </p:cNvSpPr>
          <p:nvPr>
            <p:ph idx="1"/>
          </p:nvPr>
        </p:nvSpPr>
        <p:spPr/>
        <p:txBody>
          <a:bodyPr/>
          <a:lstStyle/>
          <a:p>
            <a:pPr marL="0" indent="0">
              <a:buNone/>
            </a:pPr>
            <a:r>
              <a:rPr lang="en-US" dirty="0">
                <a:solidFill>
                  <a:srgbClr val="011D5F"/>
                </a:solidFill>
              </a:rPr>
              <a:t>Tennessee Department of Health Resources</a:t>
            </a:r>
          </a:p>
          <a:p>
            <a:pPr>
              <a:buClrTx/>
            </a:pPr>
            <a:r>
              <a:rPr lang="en-US" dirty="0">
                <a:hlinkClick r:id="rId2"/>
              </a:rPr>
              <a:t>http://tn.gov/health/article/advance-directives</a:t>
            </a:r>
            <a:endParaRPr lang="en-US" dirty="0"/>
          </a:p>
          <a:p>
            <a:endParaRPr lang="en-US" dirty="0"/>
          </a:p>
        </p:txBody>
      </p:sp>
      <p:pic>
        <p:nvPicPr>
          <p:cNvPr id="8" name="Picture 7">
            <a:extLst>
              <a:ext uri="{FF2B5EF4-FFF2-40B4-BE49-F238E27FC236}">
                <a16:creationId xmlns:a16="http://schemas.microsoft.com/office/drawing/2014/main" xmlns="" id="{400C0FAA-0ECA-4A35-8C27-8AA3037EBDA9}"/>
              </a:ext>
            </a:extLst>
          </p:cNvPr>
          <p:cNvPicPr>
            <a:picLocks noChangeAspect="1"/>
          </p:cNvPicPr>
          <p:nvPr/>
        </p:nvPicPr>
        <p:blipFill>
          <a:blip r:embed="rId3"/>
          <a:stretch>
            <a:fillRect/>
          </a:stretch>
        </p:blipFill>
        <p:spPr>
          <a:xfrm>
            <a:off x="990600" y="2133601"/>
            <a:ext cx="5029200" cy="3962400"/>
          </a:xfrm>
          <a:prstGeom prst="rect">
            <a:avLst/>
          </a:prstGeom>
        </p:spPr>
      </p:pic>
    </p:spTree>
    <p:extLst>
      <p:ext uri="{BB962C8B-B14F-4D97-AF65-F5344CB8AC3E}">
        <p14:creationId xmlns:p14="http://schemas.microsoft.com/office/powerpoint/2010/main" val="528789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Tennessee Department of Health Resources</a:t>
            </a:r>
          </a:p>
        </p:txBody>
      </p:sp>
      <p:sp>
        <p:nvSpPr>
          <p:cNvPr id="5" name="Content Placeholder 4"/>
          <p:cNvSpPr>
            <a:spLocks noGrp="1"/>
          </p:cNvSpPr>
          <p:nvPr>
            <p:ph idx="1"/>
          </p:nvPr>
        </p:nvSpPr>
        <p:spPr/>
        <p:txBody>
          <a:bodyPr/>
          <a:lstStyle/>
          <a:p>
            <a:pPr marL="0" indent="0">
              <a:buNone/>
            </a:pPr>
            <a:r>
              <a:rPr lang="en-US" dirty="0">
                <a:solidFill>
                  <a:srgbClr val="011D5F"/>
                </a:solidFill>
              </a:rPr>
              <a:t>Tennessee Department of Health Resources</a:t>
            </a:r>
          </a:p>
          <a:p>
            <a:pPr>
              <a:buClrTx/>
            </a:pPr>
            <a:r>
              <a:rPr lang="en-US" dirty="0">
                <a:hlinkClick r:id="rId2"/>
              </a:rPr>
              <a:t>http://tn.gov/health/article/advance-directives</a:t>
            </a:r>
            <a:endParaRPr lang="en-US" dirty="0"/>
          </a:p>
          <a:p>
            <a:endParaRPr lang="en-US" dirty="0"/>
          </a:p>
        </p:txBody>
      </p:sp>
      <p:pic>
        <p:nvPicPr>
          <p:cNvPr id="8" name="Picture 7">
            <a:extLst>
              <a:ext uri="{FF2B5EF4-FFF2-40B4-BE49-F238E27FC236}">
                <a16:creationId xmlns:a16="http://schemas.microsoft.com/office/drawing/2014/main" xmlns="" id="{AFC1ED12-14AA-45C4-9876-536B74853632}"/>
              </a:ext>
            </a:extLst>
          </p:cNvPr>
          <p:cNvPicPr>
            <a:picLocks noChangeAspect="1"/>
          </p:cNvPicPr>
          <p:nvPr/>
        </p:nvPicPr>
        <p:blipFill>
          <a:blip r:embed="rId3"/>
          <a:stretch>
            <a:fillRect/>
          </a:stretch>
        </p:blipFill>
        <p:spPr>
          <a:xfrm>
            <a:off x="1447800" y="2209801"/>
            <a:ext cx="4495800" cy="3733800"/>
          </a:xfrm>
          <a:prstGeom prst="rect">
            <a:avLst/>
          </a:prstGeom>
        </p:spPr>
      </p:pic>
    </p:spTree>
    <p:extLst>
      <p:ext uri="{BB962C8B-B14F-4D97-AF65-F5344CB8AC3E}">
        <p14:creationId xmlns:p14="http://schemas.microsoft.com/office/powerpoint/2010/main" val="3459185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52400"/>
            <a:ext cx="8839200" cy="850903"/>
          </a:xfrm>
        </p:spPr>
        <p:txBody>
          <a:bodyPr/>
          <a:lstStyle/>
          <a:p>
            <a:r>
              <a:rPr lang="en-US" dirty="0"/>
              <a:t/>
            </a:r>
            <a:br>
              <a:rPr lang="en-US" dirty="0"/>
            </a:br>
            <a:r>
              <a:rPr lang="en-US" sz="2800" dirty="0"/>
              <a:t>Introduction to Advance </a:t>
            </a:r>
            <a:r>
              <a:rPr lang="en-US" sz="2800" dirty="0" smtClean="0"/>
              <a:t> Directive  for Health Care</a:t>
            </a:r>
            <a:r>
              <a:rPr lang="en-US" dirty="0"/>
              <a:t/>
            </a:r>
            <a:br>
              <a:rPr lang="en-US" dirty="0"/>
            </a:br>
            <a:endParaRPr lang="en-US" dirty="0"/>
          </a:p>
        </p:txBody>
      </p:sp>
      <p:sp>
        <p:nvSpPr>
          <p:cNvPr id="5" name="Content Placeholder 4"/>
          <p:cNvSpPr>
            <a:spLocks noGrp="1"/>
          </p:cNvSpPr>
          <p:nvPr>
            <p:ph idx="1"/>
          </p:nvPr>
        </p:nvSpPr>
        <p:spPr/>
        <p:txBody>
          <a:bodyPr/>
          <a:lstStyle/>
          <a:p>
            <a:pPr marL="457200" lvl="1" indent="0">
              <a:buNone/>
            </a:pPr>
            <a:r>
              <a:rPr lang="en-US" dirty="0">
                <a:solidFill>
                  <a:srgbClr val="011D5F"/>
                </a:solidFill>
              </a:rPr>
              <a:t>In 2004, the Health Care Decision Act was passed thus revising Tennessee law concerning health care decision making. What does the </a:t>
            </a:r>
            <a:r>
              <a:rPr lang="en-US" dirty="0" smtClean="0">
                <a:solidFill>
                  <a:srgbClr val="011D5F"/>
                </a:solidFill>
              </a:rPr>
              <a:t>Act do</a:t>
            </a:r>
            <a:r>
              <a:rPr lang="en-US" dirty="0">
                <a:solidFill>
                  <a:srgbClr val="011D5F"/>
                </a:solidFill>
              </a:rPr>
              <a:t>? </a:t>
            </a:r>
          </a:p>
          <a:p>
            <a:pPr marL="457200" lvl="1" indent="0">
              <a:buNone/>
            </a:pPr>
            <a:endParaRPr lang="en-US" dirty="0">
              <a:solidFill>
                <a:srgbClr val="011D5F"/>
              </a:solidFill>
            </a:endParaRPr>
          </a:p>
          <a:p>
            <a:pPr lvl="1">
              <a:buClrTx/>
              <a:buFont typeface="Arial" panose="020B0604020202020204" pitchFamily="34" charset="0"/>
              <a:buChar char="•"/>
            </a:pPr>
            <a:r>
              <a:rPr lang="en-US" dirty="0">
                <a:solidFill>
                  <a:srgbClr val="011D5F"/>
                </a:solidFill>
              </a:rPr>
              <a:t>Protects patient’s right to make own health care decisions</a:t>
            </a:r>
          </a:p>
          <a:p>
            <a:pPr lvl="1">
              <a:buClrTx/>
              <a:buFont typeface="Arial" panose="020B0604020202020204" pitchFamily="34" charset="0"/>
              <a:buChar char="•"/>
            </a:pPr>
            <a:endParaRPr lang="en-US" dirty="0">
              <a:solidFill>
                <a:srgbClr val="011D5F"/>
              </a:solidFill>
            </a:endParaRPr>
          </a:p>
          <a:p>
            <a:pPr lvl="1">
              <a:buClrTx/>
              <a:buFont typeface="Arial" panose="020B0604020202020204" pitchFamily="34" charset="0"/>
              <a:buChar char="•"/>
            </a:pPr>
            <a:r>
              <a:rPr lang="en-US" dirty="0">
                <a:solidFill>
                  <a:srgbClr val="011D5F"/>
                </a:solidFill>
              </a:rPr>
              <a:t>Promotes Advance Directives</a:t>
            </a:r>
          </a:p>
          <a:p>
            <a:endParaRPr lang="en-US" dirty="0"/>
          </a:p>
        </p:txBody>
      </p:sp>
    </p:spTree>
    <p:extLst>
      <p:ext uri="{BB962C8B-B14F-4D97-AF65-F5344CB8AC3E}">
        <p14:creationId xmlns:p14="http://schemas.microsoft.com/office/powerpoint/2010/main" val="1191946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Introduction to Advance  Directive  for Health Care</a:t>
            </a:r>
          </a:p>
        </p:txBody>
      </p:sp>
      <p:sp>
        <p:nvSpPr>
          <p:cNvPr id="5" name="Content Placeholder 4"/>
          <p:cNvSpPr>
            <a:spLocks noGrp="1"/>
          </p:cNvSpPr>
          <p:nvPr>
            <p:ph idx="1"/>
          </p:nvPr>
        </p:nvSpPr>
        <p:spPr/>
        <p:txBody>
          <a:bodyPr>
            <a:normAutofit fontScale="77500" lnSpcReduction="20000"/>
          </a:bodyPr>
          <a:lstStyle/>
          <a:p>
            <a:pPr marL="457200" lvl="1" indent="0">
              <a:buNone/>
            </a:pPr>
            <a:r>
              <a:rPr lang="en-US" sz="2600" b="1" dirty="0">
                <a:solidFill>
                  <a:srgbClr val="011D5F"/>
                </a:solidFill>
              </a:rPr>
              <a:t>Federal Overview</a:t>
            </a:r>
            <a:r>
              <a:rPr lang="en-US" sz="2300" dirty="0">
                <a:solidFill>
                  <a:srgbClr val="011D5F"/>
                </a:solidFill>
              </a:rPr>
              <a:t>	</a:t>
            </a:r>
          </a:p>
          <a:p>
            <a:pPr marL="457200" lvl="1" indent="0">
              <a:buNone/>
            </a:pPr>
            <a:endParaRPr lang="en-US" sz="2300" dirty="0">
              <a:solidFill>
                <a:srgbClr val="011D5F"/>
              </a:solidFill>
            </a:endParaRPr>
          </a:p>
          <a:p>
            <a:pPr marL="457200" lvl="1" indent="0">
              <a:buClrTx/>
              <a:buNone/>
            </a:pPr>
            <a:r>
              <a:rPr lang="en-US" sz="2300" dirty="0">
                <a:solidFill>
                  <a:srgbClr val="011D5F"/>
                </a:solidFill>
              </a:rPr>
              <a:t>Patient Self Determination Act of 1991</a:t>
            </a:r>
            <a:r>
              <a:rPr lang="en-US" sz="2300" b="1" dirty="0">
                <a:solidFill>
                  <a:srgbClr val="011D5F"/>
                </a:solidFill>
              </a:rPr>
              <a:t> - </a:t>
            </a:r>
            <a:r>
              <a:rPr lang="en-US" sz="2300" dirty="0">
                <a:solidFill>
                  <a:srgbClr val="011D5F"/>
                </a:solidFill>
              </a:rPr>
              <a:t>42 U.S.C. §§ 1395cc(f)(1), 1396a(w)(1)</a:t>
            </a:r>
          </a:p>
          <a:p>
            <a:pPr marL="457200" lvl="1" indent="0">
              <a:buClrTx/>
              <a:buNone/>
            </a:pPr>
            <a:endParaRPr lang="en-US" sz="2300" dirty="0">
              <a:solidFill>
                <a:srgbClr val="011D5F"/>
              </a:solidFill>
            </a:endParaRPr>
          </a:p>
          <a:p>
            <a:pPr lvl="1">
              <a:buClrTx/>
              <a:buFont typeface="Arial" panose="020B0604020202020204" pitchFamily="34" charset="0"/>
              <a:buChar char="•"/>
            </a:pPr>
            <a:r>
              <a:rPr lang="en-US" sz="2300" dirty="0">
                <a:solidFill>
                  <a:srgbClr val="011D5F"/>
                </a:solidFill>
              </a:rPr>
              <a:t>Requires every health care facility, which receives Medicare or Medicaid funding, to give each incoming patient a statement of rights in regard to making health care decisions</a:t>
            </a:r>
          </a:p>
          <a:p>
            <a:pPr lvl="1">
              <a:buClrTx/>
              <a:buFont typeface="Arial" panose="020B0604020202020204" pitchFamily="34" charset="0"/>
              <a:buChar char="•"/>
            </a:pPr>
            <a:endParaRPr lang="en-US" sz="2300" dirty="0">
              <a:solidFill>
                <a:srgbClr val="011D5F"/>
              </a:solidFill>
            </a:endParaRPr>
          </a:p>
          <a:p>
            <a:pPr lvl="1">
              <a:buClrTx/>
              <a:buFont typeface="Arial" panose="020B0604020202020204" pitchFamily="34" charset="0"/>
              <a:buChar char="•"/>
            </a:pPr>
            <a:r>
              <a:rPr lang="en-US" sz="2300" dirty="0">
                <a:solidFill>
                  <a:srgbClr val="011D5F"/>
                </a:solidFill>
              </a:rPr>
              <a:t>Providers must have a policy in place regarding how </a:t>
            </a:r>
            <a:r>
              <a:rPr lang="en-US" sz="2300" dirty="0" smtClean="0">
                <a:solidFill>
                  <a:srgbClr val="011D5F"/>
                </a:solidFill>
              </a:rPr>
              <a:t>they will </a:t>
            </a:r>
            <a:r>
              <a:rPr lang="en-US" sz="2300" dirty="0">
                <a:solidFill>
                  <a:srgbClr val="011D5F"/>
                </a:solidFill>
              </a:rPr>
              <a:t>implement advance directives</a:t>
            </a:r>
          </a:p>
          <a:p>
            <a:pPr lvl="1">
              <a:buClrTx/>
              <a:buFont typeface="Arial" panose="020B0604020202020204" pitchFamily="34" charset="0"/>
              <a:buChar char="•"/>
            </a:pPr>
            <a:endParaRPr lang="en-US" sz="2300" dirty="0">
              <a:solidFill>
                <a:srgbClr val="011D5F"/>
              </a:solidFill>
            </a:endParaRPr>
          </a:p>
          <a:p>
            <a:pPr lvl="1">
              <a:buClrTx/>
              <a:buFont typeface="Arial" panose="020B0604020202020204" pitchFamily="34" charset="0"/>
              <a:buChar char="•"/>
            </a:pPr>
            <a:r>
              <a:rPr lang="en-US" sz="2300" dirty="0">
                <a:solidFill>
                  <a:srgbClr val="011D5F"/>
                </a:solidFill>
              </a:rPr>
              <a:t>Providers must document in the medical record whether an individual has an advance directive</a:t>
            </a:r>
          </a:p>
          <a:p>
            <a:pPr lvl="1">
              <a:buClrTx/>
              <a:buFont typeface="Arial" panose="020B0604020202020204" pitchFamily="34" charset="0"/>
              <a:buChar char="•"/>
            </a:pPr>
            <a:endParaRPr lang="en-US" sz="2300" dirty="0">
              <a:solidFill>
                <a:srgbClr val="011D5F"/>
              </a:solidFill>
            </a:endParaRPr>
          </a:p>
          <a:p>
            <a:pPr lvl="1">
              <a:buClrTx/>
              <a:buFont typeface="Arial" panose="020B0604020202020204" pitchFamily="34" charset="0"/>
              <a:buChar char="•"/>
            </a:pPr>
            <a:r>
              <a:rPr lang="en-US" sz="2300" dirty="0">
                <a:solidFill>
                  <a:srgbClr val="011D5F"/>
                </a:solidFill>
              </a:rPr>
              <a:t>The execution of an advance directive by a patient, resident, or enrollee cannot be a condition for the provision of care or the refusal to executive an advance directive cannot be used as a basis to discriminate </a:t>
            </a:r>
          </a:p>
          <a:p>
            <a:endParaRPr lang="en-US" dirty="0"/>
          </a:p>
        </p:txBody>
      </p:sp>
    </p:spTree>
    <p:extLst>
      <p:ext uri="{BB962C8B-B14F-4D97-AF65-F5344CB8AC3E}">
        <p14:creationId xmlns:p14="http://schemas.microsoft.com/office/powerpoint/2010/main" val="3203023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Introduction to Advance  Directive  for Health Care</a:t>
            </a:r>
          </a:p>
        </p:txBody>
      </p:sp>
      <p:sp>
        <p:nvSpPr>
          <p:cNvPr id="5" name="Content Placeholder 4"/>
          <p:cNvSpPr>
            <a:spLocks noGrp="1"/>
          </p:cNvSpPr>
          <p:nvPr>
            <p:ph idx="1"/>
          </p:nvPr>
        </p:nvSpPr>
        <p:spPr/>
        <p:txBody>
          <a:bodyPr>
            <a:normAutofit lnSpcReduction="10000"/>
          </a:bodyPr>
          <a:lstStyle/>
          <a:p>
            <a:pPr marL="0" indent="0">
              <a:buNone/>
            </a:pPr>
            <a:r>
              <a:rPr lang="en-US" sz="1800" b="1" dirty="0">
                <a:solidFill>
                  <a:srgbClr val="011D5F"/>
                </a:solidFill>
              </a:rPr>
              <a:t>State Law Review</a:t>
            </a:r>
          </a:p>
          <a:p>
            <a:pPr marL="0" indent="0">
              <a:buNone/>
            </a:pPr>
            <a:endParaRPr lang="en-US" sz="1800" dirty="0">
              <a:solidFill>
                <a:srgbClr val="011D5F"/>
              </a:solidFill>
            </a:endParaRPr>
          </a:p>
          <a:p>
            <a:pPr marL="0" indent="0">
              <a:buNone/>
            </a:pPr>
            <a:r>
              <a:rPr lang="en-US" sz="1800" dirty="0">
                <a:solidFill>
                  <a:srgbClr val="011D5F"/>
                </a:solidFill>
              </a:rPr>
              <a:t>Tennessee Health Care Decisions Act – Tennessee Code </a:t>
            </a:r>
            <a:r>
              <a:rPr lang="en-US" sz="1800" dirty="0" smtClean="0">
                <a:solidFill>
                  <a:srgbClr val="011D5F"/>
                </a:solidFill>
              </a:rPr>
              <a:t>Annotated </a:t>
            </a:r>
            <a:r>
              <a:rPr lang="en-US" sz="1800" dirty="0">
                <a:solidFill>
                  <a:srgbClr val="011D5F"/>
                </a:solidFill>
              </a:rPr>
              <a:t>(TCA) 68-11-1801 et </a:t>
            </a:r>
            <a:r>
              <a:rPr lang="en-US" sz="1800" dirty="0" err="1">
                <a:solidFill>
                  <a:srgbClr val="011D5F"/>
                </a:solidFill>
              </a:rPr>
              <a:t>seq</a:t>
            </a:r>
            <a:endParaRPr lang="en-US" sz="1800" dirty="0">
              <a:solidFill>
                <a:srgbClr val="011D5F"/>
              </a:solidFill>
            </a:endParaRPr>
          </a:p>
          <a:p>
            <a:pPr marL="0" indent="0">
              <a:buNone/>
            </a:pPr>
            <a:endParaRPr lang="en-US" sz="1800" dirty="0">
              <a:solidFill>
                <a:srgbClr val="011D5F"/>
              </a:solidFill>
            </a:endParaRPr>
          </a:p>
          <a:p>
            <a:pPr marL="285750" lvl="2" indent="-285750">
              <a:buClrTx/>
            </a:pPr>
            <a:r>
              <a:rPr lang="en-US" dirty="0">
                <a:solidFill>
                  <a:srgbClr val="011D5F"/>
                </a:solidFill>
              </a:rPr>
              <a:t>TCA 68-11-1805 – The Board for Licensing Health Care Facilities is required to develop and issue appropriate model forms for advance directives that are consistent with the language of the Tennessee Health Care Decisions Act.</a:t>
            </a:r>
          </a:p>
          <a:p>
            <a:pPr marL="285750" lvl="2" indent="-285750">
              <a:buClrTx/>
            </a:pPr>
            <a:endParaRPr lang="en-US" dirty="0">
              <a:solidFill>
                <a:srgbClr val="011D5F"/>
              </a:solidFill>
            </a:endParaRPr>
          </a:p>
          <a:p>
            <a:pPr marL="285750" lvl="2" indent="-285750">
              <a:buClrTx/>
            </a:pPr>
            <a:r>
              <a:rPr lang="en-US" dirty="0">
                <a:solidFill>
                  <a:srgbClr val="011D5F"/>
                </a:solidFill>
              </a:rPr>
              <a:t>The Board is also authorized to promulgate rules and regulations related to </a:t>
            </a:r>
            <a:r>
              <a:rPr lang="en-US" dirty="0" smtClean="0">
                <a:solidFill>
                  <a:srgbClr val="011D5F"/>
                </a:solidFill>
              </a:rPr>
              <a:t>advance </a:t>
            </a:r>
            <a:r>
              <a:rPr lang="en-US" dirty="0">
                <a:solidFill>
                  <a:srgbClr val="011D5F"/>
                </a:solidFill>
              </a:rPr>
              <a:t>directives and the designation of surrogates.</a:t>
            </a:r>
          </a:p>
          <a:p>
            <a:pPr marL="342900" lvl="2" indent="-342900">
              <a:buClrTx/>
            </a:pPr>
            <a:endParaRPr lang="en-US" dirty="0">
              <a:solidFill>
                <a:srgbClr val="011D5F"/>
              </a:solidFill>
            </a:endParaRPr>
          </a:p>
          <a:p>
            <a:pPr marL="285750" lvl="2" indent="-285750">
              <a:buClrTx/>
            </a:pPr>
            <a:r>
              <a:rPr lang="en-US" dirty="0">
                <a:solidFill>
                  <a:srgbClr val="011D5F"/>
                </a:solidFill>
              </a:rPr>
              <a:t>Rules for each facility </a:t>
            </a:r>
            <a:r>
              <a:rPr lang="en-US" dirty="0" smtClean="0">
                <a:solidFill>
                  <a:srgbClr val="011D5F"/>
                </a:solidFill>
              </a:rPr>
              <a:t>type contain a </a:t>
            </a:r>
            <a:r>
              <a:rPr lang="en-US" dirty="0">
                <a:solidFill>
                  <a:srgbClr val="011D5F"/>
                </a:solidFill>
              </a:rPr>
              <a:t>“Policies and Procedures for Health Care Decision-Making”</a:t>
            </a:r>
          </a:p>
          <a:p>
            <a:pPr marL="342900" lvl="2" indent="-342900">
              <a:buClrTx/>
            </a:pPr>
            <a:endParaRPr lang="en-US" dirty="0">
              <a:solidFill>
                <a:srgbClr val="011D5F"/>
              </a:solidFill>
            </a:endParaRPr>
          </a:p>
          <a:p>
            <a:pPr marL="0" lvl="2" indent="0">
              <a:buNone/>
            </a:pPr>
            <a:r>
              <a:rPr lang="en-US" b="1" dirty="0">
                <a:solidFill>
                  <a:srgbClr val="011D5F"/>
                </a:solidFill>
              </a:rPr>
              <a:t>TCA 68-11-1810 </a:t>
            </a:r>
            <a:r>
              <a:rPr lang="en-US" dirty="0">
                <a:solidFill>
                  <a:srgbClr val="011D5F"/>
                </a:solidFill>
              </a:rPr>
              <a:t>– </a:t>
            </a:r>
            <a:r>
              <a:rPr lang="en-US" b="1" dirty="0">
                <a:solidFill>
                  <a:srgbClr val="011D5F"/>
                </a:solidFill>
              </a:rPr>
              <a:t>No liability for health care providers who act in good faith in complying or declining to comply with an advance directive</a:t>
            </a:r>
          </a:p>
          <a:p>
            <a:endParaRPr lang="en-US" dirty="0"/>
          </a:p>
        </p:txBody>
      </p:sp>
    </p:spTree>
    <p:extLst>
      <p:ext uri="{BB962C8B-B14F-4D97-AF65-F5344CB8AC3E}">
        <p14:creationId xmlns:p14="http://schemas.microsoft.com/office/powerpoint/2010/main" val="328048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Introduction to Advance  Directive  for Health Care</a:t>
            </a:r>
          </a:p>
        </p:txBody>
      </p:sp>
      <p:sp>
        <p:nvSpPr>
          <p:cNvPr id="5" name="Content Placeholder 4"/>
          <p:cNvSpPr>
            <a:spLocks noGrp="1"/>
          </p:cNvSpPr>
          <p:nvPr>
            <p:ph idx="1"/>
          </p:nvPr>
        </p:nvSpPr>
        <p:spPr/>
        <p:txBody>
          <a:bodyPr>
            <a:normAutofit/>
          </a:bodyPr>
          <a:lstStyle/>
          <a:p>
            <a:pPr marL="0" indent="0">
              <a:buNone/>
            </a:pPr>
            <a:r>
              <a:rPr lang="en-US" sz="1800" b="1" dirty="0">
                <a:solidFill>
                  <a:srgbClr val="011D5F"/>
                </a:solidFill>
              </a:rPr>
              <a:t>Advance Directives:</a:t>
            </a:r>
            <a:r>
              <a:rPr lang="en-US" sz="1800" dirty="0">
                <a:solidFill>
                  <a:srgbClr val="011D5F"/>
                </a:solidFill>
              </a:rPr>
              <a:t> </a:t>
            </a:r>
          </a:p>
          <a:p>
            <a:pPr marL="0" indent="0">
              <a:buNone/>
            </a:pPr>
            <a:endParaRPr lang="en-US" sz="1800" dirty="0">
              <a:solidFill>
                <a:srgbClr val="011D5F"/>
              </a:solidFill>
            </a:endParaRPr>
          </a:p>
          <a:p>
            <a:pPr marL="0" indent="0">
              <a:buNone/>
            </a:pPr>
            <a:endParaRPr lang="en-US" sz="2000" dirty="0">
              <a:solidFill>
                <a:srgbClr val="011D5F"/>
              </a:solidFill>
            </a:endParaRPr>
          </a:p>
          <a:p>
            <a:pPr>
              <a:buClrTx/>
            </a:pPr>
            <a:r>
              <a:rPr lang="en-US" sz="2000" dirty="0">
                <a:solidFill>
                  <a:srgbClr val="011D5F"/>
                </a:solidFill>
              </a:rPr>
              <a:t>An advance directive is a written document that sets out an individual’s preferences about treatment should the person become incompetent or unable to communicate these preferences to medical </a:t>
            </a:r>
            <a:r>
              <a:rPr lang="en-US" sz="2000" dirty="0" smtClean="0">
                <a:solidFill>
                  <a:srgbClr val="011D5F"/>
                </a:solidFill>
              </a:rPr>
              <a:t>personnel.</a:t>
            </a:r>
            <a:r>
              <a:rPr lang="en-US" sz="2000" dirty="0" smtClean="0">
                <a:solidFill>
                  <a:srgbClr val="011D5F"/>
                </a:solidFill>
                <a:highlight>
                  <a:srgbClr val="FFFF00"/>
                </a:highlight>
              </a:rPr>
              <a:t> </a:t>
            </a:r>
            <a:endParaRPr lang="en-US" sz="2000" dirty="0">
              <a:solidFill>
                <a:srgbClr val="011D5F"/>
              </a:solidFill>
              <a:highlight>
                <a:srgbClr val="FFFF00"/>
              </a:highlight>
            </a:endParaRPr>
          </a:p>
          <a:p>
            <a:pPr>
              <a:buClrTx/>
            </a:pPr>
            <a:endParaRPr lang="en-US" sz="2000" dirty="0">
              <a:solidFill>
                <a:srgbClr val="011D5F"/>
              </a:solidFill>
            </a:endParaRPr>
          </a:p>
          <a:p>
            <a:pPr marL="0" indent="0">
              <a:buClrTx/>
              <a:buNone/>
            </a:pPr>
            <a:endParaRPr lang="en-US" sz="2000" dirty="0">
              <a:solidFill>
                <a:srgbClr val="011D5F"/>
              </a:solidFill>
            </a:endParaRPr>
          </a:p>
          <a:p>
            <a:pPr>
              <a:buClrTx/>
            </a:pPr>
            <a:r>
              <a:rPr lang="en-US" sz="2000" dirty="0">
                <a:solidFill>
                  <a:srgbClr val="011D5F"/>
                </a:solidFill>
              </a:rPr>
              <a:t>Not only are advance directives used to instruct medical personnel when to withdraw or withhold life-sustaining procedures, but they are also used to record a patient’s wish to receive all available medical treatment.</a:t>
            </a:r>
          </a:p>
          <a:p>
            <a:endParaRPr lang="en-US" dirty="0"/>
          </a:p>
        </p:txBody>
      </p:sp>
    </p:spTree>
    <p:extLst>
      <p:ext uri="{BB962C8B-B14F-4D97-AF65-F5344CB8AC3E}">
        <p14:creationId xmlns:p14="http://schemas.microsoft.com/office/powerpoint/2010/main" val="3857160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Introduction to Advance  Directive  for Health Care</a:t>
            </a:r>
          </a:p>
        </p:txBody>
      </p:sp>
      <p:sp>
        <p:nvSpPr>
          <p:cNvPr id="5" name="Content Placeholder 4"/>
          <p:cNvSpPr>
            <a:spLocks noGrp="1"/>
          </p:cNvSpPr>
          <p:nvPr>
            <p:ph idx="1"/>
          </p:nvPr>
        </p:nvSpPr>
        <p:spPr/>
        <p:txBody>
          <a:bodyPr>
            <a:normAutofit/>
          </a:bodyPr>
          <a:lstStyle/>
          <a:p>
            <a:pPr marL="0" indent="0">
              <a:buNone/>
            </a:pPr>
            <a:endParaRPr lang="en-US" sz="2000" dirty="0" smtClean="0"/>
          </a:p>
          <a:p>
            <a:pPr marL="0" indent="0">
              <a:buNone/>
            </a:pPr>
            <a:endParaRPr lang="en-US" sz="2000" dirty="0"/>
          </a:p>
          <a:p>
            <a:pPr marL="0" indent="0">
              <a:buNone/>
            </a:pPr>
            <a:r>
              <a:rPr lang="en-US" sz="2000" dirty="0" smtClean="0">
                <a:solidFill>
                  <a:schemeClr val="tx2">
                    <a:lumMod val="75000"/>
                  </a:schemeClr>
                </a:solidFill>
              </a:rPr>
              <a:t>Effective </a:t>
            </a:r>
            <a:r>
              <a:rPr lang="en-US" sz="2000" dirty="0">
                <a:solidFill>
                  <a:schemeClr val="tx2">
                    <a:lumMod val="75000"/>
                  </a:schemeClr>
                </a:solidFill>
              </a:rPr>
              <a:t>May 9, 2017, the </a:t>
            </a:r>
            <a:r>
              <a:rPr lang="en-US" sz="2000" b="1" dirty="0">
                <a:solidFill>
                  <a:schemeClr val="tx2">
                    <a:lumMod val="75000"/>
                  </a:schemeClr>
                </a:solidFill>
              </a:rPr>
              <a:t>Advance Directive for Health Care form </a:t>
            </a:r>
            <a:r>
              <a:rPr lang="en-US" sz="2000" dirty="0">
                <a:solidFill>
                  <a:schemeClr val="tx2">
                    <a:lumMod val="75000"/>
                  </a:schemeClr>
                </a:solidFill>
              </a:rPr>
              <a:t>has combined the content of the “Living Will” or “Advance Care Plan” and “Medical Power of Attorney” or “Appointment of Health Care Agent” </a:t>
            </a:r>
            <a:r>
              <a:rPr lang="en-US" sz="2000" b="1" dirty="0">
                <a:solidFill>
                  <a:schemeClr val="tx2">
                    <a:lumMod val="75000"/>
                  </a:schemeClr>
                </a:solidFill>
              </a:rPr>
              <a:t>into one model form </a:t>
            </a:r>
            <a:r>
              <a:rPr lang="en-US" sz="2000" dirty="0">
                <a:solidFill>
                  <a:schemeClr val="tx2">
                    <a:lumMod val="75000"/>
                  </a:schemeClr>
                </a:solidFill>
              </a:rPr>
              <a:t>adopted by the Board for Licensing Health Care Facilities.</a:t>
            </a:r>
            <a:endParaRPr lang="en-US" sz="1900" b="1" dirty="0" smtClean="0">
              <a:solidFill>
                <a:schemeClr val="tx2">
                  <a:lumMod val="75000"/>
                </a:schemeClr>
              </a:solidFill>
            </a:endParaRPr>
          </a:p>
          <a:p>
            <a:pPr marL="0" indent="0">
              <a:buNone/>
            </a:pPr>
            <a:endParaRPr lang="en-US" sz="1900" dirty="0" smtClean="0">
              <a:solidFill>
                <a:srgbClr val="011D5F"/>
              </a:solidFill>
            </a:endParaRPr>
          </a:p>
          <a:p>
            <a:pPr marL="0" indent="0">
              <a:buNone/>
            </a:pPr>
            <a:endParaRPr lang="en-US" dirty="0"/>
          </a:p>
        </p:txBody>
      </p:sp>
    </p:spTree>
    <p:extLst>
      <p:ext uri="{BB962C8B-B14F-4D97-AF65-F5344CB8AC3E}">
        <p14:creationId xmlns:p14="http://schemas.microsoft.com/office/powerpoint/2010/main" val="496020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Introduction to Advance  Directive  for Health Care</a:t>
            </a:r>
          </a:p>
        </p:txBody>
      </p:sp>
      <p:sp>
        <p:nvSpPr>
          <p:cNvPr id="5" name="Content Placeholder 4"/>
          <p:cNvSpPr>
            <a:spLocks noGrp="1"/>
          </p:cNvSpPr>
          <p:nvPr>
            <p:ph idx="1"/>
          </p:nvPr>
        </p:nvSpPr>
        <p:spPr/>
        <p:txBody>
          <a:bodyPr>
            <a:normAutofit fontScale="92500" lnSpcReduction="20000"/>
          </a:bodyPr>
          <a:lstStyle/>
          <a:p>
            <a:pPr marL="0" indent="0">
              <a:buNone/>
            </a:pPr>
            <a:r>
              <a:rPr lang="en-US" sz="2100" b="1" dirty="0">
                <a:solidFill>
                  <a:srgbClr val="011D5F"/>
                </a:solidFill>
              </a:rPr>
              <a:t>Advance </a:t>
            </a:r>
            <a:r>
              <a:rPr lang="en-US" sz="2100" b="1" dirty="0" smtClean="0">
                <a:solidFill>
                  <a:srgbClr val="011D5F"/>
                </a:solidFill>
              </a:rPr>
              <a:t>Directive for Health Care</a:t>
            </a:r>
            <a:endParaRPr lang="en-US" sz="2100" b="1" dirty="0">
              <a:solidFill>
                <a:srgbClr val="011D5F"/>
              </a:solidFill>
            </a:endParaRPr>
          </a:p>
          <a:p>
            <a:pPr marL="0" indent="0">
              <a:buNone/>
            </a:pPr>
            <a:endParaRPr lang="en-US" sz="2100" b="1" dirty="0">
              <a:solidFill>
                <a:srgbClr val="011D5F"/>
              </a:solidFill>
            </a:endParaRPr>
          </a:p>
          <a:p>
            <a:pPr>
              <a:buClrTx/>
            </a:pPr>
            <a:r>
              <a:rPr lang="en-US" altLang="en-US" sz="2100" dirty="0">
                <a:solidFill>
                  <a:srgbClr val="011D5F"/>
                </a:solidFill>
              </a:rPr>
              <a:t>An individual instruction or a written statement, witnessed, and governing the withholding or withdrawing of life-prolonging intervention, voluntarily executed by a person</a:t>
            </a:r>
            <a:endParaRPr lang="en-US" sz="2100" dirty="0">
              <a:solidFill>
                <a:srgbClr val="011D5F"/>
              </a:solidFill>
            </a:endParaRPr>
          </a:p>
          <a:p>
            <a:pPr>
              <a:buClrTx/>
            </a:pPr>
            <a:r>
              <a:rPr lang="en-US" sz="2100" dirty="0">
                <a:solidFill>
                  <a:srgbClr val="011D5F"/>
                </a:solidFill>
              </a:rPr>
              <a:t>Not intended as a guide for Emergency Medical Service Personnel</a:t>
            </a:r>
          </a:p>
          <a:p>
            <a:pPr>
              <a:buClrTx/>
            </a:pPr>
            <a:endParaRPr lang="en-US" altLang="en-US" sz="2100" dirty="0">
              <a:solidFill>
                <a:srgbClr val="011D5F"/>
              </a:solidFill>
            </a:endParaRPr>
          </a:p>
          <a:p>
            <a:pPr>
              <a:buClrTx/>
              <a:buFont typeface="Wingdings" pitchFamily="2" charset="2"/>
              <a:buNone/>
            </a:pPr>
            <a:r>
              <a:rPr lang="en-US" altLang="en-US" sz="2100" b="1" dirty="0">
                <a:solidFill>
                  <a:srgbClr val="011D5F"/>
                </a:solidFill>
              </a:rPr>
              <a:t>Who Can Do One?</a:t>
            </a:r>
          </a:p>
          <a:p>
            <a:pPr>
              <a:buClrTx/>
              <a:buFont typeface="Wingdings" pitchFamily="2" charset="2"/>
              <a:buNone/>
            </a:pPr>
            <a:endParaRPr lang="en-US" altLang="en-US" sz="2100" b="1" dirty="0">
              <a:solidFill>
                <a:srgbClr val="011D5F"/>
              </a:solidFill>
            </a:endParaRPr>
          </a:p>
          <a:p>
            <a:pPr>
              <a:buClrTx/>
            </a:pPr>
            <a:r>
              <a:rPr lang="en-US" altLang="en-US" sz="2100" dirty="0">
                <a:solidFill>
                  <a:srgbClr val="011D5F"/>
                </a:solidFill>
              </a:rPr>
              <a:t>Any competent adult or emancipated minor</a:t>
            </a:r>
          </a:p>
          <a:p>
            <a:pPr>
              <a:buClrTx/>
              <a:buFont typeface="Wingdings" pitchFamily="2" charset="2"/>
              <a:buNone/>
            </a:pPr>
            <a:endParaRPr lang="en-US" altLang="en-US" sz="2100" dirty="0">
              <a:solidFill>
                <a:srgbClr val="011D5F"/>
              </a:solidFill>
            </a:endParaRPr>
          </a:p>
          <a:p>
            <a:pPr>
              <a:buClrTx/>
              <a:buFont typeface="Wingdings" pitchFamily="2" charset="2"/>
              <a:buNone/>
            </a:pPr>
            <a:r>
              <a:rPr lang="en-US" altLang="en-US" sz="2100" b="1" dirty="0">
                <a:solidFill>
                  <a:srgbClr val="011D5F"/>
                </a:solidFill>
              </a:rPr>
              <a:t>What Does it </a:t>
            </a:r>
            <a:r>
              <a:rPr lang="en-US" altLang="en-US" sz="2100" b="1" dirty="0" smtClean="0">
                <a:solidFill>
                  <a:srgbClr val="011D5F"/>
                </a:solidFill>
              </a:rPr>
              <a:t>Take?</a:t>
            </a:r>
            <a:endParaRPr lang="en-US" altLang="en-US" sz="2100" b="1" dirty="0">
              <a:solidFill>
                <a:srgbClr val="011D5F"/>
              </a:solidFill>
            </a:endParaRPr>
          </a:p>
          <a:p>
            <a:pPr>
              <a:buClrTx/>
              <a:buFont typeface="Wingdings" pitchFamily="2" charset="2"/>
              <a:buNone/>
            </a:pPr>
            <a:endParaRPr lang="en-US" altLang="en-US" sz="2100" b="1" dirty="0">
              <a:solidFill>
                <a:srgbClr val="011D5F"/>
              </a:solidFill>
            </a:endParaRPr>
          </a:p>
          <a:p>
            <a:pPr>
              <a:buClrTx/>
            </a:pPr>
            <a:r>
              <a:rPr lang="en-US" altLang="en-US" sz="2100" dirty="0">
                <a:solidFill>
                  <a:srgbClr val="011D5F"/>
                </a:solidFill>
              </a:rPr>
              <a:t>Must complete a form which is in substantial compliance with the law</a:t>
            </a:r>
          </a:p>
          <a:p>
            <a:pPr>
              <a:buClrTx/>
            </a:pPr>
            <a:r>
              <a:rPr lang="en-US" altLang="en-US" sz="2100" dirty="0">
                <a:solidFill>
                  <a:srgbClr val="011D5F"/>
                </a:solidFill>
              </a:rPr>
              <a:t>Must be witnessed by 2 adults, </a:t>
            </a:r>
            <a:r>
              <a:rPr lang="en-US" altLang="en-US" sz="2100" b="1" dirty="0">
                <a:solidFill>
                  <a:srgbClr val="011D5F"/>
                </a:solidFill>
              </a:rPr>
              <a:t>or</a:t>
            </a:r>
          </a:p>
          <a:p>
            <a:pPr>
              <a:buClrTx/>
            </a:pPr>
            <a:r>
              <a:rPr lang="en-US" altLang="en-US" sz="2100" dirty="0">
                <a:solidFill>
                  <a:srgbClr val="011D5F"/>
                </a:solidFill>
              </a:rPr>
              <a:t>Must be notarized by a notary public</a:t>
            </a:r>
          </a:p>
          <a:p>
            <a:endParaRPr lang="en-US" dirty="0"/>
          </a:p>
        </p:txBody>
      </p:sp>
    </p:spTree>
    <p:extLst>
      <p:ext uri="{BB962C8B-B14F-4D97-AF65-F5344CB8AC3E}">
        <p14:creationId xmlns:p14="http://schemas.microsoft.com/office/powerpoint/2010/main" val="368343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Introduction to Advance  Directive  for Health Care</a:t>
            </a:r>
          </a:p>
        </p:txBody>
      </p:sp>
      <p:sp>
        <p:nvSpPr>
          <p:cNvPr id="5" name="Content Placeholder 4"/>
          <p:cNvSpPr>
            <a:spLocks noGrp="1"/>
          </p:cNvSpPr>
          <p:nvPr>
            <p:ph idx="1"/>
          </p:nvPr>
        </p:nvSpPr>
        <p:spPr/>
        <p:txBody>
          <a:bodyPr>
            <a:normAutofit/>
          </a:bodyPr>
          <a:lstStyle/>
          <a:p>
            <a:pPr marL="0" indent="0">
              <a:buNone/>
            </a:pPr>
            <a:r>
              <a:rPr lang="en-US" altLang="en-US" sz="1800" b="1" dirty="0">
                <a:solidFill>
                  <a:srgbClr val="011D5F"/>
                </a:solidFill>
              </a:rPr>
              <a:t>Witnesses</a:t>
            </a:r>
          </a:p>
          <a:p>
            <a:pPr marL="0" indent="0">
              <a:buNone/>
            </a:pPr>
            <a:endParaRPr lang="en-US" altLang="en-US" sz="1800" b="1" dirty="0">
              <a:solidFill>
                <a:srgbClr val="011D5F"/>
              </a:solidFill>
            </a:endParaRPr>
          </a:p>
          <a:p>
            <a:pPr marL="0" indent="0">
              <a:buNone/>
            </a:pPr>
            <a:r>
              <a:rPr lang="en-US" altLang="en-US" sz="1800" b="1" dirty="0">
                <a:solidFill>
                  <a:srgbClr val="011D5F"/>
                </a:solidFill>
              </a:rPr>
              <a:t>A Witness May Not </a:t>
            </a:r>
            <a:r>
              <a:rPr lang="en-US" altLang="en-US" sz="1800" b="1" dirty="0" smtClean="0">
                <a:solidFill>
                  <a:srgbClr val="011D5F"/>
                </a:solidFill>
              </a:rPr>
              <a:t>Be…</a:t>
            </a:r>
          </a:p>
          <a:p>
            <a:pPr marL="0" indent="0">
              <a:buNone/>
            </a:pPr>
            <a:endParaRPr lang="en-US" altLang="en-US" sz="1800" dirty="0" smtClean="0">
              <a:solidFill>
                <a:srgbClr val="011D5F"/>
              </a:solidFill>
            </a:endParaRPr>
          </a:p>
          <a:p>
            <a:pPr>
              <a:lnSpc>
                <a:spcPct val="90000"/>
              </a:lnSpc>
              <a:buClr>
                <a:schemeClr val="tx1"/>
              </a:buClr>
            </a:pPr>
            <a:r>
              <a:rPr lang="en-US" altLang="en-US" sz="1800" dirty="0" smtClean="0">
                <a:solidFill>
                  <a:srgbClr val="011D5F"/>
                </a:solidFill>
              </a:rPr>
              <a:t>Person being appointed</a:t>
            </a:r>
          </a:p>
          <a:p>
            <a:pPr>
              <a:lnSpc>
                <a:spcPct val="90000"/>
              </a:lnSpc>
              <a:buClr>
                <a:schemeClr val="tx1"/>
              </a:buClr>
            </a:pPr>
            <a:endParaRPr lang="en-US" altLang="en-US" sz="1800" dirty="0">
              <a:solidFill>
                <a:srgbClr val="011D5F"/>
              </a:solidFill>
            </a:endParaRPr>
          </a:p>
          <a:p>
            <a:pPr>
              <a:lnSpc>
                <a:spcPct val="90000"/>
              </a:lnSpc>
              <a:buClr>
                <a:schemeClr val="tx1"/>
              </a:buClr>
            </a:pPr>
            <a:r>
              <a:rPr lang="en-US" altLang="en-US" sz="1800" dirty="0">
                <a:solidFill>
                  <a:srgbClr val="011D5F"/>
                </a:solidFill>
              </a:rPr>
              <a:t>At least one witness may not be related by blood/ marriage or adoption or entitled to any portion of estate</a:t>
            </a:r>
          </a:p>
          <a:p>
            <a:pPr>
              <a:lnSpc>
                <a:spcPct val="90000"/>
              </a:lnSpc>
              <a:buClr>
                <a:schemeClr val="tx1"/>
              </a:buClr>
            </a:pPr>
            <a:endParaRPr lang="en-US" altLang="en-US" sz="1800" dirty="0">
              <a:solidFill>
                <a:srgbClr val="011D5F"/>
              </a:solidFill>
            </a:endParaRPr>
          </a:p>
          <a:p>
            <a:pPr>
              <a:lnSpc>
                <a:spcPct val="90000"/>
              </a:lnSpc>
              <a:buClr>
                <a:schemeClr val="tx1"/>
              </a:buClr>
            </a:pPr>
            <a:r>
              <a:rPr lang="en-US" altLang="en-US" sz="1800" dirty="0">
                <a:solidFill>
                  <a:srgbClr val="011D5F"/>
                </a:solidFill>
              </a:rPr>
              <a:t>Financially responsible for individual’s medical care</a:t>
            </a:r>
          </a:p>
          <a:p>
            <a:pPr>
              <a:lnSpc>
                <a:spcPct val="90000"/>
              </a:lnSpc>
              <a:buClr>
                <a:schemeClr val="tx1"/>
              </a:buClr>
            </a:pPr>
            <a:endParaRPr lang="en-US" altLang="en-US" sz="1800" dirty="0">
              <a:solidFill>
                <a:srgbClr val="011D5F"/>
              </a:solidFill>
            </a:endParaRPr>
          </a:p>
          <a:p>
            <a:pPr>
              <a:lnSpc>
                <a:spcPct val="90000"/>
              </a:lnSpc>
              <a:buClr>
                <a:schemeClr val="tx1"/>
              </a:buClr>
            </a:pPr>
            <a:r>
              <a:rPr lang="en-US" altLang="en-US" sz="1800" dirty="0">
                <a:solidFill>
                  <a:srgbClr val="011D5F"/>
                </a:solidFill>
              </a:rPr>
              <a:t>Surrogate</a:t>
            </a:r>
          </a:p>
          <a:p>
            <a:pPr>
              <a:lnSpc>
                <a:spcPct val="90000"/>
              </a:lnSpc>
              <a:buClr>
                <a:schemeClr val="tx1"/>
              </a:buClr>
            </a:pPr>
            <a:endParaRPr lang="en-US" altLang="en-US" sz="1800" dirty="0">
              <a:solidFill>
                <a:srgbClr val="011D5F"/>
              </a:solidFill>
            </a:endParaRPr>
          </a:p>
          <a:p>
            <a:pPr>
              <a:lnSpc>
                <a:spcPct val="90000"/>
              </a:lnSpc>
              <a:buClr>
                <a:schemeClr val="tx1"/>
              </a:buClr>
            </a:pPr>
            <a:r>
              <a:rPr lang="en-US" altLang="en-US" sz="1800" dirty="0">
                <a:solidFill>
                  <a:srgbClr val="011D5F"/>
                </a:solidFill>
              </a:rPr>
              <a:t>Attending physician</a:t>
            </a:r>
          </a:p>
          <a:p>
            <a:endParaRPr lang="en-US" dirty="0"/>
          </a:p>
        </p:txBody>
      </p:sp>
    </p:spTree>
    <p:extLst>
      <p:ext uri="{BB962C8B-B14F-4D97-AF65-F5344CB8AC3E}">
        <p14:creationId xmlns:p14="http://schemas.microsoft.com/office/powerpoint/2010/main" val="657787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Introduction to Advance  Directive  for Health Care</a:t>
            </a:r>
          </a:p>
        </p:txBody>
      </p:sp>
      <p:sp>
        <p:nvSpPr>
          <p:cNvPr id="5" name="Content Placeholder 4"/>
          <p:cNvSpPr>
            <a:spLocks noGrp="1"/>
          </p:cNvSpPr>
          <p:nvPr>
            <p:ph idx="1"/>
          </p:nvPr>
        </p:nvSpPr>
        <p:spPr/>
        <p:txBody>
          <a:bodyPr/>
          <a:lstStyle/>
          <a:p>
            <a:pPr marL="0" indent="0">
              <a:buNone/>
            </a:pPr>
            <a:r>
              <a:rPr lang="en-US" altLang="en-US" sz="2000" b="1" dirty="0">
                <a:solidFill>
                  <a:srgbClr val="011D5F"/>
                </a:solidFill>
              </a:rPr>
              <a:t>When Does the Advance Care </a:t>
            </a:r>
            <a:r>
              <a:rPr lang="en-US" altLang="en-US" sz="2000" b="1" dirty="0" smtClean="0">
                <a:solidFill>
                  <a:srgbClr val="011D5F"/>
                </a:solidFill>
              </a:rPr>
              <a:t>for Health Care </a:t>
            </a:r>
            <a:r>
              <a:rPr lang="en-US" altLang="en-US" sz="2000" b="1" dirty="0">
                <a:solidFill>
                  <a:srgbClr val="011D5F"/>
                </a:solidFill>
              </a:rPr>
              <a:t>Become Effective?</a:t>
            </a:r>
          </a:p>
          <a:p>
            <a:pPr marL="0" indent="0">
              <a:buNone/>
            </a:pPr>
            <a:endParaRPr lang="en-US" sz="1800" b="1" dirty="0">
              <a:solidFill>
                <a:srgbClr val="011D5F"/>
              </a:solidFill>
            </a:endParaRPr>
          </a:p>
          <a:p>
            <a:pPr marL="0" indent="0">
              <a:buNone/>
            </a:pPr>
            <a:endParaRPr lang="en-US" altLang="en-US" sz="1800" dirty="0">
              <a:solidFill>
                <a:srgbClr val="011D5F"/>
              </a:solidFill>
            </a:endParaRPr>
          </a:p>
          <a:p>
            <a:pPr marL="0" indent="0">
              <a:buNone/>
            </a:pPr>
            <a:r>
              <a:rPr lang="en-US" altLang="en-US" sz="2000" dirty="0">
                <a:solidFill>
                  <a:srgbClr val="011D5F"/>
                </a:solidFill>
              </a:rPr>
              <a:t>Unless otherwise specified in the advance directive, the authority of an agent becomes effective only upon </a:t>
            </a:r>
            <a:r>
              <a:rPr lang="en-US" altLang="en-US" sz="2000" dirty="0" smtClean="0">
                <a:solidFill>
                  <a:srgbClr val="011D5F"/>
                </a:solidFill>
              </a:rPr>
              <a:t>determination that the </a:t>
            </a:r>
            <a:r>
              <a:rPr lang="en-US" altLang="en-US" sz="2000" dirty="0">
                <a:solidFill>
                  <a:srgbClr val="011D5F"/>
                </a:solidFill>
              </a:rPr>
              <a:t>individual lacks capacity, and ceases to be effective upon a determination </a:t>
            </a:r>
            <a:r>
              <a:rPr lang="en-US" altLang="en-US" sz="2000" dirty="0" smtClean="0">
                <a:solidFill>
                  <a:srgbClr val="011D5F"/>
                </a:solidFill>
              </a:rPr>
              <a:t>that</a:t>
            </a:r>
            <a:r>
              <a:rPr lang="en-US" altLang="en-US" sz="2000" dirty="0" smtClean="0">
                <a:solidFill>
                  <a:srgbClr val="011D5F"/>
                </a:solidFill>
                <a:highlight>
                  <a:srgbClr val="FFFF00"/>
                </a:highlight>
              </a:rPr>
              <a:t> </a:t>
            </a:r>
            <a:r>
              <a:rPr lang="en-US" altLang="en-US" sz="2000" dirty="0">
                <a:solidFill>
                  <a:srgbClr val="011D5F"/>
                </a:solidFill>
              </a:rPr>
              <a:t>the individual has recovered capacity.</a:t>
            </a:r>
            <a:endParaRPr lang="en-US" sz="2000" b="1" dirty="0">
              <a:solidFill>
                <a:srgbClr val="011D5F"/>
              </a:solidFill>
            </a:endParaRPr>
          </a:p>
          <a:p>
            <a:endParaRPr lang="en-US" dirty="0"/>
          </a:p>
        </p:txBody>
      </p:sp>
    </p:spTree>
    <p:extLst>
      <p:ext uri="{BB962C8B-B14F-4D97-AF65-F5344CB8AC3E}">
        <p14:creationId xmlns:p14="http://schemas.microsoft.com/office/powerpoint/2010/main" val="111481117"/>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132</TotalTime>
  <Words>680</Words>
  <Application>Microsoft Office PowerPoint</Application>
  <PresentationFormat>On-screen Show (4:3)</PresentationFormat>
  <Paragraphs>101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PowerPoint B</vt:lpstr>
      <vt:lpstr>Advance Directive for Health Care </vt:lpstr>
      <vt:lpstr> Introduction to Advance  Directive  for Health Care </vt:lpstr>
      <vt:lpstr>Introduction to Advance  Directive  for Health Care</vt:lpstr>
      <vt:lpstr>Introduction to Advance  Directive  for Health Care</vt:lpstr>
      <vt:lpstr>Introduction to Advance  Directive  for Health Care</vt:lpstr>
      <vt:lpstr>Introduction to Advance  Directive  for Health Care</vt:lpstr>
      <vt:lpstr>Introduction to Advance  Directive  for Health Care</vt:lpstr>
      <vt:lpstr>Introduction to Advance  Directive  for Health Care</vt:lpstr>
      <vt:lpstr>Introduction to Advance  Directive  for Health Care</vt:lpstr>
      <vt:lpstr>Introduction to Advance  Directive  for Health Care</vt:lpstr>
      <vt:lpstr>Introduction to Advance  Directive  for Health Care</vt:lpstr>
      <vt:lpstr>Tennessee Department of Health Resources</vt:lpstr>
      <vt:lpstr>Tennessee Department of Health Resources</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Sally Pitt</cp:lastModifiedBy>
  <cp:revision>17</cp:revision>
  <dcterms:created xsi:type="dcterms:W3CDTF">2015-04-23T14:38:43Z</dcterms:created>
  <dcterms:modified xsi:type="dcterms:W3CDTF">2018-04-23T21:17:47Z</dcterms:modified>
</cp:coreProperties>
</file>