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0" r:id="rId3"/>
    <p:sldId id="261"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F00"/>
    <a:srgbClr val="4870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75" autoAdjust="0"/>
  </p:normalViewPr>
  <p:slideViewPr>
    <p:cSldViewPr>
      <p:cViewPr>
        <p:scale>
          <a:sx n="90" d="100"/>
          <a:sy n="90" d="100"/>
        </p:scale>
        <p:origin x="-1404"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653735-665C-424B-86FB-8D59CD196B6F}" type="datetimeFigureOut">
              <a:rPr lang="en-US" smtClean="0"/>
              <a:t>12/9/2016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37B8D1-5927-4626-A320-052485BE7A75}" type="slidenum">
              <a:rPr lang="en-US" smtClean="0"/>
              <a:t>‹#›</a:t>
            </a:fld>
            <a:endParaRPr lang="en-US"/>
          </a:p>
        </p:txBody>
      </p:sp>
    </p:spTree>
    <p:extLst>
      <p:ext uri="{BB962C8B-B14F-4D97-AF65-F5344CB8AC3E}">
        <p14:creationId xmlns:p14="http://schemas.microsoft.com/office/powerpoint/2010/main" val="1819403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B37B8D1-5927-4626-A320-052485BE7A75}" type="slidenum">
              <a:rPr lang="en-US" smtClean="0"/>
              <a:t>1</a:t>
            </a:fld>
            <a:endParaRPr lang="en-US"/>
          </a:p>
        </p:txBody>
      </p:sp>
    </p:spTree>
    <p:extLst>
      <p:ext uri="{BB962C8B-B14F-4D97-AF65-F5344CB8AC3E}">
        <p14:creationId xmlns:p14="http://schemas.microsoft.com/office/powerpoint/2010/main" val="4196213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Standard">
    <p:spTree>
      <p:nvGrpSpPr>
        <p:cNvPr id="1" name=""/>
        <p:cNvGrpSpPr/>
        <p:nvPr/>
      </p:nvGrpSpPr>
      <p:grpSpPr>
        <a:xfrm>
          <a:off x="0" y="0"/>
          <a:ext cx="0" cy="0"/>
          <a:chOff x="0" y="0"/>
          <a:chExt cx="0" cy="0"/>
        </a:xfrm>
      </p:grpSpPr>
      <p:sp>
        <p:nvSpPr>
          <p:cNvPr id="3" name="Rectangle 2"/>
          <p:cNvSpPr/>
          <p:nvPr userDrawn="1"/>
        </p:nvSpPr>
        <p:spPr>
          <a:xfrm>
            <a:off x="0" y="3886200"/>
            <a:ext cx="9144000" cy="2514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 y="4038603"/>
            <a:ext cx="8839200" cy="1422399"/>
          </a:xfrm>
        </p:spPr>
        <p:txBody>
          <a:bodyPr>
            <a:normAutofit/>
          </a:bodyPr>
          <a:lstStyle>
            <a:lvl1pPr algn="ctr">
              <a:defRPr sz="40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7" name="Text Placeholder 13"/>
          <p:cNvSpPr>
            <a:spLocks noGrp="1"/>
          </p:cNvSpPr>
          <p:nvPr>
            <p:ph type="body" sz="quarter" idx="12" hasCustomPrompt="1"/>
          </p:nvPr>
        </p:nvSpPr>
        <p:spPr>
          <a:xfrm>
            <a:off x="152400" y="5461001"/>
            <a:ext cx="8839200" cy="812800"/>
          </a:xfrm>
        </p:spPr>
        <p:txBody>
          <a:bodyPr anchor="ctr">
            <a:normAutofit/>
          </a:bodyPr>
          <a:lstStyle>
            <a:lvl1pPr marL="0" indent="0" algn="ctr">
              <a:buNone/>
              <a:defRPr sz="2800">
                <a:solidFill>
                  <a:schemeClr val="bg1"/>
                </a:solidFill>
                <a:effectLst>
                  <a:outerShdw blurRad="38100" dist="38100" dir="2700000" algn="tl">
                    <a:srgbClr val="000000">
                      <a:alpha val="43137"/>
                    </a:srgbClr>
                  </a:outerShdw>
                </a:effectLst>
                <a:latin typeface="PermianSlabSerifTypeface" pitchFamily="50" charset="0"/>
              </a:defRPr>
            </a:lvl1pPr>
          </a:lstStyle>
          <a:p>
            <a:pPr lvl="0"/>
            <a:r>
              <a:rPr lang="en-US" dirty="0" smtClean="0"/>
              <a:t>Sub-Title</a:t>
            </a:r>
            <a:endParaRPr lang="en-US" dirty="0"/>
          </a:p>
        </p:txBody>
      </p:sp>
      <p:sp>
        <p:nvSpPr>
          <p:cNvPr id="8" name="Text Placeholder 11"/>
          <p:cNvSpPr>
            <a:spLocks noGrp="1"/>
          </p:cNvSpPr>
          <p:nvPr>
            <p:ph type="body" sz="quarter" idx="11" hasCustomPrompt="1"/>
          </p:nvPr>
        </p:nvSpPr>
        <p:spPr>
          <a:xfrm>
            <a:off x="0" y="6400800"/>
            <a:ext cx="9144000" cy="457200"/>
          </a:xfrm>
        </p:spPr>
        <p:txBody>
          <a:bodyPr anchor="ctr">
            <a:normAutofit/>
          </a:bodyPr>
          <a:lstStyle>
            <a:lvl1pPr marL="0" indent="0" algn="ctr">
              <a:buNone/>
              <a:defRPr sz="1100" baseline="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 | Date</a:t>
            </a:r>
            <a:endParaRPr lang="en-US" dirty="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057400" y="1143000"/>
            <a:ext cx="5029200" cy="2743200"/>
          </a:xfrm>
          <a:prstGeom prst="rect">
            <a:avLst/>
          </a:prstGeom>
        </p:spPr>
      </p:pic>
    </p:spTree>
    <p:extLst>
      <p:ext uri="{BB962C8B-B14F-4D97-AF65-F5344CB8AC3E}">
        <p14:creationId xmlns:p14="http://schemas.microsoft.com/office/powerpoint/2010/main" val="3357423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ody - Gra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accent5">
                  <a:lumMod val="60000"/>
                  <a:lumOff val="40000"/>
                </a:schemeClr>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5">
                  <a:lumMod val="60000"/>
                  <a:lumOff val="40000"/>
                </a:schemeClr>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5">
                  <a:lumMod val="60000"/>
                  <a:lumOff val="40000"/>
                </a:schemeClr>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5">
                  <a:lumMod val="60000"/>
                  <a:lumOff val="40000"/>
                </a:schemeClr>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755623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Body - Ta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6"/>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6"/>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6"/>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6"/>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448185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ouble-Column 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4191000" cy="4958462"/>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4724400" y="1193804"/>
            <a:ext cx="4191000" cy="4958462"/>
          </a:xfrm>
        </p:spPr>
        <p:txBody>
          <a:bodyPr>
            <a:normAutofit/>
          </a:bodyPr>
          <a:lstStyle>
            <a:lvl1pPr>
              <a:buClr>
                <a:srgbClr val="FF00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0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0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0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4"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7645693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44557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 Blue">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 Orange">
    <p:bg>
      <p:bgPr>
        <a:solidFill>
          <a:schemeClr val="accent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 - YellowGreen">
    <p:bg>
      <p:bgPr>
        <a:solidFill>
          <a:schemeClr val="accent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6782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Blank - Gray">
    <p:bg>
      <p:bgPr>
        <a:solidFill>
          <a:schemeClr val="accent5">
            <a:lumMod val="20000"/>
            <a:lumOff val="80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2993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 Photo">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4572000" y="0"/>
            <a:ext cx="4572000" cy="6858000"/>
          </a:xfrm>
        </p:spPr>
        <p:txBody>
          <a:bodyPr/>
          <a:lstStyle>
            <a:lvl1pPr marL="0" indent="0">
              <a:buNone/>
              <a:defRPr/>
            </a:lvl1pPr>
          </a:lstStyle>
          <a:p>
            <a:r>
              <a:rPr lang="en-US" smtClean="0"/>
              <a:t>Click icon to add picture</a:t>
            </a:r>
            <a:endParaRPr lang="en-US" dirty="0"/>
          </a:p>
        </p:txBody>
      </p:sp>
      <p:sp>
        <p:nvSpPr>
          <p:cNvPr id="10" name="Title 9"/>
          <p:cNvSpPr>
            <a:spLocks noGrp="1"/>
          </p:cNvSpPr>
          <p:nvPr>
            <p:ph type="title"/>
          </p:nvPr>
        </p:nvSpPr>
        <p:spPr>
          <a:xfrm>
            <a:off x="381000" y="2209801"/>
            <a:ext cx="3962400" cy="2235200"/>
          </a:xfrm>
        </p:spPr>
        <p:txBody>
          <a:bodyPr>
            <a:noAutofit/>
          </a:bodyPr>
          <a:lstStyle>
            <a:lvl1pPr marL="0" indent="0" algn="l">
              <a:defRPr sz="3600">
                <a:effectLst/>
                <a:latin typeface="PermianSlabSerifTypeface" pitchFamily="50" charset="0"/>
              </a:defRPr>
            </a:lvl1pPr>
          </a:lstStyle>
          <a:p>
            <a:r>
              <a:rPr lang="en-US" smtClean="0"/>
              <a:t>Click to edit Master title style</a:t>
            </a:r>
            <a:endParaRPr lang="en-US" dirty="0"/>
          </a:p>
        </p:txBody>
      </p:sp>
      <p:sp>
        <p:nvSpPr>
          <p:cNvPr id="12" name="Text Placeholder 11"/>
          <p:cNvSpPr>
            <a:spLocks noGrp="1"/>
          </p:cNvSpPr>
          <p:nvPr>
            <p:ph type="body" sz="quarter" idx="11" hasCustomPrompt="1"/>
          </p:nvPr>
        </p:nvSpPr>
        <p:spPr>
          <a:xfrm>
            <a:off x="381000" y="5562600"/>
            <a:ext cx="4038600" cy="1117600"/>
          </a:xfrm>
        </p:spPr>
        <p:txBody>
          <a:bodyPr anchor="b">
            <a:normAutofit/>
          </a:bodyPr>
          <a:lstStyle>
            <a:lvl1pPr marL="0" indent="0">
              <a:buNone/>
              <a:defRPr sz="1100">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pPr lvl="0"/>
            <a:r>
              <a:rPr lang="en-US" dirty="0" smtClean="0"/>
              <a:t>Name, Position</a:t>
            </a:r>
          </a:p>
          <a:p>
            <a:pPr lvl="0"/>
            <a:r>
              <a:rPr lang="en-US" dirty="0" smtClean="0"/>
              <a:t>Date</a:t>
            </a:r>
            <a:endParaRPr lang="en-US" dirty="0"/>
          </a:p>
        </p:txBody>
      </p:sp>
      <p:sp>
        <p:nvSpPr>
          <p:cNvPr id="14" name="Text Placeholder 13"/>
          <p:cNvSpPr>
            <a:spLocks noGrp="1"/>
          </p:cNvSpPr>
          <p:nvPr>
            <p:ph type="body" sz="quarter" idx="12" hasCustomPrompt="1"/>
          </p:nvPr>
        </p:nvSpPr>
        <p:spPr>
          <a:xfrm>
            <a:off x="381000" y="4445001"/>
            <a:ext cx="3962400" cy="812800"/>
          </a:xfrm>
        </p:spPr>
        <p:txBody>
          <a:bodyPr>
            <a:normAutofit/>
          </a:bodyPr>
          <a:lstStyle>
            <a:lvl1pPr marL="0" indent="0">
              <a:buNone/>
              <a:defRPr sz="2800">
                <a:solidFill>
                  <a:schemeClr val="accent5"/>
                </a:solidFill>
                <a:latin typeface="PermianSlabSerifTypeface" pitchFamily="50" charset="0"/>
              </a:defRPr>
            </a:lvl1pPr>
          </a:lstStyle>
          <a:p>
            <a:pPr lvl="0"/>
            <a:r>
              <a:rPr lang="en-US" dirty="0" smtClean="0"/>
              <a:t>Sub-Title</a:t>
            </a: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0040" y="243840"/>
            <a:ext cx="2346960" cy="1280160"/>
          </a:xfrm>
          <a:prstGeom prst="rect">
            <a:avLst/>
          </a:prstGeom>
        </p:spPr>
      </p:pic>
    </p:spTree>
    <p:extLst>
      <p:ext uri="{BB962C8B-B14F-4D97-AF65-F5344CB8AC3E}">
        <p14:creationId xmlns:p14="http://schemas.microsoft.com/office/powerpoint/2010/main" val="2255976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itle">
    <p:spTree>
      <p:nvGrpSpPr>
        <p:cNvPr id="1" name=""/>
        <p:cNvGrpSpPr/>
        <p:nvPr/>
      </p:nvGrpSpPr>
      <p:grpSpPr>
        <a:xfrm>
          <a:off x="0" y="0"/>
          <a:ext cx="0" cy="0"/>
          <a:chOff x="0" y="0"/>
          <a:chExt cx="0" cy="0"/>
        </a:xfrm>
      </p:grpSpPr>
      <p:sp>
        <p:nvSpPr>
          <p:cNvPr id="5" name="Rectangle 4"/>
          <p:cNvSpPr/>
          <p:nvPr userDrawn="1"/>
        </p:nvSpPr>
        <p:spPr>
          <a:xfrm>
            <a:off x="3200400" y="3874770"/>
            <a:ext cx="5943600" cy="22402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ctrTitle"/>
          </p:nvPr>
        </p:nvSpPr>
        <p:spPr>
          <a:xfrm>
            <a:off x="3276600" y="3962400"/>
            <a:ext cx="5715000" cy="2057400"/>
          </a:xfrm>
        </p:spPr>
        <p:txBody>
          <a:bodyPr/>
          <a:lstStyle>
            <a:lvl1pPr algn="r">
              <a:defRPr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dirty="0" smtClean="0"/>
              <a:t>Click to edit Master title style</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890" y="3322320"/>
            <a:ext cx="3345180" cy="3345180"/>
          </a:xfrm>
          <a:prstGeom prst="rect">
            <a:avLst/>
          </a:prstGeom>
          <a:noFill/>
          <a:ln>
            <a:noFill/>
          </a:ln>
        </p:spPr>
      </p:pic>
    </p:spTree>
    <p:extLst>
      <p:ext uri="{BB962C8B-B14F-4D97-AF65-F5344CB8AC3E}">
        <p14:creationId xmlns:p14="http://schemas.microsoft.com/office/powerpoint/2010/main" val="2854890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ody - TN Mark">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52400" y="1143000"/>
            <a:ext cx="8839200" cy="5562600"/>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05800" y="6019800"/>
            <a:ext cx="866774" cy="866774"/>
          </a:xfrm>
          <a:prstGeom prst="rect">
            <a:avLst/>
          </a:prstGeom>
        </p:spPr>
      </p:pic>
    </p:spTree>
    <p:extLst>
      <p:ext uri="{BB962C8B-B14F-4D97-AF65-F5344CB8AC3E}">
        <p14:creationId xmlns:p14="http://schemas.microsoft.com/office/powerpoint/2010/main" val="1899978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4"/>
            <a:ext cx="8763000" cy="4958462"/>
          </a:xfrm>
        </p:spPr>
        <p:txBody>
          <a:bodyPr>
            <a:normAutofit/>
          </a:bodyPr>
          <a:lstStyle>
            <a:lvl1pPr>
              <a:buClr>
                <a:schemeClr val="bg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bg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bg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bg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Rectangle 9"/>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3"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783884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Body - Red">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rgbClr val="FF0F00"/>
              </a:buClr>
              <a:defRPr sz="2400">
                <a:latin typeface="Open Sans" panose="020B0606030504020204" pitchFamily="34" charset="0"/>
                <a:ea typeface="Open Sans" panose="020B0606030504020204" pitchFamily="34" charset="0"/>
                <a:cs typeface="Open Sans" panose="020B0606030504020204" pitchFamily="34" charset="0"/>
              </a:defRPr>
            </a:lvl1pPr>
            <a:lvl2pPr>
              <a:buClr>
                <a:srgbClr val="FF0F00"/>
              </a:buClr>
              <a:defRPr sz="2000">
                <a:latin typeface="Open Sans" panose="020B0606030504020204" pitchFamily="34" charset="0"/>
                <a:ea typeface="Open Sans" panose="020B0606030504020204" pitchFamily="34" charset="0"/>
                <a:cs typeface="Open Sans" panose="020B0606030504020204" pitchFamily="34" charset="0"/>
              </a:defRPr>
            </a:lvl2pPr>
            <a:lvl3pPr>
              <a:buClr>
                <a:srgbClr val="FF0F00"/>
              </a:buClr>
              <a:defRPr sz="1800">
                <a:latin typeface="Open Sans" panose="020B0606030504020204" pitchFamily="34" charset="0"/>
                <a:ea typeface="Open Sans" panose="020B0606030504020204" pitchFamily="34" charset="0"/>
                <a:cs typeface="Open Sans" panose="020B0606030504020204" pitchFamily="34" charset="0"/>
              </a:defRPr>
            </a:lvl3pPr>
            <a:lvl4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4pPr>
            <a:lvl5pPr>
              <a:buClr>
                <a:srgbClr val="FF0F00"/>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rgbClr val="FF0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77065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dy - Orange">
    <p:spTree>
      <p:nvGrpSpPr>
        <p:cNvPr id="1" name=""/>
        <p:cNvGrpSpPr/>
        <p:nvPr/>
      </p:nvGrpSpPr>
      <p:grpSpPr>
        <a:xfrm>
          <a:off x="0" y="0"/>
          <a:ext cx="0" cy="0"/>
          <a:chOff x="0" y="0"/>
          <a:chExt cx="0" cy="0"/>
        </a:xfrm>
      </p:grpSpPr>
      <p:sp>
        <p:nvSpPr>
          <p:cNvPr id="12" name="Rectangle 11"/>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14" name="Content Placeholder 2"/>
          <p:cNvSpPr>
            <a:spLocks noGrp="1"/>
          </p:cNvSpPr>
          <p:nvPr>
            <p:ph idx="1"/>
          </p:nvPr>
        </p:nvSpPr>
        <p:spPr>
          <a:xfrm>
            <a:off x="228600" y="1193800"/>
            <a:ext cx="8763000" cy="4958465"/>
          </a:xfrm>
        </p:spPr>
        <p:txBody>
          <a:bodyPr>
            <a:normAutofit/>
          </a:bodyPr>
          <a:lstStyle>
            <a:lvl1pPr>
              <a:buClr>
                <a:schemeClr val="accent3"/>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3"/>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3"/>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3"/>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Rectangle 16"/>
          <p:cNvSpPr/>
          <p:nvPr userDrawn="1"/>
        </p:nvSpPr>
        <p:spPr>
          <a:xfrm>
            <a:off x="0" y="990602"/>
            <a:ext cx="9144000" cy="889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563395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Body - Blue">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1"/>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1"/>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1"/>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1"/>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335100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Body - YellowGreen">
    <p:spTree>
      <p:nvGrpSpPr>
        <p:cNvPr id="1" name=""/>
        <p:cNvGrpSpPr/>
        <p:nvPr/>
      </p:nvGrpSpPr>
      <p:grpSpPr>
        <a:xfrm>
          <a:off x="0" y="0"/>
          <a:ext cx="0" cy="0"/>
          <a:chOff x="0" y="0"/>
          <a:chExt cx="0" cy="0"/>
        </a:xfrm>
      </p:grpSpPr>
      <p:sp>
        <p:nvSpPr>
          <p:cNvPr id="7" name="Rectangle 6"/>
          <p:cNvSpPr/>
          <p:nvPr userDrawn="1"/>
        </p:nvSpPr>
        <p:spPr>
          <a:xfrm>
            <a:off x="0" y="177801"/>
            <a:ext cx="9144000" cy="812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00" y="177803"/>
            <a:ext cx="8839200" cy="825500"/>
          </a:xfrm>
        </p:spPr>
        <p:txBody>
          <a:bodyPr>
            <a:noAutofit/>
          </a:bodyPr>
          <a:lstStyle>
            <a:lvl1pPr algn="l">
              <a:defRPr sz="3200" b="1">
                <a:solidFill>
                  <a:schemeClr val="bg1"/>
                </a:solidFill>
                <a:effectLst>
                  <a:outerShdw blurRad="38100" dist="38100" dir="2700000" algn="tl">
                    <a:srgbClr val="000000">
                      <a:alpha val="43137"/>
                    </a:srgbClr>
                  </a:outerShdw>
                </a:effectLst>
                <a:latin typeface="PermianSlabSerifTypeface" pitchFamily="50"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28600" y="1193800"/>
            <a:ext cx="8763000" cy="4958465"/>
          </a:xfrm>
        </p:spPr>
        <p:txBody>
          <a:bodyPr>
            <a:normAutofit/>
          </a:bodyPr>
          <a:lstStyle>
            <a:lvl1pPr>
              <a:buClr>
                <a:schemeClr val="accent2"/>
              </a:buClr>
              <a:defRPr sz="2400">
                <a:latin typeface="Open Sans" panose="020B0606030504020204" pitchFamily="34" charset="0"/>
                <a:ea typeface="Open Sans" panose="020B0606030504020204" pitchFamily="34" charset="0"/>
                <a:cs typeface="Open Sans" panose="020B0606030504020204" pitchFamily="34" charset="0"/>
              </a:defRPr>
            </a:lvl1pPr>
            <a:lvl2pPr>
              <a:buClr>
                <a:schemeClr val="accent2"/>
              </a:buClr>
              <a:defRPr sz="2000">
                <a:latin typeface="Open Sans" panose="020B0606030504020204" pitchFamily="34" charset="0"/>
                <a:ea typeface="Open Sans" panose="020B0606030504020204" pitchFamily="34" charset="0"/>
                <a:cs typeface="Open Sans" panose="020B0606030504020204" pitchFamily="34" charset="0"/>
              </a:defRPr>
            </a:lvl2pPr>
            <a:lvl3pPr>
              <a:buClr>
                <a:schemeClr val="accent2"/>
              </a:buClr>
              <a:defRPr sz="1800">
                <a:latin typeface="Open Sans" panose="020B0606030504020204" pitchFamily="34" charset="0"/>
                <a:ea typeface="Open Sans" panose="020B0606030504020204" pitchFamily="34" charset="0"/>
                <a:cs typeface="Open Sans" panose="020B0606030504020204" pitchFamily="34" charset="0"/>
              </a:defRPr>
            </a:lvl3pPr>
            <a:lvl4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4pPr>
            <a:lvl5pPr>
              <a:buClr>
                <a:schemeClr val="accent2"/>
              </a:buClr>
              <a:defRPr sz="1600">
                <a:latin typeface="Open Sans" panose="020B0606030504020204" pitchFamily="34" charset="0"/>
                <a:ea typeface="Open Sans" panose="020B0606030504020204" pitchFamily="34" charset="0"/>
                <a:cs typeface="Open Sans" panose="020B0606030504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userDrawn="1"/>
        </p:nvSpPr>
        <p:spPr>
          <a:xfrm>
            <a:off x="0" y="990602"/>
            <a:ext cx="9144000" cy="88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6152266"/>
            <a:ext cx="9144000" cy="705733"/>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ooter Placeholder 4"/>
          <p:cNvSpPr>
            <a:spLocks noGrp="1"/>
          </p:cNvSpPr>
          <p:nvPr>
            <p:ph type="ftr" sz="quarter" idx="11"/>
          </p:nvPr>
        </p:nvSpPr>
        <p:spPr>
          <a:xfrm>
            <a:off x="3124200" y="6375400"/>
            <a:ext cx="2895600" cy="365125"/>
          </a:xfr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dirty="0"/>
          </a:p>
        </p:txBody>
      </p:sp>
      <p:sp>
        <p:nvSpPr>
          <p:cNvPr id="16" name="Slide Number Placeholder 5"/>
          <p:cNvSpPr>
            <a:spLocks noGrp="1"/>
          </p:cNvSpPr>
          <p:nvPr>
            <p:ph type="sldNum" sz="quarter" idx="12"/>
          </p:nvPr>
        </p:nvSpPr>
        <p:spPr>
          <a:xfrm>
            <a:off x="6858000" y="6375400"/>
            <a:ext cx="2133600" cy="365125"/>
          </a:xfrm>
          <a:prstGeom prst="rect">
            <a:avLst/>
          </a:prstGeom>
        </p:spPr>
        <p:txBody>
          <a:bodyPr anchor="b"/>
          <a:lstStyle>
            <a:lvl1pPr>
              <a:defRPr sz="1000">
                <a:solidFill>
                  <a:schemeClr val="tx2"/>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525" y="6152266"/>
            <a:ext cx="1341120" cy="731520"/>
          </a:xfrm>
          <a:prstGeom prst="rect">
            <a:avLst/>
          </a:prstGeom>
        </p:spPr>
      </p:pic>
    </p:spTree>
    <p:extLst>
      <p:ext uri="{BB962C8B-B14F-4D97-AF65-F5344CB8AC3E}">
        <p14:creationId xmlns:p14="http://schemas.microsoft.com/office/powerpoint/2010/main" val="2883267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416675"/>
            <a:ext cx="2895600" cy="365125"/>
          </a:xfrm>
          <a:prstGeom prst="rect">
            <a:avLst/>
          </a:prstGeom>
        </p:spPr>
        <p:txBody>
          <a:bodyPr vert="horz" lIns="91440" tIns="45720" rIns="91440" bIns="45720" rtlCol="0" anchor="b"/>
          <a:lstStyle>
            <a:lvl1pPr algn="ct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endParaRPr lang="en-US"/>
          </a:p>
        </p:txBody>
      </p:sp>
      <p:sp>
        <p:nvSpPr>
          <p:cNvPr id="7" name="Slide Number Placeholder 5"/>
          <p:cNvSpPr>
            <a:spLocks noGrp="1"/>
          </p:cNvSpPr>
          <p:nvPr>
            <p:ph type="sldNum" sz="quarter" idx="4"/>
          </p:nvPr>
        </p:nvSpPr>
        <p:spPr>
          <a:xfrm>
            <a:off x="6858000" y="6410326"/>
            <a:ext cx="2133600" cy="365125"/>
          </a:xfrm>
          <a:prstGeom prst="rect">
            <a:avLst/>
          </a:prstGeom>
        </p:spPr>
        <p:txBody>
          <a:bodyPr anchor="b"/>
          <a:lstStyle>
            <a:lvl1pPr algn="r">
              <a:defRPr sz="1000" i="1">
                <a:solidFill>
                  <a:schemeClr val="accent5"/>
                </a:solidFill>
                <a:latin typeface="Open Sans" panose="020B0606030504020204" pitchFamily="34" charset="0"/>
                <a:ea typeface="Open Sans" panose="020B0606030504020204" pitchFamily="34" charset="0"/>
                <a:cs typeface="Open Sans" panose="020B0606030504020204" pitchFamily="34" charset="0"/>
              </a:defRPr>
            </a:lvl1pPr>
          </a:lstStyle>
          <a:p>
            <a:fld id="{5C76A076-0EB6-4ACF-BC93-AE169B35ECF5}" type="slidenum">
              <a:rPr lang="en-US" smtClean="0"/>
              <a:pPr/>
              <a:t>‹#›</a:t>
            </a:fld>
            <a:endParaRPr lang="en-US" dirty="0"/>
          </a:p>
        </p:txBody>
      </p:sp>
    </p:spTree>
    <p:extLst>
      <p:ext uri="{BB962C8B-B14F-4D97-AF65-F5344CB8AC3E}">
        <p14:creationId xmlns:p14="http://schemas.microsoft.com/office/powerpoint/2010/main" val="1143005989"/>
      </p:ext>
    </p:extLst>
  </p:cSld>
  <p:clrMap bg1="lt1" tx1="dk1" bg2="lt2" tx2="dk2" accent1="accent1" accent2="accent2" accent3="accent3" accent4="accent4" accent5="accent5" accent6="accent6" hlink="hlink" folHlink="folHlink"/>
  <p:sldLayoutIdLst>
    <p:sldLayoutId id="2147483660" r:id="rId1"/>
    <p:sldLayoutId id="2147483670" r:id="rId2"/>
    <p:sldLayoutId id="2147483649" r:id="rId3"/>
    <p:sldLayoutId id="2147483680" r:id="rId4"/>
    <p:sldLayoutId id="2147483671" r:id="rId5"/>
    <p:sldLayoutId id="2147483668" r:id="rId6"/>
    <p:sldLayoutId id="2147483665" r:id="rId7"/>
    <p:sldLayoutId id="2147483672" r:id="rId8"/>
    <p:sldLayoutId id="2147483673" r:id="rId9"/>
    <p:sldLayoutId id="2147483679" r:id="rId10"/>
    <p:sldLayoutId id="2147483674" r:id="rId11"/>
    <p:sldLayoutId id="2147483662" r:id="rId12"/>
    <p:sldLayoutId id="2147483663" r:id="rId13"/>
    <p:sldLayoutId id="2147483676" r:id="rId14"/>
    <p:sldLayoutId id="2147483677" r:id="rId15"/>
    <p:sldLayoutId id="2147483675" r:id="rId16"/>
    <p:sldLayoutId id="2147483678"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tn.gov/health/article/advance-directives"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Tree>
    <p:extLst>
      <p:ext uri="{BB962C8B-B14F-4D97-AF65-F5344CB8AC3E}">
        <p14:creationId xmlns:p14="http://schemas.microsoft.com/office/powerpoint/2010/main" val="479260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a:bodyPr>
          <a:lstStyle/>
          <a:p>
            <a:pPr marL="0" indent="0">
              <a:buNone/>
            </a:pPr>
            <a:r>
              <a:rPr lang="en-US" altLang="en-US" sz="1900" b="1" dirty="0">
                <a:solidFill>
                  <a:srgbClr val="011D5F"/>
                </a:solidFill>
              </a:rPr>
              <a:t>Letting Others Know….</a:t>
            </a:r>
          </a:p>
          <a:p>
            <a:pPr marL="0" indent="0">
              <a:buNone/>
            </a:pPr>
            <a:endParaRPr lang="en-US" sz="1900" b="1" dirty="0">
              <a:solidFill>
                <a:srgbClr val="011D5F"/>
              </a:solidFill>
            </a:endParaRPr>
          </a:p>
          <a:p>
            <a:pPr>
              <a:lnSpc>
                <a:spcPct val="90000"/>
              </a:lnSpc>
              <a:buClr>
                <a:srgbClr val="002060"/>
              </a:buClr>
            </a:pPr>
            <a:r>
              <a:rPr lang="en-US" altLang="en-US" sz="1900" dirty="0">
                <a:solidFill>
                  <a:srgbClr val="011D5F"/>
                </a:solidFill>
              </a:rPr>
              <a:t>Patient/representative’s responsibility to notify physician and health care providers of existence of an Appointment of Health Care document</a:t>
            </a:r>
          </a:p>
          <a:p>
            <a:pPr>
              <a:lnSpc>
                <a:spcPct val="90000"/>
              </a:lnSpc>
              <a:buClr>
                <a:srgbClr val="002060"/>
              </a:buClr>
            </a:pPr>
            <a:endParaRPr lang="en-US" altLang="en-US" sz="1900" dirty="0">
              <a:solidFill>
                <a:srgbClr val="011D5F"/>
              </a:solidFill>
            </a:endParaRPr>
          </a:p>
          <a:p>
            <a:pPr>
              <a:lnSpc>
                <a:spcPct val="90000"/>
              </a:lnSpc>
              <a:buClr>
                <a:srgbClr val="002060"/>
              </a:buClr>
            </a:pPr>
            <a:r>
              <a:rPr lang="en-US" altLang="en-US" sz="1900" dirty="0">
                <a:solidFill>
                  <a:srgbClr val="011D5F"/>
                </a:solidFill>
              </a:rPr>
              <a:t>Patient/representative’s responsibility to notify physician and health care providers when an Appointment of Health Care document is revoked</a:t>
            </a:r>
          </a:p>
          <a:p>
            <a:pPr>
              <a:lnSpc>
                <a:spcPct val="90000"/>
              </a:lnSpc>
              <a:buClr>
                <a:srgbClr val="002060"/>
              </a:buClr>
            </a:pPr>
            <a:endParaRPr lang="en-US" altLang="en-US" sz="1900" dirty="0">
              <a:solidFill>
                <a:srgbClr val="011D5F"/>
              </a:solidFill>
            </a:endParaRPr>
          </a:p>
          <a:p>
            <a:pPr>
              <a:lnSpc>
                <a:spcPct val="90000"/>
              </a:lnSpc>
              <a:buClr>
                <a:srgbClr val="002060"/>
              </a:buClr>
            </a:pPr>
            <a:r>
              <a:rPr lang="en-US" altLang="en-US" sz="1900" dirty="0">
                <a:solidFill>
                  <a:srgbClr val="011D5F"/>
                </a:solidFill>
              </a:rPr>
              <a:t>Patient/representative’s responsibility to provide copy of new Appointment of Health Care document and/or revocation for medical records</a:t>
            </a:r>
          </a:p>
          <a:p>
            <a:pPr>
              <a:lnSpc>
                <a:spcPct val="90000"/>
              </a:lnSpc>
              <a:buClr>
                <a:srgbClr val="002060"/>
              </a:buClr>
            </a:pPr>
            <a:endParaRPr lang="en-US" altLang="en-US" sz="1900" dirty="0">
              <a:solidFill>
                <a:srgbClr val="011D5F"/>
              </a:solidFill>
            </a:endParaRPr>
          </a:p>
          <a:p>
            <a:pPr>
              <a:lnSpc>
                <a:spcPct val="90000"/>
              </a:lnSpc>
              <a:buClr>
                <a:srgbClr val="002060"/>
              </a:buClr>
            </a:pPr>
            <a:r>
              <a:rPr lang="en-US" altLang="en-US" sz="1900" dirty="0">
                <a:solidFill>
                  <a:srgbClr val="011D5F"/>
                </a:solidFill>
              </a:rPr>
              <a:t>When physician and health care providers receive, facility staff responsible to ensure Appointment of Health Care document gets on medical record</a:t>
            </a:r>
          </a:p>
          <a:p>
            <a:endParaRPr lang="en-US" dirty="0"/>
          </a:p>
        </p:txBody>
      </p:sp>
    </p:spTree>
    <p:extLst>
      <p:ext uri="{BB962C8B-B14F-4D97-AF65-F5344CB8AC3E}">
        <p14:creationId xmlns:p14="http://schemas.microsoft.com/office/powerpoint/2010/main" val="667119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lstStyle/>
          <a:p>
            <a:pPr marL="0" indent="0">
              <a:buNone/>
            </a:pPr>
            <a:r>
              <a:rPr lang="en-US" dirty="0">
                <a:solidFill>
                  <a:srgbClr val="011D5F"/>
                </a:solidFill>
              </a:rPr>
              <a:t>Tennessee Department of Health Resources</a:t>
            </a:r>
          </a:p>
          <a:p>
            <a:pPr>
              <a:buClrTx/>
            </a:pPr>
            <a:r>
              <a:rPr lang="en-US" dirty="0">
                <a:hlinkClick r:id="rId2"/>
              </a:rPr>
              <a:t>http://tn.gov/health/article/advance-directives</a:t>
            </a:r>
            <a:endParaRPr lang="en-US" dirty="0"/>
          </a:p>
          <a:p>
            <a:pPr marL="0" indent="0">
              <a:buNone/>
            </a:pPr>
            <a:endParaRPr lang="en-US" dirty="0"/>
          </a:p>
          <a:p>
            <a:endParaRPr lang="en-US" dirty="0"/>
          </a:p>
        </p:txBody>
      </p:sp>
      <p:pic>
        <p:nvPicPr>
          <p:cNvPr id="6"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5800" y="2118366"/>
            <a:ext cx="7086600" cy="3901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730266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lstStyle/>
          <a:p>
            <a:pPr marL="457200" lvl="1" indent="0">
              <a:buNone/>
            </a:pPr>
            <a:r>
              <a:rPr lang="en-US" dirty="0">
                <a:solidFill>
                  <a:srgbClr val="011D5F"/>
                </a:solidFill>
              </a:rPr>
              <a:t>In 2004, the Health Care Decision Act was passed thus revising Tennessee law concerning health care decision making.  What does this act do?</a:t>
            </a:r>
          </a:p>
          <a:p>
            <a:pPr marL="457200" lvl="1" indent="0">
              <a:buNone/>
            </a:pPr>
            <a:endParaRPr lang="en-US" dirty="0">
              <a:solidFill>
                <a:srgbClr val="011D5F"/>
              </a:solidFill>
            </a:endParaRPr>
          </a:p>
          <a:p>
            <a:pPr marL="457200" lvl="1" indent="0">
              <a:buNone/>
            </a:pPr>
            <a:endParaRPr lang="en-US" dirty="0">
              <a:solidFill>
                <a:srgbClr val="011D5F"/>
              </a:solidFill>
            </a:endParaRPr>
          </a:p>
          <a:p>
            <a:pPr lvl="1">
              <a:buClrTx/>
              <a:buFont typeface="Arial" panose="020B0604020202020204" pitchFamily="34" charset="0"/>
              <a:buChar char="•"/>
            </a:pPr>
            <a:r>
              <a:rPr lang="en-US" dirty="0">
                <a:solidFill>
                  <a:srgbClr val="011D5F"/>
                </a:solidFill>
              </a:rPr>
              <a:t>Protects patient’s right to make own health care decisions</a:t>
            </a:r>
          </a:p>
          <a:p>
            <a:pPr lvl="1">
              <a:buClrTx/>
              <a:buFont typeface="Arial" panose="020B0604020202020204" pitchFamily="34" charset="0"/>
              <a:buChar char="•"/>
            </a:pPr>
            <a:endParaRPr lang="en-US" dirty="0">
              <a:solidFill>
                <a:srgbClr val="011D5F"/>
              </a:solidFill>
            </a:endParaRPr>
          </a:p>
          <a:p>
            <a:pPr lvl="1">
              <a:buClrTx/>
              <a:buFont typeface="Arial" panose="020B0604020202020204" pitchFamily="34" charset="0"/>
              <a:buChar char="•"/>
            </a:pPr>
            <a:r>
              <a:rPr lang="en-US" dirty="0">
                <a:solidFill>
                  <a:srgbClr val="011D5F"/>
                </a:solidFill>
              </a:rPr>
              <a:t>Promotes Advance Directives</a:t>
            </a:r>
          </a:p>
          <a:p>
            <a:pPr lvl="1">
              <a:buClrTx/>
              <a:buFont typeface="Arial" panose="020B0604020202020204" pitchFamily="34" charset="0"/>
              <a:buChar char="•"/>
            </a:pPr>
            <a:endParaRPr lang="en-US" dirty="0">
              <a:solidFill>
                <a:srgbClr val="011D5F"/>
              </a:solidFill>
            </a:endParaRPr>
          </a:p>
          <a:p>
            <a:pPr marL="0" indent="0">
              <a:buNone/>
            </a:pPr>
            <a:endParaRPr lang="en-US" dirty="0"/>
          </a:p>
        </p:txBody>
      </p:sp>
    </p:spTree>
    <p:extLst>
      <p:ext uri="{BB962C8B-B14F-4D97-AF65-F5344CB8AC3E}">
        <p14:creationId xmlns:p14="http://schemas.microsoft.com/office/powerpoint/2010/main" val="1191946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fontScale="77500" lnSpcReduction="20000"/>
          </a:bodyPr>
          <a:lstStyle/>
          <a:p>
            <a:pPr marL="457200" lvl="1" indent="0">
              <a:buNone/>
            </a:pPr>
            <a:r>
              <a:rPr lang="en-US" sz="2300" b="1" dirty="0">
                <a:solidFill>
                  <a:srgbClr val="011D5F"/>
                </a:solidFill>
              </a:rPr>
              <a:t>Federal Overview</a:t>
            </a:r>
            <a:r>
              <a:rPr lang="en-US" sz="2300" dirty="0">
                <a:solidFill>
                  <a:srgbClr val="011D5F"/>
                </a:solidFill>
              </a:rPr>
              <a:t>	</a:t>
            </a:r>
          </a:p>
          <a:p>
            <a:pPr marL="457200" lvl="1" indent="0">
              <a:buNone/>
            </a:pPr>
            <a:endParaRPr lang="en-US" sz="2300" dirty="0">
              <a:solidFill>
                <a:srgbClr val="011D5F"/>
              </a:solidFill>
            </a:endParaRPr>
          </a:p>
          <a:p>
            <a:pPr marL="457200" lvl="1" indent="0">
              <a:buClrTx/>
              <a:buNone/>
            </a:pPr>
            <a:r>
              <a:rPr lang="en-US" sz="2300" dirty="0">
                <a:solidFill>
                  <a:srgbClr val="011D5F"/>
                </a:solidFill>
              </a:rPr>
              <a:t>Patient Self Determination Act of 1991</a:t>
            </a:r>
            <a:r>
              <a:rPr lang="en-US" sz="2300" b="1" dirty="0">
                <a:solidFill>
                  <a:srgbClr val="011D5F"/>
                </a:solidFill>
              </a:rPr>
              <a:t> - </a:t>
            </a:r>
            <a:r>
              <a:rPr lang="en-US" sz="2300" dirty="0">
                <a:solidFill>
                  <a:srgbClr val="011D5F"/>
                </a:solidFill>
              </a:rPr>
              <a:t>42 U.S.C. §§ 1395cc(f)(1), 1396a(w)(1)</a:t>
            </a:r>
          </a:p>
          <a:p>
            <a:pPr marL="457200" lvl="1" indent="0">
              <a:buClrTx/>
              <a:buNone/>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Requires every health care facility, which receives Medicare or Medicaid funding, to give each incoming patient a statement of rights in regard to making health care decisions</a:t>
            </a:r>
          </a:p>
          <a:p>
            <a:pPr lvl="1">
              <a:buClrTx/>
              <a:buFont typeface="Arial" panose="020B0604020202020204" pitchFamily="34" charset="0"/>
              <a:buChar char="•"/>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Providers must have a policy in place regarding how it will implement advance directives</a:t>
            </a:r>
          </a:p>
          <a:p>
            <a:pPr lvl="1">
              <a:buClrTx/>
              <a:buFont typeface="Arial" panose="020B0604020202020204" pitchFamily="34" charset="0"/>
              <a:buChar char="•"/>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Providers must document in the medical record whether an individual has an advance directive</a:t>
            </a:r>
          </a:p>
          <a:p>
            <a:pPr lvl="1">
              <a:buClrTx/>
              <a:buFont typeface="Arial" panose="020B0604020202020204" pitchFamily="34" charset="0"/>
              <a:buChar char="•"/>
            </a:pPr>
            <a:endParaRPr lang="en-US" sz="2300" dirty="0">
              <a:solidFill>
                <a:srgbClr val="011D5F"/>
              </a:solidFill>
            </a:endParaRPr>
          </a:p>
          <a:p>
            <a:pPr lvl="1">
              <a:buClrTx/>
              <a:buFont typeface="Arial" panose="020B0604020202020204" pitchFamily="34" charset="0"/>
              <a:buChar char="•"/>
            </a:pPr>
            <a:r>
              <a:rPr lang="en-US" sz="2300" dirty="0">
                <a:solidFill>
                  <a:srgbClr val="011D5F"/>
                </a:solidFill>
              </a:rPr>
              <a:t>The execution of an advance directive by a patient, resident, or enrollee cannot be a condition for the provision of care or the refusal to executive an advance directive cannot be used as a basis to discriminate </a:t>
            </a:r>
          </a:p>
          <a:p>
            <a:endParaRPr lang="en-US" dirty="0"/>
          </a:p>
        </p:txBody>
      </p:sp>
    </p:spTree>
    <p:extLst>
      <p:ext uri="{BB962C8B-B14F-4D97-AF65-F5344CB8AC3E}">
        <p14:creationId xmlns:p14="http://schemas.microsoft.com/office/powerpoint/2010/main" val="3203023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lnSpcReduction="10000"/>
          </a:bodyPr>
          <a:lstStyle/>
          <a:p>
            <a:pPr marL="0" indent="0">
              <a:buNone/>
            </a:pPr>
            <a:r>
              <a:rPr lang="en-US" b="1" dirty="0">
                <a:solidFill>
                  <a:srgbClr val="011D5F"/>
                </a:solidFill>
              </a:rPr>
              <a:t>State Law Review</a:t>
            </a:r>
          </a:p>
          <a:p>
            <a:pPr marL="0" indent="0">
              <a:buNone/>
            </a:pPr>
            <a:r>
              <a:rPr lang="en-US" sz="1800" dirty="0">
                <a:solidFill>
                  <a:srgbClr val="011D5F"/>
                </a:solidFill>
              </a:rPr>
              <a:t>Tennessee Health Care Decisions Act – Tennessee Code </a:t>
            </a:r>
            <a:r>
              <a:rPr lang="en-US" sz="1800" dirty="0" err="1">
                <a:solidFill>
                  <a:srgbClr val="011D5F"/>
                </a:solidFill>
              </a:rPr>
              <a:t>Annoted</a:t>
            </a:r>
            <a:r>
              <a:rPr lang="en-US" sz="1800" dirty="0">
                <a:solidFill>
                  <a:srgbClr val="011D5F"/>
                </a:solidFill>
              </a:rPr>
              <a:t> (TCA) 68-11-1801 et </a:t>
            </a:r>
            <a:r>
              <a:rPr lang="en-US" sz="1800" dirty="0" err="1">
                <a:solidFill>
                  <a:srgbClr val="011D5F"/>
                </a:solidFill>
              </a:rPr>
              <a:t>seq</a:t>
            </a:r>
            <a:endParaRPr lang="en-US" sz="1800" dirty="0">
              <a:solidFill>
                <a:srgbClr val="011D5F"/>
              </a:solidFill>
            </a:endParaRPr>
          </a:p>
          <a:p>
            <a:pPr marL="0" indent="0">
              <a:buNone/>
            </a:pPr>
            <a:endParaRPr lang="en-US" sz="1800" dirty="0">
              <a:solidFill>
                <a:srgbClr val="011D5F"/>
              </a:solidFill>
            </a:endParaRPr>
          </a:p>
          <a:p>
            <a:pPr marL="285750" lvl="2" indent="-285750">
              <a:buClrTx/>
            </a:pPr>
            <a:r>
              <a:rPr lang="en-US" dirty="0">
                <a:solidFill>
                  <a:srgbClr val="011D5F"/>
                </a:solidFill>
              </a:rPr>
              <a:t>TCA 68-11-1805 – The Board for Licensing Health Care Facilities is required to develop and issue appropriate model forms for advance directives that are consistent with the language of the Tennessee Health Care Decisions Act.</a:t>
            </a:r>
          </a:p>
          <a:p>
            <a:pPr marL="285750" lvl="2" indent="-285750">
              <a:buClrTx/>
            </a:pPr>
            <a:endParaRPr lang="en-US" dirty="0">
              <a:solidFill>
                <a:srgbClr val="011D5F"/>
              </a:solidFill>
            </a:endParaRPr>
          </a:p>
          <a:p>
            <a:pPr marL="285750" lvl="2" indent="-285750">
              <a:buClrTx/>
            </a:pPr>
            <a:r>
              <a:rPr lang="en-US" dirty="0">
                <a:solidFill>
                  <a:srgbClr val="011D5F"/>
                </a:solidFill>
              </a:rPr>
              <a:t>The Board is also authorized to promulgate rules and regulations related to advanced directives and the designation of surrogates.</a:t>
            </a:r>
          </a:p>
          <a:p>
            <a:pPr marL="342900" lvl="2" indent="-342900">
              <a:buClrTx/>
            </a:pPr>
            <a:endParaRPr lang="en-US" dirty="0">
              <a:solidFill>
                <a:srgbClr val="011D5F"/>
              </a:solidFill>
            </a:endParaRPr>
          </a:p>
          <a:p>
            <a:pPr marL="285750" lvl="2" indent="-285750">
              <a:buClrTx/>
            </a:pPr>
            <a:r>
              <a:rPr lang="en-US" dirty="0">
                <a:solidFill>
                  <a:srgbClr val="011D5F"/>
                </a:solidFill>
              </a:rPr>
              <a:t>Rules for each facility type contains a “Policies and Procedures for Health Care Decision-Making”</a:t>
            </a:r>
          </a:p>
          <a:p>
            <a:pPr marL="342900" lvl="2" indent="-342900">
              <a:buClrTx/>
            </a:pPr>
            <a:endParaRPr lang="en-US" dirty="0">
              <a:solidFill>
                <a:srgbClr val="011D5F"/>
              </a:solidFill>
            </a:endParaRPr>
          </a:p>
          <a:p>
            <a:pPr marL="0" lvl="2" indent="0">
              <a:buNone/>
            </a:pPr>
            <a:r>
              <a:rPr lang="en-US" b="1" dirty="0">
                <a:solidFill>
                  <a:srgbClr val="011D5F"/>
                </a:solidFill>
              </a:rPr>
              <a:t>TCA 68-11-1810 </a:t>
            </a:r>
            <a:r>
              <a:rPr lang="en-US" dirty="0">
                <a:solidFill>
                  <a:srgbClr val="011D5F"/>
                </a:solidFill>
              </a:rPr>
              <a:t>– </a:t>
            </a:r>
            <a:r>
              <a:rPr lang="en-US" b="1" dirty="0">
                <a:solidFill>
                  <a:srgbClr val="011D5F"/>
                </a:solidFill>
              </a:rPr>
              <a:t>No liability for health care provider</a:t>
            </a:r>
            <a:r>
              <a:rPr lang="en-US" b="1" dirty="0"/>
              <a:t>s </a:t>
            </a:r>
            <a:r>
              <a:rPr lang="en-US" b="1" dirty="0">
                <a:solidFill>
                  <a:srgbClr val="011D5F"/>
                </a:solidFill>
              </a:rPr>
              <a:t>who act in good faith in complying or declining to comply with an advance directive</a:t>
            </a:r>
          </a:p>
          <a:p>
            <a:endParaRPr lang="en-US" dirty="0"/>
          </a:p>
        </p:txBody>
      </p:sp>
    </p:spTree>
    <p:extLst>
      <p:ext uri="{BB962C8B-B14F-4D97-AF65-F5344CB8AC3E}">
        <p14:creationId xmlns:p14="http://schemas.microsoft.com/office/powerpoint/2010/main" val="328048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a:bodyPr>
          <a:lstStyle/>
          <a:p>
            <a:pPr marL="0" indent="0">
              <a:buNone/>
            </a:pPr>
            <a:r>
              <a:rPr lang="en-US" sz="1800" b="1" dirty="0">
                <a:solidFill>
                  <a:srgbClr val="011D5F"/>
                </a:solidFill>
              </a:rPr>
              <a:t>Advance Directives:</a:t>
            </a:r>
            <a:r>
              <a:rPr lang="en-US" sz="1800" dirty="0">
                <a:solidFill>
                  <a:srgbClr val="011D5F"/>
                </a:solidFill>
              </a:rPr>
              <a:t> </a:t>
            </a:r>
          </a:p>
          <a:p>
            <a:pPr marL="0" indent="0">
              <a:buNone/>
            </a:pPr>
            <a:endParaRPr lang="en-US" sz="1800" dirty="0">
              <a:solidFill>
                <a:srgbClr val="011D5F"/>
              </a:solidFill>
            </a:endParaRPr>
          </a:p>
          <a:p>
            <a:pPr marL="0" indent="0">
              <a:buNone/>
            </a:pPr>
            <a:endParaRPr lang="en-US" sz="1800" dirty="0">
              <a:solidFill>
                <a:srgbClr val="011D5F"/>
              </a:solidFill>
            </a:endParaRPr>
          </a:p>
          <a:p>
            <a:pPr>
              <a:buClrTx/>
            </a:pPr>
            <a:r>
              <a:rPr lang="en-US" sz="1800" dirty="0">
                <a:solidFill>
                  <a:srgbClr val="011D5F"/>
                </a:solidFill>
              </a:rPr>
              <a:t>An advance directive is a written document that sets out an individual’s preferences about treatment should the person become incompetent or unable to communicate these preferences to medical personnel </a:t>
            </a:r>
          </a:p>
          <a:p>
            <a:pPr>
              <a:buClrTx/>
            </a:pPr>
            <a:endParaRPr lang="en-US" sz="1800" dirty="0">
              <a:solidFill>
                <a:srgbClr val="011D5F"/>
              </a:solidFill>
            </a:endParaRPr>
          </a:p>
          <a:p>
            <a:pPr marL="0" indent="0">
              <a:buClrTx/>
              <a:buNone/>
            </a:pPr>
            <a:endParaRPr lang="en-US" sz="1800" dirty="0">
              <a:solidFill>
                <a:srgbClr val="011D5F"/>
              </a:solidFill>
            </a:endParaRPr>
          </a:p>
          <a:p>
            <a:pPr>
              <a:buClrTx/>
            </a:pPr>
            <a:r>
              <a:rPr lang="en-US" sz="1800" dirty="0">
                <a:solidFill>
                  <a:srgbClr val="011D5F"/>
                </a:solidFill>
              </a:rPr>
              <a:t>Not only are advance directives used to instruct medical personnel when to withdraw or withhold life-sustaining procedures, but they are also used to record a patient’s wish to receive all available medical treatment.</a:t>
            </a:r>
          </a:p>
          <a:p>
            <a:endParaRPr lang="en-US" dirty="0"/>
          </a:p>
        </p:txBody>
      </p:sp>
    </p:spTree>
    <p:extLst>
      <p:ext uri="{BB962C8B-B14F-4D97-AF65-F5344CB8AC3E}">
        <p14:creationId xmlns:p14="http://schemas.microsoft.com/office/powerpoint/2010/main" val="38571601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a:bodyPr>
          <a:lstStyle/>
          <a:p>
            <a:pPr marL="0" indent="0">
              <a:buNone/>
            </a:pPr>
            <a:r>
              <a:rPr lang="en-US" sz="1800" b="1" dirty="0">
                <a:solidFill>
                  <a:srgbClr val="011D5F"/>
                </a:solidFill>
              </a:rPr>
              <a:t>Two types of advance directives </a:t>
            </a:r>
          </a:p>
          <a:p>
            <a:pPr marL="0" indent="0">
              <a:buNone/>
            </a:pPr>
            <a:endParaRPr lang="en-US" sz="1800" dirty="0">
              <a:solidFill>
                <a:srgbClr val="011D5F"/>
              </a:solidFill>
            </a:endParaRPr>
          </a:p>
          <a:p>
            <a:pPr marL="0" indent="0">
              <a:buNone/>
            </a:pPr>
            <a:endParaRPr lang="en-US" sz="1800" dirty="0">
              <a:solidFill>
                <a:srgbClr val="011D5F"/>
              </a:solidFill>
            </a:endParaRPr>
          </a:p>
          <a:p>
            <a:pPr marL="0" indent="0">
              <a:buNone/>
            </a:pPr>
            <a:r>
              <a:rPr lang="en-US" sz="1800" dirty="0" smtClean="0">
                <a:solidFill>
                  <a:srgbClr val="011D5F"/>
                </a:solidFill>
              </a:rPr>
              <a:t>T.C.A. </a:t>
            </a:r>
            <a:r>
              <a:rPr lang="en-US" sz="1800" dirty="0">
                <a:solidFill>
                  <a:srgbClr val="011D5F"/>
                </a:solidFill>
              </a:rPr>
              <a:t>32-11-101 et seq. addresses the contents of a living will </a:t>
            </a:r>
          </a:p>
          <a:p>
            <a:pPr marL="0" indent="0">
              <a:buNone/>
            </a:pPr>
            <a:endParaRPr lang="en-US" sz="1800" dirty="0">
              <a:solidFill>
                <a:srgbClr val="011D5F"/>
              </a:solidFill>
            </a:endParaRPr>
          </a:p>
          <a:p>
            <a:pPr>
              <a:buClrTx/>
            </a:pPr>
            <a:r>
              <a:rPr lang="en-US" sz="1800" dirty="0" smtClean="0">
                <a:solidFill>
                  <a:srgbClr val="011D5F"/>
                </a:solidFill>
              </a:rPr>
              <a:t>A  </a:t>
            </a:r>
            <a:r>
              <a:rPr lang="en-US" sz="1800" dirty="0">
                <a:solidFill>
                  <a:srgbClr val="011D5F"/>
                </a:solidFill>
              </a:rPr>
              <a:t>“Living Will” is the term used in Tennessee’s law. In 2004, the Board for Licensing Health Care Facilities adopted the term “</a:t>
            </a:r>
            <a:r>
              <a:rPr lang="en-US" sz="1800" b="1" u="sng" dirty="0">
                <a:solidFill>
                  <a:srgbClr val="011D5F"/>
                </a:solidFill>
              </a:rPr>
              <a:t>Advance Care Plan</a:t>
            </a:r>
            <a:r>
              <a:rPr lang="en-US" sz="1800" dirty="0">
                <a:solidFill>
                  <a:srgbClr val="011D5F"/>
                </a:solidFill>
              </a:rPr>
              <a:t>” to be used in place of “Living Will.”</a:t>
            </a:r>
          </a:p>
          <a:p>
            <a:pPr>
              <a:buClrTx/>
            </a:pPr>
            <a:endParaRPr lang="en-US" sz="1800" dirty="0">
              <a:solidFill>
                <a:srgbClr val="011D5F"/>
              </a:solidFill>
            </a:endParaRPr>
          </a:p>
          <a:p>
            <a:pPr>
              <a:buClrTx/>
            </a:pPr>
            <a:endParaRPr lang="en-US" sz="1800" dirty="0">
              <a:solidFill>
                <a:srgbClr val="011D5F"/>
              </a:solidFill>
            </a:endParaRPr>
          </a:p>
          <a:p>
            <a:pPr>
              <a:buClrTx/>
            </a:pPr>
            <a:r>
              <a:rPr lang="en-US" sz="1800" dirty="0">
                <a:solidFill>
                  <a:srgbClr val="011D5F"/>
                </a:solidFill>
              </a:rPr>
              <a:t>A Medical Power of Attorney is a term used in the State’s law. Again in 2004, the Board for Licensing Health Care Facilities adopted the term “</a:t>
            </a:r>
            <a:r>
              <a:rPr lang="en-US" sz="1800" b="1" u="sng" dirty="0">
                <a:solidFill>
                  <a:srgbClr val="011D5F"/>
                </a:solidFill>
              </a:rPr>
              <a:t>Appointment of Health Care Agent</a:t>
            </a:r>
            <a:r>
              <a:rPr lang="en-US" sz="1800" b="1" dirty="0">
                <a:solidFill>
                  <a:srgbClr val="011D5F"/>
                </a:solidFill>
              </a:rPr>
              <a:t>” </a:t>
            </a:r>
            <a:r>
              <a:rPr lang="en-US" sz="1800" dirty="0">
                <a:solidFill>
                  <a:srgbClr val="011D5F"/>
                </a:solidFill>
              </a:rPr>
              <a:t>to be used in place of </a:t>
            </a:r>
            <a:r>
              <a:rPr lang="en-US" sz="1800" b="1" dirty="0">
                <a:solidFill>
                  <a:srgbClr val="011D5F"/>
                </a:solidFill>
              </a:rPr>
              <a:t>“Medical Power of Attorney.”</a:t>
            </a:r>
            <a:r>
              <a:rPr lang="en-US" sz="1800" dirty="0">
                <a:solidFill>
                  <a:srgbClr val="011D5F"/>
                </a:solidFill>
              </a:rPr>
              <a:t>   </a:t>
            </a:r>
          </a:p>
          <a:p>
            <a:endParaRPr lang="en-US" dirty="0"/>
          </a:p>
        </p:txBody>
      </p:sp>
    </p:spTree>
    <p:extLst>
      <p:ext uri="{BB962C8B-B14F-4D97-AF65-F5344CB8AC3E}">
        <p14:creationId xmlns:p14="http://schemas.microsoft.com/office/powerpoint/2010/main" val="4960203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fontScale="70000" lnSpcReduction="20000"/>
          </a:bodyPr>
          <a:lstStyle/>
          <a:p>
            <a:pPr marL="0" indent="0">
              <a:buNone/>
            </a:pPr>
            <a:r>
              <a:rPr lang="en-US" b="1" dirty="0">
                <a:solidFill>
                  <a:srgbClr val="011D5F"/>
                </a:solidFill>
              </a:rPr>
              <a:t>Appointment of Health Care Agent</a:t>
            </a:r>
          </a:p>
          <a:p>
            <a:pPr marL="0" indent="0">
              <a:buNone/>
            </a:pPr>
            <a:endParaRPr lang="en-US" b="1" dirty="0">
              <a:solidFill>
                <a:srgbClr val="011D5F"/>
              </a:solidFill>
            </a:endParaRPr>
          </a:p>
          <a:p>
            <a:pPr>
              <a:buClrTx/>
            </a:pPr>
            <a:r>
              <a:rPr lang="en-US" altLang="en-US" dirty="0">
                <a:solidFill>
                  <a:srgbClr val="011D5F"/>
                </a:solidFill>
              </a:rPr>
              <a:t>A document that allows an individual to appoint someone else to make health care decisions should an individual become incapacitated</a:t>
            </a:r>
          </a:p>
          <a:p>
            <a:pPr>
              <a:buClrTx/>
            </a:pPr>
            <a:endParaRPr lang="en-US" altLang="en-US" dirty="0">
              <a:solidFill>
                <a:srgbClr val="011D5F"/>
              </a:solidFill>
            </a:endParaRPr>
          </a:p>
          <a:p>
            <a:pPr>
              <a:buClrTx/>
            </a:pPr>
            <a:r>
              <a:rPr lang="en-US" dirty="0">
                <a:solidFill>
                  <a:srgbClr val="011D5F"/>
                </a:solidFill>
              </a:rPr>
              <a:t>An individual selecting a health care agent should choose someone whom the individual trusts and who has a good understanding of the individual’s wishes. The individual selecting the agent also should be sure that the person chosen is willing to serve in this role. </a:t>
            </a:r>
            <a:endParaRPr lang="en-US" b="1" dirty="0">
              <a:solidFill>
                <a:srgbClr val="011D5F"/>
              </a:solidFill>
            </a:endParaRPr>
          </a:p>
          <a:p>
            <a:endParaRPr lang="en-US" altLang="en-US" dirty="0">
              <a:solidFill>
                <a:srgbClr val="011D5F"/>
              </a:solidFill>
            </a:endParaRPr>
          </a:p>
          <a:p>
            <a:pPr>
              <a:buClr>
                <a:schemeClr val="tx1"/>
              </a:buClr>
              <a:buFont typeface="Wingdings" pitchFamily="2" charset="2"/>
              <a:buNone/>
            </a:pPr>
            <a:r>
              <a:rPr lang="en-US" altLang="en-US" b="1" dirty="0">
                <a:solidFill>
                  <a:srgbClr val="011D5F"/>
                </a:solidFill>
              </a:rPr>
              <a:t>Who Can Do One?</a:t>
            </a:r>
          </a:p>
          <a:p>
            <a:pPr>
              <a:buClr>
                <a:schemeClr val="tx1"/>
              </a:buClr>
              <a:buFont typeface="Wingdings" pitchFamily="2" charset="2"/>
              <a:buNone/>
            </a:pPr>
            <a:endParaRPr lang="en-US" altLang="en-US" b="1" dirty="0">
              <a:solidFill>
                <a:srgbClr val="011D5F"/>
              </a:solidFill>
            </a:endParaRPr>
          </a:p>
          <a:p>
            <a:pPr>
              <a:buClr>
                <a:schemeClr val="tx1"/>
              </a:buClr>
            </a:pPr>
            <a:r>
              <a:rPr lang="en-US" altLang="en-US" dirty="0">
                <a:solidFill>
                  <a:srgbClr val="011D5F"/>
                </a:solidFill>
              </a:rPr>
              <a:t>Any competent adult or emancipated minor</a:t>
            </a:r>
          </a:p>
          <a:p>
            <a:pPr>
              <a:buClr>
                <a:schemeClr val="tx1"/>
              </a:buClr>
              <a:buFont typeface="Wingdings" pitchFamily="2" charset="2"/>
              <a:buNone/>
            </a:pPr>
            <a:endParaRPr lang="en-US" altLang="en-US" dirty="0">
              <a:solidFill>
                <a:srgbClr val="011D5F"/>
              </a:solidFill>
            </a:endParaRPr>
          </a:p>
          <a:p>
            <a:pPr>
              <a:buClr>
                <a:schemeClr val="tx1"/>
              </a:buClr>
              <a:buFont typeface="Wingdings" pitchFamily="2" charset="2"/>
              <a:buNone/>
            </a:pPr>
            <a:r>
              <a:rPr lang="en-US" altLang="en-US" b="1" dirty="0">
                <a:solidFill>
                  <a:srgbClr val="011D5F"/>
                </a:solidFill>
              </a:rPr>
              <a:t>What Does it take?</a:t>
            </a:r>
          </a:p>
          <a:p>
            <a:pPr>
              <a:buClr>
                <a:schemeClr val="tx1"/>
              </a:buClr>
              <a:buFont typeface="Wingdings" pitchFamily="2" charset="2"/>
              <a:buNone/>
            </a:pPr>
            <a:endParaRPr lang="en-US" altLang="en-US" b="1" dirty="0">
              <a:solidFill>
                <a:srgbClr val="011D5F"/>
              </a:solidFill>
            </a:endParaRPr>
          </a:p>
          <a:p>
            <a:pPr>
              <a:buClr>
                <a:schemeClr val="tx1"/>
              </a:buClr>
            </a:pPr>
            <a:r>
              <a:rPr lang="en-US" altLang="en-US" dirty="0">
                <a:solidFill>
                  <a:srgbClr val="011D5F"/>
                </a:solidFill>
              </a:rPr>
              <a:t>Must complete a form which is in substantial compliance with the law</a:t>
            </a:r>
          </a:p>
          <a:p>
            <a:pPr>
              <a:buClr>
                <a:schemeClr val="tx1"/>
              </a:buClr>
            </a:pPr>
            <a:r>
              <a:rPr lang="en-US" altLang="en-US" dirty="0">
                <a:solidFill>
                  <a:srgbClr val="011D5F"/>
                </a:solidFill>
              </a:rPr>
              <a:t>Must be witnessed by 2 adults, or</a:t>
            </a:r>
          </a:p>
          <a:p>
            <a:pPr>
              <a:buClr>
                <a:schemeClr val="tx1"/>
              </a:buClr>
            </a:pPr>
            <a:r>
              <a:rPr lang="en-US" altLang="en-US" dirty="0">
                <a:solidFill>
                  <a:srgbClr val="011D5F"/>
                </a:solidFill>
              </a:rPr>
              <a:t>Must be notarized by a notary public</a:t>
            </a:r>
          </a:p>
          <a:p>
            <a:endParaRPr lang="en-US" dirty="0"/>
          </a:p>
        </p:txBody>
      </p:sp>
    </p:spTree>
    <p:extLst>
      <p:ext uri="{BB962C8B-B14F-4D97-AF65-F5344CB8AC3E}">
        <p14:creationId xmlns:p14="http://schemas.microsoft.com/office/powerpoint/2010/main" val="3683432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a:bodyPr>
          <a:lstStyle/>
          <a:p>
            <a:pPr marL="0" indent="0">
              <a:buNone/>
            </a:pPr>
            <a:r>
              <a:rPr lang="en-US" altLang="en-US" sz="1900" b="1" dirty="0">
                <a:solidFill>
                  <a:srgbClr val="011D5F"/>
                </a:solidFill>
              </a:rPr>
              <a:t>Witnesses</a:t>
            </a:r>
          </a:p>
          <a:p>
            <a:pPr marL="0" indent="0">
              <a:buNone/>
            </a:pPr>
            <a:endParaRPr lang="en-US" altLang="en-US" sz="1900" b="1" dirty="0">
              <a:solidFill>
                <a:srgbClr val="011D5F"/>
              </a:solidFill>
            </a:endParaRPr>
          </a:p>
          <a:p>
            <a:pPr marL="0" indent="0">
              <a:buNone/>
            </a:pPr>
            <a:r>
              <a:rPr lang="en-US" altLang="en-US" sz="1900" b="1" dirty="0">
                <a:solidFill>
                  <a:srgbClr val="011D5F"/>
                </a:solidFill>
              </a:rPr>
              <a:t>A Witness May Not Be….</a:t>
            </a:r>
          </a:p>
          <a:p>
            <a:pPr marL="0" indent="0">
              <a:buNone/>
            </a:pPr>
            <a:endParaRPr lang="en-US" altLang="en-US" sz="1900" dirty="0">
              <a:solidFill>
                <a:srgbClr val="011D5F"/>
              </a:solidFill>
            </a:endParaRPr>
          </a:p>
          <a:p>
            <a:pPr>
              <a:lnSpc>
                <a:spcPct val="90000"/>
              </a:lnSpc>
              <a:buClr>
                <a:schemeClr val="tx1"/>
              </a:buClr>
            </a:pPr>
            <a:r>
              <a:rPr lang="en-US" altLang="en-US" sz="1900" dirty="0">
                <a:solidFill>
                  <a:srgbClr val="011D5F"/>
                </a:solidFill>
              </a:rPr>
              <a:t>Person being appointed</a:t>
            </a:r>
          </a:p>
          <a:p>
            <a:pPr>
              <a:lnSpc>
                <a:spcPct val="90000"/>
              </a:lnSpc>
              <a:buClr>
                <a:schemeClr val="tx1"/>
              </a:buClr>
            </a:pPr>
            <a:endParaRPr lang="en-US" altLang="en-US" sz="1900" dirty="0">
              <a:solidFill>
                <a:srgbClr val="011D5F"/>
              </a:solidFill>
            </a:endParaRPr>
          </a:p>
          <a:p>
            <a:pPr>
              <a:lnSpc>
                <a:spcPct val="90000"/>
              </a:lnSpc>
              <a:buClr>
                <a:schemeClr val="tx1"/>
              </a:buClr>
            </a:pPr>
            <a:r>
              <a:rPr lang="en-US" altLang="en-US" sz="1900" dirty="0">
                <a:solidFill>
                  <a:srgbClr val="011D5F"/>
                </a:solidFill>
              </a:rPr>
              <a:t>At least one witness may not be related by blood/ marriage or adoption or entitled to any portion of estate</a:t>
            </a:r>
          </a:p>
          <a:p>
            <a:pPr>
              <a:lnSpc>
                <a:spcPct val="90000"/>
              </a:lnSpc>
              <a:buClr>
                <a:schemeClr val="tx1"/>
              </a:buClr>
            </a:pPr>
            <a:endParaRPr lang="en-US" altLang="en-US" sz="1900" dirty="0">
              <a:solidFill>
                <a:srgbClr val="011D5F"/>
              </a:solidFill>
            </a:endParaRPr>
          </a:p>
          <a:p>
            <a:pPr>
              <a:lnSpc>
                <a:spcPct val="90000"/>
              </a:lnSpc>
              <a:buClr>
                <a:schemeClr val="tx1"/>
              </a:buClr>
            </a:pPr>
            <a:r>
              <a:rPr lang="en-US" altLang="en-US" sz="1900" dirty="0">
                <a:solidFill>
                  <a:srgbClr val="011D5F"/>
                </a:solidFill>
              </a:rPr>
              <a:t>Financially responsible for individual’s medical care</a:t>
            </a:r>
          </a:p>
          <a:p>
            <a:pPr>
              <a:lnSpc>
                <a:spcPct val="90000"/>
              </a:lnSpc>
              <a:buClr>
                <a:schemeClr val="tx1"/>
              </a:buClr>
            </a:pPr>
            <a:endParaRPr lang="en-US" altLang="en-US" sz="1900" dirty="0">
              <a:solidFill>
                <a:srgbClr val="011D5F"/>
              </a:solidFill>
            </a:endParaRPr>
          </a:p>
          <a:p>
            <a:pPr>
              <a:lnSpc>
                <a:spcPct val="90000"/>
              </a:lnSpc>
              <a:buClr>
                <a:schemeClr val="tx1"/>
              </a:buClr>
            </a:pPr>
            <a:r>
              <a:rPr lang="en-US" altLang="en-US" sz="1900" dirty="0">
                <a:solidFill>
                  <a:srgbClr val="011D5F"/>
                </a:solidFill>
              </a:rPr>
              <a:t>Surrogate</a:t>
            </a:r>
          </a:p>
          <a:p>
            <a:pPr>
              <a:lnSpc>
                <a:spcPct val="90000"/>
              </a:lnSpc>
              <a:buClr>
                <a:schemeClr val="tx1"/>
              </a:buClr>
            </a:pPr>
            <a:endParaRPr lang="en-US" altLang="en-US" sz="1900" dirty="0">
              <a:solidFill>
                <a:srgbClr val="011D5F"/>
              </a:solidFill>
            </a:endParaRPr>
          </a:p>
          <a:p>
            <a:pPr>
              <a:lnSpc>
                <a:spcPct val="90000"/>
              </a:lnSpc>
              <a:buClr>
                <a:schemeClr val="tx1"/>
              </a:buClr>
            </a:pPr>
            <a:r>
              <a:rPr lang="en-US" altLang="en-US" sz="1900" dirty="0">
                <a:solidFill>
                  <a:srgbClr val="011D5F"/>
                </a:solidFill>
              </a:rPr>
              <a:t>Attending physician</a:t>
            </a:r>
          </a:p>
          <a:p>
            <a:endParaRPr lang="en-US" dirty="0"/>
          </a:p>
        </p:txBody>
      </p:sp>
    </p:spTree>
    <p:extLst>
      <p:ext uri="{BB962C8B-B14F-4D97-AF65-F5344CB8AC3E}">
        <p14:creationId xmlns:p14="http://schemas.microsoft.com/office/powerpoint/2010/main" val="657787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a:r>
            <a:br>
              <a:rPr lang="en-US" dirty="0" smtClean="0"/>
            </a:br>
            <a:r>
              <a:rPr lang="en-US" dirty="0" smtClean="0"/>
              <a:t>Appointment </a:t>
            </a:r>
            <a:r>
              <a:rPr lang="en-US" dirty="0"/>
              <a:t>of Health Care Agent</a:t>
            </a:r>
            <a:br>
              <a:rPr lang="en-US" dirty="0"/>
            </a:br>
            <a:endParaRPr lang="en-US" dirty="0"/>
          </a:p>
        </p:txBody>
      </p:sp>
      <p:sp>
        <p:nvSpPr>
          <p:cNvPr id="5" name="Content Placeholder 4"/>
          <p:cNvSpPr>
            <a:spLocks noGrp="1"/>
          </p:cNvSpPr>
          <p:nvPr>
            <p:ph idx="1"/>
          </p:nvPr>
        </p:nvSpPr>
        <p:spPr/>
        <p:txBody>
          <a:bodyPr>
            <a:normAutofit/>
          </a:bodyPr>
          <a:lstStyle/>
          <a:p>
            <a:pPr marL="0" indent="0">
              <a:buNone/>
            </a:pPr>
            <a:r>
              <a:rPr lang="en-US" altLang="en-US" sz="1800" b="1" dirty="0">
                <a:solidFill>
                  <a:srgbClr val="011D5F"/>
                </a:solidFill>
              </a:rPr>
              <a:t>How Is An Appointment of Health Care Agent Revoked?</a:t>
            </a:r>
          </a:p>
          <a:p>
            <a:pPr>
              <a:lnSpc>
                <a:spcPct val="80000"/>
              </a:lnSpc>
              <a:buFont typeface="Wingdings" pitchFamily="2" charset="2"/>
              <a:buNone/>
            </a:pPr>
            <a:endParaRPr lang="en-US" altLang="en-US" sz="1800" dirty="0" smtClean="0">
              <a:solidFill>
                <a:srgbClr val="011D5F"/>
              </a:solidFill>
            </a:endParaRPr>
          </a:p>
          <a:p>
            <a:pPr>
              <a:lnSpc>
                <a:spcPct val="80000"/>
              </a:lnSpc>
              <a:buFont typeface="Wingdings" pitchFamily="2" charset="2"/>
              <a:buNone/>
            </a:pPr>
            <a:r>
              <a:rPr lang="en-US" altLang="en-US" sz="1800" dirty="0" smtClean="0">
                <a:solidFill>
                  <a:srgbClr val="011D5F"/>
                </a:solidFill>
              </a:rPr>
              <a:t>Health </a:t>
            </a:r>
            <a:r>
              <a:rPr lang="en-US" altLang="en-US" sz="1800" dirty="0">
                <a:solidFill>
                  <a:srgbClr val="011D5F"/>
                </a:solidFill>
              </a:rPr>
              <a:t>Care Agent:</a:t>
            </a:r>
          </a:p>
          <a:p>
            <a:pPr>
              <a:lnSpc>
                <a:spcPct val="80000"/>
              </a:lnSpc>
              <a:buFont typeface="Wingdings" pitchFamily="2" charset="2"/>
              <a:buNone/>
            </a:pPr>
            <a:endParaRPr lang="en-US" altLang="en-US" sz="1800" dirty="0">
              <a:solidFill>
                <a:srgbClr val="011D5F"/>
              </a:solidFill>
            </a:endParaRPr>
          </a:p>
          <a:p>
            <a:pPr>
              <a:lnSpc>
                <a:spcPct val="80000"/>
              </a:lnSpc>
              <a:buClrTx/>
            </a:pPr>
            <a:r>
              <a:rPr lang="en-US" altLang="en-US" sz="1800" dirty="0">
                <a:solidFill>
                  <a:srgbClr val="011D5F"/>
                </a:solidFill>
              </a:rPr>
              <a:t>An individual having capacity may revoke the designation of an health care agent only in a written statement which must be signed by the individual or by the individual personally informing the supervising health care provider</a:t>
            </a:r>
          </a:p>
          <a:p>
            <a:pPr>
              <a:lnSpc>
                <a:spcPct val="80000"/>
              </a:lnSpc>
              <a:buClrTx/>
            </a:pPr>
            <a:endParaRPr lang="en-US" altLang="en-US" sz="1800" dirty="0">
              <a:solidFill>
                <a:srgbClr val="011D5F"/>
              </a:solidFill>
            </a:endParaRPr>
          </a:p>
          <a:p>
            <a:pPr>
              <a:lnSpc>
                <a:spcPct val="80000"/>
              </a:lnSpc>
              <a:buClrTx/>
            </a:pPr>
            <a:r>
              <a:rPr lang="en-US" altLang="en-US" sz="1800" dirty="0">
                <a:solidFill>
                  <a:srgbClr val="011D5F"/>
                </a:solidFill>
              </a:rPr>
              <a:t>Decrees of annulment, divorce, dissolution of marriage, or legal separation revokes a designation of a spouse as the Health Care Agent unless otherwise specified in the decree or in an Advanced Care Plan</a:t>
            </a:r>
          </a:p>
          <a:p>
            <a:pPr>
              <a:lnSpc>
                <a:spcPct val="80000"/>
              </a:lnSpc>
              <a:buClrTx/>
            </a:pPr>
            <a:endParaRPr lang="en-US" altLang="en-US" sz="1800" dirty="0">
              <a:solidFill>
                <a:srgbClr val="011D5F"/>
              </a:solidFill>
            </a:endParaRPr>
          </a:p>
          <a:p>
            <a:pPr>
              <a:lnSpc>
                <a:spcPct val="80000"/>
              </a:lnSpc>
              <a:buClrTx/>
            </a:pPr>
            <a:r>
              <a:rPr lang="en-US" altLang="en-US" sz="1800" dirty="0">
                <a:solidFill>
                  <a:srgbClr val="011D5F"/>
                </a:solidFill>
              </a:rPr>
              <a:t>An designation of a Health Care Agent that conflicts with an earlier designation of a Health Care Agent revokes the earlier directive</a:t>
            </a:r>
          </a:p>
          <a:p>
            <a:pPr marL="0" indent="0">
              <a:buNone/>
            </a:pPr>
            <a:endParaRPr lang="en-US" b="1" dirty="0"/>
          </a:p>
          <a:p>
            <a:endParaRPr lang="en-US" dirty="0"/>
          </a:p>
        </p:txBody>
      </p:sp>
    </p:spTree>
    <p:extLst>
      <p:ext uri="{BB962C8B-B14F-4D97-AF65-F5344CB8AC3E}">
        <p14:creationId xmlns:p14="http://schemas.microsoft.com/office/powerpoint/2010/main" val="111481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 B">
  <a:themeElements>
    <a:clrScheme name="Brand Colors">
      <a:dk1>
        <a:sysClr val="windowText" lastClr="000000"/>
      </a:dk1>
      <a:lt1>
        <a:sysClr val="window" lastClr="FFFFFF"/>
      </a:lt1>
      <a:dk2>
        <a:srgbClr val="1B365D"/>
      </a:dk2>
      <a:lt2>
        <a:srgbClr val="FF0F00"/>
      </a:lt2>
      <a:accent1>
        <a:srgbClr val="2DCCD3"/>
      </a:accent1>
      <a:accent2>
        <a:srgbClr val="D2D755"/>
      </a:accent2>
      <a:accent3>
        <a:srgbClr val="E87722"/>
      </a:accent3>
      <a:accent4>
        <a:srgbClr val="7C2529"/>
      </a:accent4>
      <a:accent5>
        <a:srgbClr val="666666"/>
      </a:accent5>
      <a:accent6>
        <a:srgbClr val="E6D395"/>
      </a:accent6>
      <a:hlink>
        <a:srgbClr val="131E29"/>
      </a:hlink>
      <a:folHlink>
        <a:srgbClr val="CBC4B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TotalTime>
  <Words>677</Words>
  <Application>Microsoft Office PowerPoint</Application>
  <PresentationFormat>On-screen Show (4:3)</PresentationFormat>
  <Paragraphs>103</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PowerPoint B</vt:lpstr>
      <vt:lpstr> Appointment of Health Care Agent </vt:lpstr>
      <vt:lpstr> Appointment of Health Care Agent </vt:lpstr>
      <vt:lpstr> Appointment of Health Care Agent </vt:lpstr>
      <vt:lpstr> Appointment of Health Care Agent </vt:lpstr>
      <vt:lpstr> Appointment of Health Care Agent </vt:lpstr>
      <vt:lpstr> Appointment of Health Care Agent </vt:lpstr>
      <vt:lpstr> Appointment of Health Care Agent </vt:lpstr>
      <vt:lpstr> Appointment of Health Care Agent </vt:lpstr>
      <vt:lpstr> Appointment of Health Care Agent </vt:lpstr>
      <vt:lpstr> Appointment of Health Care Agent </vt:lpstr>
      <vt:lpstr> Appointment of Health Care Agent </vt:lpstr>
    </vt:vector>
  </TitlesOfParts>
  <Company>State of Tennessee: Finance &amp; Administration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Molly Wehlage</dc:creator>
  <cp:lastModifiedBy>Sally Pitt</cp:lastModifiedBy>
  <cp:revision>8</cp:revision>
  <dcterms:created xsi:type="dcterms:W3CDTF">2015-04-23T14:38:43Z</dcterms:created>
  <dcterms:modified xsi:type="dcterms:W3CDTF">2016-12-09T18:07:38Z</dcterms:modified>
</cp:coreProperties>
</file>