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98" r:id="rId2"/>
    <p:sldId id="283" r:id="rId3"/>
    <p:sldId id="257" r:id="rId4"/>
    <p:sldId id="258" r:id="rId5"/>
    <p:sldId id="259" r:id="rId6"/>
    <p:sldId id="260" r:id="rId7"/>
    <p:sldId id="261" r:id="rId8"/>
    <p:sldId id="276" r:id="rId9"/>
    <p:sldId id="277" r:id="rId10"/>
    <p:sldId id="278" r:id="rId11"/>
    <p:sldId id="262" r:id="rId12"/>
    <p:sldId id="263" r:id="rId13"/>
    <p:sldId id="264" r:id="rId14"/>
    <p:sldId id="265" r:id="rId15"/>
    <p:sldId id="266" r:id="rId16"/>
    <p:sldId id="275" r:id="rId17"/>
    <p:sldId id="279" r:id="rId18"/>
    <p:sldId id="280" r:id="rId19"/>
    <p:sldId id="281" r:id="rId20"/>
    <p:sldId id="282" r:id="rId21"/>
    <p:sldId id="272" r:id="rId22"/>
    <p:sldId id="285" r:id="rId23"/>
    <p:sldId id="302" r:id="rId24"/>
    <p:sldId id="284" r:id="rId25"/>
    <p:sldId id="305" r:id="rId26"/>
    <p:sldId id="306" r:id="rId27"/>
    <p:sldId id="270" r:id="rId28"/>
    <p:sldId id="310" r:id="rId29"/>
    <p:sldId id="273" r:id="rId30"/>
    <p:sldId id="274" r:id="rId31"/>
    <p:sldId id="292" r:id="rId32"/>
    <p:sldId id="286" r:id="rId33"/>
    <p:sldId id="287" r:id="rId34"/>
    <p:sldId id="288" r:id="rId35"/>
    <p:sldId id="289" r:id="rId36"/>
    <p:sldId id="293" r:id="rId37"/>
    <p:sldId id="294" r:id="rId38"/>
    <p:sldId id="295" r:id="rId39"/>
    <p:sldId id="296" r:id="rId40"/>
    <p:sldId id="297" r:id="rId41"/>
    <p:sldId id="303" r:id="rId42"/>
    <p:sldId id="304" r:id="rId43"/>
    <p:sldId id="307" r:id="rId44"/>
    <p:sldId id="308" r:id="rId45"/>
    <p:sldId id="311" r:id="rId46"/>
    <p:sldId id="309" r:id="rId4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515" autoAdjust="0"/>
  </p:normalViewPr>
  <p:slideViewPr>
    <p:cSldViewPr>
      <p:cViewPr varScale="1">
        <p:scale>
          <a:sx n="109" d="100"/>
          <a:sy n="109" d="100"/>
        </p:scale>
        <p:origin x="-43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9493B6B-BB20-4B46-856B-9BDD4759B4DB}" type="datetimeFigureOut">
              <a:rPr lang="en-US" smtClean="0"/>
              <a:t>8/6/2014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92F363E-C472-4032-A5E3-031FE44024BE}" type="slidenum">
              <a:rPr lang="en-US" smtClean="0"/>
              <a:t>‹#›</a:t>
            </a:fld>
            <a:endParaRPr lang="en-US"/>
          </a:p>
        </p:txBody>
      </p:sp>
    </p:spTree>
    <p:extLst>
      <p:ext uri="{BB962C8B-B14F-4D97-AF65-F5344CB8AC3E}">
        <p14:creationId xmlns:p14="http://schemas.microsoft.com/office/powerpoint/2010/main" val="393268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Category</a:t>
            </a:r>
            <a:r>
              <a:rPr lang="en-US" baseline="0" dirty="0" smtClean="0"/>
              <a:t> 6, Questions and Answers</a:t>
            </a:r>
            <a:endParaRPr lang="en-US" dirty="0"/>
          </a:p>
        </p:txBody>
      </p:sp>
      <p:sp>
        <p:nvSpPr>
          <p:cNvPr id="4" name="Slide Number Placeholder 3"/>
          <p:cNvSpPr>
            <a:spLocks noGrp="1"/>
          </p:cNvSpPr>
          <p:nvPr>
            <p:ph type="sldNum" sz="quarter" idx="10"/>
          </p:nvPr>
        </p:nvSpPr>
        <p:spPr/>
        <p:txBody>
          <a:bodyPr/>
          <a:lstStyle/>
          <a:p>
            <a:fld id="{492F363E-C472-4032-A5E3-031FE44024BE}" type="slidenum">
              <a:rPr lang="en-US" smtClean="0"/>
              <a:t>29</a:t>
            </a:fld>
            <a:endParaRPr lang="en-US"/>
          </a:p>
        </p:txBody>
      </p:sp>
    </p:spTree>
    <p:extLst>
      <p:ext uri="{BB962C8B-B14F-4D97-AF65-F5344CB8AC3E}">
        <p14:creationId xmlns:p14="http://schemas.microsoft.com/office/powerpoint/2010/main" val="3125480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Category</a:t>
            </a:r>
            <a:r>
              <a:rPr lang="en-US" baseline="0" dirty="0" smtClean="0"/>
              <a:t> 6, Questions and Answers</a:t>
            </a:r>
            <a:endParaRPr lang="en-US" dirty="0" smtClean="0"/>
          </a:p>
          <a:p>
            <a:endParaRPr lang="en-US" dirty="0"/>
          </a:p>
        </p:txBody>
      </p:sp>
      <p:sp>
        <p:nvSpPr>
          <p:cNvPr id="4" name="Slide Number Placeholder 3"/>
          <p:cNvSpPr>
            <a:spLocks noGrp="1"/>
          </p:cNvSpPr>
          <p:nvPr>
            <p:ph type="sldNum" sz="quarter" idx="10"/>
          </p:nvPr>
        </p:nvSpPr>
        <p:spPr/>
        <p:txBody>
          <a:bodyPr/>
          <a:lstStyle/>
          <a:p>
            <a:fld id="{492F363E-C472-4032-A5E3-031FE44024BE}" type="slidenum">
              <a:rPr lang="en-US" smtClean="0"/>
              <a:t>30</a:t>
            </a:fld>
            <a:endParaRPr lang="en-US"/>
          </a:p>
        </p:txBody>
      </p:sp>
    </p:spTree>
    <p:extLst>
      <p:ext uri="{BB962C8B-B14F-4D97-AF65-F5344CB8AC3E}">
        <p14:creationId xmlns:p14="http://schemas.microsoft.com/office/powerpoint/2010/main" val="3596985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2F363E-C472-4032-A5E3-031FE44024BE}" type="slidenum">
              <a:rPr lang="en-US" smtClean="0"/>
              <a:t>38</a:t>
            </a:fld>
            <a:endParaRPr lang="en-US"/>
          </a:p>
        </p:txBody>
      </p:sp>
    </p:spTree>
    <p:extLst>
      <p:ext uri="{BB962C8B-B14F-4D97-AF65-F5344CB8AC3E}">
        <p14:creationId xmlns:p14="http://schemas.microsoft.com/office/powerpoint/2010/main" val="3492295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July</a:t>
            </a:r>
            <a:r>
              <a:rPr lang="en-US" baseline="0" dirty="0" smtClean="0"/>
              <a:t> 2014, Questions </a:t>
            </a:r>
            <a:r>
              <a:rPr lang="en-US" baseline="0" smtClean="0"/>
              <a:t>and Answers</a:t>
            </a:r>
            <a:endParaRPr lang="en-US"/>
          </a:p>
        </p:txBody>
      </p:sp>
      <p:sp>
        <p:nvSpPr>
          <p:cNvPr id="4" name="Slide Number Placeholder 3"/>
          <p:cNvSpPr>
            <a:spLocks noGrp="1"/>
          </p:cNvSpPr>
          <p:nvPr>
            <p:ph type="sldNum" sz="quarter" idx="10"/>
          </p:nvPr>
        </p:nvSpPr>
        <p:spPr/>
        <p:txBody>
          <a:bodyPr/>
          <a:lstStyle/>
          <a:p>
            <a:fld id="{492F363E-C472-4032-A5E3-031FE44024BE}" type="slidenum">
              <a:rPr lang="en-US" smtClean="0"/>
              <a:t>41</a:t>
            </a:fld>
            <a:endParaRPr lang="en-US"/>
          </a:p>
        </p:txBody>
      </p:sp>
    </p:spTree>
    <p:extLst>
      <p:ext uri="{BB962C8B-B14F-4D97-AF65-F5344CB8AC3E}">
        <p14:creationId xmlns:p14="http://schemas.microsoft.com/office/powerpoint/2010/main" val="2519247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565269-0683-4100-82B6-D16DE226C270}" type="datetime1">
              <a:rPr lang="en-US" smtClean="0"/>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204FC-D7DB-4B1E-BB41-A804D713F993}" type="slidenum">
              <a:rPr lang="en-US" smtClean="0"/>
              <a:t>‹#›</a:t>
            </a:fld>
            <a:endParaRPr lang="en-US"/>
          </a:p>
        </p:txBody>
      </p:sp>
    </p:spTree>
    <p:extLst>
      <p:ext uri="{BB962C8B-B14F-4D97-AF65-F5344CB8AC3E}">
        <p14:creationId xmlns:p14="http://schemas.microsoft.com/office/powerpoint/2010/main" val="3938530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F6995E-43B1-4281-B504-A2260369AA52}" type="datetime1">
              <a:rPr lang="en-US" smtClean="0"/>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204FC-D7DB-4B1E-BB41-A804D713F993}" type="slidenum">
              <a:rPr lang="en-US" smtClean="0"/>
              <a:t>‹#›</a:t>
            </a:fld>
            <a:endParaRPr lang="en-US"/>
          </a:p>
        </p:txBody>
      </p:sp>
    </p:spTree>
    <p:extLst>
      <p:ext uri="{BB962C8B-B14F-4D97-AF65-F5344CB8AC3E}">
        <p14:creationId xmlns:p14="http://schemas.microsoft.com/office/powerpoint/2010/main" val="237028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ED640C-2408-48D4-BB8F-E90DBE309CAA}" type="datetime1">
              <a:rPr lang="en-US" smtClean="0"/>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204FC-D7DB-4B1E-BB41-A804D713F993}" type="slidenum">
              <a:rPr lang="en-US" smtClean="0"/>
              <a:t>‹#›</a:t>
            </a:fld>
            <a:endParaRPr lang="en-US"/>
          </a:p>
        </p:txBody>
      </p:sp>
    </p:spTree>
    <p:extLst>
      <p:ext uri="{BB962C8B-B14F-4D97-AF65-F5344CB8AC3E}">
        <p14:creationId xmlns:p14="http://schemas.microsoft.com/office/powerpoint/2010/main" val="2378269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C81CB-DC85-4247-BACF-FC520D7880ED}" type="datetime1">
              <a:rPr lang="en-US" smtClean="0"/>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204FC-D7DB-4B1E-BB41-A804D713F993}" type="slidenum">
              <a:rPr lang="en-US" smtClean="0"/>
              <a:t>‹#›</a:t>
            </a:fld>
            <a:endParaRPr lang="en-US"/>
          </a:p>
        </p:txBody>
      </p:sp>
    </p:spTree>
    <p:extLst>
      <p:ext uri="{BB962C8B-B14F-4D97-AF65-F5344CB8AC3E}">
        <p14:creationId xmlns:p14="http://schemas.microsoft.com/office/powerpoint/2010/main" val="963079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520DF2-45D3-4163-A578-AE87DC477375}" type="datetime1">
              <a:rPr lang="en-US" smtClean="0"/>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6204FC-D7DB-4B1E-BB41-A804D713F993}" type="slidenum">
              <a:rPr lang="en-US" smtClean="0"/>
              <a:t>‹#›</a:t>
            </a:fld>
            <a:endParaRPr lang="en-US"/>
          </a:p>
        </p:txBody>
      </p:sp>
    </p:spTree>
    <p:extLst>
      <p:ext uri="{BB962C8B-B14F-4D97-AF65-F5344CB8AC3E}">
        <p14:creationId xmlns:p14="http://schemas.microsoft.com/office/powerpoint/2010/main" val="1485770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1B6F38-6A1E-4C3C-BDFB-586CEB74E8BD}" type="datetime1">
              <a:rPr lang="en-US" smtClean="0"/>
              <a:t>8/6/2014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6204FC-D7DB-4B1E-BB41-A804D713F993}" type="slidenum">
              <a:rPr lang="en-US" smtClean="0"/>
              <a:t>‹#›</a:t>
            </a:fld>
            <a:endParaRPr lang="en-US"/>
          </a:p>
        </p:txBody>
      </p:sp>
    </p:spTree>
    <p:extLst>
      <p:ext uri="{BB962C8B-B14F-4D97-AF65-F5344CB8AC3E}">
        <p14:creationId xmlns:p14="http://schemas.microsoft.com/office/powerpoint/2010/main" val="2751196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6FD191-F435-46E2-92B2-0300DE7ADE00}" type="datetime1">
              <a:rPr lang="en-US" smtClean="0"/>
              <a:t>8/6/2014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6204FC-D7DB-4B1E-BB41-A804D713F993}" type="slidenum">
              <a:rPr lang="en-US" smtClean="0"/>
              <a:t>‹#›</a:t>
            </a:fld>
            <a:endParaRPr lang="en-US"/>
          </a:p>
        </p:txBody>
      </p:sp>
    </p:spTree>
    <p:extLst>
      <p:ext uri="{BB962C8B-B14F-4D97-AF65-F5344CB8AC3E}">
        <p14:creationId xmlns:p14="http://schemas.microsoft.com/office/powerpoint/2010/main" val="1461121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C3B607-FE65-4C95-8DB9-E0F4DB6EB86F}" type="datetime1">
              <a:rPr lang="en-US" smtClean="0"/>
              <a:t>8/6/2014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6204FC-D7DB-4B1E-BB41-A804D713F993}" type="slidenum">
              <a:rPr lang="en-US" smtClean="0"/>
              <a:t>‹#›</a:t>
            </a:fld>
            <a:endParaRPr lang="en-US"/>
          </a:p>
        </p:txBody>
      </p:sp>
    </p:spTree>
    <p:extLst>
      <p:ext uri="{BB962C8B-B14F-4D97-AF65-F5344CB8AC3E}">
        <p14:creationId xmlns:p14="http://schemas.microsoft.com/office/powerpoint/2010/main" val="1620553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566BBC-A26A-4623-8087-0FB8FA1BEA7C}" type="datetime1">
              <a:rPr lang="en-US" smtClean="0"/>
              <a:t>8/6/2014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6204FC-D7DB-4B1E-BB41-A804D713F993}" type="slidenum">
              <a:rPr lang="en-US" smtClean="0"/>
              <a:t>‹#›</a:t>
            </a:fld>
            <a:endParaRPr lang="en-US"/>
          </a:p>
        </p:txBody>
      </p:sp>
    </p:spTree>
    <p:extLst>
      <p:ext uri="{BB962C8B-B14F-4D97-AF65-F5344CB8AC3E}">
        <p14:creationId xmlns:p14="http://schemas.microsoft.com/office/powerpoint/2010/main" val="4205785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CFCDC0-F05E-47A3-960D-9F68C3AE2007}" type="datetime1">
              <a:rPr lang="en-US" smtClean="0"/>
              <a:t>8/6/2014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6204FC-D7DB-4B1E-BB41-A804D713F993}" type="slidenum">
              <a:rPr lang="en-US" smtClean="0"/>
              <a:t>‹#›</a:t>
            </a:fld>
            <a:endParaRPr lang="en-US"/>
          </a:p>
        </p:txBody>
      </p:sp>
    </p:spTree>
    <p:extLst>
      <p:ext uri="{BB962C8B-B14F-4D97-AF65-F5344CB8AC3E}">
        <p14:creationId xmlns:p14="http://schemas.microsoft.com/office/powerpoint/2010/main" val="1525725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6C446E-AFF2-494A-8B85-22260E5035EC}" type="datetime1">
              <a:rPr lang="en-US" smtClean="0"/>
              <a:t>8/6/2014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6204FC-D7DB-4B1E-BB41-A804D713F993}" type="slidenum">
              <a:rPr lang="en-US" smtClean="0"/>
              <a:t>‹#›</a:t>
            </a:fld>
            <a:endParaRPr lang="en-US"/>
          </a:p>
        </p:txBody>
      </p:sp>
    </p:spTree>
    <p:extLst>
      <p:ext uri="{BB962C8B-B14F-4D97-AF65-F5344CB8AC3E}">
        <p14:creationId xmlns:p14="http://schemas.microsoft.com/office/powerpoint/2010/main" val="1500503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0570A-ADFB-43EC-B343-95E58B3B9C57}" type="datetime1">
              <a:rPr lang="en-US" smtClean="0"/>
              <a:t>8/6/2014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6204FC-D7DB-4B1E-BB41-A804D713F993}" type="slidenum">
              <a:rPr lang="en-US" smtClean="0"/>
              <a:t>‹#›</a:t>
            </a:fld>
            <a:endParaRPr lang="en-US"/>
          </a:p>
        </p:txBody>
      </p:sp>
    </p:spTree>
    <p:extLst>
      <p:ext uri="{BB962C8B-B14F-4D97-AF65-F5344CB8AC3E}">
        <p14:creationId xmlns:p14="http://schemas.microsoft.com/office/powerpoint/2010/main" val="130550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oasisanswers.com/aboutoas_links.htm#qAndA" TargetMode="External"/><Relationship Id="rId2" Type="http://schemas.openxmlformats.org/officeDocument/2006/relationships/hyperlink" Target="http://www.cms.gov/Medicare/Quality-Initiatives-Patient-Assessment-Instruments/HomeHealthQualityInits/HHQIOASISUserManual.html"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cms.gov/Medicare/Quality-Initiatives-Patient-Assessment-Instruments/HomeHealthQualityInits/OASIS-C1.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mailto:madeline.coleman@tn.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6962"/>
          </a:xfrm>
        </p:spPr>
        <p:txBody>
          <a:bodyPr>
            <a:normAutofit/>
          </a:bodyPr>
          <a:lstStyle/>
          <a:p>
            <a:r>
              <a:rPr lang="en-US" dirty="0" smtClean="0"/>
              <a:t>TECHNICAL INFORMATION </a:t>
            </a:r>
            <a:br>
              <a:rPr lang="en-US" dirty="0" smtClean="0"/>
            </a:br>
            <a:r>
              <a:rPr lang="en-US" dirty="0" smtClean="0"/>
              <a:t>AND </a:t>
            </a:r>
            <a:br>
              <a:rPr lang="en-US" dirty="0" smtClean="0"/>
            </a:br>
            <a:r>
              <a:rPr lang="en-US" dirty="0" smtClean="0"/>
              <a:t>CHANGES TO OASIS-C</a:t>
            </a:r>
            <a:endParaRPr lang="en-US" dirty="0"/>
          </a:p>
        </p:txBody>
      </p:sp>
      <p:sp>
        <p:nvSpPr>
          <p:cNvPr id="3" name="Slide Number Placeholder 2"/>
          <p:cNvSpPr>
            <a:spLocks noGrp="1"/>
          </p:cNvSpPr>
          <p:nvPr>
            <p:ph type="sldNum" sz="quarter" idx="12"/>
          </p:nvPr>
        </p:nvSpPr>
        <p:spPr/>
        <p:txBody>
          <a:bodyPr/>
          <a:lstStyle/>
          <a:p>
            <a:fld id="{546204FC-D7DB-4B1E-BB41-A804D713F993}" type="slidenum">
              <a:rPr lang="en-US" smtClean="0"/>
              <a:t>1</a:t>
            </a:fld>
            <a:endParaRPr lang="en-US"/>
          </a:p>
        </p:txBody>
      </p:sp>
    </p:spTree>
    <p:extLst>
      <p:ext uri="{BB962C8B-B14F-4D97-AF65-F5344CB8AC3E}">
        <p14:creationId xmlns:p14="http://schemas.microsoft.com/office/powerpoint/2010/main" val="682522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Code 257</a:t>
            </a:r>
            <a:endParaRPr lang="en-US" dirty="0"/>
          </a:p>
        </p:txBody>
      </p:sp>
      <p:sp>
        <p:nvSpPr>
          <p:cNvPr id="3" name="Content Placeholder 2"/>
          <p:cNvSpPr>
            <a:spLocks noGrp="1"/>
          </p:cNvSpPr>
          <p:nvPr>
            <p:ph idx="1"/>
          </p:nvPr>
        </p:nvSpPr>
        <p:spPr/>
        <p:txBody>
          <a:bodyPr/>
          <a:lstStyle/>
          <a:p>
            <a:pPr marL="0" indent="0">
              <a:buNone/>
            </a:pPr>
            <a:r>
              <a:rPr lang="en-US" dirty="0" smtClean="0"/>
              <a:t>The submitted HIPPS_CODE must match the calculated HIPPS_CODE value.</a:t>
            </a:r>
          </a:p>
          <a:p>
            <a:pPr marL="0" indent="0">
              <a:buNone/>
            </a:pPr>
            <a:endParaRPr lang="en-US" dirty="0"/>
          </a:p>
          <a:p>
            <a:pPr marL="0" indent="0">
              <a:buNone/>
            </a:pPr>
            <a:endParaRPr lang="en-US" dirty="0" smtClean="0"/>
          </a:p>
          <a:p>
            <a:pPr marL="0" indent="0">
              <a:buNone/>
            </a:pPr>
            <a:r>
              <a:rPr lang="en-US" dirty="0"/>
              <a:t>Number of errors = </a:t>
            </a:r>
            <a:r>
              <a:rPr lang="en-US" dirty="0" smtClean="0"/>
              <a:t>677</a:t>
            </a:r>
            <a:endParaRPr lang="en-US" dirty="0"/>
          </a:p>
          <a:p>
            <a:pPr marL="0" indent="0">
              <a:buNone/>
            </a:pPr>
            <a:r>
              <a:rPr lang="en-US" dirty="0"/>
              <a:t>% of Assessments with the Error = </a:t>
            </a:r>
            <a:r>
              <a:rPr lang="en-US" dirty="0" smtClean="0"/>
              <a:t>0.17%</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10</a:t>
            </a:fld>
            <a:endParaRPr lang="en-US"/>
          </a:p>
        </p:txBody>
      </p:sp>
    </p:spTree>
    <p:extLst>
      <p:ext uri="{BB962C8B-B14F-4D97-AF65-F5344CB8AC3E}">
        <p14:creationId xmlns:p14="http://schemas.microsoft.com/office/powerpoint/2010/main" val="3620719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Code 109</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Inconsistent M0032 date:  The submitted assessment M0032 date was late.  The M0032 date should be no earlier than the M1005 (M0180) most recent inpatient discharge date AND no more than 14 days after the M1005 (M0180) date.</a:t>
            </a:r>
          </a:p>
          <a:p>
            <a:pPr marL="0" indent="0">
              <a:buNone/>
            </a:pPr>
            <a:endParaRPr lang="en-US" dirty="0"/>
          </a:p>
          <a:p>
            <a:pPr marL="0" indent="0">
              <a:buNone/>
            </a:pPr>
            <a:r>
              <a:rPr lang="en-US" dirty="0"/>
              <a:t>Number of errors = </a:t>
            </a:r>
            <a:r>
              <a:rPr lang="en-US" dirty="0" smtClean="0"/>
              <a:t>202</a:t>
            </a:r>
            <a:endParaRPr lang="en-US" dirty="0"/>
          </a:p>
          <a:p>
            <a:pPr marL="0" indent="0">
              <a:buNone/>
            </a:pPr>
            <a:r>
              <a:rPr lang="en-US" dirty="0"/>
              <a:t>% of Assessments with the Error = </a:t>
            </a:r>
            <a:r>
              <a:rPr lang="en-US" dirty="0" smtClean="0"/>
              <a:t>0.03%</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11</a:t>
            </a:fld>
            <a:endParaRPr lang="en-US"/>
          </a:p>
        </p:txBody>
      </p:sp>
    </p:spTree>
    <p:extLst>
      <p:ext uri="{BB962C8B-B14F-4D97-AF65-F5344CB8AC3E}">
        <p14:creationId xmlns:p14="http://schemas.microsoft.com/office/powerpoint/2010/main" val="323368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Code 104</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Inconsistent M0030 date:  The assessment was not completed within CMS timing guidelines.  The M0030 date should be no earlier than the M1005 (M0180) most recent inpatient discharge date AND no more than 14 days after the M1005 (M180) date.</a:t>
            </a:r>
          </a:p>
          <a:p>
            <a:pPr marL="0" indent="0">
              <a:buNone/>
            </a:pPr>
            <a:endParaRPr lang="en-US" dirty="0"/>
          </a:p>
          <a:p>
            <a:pPr marL="0" indent="0">
              <a:buNone/>
            </a:pPr>
            <a:r>
              <a:rPr lang="en-US" dirty="0"/>
              <a:t>Number of errors = </a:t>
            </a:r>
            <a:r>
              <a:rPr lang="en-US" dirty="0" smtClean="0"/>
              <a:t>186</a:t>
            </a:r>
            <a:endParaRPr lang="en-US" dirty="0"/>
          </a:p>
          <a:p>
            <a:pPr marL="0" indent="0">
              <a:buNone/>
            </a:pPr>
            <a:r>
              <a:rPr lang="en-US" dirty="0"/>
              <a:t>% of Assessments with the Error = </a:t>
            </a:r>
            <a:r>
              <a:rPr lang="en-US" dirty="0" smtClean="0"/>
              <a:t>0.02%</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12</a:t>
            </a:fld>
            <a:endParaRPr lang="en-US"/>
          </a:p>
        </p:txBody>
      </p:sp>
    </p:spTree>
    <p:extLst>
      <p:ext uri="{BB962C8B-B14F-4D97-AF65-F5344CB8AC3E}">
        <p14:creationId xmlns:p14="http://schemas.microsoft.com/office/powerpoint/2010/main" val="410952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Code 108</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Inconsistent M0090 date:  The assessment was not completed within CMS timing guidelines.  The (M0090) date should be no earlier than the (M0032) date AND no more than 2 days after the (M0032) date.</a:t>
            </a:r>
          </a:p>
          <a:p>
            <a:pPr marL="0" indent="0">
              <a:buNone/>
            </a:pPr>
            <a:endParaRPr lang="en-US" dirty="0"/>
          </a:p>
          <a:p>
            <a:pPr marL="0" indent="0">
              <a:buNone/>
            </a:pPr>
            <a:r>
              <a:rPr lang="en-US" dirty="0"/>
              <a:t>Number of errors = </a:t>
            </a:r>
            <a:r>
              <a:rPr lang="en-US" dirty="0" smtClean="0"/>
              <a:t>129</a:t>
            </a:r>
            <a:endParaRPr lang="en-US" dirty="0"/>
          </a:p>
          <a:p>
            <a:pPr marL="0" indent="0">
              <a:buNone/>
            </a:pPr>
            <a:r>
              <a:rPr lang="en-US" dirty="0"/>
              <a:t>% of Assessments with the Error </a:t>
            </a:r>
            <a:r>
              <a:rPr lang="en-US"/>
              <a:t>= </a:t>
            </a:r>
            <a:r>
              <a:rPr lang="en-US" smtClean="0"/>
              <a:t>0.03%</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13</a:t>
            </a:fld>
            <a:endParaRPr lang="en-US"/>
          </a:p>
        </p:txBody>
      </p:sp>
    </p:spTree>
    <p:extLst>
      <p:ext uri="{BB962C8B-B14F-4D97-AF65-F5344CB8AC3E}">
        <p14:creationId xmlns:p14="http://schemas.microsoft.com/office/powerpoint/2010/main" val="2502381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Code 103</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Inconsistent M0090 date:  The assessment was not completed within CMS </a:t>
            </a:r>
            <a:r>
              <a:rPr lang="en-US" smtClean="0"/>
              <a:t>timing guidelines. </a:t>
            </a:r>
            <a:r>
              <a:rPr lang="en-US" dirty="0" smtClean="0"/>
              <a:t>The (M0090) date should be no earlier than the (M0030) date AND no more than 5 days after the (M0030) date.</a:t>
            </a:r>
          </a:p>
          <a:p>
            <a:pPr marL="0" indent="0">
              <a:buNone/>
            </a:pPr>
            <a:endParaRPr lang="en-US" dirty="0"/>
          </a:p>
          <a:p>
            <a:pPr marL="0" indent="0">
              <a:buNone/>
            </a:pPr>
            <a:r>
              <a:rPr lang="en-US" dirty="0"/>
              <a:t>Number of errors = </a:t>
            </a:r>
            <a:r>
              <a:rPr lang="en-US" dirty="0" smtClean="0"/>
              <a:t>56</a:t>
            </a:r>
            <a:endParaRPr lang="en-US" dirty="0"/>
          </a:p>
          <a:p>
            <a:pPr marL="0" indent="0">
              <a:buNone/>
            </a:pPr>
            <a:r>
              <a:rPr lang="en-US" dirty="0"/>
              <a:t>% of Assessments with the Error = </a:t>
            </a:r>
            <a:r>
              <a:rPr lang="en-US" dirty="0" smtClean="0"/>
              <a:t>0.01%</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14</a:t>
            </a:fld>
            <a:endParaRPr lang="en-US"/>
          </a:p>
        </p:txBody>
      </p:sp>
    </p:spTree>
    <p:extLst>
      <p:ext uri="{BB962C8B-B14F-4D97-AF65-F5344CB8AC3E}">
        <p14:creationId xmlns:p14="http://schemas.microsoft.com/office/powerpoint/2010/main" val="3060671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Code 287</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Inconsistent M1020 (M0230) Primary diagnosis ICD code/M1020 (M0230)Severity Rating:  The Severity Rating for the Primary Diagnosis should not be “00”.</a:t>
            </a:r>
          </a:p>
          <a:p>
            <a:pPr marL="0" indent="0">
              <a:buNone/>
            </a:pPr>
            <a:endParaRPr lang="en-US" dirty="0"/>
          </a:p>
          <a:p>
            <a:pPr marL="0" indent="0">
              <a:buNone/>
            </a:pPr>
            <a:r>
              <a:rPr lang="en-US" dirty="0"/>
              <a:t>Number of errors = </a:t>
            </a:r>
            <a:r>
              <a:rPr lang="en-US" dirty="0" smtClean="0"/>
              <a:t>20</a:t>
            </a:r>
            <a:endParaRPr lang="en-US" dirty="0"/>
          </a:p>
          <a:p>
            <a:pPr marL="0" indent="0">
              <a:buNone/>
            </a:pPr>
            <a:r>
              <a:rPr lang="en-US" dirty="0"/>
              <a:t>% of Assessments with the Error = 0.00</a:t>
            </a:r>
            <a:r>
              <a:rPr lang="en-US" dirty="0" smtClean="0"/>
              <a:t>%</a:t>
            </a:r>
          </a:p>
          <a:p>
            <a:pPr marL="0" indent="0">
              <a:buNone/>
            </a:pPr>
            <a:endParaRPr lang="en-US" dirty="0" smtClean="0"/>
          </a:p>
          <a:p>
            <a:pPr marL="0" indent="0">
              <a:buNone/>
            </a:pPr>
            <a:r>
              <a:rPr lang="en-US" sz="1400" dirty="0" smtClean="0"/>
              <a:t>No. of error too small to calculate a percentage</a:t>
            </a:r>
            <a:endParaRPr lang="en-US" sz="1400" dirty="0"/>
          </a:p>
          <a:p>
            <a:pPr marL="0" indent="0">
              <a:buNone/>
            </a:pPr>
            <a:endParaRPr lang="en-US" dirty="0" smtClean="0"/>
          </a:p>
        </p:txBody>
      </p:sp>
      <p:sp>
        <p:nvSpPr>
          <p:cNvPr id="4" name="Slide Number Placeholder 3"/>
          <p:cNvSpPr>
            <a:spLocks noGrp="1"/>
          </p:cNvSpPr>
          <p:nvPr>
            <p:ph type="sldNum" sz="quarter" idx="12"/>
          </p:nvPr>
        </p:nvSpPr>
        <p:spPr/>
        <p:txBody>
          <a:bodyPr/>
          <a:lstStyle/>
          <a:p>
            <a:fld id="{546204FC-D7DB-4B1E-BB41-A804D713F993}" type="slidenum">
              <a:rPr lang="en-US" smtClean="0"/>
              <a:t>15</a:t>
            </a:fld>
            <a:endParaRPr lang="en-US"/>
          </a:p>
        </p:txBody>
      </p:sp>
    </p:spTree>
    <p:extLst>
      <p:ext uri="{BB962C8B-B14F-4D97-AF65-F5344CB8AC3E}">
        <p14:creationId xmlns:p14="http://schemas.microsoft.com/office/powerpoint/2010/main" val="273969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Code 281</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600" dirty="0" smtClean="0"/>
              <a:t>Inconsistent M0016 data:  The Branch ID submitted in this assessment does not match the current Branch ID in the State database.</a:t>
            </a:r>
          </a:p>
          <a:p>
            <a:pPr marL="0" indent="0">
              <a:buNone/>
            </a:pPr>
            <a:endParaRPr lang="en-US" sz="3600" dirty="0"/>
          </a:p>
          <a:p>
            <a:pPr marL="0" indent="0">
              <a:buNone/>
            </a:pPr>
            <a:r>
              <a:rPr lang="en-US" dirty="0"/>
              <a:t>Number of errors = </a:t>
            </a:r>
            <a:r>
              <a:rPr lang="en-US" dirty="0" smtClean="0"/>
              <a:t>18</a:t>
            </a:r>
            <a:endParaRPr lang="en-US" dirty="0"/>
          </a:p>
          <a:p>
            <a:pPr marL="0" indent="0">
              <a:buNone/>
            </a:pPr>
            <a:r>
              <a:rPr lang="en-US" dirty="0"/>
              <a:t>% of Assessments with the Error = 0.00%</a:t>
            </a:r>
          </a:p>
          <a:p>
            <a:pPr marL="0" indent="0">
              <a:buNone/>
            </a:pPr>
            <a:endParaRPr lang="en-US" dirty="0"/>
          </a:p>
          <a:p>
            <a:pPr marL="0" indent="0">
              <a:buNone/>
            </a:pPr>
            <a:r>
              <a:rPr lang="en-US" sz="1400" dirty="0"/>
              <a:t>No. of error too small to calculate a percentage</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16</a:t>
            </a:fld>
            <a:endParaRPr lang="en-US"/>
          </a:p>
        </p:txBody>
      </p:sp>
    </p:spTree>
    <p:extLst>
      <p:ext uri="{BB962C8B-B14F-4D97-AF65-F5344CB8AC3E}">
        <p14:creationId xmlns:p14="http://schemas.microsoft.com/office/powerpoint/2010/main" val="3484587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Code 52</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Field left justified:  The submitted data in the above field was not left justified.  Accepted record has been modified (left justified). Verify justification with your software vendor.</a:t>
            </a:r>
          </a:p>
          <a:p>
            <a:pPr marL="0" indent="0">
              <a:buNone/>
            </a:pPr>
            <a:endParaRPr lang="en-US" dirty="0"/>
          </a:p>
          <a:p>
            <a:pPr marL="0" indent="0">
              <a:buNone/>
            </a:pPr>
            <a:r>
              <a:rPr lang="en-US" dirty="0"/>
              <a:t>Number of errors = </a:t>
            </a:r>
            <a:r>
              <a:rPr lang="en-US" dirty="0" smtClean="0"/>
              <a:t>18</a:t>
            </a:r>
            <a:endParaRPr lang="en-US" dirty="0"/>
          </a:p>
          <a:p>
            <a:pPr marL="0" indent="0">
              <a:buNone/>
            </a:pPr>
            <a:r>
              <a:rPr lang="en-US" dirty="0"/>
              <a:t>% of Assessments with the Error = 0.00%</a:t>
            </a:r>
          </a:p>
          <a:p>
            <a:pPr marL="0" indent="0">
              <a:buNone/>
            </a:pPr>
            <a:endParaRPr lang="en-US" dirty="0"/>
          </a:p>
          <a:p>
            <a:pPr marL="0" indent="0">
              <a:buNone/>
            </a:pPr>
            <a:r>
              <a:rPr lang="en-US" sz="1400" dirty="0"/>
              <a:t>No. of error too small to calculate a percentage</a:t>
            </a:r>
          </a:p>
          <a:p>
            <a:pPr marL="0" indent="0">
              <a:buNone/>
            </a:pP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17</a:t>
            </a:fld>
            <a:endParaRPr lang="en-US"/>
          </a:p>
        </p:txBody>
      </p:sp>
    </p:spTree>
    <p:extLst>
      <p:ext uri="{BB962C8B-B14F-4D97-AF65-F5344CB8AC3E}">
        <p14:creationId xmlns:p14="http://schemas.microsoft.com/office/powerpoint/2010/main" val="1871885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Code 303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Inconsistent M1022 (M0240)/M1024 (M0246) values:  If M1024 (M0246) Case mix diagnosis primary ICD B3 - F3 or M1024 (M0246) Case mix diagnosis ICD B4 – F4 is not blank then the corresponding M1022 (M0240) Other diagnosis ICD code field should be a V-code.</a:t>
            </a:r>
          </a:p>
          <a:p>
            <a:pPr marL="0" indent="0">
              <a:buNone/>
            </a:pPr>
            <a:endParaRPr lang="en-US" dirty="0" smtClean="0"/>
          </a:p>
          <a:p>
            <a:pPr marL="0" indent="0">
              <a:buNone/>
            </a:pPr>
            <a:r>
              <a:rPr lang="en-US" dirty="0"/>
              <a:t>Number of errors = </a:t>
            </a:r>
            <a:r>
              <a:rPr lang="en-US" dirty="0" smtClean="0"/>
              <a:t>3</a:t>
            </a:r>
            <a:endParaRPr lang="en-US" dirty="0"/>
          </a:p>
          <a:p>
            <a:pPr marL="0" indent="0">
              <a:buNone/>
            </a:pPr>
            <a:r>
              <a:rPr lang="en-US" dirty="0"/>
              <a:t>% of Assessments with the Error = 0.00%</a:t>
            </a:r>
          </a:p>
          <a:p>
            <a:pPr marL="0" indent="0">
              <a:buNone/>
            </a:pPr>
            <a:endParaRPr lang="en-US" dirty="0"/>
          </a:p>
          <a:p>
            <a:pPr marL="0" indent="0">
              <a:buNone/>
            </a:pPr>
            <a:r>
              <a:rPr lang="en-US" sz="1400" dirty="0"/>
              <a:t>No. of error too small to calculate a percentage</a:t>
            </a:r>
          </a:p>
          <a:p>
            <a:pPr marL="0" indent="0">
              <a:buNone/>
            </a:pP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18</a:t>
            </a:fld>
            <a:endParaRPr lang="en-US"/>
          </a:p>
        </p:txBody>
      </p:sp>
    </p:spTree>
    <p:extLst>
      <p:ext uri="{BB962C8B-B14F-4D97-AF65-F5344CB8AC3E}">
        <p14:creationId xmlns:p14="http://schemas.microsoft.com/office/powerpoint/2010/main" val="56705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Code 302</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Inconsistent </a:t>
            </a:r>
            <a:r>
              <a:rPr lang="en-US" dirty="0" smtClean="0"/>
              <a:t>M1020 </a:t>
            </a:r>
            <a:r>
              <a:rPr lang="en-US" dirty="0"/>
              <a:t>(</a:t>
            </a:r>
            <a:r>
              <a:rPr lang="en-US" dirty="0" smtClean="0"/>
              <a:t>M0230</a:t>
            </a:r>
            <a:r>
              <a:rPr lang="en-US" dirty="0"/>
              <a:t>)/M1024 (M0246) </a:t>
            </a:r>
            <a:r>
              <a:rPr lang="en-US" dirty="0" smtClean="0"/>
              <a:t>values:  </a:t>
            </a:r>
            <a:r>
              <a:rPr lang="en-US" dirty="0"/>
              <a:t>If M1024 (</a:t>
            </a:r>
            <a:r>
              <a:rPr lang="en-US" dirty="0" smtClean="0"/>
              <a:t>M0246) </a:t>
            </a:r>
            <a:r>
              <a:rPr lang="en-US" dirty="0"/>
              <a:t>Case mix diagnosis primary </a:t>
            </a:r>
            <a:r>
              <a:rPr lang="en-US" dirty="0" smtClean="0"/>
              <a:t>ICD, column 3 or M1024 (M0246</a:t>
            </a:r>
            <a:r>
              <a:rPr lang="en-US" dirty="0"/>
              <a:t>) Case mix diagnosis </a:t>
            </a:r>
            <a:r>
              <a:rPr lang="en-US" dirty="0" smtClean="0"/>
              <a:t>primary ICD, column 4 is not is </a:t>
            </a:r>
            <a:r>
              <a:rPr lang="en-US" dirty="0"/>
              <a:t>not blank then </a:t>
            </a:r>
            <a:r>
              <a:rPr lang="en-US" dirty="0" smtClean="0"/>
              <a:t>M1020 </a:t>
            </a:r>
            <a:r>
              <a:rPr lang="en-US" dirty="0"/>
              <a:t>(</a:t>
            </a:r>
            <a:r>
              <a:rPr lang="en-US" dirty="0" smtClean="0"/>
              <a:t>M0230</a:t>
            </a:r>
            <a:r>
              <a:rPr lang="en-US" dirty="0"/>
              <a:t>) </a:t>
            </a:r>
            <a:r>
              <a:rPr lang="en-US" dirty="0" smtClean="0"/>
              <a:t>primary </a:t>
            </a:r>
            <a:r>
              <a:rPr lang="en-US" dirty="0"/>
              <a:t>diagnosis ICD code </a:t>
            </a:r>
            <a:r>
              <a:rPr lang="en-US" dirty="0" smtClean="0"/>
              <a:t>should </a:t>
            </a:r>
            <a:r>
              <a:rPr lang="en-US" dirty="0"/>
              <a:t>be a V-code.</a:t>
            </a:r>
          </a:p>
          <a:p>
            <a:pPr marL="0" indent="0">
              <a:buNone/>
            </a:pPr>
            <a:endParaRPr lang="en-US" dirty="0" smtClean="0"/>
          </a:p>
          <a:p>
            <a:pPr marL="0" indent="0">
              <a:buNone/>
            </a:pPr>
            <a:r>
              <a:rPr lang="en-US" dirty="0" smtClean="0"/>
              <a:t>Number </a:t>
            </a:r>
            <a:r>
              <a:rPr lang="en-US" dirty="0"/>
              <a:t>of errors = </a:t>
            </a:r>
            <a:r>
              <a:rPr lang="en-US" dirty="0" smtClean="0"/>
              <a:t>2</a:t>
            </a:r>
            <a:endParaRPr lang="en-US" dirty="0"/>
          </a:p>
          <a:p>
            <a:pPr marL="0" indent="0">
              <a:buNone/>
            </a:pPr>
            <a:r>
              <a:rPr lang="en-US" dirty="0"/>
              <a:t>% of Assessments with the Error = 0.00%</a:t>
            </a:r>
          </a:p>
          <a:p>
            <a:pPr marL="0" indent="0">
              <a:buNone/>
            </a:pPr>
            <a:endParaRPr lang="en-US" dirty="0"/>
          </a:p>
          <a:p>
            <a:pPr marL="0" indent="0">
              <a:buNone/>
            </a:pPr>
            <a:r>
              <a:rPr lang="en-US" sz="1400" dirty="0"/>
              <a:t>No. of error too small to calculate a percentage</a:t>
            </a:r>
          </a:p>
          <a:p>
            <a:pPr marL="0" indent="0">
              <a:buNone/>
            </a:pP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19</a:t>
            </a:fld>
            <a:endParaRPr lang="en-US"/>
          </a:p>
        </p:txBody>
      </p:sp>
    </p:spTree>
    <p:extLst>
      <p:ext uri="{BB962C8B-B14F-4D97-AF65-F5344CB8AC3E}">
        <p14:creationId xmlns:p14="http://schemas.microsoft.com/office/powerpoint/2010/main" val="653999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Summary Report </a:t>
            </a:r>
            <a:endParaRPr lang="en-US" dirty="0"/>
          </a:p>
        </p:txBody>
      </p:sp>
      <p:sp>
        <p:nvSpPr>
          <p:cNvPr id="3" name="Content Placeholder 2"/>
          <p:cNvSpPr>
            <a:spLocks noGrp="1"/>
          </p:cNvSpPr>
          <p:nvPr>
            <p:ph idx="1"/>
          </p:nvPr>
        </p:nvSpPr>
        <p:spPr/>
        <p:txBody>
          <a:bodyPr/>
          <a:lstStyle/>
          <a:p>
            <a:pPr marL="0" indent="0" algn="ctr">
              <a:buNone/>
            </a:pPr>
            <a:r>
              <a:rPr lang="en-US" dirty="0" smtClean="0"/>
              <a:t>Effective Dates</a:t>
            </a:r>
          </a:p>
          <a:p>
            <a:pPr marL="0" indent="0" algn="ctr">
              <a:buNone/>
            </a:pPr>
            <a:r>
              <a:rPr lang="en-US" dirty="0" smtClean="0"/>
              <a:t>BETWEEN </a:t>
            </a:r>
          </a:p>
          <a:p>
            <a:pPr marL="0" indent="0" algn="ctr">
              <a:buNone/>
            </a:pPr>
            <a:r>
              <a:rPr lang="en-US" dirty="0" smtClean="0"/>
              <a:t>07/01/2013 AND 06/30/2014</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2</a:t>
            </a:fld>
            <a:endParaRPr lang="en-US"/>
          </a:p>
        </p:txBody>
      </p:sp>
    </p:spTree>
    <p:extLst>
      <p:ext uri="{BB962C8B-B14F-4D97-AF65-F5344CB8AC3E}">
        <p14:creationId xmlns:p14="http://schemas.microsoft.com/office/powerpoint/2010/main" val="1236138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Code 294</a:t>
            </a:r>
            <a:endParaRPr lang="en-US" dirty="0"/>
          </a:p>
        </p:txBody>
      </p:sp>
      <p:sp>
        <p:nvSpPr>
          <p:cNvPr id="3" name="Content Placeholder 2"/>
          <p:cNvSpPr>
            <a:spLocks noGrp="1"/>
          </p:cNvSpPr>
          <p:nvPr>
            <p:ph idx="1"/>
          </p:nvPr>
        </p:nvSpPr>
        <p:spPr/>
        <p:txBody>
          <a:bodyPr/>
          <a:lstStyle/>
          <a:p>
            <a:pPr marL="0" indent="0">
              <a:buNone/>
            </a:pPr>
            <a:r>
              <a:rPr lang="en-US" dirty="0" smtClean="0"/>
              <a:t>Inconsistent NPI:  The NPI number submitted in this record is not consistent with the NPI number submitted in the header record.</a:t>
            </a:r>
          </a:p>
          <a:p>
            <a:pPr marL="0" indent="0">
              <a:buNone/>
            </a:pPr>
            <a:endParaRPr lang="en-US" dirty="0"/>
          </a:p>
          <a:p>
            <a:pPr marL="0" indent="0">
              <a:buNone/>
            </a:pPr>
            <a:r>
              <a:rPr lang="en-US" dirty="0"/>
              <a:t>Number of errors = </a:t>
            </a:r>
            <a:r>
              <a:rPr lang="en-US" dirty="0" smtClean="0"/>
              <a:t>2</a:t>
            </a:r>
            <a:endParaRPr lang="en-US" dirty="0"/>
          </a:p>
          <a:p>
            <a:pPr marL="0" indent="0">
              <a:buNone/>
            </a:pPr>
            <a:r>
              <a:rPr lang="en-US" dirty="0"/>
              <a:t>% of Assessments with the Error = 0.00%</a:t>
            </a:r>
          </a:p>
          <a:p>
            <a:pPr marL="0" indent="0">
              <a:buNone/>
            </a:pPr>
            <a:endParaRPr lang="en-US" dirty="0"/>
          </a:p>
          <a:p>
            <a:pPr marL="0" indent="0">
              <a:buNone/>
            </a:pPr>
            <a:r>
              <a:rPr lang="en-US" sz="1400" dirty="0"/>
              <a:t>No. of error too small to calculate a percentage</a:t>
            </a:r>
          </a:p>
          <a:p>
            <a:pPr marL="0" indent="0">
              <a:buNone/>
            </a:pP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20</a:t>
            </a:fld>
            <a:endParaRPr lang="en-US"/>
          </a:p>
        </p:txBody>
      </p:sp>
    </p:spTree>
    <p:extLst>
      <p:ext uri="{BB962C8B-B14F-4D97-AF65-F5344CB8AC3E}">
        <p14:creationId xmlns:p14="http://schemas.microsoft.com/office/powerpoint/2010/main" val="31903907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ASAP (Assessment Submission and Processing System)</a:t>
            </a:r>
            <a:endParaRPr lang="en-US" dirty="0"/>
          </a:p>
        </p:txBody>
      </p:sp>
      <p:sp>
        <p:nvSpPr>
          <p:cNvPr id="3" name="Content Placeholder 2"/>
          <p:cNvSpPr>
            <a:spLocks noGrp="1"/>
          </p:cNvSpPr>
          <p:nvPr>
            <p:ph idx="1"/>
          </p:nvPr>
        </p:nvSpPr>
        <p:spPr/>
        <p:txBody>
          <a:bodyPr/>
          <a:lstStyle/>
          <a:p>
            <a:pPr marL="0" indent="0">
              <a:buNone/>
            </a:pPr>
            <a:r>
              <a:rPr lang="en-US" dirty="0" smtClean="0"/>
              <a:t>Effective January  1, 2015, OASIS assessment data will be submitted to CMS via the national OASIS ASAP.  With the implementation of the OASIS ASAP system, Home Health Agencies will no longer submit OASIS assessment data to CMS via their state databases.</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21</a:t>
            </a:fld>
            <a:endParaRPr lang="en-US"/>
          </a:p>
        </p:txBody>
      </p:sp>
    </p:spTree>
    <p:extLst>
      <p:ext uri="{BB962C8B-B14F-4D97-AF65-F5344CB8AC3E}">
        <p14:creationId xmlns:p14="http://schemas.microsoft.com/office/powerpoint/2010/main" val="1390996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ASAP</a:t>
            </a:r>
            <a:endParaRPr lang="en-US" dirty="0"/>
          </a:p>
        </p:txBody>
      </p:sp>
      <p:sp>
        <p:nvSpPr>
          <p:cNvPr id="3" name="Content Placeholder 2"/>
          <p:cNvSpPr>
            <a:spLocks noGrp="1"/>
          </p:cNvSpPr>
          <p:nvPr>
            <p:ph idx="1"/>
          </p:nvPr>
        </p:nvSpPr>
        <p:spPr/>
        <p:txBody>
          <a:bodyPr>
            <a:normAutofit/>
          </a:bodyPr>
          <a:lstStyle/>
          <a:p>
            <a:pPr marL="0" indent="0">
              <a:buNone/>
            </a:pPr>
            <a:r>
              <a:rPr lang="en-US" dirty="0"/>
              <a:t>OASIS submissions to the state system will discontinue starting at 6:00 p.m. ET on December 26, </a:t>
            </a:r>
            <a:r>
              <a:rPr lang="en-US" dirty="0" smtClean="0"/>
              <a:t>2014 through December 31, 2014 at 11:59 p.m. (ET).  No OASIS assessments will be accepted.  The </a:t>
            </a:r>
            <a:r>
              <a:rPr lang="en-US" dirty="0"/>
              <a:t>HHA state submission system will no longer be used for OASIS submissions.  New, modification, or inactivation records in the current flat file format must be submitted prior to 6:00 p.m. ET on December 26, </a:t>
            </a:r>
            <a:r>
              <a:rPr lang="en-US" dirty="0" smtClean="0"/>
              <a:t>2014.  </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22</a:t>
            </a:fld>
            <a:endParaRPr lang="en-US"/>
          </a:p>
        </p:txBody>
      </p:sp>
    </p:spTree>
    <p:extLst>
      <p:ext uri="{BB962C8B-B14F-4D97-AF65-F5344CB8AC3E}">
        <p14:creationId xmlns:p14="http://schemas.microsoft.com/office/powerpoint/2010/main" val="1949861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ASAP</a:t>
            </a:r>
            <a:endParaRPr lang="en-US" dirty="0"/>
          </a:p>
        </p:txBody>
      </p:sp>
      <p:sp>
        <p:nvSpPr>
          <p:cNvPr id="3" name="Content Placeholder 2"/>
          <p:cNvSpPr>
            <a:spLocks noGrp="1"/>
          </p:cNvSpPr>
          <p:nvPr>
            <p:ph idx="1"/>
          </p:nvPr>
        </p:nvSpPr>
        <p:spPr/>
        <p:txBody>
          <a:bodyPr/>
          <a:lstStyle/>
          <a:p>
            <a:pPr marL="0" indent="0">
              <a:buNone/>
            </a:pPr>
            <a:r>
              <a:rPr lang="en-US" dirty="0"/>
              <a:t>The OASIS ASAP system will be available at 12:00 a.m. ET on January 1, 2015</a:t>
            </a:r>
            <a:r>
              <a:rPr lang="en-US" dirty="0" smtClean="0"/>
              <a:t>.  Data collected during this time period (December 26, 2014 and December 31, 2014), may be submitted on or after January 1, 2015 using the ASAP system. </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23</a:t>
            </a:fld>
            <a:endParaRPr lang="en-US"/>
          </a:p>
        </p:txBody>
      </p:sp>
    </p:spTree>
    <p:extLst>
      <p:ext uri="{BB962C8B-B14F-4D97-AF65-F5344CB8AC3E}">
        <p14:creationId xmlns:p14="http://schemas.microsoft.com/office/powerpoint/2010/main" val="26189641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ASAP</a:t>
            </a:r>
            <a:endParaRPr lang="en-US" dirty="0"/>
          </a:p>
        </p:txBody>
      </p:sp>
      <p:sp>
        <p:nvSpPr>
          <p:cNvPr id="3" name="Content Placeholder 2"/>
          <p:cNvSpPr>
            <a:spLocks noGrp="1"/>
          </p:cNvSpPr>
          <p:nvPr>
            <p:ph idx="1"/>
          </p:nvPr>
        </p:nvSpPr>
        <p:spPr/>
        <p:txBody>
          <a:bodyPr/>
          <a:lstStyle/>
          <a:p>
            <a:pPr marL="0" indent="0">
              <a:buNone/>
            </a:pPr>
            <a:r>
              <a:rPr lang="en-US" dirty="0" smtClean="0"/>
              <a:t>Files submitted on or after January 1, 2015 must follow version 2.10 (which supports OASIS-C) and version 2.11 (which supports OASIS-C1) of the OASIS data submission specifications.</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24</a:t>
            </a:fld>
            <a:endParaRPr lang="en-US"/>
          </a:p>
        </p:txBody>
      </p:sp>
    </p:spTree>
    <p:extLst>
      <p:ext uri="{BB962C8B-B14F-4D97-AF65-F5344CB8AC3E}">
        <p14:creationId xmlns:p14="http://schemas.microsoft.com/office/powerpoint/2010/main" val="3636221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ASAP</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If providers have any missing discharge assessments, providers should submit their missing discharge assessments prior to September 26, 2014.</a:t>
            </a:r>
          </a:p>
          <a:p>
            <a:pPr marL="0" indent="0">
              <a:buNone/>
            </a:pPr>
            <a:r>
              <a:rPr lang="en-US" dirty="0" smtClean="0"/>
              <a:t>Effective October 1, 2014, all records greater than 36 months for an active agency and 24 months for a closed agency (based on the M0090 date to submission date) will be rejected.</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25</a:t>
            </a:fld>
            <a:endParaRPr lang="en-US"/>
          </a:p>
        </p:txBody>
      </p:sp>
    </p:spTree>
    <p:extLst>
      <p:ext uri="{BB962C8B-B14F-4D97-AF65-F5344CB8AC3E}">
        <p14:creationId xmlns:p14="http://schemas.microsoft.com/office/powerpoint/2010/main" val="305280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ASAP</a:t>
            </a:r>
            <a:endParaRPr lang="en-US" dirty="0"/>
          </a:p>
        </p:txBody>
      </p:sp>
      <p:sp>
        <p:nvSpPr>
          <p:cNvPr id="3" name="Content Placeholder 2"/>
          <p:cNvSpPr>
            <a:spLocks noGrp="1"/>
          </p:cNvSpPr>
          <p:nvPr>
            <p:ph idx="1"/>
          </p:nvPr>
        </p:nvSpPr>
        <p:spPr/>
        <p:txBody>
          <a:bodyPr/>
          <a:lstStyle/>
          <a:p>
            <a:pPr marL="0" indent="0">
              <a:buNone/>
            </a:pPr>
            <a:r>
              <a:rPr lang="en-US" dirty="0" smtClean="0"/>
              <a:t>With the new ASAP system, providers will have to update their OASIS HIV and STD flags (ASAP has 2 separate flags) and enter their prohibited ICD codes for both ICD-9 and ICD-10 on the ASAP system.</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26</a:t>
            </a:fld>
            <a:endParaRPr lang="en-US"/>
          </a:p>
        </p:txBody>
      </p:sp>
    </p:spTree>
    <p:extLst>
      <p:ext uri="{BB962C8B-B14F-4D97-AF65-F5344CB8AC3E}">
        <p14:creationId xmlns:p14="http://schemas.microsoft.com/office/powerpoint/2010/main" val="700284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Grouper Updates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An updated home health payment grouper will be provided to accommodate data submitted on or after October 1, 2014 using the OASIS-C data item set and ICD-9-CM codes.  An updated home health payment grouper will be provided to accommodate assessments data submitted January 1, 2015 and later using the OASIS-C1 and ICD-9-CM codes.   </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27</a:t>
            </a:fld>
            <a:endParaRPr lang="en-US"/>
          </a:p>
        </p:txBody>
      </p:sp>
    </p:spTree>
    <p:extLst>
      <p:ext uri="{BB962C8B-B14F-4D97-AF65-F5344CB8AC3E}">
        <p14:creationId xmlns:p14="http://schemas.microsoft.com/office/powerpoint/2010/main" val="2343831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Payment Grouper Updates</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Grouper Update #1 – To be implemented on October 1, 2014 for use with assessments submitted on October 1, 2014 and thereafter.</a:t>
            </a:r>
          </a:p>
          <a:p>
            <a:pPr marL="0" indent="0">
              <a:buNone/>
            </a:pPr>
            <a:r>
              <a:rPr lang="en-US" dirty="0" smtClean="0"/>
              <a:t>Grouper Update #2 -  To be implemented on January 1, 2015 for use </a:t>
            </a:r>
            <a:r>
              <a:rPr lang="en-US" smtClean="0"/>
              <a:t>with assessments </a:t>
            </a:r>
            <a:r>
              <a:rPr lang="en-US" dirty="0" smtClean="0"/>
              <a:t>submitted on January 1, 2015 and thereafter.</a:t>
            </a:r>
          </a:p>
          <a:p>
            <a:pPr marL="0" indent="0">
              <a:buNone/>
            </a:pPr>
            <a:r>
              <a:rPr lang="en-US" dirty="0" smtClean="0"/>
              <a:t>Grouper Update #3 – To be implemented on October 1, 2015 for use with assessments submitted on October 1, 2015 and thereafter.</a:t>
            </a:r>
          </a:p>
          <a:p>
            <a:pPr marL="0"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28</a:t>
            </a:fld>
            <a:endParaRPr lang="en-US"/>
          </a:p>
        </p:txBody>
      </p:sp>
    </p:spTree>
    <p:extLst>
      <p:ext uri="{BB962C8B-B14F-4D97-AF65-F5344CB8AC3E}">
        <p14:creationId xmlns:p14="http://schemas.microsoft.com/office/powerpoint/2010/main" val="5179877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Submission</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If a HHA identifies an error such as a patient’s social security number after having submitted several assessments containing that error, an inactivation process retroactively will not correct all the erroneous submissions.  Each assessment submitted to the State system containing the error must be individually inactivated and a corrected original assessment submitted in its place.  It is important to note that an inactivation request inactivates only a single record.  Both the inactivation request and the replacement record may be included in the same submission batch. </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29</a:t>
            </a:fld>
            <a:endParaRPr lang="en-US"/>
          </a:p>
        </p:txBody>
      </p:sp>
    </p:spTree>
    <p:extLst>
      <p:ext uri="{BB962C8B-B14F-4D97-AF65-F5344CB8AC3E}">
        <p14:creationId xmlns:p14="http://schemas.microsoft.com/office/powerpoint/2010/main" val="2132305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Code 286</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Inconsistent M0090/Submission Date:  The submission assessment was not submitted within CMS timing guidelines.  The submission date is more than 30 days from the M0090 (Completion Date).</a:t>
            </a:r>
          </a:p>
          <a:p>
            <a:pPr marL="0" indent="0">
              <a:buNone/>
            </a:pPr>
            <a:endParaRPr lang="en-US" dirty="0"/>
          </a:p>
          <a:p>
            <a:pPr marL="0" indent="0">
              <a:buNone/>
            </a:pPr>
            <a:r>
              <a:rPr lang="en-US" dirty="0"/>
              <a:t>Number of errors = </a:t>
            </a:r>
            <a:r>
              <a:rPr lang="en-US" dirty="0" smtClean="0"/>
              <a:t>29306</a:t>
            </a:r>
            <a:endParaRPr lang="en-US" dirty="0"/>
          </a:p>
          <a:p>
            <a:pPr marL="0" indent="0">
              <a:buNone/>
            </a:pPr>
            <a:r>
              <a:rPr lang="en-US" dirty="0"/>
              <a:t>% of Assessments with the Error = </a:t>
            </a:r>
            <a:r>
              <a:rPr lang="en-US" dirty="0" smtClean="0"/>
              <a:t>7.32%</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3</a:t>
            </a:fld>
            <a:endParaRPr lang="en-US"/>
          </a:p>
        </p:txBody>
      </p:sp>
    </p:spTree>
    <p:extLst>
      <p:ext uri="{BB962C8B-B14F-4D97-AF65-F5344CB8AC3E}">
        <p14:creationId xmlns:p14="http://schemas.microsoft.com/office/powerpoint/2010/main" val="2112723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Submission</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For all types of assessments, the timeframe during which encoding, editing, and locking must occur is seven calendar days from the completion of the assessment.  Once the OASIS data is collected, agencies have 7 days to encode (enter into a computer) their OASIS data, check the data for errors and make the assessment export ready.  At least once a month, agencies should have all of the locked (export ready) assessments waiting for submission and create a file to send to the State agency.  The OASIS reporting regulations requires transmission at least monthly.</a:t>
            </a:r>
          </a:p>
          <a:p>
            <a:pPr marL="0" indent="0">
              <a:buNone/>
            </a:pP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30</a:t>
            </a:fld>
            <a:endParaRPr lang="en-US"/>
          </a:p>
        </p:txBody>
      </p:sp>
    </p:spTree>
    <p:extLst>
      <p:ext uri="{BB962C8B-B14F-4D97-AF65-F5344CB8AC3E}">
        <p14:creationId xmlns:p14="http://schemas.microsoft.com/office/powerpoint/2010/main" val="6330284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59362"/>
          </a:xfrm>
        </p:spPr>
        <p:txBody>
          <a:bodyPr>
            <a:normAutofit/>
          </a:bodyPr>
          <a:lstStyle/>
          <a:p>
            <a:pPr marL="0" indent="0"/>
            <a:r>
              <a:rPr lang="en-US" dirty="0"/>
              <a:t>Changes to Be Made to OASIS-C1 to Create</a:t>
            </a:r>
            <a:br>
              <a:rPr lang="en-US" dirty="0"/>
            </a:br>
            <a:r>
              <a:rPr lang="en-US" dirty="0"/>
              <a:t> “</a:t>
            </a:r>
            <a:r>
              <a:rPr lang="en-US" dirty="0" smtClean="0"/>
              <a:t>OASIS-C1/ICD-9 </a:t>
            </a:r>
            <a:r>
              <a:rPr lang="en-US" dirty="0"/>
              <a:t>Version”</a:t>
            </a:r>
            <a:br>
              <a:rPr lang="en-US" dirty="0"/>
            </a:br>
            <a:endParaRPr lang="en-US" dirty="0"/>
          </a:p>
        </p:txBody>
      </p:sp>
      <p:sp>
        <p:nvSpPr>
          <p:cNvPr id="3" name="Slide Number Placeholder 2"/>
          <p:cNvSpPr>
            <a:spLocks noGrp="1"/>
          </p:cNvSpPr>
          <p:nvPr>
            <p:ph type="sldNum" sz="quarter" idx="12"/>
          </p:nvPr>
        </p:nvSpPr>
        <p:spPr/>
        <p:txBody>
          <a:bodyPr/>
          <a:lstStyle/>
          <a:p>
            <a:fld id="{546204FC-D7DB-4B1E-BB41-A804D713F993}" type="slidenum">
              <a:rPr lang="en-US" smtClean="0"/>
              <a:t>31</a:t>
            </a:fld>
            <a:endParaRPr lang="en-US"/>
          </a:p>
        </p:txBody>
      </p:sp>
    </p:spTree>
    <p:extLst>
      <p:ext uri="{BB962C8B-B14F-4D97-AF65-F5344CB8AC3E}">
        <p14:creationId xmlns:p14="http://schemas.microsoft.com/office/powerpoint/2010/main" val="39393126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OASIS Item M1010/M1011</a:t>
            </a:r>
            <a:endParaRPr lang="en-US" dirty="0"/>
          </a:p>
        </p:txBody>
      </p:sp>
      <p:sp>
        <p:nvSpPr>
          <p:cNvPr id="3" name="Content Placeholder 2"/>
          <p:cNvSpPr>
            <a:spLocks noGrp="1"/>
          </p:cNvSpPr>
          <p:nvPr>
            <p:ph idx="1"/>
          </p:nvPr>
        </p:nvSpPr>
        <p:spPr/>
        <p:txBody>
          <a:bodyPr/>
          <a:lstStyle/>
          <a:p>
            <a:pPr marL="0" indent="0">
              <a:buNone/>
            </a:pPr>
            <a:r>
              <a:rPr lang="en-US" dirty="0" smtClean="0"/>
              <a:t>M1011 contains ICD-10 terminology and formatting.  M1011 is deleted and replaced with M1010, the current approved OASIS-C item using ICD-9.</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32</a:t>
            </a:fld>
            <a:endParaRPr lang="en-US"/>
          </a:p>
        </p:txBody>
      </p:sp>
    </p:spTree>
    <p:extLst>
      <p:ext uri="{BB962C8B-B14F-4D97-AF65-F5344CB8AC3E}">
        <p14:creationId xmlns:p14="http://schemas.microsoft.com/office/powerpoint/2010/main" val="41322507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M1016/M1017</a:t>
            </a:r>
            <a:endParaRPr lang="en-US" dirty="0"/>
          </a:p>
        </p:txBody>
      </p:sp>
      <p:sp>
        <p:nvSpPr>
          <p:cNvPr id="3" name="Content Placeholder 2"/>
          <p:cNvSpPr>
            <a:spLocks noGrp="1"/>
          </p:cNvSpPr>
          <p:nvPr>
            <p:ph idx="1"/>
          </p:nvPr>
        </p:nvSpPr>
        <p:spPr/>
        <p:txBody>
          <a:bodyPr/>
          <a:lstStyle/>
          <a:p>
            <a:pPr marL="0" indent="0">
              <a:buNone/>
            </a:pPr>
            <a:r>
              <a:rPr lang="en-US" dirty="0" smtClean="0"/>
              <a:t>M 1017 contains ICD-10 terminology and formatting.  M1017 is deleted and replaced with M1016, the current approved OASIS-C item using ICD-9.</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33</a:t>
            </a:fld>
            <a:endParaRPr lang="en-US"/>
          </a:p>
        </p:txBody>
      </p:sp>
    </p:spTree>
    <p:extLst>
      <p:ext uri="{BB962C8B-B14F-4D97-AF65-F5344CB8AC3E}">
        <p14:creationId xmlns:p14="http://schemas.microsoft.com/office/powerpoint/2010/main" val="30833433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M1020/M1023/M1025</a:t>
            </a:r>
            <a:endParaRPr lang="en-US" dirty="0"/>
          </a:p>
        </p:txBody>
      </p:sp>
      <p:sp>
        <p:nvSpPr>
          <p:cNvPr id="3" name="Content Placeholder 2"/>
          <p:cNvSpPr>
            <a:spLocks noGrp="1"/>
          </p:cNvSpPr>
          <p:nvPr>
            <p:ph idx="1"/>
          </p:nvPr>
        </p:nvSpPr>
        <p:spPr/>
        <p:txBody>
          <a:bodyPr/>
          <a:lstStyle/>
          <a:p>
            <a:pPr marL="0" indent="0">
              <a:buNone/>
            </a:pPr>
            <a:r>
              <a:rPr lang="en-US" dirty="0" smtClean="0"/>
              <a:t>M1021, M1023, M1025 contains ICD-10 terminology, formatting and instructions. </a:t>
            </a:r>
            <a:r>
              <a:rPr lang="en-US" dirty="0"/>
              <a:t>M1021, M1023, M1025 </a:t>
            </a:r>
            <a:r>
              <a:rPr lang="en-US" dirty="0" smtClean="0"/>
              <a:t>are deleted and replaced with M1020, M1022, M1024, the current approved OASIS-C items using ICD-9.</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34</a:t>
            </a:fld>
            <a:endParaRPr lang="en-US"/>
          </a:p>
        </p:txBody>
      </p:sp>
    </p:spTree>
    <p:extLst>
      <p:ext uri="{BB962C8B-B14F-4D97-AF65-F5344CB8AC3E}">
        <p14:creationId xmlns:p14="http://schemas.microsoft.com/office/powerpoint/2010/main" val="10048245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 for Change</a:t>
            </a:r>
            <a:endParaRPr lang="en-US" dirty="0"/>
          </a:p>
        </p:txBody>
      </p:sp>
      <p:sp>
        <p:nvSpPr>
          <p:cNvPr id="3" name="Content Placeholder 2"/>
          <p:cNvSpPr>
            <a:spLocks noGrp="1"/>
          </p:cNvSpPr>
          <p:nvPr>
            <p:ph idx="1"/>
          </p:nvPr>
        </p:nvSpPr>
        <p:spPr/>
        <p:txBody>
          <a:bodyPr/>
          <a:lstStyle/>
          <a:p>
            <a:pPr marL="0" indent="0">
              <a:buNone/>
            </a:pPr>
            <a:r>
              <a:rPr lang="en-US" dirty="0" smtClean="0"/>
              <a:t>M1010, M1011, M1016, M1017, M1020, M1023, M1025 were changed to necessitate the removal of OASIS-C1 items containing ICD-10 specific terminology, formatting, and instructions.  Items currently in use in OASIS-C that have ICD-9 specific references, formatting, and instructions have been substituted.</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35</a:t>
            </a:fld>
            <a:endParaRPr lang="en-US"/>
          </a:p>
        </p:txBody>
      </p:sp>
    </p:spTree>
    <p:extLst>
      <p:ext uri="{BB962C8B-B14F-4D97-AF65-F5344CB8AC3E}">
        <p14:creationId xmlns:p14="http://schemas.microsoft.com/office/powerpoint/2010/main" val="37159805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Points Table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OASIS-C1 with ICD-10 included “M1011” at Follow-Up Time Point.  OASIS-C1/ICD-9 Version deleted at Follow-Up Time Point.  The reason is Protecting Access </a:t>
            </a:r>
            <a:r>
              <a:rPr lang="en-US" smtClean="0"/>
              <a:t>to Medicare Act of 2014 (PAMA) </a:t>
            </a:r>
            <a:r>
              <a:rPr lang="en-US" dirty="0" smtClean="0"/>
              <a:t>necessitates the removal of ICD-10 specific items in the Time Points Table.  The </a:t>
            </a:r>
          </a:p>
          <a:p>
            <a:pPr marL="0" indent="0">
              <a:buNone/>
            </a:pPr>
            <a:r>
              <a:rPr lang="en-US" dirty="0" smtClean="0"/>
              <a:t>ICD-9 version of this item is not collected at Follow-Up in OASIS-C and therefore will not be included in OASIS-C1.</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36</a:t>
            </a:fld>
            <a:endParaRPr lang="en-US"/>
          </a:p>
        </p:txBody>
      </p:sp>
    </p:spTree>
    <p:extLst>
      <p:ext uri="{BB962C8B-B14F-4D97-AF65-F5344CB8AC3E}">
        <p14:creationId xmlns:p14="http://schemas.microsoft.com/office/powerpoint/2010/main" val="18725757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Points Table</a:t>
            </a:r>
          </a:p>
        </p:txBody>
      </p:sp>
      <p:sp>
        <p:nvSpPr>
          <p:cNvPr id="3" name="Content Placeholder 2"/>
          <p:cNvSpPr>
            <a:spLocks noGrp="1"/>
          </p:cNvSpPr>
          <p:nvPr>
            <p:ph idx="1"/>
          </p:nvPr>
        </p:nvSpPr>
        <p:spPr/>
        <p:txBody>
          <a:bodyPr/>
          <a:lstStyle/>
          <a:p>
            <a:pPr marL="0" indent="0">
              <a:buNone/>
            </a:pPr>
            <a:r>
              <a:rPr lang="en-US" dirty="0"/>
              <a:t>OASIS-C1 </a:t>
            </a:r>
            <a:r>
              <a:rPr lang="en-US" dirty="0" smtClean="0"/>
              <a:t>with ICD-10 included </a:t>
            </a:r>
            <a:r>
              <a:rPr lang="en-US" dirty="0"/>
              <a:t>“</a:t>
            </a:r>
            <a:r>
              <a:rPr lang="en-US" dirty="0" smtClean="0"/>
              <a:t>M1021</a:t>
            </a:r>
            <a:r>
              <a:rPr lang="en-US" dirty="0"/>
              <a:t>” at Follow-Up Time Point.  </a:t>
            </a:r>
            <a:r>
              <a:rPr lang="en-US" dirty="0" smtClean="0"/>
              <a:t>OASIS-C1/ICD-9 </a:t>
            </a:r>
            <a:r>
              <a:rPr lang="en-US" dirty="0"/>
              <a:t>Version </a:t>
            </a:r>
            <a:r>
              <a:rPr lang="en-US" dirty="0" smtClean="0"/>
              <a:t>is deleted </a:t>
            </a:r>
            <a:r>
              <a:rPr lang="en-US" dirty="0"/>
              <a:t>at Follow-Up Time </a:t>
            </a:r>
            <a:r>
              <a:rPr lang="en-US" dirty="0" smtClean="0"/>
              <a:t>Point and  “M1020” substituted.  The </a:t>
            </a:r>
            <a:r>
              <a:rPr lang="en-US" dirty="0"/>
              <a:t>reason is PAMA necessitates the removal of ICD-10 specific items in the Time Points </a:t>
            </a:r>
            <a:r>
              <a:rPr lang="en-US" dirty="0" smtClean="0"/>
              <a:t>Table and replacement with the substituted ICD-9 specific items.</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37</a:t>
            </a:fld>
            <a:endParaRPr lang="en-US"/>
          </a:p>
        </p:txBody>
      </p:sp>
    </p:spTree>
    <p:extLst>
      <p:ext uri="{BB962C8B-B14F-4D97-AF65-F5344CB8AC3E}">
        <p14:creationId xmlns:p14="http://schemas.microsoft.com/office/powerpoint/2010/main" val="16513540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M1000</a:t>
            </a:r>
            <a:endParaRPr lang="en-US" dirty="0"/>
          </a:p>
        </p:txBody>
      </p:sp>
      <p:sp>
        <p:nvSpPr>
          <p:cNvPr id="3" name="Content Placeholder 2"/>
          <p:cNvSpPr>
            <a:spLocks noGrp="1"/>
          </p:cNvSpPr>
          <p:nvPr>
            <p:ph idx="1"/>
          </p:nvPr>
        </p:nvSpPr>
        <p:spPr/>
        <p:txBody>
          <a:bodyPr>
            <a:normAutofit/>
          </a:bodyPr>
          <a:lstStyle/>
          <a:p>
            <a:pPr marL="0" indent="0">
              <a:buNone/>
            </a:pPr>
            <a:r>
              <a:rPr lang="en-US" dirty="0"/>
              <a:t>OASIS-C1 with ICD-10 </a:t>
            </a:r>
            <a:r>
              <a:rPr lang="en-US" dirty="0" smtClean="0"/>
              <a:t>Instructions for response NA now state, “Go to M1017.” </a:t>
            </a:r>
            <a:r>
              <a:rPr lang="en-US" dirty="0"/>
              <a:t>OASIS-C1/ICD-9 Version </a:t>
            </a:r>
            <a:r>
              <a:rPr lang="en-US" dirty="0" smtClean="0"/>
              <a:t>Instructions for response NA now state:  “Go to M1016.” </a:t>
            </a:r>
            <a:r>
              <a:rPr lang="en-US" dirty="0"/>
              <a:t>The reason is PAMA necessitates the removal of ICD-10 specific </a:t>
            </a:r>
            <a:r>
              <a:rPr lang="en-US" dirty="0" smtClean="0"/>
              <a:t>items.  Therefore, instructions to use ICD-10 specific items in the M1000 Skip instructions must be replaced with instructions to use the substituted </a:t>
            </a:r>
            <a:r>
              <a:rPr lang="en-US" dirty="0"/>
              <a:t>ICD-9 specific items.</a:t>
            </a:r>
          </a:p>
          <a:p>
            <a:pPr marL="0" indent="0">
              <a:buNone/>
            </a:pP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38</a:t>
            </a:fld>
            <a:endParaRPr lang="en-US"/>
          </a:p>
        </p:txBody>
      </p:sp>
    </p:spTree>
    <p:extLst>
      <p:ext uri="{BB962C8B-B14F-4D97-AF65-F5344CB8AC3E}">
        <p14:creationId xmlns:p14="http://schemas.microsoft.com/office/powerpoint/2010/main" val="32749296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M1340</a:t>
            </a:r>
            <a:endParaRPr lang="en-US" dirty="0"/>
          </a:p>
        </p:txBody>
      </p:sp>
      <p:sp>
        <p:nvSpPr>
          <p:cNvPr id="3" name="Content Placeholder 2"/>
          <p:cNvSpPr>
            <a:spLocks noGrp="1"/>
          </p:cNvSpPr>
          <p:nvPr>
            <p:ph idx="1"/>
          </p:nvPr>
        </p:nvSpPr>
        <p:spPr/>
        <p:txBody>
          <a:bodyPr/>
          <a:lstStyle/>
          <a:p>
            <a:pPr marL="0" indent="0">
              <a:buNone/>
            </a:pPr>
            <a:r>
              <a:rPr lang="en-US" dirty="0"/>
              <a:t>OASIS-C1 with </a:t>
            </a:r>
            <a:r>
              <a:rPr lang="en-US" dirty="0" smtClean="0"/>
              <a:t>ICD-10 For response options 0 and 2, directions read “At TRN/DC, go to M1400.” </a:t>
            </a:r>
            <a:r>
              <a:rPr lang="en-US" dirty="0"/>
              <a:t>OASIS-C1/ICD-9 </a:t>
            </a:r>
            <a:r>
              <a:rPr lang="en-US" dirty="0" smtClean="0"/>
              <a:t>Version For response options 0 and 2, directions changed to “At FU/DC, go to M1400” because item is collected at Follow-up and Discharge, not Transfer (TRN).</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39</a:t>
            </a:fld>
            <a:endParaRPr lang="en-US"/>
          </a:p>
        </p:txBody>
      </p:sp>
    </p:spTree>
    <p:extLst>
      <p:ext uri="{BB962C8B-B14F-4D97-AF65-F5344CB8AC3E}">
        <p14:creationId xmlns:p14="http://schemas.microsoft.com/office/powerpoint/2010/main" val="2479729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Code 1002</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Inconsistent record sequence:  The submitted record does not satisfy the sequence guidelines.  The submitted (M0100) does not logically follow the (M0100) previously accepted by the state system.</a:t>
            </a:r>
          </a:p>
          <a:p>
            <a:pPr marL="0" indent="0">
              <a:buNone/>
            </a:pPr>
            <a:endParaRPr lang="en-US" dirty="0"/>
          </a:p>
          <a:p>
            <a:pPr marL="0" indent="0">
              <a:buNone/>
            </a:pPr>
            <a:r>
              <a:rPr lang="en-US" dirty="0"/>
              <a:t>Number of errors = </a:t>
            </a:r>
            <a:r>
              <a:rPr lang="en-US" dirty="0" smtClean="0"/>
              <a:t>7356</a:t>
            </a:r>
            <a:endParaRPr lang="en-US" dirty="0"/>
          </a:p>
          <a:p>
            <a:pPr marL="0" indent="0">
              <a:buNone/>
            </a:pPr>
            <a:r>
              <a:rPr lang="en-US" dirty="0"/>
              <a:t>% of Assessments with the Error = </a:t>
            </a:r>
            <a:r>
              <a:rPr lang="en-US" dirty="0" smtClean="0"/>
              <a:t>1.84%</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4</a:t>
            </a:fld>
            <a:endParaRPr lang="en-US"/>
          </a:p>
        </p:txBody>
      </p:sp>
    </p:spTree>
    <p:extLst>
      <p:ext uri="{BB962C8B-B14F-4D97-AF65-F5344CB8AC3E}">
        <p14:creationId xmlns:p14="http://schemas.microsoft.com/office/powerpoint/2010/main" val="39710542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M1340</a:t>
            </a:r>
            <a:endParaRPr lang="en-US" dirty="0"/>
          </a:p>
        </p:txBody>
      </p:sp>
      <p:sp>
        <p:nvSpPr>
          <p:cNvPr id="3" name="Content Placeholder 2"/>
          <p:cNvSpPr>
            <a:spLocks noGrp="1"/>
          </p:cNvSpPr>
          <p:nvPr>
            <p:ph idx="1"/>
          </p:nvPr>
        </p:nvSpPr>
        <p:spPr/>
        <p:txBody>
          <a:bodyPr/>
          <a:lstStyle/>
          <a:p>
            <a:pPr marL="0" indent="0">
              <a:buNone/>
            </a:pPr>
            <a:r>
              <a:rPr lang="en-US" dirty="0" smtClean="0"/>
              <a:t>M1350 was deleted at Follow-up and Discharge as part of OASIS-C1 burden reduction.  Directions to skip M1350 at Follow-up were inadvertently omitted from M1340.</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40</a:t>
            </a:fld>
            <a:endParaRPr lang="en-US"/>
          </a:p>
        </p:txBody>
      </p:sp>
    </p:spTree>
    <p:extLst>
      <p:ext uri="{BB962C8B-B14F-4D97-AF65-F5344CB8AC3E}">
        <p14:creationId xmlns:p14="http://schemas.microsoft.com/office/powerpoint/2010/main" val="25802558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should providers begin to use the OASIS-C1/ICD-9 data set?</a:t>
            </a:r>
            <a:endParaRPr lang="en-US" dirty="0"/>
          </a:p>
        </p:txBody>
      </p:sp>
      <p:sp>
        <p:nvSpPr>
          <p:cNvPr id="3" name="Content Placeholder 2"/>
          <p:cNvSpPr>
            <a:spLocks noGrp="1"/>
          </p:cNvSpPr>
          <p:nvPr>
            <p:ph idx="1"/>
          </p:nvPr>
        </p:nvSpPr>
        <p:spPr/>
        <p:txBody>
          <a:bodyPr/>
          <a:lstStyle/>
          <a:p>
            <a:pPr marL="0" indent="0">
              <a:buNone/>
            </a:pPr>
            <a:r>
              <a:rPr lang="en-US" dirty="0" smtClean="0"/>
              <a:t>The M0090 date for all assessments (SOC, ROC, Recertification, Other Follow-Up, Transfer, Death at Home and Discharge) determines which version of OASIS must be completed.  If the M0090, Date Assessment Completed is 12/31/2014 or before, use the OASIS-C data set.  If the M0090, Date Assessment Completed is 01/01/2015 or after, use the OASIS-C1/ICD-9 data set.</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41</a:t>
            </a:fld>
            <a:endParaRPr lang="en-US"/>
          </a:p>
        </p:txBody>
      </p:sp>
    </p:spTree>
    <p:extLst>
      <p:ext uri="{BB962C8B-B14F-4D97-AF65-F5344CB8AC3E}">
        <p14:creationId xmlns:p14="http://schemas.microsoft.com/office/powerpoint/2010/main" val="38773223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When should providers begin to use the OASIS-C1/ICD-9 data set?</a:t>
            </a:r>
          </a:p>
        </p:txBody>
      </p:sp>
      <p:sp>
        <p:nvSpPr>
          <p:cNvPr id="3" name="Content Placeholder 2"/>
          <p:cNvSpPr>
            <a:spLocks noGrp="1"/>
          </p:cNvSpPr>
          <p:nvPr>
            <p:ph idx="1"/>
          </p:nvPr>
        </p:nvSpPr>
        <p:spPr/>
        <p:txBody>
          <a:bodyPr/>
          <a:lstStyle/>
          <a:p>
            <a:pPr marL="0" indent="0">
              <a:buNone/>
            </a:pPr>
            <a:r>
              <a:rPr lang="en-US" dirty="0" smtClean="0"/>
              <a:t>If an assessment is completed on or before 12/31/2014 utilizing the OASIS-C data set and the assessing clinician chooses to reassess one or more OASIS items on or after 01/01/2015 during the allowed timeframe for data collection (for example: within 5 days after the SOC, within 2 days after the ROC or DC), this would change the M0090 date and the OASIS-C1/ICD-9 data set must be completed instead of the OASIS-C.</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42</a:t>
            </a:fld>
            <a:endParaRPr lang="en-US"/>
          </a:p>
        </p:txBody>
      </p:sp>
    </p:spTree>
    <p:extLst>
      <p:ext uri="{BB962C8B-B14F-4D97-AF65-F5344CB8AC3E}">
        <p14:creationId xmlns:p14="http://schemas.microsoft.com/office/powerpoint/2010/main" val="6618432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CMS Training</a:t>
            </a:r>
            <a:endParaRPr lang="en-US" dirty="0"/>
          </a:p>
        </p:txBody>
      </p:sp>
      <p:sp>
        <p:nvSpPr>
          <p:cNvPr id="3" name="Content Placeholder 2"/>
          <p:cNvSpPr>
            <a:spLocks noGrp="1"/>
          </p:cNvSpPr>
          <p:nvPr>
            <p:ph idx="1"/>
          </p:nvPr>
        </p:nvSpPr>
        <p:spPr/>
        <p:txBody>
          <a:bodyPr/>
          <a:lstStyle/>
          <a:p>
            <a:pPr marL="0" indent="0">
              <a:buNone/>
            </a:pPr>
            <a:r>
              <a:rPr lang="en-US" dirty="0" smtClean="0"/>
              <a:t>The OASIS-C1/ICD-9 webinar being hosted by CMS has been rescheduled for September 3, 2014 </a:t>
            </a:r>
            <a:r>
              <a:rPr lang="en-US" smtClean="0"/>
              <a:t>at 1:00 – 3:00 p.m</a:t>
            </a:r>
            <a:r>
              <a:rPr lang="en-US" dirty="0" smtClean="0"/>
              <a:t>. (ET).  Questions related </a:t>
            </a:r>
            <a:r>
              <a:rPr lang="en-US" dirty="0"/>
              <a:t>to </a:t>
            </a:r>
            <a:r>
              <a:rPr lang="en-US" dirty="0" smtClean="0"/>
              <a:t>OASIS-C1/ICD-9 have to be submitted prior to the date of the webinar.  There will not be a “live” questions and answers during the webinar.</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43</a:t>
            </a:fld>
            <a:endParaRPr lang="en-US"/>
          </a:p>
        </p:txBody>
      </p:sp>
    </p:spTree>
    <p:extLst>
      <p:ext uri="{BB962C8B-B14F-4D97-AF65-F5344CB8AC3E}">
        <p14:creationId xmlns:p14="http://schemas.microsoft.com/office/powerpoint/2010/main" val="35473955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Information regarding OASIS C1 Draft </a:t>
            </a:r>
            <a:r>
              <a:rPr lang="en-US" smtClean="0"/>
              <a:t>Chapter 3, </a:t>
            </a:r>
            <a:r>
              <a:rPr lang="en-US" dirty="0" smtClean="0"/>
              <a:t>OASIS C1/ICD-9 Data Set, </a:t>
            </a:r>
            <a:r>
              <a:rPr lang="en-US" smtClean="0"/>
              <a:t>OASIS C1 to OASIS C1/ICD-9 Change </a:t>
            </a:r>
            <a:r>
              <a:rPr lang="en-US" dirty="0" smtClean="0"/>
              <a:t>Guide and the OASIS revised questions and answers can be found at:</a:t>
            </a:r>
          </a:p>
          <a:p>
            <a:pPr marL="0" indent="0">
              <a:buNone/>
            </a:pPr>
            <a:r>
              <a:rPr lang="en-US" dirty="0" smtClean="0">
                <a:hlinkClick r:id="rId2"/>
              </a:rPr>
              <a:t>http</a:t>
            </a:r>
            <a:r>
              <a:rPr lang="en-US" dirty="0">
                <a:hlinkClick r:id="rId2"/>
              </a:rPr>
              <a:t>://</a:t>
            </a:r>
            <a:r>
              <a:rPr lang="en-US" dirty="0" smtClean="0">
                <a:hlinkClick r:id="rId2"/>
              </a:rPr>
              <a:t>www.cms.gov/Medicare/Quality-Initiatives-Patient-Assessment-Instruments/HomeHealthQualityInits/HHQIOASISUserManual.html</a:t>
            </a:r>
            <a:endParaRPr lang="en-US" dirty="0" smtClean="0"/>
          </a:p>
          <a:p>
            <a:pPr marL="0" indent="0">
              <a:buNone/>
            </a:pPr>
            <a:r>
              <a:rPr lang="en-US" dirty="0" smtClean="0"/>
              <a:t>or</a:t>
            </a:r>
          </a:p>
          <a:p>
            <a:pPr marL="0" indent="0">
              <a:buNone/>
            </a:pPr>
            <a:r>
              <a:rPr lang="en-US" dirty="0">
                <a:hlinkClick r:id="rId3"/>
              </a:rPr>
              <a:t>http://</a:t>
            </a:r>
            <a:r>
              <a:rPr lang="en-US" dirty="0" smtClean="0">
                <a:hlinkClick r:id="rId3"/>
              </a:rPr>
              <a:t>www.oasisanswers.com/aboutoas_links.</a:t>
            </a:r>
          </a:p>
          <a:p>
            <a:pPr marL="0" indent="0">
              <a:buNone/>
            </a:pPr>
            <a:r>
              <a:rPr lang="en-US" dirty="0" err="1" smtClean="0">
                <a:hlinkClick r:id="rId3"/>
              </a:rPr>
              <a:t>htm#qAndA</a:t>
            </a:r>
            <a:endParaRPr lang="en-US" dirty="0" smtClean="0"/>
          </a:p>
          <a:p>
            <a:pPr marL="0" indent="0">
              <a:buNone/>
            </a:pPr>
            <a:endParaRPr lang="en-US" sz="2000" dirty="0" smtClean="0"/>
          </a:p>
        </p:txBody>
      </p:sp>
      <p:sp>
        <p:nvSpPr>
          <p:cNvPr id="4" name="Slide Number Placeholder 3"/>
          <p:cNvSpPr>
            <a:spLocks noGrp="1"/>
          </p:cNvSpPr>
          <p:nvPr>
            <p:ph type="sldNum" sz="quarter" idx="12"/>
          </p:nvPr>
        </p:nvSpPr>
        <p:spPr/>
        <p:txBody>
          <a:bodyPr/>
          <a:lstStyle/>
          <a:p>
            <a:fld id="{546204FC-D7DB-4B1E-BB41-A804D713F993}" type="slidenum">
              <a:rPr lang="en-US" smtClean="0"/>
              <a:t>44</a:t>
            </a:fld>
            <a:endParaRPr lang="en-US"/>
          </a:p>
        </p:txBody>
      </p:sp>
    </p:spTree>
    <p:extLst>
      <p:ext uri="{BB962C8B-B14F-4D97-AF65-F5344CB8AC3E}">
        <p14:creationId xmlns:p14="http://schemas.microsoft.com/office/powerpoint/2010/main" val="31683378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Sources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Error Summary Report</a:t>
            </a:r>
          </a:p>
          <a:p>
            <a:pPr marL="0" indent="0">
              <a:buNone/>
            </a:pPr>
            <a:endParaRPr lang="en-US" dirty="0" smtClean="0"/>
          </a:p>
          <a:p>
            <a:pPr marL="0" indent="0">
              <a:buNone/>
            </a:pPr>
            <a:r>
              <a:rPr lang="en-US" dirty="0">
                <a:hlinkClick r:id="rId2"/>
              </a:rPr>
              <a:t>http://</a:t>
            </a:r>
            <a:r>
              <a:rPr lang="en-US" dirty="0" smtClean="0">
                <a:hlinkClick r:id="rId2"/>
              </a:rPr>
              <a:t>www.cms.gov/Medicare/Quality-Initiatives-Patient-Assessment-Instruments/HomeHealthQualityInits/OASIS-C1.html</a:t>
            </a:r>
            <a:endParaRPr lang="en-US" dirty="0" smtClean="0"/>
          </a:p>
          <a:p>
            <a:pPr marL="0" indent="0">
              <a:buNone/>
            </a:pPr>
            <a:r>
              <a:rPr lang="en-US" dirty="0" smtClean="0"/>
              <a:t>  </a:t>
            </a:r>
          </a:p>
          <a:p>
            <a:pPr marL="0" indent="0">
              <a:buNone/>
            </a:pPr>
            <a:r>
              <a:rPr lang="en-US" dirty="0" smtClean="0"/>
              <a:t>Quarterly Questions and Answers </a:t>
            </a:r>
          </a:p>
          <a:p>
            <a:pPr marL="0" indent="0">
              <a:buNone/>
            </a:pPr>
            <a:r>
              <a:rPr lang="en-US" dirty="0" smtClean="0"/>
              <a:t>(December 2012 through July 2014)</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45</a:t>
            </a:fld>
            <a:endParaRPr lang="en-US"/>
          </a:p>
        </p:txBody>
      </p:sp>
    </p:spTree>
    <p:extLst>
      <p:ext uri="{BB962C8B-B14F-4D97-AF65-F5344CB8AC3E}">
        <p14:creationId xmlns:p14="http://schemas.microsoft.com/office/powerpoint/2010/main" val="18091531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Madeline Coleman, RN, MS, JD, CPHQ</a:t>
            </a:r>
          </a:p>
          <a:p>
            <a:pPr marL="0" indent="0">
              <a:buNone/>
            </a:pPr>
            <a:r>
              <a:rPr lang="en-US" dirty="0" smtClean="0"/>
              <a:t>Manager, </a:t>
            </a:r>
            <a:r>
              <a:rPr lang="en-US" smtClean="0"/>
              <a:t>Quality Improvement and </a:t>
            </a:r>
            <a:r>
              <a:rPr lang="en-US" dirty="0" smtClean="0"/>
              <a:t>OASIS Coordinator</a:t>
            </a:r>
          </a:p>
          <a:p>
            <a:pPr marL="0" indent="0">
              <a:buNone/>
            </a:pPr>
            <a:r>
              <a:rPr lang="en-US" dirty="0" smtClean="0"/>
              <a:t>665 Mainstream Drive</a:t>
            </a:r>
          </a:p>
          <a:p>
            <a:pPr marL="0" indent="0">
              <a:buNone/>
            </a:pPr>
            <a:r>
              <a:rPr lang="en-US" dirty="0" smtClean="0"/>
              <a:t>Nashville, TN  37243</a:t>
            </a:r>
          </a:p>
          <a:p>
            <a:pPr marL="0" indent="0">
              <a:buNone/>
            </a:pPr>
            <a:r>
              <a:rPr lang="en-US" dirty="0" smtClean="0">
                <a:hlinkClick r:id="rId2"/>
              </a:rPr>
              <a:t>madeline.coleman@tn.gov</a:t>
            </a:r>
            <a:endParaRPr lang="en-US" dirty="0" smtClean="0"/>
          </a:p>
          <a:p>
            <a:pPr marL="0" indent="0">
              <a:buNone/>
            </a:pPr>
            <a:r>
              <a:rPr lang="en-US" dirty="0" smtClean="0"/>
              <a:t>615-741-7534</a:t>
            </a:r>
            <a:endParaRPr lang="en-US" dirty="0"/>
          </a:p>
        </p:txBody>
      </p:sp>
      <p:sp>
        <p:nvSpPr>
          <p:cNvPr id="2" name="Title 1"/>
          <p:cNvSpPr>
            <a:spLocks noGrp="1"/>
          </p:cNvSpPr>
          <p:nvPr>
            <p:ph type="title"/>
          </p:nvPr>
        </p:nvSpPr>
        <p:spPr/>
        <p:txBody>
          <a:bodyPr/>
          <a:lstStyle/>
          <a:p>
            <a:r>
              <a:rPr lang="en-US" smtClean="0"/>
              <a:t>Contact Information</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46</a:t>
            </a:fld>
            <a:endParaRPr lang="en-US"/>
          </a:p>
        </p:txBody>
      </p:sp>
    </p:spTree>
    <p:extLst>
      <p:ext uri="{BB962C8B-B14F-4D97-AF65-F5344CB8AC3E}">
        <p14:creationId xmlns:p14="http://schemas.microsoft.com/office/powerpoint/2010/main" val="255363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Code 1003</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Inconsistent effective date sequence: Record does not meet sequence guidelines.  Effective date of this record submitted is a date earlier than effective date of the most current record in the system.</a:t>
            </a:r>
          </a:p>
          <a:p>
            <a:pPr marL="0" indent="0">
              <a:buNone/>
            </a:pPr>
            <a:endParaRPr lang="en-US" dirty="0"/>
          </a:p>
          <a:p>
            <a:pPr marL="0" indent="0">
              <a:buNone/>
            </a:pPr>
            <a:r>
              <a:rPr lang="en-US" dirty="0"/>
              <a:t>Number of errors = </a:t>
            </a:r>
            <a:r>
              <a:rPr lang="en-US" dirty="0" smtClean="0"/>
              <a:t>4660</a:t>
            </a:r>
            <a:endParaRPr lang="en-US" dirty="0"/>
          </a:p>
          <a:p>
            <a:pPr marL="0" indent="0">
              <a:buNone/>
            </a:pPr>
            <a:r>
              <a:rPr lang="en-US" dirty="0"/>
              <a:t>% of Assessments with the Error = </a:t>
            </a:r>
            <a:r>
              <a:rPr lang="en-US" dirty="0" smtClean="0"/>
              <a:t>1.16%</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5</a:t>
            </a:fld>
            <a:endParaRPr lang="en-US"/>
          </a:p>
        </p:txBody>
      </p:sp>
    </p:spTree>
    <p:extLst>
      <p:ext uri="{BB962C8B-B14F-4D97-AF65-F5344CB8AC3E}">
        <p14:creationId xmlns:p14="http://schemas.microsoft.com/office/powerpoint/2010/main" val="4282053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Code 129</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Inconsistent M0090 date:  Discharge record was not completed within CMS timing guidelines.  (M0090) date should be no earlier than (M0906) date AND no more than the 2 days after (M0906) date.</a:t>
            </a:r>
          </a:p>
          <a:p>
            <a:pPr marL="0" indent="0">
              <a:buNone/>
            </a:pPr>
            <a:endParaRPr lang="en-US" dirty="0"/>
          </a:p>
          <a:p>
            <a:pPr marL="0" indent="0">
              <a:buNone/>
            </a:pPr>
            <a:r>
              <a:rPr lang="en-US" dirty="0"/>
              <a:t>Number of errors = </a:t>
            </a:r>
            <a:r>
              <a:rPr lang="en-US" dirty="0" smtClean="0"/>
              <a:t>3367</a:t>
            </a:r>
            <a:endParaRPr lang="en-US" dirty="0"/>
          </a:p>
          <a:p>
            <a:pPr marL="0" indent="0">
              <a:buNone/>
            </a:pPr>
            <a:r>
              <a:rPr lang="en-US" dirty="0"/>
              <a:t>% of Assessments with the Error = </a:t>
            </a:r>
            <a:r>
              <a:rPr lang="en-US" dirty="0" smtClean="0"/>
              <a:t>0.84%</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6</a:t>
            </a:fld>
            <a:endParaRPr lang="en-US"/>
          </a:p>
        </p:txBody>
      </p:sp>
    </p:spTree>
    <p:extLst>
      <p:ext uri="{BB962C8B-B14F-4D97-AF65-F5344CB8AC3E}">
        <p14:creationId xmlns:p14="http://schemas.microsoft.com/office/powerpoint/2010/main" val="988984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Code 262</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Inconsistent M0090 date:  RFA 04 (M0090) does not meet CMS timing guidelines.  RFAs 04 must be done on an every 60 day cycle; (M0090) is no earlier than day 56 and no later than day 60 of that follow up cycle.</a:t>
            </a:r>
          </a:p>
          <a:p>
            <a:pPr marL="0" indent="0">
              <a:buNone/>
            </a:pPr>
            <a:endParaRPr lang="en-US" dirty="0" smtClean="0"/>
          </a:p>
          <a:p>
            <a:pPr marL="0" indent="0">
              <a:buNone/>
            </a:pPr>
            <a:r>
              <a:rPr lang="en-US" dirty="0"/>
              <a:t>Number of errors = </a:t>
            </a:r>
            <a:r>
              <a:rPr lang="en-US" dirty="0" smtClean="0"/>
              <a:t>2654</a:t>
            </a:r>
            <a:endParaRPr lang="en-US" dirty="0"/>
          </a:p>
          <a:p>
            <a:pPr marL="0" indent="0">
              <a:buNone/>
            </a:pPr>
            <a:r>
              <a:rPr lang="en-US" dirty="0"/>
              <a:t>% of Assessments with the Error = </a:t>
            </a:r>
            <a:r>
              <a:rPr lang="en-US" dirty="0" smtClean="0"/>
              <a:t>0.66%</a:t>
            </a: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7</a:t>
            </a:fld>
            <a:endParaRPr lang="en-US"/>
          </a:p>
        </p:txBody>
      </p:sp>
    </p:spTree>
    <p:extLst>
      <p:ext uri="{BB962C8B-B14F-4D97-AF65-F5344CB8AC3E}">
        <p14:creationId xmlns:p14="http://schemas.microsoft.com/office/powerpoint/2010/main" val="2449732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Code 320</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smtClean="0"/>
              <a:t>submitted HIPPS_VERSION </a:t>
            </a:r>
            <a:r>
              <a:rPr lang="en-US" dirty="0" smtClean="0"/>
              <a:t>must match the </a:t>
            </a:r>
            <a:r>
              <a:rPr lang="en-US" smtClean="0"/>
              <a:t>calculated HIPPS_VERSON  </a:t>
            </a:r>
            <a:r>
              <a:rPr lang="en-US" dirty="0" smtClean="0"/>
              <a:t>value.</a:t>
            </a:r>
          </a:p>
          <a:p>
            <a:pPr marL="0" indent="0">
              <a:buNone/>
            </a:pPr>
            <a:endParaRPr lang="en-US" dirty="0"/>
          </a:p>
          <a:p>
            <a:pPr marL="0" indent="0">
              <a:buNone/>
            </a:pPr>
            <a:endParaRPr lang="en-US" dirty="0" smtClean="0"/>
          </a:p>
          <a:p>
            <a:pPr marL="0" indent="0">
              <a:buNone/>
            </a:pPr>
            <a:r>
              <a:rPr lang="en-US" dirty="0" smtClean="0"/>
              <a:t>Number </a:t>
            </a:r>
            <a:r>
              <a:rPr lang="en-US" dirty="0"/>
              <a:t>of errors = </a:t>
            </a:r>
            <a:r>
              <a:rPr lang="en-US" dirty="0" smtClean="0"/>
              <a:t>2340</a:t>
            </a:r>
            <a:endParaRPr lang="en-US" dirty="0"/>
          </a:p>
          <a:p>
            <a:pPr marL="0" indent="0">
              <a:buNone/>
            </a:pPr>
            <a:r>
              <a:rPr lang="en-US" dirty="0"/>
              <a:t>% of Assessments with the Error = </a:t>
            </a:r>
            <a:r>
              <a:rPr lang="en-US" dirty="0" smtClean="0"/>
              <a:t>0.58%</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8</a:t>
            </a:fld>
            <a:endParaRPr lang="en-US"/>
          </a:p>
        </p:txBody>
      </p:sp>
    </p:spTree>
    <p:extLst>
      <p:ext uri="{BB962C8B-B14F-4D97-AF65-F5344CB8AC3E}">
        <p14:creationId xmlns:p14="http://schemas.microsoft.com/office/powerpoint/2010/main" val="3539014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Code 265</a:t>
            </a:r>
            <a:endParaRPr lang="en-US" dirty="0"/>
          </a:p>
        </p:txBody>
      </p:sp>
      <p:sp>
        <p:nvSpPr>
          <p:cNvPr id="3" name="Content Placeholder 2"/>
          <p:cNvSpPr>
            <a:spLocks noGrp="1"/>
          </p:cNvSpPr>
          <p:nvPr>
            <p:ph idx="1"/>
          </p:nvPr>
        </p:nvSpPr>
        <p:spPr/>
        <p:txBody>
          <a:bodyPr/>
          <a:lstStyle/>
          <a:p>
            <a:pPr marL="0" indent="0">
              <a:buNone/>
            </a:pPr>
            <a:r>
              <a:rPr lang="en-US" dirty="0" smtClean="0"/>
              <a:t>New Patient:  A new person has been created in the database of the CMS OASIS system at the State with the information submitted in this record.</a:t>
            </a:r>
          </a:p>
          <a:p>
            <a:pPr marL="0" indent="0">
              <a:buNone/>
            </a:pPr>
            <a:endParaRPr lang="en-US" dirty="0"/>
          </a:p>
          <a:p>
            <a:pPr marL="0" indent="0">
              <a:buNone/>
            </a:pPr>
            <a:r>
              <a:rPr lang="en-US" dirty="0"/>
              <a:t>Number of errors = </a:t>
            </a:r>
            <a:r>
              <a:rPr lang="en-US" dirty="0" smtClean="0"/>
              <a:t>1556</a:t>
            </a:r>
            <a:endParaRPr lang="en-US" dirty="0"/>
          </a:p>
          <a:p>
            <a:pPr marL="0" indent="0">
              <a:buNone/>
            </a:pPr>
            <a:r>
              <a:rPr lang="en-US" dirty="0"/>
              <a:t>% of Assessments with the Error = </a:t>
            </a:r>
            <a:r>
              <a:rPr lang="en-US" dirty="0" smtClean="0"/>
              <a:t>0.39%</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546204FC-D7DB-4B1E-BB41-A804D713F993}" type="slidenum">
              <a:rPr lang="en-US" smtClean="0"/>
              <a:t>9</a:t>
            </a:fld>
            <a:endParaRPr lang="en-US"/>
          </a:p>
        </p:txBody>
      </p:sp>
    </p:spTree>
    <p:extLst>
      <p:ext uri="{BB962C8B-B14F-4D97-AF65-F5344CB8AC3E}">
        <p14:creationId xmlns:p14="http://schemas.microsoft.com/office/powerpoint/2010/main" val="7380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TotalTime>
  <Words>2474</Words>
  <Application>Microsoft Office PowerPoint</Application>
  <PresentationFormat>On-screen Show (4:3)</PresentationFormat>
  <Paragraphs>234</Paragraphs>
  <Slides>46</Slides>
  <Notes>4</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TECHNICAL INFORMATION  AND  CHANGES TO OASIS-C</vt:lpstr>
      <vt:lpstr>Error Summary Report </vt:lpstr>
      <vt:lpstr>Error Code 286</vt:lpstr>
      <vt:lpstr>Error Code 1002</vt:lpstr>
      <vt:lpstr>Error Code 1003</vt:lpstr>
      <vt:lpstr>Error Code 129</vt:lpstr>
      <vt:lpstr>Error Code 262</vt:lpstr>
      <vt:lpstr>Error Code 320</vt:lpstr>
      <vt:lpstr>Error Code 265</vt:lpstr>
      <vt:lpstr>Error Code 257</vt:lpstr>
      <vt:lpstr>Error Code 109</vt:lpstr>
      <vt:lpstr>Error Code 104</vt:lpstr>
      <vt:lpstr>Error Code 108</vt:lpstr>
      <vt:lpstr>Error Code 103</vt:lpstr>
      <vt:lpstr>Error Code 287</vt:lpstr>
      <vt:lpstr>Error Code 281</vt:lpstr>
      <vt:lpstr>Error Code 52</vt:lpstr>
      <vt:lpstr>Error Code 303 </vt:lpstr>
      <vt:lpstr>Error Code 302</vt:lpstr>
      <vt:lpstr>Error Code 294</vt:lpstr>
      <vt:lpstr>ASAP (Assessment Submission and Processing System)</vt:lpstr>
      <vt:lpstr>ASAP</vt:lpstr>
      <vt:lpstr>ASAP</vt:lpstr>
      <vt:lpstr>ASAP</vt:lpstr>
      <vt:lpstr>ASAP</vt:lpstr>
      <vt:lpstr>ASAP</vt:lpstr>
      <vt:lpstr>Payment Grouper Updates</vt:lpstr>
      <vt:lpstr>Payment Grouper Updates</vt:lpstr>
      <vt:lpstr>Data Submission</vt:lpstr>
      <vt:lpstr>Data Submission</vt:lpstr>
      <vt:lpstr>Changes to Be Made to OASIS-C1 to Create  “OASIS-C1/ICD-9 Version” </vt:lpstr>
      <vt:lpstr>OASIS Item M1010/M1011</vt:lpstr>
      <vt:lpstr>M1016/M1017</vt:lpstr>
      <vt:lpstr>M1020/M1023/M1025</vt:lpstr>
      <vt:lpstr>Reason for Change</vt:lpstr>
      <vt:lpstr>Time Points Table</vt:lpstr>
      <vt:lpstr>Time Points Table</vt:lpstr>
      <vt:lpstr>M1000</vt:lpstr>
      <vt:lpstr>M1340</vt:lpstr>
      <vt:lpstr>M1340</vt:lpstr>
      <vt:lpstr>When should providers begin to use the OASIS-C1/ICD-9 data set?</vt:lpstr>
      <vt:lpstr>When should providers begin to use the OASIS-C1/ICD-9 data set?</vt:lpstr>
      <vt:lpstr>CMS Training</vt:lpstr>
      <vt:lpstr>Resources</vt:lpstr>
      <vt:lpstr>Sources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OASIS Technical Training</dc:title>
  <dc:creator>Madeline Coleman</dc:creator>
  <cp:lastModifiedBy>Wanda E. Hines</cp:lastModifiedBy>
  <cp:revision>101</cp:revision>
  <cp:lastPrinted>2014-08-05T21:20:26Z</cp:lastPrinted>
  <dcterms:created xsi:type="dcterms:W3CDTF">2014-06-05T19:44:40Z</dcterms:created>
  <dcterms:modified xsi:type="dcterms:W3CDTF">2014-08-06T14:09:13Z</dcterms:modified>
</cp:coreProperties>
</file>